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50"/>
  </p:notesMasterIdLst>
  <p:handoutMasterIdLst>
    <p:handoutMasterId r:id="rId51"/>
  </p:handoutMasterIdLst>
  <p:sldIdLst>
    <p:sldId id="651" r:id="rId2"/>
    <p:sldId id="622" r:id="rId3"/>
    <p:sldId id="626" r:id="rId4"/>
    <p:sldId id="659" r:id="rId5"/>
    <p:sldId id="660" r:id="rId6"/>
    <p:sldId id="661" r:id="rId7"/>
    <p:sldId id="662" r:id="rId8"/>
    <p:sldId id="663" r:id="rId9"/>
    <p:sldId id="664" r:id="rId10"/>
    <p:sldId id="665" r:id="rId11"/>
    <p:sldId id="666" r:id="rId12"/>
    <p:sldId id="667" r:id="rId13"/>
    <p:sldId id="668" r:id="rId14"/>
    <p:sldId id="669" r:id="rId15"/>
    <p:sldId id="670" r:id="rId16"/>
    <p:sldId id="671" r:id="rId17"/>
    <p:sldId id="672" r:id="rId18"/>
    <p:sldId id="673" r:id="rId19"/>
    <p:sldId id="674" r:id="rId20"/>
    <p:sldId id="675" r:id="rId21"/>
    <p:sldId id="632" r:id="rId22"/>
    <p:sldId id="676" r:id="rId23"/>
    <p:sldId id="635" r:id="rId24"/>
    <p:sldId id="677" r:id="rId25"/>
    <p:sldId id="678" r:id="rId26"/>
    <p:sldId id="636" r:id="rId27"/>
    <p:sldId id="679" r:id="rId28"/>
    <p:sldId id="680" r:id="rId29"/>
    <p:sldId id="681" r:id="rId30"/>
    <p:sldId id="682" r:id="rId31"/>
    <p:sldId id="683" r:id="rId32"/>
    <p:sldId id="684" r:id="rId33"/>
    <p:sldId id="637" r:id="rId34"/>
    <p:sldId id="650" r:id="rId35"/>
    <p:sldId id="643" r:id="rId36"/>
    <p:sldId id="644" r:id="rId37"/>
    <p:sldId id="645" r:id="rId38"/>
    <p:sldId id="646" r:id="rId39"/>
    <p:sldId id="647" r:id="rId40"/>
    <p:sldId id="648" r:id="rId41"/>
    <p:sldId id="649" r:id="rId42"/>
    <p:sldId id="623" r:id="rId43"/>
    <p:sldId id="624" r:id="rId44"/>
    <p:sldId id="625" r:id="rId45"/>
    <p:sldId id="631" r:id="rId46"/>
    <p:sldId id="602" r:id="rId47"/>
    <p:sldId id="603" r:id="rId48"/>
    <p:sldId id="618" r:id="rId4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00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428" autoAdjust="0"/>
  </p:normalViewPr>
  <p:slideViewPr>
    <p:cSldViewPr snapToGrid="0">
      <p:cViewPr varScale="1">
        <p:scale>
          <a:sx n="53" d="100"/>
          <a:sy n="53" d="100"/>
        </p:scale>
        <p:origin x="134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CB944C3-39C9-4A4C-A6AD-4E2C9F0B829C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3BFA17C-16E5-42BD-A507-053F88BA67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2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fld id="{9E3BB6E6-F937-4DC0-9C9F-553A79A00C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72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DDFFD0-EDC6-4B5E-B625-925BC3910CC3}" type="slidenum">
              <a:rPr lang="en-GB"/>
              <a:pPr/>
              <a:t>2</a:t>
            </a:fld>
            <a:endParaRPr lang="en-GB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249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0B4DE2-AEC8-45AB-A711-19A6B5AF9F35}" type="slidenum">
              <a:rPr lang="en-US"/>
              <a:pPr/>
              <a:t>45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8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39B973-D941-4E9D-9AB6-962E4719391C}" type="slidenum">
              <a:rPr lang="en-US"/>
              <a:pPr/>
              <a:t>46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Log scale-&gt;growing</a:t>
            </a:r>
            <a:r>
              <a:rPr lang="en-US" baseline="0" dirty="0">
                <a:latin typeface="Arial" charset="0"/>
              </a:rPr>
              <a:t> exponentially</a:t>
            </a:r>
            <a:endParaRPr lang="en-US" dirty="0">
              <a:latin typeface="Arial" charset="0"/>
            </a:endParaRPr>
          </a:p>
          <a:p>
            <a:pPr eaLnBrk="1" hangingPunct="1"/>
            <a:r>
              <a:rPr lang="en-US" dirty="0" err="1">
                <a:latin typeface="Arial" charset="0"/>
              </a:rPr>
              <a:t>Specint</a:t>
            </a:r>
            <a:r>
              <a:rPr lang="en-US" dirty="0">
                <a:latin typeface="Arial" charset="0"/>
              </a:rPr>
              <a:t> </a:t>
            </a:r>
            <a:r>
              <a:rPr lang="en-US" baseline="0" dirty="0">
                <a:latin typeface="Arial" charset="0"/>
              </a:rPr>
              <a:t>= classic benchmark for integer performance</a:t>
            </a:r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Moore’s law says:</a:t>
            </a:r>
            <a:r>
              <a:rPr lang="en-US" baseline="0" dirty="0">
                <a:latin typeface="Arial" charset="0"/>
              </a:rPr>
              <a:t> # transistors on chip doubles every 18 months-2years =&gt; ideally, performance double </a:t>
            </a:r>
            <a:r>
              <a:rPr lang="en-US" baseline="0" dirty="0" err="1">
                <a:latin typeface="Arial" charset="0"/>
              </a:rPr>
              <a:t>stoo</a:t>
            </a:r>
            <a:endParaRPr lang="en-US" baseline="0" dirty="0">
              <a:latin typeface="Arial" charset="0"/>
            </a:endParaRPr>
          </a:p>
          <a:p>
            <a:pPr eaLnBrk="1" hangingPunct="1"/>
            <a:endParaRPr lang="en-US" baseline="0" dirty="0">
              <a:latin typeface="Arial" charset="0"/>
            </a:endParaRPr>
          </a:p>
          <a:p>
            <a:pPr eaLnBrk="1" hangingPunct="1"/>
            <a:r>
              <a:rPr lang="en-US" baseline="0" dirty="0">
                <a:latin typeface="Arial" charset="0"/>
              </a:rPr>
              <a:t>Pretty good prediction for this benchmark.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514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269CB8-A374-44D2-A748-840CC9CFCF41}" type="slidenum">
              <a:rPr lang="en-US"/>
              <a:pPr/>
              <a:t>47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Price paid</a:t>
            </a:r>
            <a:r>
              <a:rPr lang="en-US" baseline="0" dirty="0">
                <a:latin typeface="Arial" charset="0"/>
              </a:rPr>
              <a:t> == power</a:t>
            </a:r>
          </a:p>
          <a:p>
            <a:pPr eaLnBrk="1" hangingPunct="1"/>
            <a:endParaRPr lang="en-US" baseline="0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Greater</a:t>
            </a:r>
            <a:r>
              <a:rPr lang="en-US" baseline="0" dirty="0">
                <a:latin typeface="Arial" charset="0"/>
              </a:rPr>
              <a:t> power -&gt; greater performance on benchmark </a:t>
            </a:r>
          </a:p>
          <a:p>
            <a:pPr eaLnBrk="1" hangingPunct="1"/>
            <a:endParaRPr lang="en-US" baseline="0" dirty="0">
              <a:latin typeface="Arial" charset="0"/>
            </a:endParaRPr>
          </a:p>
          <a:p>
            <a:pPr eaLnBrk="1" hangingPunct="1"/>
            <a:r>
              <a:rPr lang="en-US" baseline="0" dirty="0">
                <a:latin typeface="Arial" charset="0"/>
              </a:rPr>
              <a:t>At top end (RHS) </a:t>
            </a:r>
          </a:p>
          <a:p>
            <a:pPr eaLnBrk="1" hangingPunct="1"/>
            <a:endParaRPr lang="en-US" baseline="0" dirty="0">
              <a:latin typeface="Arial" charset="0"/>
            </a:endParaRPr>
          </a:p>
          <a:p>
            <a:pPr eaLnBrk="1" hangingPunct="1"/>
            <a:r>
              <a:rPr lang="en-US" baseline="0" dirty="0">
                <a:latin typeface="Arial" charset="0"/>
              </a:rPr>
              <a:t>Performance on spec = 100</a:t>
            </a:r>
          </a:p>
          <a:p>
            <a:pPr eaLnBrk="1" hangingPunct="1"/>
            <a:r>
              <a:rPr lang="en-US" baseline="0" dirty="0">
                <a:latin typeface="Arial" charset="0"/>
              </a:rPr>
              <a:t>Watts / spec = .1</a:t>
            </a:r>
          </a:p>
          <a:p>
            <a:pPr eaLnBrk="1" hangingPunct="1"/>
            <a:r>
              <a:rPr lang="en-US" baseline="0" dirty="0">
                <a:latin typeface="Arial" charset="0"/>
              </a:rPr>
              <a:t>.6*1000 = 10W (~1997)</a:t>
            </a:r>
          </a:p>
          <a:p>
            <a:pPr eaLnBrk="1" hangingPunct="1"/>
            <a:endParaRPr lang="en-US" baseline="0" dirty="0">
              <a:latin typeface="Arial" charset="0"/>
            </a:endParaRPr>
          </a:p>
          <a:p>
            <a:pPr eaLnBrk="1" hangingPunct="1"/>
            <a:r>
              <a:rPr lang="en-US" baseline="0" dirty="0">
                <a:latin typeface="Arial" charset="0"/>
              </a:rPr>
              <a:t>2000s – high performance Intel server cores – 150W! :-(</a:t>
            </a:r>
          </a:p>
          <a:p>
            <a:pPr eaLnBrk="1" hangingPunct="1"/>
            <a:r>
              <a:rPr lang="en-US" baseline="0" dirty="0">
                <a:latin typeface="Arial" charset="0"/>
              </a:rPr>
              <a:t>Too hot! In 2001 – Intel VP says chips in 10 years (now) will be hotter than the surface of the sun. Yikes.</a:t>
            </a:r>
          </a:p>
        </p:txBody>
      </p:sp>
    </p:spTree>
    <p:extLst>
      <p:ext uri="{BB962C8B-B14F-4D97-AF65-F5344CB8AC3E}">
        <p14:creationId xmlns:p14="http://schemas.microsoft.com/office/powerpoint/2010/main" val="2234288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MIPS-X out of Stanford</a:t>
            </a:r>
            <a:r>
              <a:rPr lang="en-US" baseline="0" dirty="0"/>
              <a:t> – caught on fire on command.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B6E6-F937-4DC0-9C9F-553A79A00C9A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28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1.bin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3.bin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4.bin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5.bin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6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7.bin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8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9.bin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0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7"/>
          <p:cNvGraphicFramePr>
            <a:graphicFrameLocks noChangeAspect="1"/>
          </p:cNvGraphicFramePr>
          <p:nvPr/>
        </p:nvGraphicFramePr>
        <p:xfrm>
          <a:off x="77788" y="2895600"/>
          <a:ext cx="97631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133898" imgH="2161905" progId="PBrush">
                  <p:embed/>
                </p:oleObj>
              </mc:Choice>
              <mc:Fallback>
                <p:oleObj name="Bitmap Image" r:id="rId2" imgW="2133898" imgH="2161905" progId="PBrush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8" y="2895600"/>
                        <a:ext cx="976312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635000" y="24384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 flipV="1">
            <a:off x="315913" y="3260725"/>
            <a:ext cx="8693150" cy="5556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54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dirty="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8/25/2011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dirty="0"/>
              <a:t>ECE 411 - Spring 2011ECE 411 – tall 2008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09111F2-712C-49FD-9BF8-D2A4BAD80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gray">
          <a:xfrm>
            <a:off x="228600" y="9144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graphicFrame>
        <p:nvGraphicFramePr>
          <p:cNvPr id="6" name="Object 15"/>
          <p:cNvGraphicFramePr>
            <a:graphicFrameLocks noChangeAspect="1"/>
          </p:cNvGraphicFramePr>
          <p:nvPr/>
        </p:nvGraphicFramePr>
        <p:xfrm>
          <a:off x="0" y="457200"/>
          <a:ext cx="614363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133898" imgH="2161905" progId="PBrush">
                  <p:embed/>
                </p:oleObj>
              </mc:Choice>
              <mc:Fallback>
                <p:oleObj name="Bitmap Image" r:id="rId2" imgW="2133898" imgH="2161905" progId="PBrush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614363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E4A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1C1C1C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990600"/>
            <a:ext cx="3733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90600"/>
            <a:ext cx="3733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82CE2-128C-42D7-B3D2-D2CBC236C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gray">
          <a:xfrm>
            <a:off x="228600" y="9144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graphicFrame>
        <p:nvGraphicFramePr>
          <p:cNvPr id="5" name="Object 15"/>
          <p:cNvGraphicFramePr>
            <a:graphicFrameLocks noChangeAspect="1"/>
          </p:cNvGraphicFramePr>
          <p:nvPr/>
        </p:nvGraphicFramePr>
        <p:xfrm>
          <a:off x="0" y="457200"/>
          <a:ext cx="614363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133898" imgH="2161905" progId="PBrush">
                  <p:embed/>
                </p:oleObj>
              </mc:Choice>
              <mc:Fallback>
                <p:oleObj name="Bitmap Image" r:id="rId2" imgW="2133898" imgH="2161905" progId="PBrush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614363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E4A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1C1C1C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138113"/>
            <a:ext cx="8105775" cy="47148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6B6EE-A093-4FEF-8170-8F99626F721D}" type="datetime1">
              <a:rPr lang="en-US"/>
              <a:pPr>
                <a:defRPr/>
              </a:pPr>
              <a:t>10/12/2022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6EC20-D012-429D-9293-36ECE46676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gray">
          <a:xfrm>
            <a:off x="228600" y="9144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graphicFrame>
        <p:nvGraphicFramePr>
          <p:cNvPr id="5" name="Object 15"/>
          <p:cNvGraphicFramePr>
            <a:graphicFrameLocks noChangeAspect="1"/>
          </p:cNvGraphicFramePr>
          <p:nvPr/>
        </p:nvGraphicFramePr>
        <p:xfrm>
          <a:off x="0" y="457200"/>
          <a:ext cx="614363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133898" imgH="2161905" progId="PBrush">
                  <p:embed/>
                </p:oleObj>
              </mc:Choice>
              <mc:Fallback>
                <p:oleObj name="Bitmap Image" r:id="rId2" imgW="2133898" imgH="2161905" progId="PBrush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614363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E4A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1C1C1C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0C5E3-2D28-497C-BD8A-B86CFFFD98D9}" type="datetime1">
              <a:rPr lang="en-US"/>
              <a:pPr>
                <a:defRPr/>
              </a:pPr>
              <a:t>10/12/2022</a:t>
            </a:fld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411 - Spring 2011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17903-621D-40A4-99BF-8CA6E3E9A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gray">
          <a:xfrm>
            <a:off x="228600" y="9144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graphicFrame>
        <p:nvGraphicFramePr>
          <p:cNvPr id="6" name="Object 15"/>
          <p:cNvGraphicFramePr>
            <a:graphicFrameLocks noChangeAspect="1"/>
          </p:cNvGraphicFramePr>
          <p:nvPr/>
        </p:nvGraphicFramePr>
        <p:xfrm>
          <a:off x="0" y="457200"/>
          <a:ext cx="614363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133898" imgH="2161905" progId="PBrush">
                  <p:embed/>
                </p:oleObj>
              </mc:Choice>
              <mc:Fallback>
                <p:oleObj name="Bitmap Image" r:id="rId2" imgW="2133898" imgH="2161905" progId="PBrush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614363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E4A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1C1C1C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86250" cy="5065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066800"/>
            <a:ext cx="4287838" cy="5065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8CCEB-3797-4456-9655-0DC0237344DC}" type="datetime1">
              <a:rPr lang="en-US"/>
              <a:pPr>
                <a:defRPr/>
              </a:pPr>
              <a:t>10/12/2022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411 - Spring 2011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835C1-6548-41AE-8743-D9128ED0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gray">
          <a:xfrm>
            <a:off x="228600" y="9144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graphicFrame>
        <p:nvGraphicFramePr>
          <p:cNvPr id="8" name="Object 15"/>
          <p:cNvGraphicFramePr>
            <a:graphicFrameLocks noChangeAspect="1"/>
          </p:cNvGraphicFramePr>
          <p:nvPr/>
        </p:nvGraphicFramePr>
        <p:xfrm>
          <a:off x="0" y="457200"/>
          <a:ext cx="614363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133898" imgH="2161905" progId="PBrush">
                  <p:embed/>
                </p:oleObj>
              </mc:Choice>
              <mc:Fallback>
                <p:oleObj name="Bitmap Image" r:id="rId2" imgW="2133898" imgH="2161905" progId="PBrush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614363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E4A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1C1C1C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40AF2-AA19-4243-A532-A12C3E7135B9}" type="datetime1">
              <a:rPr lang="en-US"/>
              <a:pPr>
                <a:defRPr/>
              </a:pPr>
              <a:t>10/12/2022</a:t>
            </a:fld>
            <a:endParaRPr lang="en-US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411 - Spring 2011</a:t>
            </a:r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D6693-6FAD-4707-9B9E-AF7729353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gray">
          <a:xfrm>
            <a:off x="228600" y="9144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graphicFrame>
        <p:nvGraphicFramePr>
          <p:cNvPr id="4" name="Object 15"/>
          <p:cNvGraphicFramePr>
            <a:graphicFrameLocks noChangeAspect="1"/>
          </p:cNvGraphicFramePr>
          <p:nvPr/>
        </p:nvGraphicFramePr>
        <p:xfrm>
          <a:off x="0" y="457200"/>
          <a:ext cx="614363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133898" imgH="2161905" progId="PBrush">
                  <p:embed/>
                </p:oleObj>
              </mc:Choice>
              <mc:Fallback>
                <p:oleObj name="Bitmap Image" r:id="rId2" imgW="2133898" imgH="2161905" progId="PBrush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614363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E4A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1C1C1C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53CF2-1CF4-467B-9D36-35FF0A885D4B}" type="datetime1">
              <a:rPr lang="en-US"/>
              <a:pPr>
                <a:defRPr/>
              </a:pPr>
              <a:t>10/12/2022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411 - Spring 2011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CCC04-F31C-4549-B17F-42029A53C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gray">
          <a:xfrm>
            <a:off x="228600" y="9144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graphicFrame>
        <p:nvGraphicFramePr>
          <p:cNvPr id="3" name="Object 15"/>
          <p:cNvGraphicFramePr>
            <a:graphicFrameLocks noChangeAspect="1"/>
          </p:cNvGraphicFramePr>
          <p:nvPr/>
        </p:nvGraphicFramePr>
        <p:xfrm>
          <a:off x="0" y="457200"/>
          <a:ext cx="614363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133898" imgH="2161905" progId="PBrush">
                  <p:embed/>
                </p:oleObj>
              </mc:Choice>
              <mc:Fallback>
                <p:oleObj name="Bitmap Image" r:id="rId2" imgW="2133898" imgH="2161905" progId="PBrush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614363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E4A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1C1C1C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A3BEC-815C-4162-BE6F-A8AFF3358502}" type="datetime1">
              <a:rPr lang="en-US"/>
              <a:pPr>
                <a:defRPr/>
              </a:pPr>
              <a:t>10/12/2022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411 - Spring 2011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711A2-2D2A-40C3-98BF-2F6FBA769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gray">
          <a:xfrm>
            <a:off x="228600" y="9144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graphicFrame>
        <p:nvGraphicFramePr>
          <p:cNvPr id="6" name="Object 15"/>
          <p:cNvGraphicFramePr>
            <a:graphicFrameLocks noChangeAspect="1"/>
          </p:cNvGraphicFramePr>
          <p:nvPr/>
        </p:nvGraphicFramePr>
        <p:xfrm>
          <a:off x="0" y="457200"/>
          <a:ext cx="614363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133898" imgH="2161905" progId="PBrush">
                  <p:embed/>
                </p:oleObj>
              </mc:Choice>
              <mc:Fallback>
                <p:oleObj name="Bitmap Image" r:id="rId2" imgW="2133898" imgH="2161905" progId="PBrush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614363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E4A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1C1C1C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50F66-EEDC-4EF9-846B-35FA23F06A6D}" type="datetime1">
              <a:rPr lang="en-US"/>
              <a:pPr>
                <a:defRPr/>
              </a:pPr>
              <a:t>10/12/2022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411 - Spring 2011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FF911-248E-48C6-B4E7-E85043534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gray">
          <a:xfrm>
            <a:off x="228600" y="9144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graphicFrame>
        <p:nvGraphicFramePr>
          <p:cNvPr id="6" name="Object 15"/>
          <p:cNvGraphicFramePr>
            <a:graphicFrameLocks noChangeAspect="1"/>
          </p:cNvGraphicFramePr>
          <p:nvPr/>
        </p:nvGraphicFramePr>
        <p:xfrm>
          <a:off x="0" y="457200"/>
          <a:ext cx="614363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133898" imgH="2161905" progId="PBrush">
                  <p:embed/>
                </p:oleObj>
              </mc:Choice>
              <mc:Fallback>
                <p:oleObj name="Bitmap Image" r:id="rId2" imgW="2133898" imgH="2161905" progId="PBrush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614363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E4A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1C1C1C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88D62-DBBF-40DC-B382-D622F0B4A426}" type="datetime1">
              <a:rPr lang="en-US"/>
              <a:pPr>
                <a:defRPr/>
              </a:pPr>
              <a:t>10/12/2022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411 - Spring 2011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59EA1-2165-44F6-AF40-0BA82120C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gray">
          <a:xfrm>
            <a:off x="228600" y="9144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10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81025" y="138113"/>
            <a:ext cx="810577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726488" cy="506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1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/>
              <a:t>8/25/2011</a:t>
            </a:r>
          </a:p>
        </p:txBody>
      </p:sp>
      <p:sp>
        <p:nvSpPr>
          <p:cNvPr id="2151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823DC97-31E9-48B8-BDA9-1476CAD65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2" name="Object 15"/>
          <p:cNvGraphicFramePr>
            <a:graphicFrameLocks noChangeAspect="1"/>
          </p:cNvGraphicFramePr>
          <p:nvPr/>
        </p:nvGraphicFramePr>
        <p:xfrm>
          <a:off x="0" y="457200"/>
          <a:ext cx="614363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2" imgW="2133898" imgH="2161905" progId="PBrush">
                  <p:embed/>
                </p:oleObj>
              </mc:Choice>
              <mc:Fallback>
                <p:oleObj name="Bitmap Image" r:id="rId12" imgW="2133898" imgH="2161905" progId="PBrush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614363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E4A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1C1C1C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tags" Target="../tags/tag102.xml"/><Relationship Id="rId18" Type="http://schemas.openxmlformats.org/officeDocument/2006/relationships/tags" Target="../tags/tag107.xml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12" Type="http://schemas.openxmlformats.org/officeDocument/2006/relationships/tags" Target="../tags/tag101.xml"/><Relationship Id="rId17" Type="http://schemas.openxmlformats.org/officeDocument/2006/relationships/tags" Target="../tags/tag106.xml"/><Relationship Id="rId2" Type="http://schemas.openxmlformats.org/officeDocument/2006/relationships/tags" Target="../tags/tag91.xml"/><Relationship Id="rId16" Type="http://schemas.openxmlformats.org/officeDocument/2006/relationships/tags" Target="../tags/tag105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5" Type="http://schemas.openxmlformats.org/officeDocument/2006/relationships/tags" Target="../tags/tag94.xml"/><Relationship Id="rId15" Type="http://schemas.openxmlformats.org/officeDocument/2006/relationships/tags" Target="../tags/tag104.xml"/><Relationship Id="rId10" Type="http://schemas.openxmlformats.org/officeDocument/2006/relationships/tags" Target="../tags/tag99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tags" Target="../tags/tag103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20.xml"/><Relationship Id="rId18" Type="http://schemas.openxmlformats.org/officeDocument/2006/relationships/tags" Target="../tags/tag125.xml"/><Relationship Id="rId26" Type="http://schemas.openxmlformats.org/officeDocument/2006/relationships/tags" Target="../tags/tag133.xml"/><Relationship Id="rId39" Type="http://schemas.openxmlformats.org/officeDocument/2006/relationships/tags" Target="../tags/tag146.xml"/><Relationship Id="rId21" Type="http://schemas.openxmlformats.org/officeDocument/2006/relationships/tags" Target="../tags/tag128.xml"/><Relationship Id="rId34" Type="http://schemas.openxmlformats.org/officeDocument/2006/relationships/tags" Target="../tags/tag141.xml"/><Relationship Id="rId42" Type="http://schemas.openxmlformats.org/officeDocument/2006/relationships/tags" Target="../tags/tag149.xml"/><Relationship Id="rId47" Type="http://schemas.openxmlformats.org/officeDocument/2006/relationships/tags" Target="../tags/tag154.xml"/><Relationship Id="rId7" Type="http://schemas.openxmlformats.org/officeDocument/2006/relationships/tags" Target="../tags/tag114.xml"/><Relationship Id="rId2" Type="http://schemas.openxmlformats.org/officeDocument/2006/relationships/tags" Target="../tags/tag109.xml"/><Relationship Id="rId16" Type="http://schemas.openxmlformats.org/officeDocument/2006/relationships/tags" Target="../tags/tag123.xml"/><Relationship Id="rId29" Type="http://schemas.openxmlformats.org/officeDocument/2006/relationships/tags" Target="../tags/tag136.xml"/><Relationship Id="rId11" Type="http://schemas.openxmlformats.org/officeDocument/2006/relationships/tags" Target="../tags/tag118.xml"/><Relationship Id="rId24" Type="http://schemas.openxmlformats.org/officeDocument/2006/relationships/tags" Target="../tags/tag131.xml"/><Relationship Id="rId32" Type="http://schemas.openxmlformats.org/officeDocument/2006/relationships/tags" Target="../tags/tag139.xml"/><Relationship Id="rId37" Type="http://schemas.openxmlformats.org/officeDocument/2006/relationships/tags" Target="../tags/tag144.xml"/><Relationship Id="rId40" Type="http://schemas.openxmlformats.org/officeDocument/2006/relationships/tags" Target="../tags/tag147.xml"/><Relationship Id="rId45" Type="http://schemas.openxmlformats.org/officeDocument/2006/relationships/tags" Target="../tags/tag152.xml"/><Relationship Id="rId5" Type="http://schemas.openxmlformats.org/officeDocument/2006/relationships/tags" Target="../tags/tag112.xml"/><Relationship Id="rId15" Type="http://schemas.openxmlformats.org/officeDocument/2006/relationships/tags" Target="../tags/tag122.xml"/><Relationship Id="rId23" Type="http://schemas.openxmlformats.org/officeDocument/2006/relationships/tags" Target="../tags/tag130.xml"/><Relationship Id="rId28" Type="http://schemas.openxmlformats.org/officeDocument/2006/relationships/tags" Target="../tags/tag135.xml"/><Relationship Id="rId36" Type="http://schemas.openxmlformats.org/officeDocument/2006/relationships/tags" Target="../tags/tag143.xml"/><Relationship Id="rId49" Type="http://schemas.openxmlformats.org/officeDocument/2006/relationships/slideLayout" Target="../slideLayouts/slideLayout2.xml"/><Relationship Id="rId10" Type="http://schemas.openxmlformats.org/officeDocument/2006/relationships/tags" Target="../tags/tag117.xml"/><Relationship Id="rId19" Type="http://schemas.openxmlformats.org/officeDocument/2006/relationships/tags" Target="../tags/tag126.xml"/><Relationship Id="rId31" Type="http://schemas.openxmlformats.org/officeDocument/2006/relationships/tags" Target="../tags/tag138.xml"/><Relationship Id="rId44" Type="http://schemas.openxmlformats.org/officeDocument/2006/relationships/tags" Target="../tags/tag151.xml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tags" Target="../tags/tag121.xml"/><Relationship Id="rId22" Type="http://schemas.openxmlformats.org/officeDocument/2006/relationships/tags" Target="../tags/tag129.xml"/><Relationship Id="rId27" Type="http://schemas.openxmlformats.org/officeDocument/2006/relationships/tags" Target="../tags/tag134.xml"/><Relationship Id="rId30" Type="http://schemas.openxmlformats.org/officeDocument/2006/relationships/tags" Target="../tags/tag137.xml"/><Relationship Id="rId35" Type="http://schemas.openxmlformats.org/officeDocument/2006/relationships/tags" Target="../tags/tag142.xml"/><Relationship Id="rId43" Type="http://schemas.openxmlformats.org/officeDocument/2006/relationships/tags" Target="../tags/tag150.xml"/><Relationship Id="rId48" Type="http://schemas.openxmlformats.org/officeDocument/2006/relationships/tags" Target="../tags/tag155.xml"/><Relationship Id="rId8" Type="http://schemas.openxmlformats.org/officeDocument/2006/relationships/tags" Target="../tags/tag115.xml"/><Relationship Id="rId3" Type="http://schemas.openxmlformats.org/officeDocument/2006/relationships/tags" Target="../tags/tag110.xml"/><Relationship Id="rId12" Type="http://schemas.openxmlformats.org/officeDocument/2006/relationships/tags" Target="../tags/tag119.xml"/><Relationship Id="rId17" Type="http://schemas.openxmlformats.org/officeDocument/2006/relationships/tags" Target="../tags/tag124.xml"/><Relationship Id="rId25" Type="http://schemas.openxmlformats.org/officeDocument/2006/relationships/tags" Target="../tags/tag132.xml"/><Relationship Id="rId33" Type="http://schemas.openxmlformats.org/officeDocument/2006/relationships/tags" Target="../tags/tag140.xml"/><Relationship Id="rId38" Type="http://schemas.openxmlformats.org/officeDocument/2006/relationships/tags" Target="../tags/tag145.xml"/><Relationship Id="rId46" Type="http://schemas.openxmlformats.org/officeDocument/2006/relationships/tags" Target="../tags/tag153.xml"/><Relationship Id="rId20" Type="http://schemas.openxmlformats.org/officeDocument/2006/relationships/tags" Target="../tags/tag127.xml"/><Relationship Id="rId41" Type="http://schemas.openxmlformats.org/officeDocument/2006/relationships/tags" Target="../tags/tag148.xml"/><Relationship Id="rId1" Type="http://schemas.openxmlformats.org/officeDocument/2006/relationships/tags" Target="../tags/tag108.xml"/><Relationship Id="rId6" Type="http://schemas.openxmlformats.org/officeDocument/2006/relationships/tags" Target="../tags/tag113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168.xml"/><Relationship Id="rId18" Type="http://schemas.openxmlformats.org/officeDocument/2006/relationships/tags" Target="../tags/tag173.xml"/><Relationship Id="rId26" Type="http://schemas.openxmlformats.org/officeDocument/2006/relationships/tags" Target="../tags/tag181.xml"/><Relationship Id="rId39" Type="http://schemas.openxmlformats.org/officeDocument/2006/relationships/tags" Target="../tags/tag194.xml"/><Relationship Id="rId21" Type="http://schemas.openxmlformats.org/officeDocument/2006/relationships/tags" Target="../tags/tag176.xml"/><Relationship Id="rId34" Type="http://schemas.openxmlformats.org/officeDocument/2006/relationships/tags" Target="../tags/tag189.xml"/><Relationship Id="rId42" Type="http://schemas.openxmlformats.org/officeDocument/2006/relationships/tags" Target="../tags/tag197.xml"/><Relationship Id="rId47" Type="http://schemas.openxmlformats.org/officeDocument/2006/relationships/tags" Target="../tags/tag202.xml"/><Relationship Id="rId7" Type="http://schemas.openxmlformats.org/officeDocument/2006/relationships/tags" Target="../tags/tag162.xml"/><Relationship Id="rId2" Type="http://schemas.openxmlformats.org/officeDocument/2006/relationships/tags" Target="../tags/tag157.xml"/><Relationship Id="rId16" Type="http://schemas.openxmlformats.org/officeDocument/2006/relationships/tags" Target="../tags/tag171.xml"/><Relationship Id="rId29" Type="http://schemas.openxmlformats.org/officeDocument/2006/relationships/tags" Target="../tags/tag184.xml"/><Relationship Id="rId11" Type="http://schemas.openxmlformats.org/officeDocument/2006/relationships/tags" Target="../tags/tag166.xml"/><Relationship Id="rId24" Type="http://schemas.openxmlformats.org/officeDocument/2006/relationships/tags" Target="../tags/tag179.xml"/><Relationship Id="rId32" Type="http://schemas.openxmlformats.org/officeDocument/2006/relationships/tags" Target="../tags/tag187.xml"/><Relationship Id="rId37" Type="http://schemas.openxmlformats.org/officeDocument/2006/relationships/tags" Target="../tags/tag192.xml"/><Relationship Id="rId40" Type="http://schemas.openxmlformats.org/officeDocument/2006/relationships/tags" Target="../tags/tag195.xml"/><Relationship Id="rId45" Type="http://schemas.openxmlformats.org/officeDocument/2006/relationships/tags" Target="../tags/tag200.xml"/><Relationship Id="rId5" Type="http://schemas.openxmlformats.org/officeDocument/2006/relationships/tags" Target="../tags/tag160.xml"/><Relationship Id="rId15" Type="http://schemas.openxmlformats.org/officeDocument/2006/relationships/tags" Target="../tags/tag170.xml"/><Relationship Id="rId23" Type="http://schemas.openxmlformats.org/officeDocument/2006/relationships/tags" Target="../tags/tag178.xml"/><Relationship Id="rId28" Type="http://schemas.openxmlformats.org/officeDocument/2006/relationships/tags" Target="../tags/tag183.xml"/><Relationship Id="rId36" Type="http://schemas.openxmlformats.org/officeDocument/2006/relationships/tags" Target="../tags/tag191.xml"/><Relationship Id="rId49" Type="http://schemas.openxmlformats.org/officeDocument/2006/relationships/slideLayout" Target="../slideLayouts/slideLayout2.xml"/><Relationship Id="rId10" Type="http://schemas.openxmlformats.org/officeDocument/2006/relationships/tags" Target="../tags/tag165.xml"/><Relationship Id="rId19" Type="http://schemas.openxmlformats.org/officeDocument/2006/relationships/tags" Target="../tags/tag174.xml"/><Relationship Id="rId31" Type="http://schemas.openxmlformats.org/officeDocument/2006/relationships/tags" Target="../tags/tag186.xml"/><Relationship Id="rId44" Type="http://schemas.openxmlformats.org/officeDocument/2006/relationships/tags" Target="../tags/tag199.xml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tags" Target="../tags/tag169.xml"/><Relationship Id="rId22" Type="http://schemas.openxmlformats.org/officeDocument/2006/relationships/tags" Target="../tags/tag177.xml"/><Relationship Id="rId27" Type="http://schemas.openxmlformats.org/officeDocument/2006/relationships/tags" Target="../tags/tag182.xml"/><Relationship Id="rId30" Type="http://schemas.openxmlformats.org/officeDocument/2006/relationships/tags" Target="../tags/tag185.xml"/><Relationship Id="rId35" Type="http://schemas.openxmlformats.org/officeDocument/2006/relationships/tags" Target="../tags/tag190.xml"/><Relationship Id="rId43" Type="http://schemas.openxmlformats.org/officeDocument/2006/relationships/tags" Target="../tags/tag198.xml"/><Relationship Id="rId48" Type="http://schemas.openxmlformats.org/officeDocument/2006/relationships/tags" Target="../tags/tag203.xml"/><Relationship Id="rId8" Type="http://schemas.openxmlformats.org/officeDocument/2006/relationships/tags" Target="../tags/tag163.xml"/><Relationship Id="rId3" Type="http://schemas.openxmlformats.org/officeDocument/2006/relationships/tags" Target="../tags/tag158.xml"/><Relationship Id="rId12" Type="http://schemas.openxmlformats.org/officeDocument/2006/relationships/tags" Target="../tags/tag167.xml"/><Relationship Id="rId17" Type="http://schemas.openxmlformats.org/officeDocument/2006/relationships/tags" Target="../tags/tag172.xml"/><Relationship Id="rId25" Type="http://schemas.openxmlformats.org/officeDocument/2006/relationships/tags" Target="../tags/tag180.xml"/><Relationship Id="rId33" Type="http://schemas.openxmlformats.org/officeDocument/2006/relationships/tags" Target="../tags/tag188.xml"/><Relationship Id="rId38" Type="http://schemas.openxmlformats.org/officeDocument/2006/relationships/tags" Target="../tags/tag193.xml"/><Relationship Id="rId46" Type="http://schemas.openxmlformats.org/officeDocument/2006/relationships/tags" Target="../tags/tag201.xml"/><Relationship Id="rId20" Type="http://schemas.openxmlformats.org/officeDocument/2006/relationships/tags" Target="../tags/tag175.xml"/><Relationship Id="rId41" Type="http://schemas.openxmlformats.org/officeDocument/2006/relationships/tags" Target="../tags/tag196.xml"/><Relationship Id="rId1" Type="http://schemas.openxmlformats.org/officeDocument/2006/relationships/tags" Target="../tags/tag156.xml"/><Relationship Id="rId6" Type="http://schemas.openxmlformats.org/officeDocument/2006/relationships/tags" Target="../tags/tag161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216.xml"/><Relationship Id="rId18" Type="http://schemas.openxmlformats.org/officeDocument/2006/relationships/tags" Target="../tags/tag221.xml"/><Relationship Id="rId26" Type="http://schemas.openxmlformats.org/officeDocument/2006/relationships/tags" Target="../tags/tag229.xml"/><Relationship Id="rId39" Type="http://schemas.openxmlformats.org/officeDocument/2006/relationships/tags" Target="../tags/tag242.xml"/><Relationship Id="rId21" Type="http://schemas.openxmlformats.org/officeDocument/2006/relationships/tags" Target="../tags/tag224.xml"/><Relationship Id="rId34" Type="http://schemas.openxmlformats.org/officeDocument/2006/relationships/tags" Target="../tags/tag237.xml"/><Relationship Id="rId42" Type="http://schemas.openxmlformats.org/officeDocument/2006/relationships/tags" Target="../tags/tag245.xml"/><Relationship Id="rId47" Type="http://schemas.openxmlformats.org/officeDocument/2006/relationships/tags" Target="../tags/tag250.xml"/><Relationship Id="rId50" Type="http://schemas.openxmlformats.org/officeDocument/2006/relationships/slideLayout" Target="../slideLayouts/slideLayout2.xml"/><Relationship Id="rId7" Type="http://schemas.openxmlformats.org/officeDocument/2006/relationships/tags" Target="../tags/tag210.xml"/><Relationship Id="rId2" Type="http://schemas.openxmlformats.org/officeDocument/2006/relationships/tags" Target="../tags/tag205.xml"/><Relationship Id="rId16" Type="http://schemas.openxmlformats.org/officeDocument/2006/relationships/tags" Target="../tags/tag219.xml"/><Relationship Id="rId29" Type="http://schemas.openxmlformats.org/officeDocument/2006/relationships/tags" Target="../tags/tag232.xml"/><Relationship Id="rId11" Type="http://schemas.openxmlformats.org/officeDocument/2006/relationships/tags" Target="../tags/tag214.xml"/><Relationship Id="rId24" Type="http://schemas.openxmlformats.org/officeDocument/2006/relationships/tags" Target="../tags/tag227.xml"/><Relationship Id="rId32" Type="http://schemas.openxmlformats.org/officeDocument/2006/relationships/tags" Target="../tags/tag235.xml"/><Relationship Id="rId37" Type="http://schemas.openxmlformats.org/officeDocument/2006/relationships/tags" Target="../tags/tag240.xml"/><Relationship Id="rId40" Type="http://schemas.openxmlformats.org/officeDocument/2006/relationships/tags" Target="../tags/tag243.xml"/><Relationship Id="rId45" Type="http://schemas.openxmlformats.org/officeDocument/2006/relationships/tags" Target="../tags/tag248.xml"/><Relationship Id="rId5" Type="http://schemas.openxmlformats.org/officeDocument/2006/relationships/tags" Target="../tags/tag208.xml"/><Relationship Id="rId15" Type="http://schemas.openxmlformats.org/officeDocument/2006/relationships/tags" Target="../tags/tag218.xml"/><Relationship Id="rId23" Type="http://schemas.openxmlformats.org/officeDocument/2006/relationships/tags" Target="../tags/tag226.xml"/><Relationship Id="rId28" Type="http://schemas.openxmlformats.org/officeDocument/2006/relationships/tags" Target="../tags/tag231.xml"/><Relationship Id="rId36" Type="http://schemas.openxmlformats.org/officeDocument/2006/relationships/tags" Target="../tags/tag239.xml"/><Relationship Id="rId49" Type="http://schemas.openxmlformats.org/officeDocument/2006/relationships/tags" Target="../tags/tag252.xml"/><Relationship Id="rId10" Type="http://schemas.openxmlformats.org/officeDocument/2006/relationships/tags" Target="../tags/tag213.xml"/><Relationship Id="rId19" Type="http://schemas.openxmlformats.org/officeDocument/2006/relationships/tags" Target="../tags/tag222.xml"/><Relationship Id="rId31" Type="http://schemas.openxmlformats.org/officeDocument/2006/relationships/tags" Target="../tags/tag234.xml"/><Relationship Id="rId44" Type="http://schemas.openxmlformats.org/officeDocument/2006/relationships/tags" Target="../tags/tag247.xml"/><Relationship Id="rId4" Type="http://schemas.openxmlformats.org/officeDocument/2006/relationships/tags" Target="../tags/tag207.xml"/><Relationship Id="rId9" Type="http://schemas.openxmlformats.org/officeDocument/2006/relationships/tags" Target="../tags/tag212.xml"/><Relationship Id="rId14" Type="http://schemas.openxmlformats.org/officeDocument/2006/relationships/tags" Target="../tags/tag217.xml"/><Relationship Id="rId22" Type="http://schemas.openxmlformats.org/officeDocument/2006/relationships/tags" Target="../tags/tag225.xml"/><Relationship Id="rId27" Type="http://schemas.openxmlformats.org/officeDocument/2006/relationships/tags" Target="../tags/tag230.xml"/><Relationship Id="rId30" Type="http://schemas.openxmlformats.org/officeDocument/2006/relationships/tags" Target="../tags/tag233.xml"/><Relationship Id="rId35" Type="http://schemas.openxmlformats.org/officeDocument/2006/relationships/tags" Target="../tags/tag238.xml"/><Relationship Id="rId43" Type="http://schemas.openxmlformats.org/officeDocument/2006/relationships/tags" Target="../tags/tag246.xml"/><Relationship Id="rId48" Type="http://schemas.openxmlformats.org/officeDocument/2006/relationships/tags" Target="../tags/tag251.xml"/><Relationship Id="rId8" Type="http://schemas.openxmlformats.org/officeDocument/2006/relationships/tags" Target="../tags/tag211.xml"/><Relationship Id="rId3" Type="http://schemas.openxmlformats.org/officeDocument/2006/relationships/tags" Target="../tags/tag206.xml"/><Relationship Id="rId12" Type="http://schemas.openxmlformats.org/officeDocument/2006/relationships/tags" Target="../tags/tag215.xml"/><Relationship Id="rId17" Type="http://schemas.openxmlformats.org/officeDocument/2006/relationships/tags" Target="../tags/tag220.xml"/><Relationship Id="rId25" Type="http://schemas.openxmlformats.org/officeDocument/2006/relationships/tags" Target="../tags/tag228.xml"/><Relationship Id="rId33" Type="http://schemas.openxmlformats.org/officeDocument/2006/relationships/tags" Target="../tags/tag236.xml"/><Relationship Id="rId38" Type="http://schemas.openxmlformats.org/officeDocument/2006/relationships/tags" Target="../tags/tag241.xml"/><Relationship Id="rId46" Type="http://schemas.openxmlformats.org/officeDocument/2006/relationships/tags" Target="../tags/tag249.xml"/><Relationship Id="rId20" Type="http://schemas.openxmlformats.org/officeDocument/2006/relationships/tags" Target="../tags/tag223.xml"/><Relationship Id="rId41" Type="http://schemas.openxmlformats.org/officeDocument/2006/relationships/tags" Target="../tags/tag244.xml"/><Relationship Id="rId1" Type="http://schemas.openxmlformats.org/officeDocument/2006/relationships/tags" Target="../tags/tag204.xml"/><Relationship Id="rId6" Type="http://schemas.openxmlformats.org/officeDocument/2006/relationships/tags" Target="../tags/tag209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265.xml"/><Relationship Id="rId18" Type="http://schemas.openxmlformats.org/officeDocument/2006/relationships/tags" Target="../tags/tag270.xml"/><Relationship Id="rId26" Type="http://schemas.openxmlformats.org/officeDocument/2006/relationships/tags" Target="../tags/tag278.xml"/><Relationship Id="rId39" Type="http://schemas.openxmlformats.org/officeDocument/2006/relationships/tags" Target="../tags/tag291.xml"/><Relationship Id="rId21" Type="http://schemas.openxmlformats.org/officeDocument/2006/relationships/tags" Target="../tags/tag273.xml"/><Relationship Id="rId34" Type="http://schemas.openxmlformats.org/officeDocument/2006/relationships/tags" Target="../tags/tag286.xml"/><Relationship Id="rId42" Type="http://schemas.openxmlformats.org/officeDocument/2006/relationships/tags" Target="../tags/tag294.xml"/><Relationship Id="rId47" Type="http://schemas.openxmlformats.org/officeDocument/2006/relationships/tags" Target="../tags/tag299.xml"/><Relationship Id="rId50" Type="http://schemas.openxmlformats.org/officeDocument/2006/relationships/slideLayout" Target="../slideLayouts/slideLayout2.xml"/><Relationship Id="rId7" Type="http://schemas.openxmlformats.org/officeDocument/2006/relationships/tags" Target="../tags/tag259.xml"/><Relationship Id="rId2" Type="http://schemas.openxmlformats.org/officeDocument/2006/relationships/tags" Target="../tags/tag254.xml"/><Relationship Id="rId16" Type="http://schemas.openxmlformats.org/officeDocument/2006/relationships/tags" Target="../tags/tag268.xml"/><Relationship Id="rId29" Type="http://schemas.openxmlformats.org/officeDocument/2006/relationships/tags" Target="../tags/tag281.xml"/><Relationship Id="rId11" Type="http://schemas.openxmlformats.org/officeDocument/2006/relationships/tags" Target="../tags/tag263.xml"/><Relationship Id="rId24" Type="http://schemas.openxmlformats.org/officeDocument/2006/relationships/tags" Target="../tags/tag276.xml"/><Relationship Id="rId32" Type="http://schemas.openxmlformats.org/officeDocument/2006/relationships/tags" Target="../tags/tag284.xml"/><Relationship Id="rId37" Type="http://schemas.openxmlformats.org/officeDocument/2006/relationships/tags" Target="../tags/tag289.xml"/><Relationship Id="rId40" Type="http://schemas.openxmlformats.org/officeDocument/2006/relationships/tags" Target="../tags/tag292.xml"/><Relationship Id="rId45" Type="http://schemas.openxmlformats.org/officeDocument/2006/relationships/tags" Target="../tags/tag297.xml"/><Relationship Id="rId5" Type="http://schemas.openxmlformats.org/officeDocument/2006/relationships/tags" Target="../tags/tag257.xml"/><Relationship Id="rId15" Type="http://schemas.openxmlformats.org/officeDocument/2006/relationships/tags" Target="../tags/tag267.xml"/><Relationship Id="rId23" Type="http://schemas.openxmlformats.org/officeDocument/2006/relationships/tags" Target="../tags/tag275.xml"/><Relationship Id="rId28" Type="http://schemas.openxmlformats.org/officeDocument/2006/relationships/tags" Target="../tags/tag280.xml"/><Relationship Id="rId36" Type="http://schemas.openxmlformats.org/officeDocument/2006/relationships/tags" Target="../tags/tag288.xml"/><Relationship Id="rId49" Type="http://schemas.openxmlformats.org/officeDocument/2006/relationships/tags" Target="../tags/tag301.xml"/><Relationship Id="rId10" Type="http://schemas.openxmlformats.org/officeDocument/2006/relationships/tags" Target="../tags/tag262.xml"/><Relationship Id="rId19" Type="http://schemas.openxmlformats.org/officeDocument/2006/relationships/tags" Target="../tags/tag271.xml"/><Relationship Id="rId31" Type="http://schemas.openxmlformats.org/officeDocument/2006/relationships/tags" Target="../tags/tag283.xml"/><Relationship Id="rId44" Type="http://schemas.openxmlformats.org/officeDocument/2006/relationships/tags" Target="../tags/tag296.xml"/><Relationship Id="rId4" Type="http://schemas.openxmlformats.org/officeDocument/2006/relationships/tags" Target="../tags/tag256.xml"/><Relationship Id="rId9" Type="http://schemas.openxmlformats.org/officeDocument/2006/relationships/tags" Target="../tags/tag261.xml"/><Relationship Id="rId14" Type="http://schemas.openxmlformats.org/officeDocument/2006/relationships/tags" Target="../tags/tag266.xml"/><Relationship Id="rId22" Type="http://schemas.openxmlformats.org/officeDocument/2006/relationships/tags" Target="../tags/tag274.xml"/><Relationship Id="rId27" Type="http://schemas.openxmlformats.org/officeDocument/2006/relationships/tags" Target="../tags/tag279.xml"/><Relationship Id="rId30" Type="http://schemas.openxmlformats.org/officeDocument/2006/relationships/tags" Target="../tags/tag282.xml"/><Relationship Id="rId35" Type="http://schemas.openxmlformats.org/officeDocument/2006/relationships/tags" Target="../tags/tag287.xml"/><Relationship Id="rId43" Type="http://schemas.openxmlformats.org/officeDocument/2006/relationships/tags" Target="../tags/tag295.xml"/><Relationship Id="rId48" Type="http://schemas.openxmlformats.org/officeDocument/2006/relationships/tags" Target="../tags/tag300.xml"/><Relationship Id="rId8" Type="http://schemas.openxmlformats.org/officeDocument/2006/relationships/tags" Target="../tags/tag260.xml"/><Relationship Id="rId3" Type="http://schemas.openxmlformats.org/officeDocument/2006/relationships/tags" Target="../tags/tag255.xml"/><Relationship Id="rId12" Type="http://schemas.openxmlformats.org/officeDocument/2006/relationships/tags" Target="../tags/tag264.xml"/><Relationship Id="rId17" Type="http://schemas.openxmlformats.org/officeDocument/2006/relationships/tags" Target="../tags/tag269.xml"/><Relationship Id="rId25" Type="http://schemas.openxmlformats.org/officeDocument/2006/relationships/tags" Target="../tags/tag277.xml"/><Relationship Id="rId33" Type="http://schemas.openxmlformats.org/officeDocument/2006/relationships/tags" Target="../tags/tag285.xml"/><Relationship Id="rId38" Type="http://schemas.openxmlformats.org/officeDocument/2006/relationships/tags" Target="../tags/tag290.xml"/><Relationship Id="rId46" Type="http://schemas.openxmlformats.org/officeDocument/2006/relationships/tags" Target="../tags/tag298.xml"/><Relationship Id="rId20" Type="http://schemas.openxmlformats.org/officeDocument/2006/relationships/tags" Target="../tags/tag272.xml"/><Relationship Id="rId41" Type="http://schemas.openxmlformats.org/officeDocument/2006/relationships/tags" Target="../tags/tag293.xml"/><Relationship Id="rId1" Type="http://schemas.openxmlformats.org/officeDocument/2006/relationships/tags" Target="../tags/tag253.xml"/><Relationship Id="rId6" Type="http://schemas.openxmlformats.org/officeDocument/2006/relationships/tags" Target="../tags/tag258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314.xml"/><Relationship Id="rId18" Type="http://schemas.openxmlformats.org/officeDocument/2006/relationships/tags" Target="../tags/tag319.xml"/><Relationship Id="rId26" Type="http://schemas.openxmlformats.org/officeDocument/2006/relationships/tags" Target="../tags/tag327.xml"/><Relationship Id="rId39" Type="http://schemas.openxmlformats.org/officeDocument/2006/relationships/tags" Target="../tags/tag340.xml"/><Relationship Id="rId21" Type="http://schemas.openxmlformats.org/officeDocument/2006/relationships/tags" Target="../tags/tag322.xml"/><Relationship Id="rId34" Type="http://schemas.openxmlformats.org/officeDocument/2006/relationships/tags" Target="../tags/tag335.xml"/><Relationship Id="rId42" Type="http://schemas.openxmlformats.org/officeDocument/2006/relationships/tags" Target="../tags/tag343.xml"/><Relationship Id="rId47" Type="http://schemas.openxmlformats.org/officeDocument/2006/relationships/tags" Target="../tags/tag348.xml"/><Relationship Id="rId50" Type="http://schemas.openxmlformats.org/officeDocument/2006/relationships/slideLayout" Target="../slideLayouts/slideLayout2.xml"/><Relationship Id="rId7" Type="http://schemas.openxmlformats.org/officeDocument/2006/relationships/tags" Target="../tags/tag308.xml"/><Relationship Id="rId2" Type="http://schemas.openxmlformats.org/officeDocument/2006/relationships/tags" Target="../tags/tag303.xml"/><Relationship Id="rId16" Type="http://schemas.openxmlformats.org/officeDocument/2006/relationships/tags" Target="../tags/tag317.xml"/><Relationship Id="rId29" Type="http://schemas.openxmlformats.org/officeDocument/2006/relationships/tags" Target="../tags/tag330.xml"/><Relationship Id="rId11" Type="http://schemas.openxmlformats.org/officeDocument/2006/relationships/tags" Target="../tags/tag312.xml"/><Relationship Id="rId24" Type="http://schemas.openxmlformats.org/officeDocument/2006/relationships/tags" Target="../tags/tag325.xml"/><Relationship Id="rId32" Type="http://schemas.openxmlformats.org/officeDocument/2006/relationships/tags" Target="../tags/tag333.xml"/><Relationship Id="rId37" Type="http://schemas.openxmlformats.org/officeDocument/2006/relationships/tags" Target="../tags/tag338.xml"/><Relationship Id="rId40" Type="http://schemas.openxmlformats.org/officeDocument/2006/relationships/tags" Target="../tags/tag341.xml"/><Relationship Id="rId45" Type="http://schemas.openxmlformats.org/officeDocument/2006/relationships/tags" Target="../tags/tag346.xml"/><Relationship Id="rId5" Type="http://schemas.openxmlformats.org/officeDocument/2006/relationships/tags" Target="../tags/tag306.xml"/><Relationship Id="rId15" Type="http://schemas.openxmlformats.org/officeDocument/2006/relationships/tags" Target="../tags/tag316.xml"/><Relationship Id="rId23" Type="http://schemas.openxmlformats.org/officeDocument/2006/relationships/tags" Target="../tags/tag324.xml"/><Relationship Id="rId28" Type="http://schemas.openxmlformats.org/officeDocument/2006/relationships/tags" Target="../tags/tag329.xml"/><Relationship Id="rId36" Type="http://schemas.openxmlformats.org/officeDocument/2006/relationships/tags" Target="../tags/tag337.xml"/><Relationship Id="rId49" Type="http://schemas.openxmlformats.org/officeDocument/2006/relationships/tags" Target="../tags/tag350.xml"/><Relationship Id="rId10" Type="http://schemas.openxmlformats.org/officeDocument/2006/relationships/tags" Target="../tags/tag311.xml"/><Relationship Id="rId19" Type="http://schemas.openxmlformats.org/officeDocument/2006/relationships/tags" Target="../tags/tag320.xml"/><Relationship Id="rId31" Type="http://schemas.openxmlformats.org/officeDocument/2006/relationships/tags" Target="../tags/tag332.xml"/><Relationship Id="rId44" Type="http://schemas.openxmlformats.org/officeDocument/2006/relationships/tags" Target="../tags/tag345.xml"/><Relationship Id="rId4" Type="http://schemas.openxmlformats.org/officeDocument/2006/relationships/tags" Target="../tags/tag305.xml"/><Relationship Id="rId9" Type="http://schemas.openxmlformats.org/officeDocument/2006/relationships/tags" Target="../tags/tag310.xml"/><Relationship Id="rId14" Type="http://schemas.openxmlformats.org/officeDocument/2006/relationships/tags" Target="../tags/tag315.xml"/><Relationship Id="rId22" Type="http://schemas.openxmlformats.org/officeDocument/2006/relationships/tags" Target="../tags/tag323.xml"/><Relationship Id="rId27" Type="http://schemas.openxmlformats.org/officeDocument/2006/relationships/tags" Target="../tags/tag328.xml"/><Relationship Id="rId30" Type="http://schemas.openxmlformats.org/officeDocument/2006/relationships/tags" Target="../tags/tag331.xml"/><Relationship Id="rId35" Type="http://schemas.openxmlformats.org/officeDocument/2006/relationships/tags" Target="../tags/tag336.xml"/><Relationship Id="rId43" Type="http://schemas.openxmlformats.org/officeDocument/2006/relationships/tags" Target="../tags/tag344.xml"/><Relationship Id="rId48" Type="http://schemas.openxmlformats.org/officeDocument/2006/relationships/tags" Target="../tags/tag349.xml"/><Relationship Id="rId8" Type="http://schemas.openxmlformats.org/officeDocument/2006/relationships/tags" Target="../tags/tag309.xml"/><Relationship Id="rId3" Type="http://schemas.openxmlformats.org/officeDocument/2006/relationships/tags" Target="../tags/tag304.xml"/><Relationship Id="rId12" Type="http://schemas.openxmlformats.org/officeDocument/2006/relationships/tags" Target="../tags/tag313.xml"/><Relationship Id="rId17" Type="http://schemas.openxmlformats.org/officeDocument/2006/relationships/tags" Target="../tags/tag318.xml"/><Relationship Id="rId25" Type="http://schemas.openxmlformats.org/officeDocument/2006/relationships/tags" Target="../tags/tag326.xml"/><Relationship Id="rId33" Type="http://schemas.openxmlformats.org/officeDocument/2006/relationships/tags" Target="../tags/tag334.xml"/><Relationship Id="rId38" Type="http://schemas.openxmlformats.org/officeDocument/2006/relationships/tags" Target="../tags/tag339.xml"/><Relationship Id="rId46" Type="http://schemas.openxmlformats.org/officeDocument/2006/relationships/tags" Target="../tags/tag347.xml"/><Relationship Id="rId20" Type="http://schemas.openxmlformats.org/officeDocument/2006/relationships/tags" Target="../tags/tag321.xml"/><Relationship Id="rId41" Type="http://schemas.openxmlformats.org/officeDocument/2006/relationships/tags" Target="../tags/tag342.xml"/><Relationship Id="rId1" Type="http://schemas.openxmlformats.org/officeDocument/2006/relationships/tags" Target="../tags/tag302.xml"/><Relationship Id="rId6" Type="http://schemas.openxmlformats.org/officeDocument/2006/relationships/tags" Target="../tags/tag307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363.xml"/><Relationship Id="rId18" Type="http://schemas.openxmlformats.org/officeDocument/2006/relationships/tags" Target="../tags/tag368.xml"/><Relationship Id="rId26" Type="http://schemas.openxmlformats.org/officeDocument/2006/relationships/tags" Target="../tags/tag376.xml"/><Relationship Id="rId39" Type="http://schemas.openxmlformats.org/officeDocument/2006/relationships/tags" Target="../tags/tag389.xml"/><Relationship Id="rId21" Type="http://schemas.openxmlformats.org/officeDocument/2006/relationships/tags" Target="../tags/tag371.xml"/><Relationship Id="rId34" Type="http://schemas.openxmlformats.org/officeDocument/2006/relationships/tags" Target="../tags/tag384.xml"/><Relationship Id="rId42" Type="http://schemas.openxmlformats.org/officeDocument/2006/relationships/tags" Target="../tags/tag392.xml"/><Relationship Id="rId47" Type="http://schemas.openxmlformats.org/officeDocument/2006/relationships/tags" Target="../tags/tag397.xml"/><Relationship Id="rId50" Type="http://schemas.openxmlformats.org/officeDocument/2006/relationships/slideLayout" Target="../slideLayouts/slideLayout2.xml"/><Relationship Id="rId7" Type="http://schemas.openxmlformats.org/officeDocument/2006/relationships/tags" Target="../tags/tag357.xml"/><Relationship Id="rId2" Type="http://schemas.openxmlformats.org/officeDocument/2006/relationships/tags" Target="../tags/tag352.xml"/><Relationship Id="rId16" Type="http://schemas.openxmlformats.org/officeDocument/2006/relationships/tags" Target="../tags/tag366.xml"/><Relationship Id="rId29" Type="http://schemas.openxmlformats.org/officeDocument/2006/relationships/tags" Target="../tags/tag379.xml"/><Relationship Id="rId11" Type="http://schemas.openxmlformats.org/officeDocument/2006/relationships/tags" Target="../tags/tag361.xml"/><Relationship Id="rId24" Type="http://schemas.openxmlformats.org/officeDocument/2006/relationships/tags" Target="../tags/tag374.xml"/><Relationship Id="rId32" Type="http://schemas.openxmlformats.org/officeDocument/2006/relationships/tags" Target="../tags/tag382.xml"/><Relationship Id="rId37" Type="http://schemas.openxmlformats.org/officeDocument/2006/relationships/tags" Target="../tags/tag387.xml"/><Relationship Id="rId40" Type="http://schemas.openxmlformats.org/officeDocument/2006/relationships/tags" Target="../tags/tag390.xml"/><Relationship Id="rId45" Type="http://schemas.openxmlformats.org/officeDocument/2006/relationships/tags" Target="../tags/tag395.xml"/><Relationship Id="rId5" Type="http://schemas.openxmlformats.org/officeDocument/2006/relationships/tags" Target="../tags/tag355.xml"/><Relationship Id="rId15" Type="http://schemas.openxmlformats.org/officeDocument/2006/relationships/tags" Target="../tags/tag365.xml"/><Relationship Id="rId23" Type="http://schemas.openxmlformats.org/officeDocument/2006/relationships/tags" Target="../tags/tag373.xml"/><Relationship Id="rId28" Type="http://schemas.openxmlformats.org/officeDocument/2006/relationships/tags" Target="../tags/tag378.xml"/><Relationship Id="rId36" Type="http://schemas.openxmlformats.org/officeDocument/2006/relationships/tags" Target="../tags/tag386.xml"/><Relationship Id="rId49" Type="http://schemas.openxmlformats.org/officeDocument/2006/relationships/tags" Target="../tags/tag399.xml"/><Relationship Id="rId10" Type="http://schemas.openxmlformats.org/officeDocument/2006/relationships/tags" Target="../tags/tag360.xml"/><Relationship Id="rId19" Type="http://schemas.openxmlformats.org/officeDocument/2006/relationships/tags" Target="../tags/tag369.xml"/><Relationship Id="rId31" Type="http://schemas.openxmlformats.org/officeDocument/2006/relationships/tags" Target="../tags/tag381.xml"/><Relationship Id="rId44" Type="http://schemas.openxmlformats.org/officeDocument/2006/relationships/tags" Target="../tags/tag394.xml"/><Relationship Id="rId4" Type="http://schemas.openxmlformats.org/officeDocument/2006/relationships/tags" Target="../tags/tag354.xml"/><Relationship Id="rId9" Type="http://schemas.openxmlformats.org/officeDocument/2006/relationships/tags" Target="../tags/tag359.xml"/><Relationship Id="rId14" Type="http://schemas.openxmlformats.org/officeDocument/2006/relationships/tags" Target="../tags/tag364.xml"/><Relationship Id="rId22" Type="http://schemas.openxmlformats.org/officeDocument/2006/relationships/tags" Target="../tags/tag372.xml"/><Relationship Id="rId27" Type="http://schemas.openxmlformats.org/officeDocument/2006/relationships/tags" Target="../tags/tag377.xml"/><Relationship Id="rId30" Type="http://schemas.openxmlformats.org/officeDocument/2006/relationships/tags" Target="../tags/tag380.xml"/><Relationship Id="rId35" Type="http://schemas.openxmlformats.org/officeDocument/2006/relationships/tags" Target="../tags/tag385.xml"/><Relationship Id="rId43" Type="http://schemas.openxmlformats.org/officeDocument/2006/relationships/tags" Target="../tags/tag393.xml"/><Relationship Id="rId48" Type="http://schemas.openxmlformats.org/officeDocument/2006/relationships/tags" Target="../tags/tag398.xml"/><Relationship Id="rId8" Type="http://schemas.openxmlformats.org/officeDocument/2006/relationships/tags" Target="../tags/tag358.xml"/><Relationship Id="rId3" Type="http://schemas.openxmlformats.org/officeDocument/2006/relationships/tags" Target="../tags/tag353.xml"/><Relationship Id="rId12" Type="http://schemas.openxmlformats.org/officeDocument/2006/relationships/tags" Target="../tags/tag362.xml"/><Relationship Id="rId17" Type="http://schemas.openxmlformats.org/officeDocument/2006/relationships/tags" Target="../tags/tag367.xml"/><Relationship Id="rId25" Type="http://schemas.openxmlformats.org/officeDocument/2006/relationships/tags" Target="../tags/tag375.xml"/><Relationship Id="rId33" Type="http://schemas.openxmlformats.org/officeDocument/2006/relationships/tags" Target="../tags/tag383.xml"/><Relationship Id="rId38" Type="http://schemas.openxmlformats.org/officeDocument/2006/relationships/tags" Target="../tags/tag388.xml"/><Relationship Id="rId46" Type="http://schemas.openxmlformats.org/officeDocument/2006/relationships/tags" Target="../tags/tag396.xml"/><Relationship Id="rId20" Type="http://schemas.openxmlformats.org/officeDocument/2006/relationships/tags" Target="../tags/tag370.xml"/><Relationship Id="rId41" Type="http://schemas.openxmlformats.org/officeDocument/2006/relationships/tags" Target="../tags/tag391.xml"/><Relationship Id="rId1" Type="http://schemas.openxmlformats.org/officeDocument/2006/relationships/tags" Target="../tags/tag351.xml"/><Relationship Id="rId6" Type="http://schemas.openxmlformats.org/officeDocument/2006/relationships/tags" Target="../tags/tag356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412.xml"/><Relationship Id="rId18" Type="http://schemas.openxmlformats.org/officeDocument/2006/relationships/tags" Target="../tags/tag417.xml"/><Relationship Id="rId26" Type="http://schemas.openxmlformats.org/officeDocument/2006/relationships/tags" Target="../tags/tag425.xml"/><Relationship Id="rId39" Type="http://schemas.openxmlformats.org/officeDocument/2006/relationships/tags" Target="../tags/tag438.xml"/><Relationship Id="rId21" Type="http://schemas.openxmlformats.org/officeDocument/2006/relationships/tags" Target="../tags/tag420.xml"/><Relationship Id="rId34" Type="http://schemas.openxmlformats.org/officeDocument/2006/relationships/tags" Target="../tags/tag433.xml"/><Relationship Id="rId42" Type="http://schemas.openxmlformats.org/officeDocument/2006/relationships/tags" Target="../tags/tag441.xml"/><Relationship Id="rId47" Type="http://schemas.openxmlformats.org/officeDocument/2006/relationships/tags" Target="../tags/tag446.xml"/><Relationship Id="rId7" Type="http://schemas.openxmlformats.org/officeDocument/2006/relationships/tags" Target="../tags/tag406.xml"/><Relationship Id="rId2" Type="http://schemas.openxmlformats.org/officeDocument/2006/relationships/tags" Target="../tags/tag401.xml"/><Relationship Id="rId16" Type="http://schemas.openxmlformats.org/officeDocument/2006/relationships/tags" Target="../tags/tag415.xml"/><Relationship Id="rId29" Type="http://schemas.openxmlformats.org/officeDocument/2006/relationships/tags" Target="../tags/tag428.xml"/><Relationship Id="rId11" Type="http://schemas.openxmlformats.org/officeDocument/2006/relationships/tags" Target="../tags/tag410.xml"/><Relationship Id="rId24" Type="http://schemas.openxmlformats.org/officeDocument/2006/relationships/tags" Target="../tags/tag423.xml"/><Relationship Id="rId32" Type="http://schemas.openxmlformats.org/officeDocument/2006/relationships/tags" Target="../tags/tag431.xml"/><Relationship Id="rId37" Type="http://schemas.openxmlformats.org/officeDocument/2006/relationships/tags" Target="../tags/tag436.xml"/><Relationship Id="rId40" Type="http://schemas.openxmlformats.org/officeDocument/2006/relationships/tags" Target="../tags/tag439.xml"/><Relationship Id="rId45" Type="http://schemas.openxmlformats.org/officeDocument/2006/relationships/tags" Target="../tags/tag444.xml"/><Relationship Id="rId5" Type="http://schemas.openxmlformats.org/officeDocument/2006/relationships/tags" Target="../tags/tag404.xml"/><Relationship Id="rId15" Type="http://schemas.openxmlformats.org/officeDocument/2006/relationships/tags" Target="../tags/tag414.xml"/><Relationship Id="rId23" Type="http://schemas.openxmlformats.org/officeDocument/2006/relationships/tags" Target="../tags/tag422.xml"/><Relationship Id="rId28" Type="http://schemas.openxmlformats.org/officeDocument/2006/relationships/tags" Target="../tags/tag427.xml"/><Relationship Id="rId36" Type="http://schemas.openxmlformats.org/officeDocument/2006/relationships/tags" Target="../tags/tag435.xml"/><Relationship Id="rId49" Type="http://schemas.openxmlformats.org/officeDocument/2006/relationships/slideLayout" Target="../slideLayouts/slideLayout2.xml"/><Relationship Id="rId10" Type="http://schemas.openxmlformats.org/officeDocument/2006/relationships/tags" Target="../tags/tag409.xml"/><Relationship Id="rId19" Type="http://schemas.openxmlformats.org/officeDocument/2006/relationships/tags" Target="../tags/tag418.xml"/><Relationship Id="rId31" Type="http://schemas.openxmlformats.org/officeDocument/2006/relationships/tags" Target="../tags/tag430.xml"/><Relationship Id="rId44" Type="http://schemas.openxmlformats.org/officeDocument/2006/relationships/tags" Target="../tags/tag443.xml"/><Relationship Id="rId4" Type="http://schemas.openxmlformats.org/officeDocument/2006/relationships/tags" Target="../tags/tag403.xml"/><Relationship Id="rId9" Type="http://schemas.openxmlformats.org/officeDocument/2006/relationships/tags" Target="../tags/tag408.xml"/><Relationship Id="rId14" Type="http://schemas.openxmlformats.org/officeDocument/2006/relationships/tags" Target="../tags/tag413.xml"/><Relationship Id="rId22" Type="http://schemas.openxmlformats.org/officeDocument/2006/relationships/tags" Target="../tags/tag421.xml"/><Relationship Id="rId27" Type="http://schemas.openxmlformats.org/officeDocument/2006/relationships/tags" Target="../tags/tag426.xml"/><Relationship Id="rId30" Type="http://schemas.openxmlformats.org/officeDocument/2006/relationships/tags" Target="../tags/tag429.xml"/><Relationship Id="rId35" Type="http://schemas.openxmlformats.org/officeDocument/2006/relationships/tags" Target="../tags/tag434.xml"/><Relationship Id="rId43" Type="http://schemas.openxmlformats.org/officeDocument/2006/relationships/tags" Target="../tags/tag442.xml"/><Relationship Id="rId48" Type="http://schemas.openxmlformats.org/officeDocument/2006/relationships/tags" Target="../tags/tag447.xml"/><Relationship Id="rId8" Type="http://schemas.openxmlformats.org/officeDocument/2006/relationships/tags" Target="../tags/tag407.xml"/><Relationship Id="rId3" Type="http://schemas.openxmlformats.org/officeDocument/2006/relationships/tags" Target="../tags/tag402.xml"/><Relationship Id="rId12" Type="http://schemas.openxmlformats.org/officeDocument/2006/relationships/tags" Target="../tags/tag411.xml"/><Relationship Id="rId17" Type="http://schemas.openxmlformats.org/officeDocument/2006/relationships/tags" Target="../tags/tag416.xml"/><Relationship Id="rId25" Type="http://schemas.openxmlformats.org/officeDocument/2006/relationships/tags" Target="../tags/tag424.xml"/><Relationship Id="rId33" Type="http://schemas.openxmlformats.org/officeDocument/2006/relationships/tags" Target="../tags/tag432.xml"/><Relationship Id="rId38" Type="http://schemas.openxmlformats.org/officeDocument/2006/relationships/tags" Target="../tags/tag437.xml"/><Relationship Id="rId46" Type="http://schemas.openxmlformats.org/officeDocument/2006/relationships/tags" Target="../tags/tag445.xml"/><Relationship Id="rId20" Type="http://schemas.openxmlformats.org/officeDocument/2006/relationships/tags" Target="../tags/tag419.xml"/><Relationship Id="rId41" Type="http://schemas.openxmlformats.org/officeDocument/2006/relationships/tags" Target="../tags/tag440.xml"/><Relationship Id="rId1" Type="http://schemas.openxmlformats.org/officeDocument/2006/relationships/tags" Target="../tags/tag400.xml"/><Relationship Id="rId6" Type="http://schemas.openxmlformats.org/officeDocument/2006/relationships/tags" Target="../tags/tag405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460.xml"/><Relationship Id="rId18" Type="http://schemas.openxmlformats.org/officeDocument/2006/relationships/tags" Target="../tags/tag465.xml"/><Relationship Id="rId26" Type="http://schemas.openxmlformats.org/officeDocument/2006/relationships/tags" Target="../tags/tag473.xml"/><Relationship Id="rId39" Type="http://schemas.openxmlformats.org/officeDocument/2006/relationships/tags" Target="../tags/tag486.xml"/><Relationship Id="rId21" Type="http://schemas.openxmlformats.org/officeDocument/2006/relationships/tags" Target="../tags/tag468.xml"/><Relationship Id="rId34" Type="http://schemas.openxmlformats.org/officeDocument/2006/relationships/tags" Target="../tags/tag481.xml"/><Relationship Id="rId42" Type="http://schemas.openxmlformats.org/officeDocument/2006/relationships/tags" Target="../tags/tag489.xml"/><Relationship Id="rId47" Type="http://schemas.openxmlformats.org/officeDocument/2006/relationships/tags" Target="../tags/tag494.xml"/><Relationship Id="rId50" Type="http://schemas.openxmlformats.org/officeDocument/2006/relationships/slideLayout" Target="../slideLayouts/slideLayout2.xml"/><Relationship Id="rId7" Type="http://schemas.openxmlformats.org/officeDocument/2006/relationships/tags" Target="../tags/tag454.xml"/><Relationship Id="rId2" Type="http://schemas.openxmlformats.org/officeDocument/2006/relationships/tags" Target="../tags/tag449.xml"/><Relationship Id="rId16" Type="http://schemas.openxmlformats.org/officeDocument/2006/relationships/tags" Target="../tags/tag463.xml"/><Relationship Id="rId29" Type="http://schemas.openxmlformats.org/officeDocument/2006/relationships/tags" Target="../tags/tag476.xml"/><Relationship Id="rId11" Type="http://schemas.openxmlformats.org/officeDocument/2006/relationships/tags" Target="../tags/tag458.xml"/><Relationship Id="rId24" Type="http://schemas.openxmlformats.org/officeDocument/2006/relationships/tags" Target="../tags/tag471.xml"/><Relationship Id="rId32" Type="http://schemas.openxmlformats.org/officeDocument/2006/relationships/tags" Target="../tags/tag479.xml"/><Relationship Id="rId37" Type="http://schemas.openxmlformats.org/officeDocument/2006/relationships/tags" Target="../tags/tag484.xml"/><Relationship Id="rId40" Type="http://schemas.openxmlformats.org/officeDocument/2006/relationships/tags" Target="../tags/tag487.xml"/><Relationship Id="rId45" Type="http://schemas.openxmlformats.org/officeDocument/2006/relationships/tags" Target="../tags/tag492.xml"/><Relationship Id="rId5" Type="http://schemas.openxmlformats.org/officeDocument/2006/relationships/tags" Target="../tags/tag452.xml"/><Relationship Id="rId15" Type="http://schemas.openxmlformats.org/officeDocument/2006/relationships/tags" Target="../tags/tag462.xml"/><Relationship Id="rId23" Type="http://schemas.openxmlformats.org/officeDocument/2006/relationships/tags" Target="../tags/tag470.xml"/><Relationship Id="rId28" Type="http://schemas.openxmlformats.org/officeDocument/2006/relationships/tags" Target="../tags/tag475.xml"/><Relationship Id="rId36" Type="http://schemas.openxmlformats.org/officeDocument/2006/relationships/tags" Target="../tags/tag483.xml"/><Relationship Id="rId49" Type="http://schemas.openxmlformats.org/officeDocument/2006/relationships/tags" Target="../tags/tag496.xml"/><Relationship Id="rId10" Type="http://schemas.openxmlformats.org/officeDocument/2006/relationships/tags" Target="../tags/tag457.xml"/><Relationship Id="rId19" Type="http://schemas.openxmlformats.org/officeDocument/2006/relationships/tags" Target="../tags/tag466.xml"/><Relationship Id="rId31" Type="http://schemas.openxmlformats.org/officeDocument/2006/relationships/tags" Target="../tags/tag478.xml"/><Relationship Id="rId44" Type="http://schemas.openxmlformats.org/officeDocument/2006/relationships/tags" Target="../tags/tag491.xml"/><Relationship Id="rId4" Type="http://schemas.openxmlformats.org/officeDocument/2006/relationships/tags" Target="../tags/tag451.xml"/><Relationship Id="rId9" Type="http://schemas.openxmlformats.org/officeDocument/2006/relationships/tags" Target="../tags/tag456.xml"/><Relationship Id="rId14" Type="http://schemas.openxmlformats.org/officeDocument/2006/relationships/tags" Target="../tags/tag461.xml"/><Relationship Id="rId22" Type="http://schemas.openxmlformats.org/officeDocument/2006/relationships/tags" Target="../tags/tag469.xml"/><Relationship Id="rId27" Type="http://schemas.openxmlformats.org/officeDocument/2006/relationships/tags" Target="../tags/tag474.xml"/><Relationship Id="rId30" Type="http://schemas.openxmlformats.org/officeDocument/2006/relationships/tags" Target="../tags/tag477.xml"/><Relationship Id="rId35" Type="http://schemas.openxmlformats.org/officeDocument/2006/relationships/tags" Target="../tags/tag482.xml"/><Relationship Id="rId43" Type="http://schemas.openxmlformats.org/officeDocument/2006/relationships/tags" Target="../tags/tag490.xml"/><Relationship Id="rId48" Type="http://schemas.openxmlformats.org/officeDocument/2006/relationships/tags" Target="../tags/tag495.xml"/><Relationship Id="rId8" Type="http://schemas.openxmlformats.org/officeDocument/2006/relationships/tags" Target="../tags/tag455.xml"/><Relationship Id="rId3" Type="http://schemas.openxmlformats.org/officeDocument/2006/relationships/tags" Target="../tags/tag450.xml"/><Relationship Id="rId12" Type="http://schemas.openxmlformats.org/officeDocument/2006/relationships/tags" Target="../tags/tag459.xml"/><Relationship Id="rId17" Type="http://schemas.openxmlformats.org/officeDocument/2006/relationships/tags" Target="../tags/tag464.xml"/><Relationship Id="rId25" Type="http://schemas.openxmlformats.org/officeDocument/2006/relationships/tags" Target="../tags/tag472.xml"/><Relationship Id="rId33" Type="http://schemas.openxmlformats.org/officeDocument/2006/relationships/tags" Target="../tags/tag480.xml"/><Relationship Id="rId38" Type="http://schemas.openxmlformats.org/officeDocument/2006/relationships/tags" Target="../tags/tag485.xml"/><Relationship Id="rId46" Type="http://schemas.openxmlformats.org/officeDocument/2006/relationships/tags" Target="../tags/tag493.xml"/><Relationship Id="rId20" Type="http://schemas.openxmlformats.org/officeDocument/2006/relationships/tags" Target="../tags/tag467.xml"/><Relationship Id="rId41" Type="http://schemas.openxmlformats.org/officeDocument/2006/relationships/tags" Target="../tags/tag488.xml"/><Relationship Id="rId1" Type="http://schemas.openxmlformats.org/officeDocument/2006/relationships/tags" Target="../tags/tag448.xml"/><Relationship Id="rId6" Type="http://schemas.openxmlformats.org/officeDocument/2006/relationships/tags" Target="../tags/tag453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509.xml"/><Relationship Id="rId18" Type="http://schemas.openxmlformats.org/officeDocument/2006/relationships/tags" Target="../tags/tag514.xml"/><Relationship Id="rId26" Type="http://schemas.openxmlformats.org/officeDocument/2006/relationships/tags" Target="../tags/tag522.xml"/><Relationship Id="rId39" Type="http://schemas.openxmlformats.org/officeDocument/2006/relationships/tags" Target="../tags/tag535.xml"/><Relationship Id="rId21" Type="http://schemas.openxmlformats.org/officeDocument/2006/relationships/tags" Target="../tags/tag517.xml"/><Relationship Id="rId34" Type="http://schemas.openxmlformats.org/officeDocument/2006/relationships/tags" Target="../tags/tag530.xml"/><Relationship Id="rId42" Type="http://schemas.openxmlformats.org/officeDocument/2006/relationships/tags" Target="../tags/tag538.xml"/><Relationship Id="rId47" Type="http://schemas.openxmlformats.org/officeDocument/2006/relationships/tags" Target="../tags/tag543.xml"/><Relationship Id="rId50" Type="http://schemas.openxmlformats.org/officeDocument/2006/relationships/slideLayout" Target="../slideLayouts/slideLayout2.xml"/><Relationship Id="rId7" Type="http://schemas.openxmlformats.org/officeDocument/2006/relationships/tags" Target="../tags/tag503.xml"/><Relationship Id="rId2" Type="http://schemas.openxmlformats.org/officeDocument/2006/relationships/tags" Target="../tags/tag498.xml"/><Relationship Id="rId16" Type="http://schemas.openxmlformats.org/officeDocument/2006/relationships/tags" Target="../tags/tag512.xml"/><Relationship Id="rId29" Type="http://schemas.openxmlformats.org/officeDocument/2006/relationships/tags" Target="../tags/tag525.xml"/><Relationship Id="rId11" Type="http://schemas.openxmlformats.org/officeDocument/2006/relationships/tags" Target="../tags/tag507.xml"/><Relationship Id="rId24" Type="http://schemas.openxmlformats.org/officeDocument/2006/relationships/tags" Target="../tags/tag520.xml"/><Relationship Id="rId32" Type="http://schemas.openxmlformats.org/officeDocument/2006/relationships/tags" Target="../tags/tag528.xml"/><Relationship Id="rId37" Type="http://schemas.openxmlformats.org/officeDocument/2006/relationships/tags" Target="../tags/tag533.xml"/><Relationship Id="rId40" Type="http://schemas.openxmlformats.org/officeDocument/2006/relationships/tags" Target="../tags/tag536.xml"/><Relationship Id="rId45" Type="http://schemas.openxmlformats.org/officeDocument/2006/relationships/tags" Target="../tags/tag541.xml"/><Relationship Id="rId5" Type="http://schemas.openxmlformats.org/officeDocument/2006/relationships/tags" Target="../tags/tag501.xml"/><Relationship Id="rId15" Type="http://schemas.openxmlformats.org/officeDocument/2006/relationships/tags" Target="../tags/tag511.xml"/><Relationship Id="rId23" Type="http://schemas.openxmlformats.org/officeDocument/2006/relationships/tags" Target="../tags/tag519.xml"/><Relationship Id="rId28" Type="http://schemas.openxmlformats.org/officeDocument/2006/relationships/tags" Target="../tags/tag524.xml"/><Relationship Id="rId36" Type="http://schemas.openxmlformats.org/officeDocument/2006/relationships/tags" Target="../tags/tag532.xml"/><Relationship Id="rId49" Type="http://schemas.openxmlformats.org/officeDocument/2006/relationships/tags" Target="../tags/tag545.xml"/><Relationship Id="rId10" Type="http://schemas.openxmlformats.org/officeDocument/2006/relationships/tags" Target="../tags/tag506.xml"/><Relationship Id="rId19" Type="http://schemas.openxmlformats.org/officeDocument/2006/relationships/tags" Target="../tags/tag515.xml"/><Relationship Id="rId31" Type="http://schemas.openxmlformats.org/officeDocument/2006/relationships/tags" Target="../tags/tag527.xml"/><Relationship Id="rId44" Type="http://schemas.openxmlformats.org/officeDocument/2006/relationships/tags" Target="../tags/tag540.xml"/><Relationship Id="rId4" Type="http://schemas.openxmlformats.org/officeDocument/2006/relationships/tags" Target="../tags/tag500.xml"/><Relationship Id="rId9" Type="http://schemas.openxmlformats.org/officeDocument/2006/relationships/tags" Target="../tags/tag505.xml"/><Relationship Id="rId14" Type="http://schemas.openxmlformats.org/officeDocument/2006/relationships/tags" Target="../tags/tag510.xml"/><Relationship Id="rId22" Type="http://schemas.openxmlformats.org/officeDocument/2006/relationships/tags" Target="../tags/tag518.xml"/><Relationship Id="rId27" Type="http://schemas.openxmlformats.org/officeDocument/2006/relationships/tags" Target="../tags/tag523.xml"/><Relationship Id="rId30" Type="http://schemas.openxmlformats.org/officeDocument/2006/relationships/tags" Target="../tags/tag526.xml"/><Relationship Id="rId35" Type="http://schemas.openxmlformats.org/officeDocument/2006/relationships/tags" Target="../tags/tag531.xml"/><Relationship Id="rId43" Type="http://schemas.openxmlformats.org/officeDocument/2006/relationships/tags" Target="../tags/tag539.xml"/><Relationship Id="rId48" Type="http://schemas.openxmlformats.org/officeDocument/2006/relationships/tags" Target="../tags/tag544.xml"/><Relationship Id="rId8" Type="http://schemas.openxmlformats.org/officeDocument/2006/relationships/tags" Target="../tags/tag504.xml"/><Relationship Id="rId3" Type="http://schemas.openxmlformats.org/officeDocument/2006/relationships/tags" Target="../tags/tag499.xml"/><Relationship Id="rId12" Type="http://schemas.openxmlformats.org/officeDocument/2006/relationships/tags" Target="../tags/tag508.xml"/><Relationship Id="rId17" Type="http://schemas.openxmlformats.org/officeDocument/2006/relationships/tags" Target="../tags/tag513.xml"/><Relationship Id="rId25" Type="http://schemas.openxmlformats.org/officeDocument/2006/relationships/tags" Target="../tags/tag521.xml"/><Relationship Id="rId33" Type="http://schemas.openxmlformats.org/officeDocument/2006/relationships/tags" Target="../tags/tag529.xml"/><Relationship Id="rId38" Type="http://schemas.openxmlformats.org/officeDocument/2006/relationships/tags" Target="../tags/tag534.xml"/><Relationship Id="rId46" Type="http://schemas.openxmlformats.org/officeDocument/2006/relationships/tags" Target="../tags/tag542.xml"/><Relationship Id="rId20" Type="http://schemas.openxmlformats.org/officeDocument/2006/relationships/tags" Target="../tags/tag516.xml"/><Relationship Id="rId41" Type="http://schemas.openxmlformats.org/officeDocument/2006/relationships/tags" Target="../tags/tag537.xml"/><Relationship Id="rId1" Type="http://schemas.openxmlformats.org/officeDocument/2006/relationships/tags" Target="../tags/tag497.xml"/><Relationship Id="rId6" Type="http://schemas.openxmlformats.org/officeDocument/2006/relationships/tags" Target="../tags/tag50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558.xml"/><Relationship Id="rId18" Type="http://schemas.openxmlformats.org/officeDocument/2006/relationships/tags" Target="../tags/tag563.xml"/><Relationship Id="rId26" Type="http://schemas.openxmlformats.org/officeDocument/2006/relationships/tags" Target="../tags/tag571.xml"/><Relationship Id="rId39" Type="http://schemas.openxmlformats.org/officeDocument/2006/relationships/tags" Target="../tags/tag584.xml"/><Relationship Id="rId21" Type="http://schemas.openxmlformats.org/officeDocument/2006/relationships/tags" Target="../tags/tag566.xml"/><Relationship Id="rId34" Type="http://schemas.openxmlformats.org/officeDocument/2006/relationships/tags" Target="../tags/tag579.xml"/><Relationship Id="rId42" Type="http://schemas.openxmlformats.org/officeDocument/2006/relationships/tags" Target="../tags/tag587.xml"/><Relationship Id="rId47" Type="http://schemas.openxmlformats.org/officeDocument/2006/relationships/tags" Target="../tags/tag592.xml"/><Relationship Id="rId50" Type="http://schemas.openxmlformats.org/officeDocument/2006/relationships/slideLayout" Target="../slideLayouts/slideLayout2.xml"/><Relationship Id="rId7" Type="http://schemas.openxmlformats.org/officeDocument/2006/relationships/tags" Target="../tags/tag552.xml"/><Relationship Id="rId2" Type="http://schemas.openxmlformats.org/officeDocument/2006/relationships/tags" Target="../tags/tag547.xml"/><Relationship Id="rId16" Type="http://schemas.openxmlformats.org/officeDocument/2006/relationships/tags" Target="../tags/tag561.xml"/><Relationship Id="rId29" Type="http://schemas.openxmlformats.org/officeDocument/2006/relationships/tags" Target="../tags/tag574.xml"/><Relationship Id="rId11" Type="http://schemas.openxmlformats.org/officeDocument/2006/relationships/tags" Target="../tags/tag556.xml"/><Relationship Id="rId24" Type="http://schemas.openxmlformats.org/officeDocument/2006/relationships/tags" Target="../tags/tag569.xml"/><Relationship Id="rId32" Type="http://schemas.openxmlformats.org/officeDocument/2006/relationships/tags" Target="../tags/tag577.xml"/><Relationship Id="rId37" Type="http://schemas.openxmlformats.org/officeDocument/2006/relationships/tags" Target="../tags/tag582.xml"/><Relationship Id="rId40" Type="http://schemas.openxmlformats.org/officeDocument/2006/relationships/tags" Target="../tags/tag585.xml"/><Relationship Id="rId45" Type="http://schemas.openxmlformats.org/officeDocument/2006/relationships/tags" Target="../tags/tag590.xml"/><Relationship Id="rId5" Type="http://schemas.openxmlformats.org/officeDocument/2006/relationships/tags" Target="../tags/tag550.xml"/><Relationship Id="rId15" Type="http://schemas.openxmlformats.org/officeDocument/2006/relationships/tags" Target="../tags/tag560.xml"/><Relationship Id="rId23" Type="http://schemas.openxmlformats.org/officeDocument/2006/relationships/tags" Target="../tags/tag568.xml"/><Relationship Id="rId28" Type="http://schemas.openxmlformats.org/officeDocument/2006/relationships/tags" Target="../tags/tag573.xml"/><Relationship Id="rId36" Type="http://schemas.openxmlformats.org/officeDocument/2006/relationships/tags" Target="../tags/tag581.xml"/><Relationship Id="rId49" Type="http://schemas.openxmlformats.org/officeDocument/2006/relationships/tags" Target="../tags/tag594.xml"/><Relationship Id="rId10" Type="http://schemas.openxmlformats.org/officeDocument/2006/relationships/tags" Target="../tags/tag555.xml"/><Relationship Id="rId19" Type="http://schemas.openxmlformats.org/officeDocument/2006/relationships/tags" Target="../tags/tag564.xml"/><Relationship Id="rId31" Type="http://schemas.openxmlformats.org/officeDocument/2006/relationships/tags" Target="../tags/tag576.xml"/><Relationship Id="rId44" Type="http://schemas.openxmlformats.org/officeDocument/2006/relationships/tags" Target="../tags/tag589.xml"/><Relationship Id="rId4" Type="http://schemas.openxmlformats.org/officeDocument/2006/relationships/tags" Target="../tags/tag549.xml"/><Relationship Id="rId9" Type="http://schemas.openxmlformats.org/officeDocument/2006/relationships/tags" Target="../tags/tag554.xml"/><Relationship Id="rId14" Type="http://schemas.openxmlformats.org/officeDocument/2006/relationships/tags" Target="../tags/tag559.xml"/><Relationship Id="rId22" Type="http://schemas.openxmlformats.org/officeDocument/2006/relationships/tags" Target="../tags/tag567.xml"/><Relationship Id="rId27" Type="http://schemas.openxmlformats.org/officeDocument/2006/relationships/tags" Target="../tags/tag572.xml"/><Relationship Id="rId30" Type="http://schemas.openxmlformats.org/officeDocument/2006/relationships/tags" Target="../tags/tag575.xml"/><Relationship Id="rId35" Type="http://schemas.openxmlformats.org/officeDocument/2006/relationships/tags" Target="../tags/tag580.xml"/><Relationship Id="rId43" Type="http://schemas.openxmlformats.org/officeDocument/2006/relationships/tags" Target="../tags/tag588.xml"/><Relationship Id="rId48" Type="http://schemas.openxmlformats.org/officeDocument/2006/relationships/tags" Target="../tags/tag593.xml"/><Relationship Id="rId8" Type="http://schemas.openxmlformats.org/officeDocument/2006/relationships/tags" Target="../tags/tag553.xml"/><Relationship Id="rId3" Type="http://schemas.openxmlformats.org/officeDocument/2006/relationships/tags" Target="../tags/tag548.xml"/><Relationship Id="rId12" Type="http://schemas.openxmlformats.org/officeDocument/2006/relationships/tags" Target="../tags/tag557.xml"/><Relationship Id="rId17" Type="http://schemas.openxmlformats.org/officeDocument/2006/relationships/tags" Target="../tags/tag562.xml"/><Relationship Id="rId25" Type="http://schemas.openxmlformats.org/officeDocument/2006/relationships/tags" Target="../tags/tag570.xml"/><Relationship Id="rId33" Type="http://schemas.openxmlformats.org/officeDocument/2006/relationships/tags" Target="../tags/tag578.xml"/><Relationship Id="rId38" Type="http://schemas.openxmlformats.org/officeDocument/2006/relationships/tags" Target="../tags/tag583.xml"/><Relationship Id="rId46" Type="http://schemas.openxmlformats.org/officeDocument/2006/relationships/tags" Target="../tags/tag591.xml"/><Relationship Id="rId20" Type="http://schemas.openxmlformats.org/officeDocument/2006/relationships/tags" Target="../tags/tag565.xml"/><Relationship Id="rId41" Type="http://schemas.openxmlformats.org/officeDocument/2006/relationships/tags" Target="../tags/tag586.xml"/><Relationship Id="rId1" Type="http://schemas.openxmlformats.org/officeDocument/2006/relationships/tags" Target="../tags/tag546.xml"/><Relationship Id="rId6" Type="http://schemas.openxmlformats.org/officeDocument/2006/relationships/tags" Target="../tags/tag55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tags" Target="../tags/tag35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10" Type="http://schemas.openxmlformats.org/officeDocument/2006/relationships/tags" Target="../tags/tag27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tags" Target="../tags/tag53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10" Type="http://schemas.openxmlformats.org/officeDocument/2006/relationships/tags" Target="../tags/tag45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18" Type="http://schemas.openxmlformats.org/officeDocument/2006/relationships/tags" Target="../tags/tag71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tags" Target="../tags/tag70.xml"/><Relationship Id="rId2" Type="http://schemas.openxmlformats.org/officeDocument/2006/relationships/tags" Target="../tags/tag55.xml"/><Relationship Id="rId16" Type="http://schemas.openxmlformats.org/officeDocument/2006/relationships/tags" Target="../tags/tag69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5" Type="http://schemas.openxmlformats.org/officeDocument/2006/relationships/tags" Target="../tags/tag58.xml"/><Relationship Id="rId15" Type="http://schemas.openxmlformats.org/officeDocument/2006/relationships/tags" Target="../tags/tag68.xml"/><Relationship Id="rId10" Type="http://schemas.openxmlformats.org/officeDocument/2006/relationships/tags" Target="../tags/tag63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tags" Target="../tags/tag84.xml"/><Relationship Id="rId18" Type="http://schemas.openxmlformats.org/officeDocument/2006/relationships/tags" Target="../tags/tag8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tags" Target="../tags/tag88.xml"/><Relationship Id="rId2" Type="http://schemas.openxmlformats.org/officeDocument/2006/relationships/tags" Target="../tags/tag73.xml"/><Relationship Id="rId16" Type="http://schemas.openxmlformats.org/officeDocument/2006/relationships/tags" Target="../tags/tag87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5" Type="http://schemas.openxmlformats.org/officeDocument/2006/relationships/tags" Target="../tags/tag76.xml"/><Relationship Id="rId15" Type="http://schemas.openxmlformats.org/officeDocument/2006/relationships/tags" Target="../tags/tag86.xml"/><Relationship Id="rId10" Type="http://schemas.openxmlformats.org/officeDocument/2006/relationships/tags" Target="../tags/tag81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tags" Target="../tags/tag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Superscalar Complexity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9111F2-712C-49FD-9BF8-D2A4BAD80D9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Renaming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4D28-5E5B-4FD7-92E2-392EF37B371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4385846"/>
            <a:ext cx="2159566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 R5, R4, R2</a:t>
            </a:r>
          </a:p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R7, R5, R1</a:t>
            </a:r>
          </a:p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 R5, R3, R2</a:t>
            </a:r>
          </a:p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LW  R7, 1000(R5)</a:t>
            </a:r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605516" y="39624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R2   PR2  </a:t>
            </a:r>
          </a:p>
        </p:txBody>
      </p:sp>
      <p:sp>
        <p:nvSpPr>
          <p:cNvPr id="7" name="Line 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7138916" y="3962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05516" y="36576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   PR23</a:t>
            </a:r>
          </a:p>
        </p:txBody>
      </p:sp>
      <p:sp>
        <p:nvSpPr>
          <p:cNvPr id="9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7138916" y="3657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605516" y="42672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R3   PR17</a:t>
            </a:r>
          </a:p>
        </p:txBody>
      </p:sp>
      <p:sp>
        <p:nvSpPr>
          <p:cNvPr id="11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138916" y="4267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605516" y="45720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R4   PR45</a:t>
            </a:r>
          </a:p>
        </p:txBody>
      </p:sp>
      <p:sp>
        <p:nvSpPr>
          <p:cNvPr id="13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138916" y="4572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605516" y="48768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R5  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PR42</a:t>
            </a:r>
          </a:p>
        </p:txBody>
      </p:sp>
      <p:sp>
        <p:nvSpPr>
          <p:cNvPr id="15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7138916" y="4876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605516" y="51816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R6   PR20</a:t>
            </a:r>
          </a:p>
        </p:txBody>
      </p:sp>
      <p:sp>
        <p:nvSpPr>
          <p:cNvPr id="17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138916" y="5181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605516" y="54864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R7   </a:t>
            </a:r>
            <a:r>
              <a:rPr lang="en-US" sz="1400" b="1" strike="sngStrike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PR4 </a:t>
            </a:r>
          </a:p>
        </p:txBody>
      </p:sp>
      <p:sp>
        <p:nvSpPr>
          <p:cNvPr id="19" name="Line 1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7138916" y="5486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894441" y="5776913"/>
            <a:ext cx="332142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2"/>
                </a:solidFill>
                <a:latin typeface="+mn-lt"/>
              </a:rPr>
              <a:t>…</a:t>
            </a:r>
          </a:p>
        </p:txBody>
      </p:sp>
      <p:sp>
        <p:nvSpPr>
          <p:cNvPr id="21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629400" y="6248400"/>
            <a:ext cx="11430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62410" y="3302555"/>
            <a:ext cx="498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RAT</a:t>
            </a:r>
          </a:p>
        </p:txBody>
      </p:sp>
      <p:sp>
        <p:nvSpPr>
          <p:cNvPr id="23" name="Rectangle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505200" y="4385846"/>
            <a:ext cx="2653290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 PR37, PR45, PR2</a:t>
            </a:r>
          </a:p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PR4 , PR37, PR23</a:t>
            </a:r>
          </a:p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 PR42, PR17, PR2</a:t>
            </a:r>
          </a:p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LW  PR19, 1000(PR42)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790171" y="5486400"/>
            <a:ext cx="6142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PR19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977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MIPS R10000, Recycling Physical Registers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4D28-5E5B-4FD7-92E2-392EF37B371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15260" y="1676400"/>
            <a:ext cx="2529860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I1:DIV R5, R4, R2</a:t>
            </a:r>
          </a:p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I2:ADD R7, R5, R1</a:t>
            </a:r>
          </a:p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I3:SUB R5, R3, R2</a:t>
            </a:r>
          </a:p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I4:LW  R7, 1000(R5)</a:t>
            </a:r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67000" y="22860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R2  PR2 </a:t>
            </a:r>
          </a:p>
        </p:txBody>
      </p:sp>
      <p:sp>
        <p:nvSpPr>
          <p:cNvPr id="7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200400" y="2286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67000" y="19812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  PR23</a:t>
            </a:r>
          </a:p>
        </p:txBody>
      </p:sp>
      <p:sp>
        <p:nvSpPr>
          <p:cNvPr id="9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200400" y="198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10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67000" y="25908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R3  PR17</a:t>
            </a:r>
          </a:p>
        </p:txBody>
      </p:sp>
      <p:sp>
        <p:nvSpPr>
          <p:cNvPr id="11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200400" y="2590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12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67000" y="28956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R4  PR45</a:t>
            </a:r>
          </a:p>
        </p:txBody>
      </p:sp>
      <p:sp>
        <p:nvSpPr>
          <p:cNvPr id="13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00400" y="2895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14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67000" y="32004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R5  PR13</a:t>
            </a:r>
          </a:p>
        </p:txBody>
      </p:sp>
      <p:sp>
        <p:nvSpPr>
          <p:cNvPr id="15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200400" y="3200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16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67000" y="35052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R6  PR20</a:t>
            </a:r>
          </a:p>
        </p:txBody>
      </p:sp>
      <p:sp>
        <p:nvSpPr>
          <p:cNvPr id="17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200400" y="3505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18" name="Rectangle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667000" y="38100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R7  PR30</a:t>
            </a:r>
          </a:p>
        </p:txBody>
      </p:sp>
      <p:sp>
        <p:nvSpPr>
          <p:cNvPr id="19" name="Line 1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200400" y="3810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20" name="Text Box 1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955925" y="4100513"/>
            <a:ext cx="3873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</a:rPr>
              <a:t>…</a:t>
            </a:r>
          </a:p>
        </p:txBody>
      </p:sp>
      <p:sp>
        <p:nvSpPr>
          <p:cNvPr id="21" name="Rectangle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667000" y="4114800"/>
            <a:ext cx="11430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2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25443" y="1509713"/>
            <a:ext cx="136075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+mn-lt"/>
              </a:rPr>
              <a:t>Register Map</a:t>
            </a:r>
          </a:p>
        </p:txBody>
      </p:sp>
      <p:sp>
        <p:nvSpPr>
          <p:cNvPr id="23" name="Rectangle 2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362200" y="5638800"/>
            <a:ext cx="342900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PR37</a:t>
            </a:r>
            <a:r>
              <a:rPr lang="en-US" sz="1600" b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PR4, PR42, PR19, …</a:t>
            </a:r>
          </a:p>
        </p:txBody>
      </p:sp>
      <p:sp>
        <p:nvSpPr>
          <p:cNvPr id="24" name="Line 2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990600" y="28194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990600" y="3352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810000" y="3352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400"/>
          </a:p>
        </p:txBody>
      </p:sp>
      <p:sp>
        <p:nvSpPr>
          <p:cNvPr id="27" name="Line 2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953000" y="3352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8" name="Rectangle 2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81600" y="19812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2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00600" y="1423126"/>
            <a:ext cx="21791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+mn-lt"/>
              </a:rPr>
              <a:t>Instruction Queue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  <a:latin typeface="+mn-lt"/>
              </a:rPr>
              <a:t>(Reservation Stations)</a:t>
            </a:r>
          </a:p>
        </p:txBody>
      </p:sp>
      <p:sp>
        <p:nvSpPr>
          <p:cNvPr id="30" name="Rectangle 2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239000" y="19812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31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223125" y="1585913"/>
            <a:ext cx="10953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+mn-lt"/>
              </a:rPr>
              <a:t>Active List</a:t>
            </a:r>
          </a:p>
        </p:txBody>
      </p:sp>
      <p:sp>
        <p:nvSpPr>
          <p:cNvPr id="32" name="Rectangle 3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181600" y="22860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32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181600" y="25908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33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181600" y="28956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34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181600" y="32004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35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181600" y="35052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36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181600" y="38100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37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181600" y="44196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38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181600" y="41148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3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239000" y="38100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0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239000" y="35052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41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239000" y="32004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2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239000" y="28956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43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239000" y="25908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44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239000" y="22860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45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239000" y="41148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46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239000" y="44196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2895600" y="46482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1" name="Text Box 50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032125" y="5319713"/>
            <a:ext cx="174926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+mn-lt"/>
              </a:rPr>
              <a:t>Register Free List</a:t>
            </a:r>
          </a:p>
        </p:txBody>
      </p:sp>
      <p:sp>
        <p:nvSpPr>
          <p:cNvPr id="52" name="Text Box 51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8442325" y="1966913"/>
            <a:ext cx="65114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+mn-lt"/>
              </a:rPr>
              <a:t>Head</a:t>
            </a:r>
          </a:p>
          <a:p>
            <a:r>
              <a:rPr lang="en-US" sz="1600" dirty="0">
                <a:solidFill>
                  <a:schemeClr val="tx2"/>
                </a:solidFill>
                <a:latin typeface="+mn-lt"/>
              </a:rPr>
              <a:t>Tail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491145" y="5824537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Commit</a:t>
            </a:r>
          </a:p>
        </p:txBody>
      </p:sp>
      <p:sp>
        <p:nvSpPr>
          <p:cNvPr id="55" name="Line 47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7848600" y="47244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6" name="Line 48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5791200" y="5790783"/>
            <a:ext cx="2057400" cy="41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41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MIPS R10000, Recycling Physical Registers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4D28-5E5B-4FD7-92E2-392EF37B371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15260" y="1676400"/>
            <a:ext cx="2529860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I1:DIV R5, R4, R2</a:t>
            </a:r>
          </a:p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I2:ADD R7, R5, R1</a:t>
            </a:r>
          </a:p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I3:SUB R5, R3, R2</a:t>
            </a:r>
          </a:p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I4:LW  R7, 1000(R5)</a:t>
            </a:r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67000" y="22860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R2  PR2 </a:t>
            </a:r>
          </a:p>
        </p:txBody>
      </p:sp>
      <p:sp>
        <p:nvSpPr>
          <p:cNvPr id="7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200400" y="2286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67000" y="19812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  PR23</a:t>
            </a:r>
          </a:p>
        </p:txBody>
      </p:sp>
      <p:sp>
        <p:nvSpPr>
          <p:cNvPr id="9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200400" y="198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10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67000" y="25908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R3  PR17</a:t>
            </a:r>
          </a:p>
        </p:txBody>
      </p:sp>
      <p:sp>
        <p:nvSpPr>
          <p:cNvPr id="11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200400" y="2590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12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67000" y="28956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R4  PR45</a:t>
            </a:r>
          </a:p>
        </p:txBody>
      </p:sp>
      <p:sp>
        <p:nvSpPr>
          <p:cNvPr id="13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00400" y="2895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14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67000" y="32004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R5  PR13</a:t>
            </a:r>
          </a:p>
        </p:txBody>
      </p:sp>
      <p:sp>
        <p:nvSpPr>
          <p:cNvPr id="15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200400" y="3200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16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67000" y="35052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R6  PR20</a:t>
            </a:r>
          </a:p>
        </p:txBody>
      </p:sp>
      <p:sp>
        <p:nvSpPr>
          <p:cNvPr id="17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200400" y="3505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18" name="Rectangle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667000" y="38100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R7  PR30</a:t>
            </a:r>
          </a:p>
        </p:txBody>
      </p:sp>
      <p:sp>
        <p:nvSpPr>
          <p:cNvPr id="19" name="Line 1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200400" y="3810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20" name="Text Box 1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955925" y="4100513"/>
            <a:ext cx="3873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</a:rPr>
              <a:t>…</a:t>
            </a:r>
          </a:p>
        </p:txBody>
      </p:sp>
      <p:sp>
        <p:nvSpPr>
          <p:cNvPr id="21" name="Rectangle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667000" y="4114800"/>
            <a:ext cx="11430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2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25443" y="1509713"/>
            <a:ext cx="136075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+mn-lt"/>
              </a:rPr>
              <a:t>Register Map</a:t>
            </a:r>
          </a:p>
        </p:txBody>
      </p:sp>
      <p:sp>
        <p:nvSpPr>
          <p:cNvPr id="23" name="Rectangle 2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362200" y="5638800"/>
            <a:ext cx="342900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PR37</a:t>
            </a:r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PR4, PR42, PR19, …</a:t>
            </a:r>
          </a:p>
        </p:txBody>
      </p:sp>
      <p:sp>
        <p:nvSpPr>
          <p:cNvPr id="24" name="Line 2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990600" y="28194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990600" y="3352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810000" y="3352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400"/>
          </a:p>
        </p:txBody>
      </p:sp>
      <p:sp>
        <p:nvSpPr>
          <p:cNvPr id="27" name="Line 2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953000" y="3352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8" name="Rectangle 2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81600" y="19812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2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00600" y="1423126"/>
            <a:ext cx="21791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+mn-lt"/>
              </a:rPr>
              <a:t>Instruction Queue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  <a:latin typeface="+mn-lt"/>
              </a:rPr>
              <a:t>(Reservation Stations)</a:t>
            </a:r>
          </a:p>
        </p:txBody>
      </p:sp>
      <p:sp>
        <p:nvSpPr>
          <p:cNvPr id="30" name="Rectangle 2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239000" y="19812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31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223125" y="1585913"/>
            <a:ext cx="10953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+mn-lt"/>
              </a:rPr>
              <a:t>Active List</a:t>
            </a:r>
          </a:p>
        </p:txBody>
      </p:sp>
      <p:sp>
        <p:nvSpPr>
          <p:cNvPr id="32" name="Rectangle 3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181600" y="22860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32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181600" y="25908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33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181600" y="28956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34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181600" y="32004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35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181600" y="35052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36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181600" y="38100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37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181600" y="44196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38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181600" y="41148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3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239000" y="38100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0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239000" y="35052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41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239000" y="32004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2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239000" y="28956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43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239000" y="25908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44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239000" y="22860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45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239000" y="41148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46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239000" y="44196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2895600" y="46482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1" name="Text Box 50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032125" y="5319713"/>
            <a:ext cx="174926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+mn-lt"/>
              </a:rPr>
              <a:t>Register Free List</a:t>
            </a:r>
          </a:p>
        </p:txBody>
      </p:sp>
      <p:sp>
        <p:nvSpPr>
          <p:cNvPr id="52" name="Text Box 51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8442325" y="1966913"/>
            <a:ext cx="65114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+mn-lt"/>
              </a:rPr>
              <a:t>Head</a:t>
            </a:r>
          </a:p>
          <a:p>
            <a:r>
              <a:rPr lang="en-US" sz="1600" dirty="0">
                <a:solidFill>
                  <a:schemeClr val="tx2"/>
                </a:solidFill>
                <a:latin typeface="+mn-lt"/>
              </a:rPr>
              <a:t>Tail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491145" y="5824537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Commit</a:t>
            </a:r>
          </a:p>
        </p:txBody>
      </p:sp>
      <p:sp>
        <p:nvSpPr>
          <p:cNvPr id="54" name="Line 47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7848600" y="47244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5" name="Line 48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5791200" y="5790783"/>
            <a:ext cx="2057400" cy="41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16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MIPS R10000, Recycling Physical Registers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4D28-5E5B-4FD7-92E2-392EF37B371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15260" y="1676400"/>
            <a:ext cx="2529860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I1:DIV R5, R4, R2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I2:ADD R7, R5, R1</a:t>
            </a:r>
          </a:p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I3:SUB R5, R3, R2</a:t>
            </a:r>
          </a:p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I4:LW  R7, 1000(R5)</a:t>
            </a:r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67000" y="22860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R2  PR2 </a:t>
            </a:r>
          </a:p>
        </p:txBody>
      </p:sp>
      <p:sp>
        <p:nvSpPr>
          <p:cNvPr id="7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200400" y="2286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67000" y="19812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  PR23</a:t>
            </a:r>
          </a:p>
        </p:txBody>
      </p:sp>
      <p:sp>
        <p:nvSpPr>
          <p:cNvPr id="9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200400" y="198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10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67000" y="25908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R3  PR17</a:t>
            </a:r>
          </a:p>
        </p:txBody>
      </p:sp>
      <p:sp>
        <p:nvSpPr>
          <p:cNvPr id="11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200400" y="2590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12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67000" y="28956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R4  PR45</a:t>
            </a:r>
          </a:p>
        </p:txBody>
      </p:sp>
      <p:sp>
        <p:nvSpPr>
          <p:cNvPr id="13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00400" y="2895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14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67000" y="32004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R5  PR37</a:t>
            </a:r>
          </a:p>
        </p:txBody>
      </p:sp>
      <p:sp>
        <p:nvSpPr>
          <p:cNvPr id="15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200400" y="3200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16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67000" y="35052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R6  PR20</a:t>
            </a:r>
          </a:p>
        </p:txBody>
      </p:sp>
      <p:sp>
        <p:nvSpPr>
          <p:cNvPr id="17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200400" y="3505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18" name="Rectangle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667000" y="38100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R7  PR30</a:t>
            </a:r>
          </a:p>
        </p:txBody>
      </p:sp>
      <p:sp>
        <p:nvSpPr>
          <p:cNvPr id="19" name="Line 1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200400" y="3810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20" name="Text Box 1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955925" y="4100513"/>
            <a:ext cx="3873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</a:rPr>
              <a:t>…</a:t>
            </a:r>
          </a:p>
        </p:txBody>
      </p:sp>
      <p:sp>
        <p:nvSpPr>
          <p:cNvPr id="21" name="Rectangle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667000" y="4114800"/>
            <a:ext cx="11430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2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25443" y="1509713"/>
            <a:ext cx="136075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+mn-lt"/>
              </a:rPr>
              <a:t>Register Map</a:t>
            </a:r>
          </a:p>
        </p:txBody>
      </p:sp>
      <p:sp>
        <p:nvSpPr>
          <p:cNvPr id="23" name="Rectangle 2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362200" y="5638800"/>
            <a:ext cx="342900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PR4, PR42, PR19, …</a:t>
            </a:r>
          </a:p>
        </p:txBody>
      </p:sp>
      <p:sp>
        <p:nvSpPr>
          <p:cNvPr id="24" name="Line 2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990600" y="28194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990600" y="3352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810000" y="3352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400"/>
          </a:p>
        </p:txBody>
      </p:sp>
      <p:sp>
        <p:nvSpPr>
          <p:cNvPr id="27" name="Line 2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953000" y="3352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8" name="Rectangle 2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81600" y="19812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2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800600" y="1423126"/>
            <a:ext cx="21791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+mn-lt"/>
              </a:rPr>
              <a:t>Instruction Queue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  <a:latin typeface="+mn-lt"/>
              </a:rPr>
              <a:t>(Reservation Stations)</a:t>
            </a:r>
          </a:p>
        </p:txBody>
      </p:sp>
      <p:sp>
        <p:nvSpPr>
          <p:cNvPr id="30" name="Rectangle 2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239000" y="19812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31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223125" y="1585913"/>
            <a:ext cx="10953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+mn-lt"/>
              </a:rPr>
              <a:t>Active List</a:t>
            </a:r>
          </a:p>
        </p:txBody>
      </p:sp>
      <p:sp>
        <p:nvSpPr>
          <p:cNvPr id="32" name="Rectangle 3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181600" y="22860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32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181600" y="25908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33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181600" y="28956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34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181600" y="32004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35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181600" y="35052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36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181600" y="38100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37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181600" y="44196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38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181600" y="41148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3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239000" y="38100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0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239000" y="35052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41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239000" y="32004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2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239000" y="28956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43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239000" y="25908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45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239000" y="41148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46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239000" y="44196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9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2895600" y="46482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1" name="Text Box 50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032125" y="5319713"/>
            <a:ext cx="174926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+mn-lt"/>
              </a:rPr>
              <a:t>Register Free List</a:t>
            </a:r>
          </a:p>
        </p:txBody>
      </p:sp>
      <p:sp>
        <p:nvSpPr>
          <p:cNvPr id="52" name="Text Box 5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8442325" y="1966913"/>
            <a:ext cx="65114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+mn-lt"/>
              </a:rPr>
              <a:t>Head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491145" y="5824537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Commit</a:t>
            </a:r>
          </a:p>
        </p:txBody>
      </p:sp>
      <p:sp>
        <p:nvSpPr>
          <p:cNvPr id="54" name="Rectangle 53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810000" y="2743199"/>
            <a:ext cx="1418978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PR37</a:t>
            </a:r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PR45, PR2</a:t>
            </a:r>
          </a:p>
        </p:txBody>
      </p:sp>
      <p:sp>
        <p:nvSpPr>
          <p:cNvPr id="55" name="Rectangle 5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239000" y="22860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I1: PR13</a:t>
            </a:r>
          </a:p>
        </p:txBody>
      </p:sp>
      <p:sp>
        <p:nvSpPr>
          <p:cNvPr id="3" name="Rectangle 2"/>
          <p:cNvSpPr/>
          <p:nvPr/>
        </p:nvSpPr>
        <p:spPr>
          <a:xfrm>
            <a:off x="8470900" y="2549586"/>
            <a:ext cx="4826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Tail</a:t>
            </a:r>
          </a:p>
        </p:txBody>
      </p:sp>
      <p:sp>
        <p:nvSpPr>
          <p:cNvPr id="56" name="Line 47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7848600" y="47244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7" name="Line 48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5791200" y="5790783"/>
            <a:ext cx="2057400" cy="41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1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MIPS R10000, Recycling Physical Registers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4D28-5E5B-4FD7-92E2-392EF37B371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15260" y="1676400"/>
            <a:ext cx="2529860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I1:DIV R5, R4, R2</a:t>
            </a:r>
          </a:p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I2:ADD R7, R5, R1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I3:SUB R5, R3, R2</a:t>
            </a:r>
          </a:p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I4:LW  R7, 1000(R5)</a:t>
            </a:r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67000" y="22860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R2  PR2 </a:t>
            </a:r>
          </a:p>
        </p:txBody>
      </p:sp>
      <p:sp>
        <p:nvSpPr>
          <p:cNvPr id="7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200400" y="2286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67000" y="19812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  PR23</a:t>
            </a:r>
          </a:p>
        </p:txBody>
      </p:sp>
      <p:sp>
        <p:nvSpPr>
          <p:cNvPr id="9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200400" y="198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10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67000" y="25908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R3  PR17</a:t>
            </a:r>
          </a:p>
        </p:txBody>
      </p:sp>
      <p:sp>
        <p:nvSpPr>
          <p:cNvPr id="11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200400" y="2590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12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67000" y="28956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R4  PR45</a:t>
            </a:r>
          </a:p>
        </p:txBody>
      </p:sp>
      <p:sp>
        <p:nvSpPr>
          <p:cNvPr id="13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00400" y="2895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14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67000" y="32004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R5  PR37</a:t>
            </a:r>
          </a:p>
        </p:txBody>
      </p:sp>
      <p:sp>
        <p:nvSpPr>
          <p:cNvPr id="15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200400" y="3200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16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67000" y="35052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R6  PR20</a:t>
            </a:r>
          </a:p>
        </p:txBody>
      </p:sp>
      <p:sp>
        <p:nvSpPr>
          <p:cNvPr id="17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200400" y="3505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19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200400" y="3810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20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955925" y="4100513"/>
            <a:ext cx="3873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</a:rPr>
              <a:t>…</a:t>
            </a:r>
          </a:p>
        </p:txBody>
      </p:sp>
      <p:sp>
        <p:nvSpPr>
          <p:cNvPr id="21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667000" y="4111006"/>
            <a:ext cx="11430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525443" y="1509713"/>
            <a:ext cx="136075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+mn-lt"/>
              </a:rPr>
              <a:t>Register Map</a:t>
            </a:r>
          </a:p>
        </p:txBody>
      </p:sp>
      <p:sp>
        <p:nvSpPr>
          <p:cNvPr id="23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62200" y="5638800"/>
            <a:ext cx="342900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PR42, PR19, …</a:t>
            </a:r>
          </a:p>
        </p:txBody>
      </p:sp>
      <p:sp>
        <p:nvSpPr>
          <p:cNvPr id="24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990600" y="28194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990600" y="3352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810000" y="3352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400"/>
          </a:p>
        </p:txBody>
      </p:sp>
      <p:sp>
        <p:nvSpPr>
          <p:cNvPr id="27" name="Line 2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953000" y="3352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8" name="Rectangle 2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181600" y="19812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DIV  2,45:37</a:t>
            </a:r>
          </a:p>
        </p:txBody>
      </p:sp>
      <p:sp>
        <p:nvSpPr>
          <p:cNvPr id="29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800600" y="1423126"/>
            <a:ext cx="21791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+mn-lt"/>
              </a:rPr>
              <a:t>Instruction Queue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  <a:latin typeface="+mn-lt"/>
              </a:rPr>
              <a:t>(Reservation Stations)</a:t>
            </a:r>
          </a:p>
        </p:txBody>
      </p:sp>
      <p:sp>
        <p:nvSpPr>
          <p:cNvPr id="30" name="Rectangle 2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239000" y="19812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31" name="Text Box 3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223125" y="1585913"/>
            <a:ext cx="10953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+mn-lt"/>
              </a:rPr>
              <a:t>Active List</a:t>
            </a:r>
          </a:p>
        </p:txBody>
      </p:sp>
      <p:sp>
        <p:nvSpPr>
          <p:cNvPr id="32" name="Rectangle 3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181600" y="22860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32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181600" y="25908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33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181600" y="28956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3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181600" y="32004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35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181600" y="35052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3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181600" y="38100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37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181600" y="44196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38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181600" y="41148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3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239000" y="38100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0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239000" y="35052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41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239000" y="32004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2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239000" y="28956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43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239000" y="25908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/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I2: PR30</a:t>
            </a:r>
          </a:p>
        </p:txBody>
      </p:sp>
      <p:sp>
        <p:nvSpPr>
          <p:cNvPr id="45" name="Rectangle 44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239000" y="22860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I1: PR13</a:t>
            </a:r>
          </a:p>
        </p:txBody>
      </p:sp>
      <p:sp>
        <p:nvSpPr>
          <p:cNvPr id="46" name="Rectangle 45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239000" y="41148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46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239000" y="44196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9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2895600" y="46482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1" name="Text Box 50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032125" y="5319713"/>
            <a:ext cx="174926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+mn-lt"/>
              </a:rPr>
              <a:t>Register Free List</a:t>
            </a:r>
          </a:p>
        </p:txBody>
      </p:sp>
      <p:sp>
        <p:nvSpPr>
          <p:cNvPr id="52" name="Text Box 5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8442325" y="1966913"/>
            <a:ext cx="65114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+mn-lt"/>
              </a:rPr>
              <a:t>Head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491145" y="5824537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Commit</a:t>
            </a:r>
          </a:p>
        </p:txBody>
      </p:sp>
      <p:sp>
        <p:nvSpPr>
          <p:cNvPr id="54" name="Rectangle 53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810000" y="2743199"/>
            <a:ext cx="1418978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PR4</a:t>
            </a:r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PR37, PR23</a:t>
            </a:r>
          </a:p>
        </p:txBody>
      </p:sp>
      <p:sp>
        <p:nvSpPr>
          <p:cNvPr id="55" name="Rectangle 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667000" y="3809036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R7  PR4 </a:t>
            </a:r>
          </a:p>
        </p:txBody>
      </p:sp>
      <p:sp>
        <p:nvSpPr>
          <p:cNvPr id="56" name="Rectangle 55"/>
          <p:cNvSpPr/>
          <p:nvPr/>
        </p:nvSpPr>
        <p:spPr>
          <a:xfrm>
            <a:off x="8470900" y="2895600"/>
            <a:ext cx="4826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Tail</a:t>
            </a:r>
          </a:p>
        </p:txBody>
      </p:sp>
      <p:sp>
        <p:nvSpPr>
          <p:cNvPr id="57" name="Line 47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7848600" y="47244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8" name="Line 48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5791200" y="5790783"/>
            <a:ext cx="2057400" cy="41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66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MIPS R10000, Recycling Physical Registers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4D28-5E5B-4FD7-92E2-392EF37B371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15260" y="1676400"/>
            <a:ext cx="2529860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I1:DIV R5, R4, R2</a:t>
            </a:r>
          </a:p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I2:ADD R7, R5, R1</a:t>
            </a:r>
          </a:p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I3:SUB R5, R3, R2</a:t>
            </a:r>
          </a:p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I4:LW  R7, 1000(R5)</a:t>
            </a:r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67000" y="22860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R2  PR2 </a:t>
            </a:r>
          </a:p>
        </p:txBody>
      </p:sp>
      <p:sp>
        <p:nvSpPr>
          <p:cNvPr id="7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200400" y="2286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67000" y="19812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  PR23</a:t>
            </a:r>
          </a:p>
        </p:txBody>
      </p:sp>
      <p:sp>
        <p:nvSpPr>
          <p:cNvPr id="9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200400" y="198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10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67000" y="25908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R3  PR17</a:t>
            </a:r>
          </a:p>
        </p:txBody>
      </p:sp>
      <p:sp>
        <p:nvSpPr>
          <p:cNvPr id="11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200400" y="2590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12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67000" y="28956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R4  PR45</a:t>
            </a:r>
          </a:p>
        </p:txBody>
      </p:sp>
      <p:sp>
        <p:nvSpPr>
          <p:cNvPr id="13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00400" y="2895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14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67000" y="32004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R5  PR42</a:t>
            </a:r>
          </a:p>
        </p:txBody>
      </p:sp>
      <p:sp>
        <p:nvSpPr>
          <p:cNvPr id="15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200400" y="3200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16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67000" y="35052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R6  PR20</a:t>
            </a:r>
          </a:p>
        </p:txBody>
      </p:sp>
      <p:sp>
        <p:nvSpPr>
          <p:cNvPr id="17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200400" y="3505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19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200400" y="3810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20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955925" y="4100513"/>
            <a:ext cx="3873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</a:rPr>
              <a:t>…</a:t>
            </a:r>
          </a:p>
        </p:txBody>
      </p:sp>
      <p:sp>
        <p:nvSpPr>
          <p:cNvPr id="21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667000" y="4111006"/>
            <a:ext cx="11430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525443" y="1509713"/>
            <a:ext cx="136075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+mn-lt"/>
              </a:rPr>
              <a:t>Register Map</a:t>
            </a:r>
          </a:p>
        </p:txBody>
      </p:sp>
      <p:sp>
        <p:nvSpPr>
          <p:cNvPr id="23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62200" y="5638800"/>
            <a:ext cx="342900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PR19, …</a:t>
            </a:r>
          </a:p>
        </p:txBody>
      </p:sp>
      <p:sp>
        <p:nvSpPr>
          <p:cNvPr id="24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990600" y="28194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990600" y="3352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810000" y="3352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400"/>
          </a:p>
        </p:txBody>
      </p:sp>
      <p:sp>
        <p:nvSpPr>
          <p:cNvPr id="27" name="Line 2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953000" y="3352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8" name="Rectangle 2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181600" y="19812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  2,45:37</a:t>
            </a:r>
            <a:endParaRPr lang="en-US" dirty="0"/>
          </a:p>
        </p:txBody>
      </p:sp>
      <p:sp>
        <p:nvSpPr>
          <p:cNvPr id="29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800600" y="1423126"/>
            <a:ext cx="21791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+mn-lt"/>
              </a:rPr>
              <a:t>Instruction Queue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  <a:latin typeface="+mn-lt"/>
              </a:rPr>
              <a:t>(Reservation Stations)</a:t>
            </a:r>
          </a:p>
        </p:txBody>
      </p:sp>
      <p:sp>
        <p:nvSpPr>
          <p:cNvPr id="30" name="Rectangle 2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239000" y="19812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31" name="Text Box 3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223125" y="1585913"/>
            <a:ext cx="10953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+mn-lt"/>
              </a:rPr>
              <a:t>Active List</a:t>
            </a:r>
          </a:p>
        </p:txBody>
      </p:sp>
      <p:sp>
        <p:nvSpPr>
          <p:cNvPr id="32" name="Rectangle 3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181600" y="22860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37,23: 4</a:t>
            </a:r>
            <a:endParaRPr lang="en-US" dirty="0"/>
          </a:p>
        </p:txBody>
      </p:sp>
      <p:sp>
        <p:nvSpPr>
          <p:cNvPr id="33" name="Rectangle 32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181600" y="25908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33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181600" y="28956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3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181600" y="32004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35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181600" y="35052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3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181600" y="38100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37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181600" y="44196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38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181600" y="41148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3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239000" y="38100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0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239000" y="35052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41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239000" y="32004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2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239000" y="28956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I3: PR37</a:t>
            </a:r>
            <a:endParaRPr lang="en-US" dirty="0"/>
          </a:p>
        </p:txBody>
      </p:sp>
      <p:sp>
        <p:nvSpPr>
          <p:cNvPr id="44" name="Rectangle 43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239000" y="25908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I2: PR30</a:t>
            </a:r>
          </a:p>
        </p:txBody>
      </p:sp>
      <p:sp>
        <p:nvSpPr>
          <p:cNvPr id="45" name="Rectangle 44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239000" y="22860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I1: PR13</a:t>
            </a:r>
          </a:p>
        </p:txBody>
      </p:sp>
      <p:sp>
        <p:nvSpPr>
          <p:cNvPr id="46" name="Rectangle 45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239000" y="41148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46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239000" y="44196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9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2895600" y="46482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1" name="Text Box 50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032125" y="5319713"/>
            <a:ext cx="174926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+mn-lt"/>
              </a:rPr>
              <a:t>Register Free List</a:t>
            </a:r>
          </a:p>
        </p:txBody>
      </p:sp>
      <p:sp>
        <p:nvSpPr>
          <p:cNvPr id="52" name="Text Box 5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8442325" y="1966913"/>
            <a:ext cx="65114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+mn-lt"/>
              </a:rPr>
              <a:t>Head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491145" y="5824537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Commit</a:t>
            </a:r>
          </a:p>
        </p:txBody>
      </p:sp>
      <p:sp>
        <p:nvSpPr>
          <p:cNvPr id="54" name="Rectangle 53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810000" y="2743199"/>
            <a:ext cx="1418978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PR42</a:t>
            </a:r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PR17, PR2</a:t>
            </a:r>
          </a:p>
        </p:txBody>
      </p:sp>
      <p:sp>
        <p:nvSpPr>
          <p:cNvPr id="55" name="Rectangle 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667000" y="3809036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R7  PR4 </a:t>
            </a:r>
          </a:p>
        </p:txBody>
      </p:sp>
      <p:sp>
        <p:nvSpPr>
          <p:cNvPr id="56" name="Rectangle 55"/>
          <p:cNvSpPr/>
          <p:nvPr/>
        </p:nvSpPr>
        <p:spPr>
          <a:xfrm>
            <a:off x="8470900" y="3200400"/>
            <a:ext cx="4826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Tail</a:t>
            </a:r>
          </a:p>
        </p:txBody>
      </p:sp>
      <p:sp>
        <p:nvSpPr>
          <p:cNvPr id="57" name="Line 47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7848600" y="47244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8" name="Line 48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5791200" y="5790783"/>
            <a:ext cx="2057400" cy="41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1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MIPS R10000, Recycling Physical Registers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4D28-5E5B-4FD7-92E2-392EF37B371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15260" y="1676400"/>
            <a:ext cx="2529860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I1:DIV R5, R4, R2</a:t>
            </a:r>
          </a:p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I2:ADD R7, R5, R1</a:t>
            </a:r>
          </a:p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I3:SUB R5, R3, R2</a:t>
            </a:r>
          </a:p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I4:LW  R7, 1000(R5)</a:t>
            </a:r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67000" y="22860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R2  PR2 </a:t>
            </a:r>
          </a:p>
        </p:txBody>
      </p:sp>
      <p:sp>
        <p:nvSpPr>
          <p:cNvPr id="7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200400" y="2286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67000" y="19812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  PR23</a:t>
            </a:r>
          </a:p>
        </p:txBody>
      </p:sp>
      <p:sp>
        <p:nvSpPr>
          <p:cNvPr id="9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200400" y="198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10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67000" y="3805241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R7  PR19</a:t>
            </a:r>
          </a:p>
        </p:txBody>
      </p:sp>
      <p:sp>
        <p:nvSpPr>
          <p:cNvPr id="11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200400" y="2590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12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67000" y="28956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R4  PR45</a:t>
            </a:r>
          </a:p>
        </p:txBody>
      </p:sp>
      <p:sp>
        <p:nvSpPr>
          <p:cNvPr id="13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00400" y="2895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14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67000" y="32004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R5  PR42</a:t>
            </a:r>
          </a:p>
        </p:txBody>
      </p:sp>
      <p:sp>
        <p:nvSpPr>
          <p:cNvPr id="15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200400" y="3200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16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67000" y="35052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R6  PR20</a:t>
            </a:r>
          </a:p>
        </p:txBody>
      </p:sp>
      <p:sp>
        <p:nvSpPr>
          <p:cNvPr id="17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200400" y="3505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19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200400" y="3810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20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955925" y="4100513"/>
            <a:ext cx="3873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</a:rPr>
              <a:t>…</a:t>
            </a:r>
          </a:p>
        </p:txBody>
      </p:sp>
      <p:sp>
        <p:nvSpPr>
          <p:cNvPr id="21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667000" y="4111006"/>
            <a:ext cx="11430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525443" y="1509713"/>
            <a:ext cx="136075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+mn-lt"/>
              </a:rPr>
              <a:t>Register Map</a:t>
            </a:r>
          </a:p>
        </p:txBody>
      </p:sp>
      <p:sp>
        <p:nvSpPr>
          <p:cNvPr id="23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62200" y="5638800"/>
            <a:ext cx="342900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24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990600" y="28194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990600" y="3352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810000" y="3352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400"/>
          </a:p>
        </p:txBody>
      </p:sp>
      <p:sp>
        <p:nvSpPr>
          <p:cNvPr id="27" name="Line 2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953000" y="3352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9" name="Text Box 2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800600" y="1423126"/>
            <a:ext cx="21791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+mn-lt"/>
              </a:rPr>
              <a:t>Instruction Queue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  <a:latin typeface="+mn-lt"/>
              </a:rPr>
              <a:t>(Reservation Stations)</a:t>
            </a:r>
          </a:p>
        </p:txBody>
      </p:sp>
      <p:sp>
        <p:nvSpPr>
          <p:cNvPr id="30" name="Rectangle 2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239000" y="19812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31" name="Text Box 3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223125" y="1585913"/>
            <a:ext cx="10953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+mn-lt"/>
              </a:rPr>
              <a:t>Active List</a:t>
            </a:r>
          </a:p>
        </p:txBody>
      </p:sp>
      <p:sp>
        <p:nvSpPr>
          <p:cNvPr id="33" name="Rectangle 3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181600" y="25908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/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 17, 2:42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4" name="Rectangle 3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181600" y="28956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3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181600" y="32004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3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181600" y="35052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3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181600" y="38100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37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181600" y="44196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38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181600" y="41148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3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239000" y="38100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0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239000" y="35052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41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239000" y="32004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I4: PR4</a:t>
            </a:r>
            <a:endParaRPr lang="en-US" dirty="0"/>
          </a:p>
        </p:txBody>
      </p:sp>
      <p:sp>
        <p:nvSpPr>
          <p:cNvPr id="43" name="Rectangle 42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239000" y="28956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I3: PR37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4" name="Rectangle 43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239000" y="25908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I2: PR30</a:t>
            </a:r>
          </a:p>
        </p:txBody>
      </p:sp>
      <p:sp>
        <p:nvSpPr>
          <p:cNvPr id="45" name="Rectangle 4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239000" y="22860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I1: PR13</a:t>
            </a:r>
          </a:p>
        </p:txBody>
      </p:sp>
      <p:sp>
        <p:nvSpPr>
          <p:cNvPr id="46" name="Rectangle 45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239000" y="41148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46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239000" y="44196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9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2895600" y="46482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1" name="Text Box 50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032125" y="5319713"/>
            <a:ext cx="174926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+mn-lt"/>
              </a:rPr>
              <a:t>Register Free List</a:t>
            </a:r>
          </a:p>
        </p:txBody>
      </p:sp>
      <p:sp>
        <p:nvSpPr>
          <p:cNvPr id="52" name="Text Box 51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8442325" y="1966913"/>
            <a:ext cx="65114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+mn-lt"/>
              </a:rPr>
              <a:t>Head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491145" y="5824537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Commit</a:t>
            </a:r>
          </a:p>
        </p:txBody>
      </p:sp>
      <p:sp>
        <p:nvSpPr>
          <p:cNvPr id="54" name="Rectangle 53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810000" y="2743199"/>
            <a:ext cx="1418978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LW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PR19</a:t>
            </a:r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1000(PR2)</a:t>
            </a:r>
          </a:p>
        </p:txBody>
      </p:sp>
      <p:sp>
        <p:nvSpPr>
          <p:cNvPr id="56" name="Rectangle 55"/>
          <p:cNvSpPr/>
          <p:nvPr/>
        </p:nvSpPr>
        <p:spPr>
          <a:xfrm>
            <a:off x="8470900" y="3505200"/>
            <a:ext cx="4826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Tail</a:t>
            </a:r>
          </a:p>
        </p:txBody>
      </p:sp>
      <p:sp>
        <p:nvSpPr>
          <p:cNvPr id="58" name="Rectangle 8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2667000" y="25908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R3  PR17</a:t>
            </a:r>
          </a:p>
        </p:txBody>
      </p:sp>
      <p:sp>
        <p:nvSpPr>
          <p:cNvPr id="59" name="Rectangle 26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181600" y="19812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  2,45:37</a:t>
            </a:r>
            <a:endParaRPr lang="en-US" dirty="0"/>
          </a:p>
        </p:txBody>
      </p:sp>
      <p:sp>
        <p:nvSpPr>
          <p:cNvPr id="60" name="Rectangle 59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181600" y="22860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37,23: 4</a:t>
            </a:r>
            <a:endParaRPr lang="en-US" dirty="0"/>
          </a:p>
        </p:txBody>
      </p:sp>
      <p:sp>
        <p:nvSpPr>
          <p:cNvPr id="61" name="Line 47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7848600" y="47244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2" name="Line 48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5791200" y="5790783"/>
            <a:ext cx="2057400" cy="41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20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MIPS R10000, Recycling Physical Registers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4D28-5E5B-4FD7-92E2-392EF37B371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15260" y="1676400"/>
            <a:ext cx="2529860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I1:DIV R5, R4, R2</a:t>
            </a:r>
          </a:p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I2:ADD R7, R5, R1</a:t>
            </a:r>
          </a:p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I3:SUB R5, R3, R2</a:t>
            </a:r>
          </a:p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I4:LW  R7, 1000(R5)</a:t>
            </a:r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67000" y="22860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R2  PR2 </a:t>
            </a:r>
          </a:p>
        </p:txBody>
      </p:sp>
      <p:sp>
        <p:nvSpPr>
          <p:cNvPr id="7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200400" y="2286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67000" y="19812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  PR23</a:t>
            </a:r>
          </a:p>
        </p:txBody>
      </p:sp>
      <p:sp>
        <p:nvSpPr>
          <p:cNvPr id="9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200400" y="198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10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67000" y="3805241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R7  PR19</a:t>
            </a:r>
          </a:p>
        </p:txBody>
      </p:sp>
      <p:sp>
        <p:nvSpPr>
          <p:cNvPr id="11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200400" y="2590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12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67000" y="28956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R4  PR45</a:t>
            </a:r>
          </a:p>
        </p:txBody>
      </p:sp>
      <p:sp>
        <p:nvSpPr>
          <p:cNvPr id="13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00400" y="2895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14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67000" y="32004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R5  PR42</a:t>
            </a:r>
          </a:p>
        </p:txBody>
      </p:sp>
      <p:sp>
        <p:nvSpPr>
          <p:cNvPr id="15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200400" y="3200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16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67000" y="35052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R6  PR20</a:t>
            </a:r>
          </a:p>
        </p:txBody>
      </p:sp>
      <p:sp>
        <p:nvSpPr>
          <p:cNvPr id="17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200400" y="3505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19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200400" y="3810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20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955925" y="4100513"/>
            <a:ext cx="3873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</a:rPr>
              <a:t>…</a:t>
            </a:r>
          </a:p>
        </p:txBody>
      </p:sp>
      <p:sp>
        <p:nvSpPr>
          <p:cNvPr id="21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667000" y="4111006"/>
            <a:ext cx="11430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525443" y="1509713"/>
            <a:ext cx="136075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+mn-lt"/>
              </a:rPr>
              <a:t>Register Map</a:t>
            </a:r>
          </a:p>
        </p:txBody>
      </p:sp>
      <p:sp>
        <p:nvSpPr>
          <p:cNvPr id="23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62200" y="5638800"/>
            <a:ext cx="342900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24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990600" y="28194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990600" y="3352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810000" y="3352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400"/>
          </a:p>
        </p:txBody>
      </p:sp>
      <p:sp>
        <p:nvSpPr>
          <p:cNvPr id="27" name="Line 2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953000" y="3352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9" name="Text Box 2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800600" y="1423126"/>
            <a:ext cx="21791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+mn-lt"/>
              </a:rPr>
              <a:t>Instruction Queue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  <a:latin typeface="+mn-lt"/>
              </a:rPr>
              <a:t>(Reservation Stations)</a:t>
            </a:r>
          </a:p>
        </p:txBody>
      </p:sp>
      <p:sp>
        <p:nvSpPr>
          <p:cNvPr id="30" name="Rectangle 2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239000" y="19812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31" name="Text Box 3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223125" y="1585913"/>
            <a:ext cx="10953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+mn-lt"/>
              </a:rPr>
              <a:t>Active List</a:t>
            </a:r>
          </a:p>
        </p:txBody>
      </p:sp>
      <p:sp>
        <p:nvSpPr>
          <p:cNvPr id="33" name="Rectangle 3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181600" y="25908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/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 17, 2:42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4" name="Rectangle 3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181600" y="28956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/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LW  42   :19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181600" y="32004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3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181600" y="35052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3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181600" y="38100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37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181600" y="44196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38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181600" y="41148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3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239000" y="38100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0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239000" y="35052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41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239000" y="32004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I4: PR4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" name="Rectangle 42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239000" y="28956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I3: PR37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4" name="Rectangle 43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239000" y="25908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I2: PR30</a:t>
            </a:r>
          </a:p>
        </p:txBody>
      </p:sp>
      <p:sp>
        <p:nvSpPr>
          <p:cNvPr id="45" name="Rectangle 4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239000" y="22860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I1: PR13</a:t>
            </a:r>
          </a:p>
        </p:txBody>
      </p:sp>
      <p:sp>
        <p:nvSpPr>
          <p:cNvPr id="46" name="Rectangle 45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239000" y="41148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46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239000" y="44196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9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2895600" y="46482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1" name="Text Box 50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032125" y="5319713"/>
            <a:ext cx="174926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+mn-lt"/>
              </a:rPr>
              <a:t>Register Free List</a:t>
            </a:r>
          </a:p>
        </p:txBody>
      </p:sp>
      <p:sp>
        <p:nvSpPr>
          <p:cNvPr id="52" name="Text Box 51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8442325" y="1966913"/>
            <a:ext cx="65114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+mn-lt"/>
              </a:rPr>
              <a:t>Head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491145" y="5824537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Commit</a:t>
            </a:r>
          </a:p>
        </p:txBody>
      </p:sp>
      <p:sp>
        <p:nvSpPr>
          <p:cNvPr id="56" name="Rectangle 55"/>
          <p:cNvSpPr/>
          <p:nvPr/>
        </p:nvSpPr>
        <p:spPr>
          <a:xfrm>
            <a:off x="8470900" y="3505200"/>
            <a:ext cx="4826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Tail</a:t>
            </a:r>
          </a:p>
        </p:txBody>
      </p:sp>
      <p:sp>
        <p:nvSpPr>
          <p:cNvPr id="58" name="Rectangle 8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667000" y="25908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R3  PR17</a:t>
            </a:r>
          </a:p>
        </p:txBody>
      </p:sp>
      <p:sp>
        <p:nvSpPr>
          <p:cNvPr id="59" name="Rectangle 2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181600" y="19812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  2,45:37</a:t>
            </a:r>
            <a:endParaRPr lang="en-US" dirty="0"/>
          </a:p>
        </p:txBody>
      </p:sp>
      <p:sp>
        <p:nvSpPr>
          <p:cNvPr id="60" name="Rectangle 59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181600" y="22860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37,23: 4</a:t>
            </a:r>
            <a:endParaRPr lang="en-US" dirty="0"/>
          </a:p>
        </p:txBody>
      </p:sp>
      <p:sp>
        <p:nvSpPr>
          <p:cNvPr id="55" name="Line 47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7848600" y="47244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7" name="Line 48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5791200" y="5790783"/>
            <a:ext cx="2057400" cy="41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77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MIPS R10000, Recycling Physical Registers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4D28-5E5B-4FD7-92E2-392EF37B371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15260" y="1676400"/>
            <a:ext cx="2529860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I1:DIV R5, R4, R2</a:t>
            </a:r>
          </a:p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I2:ADD R7, R5, R1</a:t>
            </a:r>
          </a:p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I3:SUB R5, R3, R2</a:t>
            </a:r>
          </a:p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I4:LW  R7, 1000(R5)</a:t>
            </a:r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67000" y="22860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R2  PR2 </a:t>
            </a:r>
          </a:p>
        </p:txBody>
      </p:sp>
      <p:sp>
        <p:nvSpPr>
          <p:cNvPr id="7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200400" y="2286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67000" y="19812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  PR23</a:t>
            </a:r>
          </a:p>
        </p:txBody>
      </p:sp>
      <p:sp>
        <p:nvSpPr>
          <p:cNvPr id="9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200400" y="198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10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67000" y="3805241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R7  PR19</a:t>
            </a:r>
          </a:p>
        </p:txBody>
      </p:sp>
      <p:sp>
        <p:nvSpPr>
          <p:cNvPr id="11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200400" y="2590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12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67000" y="28956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R4  PR45</a:t>
            </a:r>
          </a:p>
        </p:txBody>
      </p:sp>
      <p:sp>
        <p:nvSpPr>
          <p:cNvPr id="13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00400" y="2895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14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67000" y="32004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R5  PR42</a:t>
            </a:r>
          </a:p>
        </p:txBody>
      </p:sp>
      <p:sp>
        <p:nvSpPr>
          <p:cNvPr id="15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200400" y="3200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16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67000" y="35052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R6  PR20</a:t>
            </a:r>
          </a:p>
        </p:txBody>
      </p:sp>
      <p:sp>
        <p:nvSpPr>
          <p:cNvPr id="17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200400" y="3505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19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200400" y="3810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20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955925" y="4100513"/>
            <a:ext cx="3873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</a:rPr>
              <a:t>…</a:t>
            </a:r>
          </a:p>
        </p:txBody>
      </p:sp>
      <p:sp>
        <p:nvSpPr>
          <p:cNvPr id="21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667000" y="4111006"/>
            <a:ext cx="11430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525443" y="1509713"/>
            <a:ext cx="136075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+mn-lt"/>
              </a:rPr>
              <a:t>Register Map</a:t>
            </a:r>
          </a:p>
        </p:txBody>
      </p:sp>
      <p:sp>
        <p:nvSpPr>
          <p:cNvPr id="23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62200" y="5638800"/>
            <a:ext cx="342900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24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990600" y="28194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990600" y="3352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810000" y="3352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400"/>
          </a:p>
        </p:txBody>
      </p:sp>
      <p:sp>
        <p:nvSpPr>
          <p:cNvPr id="27" name="Line 2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953000" y="3352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9" name="Text Box 2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800600" y="1423126"/>
            <a:ext cx="21791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+mn-lt"/>
              </a:rPr>
              <a:t>Instruction Queue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  <a:latin typeface="+mn-lt"/>
              </a:rPr>
              <a:t>(Reservation Stations)</a:t>
            </a:r>
          </a:p>
        </p:txBody>
      </p:sp>
      <p:sp>
        <p:nvSpPr>
          <p:cNvPr id="30" name="Rectangle 2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239000" y="19812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31" name="Text Box 3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223125" y="1585913"/>
            <a:ext cx="10953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+mn-lt"/>
              </a:rPr>
              <a:t>Active List</a:t>
            </a:r>
          </a:p>
        </p:txBody>
      </p:sp>
      <p:sp>
        <p:nvSpPr>
          <p:cNvPr id="33" name="Rectangle 3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181600" y="25908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4" name="Rectangle 3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181600" y="28956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181600" y="32004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3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181600" y="35052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3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181600" y="38100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37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181600" y="44196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38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181600" y="41148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3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239000" y="38100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0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239000" y="35052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41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239000" y="32004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I4: PR4</a:t>
            </a:r>
            <a:endParaRPr lang="en-US" dirty="0"/>
          </a:p>
        </p:txBody>
      </p:sp>
      <p:sp>
        <p:nvSpPr>
          <p:cNvPr id="43" name="Rectangle 42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239000" y="28956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I3: PR37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4" name="Rectangle 43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239000" y="25908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I2: PR30</a:t>
            </a:r>
          </a:p>
        </p:txBody>
      </p:sp>
      <p:sp>
        <p:nvSpPr>
          <p:cNvPr id="45" name="Rectangle 4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239000" y="22860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I1: PR13</a:t>
            </a:r>
          </a:p>
        </p:txBody>
      </p:sp>
      <p:sp>
        <p:nvSpPr>
          <p:cNvPr id="46" name="Rectangle 45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239000" y="41148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46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239000" y="44196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9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2895600" y="46482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1" name="Text Box 50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032125" y="5319713"/>
            <a:ext cx="174926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+mn-lt"/>
              </a:rPr>
              <a:t>Register Free List</a:t>
            </a:r>
          </a:p>
        </p:txBody>
      </p:sp>
      <p:sp>
        <p:nvSpPr>
          <p:cNvPr id="52" name="Text Box 51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8442325" y="1966913"/>
            <a:ext cx="65114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+mn-lt"/>
              </a:rPr>
              <a:t>Head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491145" y="5824537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Commit</a:t>
            </a:r>
          </a:p>
        </p:txBody>
      </p:sp>
      <p:sp>
        <p:nvSpPr>
          <p:cNvPr id="56" name="Rectangle 55"/>
          <p:cNvSpPr/>
          <p:nvPr/>
        </p:nvSpPr>
        <p:spPr>
          <a:xfrm>
            <a:off x="8470900" y="3505200"/>
            <a:ext cx="4826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Tail</a:t>
            </a:r>
          </a:p>
        </p:txBody>
      </p:sp>
      <p:sp>
        <p:nvSpPr>
          <p:cNvPr id="58" name="Rectangle 8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667000" y="25908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R3  PR17</a:t>
            </a:r>
          </a:p>
        </p:txBody>
      </p:sp>
      <p:sp>
        <p:nvSpPr>
          <p:cNvPr id="59" name="Rectangle 2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181600" y="19812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Rectangle 59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181600" y="22860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37,23: 4</a:t>
            </a:r>
            <a:endParaRPr lang="en-US" dirty="0"/>
          </a:p>
        </p:txBody>
      </p:sp>
      <p:sp>
        <p:nvSpPr>
          <p:cNvPr id="54" name="Text Box 52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1736725" y="6310313"/>
            <a:ext cx="691061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9900"/>
                </a:solidFill>
                <a:latin typeface="+mn-lt"/>
              </a:rPr>
              <a:t>I4</a:t>
            </a:r>
            <a:r>
              <a:rPr lang="en-US" sz="1600" dirty="0">
                <a:solidFill>
                  <a:schemeClr val="tx2"/>
                </a:solidFill>
                <a:latin typeface="+mn-lt"/>
              </a:rPr>
              <a:t>, producing register </a:t>
            </a:r>
            <a:r>
              <a:rPr lang="en-US" sz="1600" dirty="0">
                <a:solidFill>
                  <a:srgbClr val="009900"/>
                </a:solidFill>
                <a:latin typeface="+mn-lt"/>
              </a:rPr>
              <a:t>19</a:t>
            </a:r>
            <a:r>
              <a:rPr lang="en-US" sz="1600" dirty="0">
                <a:solidFill>
                  <a:schemeClr val="tx2"/>
                </a:solidFill>
                <a:latin typeface="+mn-lt"/>
              </a:rPr>
              <a:t>, completes, broadcasts a completion signal to IQ</a:t>
            </a:r>
          </a:p>
        </p:txBody>
      </p:sp>
      <p:sp>
        <p:nvSpPr>
          <p:cNvPr id="55" name="Line 47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7848600" y="47244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7" name="Line 48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5791200" y="5790783"/>
            <a:ext cx="2057400" cy="41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09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MIPS R10000, Recycling Physical Registers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4D28-5E5B-4FD7-92E2-392EF37B371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15260" y="1676400"/>
            <a:ext cx="2529860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I1:DIV R5, R4, R2</a:t>
            </a:r>
          </a:p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I2:ADD R7, R5, R1</a:t>
            </a:r>
          </a:p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I3:SUB R5, R3, R2</a:t>
            </a:r>
          </a:p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I4:LW  R7, 1000(R5)</a:t>
            </a:r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67000" y="22860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R2  PR2 </a:t>
            </a:r>
          </a:p>
        </p:txBody>
      </p:sp>
      <p:sp>
        <p:nvSpPr>
          <p:cNvPr id="7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200400" y="2286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67000" y="19812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  PR23</a:t>
            </a:r>
          </a:p>
        </p:txBody>
      </p:sp>
      <p:sp>
        <p:nvSpPr>
          <p:cNvPr id="9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200400" y="198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10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67000" y="3805241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R7  PR19</a:t>
            </a:r>
          </a:p>
        </p:txBody>
      </p:sp>
      <p:sp>
        <p:nvSpPr>
          <p:cNvPr id="11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200400" y="2590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12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67000" y="28956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R4  PR45</a:t>
            </a:r>
          </a:p>
        </p:txBody>
      </p:sp>
      <p:sp>
        <p:nvSpPr>
          <p:cNvPr id="13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00400" y="2895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14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67000" y="32004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R5  PR42</a:t>
            </a:r>
          </a:p>
        </p:txBody>
      </p:sp>
      <p:sp>
        <p:nvSpPr>
          <p:cNvPr id="15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200400" y="3200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16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67000" y="35052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R6  PR20</a:t>
            </a:r>
          </a:p>
        </p:txBody>
      </p:sp>
      <p:sp>
        <p:nvSpPr>
          <p:cNvPr id="17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200400" y="3505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19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200400" y="3810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20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955925" y="4100513"/>
            <a:ext cx="3873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</a:rPr>
              <a:t>…</a:t>
            </a:r>
          </a:p>
        </p:txBody>
      </p:sp>
      <p:sp>
        <p:nvSpPr>
          <p:cNvPr id="21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667000" y="4111006"/>
            <a:ext cx="11430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525443" y="1509713"/>
            <a:ext cx="136075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+mn-lt"/>
              </a:rPr>
              <a:t>Register Map</a:t>
            </a:r>
          </a:p>
        </p:txBody>
      </p:sp>
      <p:sp>
        <p:nvSpPr>
          <p:cNvPr id="23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62200" y="5638800"/>
            <a:ext cx="342900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24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990600" y="28194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990600" y="3352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810000" y="3352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400"/>
          </a:p>
        </p:txBody>
      </p:sp>
      <p:sp>
        <p:nvSpPr>
          <p:cNvPr id="27" name="Line 2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953000" y="3352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9" name="Text Box 2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800600" y="1423126"/>
            <a:ext cx="21791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+mn-lt"/>
              </a:rPr>
              <a:t>Instruction Queue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  <a:latin typeface="+mn-lt"/>
              </a:rPr>
              <a:t>(Reservation Stations)</a:t>
            </a:r>
          </a:p>
        </p:txBody>
      </p:sp>
      <p:sp>
        <p:nvSpPr>
          <p:cNvPr id="30" name="Rectangle 2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239000" y="19812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31" name="Text Box 3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223125" y="1585913"/>
            <a:ext cx="10953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+mn-lt"/>
              </a:rPr>
              <a:t>Active List</a:t>
            </a:r>
          </a:p>
        </p:txBody>
      </p:sp>
      <p:sp>
        <p:nvSpPr>
          <p:cNvPr id="33" name="Rectangle 3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181600" y="25908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4" name="Rectangle 3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181600" y="28956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181600" y="32004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3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181600" y="35052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3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181600" y="38100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37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181600" y="44196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38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181600" y="41148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3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239000" y="38100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0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239000" y="35052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41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239000" y="32004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I4: PR4</a:t>
            </a:r>
            <a:endParaRPr lang="en-US" dirty="0"/>
          </a:p>
        </p:txBody>
      </p:sp>
      <p:sp>
        <p:nvSpPr>
          <p:cNvPr id="43" name="Rectangle 42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239000" y="28956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I3: PR37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4" name="Rectangle 43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239000" y="25908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I2: PR30</a:t>
            </a:r>
          </a:p>
        </p:txBody>
      </p:sp>
      <p:sp>
        <p:nvSpPr>
          <p:cNvPr id="45" name="Rectangle 4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239000" y="22860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I1: PR13</a:t>
            </a:r>
          </a:p>
        </p:txBody>
      </p:sp>
      <p:sp>
        <p:nvSpPr>
          <p:cNvPr id="46" name="Rectangle 45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239000" y="41148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46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239000" y="44196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49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2895600" y="46482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1" name="Text Box 50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032125" y="5319713"/>
            <a:ext cx="174926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+mn-lt"/>
              </a:rPr>
              <a:t>Register Free List</a:t>
            </a:r>
          </a:p>
        </p:txBody>
      </p:sp>
      <p:sp>
        <p:nvSpPr>
          <p:cNvPr id="52" name="Text Box 51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8442325" y="1966913"/>
            <a:ext cx="65114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+mn-lt"/>
              </a:rPr>
              <a:t>Head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491145" y="5824537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Commit</a:t>
            </a:r>
          </a:p>
        </p:txBody>
      </p:sp>
      <p:sp>
        <p:nvSpPr>
          <p:cNvPr id="56" name="Rectangle 55"/>
          <p:cNvSpPr/>
          <p:nvPr/>
        </p:nvSpPr>
        <p:spPr>
          <a:xfrm>
            <a:off x="8470900" y="3505200"/>
            <a:ext cx="4826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Tail</a:t>
            </a:r>
          </a:p>
        </p:txBody>
      </p:sp>
      <p:sp>
        <p:nvSpPr>
          <p:cNvPr id="58" name="Rectangle 8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667000" y="25908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R3  PR17</a:t>
            </a:r>
          </a:p>
        </p:txBody>
      </p:sp>
      <p:sp>
        <p:nvSpPr>
          <p:cNvPr id="59" name="Rectangle 2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181600" y="19812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Rectangle 59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181600" y="22860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37,23: 4</a:t>
            </a:r>
            <a:endParaRPr lang="en-US" dirty="0"/>
          </a:p>
        </p:txBody>
      </p:sp>
      <p:sp>
        <p:nvSpPr>
          <p:cNvPr id="54" name="Text Box 52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1736725" y="6310313"/>
            <a:ext cx="691061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9900"/>
                </a:solidFill>
                <a:latin typeface="+mn-lt"/>
              </a:rPr>
              <a:t>I1</a:t>
            </a:r>
            <a:r>
              <a:rPr lang="en-US" sz="1600" dirty="0">
                <a:solidFill>
                  <a:schemeClr val="tx2"/>
                </a:solidFill>
                <a:latin typeface="+mn-lt"/>
              </a:rPr>
              <a:t>, producing register </a:t>
            </a:r>
            <a:r>
              <a:rPr lang="en-US" sz="1600" dirty="0">
                <a:solidFill>
                  <a:srgbClr val="009900"/>
                </a:solidFill>
                <a:latin typeface="+mn-lt"/>
              </a:rPr>
              <a:t>37</a:t>
            </a:r>
            <a:r>
              <a:rPr lang="en-US" sz="1600" dirty="0">
                <a:solidFill>
                  <a:schemeClr val="tx2"/>
                </a:solidFill>
                <a:latin typeface="+mn-lt"/>
              </a:rPr>
              <a:t>, completes, broadcasts a completion signal to IQ</a:t>
            </a:r>
          </a:p>
        </p:txBody>
      </p:sp>
      <p:sp>
        <p:nvSpPr>
          <p:cNvPr id="55" name="Line 47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7848600" y="47244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7" name="Line 48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5791200" y="5790783"/>
            <a:ext cx="2057400" cy="41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31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View of Superscalar Execution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/>
          <a:srcRect b="23738"/>
          <a:stretch>
            <a:fillRect/>
          </a:stretch>
        </p:blipFill>
        <p:spPr bwMode="auto">
          <a:xfrm>
            <a:off x="457200" y="1771650"/>
            <a:ext cx="807720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MIPS R10000, Recycling Physical Registers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4D28-5E5B-4FD7-92E2-392EF37B371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15260" y="1676400"/>
            <a:ext cx="2529860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I1:DIV R5, R4, R2</a:t>
            </a:r>
          </a:p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I2:ADD R7, R5, R1</a:t>
            </a:r>
          </a:p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I3:SUB R5, R3, R2</a:t>
            </a:r>
          </a:p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I4:LW  R7, 1000(R5)</a:t>
            </a:r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67000" y="22860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R2  PR2 </a:t>
            </a:r>
          </a:p>
        </p:txBody>
      </p:sp>
      <p:sp>
        <p:nvSpPr>
          <p:cNvPr id="7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200400" y="2286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67000" y="19812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  PR23</a:t>
            </a:r>
          </a:p>
        </p:txBody>
      </p:sp>
      <p:sp>
        <p:nvSpPr>
          <p:cNvPr id="9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200400" y="198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10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67000" y="3805241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R7  PR19</a:t>
            </a:r>
          </a:p>
        </p:txBody>
      </p:sp>
      <p:sp>
        <p:nvSpPr>
          <p:cNvPr id="11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200400" y="2590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12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67000" y="28956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R4  PR45</a:t>
            </a:r>
          </a:p>
        </p:txBody>
      </p:sp>
      <p:sp>
        <p:nvSpPr>
          <p:cNvPr id="13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00400" y="2895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14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67000" y="32004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R5  PR42</a:t>
            </a:r>
          </a:p>
        </p:txBody>
      </p:sp>
      <p:sp>
        <p:nvSpPr>
          <p:cNvPr id="15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200400" y="3200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16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67000" y="35052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R6  PR20</a:t>
            </a:r>
          </a:p>
        </p:txBody>
      </p:sp>
      <p:sp>
        <p:nvSpPr>
          <p:cNvPr id="17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200400" y="3505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19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200400" y="3810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/>
          </a:p>
        </p:txBody>
      </p:sp>
      <p:sp>
        <p:nvSpPr>
          <p:cNvPr id="20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955925" y="4100513"/>
            <a:ext cx="3873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</a:rPr>
              <a:t>…</a:t>
            </a:r>
          </a:p>
        </p:txBody>
      </p:sp>
      <p:sp>
        <p:nvSpPr>
          <p:cNvPr id="21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667000" y="4111006"/>
            <a:ext cx="11430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525443" y="1509713"/>
            <a:ext cx="136075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+mn-lt"/>
              </a:rPr>
              <a:t>Register Map</a:t>
            </a:r>
          </a:p>
        </p:txBody>
      </p:sp>
      <p:sp>
        <p:nvSpPr>
          <p:cNvPr id="23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62200" y="5638800"/>
            <a:ext cx="342900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…, PR13</a:t>
            </a:r>
          </a:p>
        </p:txBody>
      </p:sp>
      <p:sp>
        <p:nvSpPr>
          <p:cNvPr id="24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990600" y="28194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990600" y="3352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810000" y="3352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 sz="1400"/>
          </a:p>
        </p:txBody>
      </p:sp>
      <p:sp>
        <p:nvSpPr>
          <p:cNvPr id="27" name="Line 2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953000" y="3352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9" name="Text Box 2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800600" y="1423126"/>
            <a:ext cx="21791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+mn-lt"/>
              </a:rPr>
              <a:t>Instruction Queue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  <a:latin typeface="+mn-lt"/>
              </a:rPr>
              <a:t>(Reservation Stations)</a:t>
            </a:r>
          </a:p>
        </p:txBody>
      </p:sp>
      <p:sp>
        <p:nvSpPr>
          <p:cNvPr id="30" name="Rectangle 2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239000" y="19812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31" name="Text Box 3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223125" y="1585913"/>
            <a:ext cx="10953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+mn-lt"/>
              </a:rPr>
              <a:t>Active List</a:t>
            </a:r>
          </a:p>
        </p:txBody>
      </p:sp>
      <p:sp>
        <p:nvSpPr>
          <p:cNvPr id="33" name="Rectangle 3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181600" y="25908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4" name="Rectangle 3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181600" y="28956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181600" y="32004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3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181600" y="35052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3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181600" y="38100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37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181600" y="44196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38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181600" y="41148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3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239000" y="38100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0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239000" y="35052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41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239000" y="32004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I4: PR4</a:t>
            </a:r>
            <a:endParaRPr lang="en-US" dirty="0"/>
          </a:p>
        </p:txBody>
      </p:sp>
      <p:sp>
        <p:nvSpPr>
          <p:cNvPr id="43" name="Rectangle 42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239000" y="28956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I3: PR37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4" name="Rectangle 43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239000" y="25908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0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I2: PR30</a:t>
            </a:r>
          </a:p>
        </p:txBody>
      </p:sp>
      <p:sp>
        <p:nvSpPr>
          <p:cNvPr id="45" name="Rectangle 4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239000" y="22860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b="1" strike="sngStrike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I1: PR13</a:t>
            </a:r>
          </a:p>
        </p:txBody>
      </p:sp>
      <p:sp>
        <p:nvSpPr>
          <p:cNvPr id="46" name="Rectangle 45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239000" y="41148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46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239000" y="4419600"/>
            <a:ext cx="1219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47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7848600" y="47244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9" name="Line 48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5791200" y="5790783"/>
            <a:ext cx="2057400" cy="41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0" name="Line 49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2895600" y="46482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1" name="Text Box 50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032125" y="5319713"/>
            <a:ext cx="174926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+mn-lt"/>
              </a:rPr>
              <a:t>Register Free List</a:t>
            </a:r>
          </a:p>
        </p:txBody>
      </p:sp>
      <p:sp>
        <p:nvSpPr>
          <p:cNvPr id="52" name="Text Box 5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8442325" y="2286000"/>
            <a:ext cx="65114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+mn-lt"/>
              </a:rPr>
              <a:t>Head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491145" y="5824537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Commit</a:t>
            </a:r>
          </a:p>
        </p:txBody>
      </p:sp>
      <p:sp>
        <p:nvSpPr>
          <p:cNvPr id="56" name="Rectangle 55"/>
          <p:cNvSpPr/>
          <p:nvPr/>
        </p:nvSpPr>
        <p:spPr>
          <a:xfrm>
            <a:off x="8470900" y="3505200"/>
            <a:ext cx="4826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Tail</a:t>
            </a:r>
          </a:p>
        </p:txBody>
      </p:sp>
      <p:sp>
        <p:nvSpPr>
          <p:cNvPr id="58" name="Rectangle 8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667000" y="25908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R3  PR17</a:t>
            </a:r>
          </a:p>
        </p:txBody>
      </p:sp>
      <p:sp>
        <p:nvSpPr>
          <p:cNvPr id="59" name="Rectangle 26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181600" y="19812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Rectangle 59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5181600" y="2286000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37,23: 4</a:t>
            </a:r>
            <a:endParaRPr lang="en-US" dirty="0"/>
          </a:p>
        </p:txBody>
      </p:sp>
      <p:sp>
        <p:nvSpPr>
          <p:cNvPr id="54" name="Text Box 52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1736725" y="6310313"/>
            <a:ext cx="67984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9900"/>
                </a:solidFill>
                <a:latin typeface="+mn-lt"/>
              </a:rPr>
              <a:t>I2</a:t>
            </a:r>
            <a:r>
              <a:rPr lang="en-US" sz="1600" dirty="0">
                <a:solidFill>
                  <a:schemeClr val="tx2"/>
                </a:solidFill>
                <a:latin typeface="+mn-lt"/>
              </a:rPr>
              <a:t>, producing register </a:t>
            </a:r>
            <a:r>
              <a:rPr lang="en-US" sz="1600" dirty="0">
                <a:solidFill>
                  <a:srgbClr val="009900"/>
                </a:solidFill>
                <a:latin typeface="+mn-lt"/>
              </a:rPr>
              <a:t>4</a:t>
            </a:r>
            <a:r>
              <a:rPr lang="en-US" sz="1600" dirty="0">
                <a:solidFill>
                  <a:schemeClr val="tx2"/>
                </a:solidFill>
                <a:latin typeface="+mn-lt"/>
              </a:rPr>
              <a:t>, completes, broadcasts a completion signal to IQ</a:t>
            </a:r>
          </a:p>
          <a:p>
            <a:r>
              <a:rPr lang="en-US" sz="1600" dirty="0">
                <a:solidFill>
                  <a:schemeClr val="tx2"/>
                </a:solidFill>
                <a:latin typeface="+mn-lt"/>
              </a:rPr>
              <a:t>I1, commits</a:t>
            </a:r>
          </a:p>
        </p:txBody>
      </p:sp>
    </p:spTree>
    <p:extLst>
      <p:ext uri="{BB962C8B-B14F-4D97-AF65-F5344CB8AC3E}">
        <p14:creationId xmlns:p14="http://schemas.microsoft.com/office/powerpoint/2010/main" val="3580362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441325" y="347663"/>
            <a:ext cx="495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Register Rename Logic</a:t>
            </a:r>
          </a:p>
        </p:txBody>
      </p:sp>
      <p:sp>
        <p:nvSpPr>
          <p:cNvPr id="70659" name="Line 3"/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2209800" y="1828800"/>
            <a:ext cx="1676400" cy="1752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Map</a:t>
            </a:r>
          </a:p>
          <a:p>
            <a:pPr algn="ctr"/>
            <a:r>
              <a:rPr lang="en-US" sz="2000"/>
              <a:t>Table</a:t>
            </a: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2209800" y="4191000"/>
            <a:ext cx="16764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Dependence</a:t>
            </a:r>
          </a:p>
          <a:p>
            <a:pPr algn="ctr"/>
            <a:r>
              <a:rPr lang="en-US" sz="2000"/>
              <a:t>Check</a:t>
            </a:r>
          </a:p>
          <a:p>
            <a:pPr algn="ctr"/>
            <a:r>
              <a:rPr lang="en-US" sz="2000"/>
              <a:t>Logic</a:t>
            </a: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6705600" y="21336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Mux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746125" y="2068513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/>
              <a:t>Logical</a:t>
            </a:r>
          </a:p>
          <a:p>
            <a:pPr algn="ctr"/>
            <a:r>
              <a:rPr lang="en-US" sz="2000"/>
              <a:t>Source</a:t>
            </a:r>
          </a:p>
          <a:p>
            <a:pPr algn="ctr"/>
            <a:r>
              <a:rPr lang="en-US" sz="2000"/>
              <a:t>Regs</a:t>
            </a: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762000" y="4191000"/>
            <a:ext cx="99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/>
              <a:t>Logical</a:t>
            </a:r>
          </a:p>
          <a:p>
            <a:pPr algn="ctr"/>
            <a:r>
              <a:rPr lang="en-US" sz="2000"/>
              <a:t>Dest</a:t>
            </a:r>
          </a:p>
          <a:p>
            <a:pPr algn="ctr"/>
            <a:r>
              <a:rPr lang="en-US" sz="2000"/>
              <a:t>Regs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381000" y="5410200"/>
            <a:ext cx="1525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/>
              <a:t>Logical</a:t>
            </a:r>
          </a:p>
          <a:p>
            <a:pPr algn="ctr"/>
            <a:r>
              <a:rPr lang="en-US" sz="2000"/>
              <a:t>Source Reg</a:t>
            </a: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3890963" y="1828800"/>
            <a:ext cx="11318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/>
              <a:t>Physical</a:t>
            </a:r>
          </a:p>
          <a:p>
            <a:pPr algn="ctr"/>
            <a:r>
              <a:rPr lang="en-US" sz="2000"/>
              <a:t>Source</a:t>
            </a:r>
          </a:p>
          <a:p>
            <a:pPr algn="ctr"/>
            <a:r>
              <a:rPr lang="en-US" sz="2000"/>
              <a:t>Regs</a:t>
            </a: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5486400" y="1828800"/>
            <a:ext cx="11318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/>
              <a:t>Physical</a:t>
            </a:r>
          </a:p>
          <a:p>
            <a:pPr algn="ctr"/>
            <a:r>
              <a:rPr lang="en-US" sz="2000"/>
              <a:t>Dest</a:t>
            </a:r>
          </a:p>
          <a:p>
            <a:pPr algn="ctr"/>
            <a:r>
              <a:rPr lang="en-US" sz="2000"/>
              <a:t>Regs</a:t>
            </a:r>
          </a:p>
        </p:txBody>
      </p:sp>
      <p:sp>
        <p:nvSpPr>
          <p:cNvPr id="70671" name="Line 15"/>
          <p:cNvSpPr>
            <a:spLocks noChangeShapeType="1"/>
          </p:cNvSpPr>
          <p:nvPr/>
        </p:nvSpPr>
        <p:spPr bwMode="auto">
          <a:xfrm>
            <a:off x="1752600" y="25908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72" name="Line 16"/>
          <p:cNvSpPr>
            <a:spLocks noChangeShapeType="1"/>
          </p:cNvSpPr>
          <p:nvPr/>
        </p:nvSpPr>
        <p:spPr bwMode="auto">
          <a:xfrm>
            <a:off x="1752600" y="47244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73" name="Line 17"/>
          <p:cNvSpPr>
            <a:spLocks noChangeShapeType="1"/>
          </p:cNvSpPr>
          <p:nvPr/>
        </p:nvSpPr>
        <p:spPr bwMode="auto">
          <a:xfrm>
            <a:off x="1676400" y="56388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74" name="Line 18"/>
          <p:cNvSpPr>
            <a:spLocks noChangeShapeType="1"/>
          </p:cNvSpPr>
          <p:nvPr/>
        </p:nvSpPr>
        <p:spPr bwMode="auto">
          <a:xfrm>
            <a:off x="6248400" y="25146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75" name="Line 19"/>
          <p:cNvSpPr>
            <a:spLocks noChangeShapeType="1"/>
          </p:cNvSpPr>
          <p:nvPr/>
        </p:nvSpPr>
        <p:spPr bwMode="auto">
          <a:xfrm>
            <a:off x="3886200" y="2971800"/>
            <a:ext cx="2819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76" name="Line 20"/>
          <p:cNvSpPr>
            <a:spLocks noChangeShapeType="1"/>
          </p:cNvSpPr>
          <p:nvPr/>
        </p:nvSpPr>
        <p:spPr bwMode="auto">
          <a:xfrm>
            <a:off x="3886200" y="4876800"/>
            <a:ext cx="3276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77" name="Line 21"/>
          <p:cNvSpPr>
            <a:spLocks noChangeShapeType="1"/>
          </p:cNvSpPr>
          <p:nvPr/>
        </p:nvSpPr>
        <p:spPr bwMode="auto">
          <a:xfrm flipV="1">
            <a:off x="7162800" y="3124200"/>
            <a:ext cx="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78" name="Line 22"/>
          <p:cNvSpPr>
            <a:spLocks noChangeShapeType="1"/>
          </p:cNvSpPr>
          <p:nvPr/>
        </p:nvSpPr>
        <p:spPr bwMode="auto">
          <a:xfrm>
            <a:off x="7543800" y="25908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80" name="Rectangle 24"/>
          <p:cNvSpPr>
            <a:spLocks noChangeArrowheads="1"/>
          </p:cNvSpPr>
          <p:nvPr/>
        </p:nvSpPr>
        <p:spPr bwMode="auto">
          <a:xfrm>
            <a:off x="2209800" y="3657600"/>
            <a:ext cx="1676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Free Pool</a:t>
            </a:r>
          </a:p>
        </p:txBody>
      </p:sp>
      <p:sp>
        <p:nvSpPr>
          <p:cNvPr id="70681" name="Line 25"/>
          <p:cNvSpPr>
            <a:spLocks noChangeShapeType="1"/>
          </p:cNvSpPr>
          <p:nvPr/>
        </p:nvSpPr>
        <p:spPr bwMode="auto">
          <a:xfrm flipV="1">
            <a:off x="1752600" y="3886200"/>
            <a:ext cx="4572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682" name="Line 26"/>
          <p:cNvSpPr>
            <a:spLocks noChangeShapeType="1"/>
          </p:cNvSpPr>
          <p:nvPr/>
        </p:nvSpPr>
        <p:spPr bwMode="auto">
          <a:xfrm flipV="1">
            <a:off x="3886200" y="2438400"/>
            <a:ext cx="182880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Instr</a:t>
            </a:r>
            <a:r>
              <a:rPr lang="en-US" dirty="0"/>
              <a:t> Scheduling: Wakeup &amp; Select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Wakeup Logic</a:t>
            </a:r>
          </a:p>
          <a:p>
            <a:pPr lvl="1"/>
            <a:r>
              <a:rPr lang="en-US" dirty="0"/>
              <a:t>To notify the resolution of data dependency of input operands</a:t>
            </a:r>
          </a:p>
          <a:p>
            <a:pPr lvl="1"/>
            <a:r>
              <a:rPr lang="en-US" dirty="0"/>
              <a:t>Wake up instructions with zero input dependency</a:t>
            </a:r>
          </a:p>
          <a:p>
            <a:r>
              <a:rPr lang="en-US" dirty="0"/>
              <a:t>Select Logic</a:t>
            </a:r>
          </a:p>
          <a:p>
            <a:pPr lvl="1"/>
            <a:r>
              <a:rPr lang="en-US" dirty="0"/>
              <a:t>Choose and fire ready instructions</a:t>
            </a:r>
          </a:p>
          <a:p>
            <a:pPr lvl="1"/>
            <a:r>
              <a:rPr lang="en-US" dirty="0"/>
              <a:t>Deal with structure hazard</a:t>
            </a:r>
          </a:p>
          <a:p>
            <a:r>
              <a:rPr lang="en-US" dirty="0"/>
              <a:t>Wakeup-select is likely on the critical path</a:t>
            </a:r>
          </a:p>
          <a:p>
            <a:pPr lvl="1"/>
            <a:r>
              <a:rPr lang="en-US" dirty="0"/>
              <a:t>Associative match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4D28-5E5B-4FD7-92E2-392EF37B371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72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441325" y="347663"/>
            <a:ext cx="3079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Wakeup Logic</a:t>
            </a:r>
          </a:p>
        </p:txBody>
      </p:sp>
      <p:sp>
        <p:nvSpPr>
          <p:cNvPr id="75779" name="Line 3"/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295400" y="3124200"/>
            <a:ext cx="838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rdyL</a:t>
            </a: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5105400" y="3124200"/>
            <a:ext cx="838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rdyR</a:t>
            </a:r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4191000" y="3124200"/>
            <a:ext cx="838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tagR</a:t>
            </a: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2209800" y="3124200"/>
            <a:ext cx="838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tagL</a:t>
            </a:r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1447800" y="26670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or</a:t>
            </a:r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2514600" y="2743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2438400" y="2590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=</a:t>
            </a:r>
          </a:p>
        </p:txBody>
      </p:sp>
      <p:sp>
        <p:nvSpPr>
          <p:cNvPr id="75788" name="Rectangle 12"/>
          <p:cNvSpPr>
            <a:spLocks noChangeArrowheads="1"/>
          </p:cNvSpPr>
          <p:nvPr/>
        </p:nvSpPr>
        <p:spPr bwMode="auto">
          <a:xfrm>
            <a:off x="4419600" y="2743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4495800" y="2590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=</a:t>
            </a:r>
          </a:p>
        </p:txBody>
      </p: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5334000" y="26670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or</a:t>
            </a:r>
          </a:p>
        </p:txBody>
      </p:sp>
      <p:sp>
        <p:nvSpPr>
          <p:cNvPr id="75800" name="Line 24"/>
          <p:cNvSpPr>
            <a:spLocks noChangeShapeType="1"/>
          </p:cNvSpPr>
          <p:nvPr/>
        </p:nvSpPr>
        <p:spPr bwMode="auto">
          <a:xfrm>
            <a:off x="3352800" y="1752600"/>
            <a:ext cx="0" cy="3733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801" name="Line 25"/>
          <p:cNvSpPr>
            <a:spLocks noChangeShapeType="1"/>
          </p:cNvSpPr>
          <p:nvPr/>
        </p:nvSpPr>
        <p:spPr bwMode="auto">
          <a:xfrm>
            <a:off x="3962400" y="1752600"/>
            <a:ext cx="0" cy="3733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802" name="Line 26"/>
          <p:cNvSpPr>
            <a:spLocks noChangeShapeType="1"/>
          </p:cNvSpPr>
          <p:nvPr/>
        </p:nvSpPr>
        <p:spPr bwMode="auto">
          <a:xfrm>
            <a:off x="2743200" y="26670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803" name="Line 27"/>
          <p:cNvSpPr>
            <a:spLocks noChangeShapeType="1"/>
          </p:cNvSpPr>
          <p:nvPr/>
        </p:nvSpPr>
        <p:spPr bwMode="auto">
          <a:xfrm>
            <a:off x="2819400" y="2895600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804" name="Line 28"/>
          <p:cNvSpPr>
            <a:spLocks noChangeShapeType="1"/>
          </p:cNvSpPr>
          <p:nvPr/>
        </p:nvSpPr>
        <p:spPr bwMode="auto">
          <a:xfrm flipH="1">
            <a:off x="1905000" y="27432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805" name="Line 29"/>
          <p:cNvSpPr>
            <a:spLocks noChangeShapeType="1"/>
          </p:cNvSpPr>
          <p:nvPr/>
        </p:nvSpPr>
        <p:spPr bwMode="auto">
          <a:xfrm flipH="1">
            <a:off x="1905000" y="29718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806" name="Line 30"/>
          <p:cNvSpPr>
            <a:spLocks noChangeShapeType="1"/>
          </p:cNvSpPr>
          <p:nvPr/>
        </p:nvSpPr>
        <p:spPr bwMode="auto">
          <a:xfrm>
            <a:off x="4800600" y="27432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808" name="Line 32"/>
          <p:cNvSpPr>
            <a:spLocks noChangeShapeType="1"/>
          </p:cNvSpPr>
          <p:nvPr/>
        </p:nvSpPr>
        <p:spPr bwMode="auto">
          <a:xfrm>
            <a:off x="4724400" y="29718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809" name="Text Box 33"/>
          <p:cNvSpPr txBox="1">
            <a:spLocks noChangeArrowheads="1"/>
          </p:cNvSpPr>
          <p:nvPr/>
        </p:nvSpPr>
        <p:spPr bwMode="auto">
          <a:xfrm>
            <a:off x="2895600" y="1371600"/>
            <a:ext cx="67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tag1</a:t>
            </a:r>
          </a:p>
        </p:txBody>
      </p:sp>
      <p:sp>
        <p:nvSpPr>
          <p:cNvPr id="75810" name="Text Box 34"/>
          <p:cNvSpPr txBox="1">
            <a:spLocks noChangeArrowheads="1"/>
          </p:cNvSpPr>
          <p:nvPr/>
        </p:nvSpPr>
        <p:spPr bwMode="auto">
          <a:xfrm>
            <a:off x="3657600" y="1371600"/>
            <a:ext cx="846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tagIW</a:t>
            </a:r>
          </a:p>
        </p:txBody>
      </p:sp>
      <p:sp>
        <p:nvSpPr>
          <p:cNvPr id="75811" name="Text Box 35"/>
          <p:cNvSpPr txBox="1">
            <a:spLocks noChangeArrowheads="1"/>
          </p:cNvSpPr>
          <p:nvPr/>
        </p:nvSpPr>
        <p:spPr bwMode="auto">
          <a:xfrm>
            <a:off x="3352800" y="1905000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…</a:t>
            </a:r>
          </a:p>
        </p:txBody>
      </p:sp>
      <p:sp>
        <p:nvSpPr>
          <p:cNvPr id="75812" name="Rectangle 36"/>
          <p:cNvSpPr>
            <a:spLocks noChangeArrowheads="1"/>
          </p:cNvSpPr>
          <p:nvPr/>
        </p:nvSpPr>
        <p:spPr bwMode="auto">
          <a:xfrm>
            <a:off x="1295400" y="4953000"/>
            <a:ext cx="838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rdyL</a:t>
            </a:r>
          </a:p>
        </p:txBody>
      </p:sp>
      <p:sp>
        <p:nvSpPr>
          <p:cNvPr id="75813" name="Rectangle 37"/>
          <p:cNvSpPr>
            <a:spLocks noChangeArrowheads="1"/>
          </p:cNvSpPr>
          <p:nvPr/>
        </p:nvSpPr>
        <p:spPr bwMode="auto">
          <a:xfrm>
            <a:off x="5105400" y="4953000"/>
            <a:ext cx="838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rdyR</a:t>
            </a:r>
          </a:p>
        </p:txBody>
      </p:sp>
      <p:sp>
        <p:nvSpPr>
          <p:cNvPr id="75814" name="Rectangle 38"/>
          <p:cNvSpPr>
            <a:spLocks noChangeArrowheads="1"/>
          </p:cNvSpPr>
          <p:nvPr/>
        </p:nvSpPr>
        <p:spPr bwMode="auto">
          <a:xfrm>
            <a:off x="4191000" y="4953000"/>
            <a:ext cx="838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tagR</a:t>
            </a:r>
          </a:p>
        </p:txBody>
      </p:sp>
      <p:sp>
        <p:nvSpPr>
          <p:cNvPr id="75815" name="Rectangle 39"/>
          <p:cNvSpPr>
            <a:spLocks noChangeArrowheads="1"/>
          </p:cNvSpPr>
          <p:nvPr/>
        </p:nvSpPr>
        <p:spPr bwMode="auto">
          <a:xfrm>
            <a:off x="2209800" y="4953000"/>
            <a:ext cx="838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tagL</a:t>
            </a:r>
          </a:p>
        </p:txBody>
      </p:sp>
      <p:sp>
        <p:nvSpPr>
          <p:cNvPr id="75816" name="Text Box 40"/>
          <p:cNvSpPr txBox="1">
            <a:spLocks noChangeArrowheads="1"/>
          </p:cNvSpPr>
          <p:nvPr/>
        </p:nvSpPr>
        <p:spPr bwMode="auto">
          <a:xfrm>
            <a:off x="1905000" y="3276600"/>
            <a:ext cx="3111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.</a:t>
            </a:r>
          </a:p>
          <a:p>
            <a:r>
              <a:rPr lang="en-US"/>
              <a:t>.</a:t>
            </a:r>
          </a:p>
          <a:p>
            <a:r>
              <a:rPr lang="en-US"/>
              <a:t>.</a:t>
            </a:r>
          </a:p>
        </p:txBody>
      </p:sp>
      <p:sp>
        <p:nvSpPr>
          <p:cNvPr id="75817" name="Text Box 41"/>
          <p:cNvSpPr txBox="1">
            <a:spLocks noChangeArrowheads="1"/>
          </p:cNvSpPr>
          <p:nvPr/>
        </p:nvSpPr>
        <p:spPr bwMode="auto">
          <a:xfrm>
            <a:off x="4876800" y="3276600"/>
            <a:ext cx="3111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.</a:t>
            </a:r>
          </a:p>
          <a:p>
            <a:r>
              <a:rPr lang="en-US"/>
              <a:t>.</a:t>
            </a:r>
          </a:p>
          <a:p>
            <a:r>
              <a:rPr lang="en-US"/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Scalar Scheduler (Issue Width = 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4D28-5E5B-4FD7-92E2-392EF37B371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81" name="Rectangle 4"/>
          <p:cNvSpPr>
            <a:spLocks noChangeArrowheads="1"/>
          </p:cNvSpPr>
          <p:nvPr/>
        </p:nvSpPr>
        <p:spPr bwMode="auto">
          <a:xfrm>
            <a:off x="3357563" y="4414838"/>
            <a:ext cx="1508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82" name="Rectangle 5"/>
          <p:cNvSpPr>
            <a:spLocks noChangeArrowheads="1"/>
          </p:cNvSpPr>
          <p:nvPr/>
        </p:nvSpPr>
        <p:spPr bwMode="auto">
          <a:xfrm>
            <a:off x="3357563" y="3201988"/>
            <a:ext cx="1508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83" name="Rectangle 6"/>
          <p:cNvSpPr>
            <a:spLocks noChangeArrowheads="1"/>
          </p:cNvSpPr>
          <p:nvPr/>
        </p:nvSpPr>
        <p:spPr bwMode="auto">
          <a:xfrm>
            <a:off x="3357563" y="5318125"/>
            <a:ext cx="1508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84" name="Rectangle 7"/>
          <p:cNvSpPr>
            <a:spLocks noChangeArrowheads="1"/>
          </p:cNvSpPr>
          <p:nvPr/>
        </p:nvSpPr>
        <p:spPr bwMode="auto">
          <a:xfrm>
            <a:off x="3357563" y="5014913"/>
            <a:ext cx="1508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85" name="Rectangle 8"/>
          <p:cNvSpPr>
            <a:spLocks noChangeArrowheads="1"/>
          </p:cNvSpPr>
          <p:nvPr/>
        </p:nvSpPr>
        <p:spPr bwMode="auto">
          <a:xfrm>
            <a:off x="3357563" y="3505200"/>
            <a:ext cx="1508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86" name="Rectangle 9"/>
          <p:cNvSpPr>
            <a:spLocks noChangeArrowheads="1"/>
          </p:cNvSpPr>
          <p:nvPr/>
        </p:nvSpPr>
        <p:spPr bwMode="auto">
          <a:xfrm>
            <a:off x="1827213" y="2290763"/>
            <a:ext cx="914400" cy="304800"/>
          </a:xfrm>
          <a:prstGeom prst="rect">
            <a:avLst/>
          </a:prstGeom>
          <a:solidFill>
            <a:srgbClr val="DC0A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rPr>
              <a:t>T14</a:t>
            </a:r>
          </a:p>
        </p:txBody>
      </p:sp>
      <p:sp>
        <p:nvSpPr>
          <p:cNvPr id="187" name="Rectangle 10"/>
          <p:cNvSpPr>
            <a:spLocks noChangeArrowheads="1"/>
          </p:cNvSpPr>
          <p:nvPr/>
        </p:nvSpPr>
        <p:spPr bwMode="auto">
          <a:xfrm>
            <a:off x="1827213" y="2595563"/>
            <a:ext cx="914400" cy="304800"/>
          </a:xfrm>
          <a:prstGeom prst="rect">
            <a:avLst/>
          </a:prstGeom>
          <a:solidFill>
            <a:srgbClr val="DC0A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rPr>
              <a:t>T16</a:t>
            </a:r>
          </a:p>
        </p:txBody>
      </p:sp>
      <p:sp>
        <p:nvSpPr>
          <p:cNvPr id="188" name="Rectangle 11"/>
          <p:cNvSpPr>
            <a:spLocks noChangeArrowheads="1"/>
          </p:cNvSpPr>
          <p:nvPr/>
        </p:nvSpPr>
        <p:spPr bwMode="auto">
          <a:xfrm>
            <a:off x="1827213" y="3200400"/>
            <a:ext cx="914400" cy="304800"/>
          </a:xfrm>
          <a:prstGeom prst="rect">
            <a:avLst/>
          </a:prstGeom>
          <a:solidFill>
            <a:srgbClr val="DC0A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rPr>
              <a:t>T39</a:t>
            </a:r>
          </a:p>
        </p:txBody>
      </p:sp>
      <p:sp>
        <p:nvSpPr>
          <p:cNvPr id="189" name="Rectangle 12"/>
          <p:cNvSpPr>
            <a:spLocks noChangeArrowheads="1"/>
          </p:cNvSpPr>
          <p:nvPr/>
        </p:nvSpPr>
        <p:spPr bwMode="auto">
          <a:xfrm>
            <a:off x="1827213" y="3505200"/>
            <a:ext cx="914400" cy="304800"/>
          </a:xfrm>
          <a:prstGeom prst="rect">
            <a:avLst/>
          </a:prstGeom>
          <a:solidFill>
            <a:srgbClr val="DC0A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rPr>
              <a:t>T6</a:t>
            </a:r>
          </a:p>
        </p:txBody>
      </p:sp>
      <p:sp>
        <p:nvSpPr>
          <p:cNvPr id="190" name="Rectangle 13"/>
          <p:cNvSpPr>
            <a:spLocks noChangeArrowheads="1"/>
          </p:cNvSpPr>
          <p:nvPr/>
        </p:nvSpPr>
        <p:spPr bwMode="auto">
          <a:xfrm>
            <a:off x="1827213" y="4113213"/>
            <a:ext cx="914400" cy="304800"/>
          </a:xfrm>
          <a:prstGeom prst="rect">
            <a:avLst/>
          </a:prstGeom>
          <a:solidFill>
            <a:srgbClr val="DC0A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rPr>
              <a:t>T17</a:t>
            </a:r>
          </a:p>
        </p:txBody>
      </p:sp>
      <p:sp>
        <p:nvSpPr>
          <p:cNvPr id="191" name="Rectangle 14"/>
          <p:cNvSpPr>
            <a:spLocks noChangeArrowheads="1"/>
          </p:cNvSpPr>
          <p:nvPr/>
        </p:nvSpPr>
        <p:spPr bwMode="auto">
          <a:xfrm>
            <a:off x="1827213" y="4418013"/>
            <a:ext cx="914400" cy="304800"/>
          </a:xfrm>
          <a:prstGeom prst="rect">
            <a:avLst/>
          </a:prstGeom>
          <a:solidFill>
            <a:srgbClr val="DC0A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rPr>
              <a:t>T39</a:t>
            </a:r>
          </a:p>
        </p:txBody>
      </p:sp>
      <p:sp>
        <p:nvSpPr>
          <p:cNvPr id="192" name="Rectangle 15"/>
          <p:cNvSpPr>
            <a:spLocks noChangeArrowheads="1"/>
          </p:cNvSpPr>
          <p:nvPr/>
        </p:nvSpPr>
        <p:spPr bwMode="auto">
          <a:xfrm>
            <a:off x="1827213" y="5019675"/>
            <a:ext cx="914400" cy="304800"/>
          </a:xfrm>
          <a:prstGeom prst="rect">
            <a:avLst/>
          </a:prstGeom>
          <a:solidFill>
            <a:srgbClr val="DC0A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rPr>
              <a:t>T15</a:t>
            </a:r>
          </a:p>
        </p:txBody>
      </p:sp>
      <p:sp>
        <p:nvSpPr>
          <p:cNvPr id="193" name="Rectangle 16"/>
          <p:cNvSpPr>
            <a:spLocks noChangeArrowheads="1"/>
          </p:cNvSpPr>
          <p:nvPr/>
        </p:nvSpPr>
        <p:spPr bwMode="auto">
          <a:xfrm>
            <a:off x="1827213" y="5324475"/>
            <a:ext cx="914400" cy="304800"/>
          </a:xfrm>
          <a:prstGeom prst="rect">
            <a:avLst/>
          </a:prstGeom>
          <a:solidFill>
            <a:srgbClr val="DC0A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rPr>
              <a:t>T39</a:t>
            </a:r>
          </a:p>
        </p:txBody>
      </p:sp>
      <p:sp>
        <p:nvSpPr>
          <p:cNvPr id="194" name="Oval 17"/>
          <p:cNvSpPr>
            <a:spLocks noChangeArrowheads="1"/>
          </p:cNvSpPr>
          <p:nvPr/>
        </p:nvSpPr>
        <p:spPr bwMode="auto">
          <a:xfrm>
            <a:off x="2970213" y="2290763"/>
            <a:ext cx="228600" cy="2286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rPr>
              <a:t>=</a:t>
            </a:r>
          </a:p>
        </p:txBody>
      </p:sp>
      <p:sp>
        <p:nvSpPr>
          <p:cNvPr id="195" name="Oval 18"/>
          <p:cNvSpPr>
            <a:spLocks noChangeArrowheads="1"/>
          </p:cNvSpPr>
          <p:nvPr/>
        </p:nvSpPr>
        <p:spPr bwMode="auto">
          <a:xfrm>
            <a:off x="2970213" y="2595563"/>
            <a:ext cx="228600" cy="2286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rPr>
              <a:t>=</a:t>
            </a:r>
          </a:p>
        </p:txBody>
      </p:sp>
      <p:sp>
        <p:nvSpPr>
          <p:cNvPr id="196" name="Line 19"/>
          <p:cNvSpPr>
            <a:spLocks noChangeShapeType="1"/>
          </p:cNvSpPr>
          <p:nvPr/>
        </p:nvSpPr>
        <p:spPr bwMode="auto">
          <a:xfrm>
            <a:off x="2747963" y="2446338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97" name="Line 20"/>
          <p:cNvSpPr>
            <a:spLocks noChangeShapeType="1"/>
          </p:cNvSpPr>
          <p:nvPr/>
        </p:nvSpPr>
        <p:spPr bwMode="auto">
          <a:xfrm>
            <a:off x="2747963" y="2749550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cxnSp>
        <p:nvCxnSpPr>
          <p:cNvPr id="198" name="AutoShape 21"/>
          <p:cNvCxnSpPr>
            <a:cxnSpLocks noChangeShapeType="1"/>
            <a:stCxn id="285" idx="3"/>
            <a:endCxn id="199" idx="1"/>
          </p:cNvCxnSpPr>
          <p:nvPr/>
        </p:nvCxnSpPr>
        <p:spPr bwMode="auto">
          <a:xfrm>
            <a:off x="3508375" y="2443163"/>
            <a:ext cx="454025" cy="74612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</p:cxnSp>
      <p:sp>
        <p:nvSpPr>
          <p:cNvPr id="199" name="Rectangle 22"/>
          <p:cNvSpPr>
            <a:spLocks noChangeArrowheads="1"/>
          </p:cNvSpPr>
          <p:nvPr/>
        </p:nvSpPr>
        <p:spPr bwMode="auto">
          <a:xfrm>
            <a:off x="3962400" y="2441575"/>
            <a:ext cx="76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+mn-lt"/>
              <a:ea typeface="新細明體" pitchFamily="18" charset="-120"/>
              <a:cs typeface="Arial" pitchFamily="34" charset="0"/>
            </a:endParaRPr>
          </a:p>
        </p:txBody>
      </p:sp>
      <p:cxnSp>
        <p:nvCxnSpPr>
          <p:cNvPr id="200" name="AutoShape 23"/>
          <p:cNvCxnSpPr>
            <a:cxnSpLocks noChangeShapeType="1"/>
            <a:stCxn id="202" idx="3"/>
            <a:endCxn id="201" idx="1"/>
          </p:cNvCxnSpPr>
          <p:nvPr/>
        </p:nvCxnSpPr>
        <p:spPr bwMode="auto">
          <a:xfrm flipV="1">
            <a:off x="3508375" y="2670175"/>
            <a:ext cx="454025" cy="762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</p:cxnSp>
      <p:sp>
        <p:nvSpPr>
          <p:cNvPr id="201" name="Rectangle 24"/>
          <p:cNvSpPr>
            <a:spLocks noChangeArrowheads="1"/>
          </p:cNvSpPr>
          <p:nvPr/>
        </p:nvSpPr>
        <p:spPr bwMode="auto">
          <a:xfrm>
            <a:off x="3962400" y="2593975"/>
            <a:ext cx="76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02" name="Rectangle 25"/>
          <p:cNvSpPr>
            <a:spLocks noChangeArrowheads="1"/>
          </p:cNvSpPr>
          <p:nvPr/>
        </p:nvSpPr>
        <p:spPr bwMode="auto">
          <a:xfrm>
            <a:off x="3355975" y="2593975"/>
            <a:ext cx="152400" cy="303213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03" name="Rectangle 26"/>
          <p:cNvSpPr>
            <a:spLocks noChangeArrowheads="1"/>
          </p:cNvSpPr>
          <p:nvPr/>
        </p:nvSpPr>
        <p:spPr bwMode="auto">
          <a:xfrm>
            <a:off x="3355975" y="2289175"/>
            <a:ext cx="1508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+mn-lt"/>
              <a:ea typeface="新細明體" pitchFamily="18" charset="-120"/>
              <a:cs typeface="Arial" pitchFamily="34" charset="0"/>
            </a:endParaRPr>
          </a:p>
        </p:txBody>
      </p:sp>
      <p:cxnSp>
        <p:nvCxnSpPr>
          <p:cNvPr id="204" name="AutoShape 27"/>
          <p:cNvCxnSpPr>
            <a:cxnSpLocks noChangeShapeType="1"/>
            <a:stCxn id="194" idx="6"/>
            <a:endCxn id="203" idx="1"/>
          </p:cNvCxnSpPr>
          <p:nvPr/>
        </p:nvCxnSpPr>
        <p:spPr bwMode="auto">
          <a:xfrm flipV="1">
            <a:off x="3198813" y="2403475"/>
            <a:ext cx="157162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</p:cxnSp>
      <p:cxnSp>
        <p:nvCxnSpPr>
          <p:cNvPr id="205" name="AutoShape 28"/>
          <p:cNvCxnSpPr>
            <a:cxnSpLocks noChangeShapeType="1"/>
            <a:stCxn id="195" idx="6"/>
            <a:endCxn id="284" idx="1"/>
          </p:cNvCxnSpPr>
          <p:nvPr/>
        </p:nvCxnSpPr>
        <p:spPr bwMode="auto">
          <a:xfrm flipV="1">
            <a:off x="3198813" y="2708275"/>
            <a:ext cx="157162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</p:cxnSp>
      <p:sp>
        <p:nvSpPr>
          <p:cNvPr id="206" name="Oval 29"/>
          <p:cNvSpPr>
            <a:spLocks noChangeArrowheads="1"/>
          </p:cNvSpPr>
          <p:nvPr/>
        </p:nvSpPr>
        <p:spPr bwMode="auto">
          <a:xfrm>
            <a:off x="2971800" y="3201988"/>
            <a:ext cx="228600" cy="2286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rPr>
              <a:t>=</a:t>
            </a:r>
          </a:p>
        </p:txBody>
      </p:sp>
      <p:sp>
        <p:nvSpPr>
          <p:cNvPr id="207" name="Oval 30"/>
          <p:cNvSpPr>
            <a:spLocks noChangeArrowheads="1"/>
          </p:cNvSpPr>
          <p:nvPr/>
        </p:nvSpPr>
        <p:spPr bwMode="auto">
          <a:xfrm>
            <a:off x="2971800" y="3506788"/>
            <a:ext cx="228600" cy="2286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rPr>
              <a:t>=</a:t>
            </a:r>
          </a:p>
        </p:txBody>
      </p:sp>
      <p:sp>
        <p:nvSpPr>
          <p:cNvPr id="208" name="Line 31"/>
          <p:cNvSpPr>
            <a:spLocks noChangeShapeType="1"/>
          </p:cNvSpPr>
          <p:nvPr/>
        </p:nvSpPr>
        <p:spPr bwMode="auto">
          <a:xfrm>
            <a:off x="2749550" y="3357563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09" name="Line 32"/>
          <p:cNvSpPr>
            <a:spLocks noChangeShapeType="1"/>
          </p:cNvSpPr>
          <p:nvPr/>
        </p:nvSpPr>
        <p:spPr bwMode="auto">
          <a:xfrm>
            <a:off x="2749550" y="3660775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10" name="AutoShape 33"/>
          <p:cNvSpPr>
            <a:spLocks noChangeArrowheads="1"/>
          </p:cNvSpPr>
          <p:nvPr/>
        </p:nvSpPr>
        <p:spPr bwMode="auto">
          <a:xfrm>
            <a:off x="3965575" y="3352800"/>
            <a:ext cx="227013" cy="304800"/>
          </a:xfrm>
          <a:prstGeom prst="flowChartDelay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cxnSp>
        <p:nvCxnSpPr>
          <p:cNvPr id="211" name="AutoShape 34"/>
          <p:cNvCxnSpPr>
            <a:cxnSpLocks noChangeShapeType="1"/>
            <a:stCxn id="215" idx="3"/>
            <a:endCxn id="212" idx="1"/>
          </p:cNvCxnSpPr>
          <p:nvPr/>
        </p:nvCxnSpPr>
        <p:spPr bwMode="auto">
          <a:xfrm>
            <a:off x="3509963" y="3354388"/>
            <a:ext cx="454025" cy="7461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cxnSp>
      <p:sp>
        <p:nvSpPr>
          <p:cNvPr id="212" name="Rectangle 35"/>
          <p:cNvSpPr>
            <a:spLocks noChangeArrowheads="1"/>
          </p:cNvSpPr>
          <p:nvPr/>
        </p:nvSpPr>
        <p:spPr bwMode="auto">
          <a:xfrm>
            <a:off x="3963988" y="3352800"/>
            <a:ext cx="76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+mn-lt"/>
              <a:ea typeface="新細明體" pitchFamily="18" charset="-120"/>
              <a:cs typeface="Arial" pitchFamily="34" charset="0"/>
            </a:endParaRPr>
          </a:p>
        </p:txBody>
      </p:sp>
      <p:cxnSp>
        <p:nvCxnSpPr>
          <p:cNvPr id="213" name="AutoShape 36"/>
          <p:cNvCxnSpPr>
            <a:cxnSpLocks noChangeShapeType="1"/>
            <a:stCxn id="216" idx="3"/>
            <a:endCxn id="214" idx="1"/>
          </p:cNvCxnSpPr>
          <p:nvPr/>
        </p:nvCxnSpPr>
        <p:spPr bwMode="auto">
          <a:xfrm flipV="1">
            <a:off x="3509963" y="3581400"/>
            <a:ext cx="454025" cy="76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cxnSp>
      <p:sp>
        <p:nvSpPr>
          <p:cNvPr id="214" name="Rectangle 37"/>
          <p:cNvSpPr>
            <a:spLocks noChangeArrowheads="1"/>
          </p:cNvSpPr>
          <p:nvPr/>
        </p:nvSpPr>
        <p:spPr bwMode="auto">
          <a:xfrm>
            <a:off x="3963988" y="3505200"/>
            <a:ext cx="76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15" name="Rectangle 38"/>
          <p:cNvSpPr>
            <a:spLocks noChangeArrowheads="1"/>
          </p:cNvSpPr>
          <p:nvPr/>
        </p:nvSpPr>
        <p:spPr bwMode="auto">
          <a:xfrm>
            <a:off x="3357563" y="3201988"/>
            <a:ext cx="152400" cy="303212"/>
          </a:xfrm>
          <a:prstGeom prst="rect">
            <a:avLst/>
          </a:prstGeom>
          <a:solidFill>
            <a:srgbClr val="DC0A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16" name="Rectangle 39"/>
          <p:cNvSpPr>
            <a:spLocks noChangeArrowheads="1"/>
          </p:cNvSpPr>
          <p:nvPr/>
        </p:nvSpPr>
        <p:spPr bwMode="auto">
          <a:xfrm>
            <a:off x="3357563" y="3505200"/>
            <a:ext cx="152400" cy="303213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cxnSp>
        <p:nvCxnSpPr>
          <p:cNvPr id="217" name="AutoShape 40"/>
          <p:cNvCxnSpPr>
            <a:cxnSpLocks noChangeShapeType="1"/>
            <a:stCxn id="206" idx="6"/>
            <a:endCxn id="182" idx="1"/>
          </p:cNvCxnSpPr>
          <p:nvPr/>
        </p:nvCxnSpPr>
        <p:spPr bwMode="auto">
          <a:xfrm>
            <a:off x="3200400" y="3316288"/>
            <a:ext cx="15716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</p:cxnSp>
      <p:cxnSp>
        <p:nvCxnSpPr>
          <p:cNvPr id="218" name="AutoShape 41"/>
          <p:cNvCxnSpPr>
            <a:cxnSpLocks noChangeShapeType="1"/>
            <a:stCxn id="207" idx="6"/>
            <a:endCxn id="185" idx="1"/>
          </p:cNvCxnSpPr>
          <p:nvPr/>
        </p:nvCxnSpPr>
        <p:spPr bwMode="auto">
          <a:xfrm flipV="1">
            <a:off x="3200400" y="3619500"/>
            <a:ext cx="157163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</p:cxnSp>
      <p:sp>
        <p:nvSpPr>
          <p:cNvPr id="219" name="Oval 42"/>
          <p:cNvSpPr>
            <a:spLocks noChangeArrowheads="1"/>
          </p:cNvSpPr>
          <p:nvPr/>
        </p:nvSpPr>
        <p:spPr bwMode="auto">
          <a:xfrm>
            <a:off x="2971800" y="4111625"/>
            <a:ext cx="228600" cy="2286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rPr>
              <a:t>=</a:t>
            </a:r>
          </a:p>
        </p:txBody>
      </p:sp>
      <p:sp>
        <p:nvSpPr>
          <p:cNvPr id="220" name="Oval 43"/>
          <p:cNvSpPr>
            <a:spLocks noChangeArrowheads="1"/>
          </p:cNvSpPr>
          <p:nvPr/>
        </p:nvSpPr>
        <p:spPr bwMode="auto">
          <a:xfrm>
            <a:off x="2971800" y="4416425"/>
            <a:ext cx="228600" cy="2286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rPr>
              <a:t>=</a:t>
            </a:r>
          </a:p>
        </p:txBody>
      </p:sp>
      <p:sp>
        <p:nvSpPr>
          <p:cNvPr id="221" name="Line 44"/>
          <p:cNvSpPr>
            <a:spLocks noChangeShapeType="1"/>
          </p:cNvSpPr>
          <p:nvPr/>
        </p:nvSpPr>
        <p:spPr bwMode="auto">
          <a:xfrm>
            <a:off x="2749550" y="4267200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22" name="Line 45"/>
          <p:cNvSpPr>
            <a:spLocks noChangeShapeType="1"/>
          </p:cNvSpPr>
          <p:nvPr/>
        </p:nvSpPr>
        <p:spPr bwMode="auto">
          <a:xfrm>
            <a:off x="2749550" y="4570413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23" name="AutoShape 46"/>
          <p:cNvSpPr>
            <a:spLocks noChangeArrowheads="1"/>
          </p:cNvSpPr>
          <p:nvPr/>
        </p:nvSpPr>
        <p:spPr bwMode="auto">
          <a:xfrm>
            <a:off x="3965575" y="4262438"/>
            <a:ext cx="227013" cy="304800"/>
          </a:xfrm>
          <a:prstGeom prst="flowChartDelay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cxnSp>
        <p:nvCxnSpPr>
          <p:cNvPr id="224" name="AutoShape 47"/>
          <p:cNvCxnSpPr>
            <a:cxnSpLocks noChangeShapeType="1"/>
            <a:stCxn id="228" idx="3"/>
            <a:endCxn id="225" idx="1"/>
          </p:cNvCxnSpPr>
          <p:nvPr/>
        </p:nvCxnSpPr>
        <p:spPr bwMode="auto">
          <a:xfrm>
            <a:off x="3509963" y="4264025"/>
            <a:ext cx="454025" cy="7461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cxnSp>
      <p:sp>
        <p:nvSpPr>
          <p:cNvPr id="225" name="Rectangle 48"/>
          <p:cNvSpPr>
            <a:spLocks noChangeArrowheads="1"/>
          </p:cNvSpPr>
          <p:nvPr/>
        </p:nvSpPr>
        <p:spPr bwMode="auto">
          <a:xfrm>
            <a:off x="3963988" y="4262438"/>
            <a:ext cx="76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+mn-lt"/>
              <a:ea typeface="新細明體" pitchFamily="18" charset="-120"/>
              <a:cs typeface="Arial" pitchFamily="34" charset="0"/>
            </a:endParaRPr>
          </a:p>
        </p:txBody>
      </p:sp>
      <p:cxnSp>
        <p:nvCxnSpPr>
          <p:cNvPr id="226" name="AutoShape 49"/>
          <p:cNvCxnSpPr>
            <a:cxnSpLocks noChangeShapeType="1"/>
            <a:stCxn id="229" idx="3"/>
            <a:endCxn id="227" idx="1"/>
          </p:cNvCxnSpPr>
          <p:nvPr/>
        </p:nvCxnSpPr>
        <p:spPr bwMode="auto">
          <a:xfrm flipV="1">
            <a:off x="3509963" y="4491038"/>
            <a:ext cx="454025" cy="76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cxnSp>
      <p:sp>
        <p:nvSpPr>
          <p:cNvPr id="227" name="Rectangle 50"/>
          <p:cNvSpPr>
            <a:spLocks noChangeArrowheads="1"/>
          </p:cNvSpPr>
          <p:nvPr/>
        </p:nvSpPr>
        <p:spPr bwMode="auto">
          <a:xfrm>
            <a:off x="3963988" y="4414838"/>
            <a:ext cx="76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28" name="Rectangle 51"/>
          <p:cNvSpPr>
            <a:spLocks noChangeArrowheads="1"/>
          </p:cNvSpPr>
          <p:nvPr/>
        </p:nvSpPr>
        <p:spPr bwMode="auto">
          <a:xfrm>
            <a:off x="3357563" y="4111625"/>
            <a:ext cx="152400" cy="303213"/>
          </a:xfrm>
          <a:prstGeom prst="rect">
            <a:avLst/>
          </a:prstGeom>
          <a:solidFill>
            <a:srgbClr val="DC0A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29" name="Rectangle 52"/>
          <p:cNvSpPr>
            <a:spLocks noChangeArrowheads="1"/>
          </p:cNvSpPr>
          <p:nvPr/>
        </p:nvSpPr>
        <p:spPr bwMode="auto">
          <a:xfrm>
            <a:off x="3357563" y="4414838"/>
            <a:ext cx="152400" cy="303212"/>
          </a:xfrm>
          <a:prstGeom prst="rect">
            <a:avLst/>
          </a:prstGeom>
          <a:solidFill>
            <a:srgbClr val="DC0A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30" name="Rectangle 53"/>
          <p:cNvSpPr>
            <a:spLocks noChangeArrowheads="1"/>
          </p:cNvSpPr>
          <p:nvPr/>
        </p:nvSpPr>
        <p:spPr bwMode="auto">
          <a:xfrm>
            <a:off x="3357563" y="4111625"/>
            <a:ext cx="1508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+mn-lt"/>
              <a:ea typeface="新細明體" pitchFamily="18" charset="-120"/>
              <a:cs typeface="Arial" pitchFamily="34" charset="0"/>
            </a:endParaRPr>
          </a:p>
        </p:txBody>
      </p:sp>
      <p:cxnSp>
        <p:nvCxnSpPr>
          <p:cNvPr id="231" name="AutoShape 54"/>
          <p:cNvCxnSpPr>
            <a:cxnSpLocks noChangeShapeType="1"/>
            <a:stCxn id="219" idx="6"/>
            <a:endCxn id="230" idx="1"/>
          </p:cNvCxnSpPr>
          <p:nvPr/>
        </p:nvCxnSpPr>
        <p:spPr bwMode="auto">
          <a:xfrm>
            <a:off x="3200400" y="4225925"/>
            <a:ext cx="15716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</p:cxnSp>
      <p:cxnSp>
        <p:nvCxnSpPr>
          <p:cNvPr id="232" name="AutoShape 55"/>
          <p:cNvCxnSpPr>
            <a:cxnSpLocks noChangeShapeType="1"/>
            <a:stCxn id="220" idx="6"/>
            <a:endCxn id="181" idx="1"/>
          </p:cNvCxnSpPr>
          <p:nvPr/>
        </p:nvCxnSpPr>
        <p:spPr bwMode="auto">
          <a:xfrm flipV="1">
            <a:off x="3200400" y="4529138"/>
            <a:ext cx="157163" cy="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</p:cxnSp>
      <p:sp>
        <p:nvSpPr>
          <p:cNvPr id="233" name="Oval 56"/>
          <p:cNvSpPr>
            <a:spLocks noChangeArrowheads="1"/>
          </p:cNvSpPr>
          <p:nvPr/>
        </p:nvSpPr>
        <p:spPr bwMode="auto">
          <a:xfrm>
            <a:off x="2971800" y="5014913"/>
            <a:ext cx="228600" cy="2286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rPr>
              <a:t>=</a:t>
            </a:r>
          </a:p>
        </p:txBody>
      </p:sp>
      <p:sp>
        <p:nvSpPr>
          <p:cNvPr id="234" name="Oval 57"/>
          <p:cNvSpPr>
            <a:spLocks noChangeArrowheads="1"/>
          </p:cNvSpPr>
          <p:nvPr/>
        </p:nvSpPr>
        <p:spPr bwMode="auto">
          <a:xfrm>
            <a:off x="2971800" y="5319713"/>
            <a:ext cx="228600" cy="228600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rPr>
              <a:t>=</a:t>
            </a:r>
          </a:p>
        </p:txBody>
      </p:sp>
      <p:sp>
        <p:nvSpPr>
          <p:cNvPr id="235" name="Line 58"/>
          <p:cNvSpPr>
            <a:spLocks noChangeShapeType="1"/>
          </p:cNvSpPr>
          <p:nvPr/>
        </p:nvSpPr>
        <p:spPr bwMode="auto">
          <a:xfrm>
            <a:off x="2749550" y="5170488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36" name="Line 59"/>
          <p:cNvSpPr>
            <a:spLocks noChangeShapeType="1"/>
          </p:cNvSpPr>
          <p:nvPr/>
        </p:nvSpPr>
        <p:spPr bwMode="auto">
          <a:xfrm>
            <a:off x="2749550" y="5473700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37" name="AutoShape 60"/>
          <p:cNvSpPr>
            <a:spLocks noChangeArrowheads="1"/>
          </p:cNvSpPr>
          <p:nvPr/>
        </p:nvSpPr>
        <p:spPr bwMode="auto">
          <a:xfrm>
            <a:off x="3965575" y="5165725"/>
            <a:ext cx="227013" cy="304800"/>
          </a:xfrm>
          <a:prstGeom prst="flowChartDelay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cxnSp>
        <p:nvCxnSpPr>
          <p:cNvPr id="238" name="AutoShape 61"/>
          <p:cNvCxnSpPr>
            <a:cxnSpLocks noChangeShapeType="1"/>
            <a:stCxn id="242" idx="3"/>
            <a:endCxn id="239" idx="1"/>
          </p:cNvCxnSpPr>
          <p:nvPr/>
        </p:nvCxnSpPr>
        <p:spPr bwMode="auto">
          <a:xfrm>
            <a:off x="3509963" y="5167313"/>
            <a:ext cx="454025" cy="74612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</p:cxnSp>
      <p:sp>
        <p:nvSpPr>
          <p:cNvPr id="239" name="Rectangle 62"/>
          <p:cNvSpPr>
            <a:spLocks noChangeArrowheads="1"/>
          </p:cNvSpPr>
          <p:nvPr/>
        </p:nvSpPr>
        <p:spPr bwMode="auto">
          <a:xfrm>
            <a:off x="3963988" y="5165725"/>
            <a:ext cx="76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+mn-lt"/>
              <a:ea typeface="新細明體" pitchFamily="18" charset="-120"/>
              <a:cs typeface="Arial" pitchFamily="34" charset="0"/>
            </a:endParaRPr>
          </a:p>
        </p:txBody>
      </p:sp>
      <p:cxnSp>
        <p:nvCxnSpPr>
          <p:cNvPr id="240" name="AutoShape 63"/>
          <p:cNvCxnSpPr>
            <a:cxnSpLocks noChangeShapeType="1"/>
            <a:stCxn id="243" idx="3"/>
            <a:endCxn id="241" idx="1"/>
          </p:cNvCxnSpPr>
          <p:nvPr/>
        </p:nvCxnSpPr>
        <p:spPr bwMode="auto">
          <a:xfrm flipV="1">
            <a:off x="3509963" y="5394325"/>
            <a:ext cx="454025" cy="76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cxnSp>
      <p:sp>
        <p:nvSpPr>
          <p:cNvPr id="241" name="Rectangle 64"/>
          <p:cNvSpPr>
            <a:spLocks noChangeArrowheads="1"/>
          </p:cNvSpPr>
          <p:nvPr/>
        </p:nvSpPr>
        <p:spPr bwMode="auto">
          <a:xfrm>
            <a:off x="3963988" y="5318125"/>
            <a:ext cx="76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42" name="Rectangle 65"/>
          <p:cNvSpPr>
            <a:spLocks noChangeArrowheads="1"/>
          </p:cNvSpPr>
          <p:nvPr/>
        </p:nvSpPr>
        <p:spPr bwMode="auto">
          <a:xfrm>
            <a:off x="3357563" y="5014913"/>
            <a:ext cx="152400" cy="303212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43" name="Rectangle 66"/>
          <p:cNvSpPr>
            <a:spLocks noChangeArrowheads="1"/>
          </p:cNvSpPr>
          <p:nvPr/>
        </p:nvSpPr>
        <p:spPr bwMode="auto">
          <a:xfrm>
            <a:off x="3357563" y="5318125"/>
            <a:ext cx="152400" cy="303213"/>
          </a:xfrm>
          <a:prstGeom prst="rect">
            <a:avLst/>
          </a:prstGeom>
          <a:solidFill>
            <a:srgbClr val="DC0A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cxnSp>
        <p:nvCxnSpPr>
          <p:cNvPr id="244" name="AutoShape 67"/>
          <p:cNvCxnSpPr>
            <a:cxnSpLocks noChangeShapeType="1"/>
            <a:stCxn id="233" idx="6"/>
            <a:endCxn id="184" idx="1"/>
          </p:cNvCxnSpPr>
          <p:nvPr/>
        </p:nvCxnSpPr>
        <p:spPr bwMode="auto">
          <a:xfrm>
            <a:off x="3200400" y="5129213"/>
            <a:ext cx="15716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</p:cxnSp>
      <p:cxnSp>
        <p:nvCxnSpPr>
          <p:cNvPr id="245" name="AutoShape 68"/>
          <p:cNvCxnSpPr>
            <a:cxnSpLocks noChangeShapeType="1"/>
            <a:stCxn id="234" idx="6"/>
            <a:endCxn id="183" idx="1"/>
          </p:cNvCxnSpPr>
          <p:nvPr/>
        </p:nvCxnSpPr>
        <p:spPr bwMode="auto">
          <a:xfrm flipV="1">
            <a:off x="3200400" y="5432425"/>
            <a:ext cx="157163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</p:cxnSp>
      <p:sp>
        <p:nvSpPr>
          <p:cNvPr id="246" name="Rectangle 69"/>
          <p:cNvSpPr>
            <a:spLocks noChangeArrowheads="1"/>
          </p:cNvSpPr>
          <p:nvPr/>
        </p:nvSpPr>
        <p:spPr bwMode="auto">
          <a:xfrm>
            <a:off x="4646613" y="2290763"/>
            <a:ext cx="914400" cy="304800"/>
          </a:xfrm>
          <a:prstGeom prst="rect">
            <a:avLst/>
          </a:prstGeom>
          <a:solidFill>
            <a:srgbClr val="DC0A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rPr>
              <a:t>T39</a:t>
            </a:r>
          </a:p>
        </p:txBody>
      </p:sp>
      <p:sp>
        <p:nvSpPr>
          <p:cNvPr id="247" name="Rectangle 70"/>
          <p:cNvSpPr>
            <a:spLocks noChangeArrowheads="1"/>
          </p:cNvSpPr>
          <p:nvPr/>
        </p:nvSpPr>
        <p:spPr bwMode="auto">
          <a:xfrm>
            <a:off x="4646613" y="3200400"/>
            <a:ext cx="914400" cy="304800"/>
          </a:xfrm>
          <a:prstGeom prst="rect">
            <a:avLst/>
          </a:prstGeom>
          <a:solidFill>
            <a:srgbClr val="DC0A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rPr>
              <a:t>T8</a:t>
            </a:r>
          </a:p>
        </p:txBody>
      </p:sp>
      <p:sp>
        <p:nvSpPr>
          <p:cNvPr id="248" name="Rectangle 71"/>
          <p:cNvSpPr>
            <a:spLocks noChangeArrowheads="1"/>
          </p:cNvSpPr>
          <p:nvPr/>
        </p:nvSpPr>
        <p:spPr bwMode="auto">
          <a:xfrm>
            <a:off x="4646613" y="5021263"/>
            <a:ext cx="914400" cy="304800"/>
          </a:xfrm>
          <a:prstGeom prst="rect">
            <a:avLst/>
          </a:prstGeom>
          <a:solidFill>
            <a:srgbClr val="DC0A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rPr>
              <a:t>T17</a:t>
            </a:r>
          </a:p>
        </p:txBody>
      </p:sp>
      <p:sp>
        <p:nvSpPr>
          <p:cNvPr id="249" name="Rectangle 72"/>
          <p:cNvSpPr>
            <a:spLocks noChangeArrowheads="1"/>
          </p:cNvSpPr>
          <p:nvPr/>
        </p:nvSpPr>
        <p:spPr bwMode="auto">
          <a:xfrm>
            <a:off x="4646613" y="4111625"/>
            <a:ext cx="914400" cy="304800"/>
          </a:xfrm>
          <a:prstGeom prst="rect">
            <a:avLst/>
          </a:prstGeom>
          <a:solidFill>
            <a:srgbClr val="DC0A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rPr>
              <a:t>T42</a:t>
            </a:r>
          </a:p>
        </p:txBody>
      </p:sp>
      <p:sp>
        <p:nvSpPr>
          <p:cNvPr id="250" name="Rectangle 73"/>
          <p:cNvSpPr>
            <a:spLocks noChangeArrowheads="1"/>
          </p:cNvSpPr>
          <p:nvPr/>
        </p:nvSpPr>
        <p:spPr bwMode="auto">
          <a:xfrm>
            <a:off x="6324600" y="2286000"/>
            <a:ext cx="531813" cy="3338513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rPr>
              <a:t>Select Logic</a:t>
            </a:r>
          </a:p>
        </p:txBody>
      </p:sp>
      <p:sp>
        <p:nvSpPr>
          <p:cNvPr id="251" name="AutoShape 74"/>
          <p:cNvSpPr>
            <a:spLocks noChangeArrowheads="1"/>
          </p:cNvSpPr>
          <p:nvPr/>
        </p:nvSpPr>
        <p:spPr bwMode="auto">
          <a:xfrm rot="16200000">
            <a:off x="4418013" y="2138363"/>
            <a:ext cx="152400" cy="152400"/>
          </a:xfrm>
          <a:prstGeom prst="triangle">
            <a:avLst>
              <a:gd name="adj" fmla="val 50000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cxnSp>
        <p:nvCxnSpPr>
          <p:cNvPr id="252" name="AutoShape 75"/>
          <p:cNvCxnSpPr>
            <a:cxnSpLocks noChangeShapeType="1"/>
            <a:stCxn id="246" idx="0"/>
            <a:endCxn id="251" idx="3"/>
          </p:cNvCxnSpPr>
          <p:nvPr/>
        </p:nvCxnSpPr>
        <p:spPr bwMode="auto">
          <a:xfrm rot="5400000" flipH="1">
            <a:off x="4799013" y="1985963"/>
            <a:ext cx="76200" cy="533400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cxnSp>
      <p:sp>
        <p:nvSpPr>
          <p:cNvPr id="253" name="Rectangle 76"/>
          <p:cNvSpPr>
            <a:spLocks noChangeArrowheads="1"/>
          </p:cNvSpPr>
          <p:nvPr/>
        </p:nvSpPr>
        <p:spPr bwMode="auto">
          <a:xfrm>
            <a:off x="4646613" y="2593975"/>
            <a:ext cx="746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+mn-lt"/>
              <a:ea typeface="新細明體" pitchFamily="18" charset="-120"/>
              <a:cs typeface="Arial" pitchFamily="34" charset="0"/>
            </a:endParaRPr>
          </a:p>
        </p:txBody>
      </p:sp>
      <p:cxnSp>
        <p:nvCxnSpPr>
          <p:cNvPr id="254" name="AutoShape 77"/>
          <p:cNvCxnSpPr>
            <a:cxnSpLocks noChangeShapeType="1"/>
            <a:stCxn id="308" idx="3"/>
            <a:endCxn id="253" idx="1"/>
          </p:cNvCxnSpPr>
          <p:nvPr/>
        </p:nvCxnSpPr>
        <p:spPr bwMode="auto">
          <a:xfrm>
            <a:off x="4191000" y="2593975"/>
            <a:ext cx="455613" cy="76200"/>
          </a:xfrm>
          <a:prstGeom prst="bentConnector3">
            <a:avLst>
              <a:gd name="adj1" fmla="val 49824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cxnSp>
      <p:sp>
        <p:nvSpPr>
          <p:cNvPr id="255" name="Line 78"/>
          <p:cNvSpPr>
            <a:spLocks noChangeShapeType="1"/>
          </p:cNvSpPr>
          <p:nvPr/>
        </p:nvSpPr>
        <p:spPr bwMode="auto">
          <a:xfrm>
            <a:off x="4646613" y="2670175"/>
            <a:ext cx="16700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56" name="Line 79"/>
          <p:cNvSpPr>
            <a:spLocks noChangeShapeType="1"/>
          </p:cNvSpPr>
          <p:nvPr/>
        </p:nvSpPr>
        <p:spPr bwMode="auto">
          <a:xfrm>
            <a:off x="4646613" y="3581400"/>
            <a:ext cx="16700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57" name="Line 80"/>
          <p:cNvSpPr>
            <a:spLocks noChangeShapeType="1"/>
          </p:cNvSpPr>
          <p:nvPr/>
        </p:nvSpPr>
        <p:spPr bwMode="auto">
          <a:xfrm>
            <a:off x="4646613" y="4491038"/>
            <a:ext cx="16700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58" name="Line 81"/>
          <p:cNvSpPr>
            <a:spLocks noChangeShapeType="1"/>
          </p:cNvSpPr>
          <p:nvPr/>
        </p:nvSpPr>
        <p:spPr bwMode="auto">
          <a:xfrm>
            <a:off x="4646613" y="5402263"/>
            <a:ext cx="16700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59" name="Rectangle 82"/>
          <p:cNvSpPr>
            <a:spLocks noChangeArrowheads="1"/>
          </p:cNvSpPr>
          <p:nvPr/>
        </p:nvSpPr>
        <p:spPr bwMode="auto">
          <a:xfrm>
            <a:off x="4646613" y="3503613"/>
            <a:ext cx="746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60" name="Rectangle 83"/>
          <p:cNvSpPr>
            <a:spLocks noChangeArrowheads="1"/>
          </p:cNvSpPr>
          <p:nvPr/>
        </p:nvSpPr>
        <p:spPr bwMode="auto">
          <a:xfrm>
            <a:off x="4646613" y="4414838"/>
            <a:ext cx="746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61" name="Rectangle 84"/>
          <p:cNvSpPr>
            <a:spLocks noChangeArrowheads="1"/>
          </p:cNvSpPr>
          <p:nvPr/>
        </p:nvSpPr>
        <p:spPr bwMode="auto">
          <a:xfrm>
            <a:off x="4646613" y="5326063"/>
            <a:ext cx="746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+mn-lt"/>
              <a:ea typeface="新細明體" pitchFamily="18" charset="-120"/>
              <a:cs typeface="Arial" pitchFamily="34" charset="0"/>
            </a:endParaRPr>
          </a:p>
        </p:txBody>
      </p:sp>
      <p:cxnSp>
        <p:nvCxnSpPr>
          <p:cNvPr id="262" name="AutoShape 85"/>
          <p:cNvCxnSpPr>
            <a:cxnSpLocks noChangeShapeType="1"/>
            <a:stCxn id="210" idx="3"/>
            <a:endCxn id="259" idx="1"/>
          </p:cNvCxnSpPr>
          <p:nvPr/>
        </p:nvCxnSpPr>
        <p:spPr bwMode="auto">
          <a:xfrm>
            <a:off x="4192588" y="3505200"/>
            <a:ext cx="454025" cy="74613"/>
          </a:xfrm>
          <a:prstGeom prst="bentConnector3">
            <a:avLst>
              <a:gd name="adj1" fmla="val 49648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cxnSp>
      <p:cxnSp>
        <p:nvCxnSpPr>
          <p:cNvPr id="263" name="AutoShape 86"/>
          <p:cNvCxnSpPr>
            <a:cxnSpLocks noChangeShapeType="1"/>
            <a:stCxn id="223" idx="3"/>
            <a:endCxn id="260" idx="1"/>
          </p:cNvCxnSpPr>
          <p:nvPr/>
        </p:nvCxnSpPr>
        <p:spPr bwMode="auto">
          <a:xfrm>
            <a:off x="4192588" y="4414838"/>
            <a:ext cx="454025" cy="76200"/>
          </a:xfrm>
          <a:prstGeom prst="bentConnector3">
            <a:avLst>
              <a:gd name="adj1" fmla="val 49648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cxnSp>
      <p:cxnSp>
        <p:nvCxnSpPr>
          <p:cNvPr id="264" name="AutoShape 87"/>
          <p:cNvCxnSpPr>
            <a:cxnSpLocks noChangeShapeType="1"/>
            <a:stCxn id="237" idx="3"/>
            <a:endCxn id="261" idx="1"/>
          </p:cNvCxnSpPr>
          <p:nvPr/>
        </p:nvCxnSpPr>
        <p:spPr bwMode="auto">
          <a:xfrm>
            <a:off x="4192588" y="5318125"/>
            <a:ext cx="454025" cy="84138"/>
          </a:xfrm>
          <a:prstGeom prst="bentConnector3">
            <a:avLst>
              <a:gd name="adj1" fmla="val 49648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cxnSp>
      <p:sp>
        <p:nvSpPr>
          <p:cNvPr id="265" name="AutoShape 88"/>
          <p:cNvSpPr>
            <a:spLocks noChangeArrowheads="1"/>
          </p:cNvSpPr>
          <p:nvPr/>
        </p:nvSpPr>
        <p:spPr bwMode="auto">
          <a:xfrm rot="16200000">
            <a:off x="4418013" y="3049588"/>
            <a:ext cx="152400" cy="152400"/>
          </a:xfrm>
          <a:prstGeom prst="triangle">
            <a:avLst>
              <a:gd name="adj" fmla="val 50000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66" name="AutoShape 89"/>
          <p:cNvSpPr>
            <a:spLocks noChangeArrowheads="1"/>
          </p:cNvSpPr>
          <p:nvPr/>
        </p:nvSpPr>
        <p:spPr bwMode="auto">
          <a:xfrm rot="16200000">
            <a:off x="4418013" y="3959225"/>
            <a:ext cx="152400" cy="152400"/>
          </a:xfrm>
          <a:prstGeom prst="triangle">
            <a:avLst>
              <a:gd name="adj" fmla="val 50000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67" name="AutoShape 90"/>
          <p:cNvSpPr>
            <a:spLocks noChangeArrowheads="1"/>
          </p:cNvSpPr>
          <p:nvPr/>
        </p:nvSpPr>
        <p:spPr bwMode="auto">
          <a:xfrm rot="16200000">
            <a:off x="4418013" y="487045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cxnSp>
        <p:nvCxnSpPr>
          <p:cNvPr id="268" name="AutoShape 91"/>
          <p:cNvCxnSpPr>
            <a:cxnSpLocks noChangeShapeType="1"/>
            <a:stCxn id="247" idx="0"/>
            <a:endCxn id="265" idx="3"/>
          </p:cNvCxnSpPr>
          <p:nvPr/>
        </p:nvCxnSpPr>
        <p:spPr bwMode="auto">
          <a:xfrm rot="5400000" flipH="1">
            <a:off x="4799807" y="2896394"/>
            <a:ext cx="74612" cy="533400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cxnSp>
      <p:cxnSp>
        <p:nvCxnSpPr>
          <p:cNvPr id="269" name="AutoShape 92"/>
          <p:cNvCxnSpPr>
            <a:cxnSpLocks noChangeShapeType="1"/>
            <a:stCxn id="249" idx="0"/>
            <a:endCxn id="266" idx="3"/>
          </p:cNvCxnSpPr>
          <p:nvPr/>
        </p:nvCxnSpPr>
        <p:spPr bwMode="auto">
          <a:xfrm rot="5400000" flipH="1">
            <a:off x="4799013" y="3806825"/>
            <a:ext cx="76200" cy="533400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cxnSp>
      <p:cxnSp>
        <p:nvCxnSpPr>
          <p:cNvPr id="270" name="AutoShape 93"/>
          <p:cNvCxnSpPr>
            <a:cxnSpLocks noChangeShapeType="1"/>
            <a:stCxn id="248" idx="0"/>
            <a:endCxn id="267" idx="3"/>
          </p:cNvCxnSpPr>
          <p:nvPr/>
        </p:nvCxnSpPr>
        <p:spPr bwMode="auto">
          <a:xfrm rot="5400000" flipH="1">
            <a:off x="4799806" y="4717257"/>
            <a:ext cx="74613" cy="533400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cxnSp>
      <p:sp>
        <p:nvSpPr>
          <p:cNvPr id="271" name="Freeform 94"/>
          <p:cNvSpPr>
            <a:spLocks/>
          </p:cNvSpPr>
          <p:nvPr/>
        </p:nvSpPr>
        <p:spPr bwMode="auto">
          <a:xfrm>
            <a:off x="5708650" y="2062163"/>
            <a:ext cx="608013" cy="381000"/>
          </a:xfrm>
          <a:custGeom>
            <a:avLst/>
            <a:gdLst/>
            <a:ahLst/>
            <a:cxnLst>
              <a:cxn ang="0">
                <a:pos x="383" y="96"/>
              </a:cxn>
              <a:cxn ang="0">
                <a:pos x="0" y="96"/>
              </a:cxn>
              <a:cxn ang="0">
                <a:pos x="0" y="0"/>
              </a:cxn>
            </a:cxnLst>
            <a:rect l="0" t="0" r="r" b="b"/>
            <a:pathLst>
              <a:path w="383" h="96">
                <a:moveTo>
                  <a:pt x="383" y="96"/>
                </a:moveTo>
                <a:lnTo>
                  <a:pt x="0" y="96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cxnSp>
        <p:nvCxnSpPr>
          <p:cNvPr id="272" name="AutoShape 95"/>
          <p:cNvCxnSpPr>
            <a:cxnSpLocks noChangeShapeType="1"/>
            <a:stCxn id="271" idx="2"/>
            <a:endCxn id="251" idx="5"/>
          </p:cNvCxnSpPr>
          <p:nvPr/>
        </p:nvCxnSpPr>
        <p:spPr bwMode="auto">
          <a:xfrm rot="10800000" flipV="1">
            <a:off x="4494213" y="2062163"/>
            <a:ext cx="1214437" cy="114300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cxnSp>
      <p:sp>
        <p:nvSpPr>
          <p:cNvPr id="273" name="Freeform 96"/>
          <p:cNvSpPr>
            <a:spLocks/>
          </p:cNvSpPr>
          <p:nvPr/>
        </p:nvSpPr>
        <p:spPr bwMode="auto">
          <a:xfrm>
            <a:off x="5708650" y="2973388"/>
            <a:ext cx="608013" cy="381000"/>
          </a:xfrm>
          <a:custGeom>
            <a:avLst/>
            <a:gdLst/>
            <a:ahLst/>
            <a:cxnLst>
              <a:cxn ang="0">
                <a:pos x="383" y="96"/>
              </a:cxn>
              <a:cxn ang="0">
                <a:pos x="0" y="96"/>
              </a:cxn>
              <a:cxn ang="0">
                <a:pos x="0" y="0"/>
              </a:cxn>
            </a:cxnLst>
            <a:rect l="0" t="0" r="r" b="b"/>
            <a:pathLst>
              <a:path w="383" h="96">
                <a:moveTo>
                  <a:pt x="383" y="96"/>
                </a:moveTo>
                <a:lnTo>
                  <a:pt x="0" y="96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74" name="Freeform 97"/>
          <p:cNvSpPr>
            <a:spLocks/>
          </p:cNvSpPr>
          <p:nvPr/>
        </p:nvSpPr>
        <p:spPr bwMode="auto">
          <a:xfrm>
            <a:off x="5708650" y="3883025"/>
            <a:ext cx="608013" cy="381000"/>
          </a:xfrm>
          <a:custGeom>
            <a:avLst/>
            <a:gdLst/>
            <a:ahLst/>
            <a:cxnLst>
              <a:cxn ang="0">
                <a:pos x="383" y="96"/>
              </a:cxn>
              <a:cxn ang="0">
                <a:pos x="0" y="96"/>
              </a:cxn>
              <a:cxn ang="0">
                <a:pos x="0" y="0"/>
              </a:cxn>
            </a:cxnLst>
            <a:rect l="0" t="0" r="r" b="b"/>
            <a:pathLst>
              <a:path w="383" h="96">
                <a:moveTo>
                  <a:pt x="383" y="96"/>
                </a:moveTo>
                <a:lnTo>
                  <a:pt x="0" y="96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75" name="Freeform 98"/>
          <p:cNvSpPr>
            <a:spLocks/>
          </p:cNvSpPr>
          <p:nvPr/>
        </p:nvSpPr>
        <p:spPr bwMode="auto">
          <a:xfrm>
            <a:off x="5708650" y="4794250"/>
            <a:ext cx="608013" cy="381000"/>
          </a:xfrm>
          <a:custGeom>
            <a:avLst/>
            <a:gdLst/>
            <a:ahLst/>
            <a:cxnLst>
              <a:cxn ang="0">
                <a:pos x="383" y="96"/>
              </a:cxn>
              <a:cxn ang="0">
                <a:pos x="0" y="96"/>
              </a:cxn>
              <a:cxn ang="0">
                <a:pos x="0" y="0"/>
              </a:cxn>
            </a:cxnLst>
            <a:rect l="0" t="0" r="r" b="b"/>
            <a:pathLst>
              <a:path w="383" h="96">
                <a:moveTo>
                  <a:pt x="383" y="96"/>
                </a:moveTo>
                <a:lnTo>
                  <a:pt x="0" y="96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cxnSp>
        <p:nvCxnSpPr>
          <p:cNvPr id="276" name="AutoShape 99"/>
          <p:cNvCxnSpPr>
            <a:cxnSpLocks noChangeShapeType="1"/>
            <a:stCxn id="273" idx="2"/>
            <a:endCxn id="265" idx="5"/>
          </p:cNvCxnSpPr>
          <p:nvPr/>
        </p:nvCxnSpPr>
        <p:spPr bwMode="auto">
          <a:xfrm rot="10800000" flipV="1">
            <a:off x="4494213" y="2973388"/>
            <a:ext cx="1214437" cy="114300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cxnSp>
      <p:cxnSp>
        <p:nvCxnSpPr>
          <p:cNvPr id="277" name="AutoShape 100"/>
          <p:cNvCxnSpPr>
            <a:cxnSpLocks noChangeShapeType="1"/>
            <a:stCxn id="274" idx="2"/>
            <a:endCxn id="266" idx="5"/>
          </p:cNvCxnSpPr>
          <p:nvPr/>
        </p:nvCxnSpPr>
        <p:spPr bwMode="auto">
          <a:xfrm rot="10800000" flipV="1">
            <a:off x="4494213" y="3883025"/>
            <a:ext cx="1214437" cy="114300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cxnSp>
      <p:cxnSp>
        <p:nvCxnSpPr>
          <p:cNvPr id="278" name="AutoShape 101"/>
          <p:cNvCxnSpPr>
            <a:cxnSpLocks noChangeShapeType="1"/>
            <a:stCxn id="275" idx="2"/>
            <a:endCxn id="267" idx="5"/>
          </p:cNvCxnSpPr>
          <p:nvPr/>
        </p:nvCxnSpPr>
        <p:spPr bwMode="auto">
          <a:xfrm rot="10800000" flipV="1">
            <a:off x="4494213" y="4794250"/>
            <a:ext cx="1214437" cy="114300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cxnSp>
      <p:sp>
        <p:nvSpPr>
          <p:cNvPr id="279" name="Line 102"/>
          <p:cNvSpPr>
            <a:spLocks noChangeShapeType="1"/>
          </p:cNvSpPr>
          <p:nvPr/>
        </p:nvSpPr>
        <p:spPr bwMode="auto">
          <a:xfrm>
            <a:off x="1231900" y="1987550"/>
            <a:ext cx="0" cy="3641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80" name="Line 103"/>
          <p:cNvSpPr>
            <a:spLocks noChangeShapeType="1"/>
          </p:cNvSpPr>
          <p:nvPr/>
        </p:nvSpPr>
        <p:spPr bwMode="auto">
          <a:xfrm flipH="1">
            <a:off x="1231900" y="2214563"/>
            <a:ext cx="31861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81" name="Line 104"/>
          <p:cNvSpPr>
            <a:spLocks noChangeShapeType="1"/>
          </p:cNvSpPr>
          <p:nvPr/>
        </p:nvSpPr>
        <p:spPr bwMode="auto">
          <a:xfrm flipH="1">
            <a:off x="1231900" y="3125788"/>
            <a:ext cx="31861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82" name="Line 105"/>
          <p:cNvSpPr>
            <a:spLocks noChangeShapeType="1"/>
          </p:cNvSpPr>
          <p:nvPr/>
        </p:nvSpPr>
        <p:spPr bwMode="auto">
          <a:xfrm flipH="1">
            <a:off x="1231900" y="4035425"/>
            <a:ext cx="31861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83" name="Line 106"/>
          <p:cNvSpPr>
            <a:spLocks noChangeShapeType="1"/>
          </p:cNvSpPr>
          <p:nvPr/>
        </p:nvSpPr>
        <p:spPr bwMode="auto">
          <a:xfrm flipH="1">
            <a:off x="1231900" y="4946650"/>
            <a:ext cx="31861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84" name="Rectangle 107"/>
          <p:cNvSpPr>
            <a:spLocks noChangeArrowheads="1"/>
          </p:cNvSpPr>
          <p:nvPr/>
        </p:nvSpPr>
        <p:spPr bwMode="auto">
          <a:xfrm>
            <a:off x="3355975" y="2593975"/>
            <a:ext cx="1508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85" name="Rectangle 108"/>
          <p:cNvSpPr>
            <a:spLocks noChangeArrowheads="1"/>
          </p:cNvSpPr>
          <p:nvPr/>
        </p:nvSpPr>
        <p:spPr bwMode="auto">
          <a:xfrm>
            <a:off x="3355975" y="2290763"/>
            <a:ext cx="152400" cy="303212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grpSp>
        <p:nvGrpSpPr>
          <p:cNvPr id="286" name="Group 109"/>
          <p:cNvGrpSpPr>
            <a:grpSpLocks/>
          </p:cNvGrpSpPr>
          <p:nvPr/>
        </p:nvGrpSpPr>
        <p:grpSpPr bwMode="auto">
          <a:xfrm>
            <a:off x="4191000" y="2593975"/>
            <a:ext cx="2125663" cy="152400"/>
            <a:chOff x="2880" y="1634"/>
            <a:chExt cx="1339" cy="96"/>
          </a:xfrm>
        </p:grpSpPr>
        <p:sp>
          <p:nvSpPr>
            <p:cNvPr id="287" name="Line 110"/>
            <p:cNvSpPr>
              <a:spLocks noChangeShapeType="1"/>
            </p:cNvSpPr>
            <p:nvPr/>
          </p:nvSpPr>
          <p:spPr bwMode="auto">
            <a:xfrm>
              <a:off x="3167" y="1682"/>
              <a:ext cx="1052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endParaRPr>
            </a:p>
          </p:txBody>
        </p:sp>
        <p:cxnSp>
          <p:nvCxnSpPr>
            <p:cNvPr id="288" name="AutoShape 111"/>
            <p:cNvCxnSpPr>
              <a:cxnSpLocks noChangeShapeType="1"/>
              <a:stCxn id="308" idx="3"/>
              <a:endCxn id="289" idx="1"/>
            </p:cNvCxnSpPr>
            <p:nvPr/>
          </p:nvCxnSpPr>
          <p:spPr bwMode="auto">
            <a:xfrm>
              <a:off x="2880" y="1634"/>
              <a:ext cx="287" cy="48"/>
            </a:xfrm>
            <a:prstGeom prst="bentConnector3">
              <a:avLst>
                <a:gd name="adj1" fmla="val 49824"/>
              </a:avLst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ffectLst/>
          </p:spPr>
        </p:cxnSp>
        <p:sp>
          <p:nvSpPr>
            <p:cNvPr id="289" name="Rectangle 112"/>
            <p:cNvSpPr>
              <a:spLocks noChangeArrowheads="1"/>
            </p:cNvSpPr>
            <p:nvPr/>
          </p:nvSpPr>
          <p:spPr bwMode="auto">
            <a:xfrm>
              <a:off x="3167" y="1634"/>
              <a:ext cx="4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endParaRPr>
            </a:p>
          </p:txBody>
        </p:sp>
      </p:grpSp>
      <p:grpSp>
        <p:nvGrpSpPr>
          <p:cNvPr id="290" name="Group 113"/>
          <p:cNvGrpSpPr>
            <a:grpSpLocks/>
          </p:cNvGrpSpPr>
          <p:nvPr/>
        </p:nvGrpSpPr>
        <p:grpSpPr bwMode="auto">
          <a:xfrm>
            <a:off x="4494213" y="2062163"/>
            <a:ext cx="1822450" cy="381000"/>
            <a:chOff x="3071" y="1299"/>
            <a:chExt cx="1148" cy="240"/>
          </a:xfrm>
        </p:grpSpPr>
        <p:sp>
          <p:nvSpPr>
            <p:cNvPr id="291" name="Freeform 114"/>
            <p:cNvSpPr>
              <a:spLocks/>
            </p:cNvSpPr>
            <p:nvPr/>
          </p:nvSpPr>
          <p:spPr bwMode="auto">
            <a:xfrm>
              <a:off x="3836" y="1299"/>
              <a:ext cx="383" cy="240"/>
            </a:xfrm>
            <a:custGeom>
              <a:avLst/>
              <a:gdLst/>
              <a:ahLst/>
              <a:cxnLst>
                <a:cxn ang="0">
                  <a:pos x="383" y="96"/>
                </a:cxn>
                <a:cxn ang="0">
                  <a:pos x="0" y="96"/>
                </a:cxn>
                <a:cxn ang="0">
                  <a:pos x="0" y="0"/>
                </a:cxn>
              </a:cxnLst>
              <a:rect l="0" t="0" r="r" b="b"/>
              <a:pathLst>
                <a:path w="383" h="96">
                  <a:moveTo>
                    <a:pt x="383" y="96"/>
                  </a:move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endParaRPr>
            </a:p>
          </p:txBody>
        </p:sp>
        <p:cxnSp>
          <p:nvCxnSpPr>
            <p:cNvPr id="292" name="AutoShape 115"/>
            <p:cNvCxnSpPr>
              <a:cxnSpLocks noChangeShapeType="1"/>
              <a:stCxn id="291" idx="2"/>
              <a:endCxn id="251" idx="5"/>
            </p:cNvCxnSpPr>
            <p:nvPr/>
          </p:nvCxnSpPr>
          <p:spPr bwMode="auto">
            <a:xfrm rot="10800000" flipV="1">
              <a:off x="3071" y="1299"/>
              <a:ext cx="753" cy="72"/>
            </a:xfrm>
            <a:prstGeom prst="bentConnector2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ffectLst/>
          </p:spPr>
        </p:cxnSp>
      </p:grpSp>
      <p:grpSp>
        <p:nvGrpSpPr>
          <p:cNvPr id="293" name="Group 116"/>
          <p:cNvGrpSpPr>
            <a:grpSpLocks/>
          </p:cNvGrpSpPr>
          <p:nvPr/>
        </p:nvGrpSpPr>
        <p:grpSpPr bwMode="auto">
          <a:xfrm>
            <a:off x="1231900" y="2214563"/>
            <a:ext cx="3871913" cy="76200"/>
            <a:chOff x="1016" y="1395"/>
            <a:chExt cx="2439" cy="48"/>
          </a:xfrm>
        </p:grpSpPr>
        <p:sp>
          <p:nvSpPr>
            <p:cNvPr id="294" name="Line 117"/>
            <p:cNvSpPr>
              <a:spLocks noChangeShapeType="1"/>
            </p:cNvSpPr>
            <p:nvPr/>
          </p:nvSpPr>
          <p:spPr bwMode="auto">
            <a:xfrm flipH="1">
              <a:off x="1016" y="1395"/>
              <a:ext cx="200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endParaRPr>
            </a:p>
          </p:txBody>
        </p:sp>
        <p:cxnSp>
          <p:nvCxnSpPr>
            <p:cNvPr id="295" name="AutoShape 118"/>
            <p:cNvCxnSpPr>
              <a:cxnSpLocks noChangeShapeType="1"/>
              <a:stCxn id="246" idx="0"/>
              <a:endCxn id="251" idx="3"/>
            </p:cNvCxnSpPr>
            <p:nvPr/>
          </p:nvCxnSpPr>
          <p:spPr bwMode="auto">
            <a:xfrm rot="5400000" flipH="1">
              <a:off x="3263" y="1251"/>
              <a:ext cx="48" cy="336"/>
            </a:xfrm>
            <a:prstGeom prst="bentConnector2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</p:cxnSp>
      </p:grpSp>
      <p:sp>
        <p:nvSpPr>
          <p:cNvPr id="296" name="Line 119"/>
          <p:cNvSpPr>
            <a:spLocks noChangeShapeType="1"/>
          </p:cNvSpPr>
          <p:nvPr/>
        </p:nvSpPr>
        <p:spPr bwMode="auto">
          <a:xfrm>
            <a:off x="1231900" y="2366963"/>
            <a:ext cx="17446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97" name="Line 120"/>
          <p:cNvSpPr>
            <a:spLocks noChangeShapeType="1"/>
          </p:cNvSpPr>
          <p:nvPr/>
        </p:nvSpPr>
        <p:spPr bwMode="auto">
          <a:xfrm>
            <a:off x="1231900" y="2670175"/>
            <a:ext cx="17446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98" name="Line 121"/>
          <p:cNvSpPr>
            <a:spLocks noChangeShapeType="1"/>
          </p:cNvSpPr>
          <p:nvPr/>
        </p:nvSpPr>
        <p:spPr bwMode="auto">
          <a:xfrm>
            <a:off x="1231900" y="3276600"/>
            <a:ext cx="17446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99" name="Line 122"/>
          <p:cNvSpPr>
            <a:spLocks noChangeShapeType="1"/>
          </p:cNvSpPr>
          <p:nvPr/>
        </p:nvSpPr>
        <p:spPr bwMode="auto">
          <a:xfrm>
            <a:off x="1231900" y="3581400"/>
            <a:ext cx="17446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300" name="Line 123"/>
          <p:cNvSpPr>
            <a:spLocks noChangeShapeType="1"/>
          </p:cNvSpPr>
          <p:nvPr/>
        </p:nvSpPr>
        <p:spPr bwMode="auto">
          <a:xfrm>
            <a:off x="1231900" y="4187825"/>
            <a:ext cx="17446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301" name="Line 124"/>
          <p:cNvSpPr>
            <a:spLocks noChangeShapeType="1"/>
          </p:cNvSpPr>
          <p:nvPr/>
        </p:nvSpPr>
        <p:spPr bwMode="auto">
          <a:xfrm>
            <a:off x="1231900" y="4491038"/>
            <a:ext cx="17446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302" name="Line 125"/>
          <p:cNvSpPr>
            <a:spLocks noChangeShapeType="1"/>
          </p:cNvSpPr>
          <p:nvPr/>
        </p:nvSpPr>
        <p:spPr bwMode="auto">
          <a:xfrm>
            <a:off x="1231900" y="5099050"/>
            <a:ext cx="17446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303" name="Line 126"/>
          <p:cNvSpPr>
            <a:spLocks noChangeShapeType="1"/>
          </p:cNvSpPr>
          <p:nvPr/>
        </p:nvSpPr>
        <p:spPr bwMode="auto">
          <a:xfrm>
            <a:off x="1231900" y="5402263"/>
            <a:ext cx="17446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grpSp>
        <p:nvGrpSpPr>
          <p:cNvPr id="304" name="Group 127"/>
          <p:cNvGrpSpPr>
            <a:grpSpLocks/>
          </p:cNvGrpSpPr>
          <p:nvPr/>
        </p:nvGrpSpPr>
        <p:grpSpPr bwMode="auto">
          <a:xfrm>
            <a:off x="1231900" y="2214563"/>
            <a:ext cx="1744663" cy="3187700"/>
            <a:chOff x="1016" y="1395"/>
            <a:chExt cx="1099" cy="2008"/>
          </a:xfrm>
        </p:grpSpPr>
        <p:sp>
          <p:nvSpPr>
            <p:cNvPr id="305" name="Freeform 128"/>
            <p:cNvSpPr>
              <a:spLocks/>
            </p:cNvSpPr>
            <p:nvPr/>
          </p:nvSpPr>
          <p:spPr bwMode="auto">
            <a:xfrm>
              <a:off x="1016" y="1395"/>
              <a:ext cx="1099" cy="6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69"/>
                </a:cxn>
                <a:cxn ang="0">
                  <a:pos x="1099" y="669"/>
                </a:cxn>
              </a:cxnLst>
              <a:rect l="0" t="0" r="r" b="b"/>
              <a:pathLst>
                <a:path w="1099" h="669">
                  <a:moveTo>
                    <a:pt x="0" y="0"/>
                  </a:moveTo>
                  <a:lnTo>
                    <a:pt x="0" y="669"/>
                  </a:lnTo>
                  <a:lnTo>
                    <a:pt x="1099" y="669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306" name="Freeform 129"/>
            <p:cNvSpPr>
              <a:spLocks/>
            </p:cNvSpPr>
            <p:nvPr/>
          </p:nvSpPr>
          <p:spPr bwMode="auto">
            <a:xfrm>
              <a:off x="1016" y="2064"/>
              <a:ext cx="1099" cy="7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69"/>
                </a:cxn>
                <a:cxn ang="0">
                  <a:pos x="1099" y="669"/>
                </a:cxn>
              </a:cxnLst>
              <a:rect l="0" t="0" r="r" b="b"/>
              <a:pathLst>
                <a:path w="1099" h="669">
                  <a:moveTo>
                    <a:pt x="0" y="0"/>
                  </a:moveTo>
                  <a:lnTo>
                    <a:pt x="0" y="669"/>
                  </a:lnTo>
                  <a:lnTo>
                    <a:pt x="1099" y="669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307" name="Freeform 130"/>
            <p:cNvSpPr>
              <a:spLocks/>
            </p:cNvSpPr>
            <p:nvPr/>
          </p:nvSpPr>
          <p:spPr bwMode="auto">
            <a:xfrm>
              <a:off x="1016" y="2829"/>
              <a:ext cx="1099" cy="5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69"/>
                </a:cxn>
                <a:cxn ang="0">
                  <a:pos x="1099" y="669"/>
                </a:cxn>
              </a:cxnLst>
              <a:rect l="0" t="0" r="r" b="b"/>
              <a:pathLst>
                <a:path w="1099" h="669">
                  <a:moveTo>
                    <a:pt x="0" y="0"/>
                  </a:moveTo>
                  <a:lnTo>
                    <a:pt x="0" y="669"/>
                  </a:lnTo>
                  <a:lnTo>
                    <a:pt x="1099" y="669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endParaRPr>
            </a:p>
          </p:txBody>
        </p:sp>
      </p:grpSp>
      <p:sp>
        <p:nvSpPr>
          <p:cNvPr id="308" name="AutoShape 131"/>
          <p:cNvSpPr>
            <a:spLocks noChangeArrowheads="1"/>
          </p:cNvSpPr>
          <p:nvPr/>
        </p:nvSpPr>
        <p:spPr bwMode="auto">
          <a:xfrm>
            <a:off x="3963988" y="2441575"/>
            <a:ext cx="227012" cy="304800"/>
          </a:xfrm>
          <a:prstGeom prst="flowChartDelay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309" name="Line 132"/>
          <p:cNvSpPr>
            <a:spLocks noChangeShapeType="1"/>
          </p:cNvSpPr>
          <p:nvPr/>
        </p:nvSpPr>
        <p:spPr bwMode="auto">
          <a:xfrm>
            <a:off x="6848475" y="2443163"/>
            <a:ext cx="3032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310" name="Line 133"/>
          <p:cNvSpPr>
            <a:spLocks noChangeShapeType="1"/>
          </p:cNvSpPr>
          <p:nvPr/>
        </p:nvSpPr>
        <p:spPr bwMode="auto">
          <a:xfrm>
            <a:off x="6848475" y="3352800"/>
            <a:ext cx="3032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311" name="Line 134"/>
          <p:cNvSpPr>
            <a:spLocks noChangeShapeType="1"/>
          </p:cNvSpPr>
          <p:nvPr/>
        </p:nvSpPr>
        <p:spPr bwMode="auto">
          <a:xfrm>
            <a:off x="6848475" y="4264025"/>
            <a:ext cx="3032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312" name="Line 135"/>
          <p:cNvSpPr>
            <a:spLocks noChangeShapeType="1"/>
          </p:cNvSpPr>
          <p:nvPr/>
        </p:nvSpPr>
        <p:spPr bwMode="auto">
          <a:xfrm>
            <a:off x="6848475" y="5175250"/>
            <a:ext cx="3032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313" name="Rectangle 136"/>
          <p:cNvSpPr>
            <a:spLocks noChangeArrowheads="1"/>
          </p:cNvSpPr>
          <p:nvPr/>
        </p:nvSpPr>
        <p:spPr bwMode="auto">
          <a:xfrm>
            <a:off x="7304088" y="2290763"/>
            <a:ext cx="531812" cy="33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To Execute Logic</a:t>
            </a:r>
          </a:p>
        </p:txBody>
      </p:sp>
      <p:cxnSp>
        <p:nvCxnSpPr>
          <p:cNvPr id="314" name="AutoShape 137"/>
          <p:cNvCxnSpPr>
            <a:cxnSpLocks noChangeShapeType="1"/>
            <a:stCxn id="215" idx="3"/>
            <a:endCxn id="212" idx="1"/>
          </p:cNvCxnSpPr>
          <p:nvPr/>
        </p:nvCxnSpPr>
        <p:spPr bwMode="auto">
          <a:xfrm>
            <a:off x="3509963" y="3354388"/>
            <a:ext cx="454025" cy="74612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</p:cxnSp>
      <p:cxnSp>
        <p:nvCxnSpPr>
          <p:cNvPr id="315" name="AutoShape 138"/>
          <p:cNvCxnSpPr>
            <a:cxnSpLocks noChangeShapeType="1"/>
            <a:stCxn id="216" idx="3"/>
            <a:endCxn id="214" idx="1"/>
          </p:cNvCxnSpPr>
          <p:nvPr/>
        </p:nvCxnSpPr>
        <p:spPr bwMode="auto">
          <a:xfrm flipV="1">
            <a:off x="3509963" y="3581400"/>
            <a:ext cx="454025" cy="762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</p:cxnSp>
      <p:cxnSp>
        <p:nvCxnSpPr>
          <p:cNvPr id="316" name="AutoShape 139"/>
          <p:cNvCxnSpPr>
            <a:cxnSpLocks noChangeShapeType="1"/>
          </p:cNvCxnSpPr>
          <p:nvPr/>
        </p:nvCxnSpPr>
        <p:spPr bwMode="auto">
          <a:xfrm flipV="1">
            <a:off x="3509963" y="5402263"/>
            <a:ext cx="454025" cy="762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</p:cxnSp>
      <p:cxnSp>
        <p:nvCxnSpPr>
          <p:cNvPr id="317" name="AutoShape 140"/>
          <p:cNvCxnSpPr>
            <a:cxnSpLocks noChangeShapeType="1"/>
          </p:cNvCxnSpPr>
          <p:nvPr/>
        </p:nvCxnSpPr>
        <p:spPr bwMode="auto">
          <a:xfrm flipV="1">
            <a:off x="3509963" y="4491038"/>
            <a:ext cx="454025" cy="762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</p:cxnSp>
      <p:grpSp>
        <p:nvGrpSpPr>
          <p:cNvPr id="318" name="Group 141"/>
          <p:cNvGrpSpPr>
            <a:grpSpLocks/>
          </p:cNvGrpSpPr>
          <p:nvPr/>
        </p:nvGrpSpPr>
        <p:grpSpPr bwMode="auto">
          <a:xfrm>
            <a:off x="4192588" y="3503613"/>
            <a:ext cx="2125662" cy="152400"/>
            <a:chOff x="2880" y="1634"/>
            <a:chExt cx="1339" cy="96"/>
          </a:xfrm>
        </p:grpSpPr>
        <p:sp>
          <p:nvSpPr>
            <p:cNvPr id="319" name="Line 142"/>
            <p:cNvSpPr>
              <a:spLocks noChangeShapeType="1"/>
            </p:cNvSpPr>
            <p:nvPr/>
          </p:nvSpPr>
          <p:spPr bwMode="auto">
            <a:xfrm>
              <a:off x="3167" y="1682"/>
              <a:ext cx="1052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endParaRPr>
            </a:p>
          </p:txBody>
        </p:sp>
        <p:cxnSp>
          <p:nvCxnSpPr>
            <p:cNvPr id="320" name="AutoShape 143"/>
            <p:cNvCxnSpPr>
              <a:cxnSpLocks noChangeShapeType="1"/>
              <a:endCxn id="321" idx="1"/>
            </p:cNvCxnSpPr>
            <p:nvPr/>
          </p:nvCxnSpPr>
          <p:spPr bwMode="auto">
            <a:xfrm>
              <a:off x="2880" y="1634"/>
              <a:ext cx="287" cy="48"/>
            </a:xfrm>
            <a:prstGeom prst="bentConnector3">
              <a:avLst>
                <a:gd name="adj1" fmla="val 49824"/>
              </a:avLst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ffectLst/>
          </p:spPr>
        </p:cxnSp>
        <p:sp>
          <p:nvSpPr>
            <p:cNvPr id="321" name="Rectangle 144"/>
            <p:cNvSpPr>
              <a:spLocks noChangeArrowheads="1"/>
            </p:cNvSpPr>
            <p:nvPr/>
          </p:nvSpPr>
          <p:spPr bwMode="auto">
            <a:xfrm>
              <a:off x="3167" y="1634"/>
              <a:ext cx="4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endParaRPr>
            </a:p>
          </p:txBody>
        </p:sp>
      </p:grpSp>
      <p:grpSp>
        <p:nvGrpSpPr>
          <p:cNvPr id="322" name="Group 145"/>
          <p:cNvGrpSpPr>
            <a:grpSpLocks/>
          </p:cNvGrpSpPr>
          <p:nvPr/>
        </p:nvGrpSpPr>
        <p:grpSpPr bwMode="auto">
          <a:xfrm>
            <a:off x="4192588" y="5326063"/>
            <a:ext cx="2125662" cy="152400"/>
            <a:chOff x="2880" y="1634"/>
            <a:chExt cx="1339" cy="96"/>
          </a:xfrm>
        </p:grpSpPr>
        <p:sp>
          <p:nvSpPr>
            <p:cNvPr id="323" name="Line 146"/>
            <p:cNvSpPr>
              <a:spLocks noChangeShapeType="1"/>
            </p:cNvSpPr>
            <p:nvPr/>
          </p:nvSpPr>
          <p:spPr bwMode="auto">
            <a:xfrm>
              <a:off x="3167" y="1682"/>
              <a:ext cx="1052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endParaRPr>
            </a:p>
          </p:txBody>
        </p:sp>
        <p:cxnSp>
          <p:nvCxnSpPr>
            <p:cNvPr id="324" name="AutoShape 147"/>
            <p:cNvCxnSpPr>
              <a:cxnSpLocks noChangeShapeType="1"/>
              <a:endCxn id="325" idx="1"/>
            </p:cNvCxnSpPr>
            <p:nvPr/>
          </p:nvCxnSpPr>
          <p:spPr bwMode="auto">
            <a:xfrm>
              <a:off x="2880" y="1634"/>
              <a:ext cx="287" cy="48"/>
            </a:xfrm>
            <a:prstGeom prst="bentConnector3">
              <a:avLst>
                <a:gd name="adj1" fmla="val 49824"/>
              </a:avLst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ffectLst/>
          </p:spPr>
        </p:cxnSp>
        <p:sp>
          <p:nvSpPr>
            <p:cNvPr id="325" name="Rectangle 148"/>
            <p:cNvSpPr>
              <a:spLocks noChangeArrowheads="1"/>
            </p:cNvSpPr>
            <p:nvPr/>
          </p:nvSpPr>
          <p:spPr bwMode="auto">
            <a:xfrm>
              <a:off x="3167" y="1634"/>
              <a:ext cx="4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endParaRPr>
            </a:p>
          </p:txBody>
        </p:sp>
      </p:grpSp>
      <p:grpSp>
        <p:nvGrpSpPr>
          <p:cNvPr id="326" name="Group 149"/>
          <p:cNvGrpSpPr>
            <a:grpSpLocks/>
          </p:cNvGrpSpPr>
          <p:nvPr/>
        </p:nvGrpSpPr>
        <p:grpSpPr bwMode="auto">
          <a:xfrm>
            <a:off x="4495800" y="4795838"/>
            <a:ext cx="1822450" cy="381000"/>
            <a:chOff x="3071" y="1299"/>
            <a:chExt cx="1148" cy="240"/>
          </a:xfrm>
        </p:grpSpPr>
        <p:sp>
          <p:nvSpPr>
            <p:cNvPr id="327" name="Freeform 150"/>
            <p:cNvSpPr>
              <a:spLocks/>
            </p:cNvSpPr>
            <p:nvPr/>
          </p:nvSpPr>
          <p:spPr bwMode="auto">
            <a:xfrm>
              <a:off x="3836" y="1299"/>
              <a:ext cx="383" cy="240"/>
            </a:xfrm>
            <a:custGeom>
              <a:avLst/>
              <a:gdLst/>
              <a:ahLst/>
              <a:cxnLst>
                <a:cxn ang="0">
                  <a:pos x="383" y="96"/>
                </a:cxn>
                <a:cxn ang="0">
                  <a:pos x="0" y="96"/>
                </a:cxn>
                <a:cxn ang="0">
                  <a:pos x="0" y="0"/>
                </a:cxn>
              </a:cxnLst>
              <a:rect l="0" t="0" r="r" b="b"/>
              <a:pathLst>
                <a:path w="383" h="96">
                  <a:moveTo>
                    <a:pt x="383" y="96"/>
                  </a:move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endParaRPr>
            </a:p>
          </p:txBody>
        </p:sp>
        <p:cxnSp>
          <p:nvCxnSpPr>
            <p:cNvPr id="328" name="AutoShape 151"/>
            <p:cNvCxnSpPr>
              <a:cxnSpLocks noChangeShapeType="1"/>
              <a:stCxn id="327" idx="2"/>
            </p:cNvCxnSpPr>
            <p:nvPr/>
          </p:nvCxnSpPr>
          <p:spPr bwMode="auto">
            <a:xfrm rot="10800000" flipV="1">
              <a:off x="3071" y="1299"/>
              <a:ext cx="753" cy="72"/>
            </a:xfrm>
            <a:prstGeom prst="bentConnector2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ffectLst/>
          </p:spPr>
        </p:cxnSp>
      </p:grpSp>
      <p:grpSp>
        <p:nvGrpSpPr>
          <p:cNvPr id="329" name="Group 152"/>
          <p:cNvGrpSpPr>
            <a:grpSpLocks/>
          </p:cNvGrpSpPr>
          <p:nvPr/>
        </p:nvGrpSpPr>
        <p:grpSpPr bwMode="auto">
          <a:xfrm>
            <a:off x="1231900" y="4187825"/>
            <a:ext cx="3871913" cy="835025"/>
            <a:chOff x="776" y="2638"/>
            <a:chExt cx="2439" cy="526"/>
          </a:xfrm>
        </p:grpSpPr>
        <p:sp>
          <p:nvSpPr>
            <p:cNvPr id="330" name="Freeform 153"/>
            <p:cNvSpPr>
              <a:spLocks/>
            </p:cNvSpPr>
            <p:nvPr/>
          </p:nvSpPr>
          <p:spPr bwMode="auto">
            <a:xfrm>
              <a:off x="2880" y="3116"/>
              <a:ext cx="335" cy="48"/>
            </a:xfrm>
            <a:custGeom>
              <a:avLst/>
              <a:gdLst/>
              <a:ahLst/>
              <a:cxnLst>
                <a:cxn ang="0">
                  <a:pos x="335" y="48"/>
                </a:cxn>
                <a:cxn ang="0">
                  <a:pos x="335" y="0"/>
                </a:cxn>
                <a:cxn ang="0">
                  <a:pos x="0" y="0"/>
                </a:cxn>
              </a:cxnLst>
              <a:rect l="0" t="0" r="r" b="b"/>
              <a:pathLst>
                <a:path w="335" h="48">
                  <a:moveTo>
                    <a:pt x="335" y="48"/>
                  </a:moveTo>
                  <a:lnTo>
                    <a:pt x="335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331" name="Freeform 154"/>
            <p:cNvSpPr>
              <a:spLocks/>
            </p:cNvSpPr>
            <p:nvPr/>
          </p:nvSpPr>
          <p:spPr bwMode="auto">
            <a:xfrm>
              <a:off x="776" y="2638"/>
              <a:ext cx="2008" cy="478"/>
            </a:xfrm>
            <a:custGeom>
              <a:avLst/>
              <a:gdLst/>
              <a:ahLst/>
              <a:cxnLst>
                <a:cxn ang="0">
                  <a:pos x="2008" y="478"/>
                </a:cxn>
                <a:cxn ang="0">
                  <a:pos x="0" y="478"/>
                </a:cxn>
                <a:cxn ang="0">
                  <a:pos x="0" y="0"/>
                </a:cxn>
                <a:cxn ang="0">
                  <a:pos x="1100" y="0"/>
                </a:cxn>
              </a:cxnLst>
              <a:rect l="0" t="0" r="r" b="b"/>
              <a:pathLst>
                <a:path w="2008" h="478">
                  <a:moveTo>
                    <a:pt x="2008" y="478"/>
                  </a:moveTo>
                  <a:lnTo>
                    <a:pt x="0" y="478"/>
                  </a:lnTo>
                  <a:lnTo>
                    <a:pt x="0" y="0"/>
                  </a:lnTo>
                  <a:lnTo>
                    <a:pt x="1100" y="0"/>
                  </a:lnTo>
                </a:path>
              </a:pathLst>
            </a:custGeom>
            <a:noFill/>
            <a:ln w="38100">
              <a:solidFill>
                <a:srgbClr val="6600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endParaRPr>
            </a:p>
          </p:txBody>
        </p:sp>
      </p:grpSp>
      <p:cxnSp>
        <p:nvCxnSpPr>
          <p:cNvPr id="332" name="AutoShape 155"/>
          <p:cNvCxnSpPr>
            <a:cxnSpLocks noChangeShapeType="1"/>
          </p:cNvCxnSpPr>
          <p:nvPr/>
        </p:nvCxnSpPr>
        <p:spPr bwMode="auto">
          <a:xfrm>
            <a:off x="3509963" y="4264025"/>
            <a:ext cx="454025" cy="74613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</p:cxnSp>
      <p:grpSp>
        <p:nvGrpSpPr>
          <p:cNvPr id="333" name="Group 156"/>
          <p:cNvGrpSpPr>
            <a:grpSpLocks/>
          </p:cNvGrpSpPr>
          <p:nvPr/>
        </p:nvGrpSpPr>
        <p:grpSpPr bwMode="auto">
          <a:xfrm>
            <a:off x="4192588" y="4414838"/>
            <a:ext cx="2125662" cy="152400"/>
            <a:chOff x="2880" y="1634"/>
            <a:chExt cx="1339" cy="96"/>
          </a:xfrm>
        </p:grpSpPr>
        <p:sp>
          <p:nvSpPr>
            <p:cNvPr id="334" name="Line 157"/>
            <p:cNvSpPr>
              <a:spLocks noChangeShapeType="1"/>
            </p:cNvSpPr>
            <p:nvPr/>
          </p:nvSpPr>
          <p:spPr bwMode="auto">
            <a:xfrm>
              <a:off x="3167" y="1682"/>
              <a:ext cx="1052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endParaRPr>
            </a:p>
          </p:txBody>
        </p:sp>
        <p:cxnSp>
          <p:nvCxnSpPr>
            <p:cNvPr id="335" name="AutoShape 158"/>
            <p:cNvCxnSpPr>
              <a:cxnSpLocks noChangeShapeType="1"/>
              <a:endCxn id="336" idx="1"/>
            </p:cNvCxnSpPr>
            <p:nvPr/>
          </p:nvCxnSpPr>
          <p:spPr bwMode="auto">
            <a:xfrm>
              <a:off x="2880" y="1634"/>
              <a:ext cx="287" cy="48"/>
            </a:xfrm>
            <a:prstGeom prst="bentConnector3">
              <a:avLst>
                <a:gd name="adj1" fmla="val 49824"/>
              </a:avLst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ffectLst/>
          </p:spPr>
        </p:cxnSp>
        <p:sp>
          <p:nvSpPr>
            <p:cNvPr id="336" name="Rectangle 159"/>
            <p:cNvSpPr>
              <a:spLocks noChangeArrowheads="1"/>
            </p:cNvSpPr>
            <p:nvPr/>
          </p:nvSpPr>
          <p:spPr bwMode="auto">
            <a:xfrm>
              <a:off x="3167" y="1634"/>
              <a:ext cx="4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endParaRPr>
            </a:p>
          </p:txBody>
        </p:sp>
      </p:grpSp>
      <p:grpSp>
        <p:nvGrpSpPr>
          <p:cNvPr id="337" name="Group 160"/>
          <p:cNvGrpSpPr>
            <a:grpSpLocks/>
          </p:cNvGrpSpPr>
          <p:nvPr/>
        </p:nvGrpSpPr>
        <p:grpSpPr bwMode="auto">
          <a:xfrm>
            <a:off x="4495800" y="2973388"/>
            <a:ext cx="1822450" cy="381000"/>
            <a:chOff x="3071" y="1299"/>
            <a:chExt cx="1148" cy="240"/>
          </a:xfrm>
        </p:grpSpPr>
        <p:sp>
          <p:nvSpPr>
            <p:cNvPr id="338" name="Freeform 161"/>
            <p:cNvSpPr>
              <a:spLocks/>
            </p:cNvSpPr>
            <p:nvPr/>
          </p:nvSpPr>
          <p:spPr bwMode="auto">
            <a:xfrm>
              <a:off x="3836" y="1299"/>
              <a:ext cx="383" cy="240"/>
            </a:xfrm>
            <a:custGeom>
              <a:avLst/>
              <a:gdLst/>
              <a:ahLst/>
              <a:cxnLst>
                <a:cxn ang="0">
                  <a:pos x="383" y="96"/>
                </a:cxn>
                <a:cxn ang="0">
                  <a:pos x="0" y="96"/>
                </a:cxn>
                <a:cxn ang="0">
                  <a:pos x="0" y="0"/>
                </a:cxn>
              </a:cxnLst>
              <a:rect l="0" t="0" r="r" b="b"/>
              <a:pathLst>
                <a:path w="383" h="96">
                  <a:moveTo>
                    <a:pt x="383" y="96"/>
                  </a:move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endParaRPr>
            </a:p>
          </p:txBody>
        </p:sp>
        <p:cxnSp>
          <p:nvCxnSpPr>
            <p:cNvPr id="339" name="AutoShape 162"/>
            <p:cNvCxnSpPr>
              <a:cxnSpLocks noChangeShapeType="1"/>
              <a:stCxn id="338" idx="2"/>
            </p:cNvCxnSpPr>
            <p:nvPr/>
          </p:nvCxnSpPr>
          <p:spPr bwMode="auto">
            <a:xfrm rot="10800000" flipV="1">
              <a:off x="3071" y="1299"/>
              <a:ext cx="753" cy="72"/>
            </a:xfrm>
            <a:prstGeom prst="bentConnector2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ffectLst/>
          </p:spPr>
        </p:cxnSp>
      </p:grpSp>
      <p:sp>
        <p:nvSpPr>
          <p:cNvPr id="340" name="Freeform 163"/>
          <p:cNvSpPr>
            <a:spLocks/>
          </p:cNvSpPr>
          <p:nvPr/>
        </p:nvSpPr>
        <p:spPr bwMode="auto">
          <a:xfrm>
            <a:off x="4572000" y="3125788"/>
            <a:ext cx="531813" cy="76200"/>
          </a:xfrm>
          <a:custGeom>
            <a:avLst/>
            <a:gdLst/>
            <a:ahLst/>
            <a:cxnLst>
              <a:cxn ang="0">
                <a:pos x="335" y="48"/>
              </a:cxn>
              <a:cxn ang="0">
                <a:pos x="335" y="0"/>
              </a:cxn>
              <a:cxn ang="0">
                <a:pos x="0" y="0"/>
              </a:cxn>
            </a:cxnLst>
            <a:rect l="0" t="0" r="r" b="b"/>
            <a:pathLst>
              <a:path w="335" h="48">
                <a:moveTo>
                  <a:pt x="335" y="48"/>
                </a:moveTo>
                <a:lnTo>
                  <a:pt x="335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>
              <a:solidFill>
                <a:srgbClr val="000000"/>
              </a:solidFill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341" name="Line 164"/>
          <p:cNvSpPr>
            <a:spLocks noChangeShapeType="1"/>
          </p:cNvSpPr>
          <p:nvPr/>
        </p:nvSpPr>
        <p:spPr bwMode="auto">
          <a:xfrm flipH="1">
            <a:off x="1231900" y="3125788"/>
            <a:ext cx="31877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>
              <a:solidFill>
                <a:srgbClr val="000000"/>
              </a:solidFill>
              <a:latin typeface="+mn-lt"/>
              <a:ea typeface="新細明體" pitchFamily="18" charset="-120"/>
              <a:cs typeface="Arial" pitchFamily="34" charset="0"/>
            </a:endParaRPr>
          </a:p>
        </p:txBody>
      </p:sp>
      <p:grpSp>
        <p:nvGrpSpPr>
          <p:cNvPr id="342" name="Group 165"/>
          <p:cNvGrpSpPr>
            <a:grpSpLocks/>
          </p:cNvGrpSpPr>
          <p:nvPr/>
        </p:nvGrpSpPr>
        <p:grpSpPr bwMode="auto">
          <a:xfrm>
            <a:off x="4495800" y="3883025"/>
            <a:ext cx="1822450" cy="381000"/>
            <a:chOff x="3071" y="1299"/>
            <a:chExt cx="1148" cy="240"/>
          </a:xfrm>
        </p:grpSpPr>
        <p:sp>
          <p:nvSpPr>
            <p:cNvPr id="343" name="Freeform 166"/>
            <p:cNvSpPr>
              <a:spLocks/>
            </p:cNvSpPr>
            <p:nvPr/>
          </p:nvSpPr>
          <p:spPr bwMode="auto">
            <a:xfrm>
              <a:off x="3836" y="1299"/>
              <a:ext cx="383" cy="240"/>
            </a:xfrm>
            <a:custGeom>
              <a:avLst/>
              <a:gdLst/>
              <a:ahLst/>
              <a:cxnLst>
                <a:cxn ang="0">
                  <a:pos x="383" y="96"/>
                </a:cxn>
                <a:cxn ang="0">
                  <a:pos x="0" y="96"/>
                </a:cxn>
                <a:cxn ang="0">
                  <a:pos x="0" y="0"/>
                </a:cxn>
              </a:cxnLst>
              <a:rect l="0" t="0" r="r" b="b"/>
              <a:pathLst>
                <a:path w="383" h="96">
                  <a:moveTo>
                    <a:pt x="383" y="96"/>
                  </a:move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endParaRPr>
            </a:p>
          </p:txBody>
        </p:sp>
        <p:cxnSp>
          <p:nvCxnSpPr>
            <p:cNvPr id="344" name="AutoShape 167"/>
            <p:cNvCxnSpPr>
              <a:cxnSpLocks noChangeShapeType="1"/>
              <a:stCxn id="343" idx="2"/>
            </p:cNvCxnSpPr>
            <p:nvPr/>
          </p:nvCxnSpPr>
          <p:spPr bwMode="auto">
            <a:xfrm rot="10800000" flipV="1">
              <a:off x="3071" y="1299"/>
              <a:ext cx="753" cy="72"/>
            </a:xfrm>
            <a:prstGeom prst="bentConnector2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ffectLst/>
          </p:spPr>
        </p:cxnSp>
      </p:grpSp>
      <p:sp>
        <p:nvSpPr>
          <p:cNvPr id="345" name="Freeform 168"/>
          <p:cNvSpPr>
            <a:spLocks/>
          </p:cNvSpPr>
          <p:nvPr/>
        </p:nvSpPr>
        <p:spPr bwMode="auto">
          <a:xfrm>
            <a:off x="4572000" y="4035425"/>
            <a:ext cx="531813" cy="76200"/>
          </a:xfrm>
          <a:custGeom>
            <a:avLst/>
            <a:gdLst/>
            <a:ahLst/>
            <a:cxnLst>
              <a:cxn ang="0">
                <a:pos x="335" y="48"/>
              </a:cxn>
              <a:cxn ang="0">
                <a:pos x="335" y="0"/>
              </a:cxn>
              <a:cxn ang="0">
                <a:pos x="0" y="0"/>
              </a:cxn>
            </a:cxnLst>
            <a:rect l="0" t="0" r="r" b="b"/>
            <a:pathLst>
              <a:path w="335" h="48">
                <a:moveTo>
                  <a:pt x="335" y="48"/>
                </a:moveTo>
                <a:lnTo>
                  <a:pt x="335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346" name="Line 169"/>
          <p:cNvSpPr>
            <a:spLocks noChangeShapeType="1"/>
          </p:cNvSpPr>
          <p:nvPr/>
        </p:nvSpPr>
        <p:spPr bwMode="auto">
          <a:xfrm flipH="1">
            <a:off x="1231900" y="4035425"/>
            <a:ext cx="31877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347" name="Oval 170"/>
          <p:cNvSpPr>
            <a:spLocks noChangeArrowheads="1"/>
          </p:cNvSpPr>
          <p:nvPr/>
        </p:nvSpPr>
        <p:spPr bwMode="auto">
          <a:xfrm>
            <a:off x="7378700" y="1225550"/>
            <a:ext cx="227013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348" name="Oval 171"/>
          <p:cNvSpPr>
            <a:spLocks noChangeArrowheads="1"/>
          </p:cNvSpPr>
          <p:nvPr/>
        </p:nvSpPr>
        <p:spPr bwMode="auto">
          <a:xfrm>
            <a:off x="7151688" y="1528763"/>
            <a:ext cx="227012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349" name="Oval 172"/>
          <p:cNvSpPr>
            <a:spLocks noChangeArrowheads="1"/>
          </p:cNvSpPr>
          <p:nvPr/>
        </p:nvSpPr>
        <p:spPr bwMode="auto">
          <a:xfrm>
            <a:off x="7605713" y="1530350"/>
            <a:ext cx="227012" cy="228600"/>
          </a:xfrm>
          <a:prstGeom prst="ellipse">
            <a:avLst/>
          </a:prstGeom>
          <a:solidFill>
            <a:srgbClr val="6600CC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350" name="Oval 173"/>
          <p:cNvSpPr>
            <a:spLocks noChangeArrowheads="1"/>
          </p:cNvSpPr>
          <p:nvPr/>
        </p:nvSpPr>
        <p:spPr bwMode="auto">
          <a:xfrm>
            <a:off x="7605713" y="1909763"/>
            <a:ext cx="227012" cy="2286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cxnSp>
        <p:nvCxnSpPr>
          <p:cNvPr id="351" name="AutoShape 174"/>
          <p:cNvCxnSpPr>
            <a:cxnSpLocks noChangeShapeType="1"/>
            <a:stCxn id="347" idx="3"/>
            <a:endCxn id="348" idx="0"/>
          </p:cNvCxnSpPr>
          <p:nvPr/>
        </p:nvCxnSpPr>
        <p:spPr bwMode="auto">
          <a:xfrm flipH="1">
            <a:off x="7265988" y="1420813"/>
            <a:ext cx="146050" cy="1079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52" name="AutoShape 175"/>
          <p:cNvCxnSpPr>
            <a:cxnSpLocks noChangeShapeType="1"/>
            <a:stCxn id="347" idx="5"/>
            <a:endCxn id="349" idx="0"/>
          </p:cNvCxnSpPr>
          <p:nvPr/>
        </p:nvCxnSpPr>
        <p:spPr bwMode="auto">
          <a:xfrm>
            <a:off x="7572375" y="1420813"/>
            <a:ext cx="147638" cy="1095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53" name="AutoShape 176"/>
          <p:cNvCxnSpPr>
            <a:cxnSpLocks noChangeShapeType="1"/>
            <a:stCxn id="349" idx="4"/>
            <a:endCxn id="350" idx="0"/>
          </p:cNvCxnSpPr>
          <p:nvPr/>
        </p:nvCxnSpPr>
        <p:spPr bwMode="auto">
          <a:xfrm>
            <a:off x="7720013" y="1758950"/>
            <a:ext cx="0" cy="1508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354" name="AutoShape 177"/>
          <p:cNvCxnSpPr>
            <a:cxnSpLocks noChangeShapeType="1"/>
            <a:stCxn id="347" idx="4"/>
            <a:endCxn id="350" idx="2"/>
          </p:cNvCxnSpPr>
          <p:nvPr/>
        </p:nvCxnSpPr>
        <p:spPr bwMode="auto">
          <a:xfrm rot="16200000" flipH="1">
            <a:off x="7264400" y="1682750"/>
            <a:ext cx="569913" cy="112713"/>
          </a:xfrm>
          <a:prstGeom prst="curvedConnector2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355" name="Rectangle 178"/>
          <p:cNvSpPr>
            <a:spLocks noChangeArrowheads="1"/>
          </p:cNvSpPr>
          <p:nvPr/>
        </p:nvSpPr>
        <p:spPr bwMode="auto">
          <a:xfrm>
            <a:off x="811213" y="2290763"/>
            <a:ext cx="531812" cy="33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en-US" sz="160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Tag Broadcast Bus</a:t>
            </a:r>
          </a:p>
        </p:txBody>
      </p:sp>
      <p:sp>
        <p:nvSpPr>
          <p:cNvPr id="356" name="Text Box 179"/>
          <p:cNvSpPr txBox="1">
            <a:spLocks noChangeArrowheads="1"/>
          </p:cNvSpPr>
          <p:nvPr/>
        </p:nvSpPr>
        <p:spPr bwMode="auto">
          <a:xfrm>
            <a:off x="304800" y="6324600"/>
            <a:ext cx="32004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From Prof. G. </a:t>
            </a:r>
            <a:r>
              <a:rPr lang="en-US" sz="1400" dirty="0" err="1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Loh’s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420634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4" dur="indefinite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8" dur="indefinite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9" dur="indefinite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9" dur="indefinite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0" dur="indefinite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" grpId="0" animBg="1"/>
      <p:bldP spid="340" grpId="1" animBg="1"/>
      <p:bldP spid="341" grpId="0" animBg="1"/>
      <p:bldP spid="341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8" grpId="0" animBg="1"/>
      <p:bldP spid="349" grpId="0" animBg="1"/>
      <p:bldP spid="35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Superscalar Scheduler (Width = 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4D28-5E5B-4FD7-92E2-392EF37B371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70338" y="4414838"/>
            <a:ext cx="150812" cy="2286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970338" y="3201988"/>
            <a:ext cx="150812" cy="2286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970338" y="5335588"/>
            <a:ext cx="150812" cy="2286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970338" y="5032375"/>
            <a:ext cx="150812" cy="2286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970338" y="3505200"/>
            <a:ext cx="150812" cy="2286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cxnSp>
        <p:nvCxnSpPr>
          <p:cNvPr id="10" name="AutoShape 20"/>
          <p:cNvCxnSpPr>
            <a:cxnSpLocks noChangeShapeType="1"/>
          </p:cNvCxnSpPr>
          <p:nvPr/>
        </p:nvCxnSpPr>
        <p:spPr bwMode="auto">
          <a:xfrm>
            <a:off x="4114800" y="2438400"/>
            <a:ext cx="454025" cy="74613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cxn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4584700" y="2441575"/>
            <a:ext cx="76200" cy="152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cxnSp>
        <p:nvCxnSpPr>
          <p:cNvPr id="12" name="AutoShape 22"/>
          <p:cNvCxnSpPr>
            <a:cxnSpLocks noChangeShapeType="1"/>
            <a:stCxn id="14" idx="3"/>
            <a:endCxn id="13" idx="1"/>
          </p:cNvCxnSpPr>
          <p:nvPr/>
        </p:nvCxnSpPr>
        <p:spPr bwMode="auto">
          <a:xfrm flipV="1">
            <a:off x="4114800" y="2670175"/>
            <a:ext cx="469900" cy="73025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cxn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4584700" y="2593975"/>
            <a:ext cx="76200" cy="152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3962400" y="2590800"/>
            <a:ext cx="152400" cy="303213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3968750" y="2289175"/>
            <a:ext cx="150813" cy="2286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6" name="AutoShape 32"/>
          <p:cNvSpPr>
            <a:spLocks noChangeArrowheads="1"/>
          </p:cNvSpPr>
          <p:nvPr/>
        </p:nvSpPr>
        <p:spPr bwMode="auto">
          <a:xfrm>
            <a:off x="4587875" y="3352800"/>
            <a:ext cx="227013" cy="304800"/>
          </a:xfrm>
          <a:prstGeom prst="flowChartDelay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cxnSp>
        <p:nvCxnSpPr>
          <p:cNvPr id="17" name="AutoShape 33"/>
          <p:cNvCxnSpPr>
            <a:cxnSpLocks noChangeShapeType="1"/>
            <a:stCxn id="19" idx="3"/>
          </p:cNvCxnSpPr>
          <p:nvPr/>
        </p:nvCxnSpPr>
        <p:spPr bwMode="auto">
          <a:xfrm>
            <a:off x="4122738" y="3354388"/>
            <a:ext cx="452437" cy="74612"/>
          </a:xfrm>
          <a:prstGeom prst="bentConnector3">
            <a:avLst>
              <a:gd name="adj1" fmla="val 49824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cxnSp>
      <p:cxnSp>
        <p:nvCxnSpPr>
          <p:cNvPr id="18" name="AutoShape 35"/>
          <p:cNvCxnSpPr>
            <a:cxnSpLocks noChangeShapeType="1"/>
            <a:stCxn id="20" idx="3"/>
          </p:cNvCxnSpPr>
          <p:nvPr/>
        </p:nvCxnSpPr>
        <p:spPr bwMode="auto">
          <a:xfrm flipV="1">
            <a:off x="4117975" y="3581400"/>
            <a:ext cx="457200" cy="762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cxnSp>
      <p:sp>
        <p:nvSpPr>
          <p:cNvPr id="19" name="Rectangle 37"/>
          <p:cNvSpPr>
            <a:spLocks noChangeArrowheads="1"/>
          </p:cNvSpPr>
          <p:nvPr/>
        </p:nvSpPr>
        <p:spPr bwMode="auto">
          <a:xfrm>
            <a:off x="3970338" y="3201988"/>
            <a:ext cx="152400" cy="303212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0" name="Rectangle 38"/>
          <p:cNvSpPr>
            <a:spLocks noChangeArrowheads="1"/>
          </p:cNvSpPr>
          <p:nvPr/>
        </p:nvSpPr>
        <p:spPr bwMode="auto">
          <a:xfrm>
            <a:off x="3965575" y="3505200"/>
            <a:ext cx="152400" cy="303213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1" name="AutoShape 45"/>
          <p:cNvSpPr>
            <a:spLocks noChangeArrowheads="1"/>
          </p:cNvSpPr>
          <p:nvPr/>
        </p:nvSpPr>
        <p:spPr bwMode="auto">
          <a:xfrm>
            <a:off x="4587875" y="4262438"/>
            <a:ext cx="227013" cy="304800"/>
          </a:xfrm>
          <a:prstGeom prst="flowChartDelay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cxnSp>
        <p:nvCxnSpPr>
          <p:cNvPr id="22" name="AutoShape 46"/>
          <p:cNvCxnSpPr>
            <a:cxnSpLocks noChangeShapeType="1"/>
            <a:stCxn id="24" idx="3"/>
          </p:cNvCxnSpPr>
          <p:nvPr/>
        </p:nvCxnSpPr>
        <p:spPr bwMode="auto">
          <a:xfrm>
            <a:off x="4122738" y="4264025"/>
            <a:ext cx="454025" cy="74613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cxnSp>
      <p:cxnSp>
        <p:nvCxnSpPr>
          <p:cNvPr id="23" name="AutoShape 48"/>
          <p:cNvCxnSpPr>
            <a:cxnSpLocks noChangeShapeType="1"/>
            <a:stCxn id="25" idx="3"/>
          </p:cNvCxnSpPr>
          <p:nvPr/>
        </p:nvCxnSpPr>
        <p:spPr bwMode="auto">
          <a:xfrm flipV="1">
            <a:off x="4122738" y="4491038"/>
            <a:ext cx="454025" cy="762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cxnSp>
      <p:sp>
        <p:nvSpPr>
          <p:cNvPr id="24" name="Rectangle 50"/>
          <p:cNvSpPr>
            <a:spLocks noChangeArrowheads="1"/>
          </p:cNvSpPr>
          <p:nvPr/>
        </p:nvSpPr>
        <p:spPr bwMode="auto">
          <a:xfrm>
            <a:off x="3970338" y="4111625"/>
            <a:ext cx="152400" cy="303213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5" name="Rectangle 51"/>
          <p:cNvSpPr>
            <a:spLocks noChangeArrowheads="1"/>
          </p:cNvSpPr>
          <p:nvPr/>
        </p:nvSpPr>
        <p:spPr bwMode="auto">
          <a:xfrm>
            <a:off x="3970338" y="4414838"/>
            <a:ext cx="152400" cy="303212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6" name="AutoShape 59"/>
          <p:cNvSpPr>
            <a:spLocks noChangeArrowheads="1"/>
          </p:cNvSpPr>
          <p:nvPr/>
        </p:nvSpPr>
        <p:spPr bwMode="auto">
          <a:xfrm>
            <a:off x="4587875" y="5165725"/>
            <a:ext cx="227013" cy="304800"/>
          </a:xfrm>
          <a:prstGeom prst="flowChartDelay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cxnSp>
        <p:nvCxnSpPr>
          <p:cNvPr id="27" name="AutoShape 60"/>
          <p:cNvCxnSpPr>
            <a:cxnSpLocks noChangeShapeType="1"/>
            <a:stCxn id="29" idx="3"/>
          </p:cNvCxnSpPr>
          <p:nvPr/>
        </p:nvCxnSpPr>
        <p:spPr bwMode="auto">
          <a:xfrm>
            <a:off x="4122738" y="5184775"/>
            <a:ext cx="454025" cy="74613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cxnSp>
      <p:cxnSp>
        <p:nvCxnSpPr>
          <p:cNvPr id="28" name="AutoShape 62"/>
          <p:cNvCxnSpPr>
            <a:cxnSpLocks noChangeShapeType="1"/>
            <a:stCxn id="30" idx="3"/>
          </p:cNvCxnSpPr>
          <p:nvPr/>
        </p:nvCxnSpPr>
        <p:spPr bwMode="auto">
          <a:xfrm flipV="1">
            <a:off x="4122738" y="5411788"/>
            <a:ext cx="454025" cy="762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cxnSp>
      <p:sp>
        <p:nvSpPr>
          <p:cNvPr id="29" name="Rectangle 64"/>
          <p:cNvSpPr>
            <a:spLocks noChangeArrowheads="1"/>
          </p:cNvSpPr>
          <p:nvPr/>
        </p:nvSpPr>
        <p:spPr bwMode="auto">
          <a:xfrm>
            <a:off x="3970338" y="5032375"/>
            <a:ext cx="152400" cy="303213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30" name="Rectangle 65"/>
          <p:cNvSpPr>
            <a:spLocks noChangeArrowheads="1"/>
          </p:cNvSpPr>
          <p:nvPr/>
        </p:nvSpPr>
        <p:spPr bwMode="auto">
          <a:xfrm>
            <a:off x="3970338" y="5335588"/>
            <a:ext cx="152400" cy="303212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31" name="Rectangle 68"/>
          <p:cNvSpPr>
            <a:spLocks noChangeArrowheads="1"/>
          </p:cNvSpPr>
          <p:nvPr/>
        </p:nvSpPr>
        <p:spPr bwMode="auto">
          <a:xfrm>
            <a:off x="5268913" y="2290763"/>
            <a:ext cx="914400" cy="304800"/>
          </a:xfrm>
          <a:prstGeom prst="rect">
            <a:avLst/>
          </a:prstGeom>
          <a:solidFill>
            <a:srgbClr val="DC0A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rPr>
              <a:t>T39</a:t>
            </a:r>
          </a:p>
        </p:txBody>
      </p:sp>
      <p:sp>
        <p:nvSpPr>
          <p:cNvPr id="32" name="Rectangle 69"/>
          <p:cNvSpPr>
            <a:spLocks noChangeArrowheads="1"/>
          </p:cNvSpPr>
          <p:nvPr/>
        </p:nvSpPr>
        <p:spPr bwMode="auto">
          <a:xfrm>
            <a:off x="5268913" y="3200400"/>
            <a:ext cx="914400" cy="304800"/>
          </a:xfrm>
          <a:prstGeom prst="rect">
            <a:avLst/>
          </a:prstGeom>
          <a:solidFill>
            <a:srgbClr val="DC0A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rPr>
              <a:t>T8</a:t>
            </a:r>
          </a:p>
        </p:txBody>
      </p:sp>
      <p:sp>
        <p:nvSpPr>
          <p:cNvPr id="33" name="Rectangle 70"/>
          <p:cNvSpPr>
            <a:spLocks noChangeArrowheads="1"/>
          </p:cNvSpPr>
          <p:nvPr/>
        </p:nvSpPr>
        <p:spPr bwMode="auto">
          <a:xfrm>
            <a:off x="5268913" y="5021263"/>
            <a:ext cx="914400" cy="304800"/>
          </a:xfrm>
          <a:prstGeom prst="rect">
            <a:avLst/>
          </a:prstGeom>
          <a:solidFill>
            <a:srgbClr val="DC0A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rPr>
              <a:t>T17</a:t>
            </a:r>
          </a:p>
        </p:txBody>
      </p:sp>
      <p:sp>
        <p:nvSpPr>
          <p:cNvPr id="34" name="Rectangle 71"/>
          <p:cNvSpPr>
            <a:spLocks noChangeArrowheads="1"/>
          </p:cNvSpPr>
          <p:nvPr/>
        </p:nvSpPr>
        <p:spPr bwMode="auto">
          <a:xfrm>
            <a:off x="5268913" y="4111625"/>
            <a:ext cx="914400" cy="304800"/>
          </a:xfrm>
          <a:prstGeom prst="rect">
            <a:avLst/>
          </a:prstGeom>
          <a:solidFill>
            <a:srgbClr val="DC0A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rPr>
              <a:t>T42</a:t>
            </a:r>
          </a:p>
        </p:txBody>
      </p:sp>
      <p:sp>
        <p:nvSpPr>
          <p:cNvPr id="35" name="Rectangle 72"/>
          <p:cNvSpPr>
            <a:spLocks noChangeArrowheads="1"/>
          </p:cNvSpPr>
          <p:nvPr/>
        </p:nvSpPr>
        <p:spPr bwMode="auto">
          <a:xfrm>
            <a:off x="6946900" y="2286000"/>
            <a:ext cx="531813" cy="3338513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rPr>
              <a:t>Select Logic</a:t>
            </a:r>
          </a:p>
        </p:txBody>
      </p:sp>
      <p:sp>
        <p:nvSpPr>
          <p:cNvPr id="36" name="AutoShape 73"/>
          <p:cNvSpPr>
            <a:spLocks noChangeArrowheads="1"/>
          </p:cNvSpPr>
          <p:nvPr/>
        </p:nvSpPr>
        <p:spPr bwMode="auto">
          <a:xfrm rot="16200000">
            <a:off x="5040313" y="2138363"/>
            <a:ext cx="152400" cy="152400"/>
          </a:xfrm>
          <a:prstGeom prst="triangle">
            <a:avLst>
              <a:gd name="adj" fmla="val 50000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cxnSp>
        <p:nvCxnSpPr>
          <p:cNvPr id="37" name="AutoShape 74"/>
          <p:cNvCxnSpPr>
            <a:cxnSpLocks noChangeShapeType="1"/>
            <a:stCxn id="31" idx="0"/>
            <a:endCxn id="36" idx="3"/>
          </p:cNvCxnSpPr>
          <p:nvPr/>
        </p:nvCxnSpPr>
        <p:spPr bwMode="auto">
          <a:xfrm rot="5400000" flipH="1">
            <a:off x="5421313" y="1985963"/>
            <a:ext cx="76200" cy="533400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cxnSp>
      <p:sp>
        <p:nvSpPr>
          <p:cNvPr id="38" name="Rectangle 75"/>
          <p:cNvSpPr>
            <a:spLocks noChangeArrowheads="1"/>
          </p:cNvSpPr>
          <p:nvPr/>
        </p:nvSpPr>
        <p:spPr bwMode="auto">
          <a:xfrm>
            <a:off x="5268913" y="2593975"/>
            <a:ext cx="746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cxnSp>
        <p:nvCxnSpPr>
          <p:cNvPr id="39" name="AutoShape 76"/>
          <p:cNvCxnSpPr>
            <a:cxnSpLocks noChangeShapeType="1"/>
            <a:stCxn id="72" idx="3"/>
            <a:endCxn id="38" idx="1"/>
          </p:cNvCxnSpPr>
          <p:nvPr/>
        </p:nvCxnSpPr>
        <p:spPr bwMode="auto">
          <a:xfrm>
            <a:off x="4813300" y="2593975"/>
            <a:ext cx="455613" cy="76200"/>
          </a:xfrm>
          <a:prstGeom prst="bentConnector3">
            <a:avLst>
              <a:gd name="adj1" fmla="val 49824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cxnSp>
      <p:sp>
        <p:nvSpPr>
          <p:cNvPr id="40" name="Line 77"/>
          <p:cNvSpPr>
            <a:spLocks noChangeShapeType="1"/>
          </p:cNvSpPr>
          <p:nvPr/>
        </p:nvSpPr>
        <p:spPr bwMode="auto">
          <a:xfrm>
            <a:off x="5268913" y="2670175"/>
            <a:ext cx="16700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41" name="Line 78"/>
          <p:cNvSpPr>
            <a:spLocks noChangeShapeType="1"/>
          </p:cNvSpPr>
          <p:nvPr/>
        </p:nvSpPr>
        <p:spPr bwMode="auto">
          <a:xfrm>
            <a:off x="5268913" y="3581400"/>
            <a:ext cx="16700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42" name="Line 79"/>
          <p:cNvSpPr>
            <a:spLocks noChangeShapeType="1"/>
          </p:cNvSpPr>
          <p:nvPr/>
        </p:nvSpPr>
        <p:spPr bwMode="auto">
          <a:xfrm>
            <a:off x="5268913" y="4491038"/>
            <a:ext cx="16700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43" name="Line 80"/>
          <p:cNvSpPr>
            <a:spLocks noChangeShapeType="1"/>
          </p:cNvSpPr>
          <p:nvPr/>
        </p:nvSpPr>
        <p:spPr bwMode="auto">
          <a:xfrm>
            <a:off x="5268913" y="5402263"/>
            <a:ext cx="16700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cxnSp>
        <p:nvCxnSpPr>
          <p:cNvPr id="44" name="AutoShape 84"/>
          <p:cNvCxnSpPr>
            <a:cxnSpLocks noChangeShapeType="1"/>
            <a:stCxn id="16" idx="3"/>
          </p:cNvCxnSpPr>
          <p:nvPr/>
        </p:nvCxnSpPr>
        <p:spPr bwMode="auto">
          <a:xfrm>
            <a:off x="4814888" y="3505200"/>
            <a:ext cx="442912" cy="76200"/>
          </a:xfrm>
          <a:prstGeom prst="bentConnector3">
            <a:avLst>
              <a:gd name="adj1" fmla="val 49819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cxnSp>
      <p:cxnSp>
        <p:nvCxnSpPr>
          <p:cNvPr id="45" name="AutoShape 85"/>
          <p:cNvCxnSpPr>
            <a:cxnSpLocks noChangeShapeType="1"/>
            <a:stCxn id="21" idx="3"/>
          </p:cNvCxnSpPr>
          <p:nvPr/>
        </p:nvCxnSpPr>
        <p:spPr bwMode="auto">
          <a:xfrm>
            <a:off x="4814888" y="4414838"/>
            <a:ext cx="454025" cy="76200"/>
          </a:xfrm>
          <a:prstGeom prst="bentConnector3">
            <a:avLst>
              <a:gd name="adj1" fmla="val 49648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cxnSp>
      <p:cxnSp>
        <p:nvCxnSpPr>
          <p:cNvPr id="46" name="AutoShape 86"/>
          <p:cNvCxnSpPr>
            <a:cxnSpLocks noChangeShapeType="1"/>
            <a:stCxn id="26" idx="3"/>
          </p:cNvCxnSpPr>
          <p:nvPr/>
        </p:nvCxnSpPr>
        <p:spPr bwMode="auto">
          <a:xfrm>
            <a:off x="4814888" y="5318125"/>
            <a:ext cx="454025" cy="84138"/>
          </a:xfrm>
          <a:prstGeom prst="bentConnector3">
            <a:avLst>
              <a:gd name="adj1" fmla="val 49648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cxnSp>
      <p:sp>
        <p:nvSpPr>
          <p:cNvPr id="47" name="AutoShape 87"/>
          <p:cNvSpPr>
            <a:spLocks noChangeArrowheads="1"/>
          </p:cNvSpPr>
          <p:nvPr/>
        </p:nvSpPr>
        <p:spPr bwMode="auto">
          <a:xfrm rot="16200000">
            <a:off x="5040313" y="3049588"/>
            <a:ext cx="152400" cy="152400"/>
          </a:xfrm>
          <a:prstGeom prst="triangle">
            <a:avLst>
              <a:gd name="adj" fmla="val 50000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48" name="AutoShape 88"/>
          <p:cNvSpPr>
            <a:spLocks noChangeArrowheads="1"/>
          </p:cNvSpPr>
          <p:nvPr/>
        </p:nvSpPr>
        <p:spPr bwMode="auto">
          <a:xfrm rot="16200000">
            <a:off x="5040313" y="3959225"/>
            <a:ext cx="152400" cy="152400"/>
          </a:xfrm>
          <a:prstGeom prst="triangle">
            <a:avLst>
              <a:gd name="adj" fmla="val 50000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49" name="AutoShape 89"/>
          <p:cNvSpPr>
            <a:spLocks noChangeArrowheads="1"/>
          </p:cNvSpPr>
          <p:nvPr/>
        </p:nvSpPr>
        <p:spPr bwMode="auto">
          <a:xfrm rot="16200000">
            <a:off x="5040313" y="487045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cxnSp>
        <p:nvCxnSpPr>
          <p:cNvPr id="50" name="AutoShape 90"/>
          <p:cNvCxnSpPr>
            <a:cxnSpLocks noChangeShapeType="1"/>
            <a:stCxn id="32" idx="0"/>
            <a:endCxn id="47" idx="3"/>
          </p:cNvCxnSpPr>
          <p:nvPr/>
        </p:nvCxnSpPr>
        <p:spPr bwMode="auto">
          <a:xfrm rot="5400000" flipH="1">
            <a:off x="5422107" y="2896394"/>
            <a:ext cx="74612" cy="533400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cxnSp>
      <p:cxnSp>
        <p:nvCxnSpPr>
          <p:cNvPr id="51" name="AutoShape 91"/>
          <p:cNvCxnSpPr>
            <a:cxnSpLocks noChangeShapeType="1"/>
            <a:stCxn id="34" idx="0"/>
            <a:endCxn id="48" idx="3"/>
          </p:cNvCxnSpPr>
          <p:nvPr/>
        </p:nvCxnSpPr>
        <p:spPr bwMode="auto">
          <a:xfrm rot="5400000" flipH="1">
            <a:off x="5421313" y="3806825"/>
            <a:ext cx="76200" cy="533400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cxnSp>
      <p:cxnSp>
        <p:nvCxnSpPr>
          <p:cNvPr id="52" name="AutoShape 92"/>
          <p:cNvCxnSpPr>
            <a:cxnSpLocks noChangeShapeType="1"/>
            <a:stCxn id="33" idx="0"/>
            <a:endCxn id="49" idx="3"/>
          </p:cNvCxnSpPr>
          <p:nvPr/>
        </p:nvCxnSpPr>
        <p:spPr bwMode="auto">
          <a:xfrm rot="5400000" flipH="1">
            <a:off x="5422106" y="4717257"/>
            <a:ext cx="74613" cy="533400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cxnSp>
      <p:sp>
        <p:nvSpPr>
          <p:cNvPr id="53" name="Freeform 93"/>
          <p:cNvSpPr>
            <a:spLocks/>
          </p:cNvSpPr>
          <p:nvPr/>
        </p:nvSpPr>
        <p:spPr bwMode="auto">
          <a:xfrm>
            <a:off x="6330950" y="2062163"/>
            <a:ext cx="608013" cy="381000"/>
          </a:xfrm>
          <a:custGeom>
            <a:avLst/>
            <a:gdLst/>
            <a:ahLst/>
            <a:cxnLst>
              <a:cxn ang="0">
                <a:pos x="383" y="96"/>
              </a:cxn>
              <a:cxn ang="0">
                <a:pos x="0" y="96"/>
              </a:cxn>
              <a:cxn ang="0">
                <a:pos x="0" y="0"/>
              </a:cxn>
            </a:cxnLst>
            <a:rect l="0" t="0" r="r" b="b"/>
            <a:pathLst>
              <a:path w="383" h="96">
                <a:moveTo>
                  <a:pt x="383" y="96"/>
                </a:moveTo>
                <a:lnTo>
                  <a:pt x="0" y="96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cxnSp>
        <p:nvCxnSpPr>
          <p:cNvPr id="54" name="AutoShape 94"/>
          <p:cNvCxnSpPr>
            <a:cxnSpLocks noChangeShapeType="1"/>
            <a:stCxn id="53" idx="2"/>
            <a:endCxn id="36" idx="5"/>
          </p:cNvCxnSpPr>
          <p:nvPr/>
        </p:nvCxnSpPr>
        <p:spPr bwMode="auto">
          <a:xfrm rot="10800000" flipV="1">
            <a:off x="5116513" y="2062163"/>
            <a:ext cx="1214437" cy="114300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cxnSp>
      <p:sp>
        <p:nvSpPr>
          <p:cNvPr id="55" name="Freeform 95"/>
          <p:cNvSpPr>
            <a:spLocks/>
          </p:cNvSpPr>
          <p:nvPr/>
        </p:nvSpPr>
        <p:spPr bwMode="auto">
          <a:xfrm>
            <a:off x="6330950" y="2973388"/>
            <a:ext cx="608013" cy="381000"/>
          </a:xfrm>
          <a:custGeom>
            <a:avLst/>
            <a:gdLst/>
            <a:ahLst/>
            <a:cxnLst>
              <a:cxn ang="0">
                <a:pos x="383" y="96"/>
              </a:cxn>
              <a:cxn ang="0">
                <a:pos x="0" y="96"/>
              </a:cxn>
              <a:cxn ang="0">
                <a:pos x="0" y="0"/>
              </a:cxn>
            </a:cxnLst>
            <a:rect l="0" t="0" r="r" b="b"/>
            <a:pathLst>
              <a:path w="383" h="96">
                <a:moveTo>
                  <a:pt x="383" y="96"/>
                </a:moveTo>
                <a:lnTo>
                  <a:pt x="0" y="96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56" name="Freeform 96"/>
          <p:cNvSpPr>
            <a:spLocks/>
          </p:cNvSpPr>
          <p:nvPr/>
        </p:nvSpPr>
        <p:spPr bwMode="auto">
          <a:xfrm>
            <a:off x="6330950" y="3883025"/>
            <a:ext cx="608013" cy="381000"/>
          </a:xfrm>
          <a:custGeom>
            <a:avLst/>
            <a:gdLst/>
            <a:ahLst/>
            <a:cxnLst>
              <a:cxn ang="0">
                <a:pos x="383" y="96"/>
              </a:cxn>
              <a:cxn ang="0">
                <a:pos x="0" y="96"/>
              </a:cxn>
              <a:cxn ang="0">
                <a:pos x="0" y="0"/>
              </a:cxn>
            </a:cxnLst>
            <a:rect l="0" t="0" r="r" b="b"/>
            <a:pathLst>
              <a:path w="383" h="96">
                <a:moveTo>
                  <a:pt x="383" y="96"/>
                </a:moveTo>
                <a:lnTo>
                  <a:pt x="0" y="96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57" name="Freeform 97"/>
          <p:cNvSpPr>
            <a:spLocks/>
          </p:cNvSpPr>
          <p:nvPr/>
        </p:nvSpPr>
        <p:spPr bwMode="auto">
          <a:xfrm>
            <a:off x="6330950" y="4794250"/>
            <a:ext cx="608013" cy="381000"/>
          </a:xfrm>
          <a:custGeom>
            <a:avLst/>
            <a:gdLst/>
            <a:ahLst/>
            <a:cxnLst>
              <a:cxn ang="0">
                <a:pos x="383" y="96"/>
              </a:cxn>
              <a:cxn ang="0">
                <a:pos x="0" y="96"/>
              </a:cxn>
              <a:cxn ang="0">
                <a:pos x="0" y="0"/>
              </a:cxn>
            </a:cxnLst>
            <a:rect l="0" t="0" r="r" b="b"/>
            <a:pathLst>
              <a:path w="383" h="96">
                <a:moveTo>
                  <a:pt x="383" y="96"/>
                </a:moveTo>
                <a:lnTo>
                  <a:pt x="0" y="96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cxnSp>
        <p:nvCxnSpPr>
          <p:cNvPr id="58" name="AutoShape 98"/>
          <p:cNvCxnSpPr>
            <a:cxnSpLocks noChangeShapeType="1"/>
            <a:stCxn id="55" idx="2"/>
            <a:endCxn id="47" idx="5"/>
          </p:cNvCxnSpPr>
          <p:nvPr/>
        </p:nvCxnSpPr>
        <p:spPr bwMode="auto">
          <a:xfrm rot="10800000" flipV="1">
            <a:off x="5116513" y="2973388"/>
            <a:ext cx="1214437" cy="114300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cxnSp>
      <p:cxnSp>
        <p:nvCxnSpPr>
          <p:cNvPr id="59" name="AutoShape 99"/>
          <p:cNvCxnSpPr>
            <a:cxnSpLocks noChangeShapeType="1"/>
            <a:stCxn id="56" idx="2"/>
            <a:endCxn id="48" idx="5"/>
          </p:cNvCxnSpPr>
          <p:nvPr/>
        </p:nvCxnSpPr>
        <p:spPr bwMode="auto">
          <a:xfrm rot="10800000" flipV="1">
            <a:off x="5116513" y="3883025"/>
            <a:ext cx="1214437" cy="114300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cxnSp>
      <p:cxnSp>
        <p:nvCxnSpPr>
          <p:cNvPr id="60" name="AutoShape 100"/>
          <p:cNvCxnSpPr>
            <a:cxnSpLocks noChangeShapeType="1"/>
            <a:stCxn id="57" idx="2"/>
            <a:endCxn id="49" idx="5"/>
          </p:cNvCxnSpPr>
          <p:nvPr/>
        </p:nvCxnSpPr>
        <p:spPr bwMode="auto">
          <a:xfrm rot="10800000" flipV="1">
            <a:off x="5116513" y="4794250"/>
            <a:ext cx="1214437" cy="114300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cxnSp>
      <p:sp>
        <p:nvSpPr>
          <p:cNvPr id="61" name="Line 102"/>
          <p:cNvSpPr>
            <a:spLocks noChangeShapeType="1"/>
          </p:cNvSpPr>
          <p:nvPr/>
        </p:nvSpPr>
        <p:spPr bwMode="auto">
          <a:xfrm flipH="1">
            <a:off x="1905000" y="2209800"/>
            <a:ext cx="31242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62" name="Line 103"/>
          <p:cNvSpPr>
            <a:spLocks noChangeShapeType="1"/>
          </p:cNvSpPr>
          <p:nvPr/>
        </p:nvSpPr>
        <p:spPr bwMode="auto">
          <a:xfrm flipH="1">
            <a:off x="1676400" y="3124200"/>
            <a:ext cx="3352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63" name="Line 105"/>
          <p:cNvSpPr>
            <a:spLocks noChangeShapeType="1"/>
          </p:cNvSpPr>
          <p:nvPr/>
        </p:nvSpPr>
        <p:spPr bwMode="auto">
          <a:xfrm flipH="1">
            <a:off x="1219200" y="4953000"/>
            <a:ext cx="3810000" cy="0"/>
          </a:xfrm>
          <a:prstGeom prst="line">
            <a:avLst/>
          </a:prstGeom>
          <a:noFill/>
          <a:ln w="19050">
            <a:solidFill>
              <a:srgbClr val="660033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64" name="Rectangle 107"/>
          <p:cNvSpPr>
            <a:spLocks noChangeArrowheads="1"/>
          </p:cNvSpPr>
          <p:nvPr/>
        </p:nvSpPr>
        <p:spPr bwMode="auto">
          <a:xfrm>
            <a:off x="3968750" y="2290763"/>
            <a:ext cx="152400" cy="303212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grpSp>
        <p:nvGrpSpPr>
          <p:cNvPr id="65" name="Group 108"/>
          <p:cNvGrpSpPr>
            <a:grpSpLocks/>
          </p:cNvGrpSpPr>
          <p:nvPr/>
        </p:nvGrpSpPr>
        <p:grpSpPr bwMode="auto">
          <a:xfrm>
            <a:off x="4813300" y="2593975"/>
            <a:ext cx="2125663" cy="152400"/>
            <a:chOff x="2880" y="1634"/>
            <a:chExt cx="1339" cy="96"/>
          </a:xfrm>
        </p:grpSpPr>
        <p:sp>
          <p:nvSpPr>
            <p:cNvPr id="66" name="Line 109"/>
            <p:cNvSpPr>
              <a:spLocks noChangeShapeType="1"/>
            </p:cNvSpPr>
            <p:nvPr/>
          </p:nvSpPr>
          <p:spPr bwMode="auto">
            <a:xfrm>
              <a:off x="3167" y="1682"/>
              <a:ext cx="1052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>
                <a:solidFill>
                  <a:srgbClr val="000000"/>
                </a:solidFill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cxnSp>
          <p:nvCxnSpPr>
            <p:cNvPr id="67" name="AutoShape 110"/>
            <p:cNvCxnSpPr>
              <a:cxnSpLocks noChangeShapeType="1"/>
              <a:stCxn id="72" idx="3"/>
              <a:endCxn id="68" idx="1"/>
            </p:cNvCxnSpPr>
            <p:nvPr/>
          </p:nvCxnSpPr>
          <p:spPr bwMode="auto">
            <a:xfrm>
              <a:off x="2880" y="1634"/>
              <a:ext cx="287" cy="48"/>
            </a:xfrm>
            <a:prstGeom prst="bentConnector3">
              <a:avLst>
                <a:gd name="adj1" fmla="val 49824"/>
              </a:avLst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ffectLst/>
          </p:spPr>
        </p:cxnSp>
        <p:sp>
          <p:nvSpPr>
            <p:cNvPr id="68" name="Rectangle 111"/>
            <p:cNvSpPr>
              <a:spLocks noChangeArrowheads="1"/>
            </p:cNvSpPr>
            <p:nvPr/>
          </p:nvSpPr>
          <p:spPr bwMode="auto">
            <a:xfrm>
              <a:off x="3167" y="1634"/>
              <a:ext cx="4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</p:grpSp>
      <p:grpSp>
        <p:nvGrpSpPr>
          <p:cNvPr id="69" name="Group 112"/>
          <p:cNvGrpSpPr>
            <a:grpSpLocks/>
          </p:cNvGrpSpPr>
          <p:nvPr/>
        </p:nvGrpSpPr>
        <p:grpSpPr bwMode="auto">
          <a:xfrm>
            <a:off x="5116513" y="2062163"/>
            <a:ext cx="1822450" cy="381000"/>
            <a:chOff x="3071" y="1299"/>
            <a:chExt cx="1148" cy="240"/>
          </a:xfrm>
        </p:grpSpPr>
        <p:sp>
          <p:nvSpPr>
            <p:cNvPr id="70" name="Freeform 113"/>
            <p:cNvSpPr>
              <a:spLocks/>
            </p:cNvSpPr>
            <p:nvPr/>
          </p:nvSpPr>
          <p:spPr bwMode="auto">
            <a:xfrm>
              <a:off x="3836" y="1299"/>
              <a:ext cx="383" cy="240"/>
            </a:xfrm>
            <a:custGeom>
              <a:avLst/>
              <a:gdLst/>
              <a:ahLst/>
              <a:cxnLst>
                <a:cxn ang="0">
                  <a:pos x="383" y="96"/>
                </a:cxn>
                <a:cxn ang="0">
                  <a:pos x="0" y="96"/>
                </a:cxn>
                <a:cxn ang="0">
                  <a:pos x="0" y="0"/>
                </a:cxn>
              </a:cxnLst>
              <a:rect l="0" t="0" r="r" b="b"/>
              <a:pathLst>
                <a:path w="383" h="96">
                  <a:moveTo>
                    <a:pt x="383" y="96"/>
                  </a:move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>
                <a:solidFill>
                  <a:srgbClr val="000000"/>
                </a:solidFill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cxnSp>
          <p:nvCxnSpPr>
            <p:cNvPr id="71" name="AutoShape 114"/>
            <p:cNvCxnSpPr>
              <a:cxnSpLocks noChangeShapeType="1"/>
              <a:stCxn id="70" idx="2"/>
              <a:endCxn id="36" idx="5"/>
            </p:cNvCxnSpPr>
            <p:nvPr/>
          </p:nvCxnSpPr>
          <p:spPr bwMode="auto">
            <a:xfrm rot="10800000" flipV="1">
              <a:off x="3071" y="1299"/>
              <a:ext cx="753" cy="72"/>
            </a:xfrm>
            <a:prstGeom prst="bentConnector2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ffectLst/>
          </p:spPr>
        </p:cxnSp>
      </p:grpSp>
      <p:sp>
        <p:nvSpPr>
          <p:cNvPr id="72" name="AutoShape 130"/>
          <p:cNvSpPr>
            <a:spLocks noChangeArrowheads="1"/>
          </p:cNvSpPr>
          <p:nvPr/>
        </p:nvSpPr>
        <p:spPr bwMode="auto">
          <a:xfrm>
            <a:off x="4586288" y="2441575"/>
            <a:ext cx="227012" cy="304800"/>
          </a:xfrm>
          <a:prstGeom prst="flowChartDelay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73" name="Line 131"/>
          <p:cNvSpPr>
            <a:spLocks noChangeShapeType="1"/>
          </p:cNvSpPr>
          <p:nvPr/>
        </p:nvSpPr>
        <p:spPr bwMode="auto">
          <a:xfrm>
            <a:off x="7470775" y="2443163"/>
            <a:ext cx="3032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74" name="Line 132"/>
          <p:cNvSpPr>
            <a:spLocks noChangeShapeType="1"/>
          </p:cNvSpPr>
          <p:nvPr/>
        </p:nvSpPr>
        <p:spPr bwMode="auto">
          <a:xfrm>
            <a:off x="7470775" y="3352800"/>
            <a:ext cx="3032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75" name="Line 133"/>
          <p:cNvSpPr>
            <a:spLocks noChangeShapeType="1"/>
          </p:cNvSpPr>
          <p:nvPr/>
        </p:nvSpPr>
        <p:spPr bwMode="auto">
          <a:xfrm>
            <a:off x="7470775" y="4264025"/>
            <a:ext cx="3032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76" name="Line 134"/>
          <p:cNvSpPr>
            <a:spLocks noChangeShapeType="1"/>
          </p:cNvSpPr>
          <p:nvPr/>
        </p:nvSpPr>
        <p:spPr bwMode="auto">
          <a:xfrm>
            <a:off x="7470775" y="5175250"/>
            <a:ext cx="3032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77" name="Rectangle 135"/>
          <p:cNvSpPr>
            <a:spLocks noChangeArrowheads="1"/>
          </p:cNvSpPr>
          <p:nvPr/>
        </p:nvSpPr>
        <p:spPr bwMode="auto">
          <a:xfrm>
            <a:off x="7926388" y="2290763"/>
            <a:ext cx="531812" cy="33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To Execute Logic</a:t>
            </a:r>
          </a:p>
        </p:txBody>
      </p:sp>
      <p:cxnSp>
        <p:nvCxnSpPr>
          <p:cNvPr id="78" name="AutoShape 136"/>
          <p:cNvCxnSpPr>
            <a:cxnSpLocks noChangeShapeType="1"/>
            <a:stCxn id="19" idx="3"/>
          </p:cNvCxnSpPr>
          <p:nvPr/>
        </p:nvCxnSpPr>
        <p:spPr bwMode="auto">
          <a:xfrm>
            <a:off x="4122738" y="3354388"/>
            <a:ext cx="452437" cy="74612"/>
          </a:xfrm>
          <a:prstGeom prst="bentConnector3">
            <a:avLst>
              <a:gd name="adj1" fmla="val 49824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cxnSp>
      <p:cxnSp>
        <p:nvCxnSpPr>
          <p:cNvPr id="79" name="AutoShape 137"/>
          <p:cNvCxnSpPr>
            <a:cxnSpLocks noChangeShapeType="1"/>
            <a:stCxn id="20" idx="3"/>
          </p:cNvCxnSpPr>
          <p:nvPr/>
        </p:nvCxnSpPr>
        <p:spPr bwMode="auto">
          <a:xfrm flipV="1">
            <a:off x="4117975" y="3581400"/>
            <a:ext cx="457200" cy="762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cxnSp>
      <p:cxnSp>
        <p:nvCxnSpPr>
          <p:cNvPr id="80" name="AutoShape 139"/>
          <p:cNvCxnSpPr>
            <a:cxnSpLocks noChangeShapeType="1"/>
          </p:cNvCxnSpPr>
          <p:nvPr/>
        </p:nvCxnSpPr>
        <p:spPr bwMode="auto">
          <a:xfrm flipV="1">
            <a:off x="4132263" y="4491038"/>
            <a:ext cx="454025" cy="762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cxnSp>
      <p:sp>
        <p:nvSpPr>
          <p:cNvPr id="81" name="Line 141"/>
          <p:cNvSpPr>
            <a:spLocks noChangeShapeType="1"/>
          </p:cNvSpPr>
          <p:nvPr/>
        </p:nvSpPr>
        <p:spPr bwMode="auto">
          <a:xfrm>
            <a:off x="5268913" y="3581400"/>
            <a:ext cx="16700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cxnSp>
        <p:nvCxnSpPr>
          <p:cNvPr id="82" name="AutoShape 142"/>
          <p:cNvCxnSpPr>
            <a:cxnSpLocks noChangeShapeType="1"/>
          </p:cNvCxnSpPr>
          <p:nvPr/>
        </p:nvCxnSpPr>
        <p:spPr bwMode="auto">
          <a:xfrm>
            <a:off x="4814888" y="3505200"/>
            <a:ext cx="455612" cy="76200"/>
          </a:xfrm>
          <a:prstGeom prst="bentConnector3">
            <a:avLst>
              <a:gd name="adj1" fmla="val 49824"/>
            </a:avLst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</p:cxnSp>
      <p:sp>
        <p:nvSpPr>
          <p:cNvPr id="83" name="Line 145"/>
          <p:cNvSpPr>
            <a:spLocks noChangeShapeType="1"/>
          </p:cNvSpPr>
          <p:nvPr/>
        </p:nvSpPr>
        <p:spPr bwMode="auto">
          <a:xfrm>
            <a:off x="5268913" y="5410200"/>
            <a:ext cx="16700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cxnSp>
        <p:nvCxnSpPr>
          <p:cNvPr id="84" name="AutoShape 146"/>
          <p:cNvCxnSpPr>
            <a:cxnSpLocks noChangeShapeType="1"/>
          </p:cNvCxnSpPr>
          <p:nvPr/>
        </p:nvCxnSpPr>
        <p:spPr bwMode="auto">
          <a:xfrm>
            <a:off x="4813300" y="5334000"/>
            <a:ext cx="455613" cy="76200"/>
          </a:xfrm>
          <a:prstGeom prst="bentConnector3">
            <a:avLst>
              <a:gd name="adj1" fmla="val 49824"/>
            </a:avLst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</p:cxnSp>
      <p:grpSp>
        <p:nvGrpSpPr>
          <p:cNvPr id="85" name="Group 148"/>
          <p:cNvGrpSpPr>
            <a:grpSpLocks/>
          </p:cNvGrpSpPr>
          <p:nvPr/>
        </p:nvGrpSpPr>
        <p:grpSpPr bwMode="auto">
          <a:xfrm>
            <a:off x="5118100" y="4800600"/>
            <a:ext cx="1822450" cy="381000"/>
            <a:chOff x="3071" y="1299"/>
            <a:chExt cx="1148" cy="240"/>
          </a:xfrm>
        </p:grpSpPr>
        <p:sp>
          <p:nvSpPr>
            <p:cNvPr id="86" name="Freeform 149"/>
            <p:cNvSpPr>
              <a:spLocks/>
            </p:cNvSpPr>
            <p:nvPr/>
          </p:nvSpPr>
          <p:spPr bwMode="auto">
            <a:xfrm>
              <a:off x="3836" y="1299"/>
              <a:ext cx="383" cy="240"/>
            </a:xfrm>
            <a:custGeom>
              <a:avLst/>
              <a:gdLst/>
              <a:ahLst/>
              <a:cxnLst>
                <a:cxn ang="0">
                  <a:pos x="383" y="96"/>
                </a:cxn>
                <a:cxn ang="0">
                  <a:pos x="0" y="96"/>
                </a:cxn>
                <a:cxn ang="0">
                  <a:pos x="0" y="0"/>
                </a:cxn>
              </a:cxnLst>
              <a:rect l="0" t="0" r="r" b="b"/>
              <a:pathLst>
                <a:path w="383" h="96">
                  <a:moveTo>
                    <a:pt x="383" y="96"/>
                  </a:move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>
                <a:solidFill>
                  <a:srgbClr val="000000"/>
                </a:solidFill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cxnSp>
          <p:nvCxnSpPr>
            <p:cNvPr id="87" name="AutoShape 150"/>
            <p:cNvCxnSpPr>
              <a:cxnSpLocks noChangeShapeType="1"/>
              <a:stCxn id="86" idx="2"/>
            </p:cNvCxnSpPr>
            <p:nvPr/>
          </p:nvCxnSpPr>
          <p:spPr bwMode="auto">
            <a:xfrm rot="10800000" flipV="1">
              <a:off x="3071" y="1299"/>
              <a:ext cx="753" cy="72"/>
            </a:xfrm>
            <a:prstGeom prst="bentConnector2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</p:cxnSp>
      </p:grpSp>
      <p:cxnSp>
        <p:nvCxnSpPr>
          <p:cNvPr id="88" name="AutoShape 154"/>
          <p:cNvCxnSpPr>
            <a:cxnSpLocks noChangeShapeType="1"/>
          </p:cNvCxnSpPr>
          <p:nvPr/>
        </p:nvCxnSpPr>
        <p:spPr bwMode="auto">
          <a:xfrm>
            <a:off x="4132263" y="4264025"/>
            <a:ext cx="454025" cy="74613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cxnSp>
      <p:sp>
        <p:nvSpPr>
          <p:cNvPr id="89" name="Line 156"/>
          <p:cNvSpPr>
            <a:spLocks noChangeShapeType="1"/>
          </p:cNvSpPr>
          <p:nvPr/>
        </p:nvSpPr>
        <p:spPr bwMode="auto">
          <a:xfrm>
            <a:off x="5268913" y="4495800"/>
            <a:ext cx="16700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cxnSp>
        <p:nvCxnSpPr>
          <p:cNvPr id="90" name="AutoShape 157"/>
          <p:cNvCxnSpPr>
            <a:cxnSpLocks noChangeShapeType="1"/>
          </p:cNvCxnSpPr>
          <p:nvPr/>
        </p:nvCxnSpPr>
        <p:spPr bwMode="auto">
          <a:xfrm>
            <a:off x="4813300" y="4419600"/>
            <a:ext cx="455613" cy="76200"/>
          </a:xfrm>
          <a:prstGeom prst="bentConnector3">
            <a:avLst>
              <a:gd name="adj1" fmla="val 49824"/>
            </a:avLst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</p:cxnSp>
      <p:grpSp>
        <p:nvGrpSpPr>
          <p:cNvPr id="91" name="Group 159"/>
          <p:cNvGrpSpPr>
            <a:grpSpLocks/>
          </p:cNvGrpSpPr>
          <p:nvPr/>
        </p:nvGrpSpPr>
        <p:grpSpPr bwMode="auto">
          <a:xfrm>
            <a:off x="5118100" y="2971800"/>
            <a:ext cx="1822450" cy="381000"/>
            <a:chOff x="3071" y="1299"/>
            <a:chExt cx="1148" cy="240"/>
          </a:xfrm>
        </p:grpSpPr>
        <p:sp>
          <p:nvSpPr>
            <p:cNvPr id="92" name="Freeform 160"/>
            <p:cNvSpPr>
              <a:spLocks/>
            </p:cNvSpPr>
            <p:nvPr/>
          </p:nvSpPr>
          <p:spPr bwMode="auto">
            <a:xfrm>
              <a:off x="3836" y="1299"/>
              <a:ext cx="383" cy="240"/>
            </a:xfrm>
            <a:custGeom>
              <a:avLst/>
              <a:gdLst/>
              <a:ahLst/>
              <a:cxnLst>
                <a:cxn ang="0">
                  <a:pos x="383" y="96"/>
                </a:cxn>
                <a:cxn ang="0">
                  <a:pos x="0" y="96"/>
                </a:cxn>
                <a:cxn ang="0">
                  <a:pos x="0" y="0"/>
                </a:cxn>
              </a:cxnLst>
              <a:rect l="0" t="0" r="r" b="b"/>
              <a:pathLst>
                <a:path w="383" h="96">
                  <a:moveTo>
                    <a:pt x="383" y="96"/>
                  </a:move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>
                <a:solidFill>
                  <a:srgbClr val="000000"/>
                </a:solidFill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cxnSp>
          <p:nvCxnSpPr>
            <p:cNvPr id="93" name="AutoShape 161"/>
            <p:cNvCxnSpPr>
              <a:cxnSpLocks noChangeShapeType="1"/>
              <a:stCxn id="92" idx="2"/>
            </p:cNvCxnSpPr>
            <p:nvPr/>
          </p:nvCxnSpPr>
          <p:spPr bwMode="auto">
            <a:xfrm rot="10800000" flipV="1">
              <a:off x="3071" y="1299"/>
              <a:ext cx="753" cy="72"/>
            </a:xfrm>
            <a:prstGeom prst="bentConnector2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</p:cxnSp>
      </p:grpSp>
      <p:sp>
        <p:nvSpPr>
          <p:cNvPr id="94" name="Freeform 162"/>
          <p:cNvSpPr>
            <a:spLocks/>
          </p:cNvSpPr>
          <p:nvPr/>
        </p:nvSpPr>
        <p:spPr bwMode="auto">
          <a:xfrm>
            <a:off x="5194300" y="3124200"/>
            <a:ext cx="531813" cy="76200"/>
          </a:xfrm>
          <a:custGeom>
            <a:avLst/>
            <a:gdLst/>
            <a:ahLst/>
            <a:cxnLst>
              <a:cxn ang="0">
                <a:pos x="335" y="48"/>
              </a:cxn>
              <a:cxn ang="0">
                <a:pos x="335" y="0"/>
              </a:cxn>
              <a:cxn ang="0">
                <a:pos x="0" y="0"/>
              </a:cxn>
            </a:cxnLst>
            <a:rect l="0" t="0" r="r" b="b"/>
            <a:pathLst>
              <a:path w="335" h="48">
                <a:moveTo>
                  <a:pt x="335" y="48"/>
                </a:moveTo>
                <a:lnTo>
                  <a:pt x="335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grpSp>
        <p:nvGrpSpPr>
          <p:cNvPr id="95" name="Group 164"/>
          <p:cNvGrpSpPr>
            <a:grpSpLocks/>
          </p:cNvGrpSpPr>
          <p:nvPr/>
        </p:nvGrpSpPr>
        <p:grpSpPr bwMode="auto">
          <a:xfrm>
            <a:off x="5118100" y="3886200"/>
            <a:ext cx="1822450" cy="381000"/>
            <a:chOff x="3071" y="1299"/>
            <a:chExt cx="1148" cy="240"/>
          </a:xfrm>
        </p:grpSpPr>
        <p:sp>
          <p:nvSpPr>
            <p:cNvPr id="96" name="Freeform 165"/>
            <p:cNvSpPr>
              <a:spLocks/>
            </p:cNvSpPr>
            <p:nvPr/>
          </p:nvSpPr>
          <p:spPr bwMode="auto">
            <a:xfrm>
              <a:off x="3836" y="1299"/>
              <a:ext cx="383" cy="240"/>
            </a:xfrm>
            <a:custGeom>
              <a:avLst/>
              <a:gdLst/>
              <a:ahLst/>
              <a:cxnLst>
                <a:cxn ang="0">
                  <a:pos x="383" y="96"/>
                </a:cxn>
                <a:cxn ang="0">
                  <a:pos x="0" y="96"/>
                </a:cxn>
                <a:cxn ang="0">
                  <a:pos x="0" y="0"/>
                </a:cxn>
              </a:cxnLst>
              <a:rect l="0" t="0" r="r" b="b"/>
              <a:pathLst>
                <a:path w="383" h="96">
                  <a:moveTo>
                    <a:pt x="383" y="96"/>
                  </a:move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>
                <a:solidFill>
                  <a:srgbClr val="000000"/>
                </a:solidFill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cxnSp>
          <p:nvCxnSpPr>
            <p:cNvPr id="97" name="AutoShape 166"/>
            <p:cNvCxnSpPr>
              <a:cxnSpLocks noChangeShapeType="1"/>
              <a:stCxn id="96" idx="2"/>
            </p:cNvCxnSpPr>
            <p:nvPr/>
          </p:nvCxnSpPr>
          <p:spPr bwMode="auto">
            <a:xfrm rot="10800000" flipV="1">
              <a:off x="3071" y="1299"/>
              <a:ext cx="753" cy="72"/>
            </a:xfrm>
            <a:prstGeom prst="bentConnector2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</p:cxnSp>
      </p:grpSp>
      <p:sp>
        <p:nvSpPr>
          <p:cNvPr id="98" name="Freeform 167"/>
          <p:cNvSpPr>
            <a:spLocks/>
          </p:cNvSpPr>
          <p:nvPr/>
        </p:nvSpPr>
        <p:spPr bwMode="auto">
          <a:xfrm>
            <a:off x="5194300" y="4038600"/>
            <a:ext cx="531813" cy="76200"/>
          </a:xfrm>
          <a:custGeom>
            <a:avLst/>
            <a:gdLst/>
            <a:ahLst/>
            <a:cxnLst>
              <a:cxn ang="0">
                <a:pos x="335" y="48"/>
              </a:cxn>
              <a:cxn ang="0">
                <a:pos x="335" y="0"/>
              </a:cxn>
              <a:cxn ang="0">
                <a:pos x="0" y="0"/>
              </a:cxn>
            </a:cxnLst>
            <a:rect l="0" t="0" r="r" b="b"/>
            <a:pathLst>
              <a:path w="335" h="48">
                <a:moveTo>
                  <a:pt x="335" y="48"/>
                </a:moveTo>
                <a:lnTo>
                  <a:pt x="335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99" name="Rectangle 177"/>
          <p:cNvSpPr>
            <a:spLocks noChangeArrowheads="1"/>
          </p:cNvSpPr>
          <p:nvPr/>
        </p:nvSpPr>
        <p:spPr bwMode="auto">
          <a:xfrm rot="-5400000">
            <a:off x="1410494" y="419894"/>
            <a:ext cx="53181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Tag Broadcast Bus [3..0]</a:t>
            </a:r>
          </a:p>
        </p:txBody>
      </p:sp>
      <p:sp>
        <p:nvSpPr>
          <p:cNvPr id="100" name="Text Box 178"/>
          <p:cNvSpPr txBox="1">
            <a:spLocks noChangeArrowheads="1"/>
          </p:cNvSpPr>
          <p:nvPr/>
        </p:nvSpPr>
        <p:spPr bwMode="auto">
          <a:xfrm>
            <a:off x="304800" y="6553200"/>
            <a:ext cx="32004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Franklin Gothic Book" pitchFamily="34" charset="0"/>
                <a:ea typeface="新細明體" pitchFamily="18" charset="-120"/>
                <a:cs typeface="Arial" pitchFamily="34" charset="0"/>
              </a:rPr>
              <a:t>Adapted from Prof. G. Loh’s Slide</a:t>
            </a:r>
          </a:p>
        </p:txBody>
      </p:sp>
      <p:grpSp>
        <p:nvGrpSpPr>
          <p:cNvPr id="101" name="Group 179"/>
          <p:cNvGrpSpPr>
            <a:grpSpLocks/>
          </p:cNvGrpSpPr>
          <p:nvPr/>
        </p:nvGrpSpPr>
        <p:grpSpPr bwMode="auto">
          <a:xfrm>
            <a:off x="4813300" y="2590800"/>
            <a:ext cx="2125663" cy="152400"/>
            <a:chOff x="2880" y="1634"/>
            <a:chExt cx="1339" cy="96"/>
          </a:xfrm>
        </p:grpSpPr>
        <p:sp>
          <p:nvSpPr>
            <p:cNvPr id="102" name="Line 180"/>
            <p:cNvSpPr>
              <a:spLocks noChangeShapeType="1"/>
            </p:cNvSpPr>
            <p:nvPr/>
          </p:nvSpPr>
          <p:spPr bwMode="auto">
            <a:xfrm>
              <a:off x="3167" y="1682"/>
              <a:ext cx="1052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>
                <a:solidFill>
                  <a:srgbClr val="000000"/>
                </a:solidFill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cxnSp>
          <p:nvCxnSpPr>
            <p:cNvPr id="103" name="AutoShape 181"/>
            <p:cNvCxnSpPr>
              <a:cxnSpLocks noChangeShapeType="1"/>
              <a:endCxn id="104" idx="1"/>
            </p:cNvCxnSpPr>
            <p:nvPr/>
          </p:nvCxnSpPr>
          <p:spPr bwMode="auto">
            <a:xfrm>
              <a:off x="2880" y="1634"/>
              <a:ext cx="287" cy="48"/>
            </a:xfrm>
            <a:prstGeom prst="bentConnector3">
              <a:avLst>
                <a:gd name="adj1" fmla="val 49824"/>
              </a:avLst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ffectLst/>
          </p:spPr>
        </p:cxnSp>
        <p:sp>
          <p:nvSpPr>
            <p:cNvPr id="104" name="Rectangle 182"/>
            <p:cNvSpPr>
              <a:spLocks noChangeArrowheads="1"/>
            </p:cNvSpPr>
            <p:nvPr/>
          </p:nvSpPr>
          <p:spPr bwMode="auto">
            <a:xfrm>
              <a:off x="3167" y="1634"/>
              <a:ext cx="4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</p:grpSp>
      <p:grpSp>
        <p:nvGrpSpPr>
          <p:cNvPr id="105" name="Group 183"/>
          <p:cNvGrpSpPr>
            <a:grpSpLocks/>
          </p:cNvGrpSpPr>
          <p:nvPr/>
        </p:nvGrpSpPr>
        <p:grpSpPr bwMode="auto">
          <a:xfrm>
            <a:off x="5118100" y="2057400"/>
            <a:ext cx="1822450" cy="381000"/>
            <a:chOff x="3071" y="1299"/>
            <a:chExt cx="1148" cy="240"/>
          </a:xfrm>
        </p:grpSpPr>
        <p:sp>
          <p:nvSpPr>
            <p:cNvPr id="106" name="Freeform 184"/>
            <p:cNvSpPr>
              <a:spLocks/>
            </p:cNvSpPr>
            <p:nvPr/>
          </p:nvSpPr>
          <p:spPr bwMode="auto">
            <a:xfrm>
              <a:off x="3836" y="1299"/>
              <a:ext cx="383" cy="240"/>
            </a:xfrm>
            <a:custGeom>
              <a:avLst/>
              <a:gdLst/>
              <a:ahLst/>
              <a:cxnLst>
                <a:cxn ang="0">
                  <a:pos x="383" y="96"/>
                </a:cxn>
                <a:cxn ang="0">
                  <a:pos x="0" y="96"/>
                </a:cxn>
                <a:cxn ang="0">
                  <a:pos x="0" y="0"/>
                </a:cxn>
              </a:cxnLst>
              <a:rect l="0" t="0" r="r" b="b"/>
              <a:pathLst>
                <a:path w="383" h="96">
                  <a:moveTo>
                    <a:pt x="383" y="96"/>
                  </a:move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>
                <a:solidFill>
                  <a:srgbClr val="000000"/>
                </a:solidFill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cxnSp>
          <p:nvCxnSpPr>
            <p:cNvPr id="107" name="AutoShape 185"/>
            <p:cNvCxnSpPr>
              <a:cxnSpLocks noChangeShapeType="1"/>
              <a:stCxn id="106" idx="2"/>
            </p:cNvCxnSpPr>
            <p:nvPr/>
          </p:nvCxnSpPr>
          <p:spPr bwMode="auto">
            <a:xfrm rot="10800000" flipV="1">
              <a:off x="3071" y="1299"/>
              <a:ext cx="753" cy="72"/>
            </a:xfrm>
            <a:prstGeom prst="bentConnector2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ffectLst/>
          </p:spPr>
        </p:cxnSp>
      </p:grpSp>
      <p:sp>
        <p:nvSpPr>
          <p:cNvPr id="108" name="Line 187"/>
          <p:cNvSpPr>
            <a:spLocks noChangeShapeType="1"/>
          </p:cNvSpPr>
          <p:nvPr/>
        </p:nvSpPr>
        <p:spPr bwMode="auto">
          <a:xfrm>
            <a:off x="5268913" y="2667000"/>
            <a:ext cx="16700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cxnSp>
        <p:nvCxnSpPr>
          <p:cNvPr id="109" name="AutoShape 188"/>
          <p:cNvCxnSpPr>
            <a:cxnSpLocks noChangeShapeType="1"/>
          </p:cNvCxnSpPr>
          <p:nvPr/>
        </p:nvCxnSpPr>
        <p:spPr bwMode="auto">
          <a:xfrm>
            <a:off x="4814888" y="2590800"/>
            <a:ext cx="455612" cy="76200"/>
          </a:xfrm>
          <a:prstGeom prst="bentConnector3">
            <a:avLst>
              <a:gd name="adj1" fmla="val 49824"/>
            </a:avLst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</p:cxnSp>
      <p:grpSp>
        <p:nvGrpSpPr>
          <p:cNvPr id="110" name="Group 190"/>
          <p:cNvGrpSpPr>
            <a:grpSpLocks/>
          </p:cNvGrpSpPr>
          <p:nvPr/>
        </p:nvGrpSpPr>
        <p:grpSpPr bwMode="auto">
          <a:xfrm>
            <a:off x="5118100" y="2057400"/>
            <a:ext cx="1822450" cy="381000"/>
            <a:chOff x="3071" y="1299"/>
            <a:chExt cx="1148" cy="240"/>
          </a:xfrm>
        </p:grpSpPr>
        <p:sp>
          <p:nvSpPr>
            <p:cNvPr id="111" name="Freeform 191"/>
            <p:cNvSpPr>
              <a:spLocks/>
            </p:cNvSpPr>
            <p:nvPr/>
          </p:nvSpPr>
          <p:spPr bwMode="auto">
            <a:xfrm>
              <a:off x="3836" y="1299"/>
              <a:ext cx="383" cy="240"/>
            </a:xfrm>
            <a:custGeom>
              <a:avLst/>
              <a:gdLst/>
              <a:ahLst/>
              <a:cxnLst>
                <a:cxn ang="0">
                  <a:pos x="383" y="96"/>
                </a:cxn>
                <a:cxn ang="0">
                  <a:pos x="0" y="96"/>
                </a:cxn>
                <a:cxn ang="0">
                  <a:pos x="0" y="0"/>
                </a:cxn>
              </a:cxnLst>
              <a:rect l="0" t="0" r="r" b="b"/>
              <a:pathLst>
                <a:path w="383" h="96">
                  <a:moveTo>
                    <a:pt x="383" y="96"/>
                  </a:move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US">
                <a:solidFill>
                  <a:srgbClr val="000000"/>
                </a:solidFill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cxnSp>
          <p:nvCxnSpPr>
            <p:cNvPr id="112" name="AutoShape 192"/>
            <p:cNvCxnSpPr>
              <a:cxnSpLocks noChangeShapeType="1"/>
              <a:stCxn id="111" idx="2"/>
            </p:cNvCxnSpPr>
            <p:nvPr/>
          </p:nvCxnSpPr>
          <p:spPr bwMode="auto">
            <a:xfrm rot="10800000" flipV="1">
              <a:off x="3071" y="1299"/>
              <a:ext cx="753" cy="72"/>
            </a:xfrm>
            <a:prstGeom prst="bentConnector2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</p:cxnSp>
      </p:grpSp>
      <p:sp>
        <p:nvSpPr>
          <p:cNvPr id="113" name="Line 193"/>
          <p:cNvSpPr>
            <a:spLocks noChangeShapeType="1"/>
          </p:cNvSpPr>
          <p:nvPr/>
        </p:nvSpPr>
        <p:spPr bwMode="auto">
          <a:xfrm flipH="1">
            <a:off x="1447800" y="4038600"/>
            <a:ext cx="3581400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grpSp>
        <p:nvGrpSpPr>
          <p:cNvPr id="114" name="Group 285"/>
          <p:cNvGrpSpPr>
            <a:grpSpLocks/>
          </p:cNvGrpSpPr>
          <p:nvPr/>
        </p:nvGrpSpPr>
        <p:grpSpPr bwMode="auto">
          <a:xfrm>
            <a:off x="1219200" y="2286000"/>
            <a:ext cx="2743200" cy="762000"/>
            <a:chOff x="768" y="816"/>
            <a:chExt cx="1728" cy="480"/>
          </a:xfrm>
        </p:grpSpPr>
        <p:sp>
          <p:nvSpPr>
            <p:cNvPr id="115" name="Rectangle 207"/>
            <p:cNvSpPr>
              <a:spLocks noChangeArrowheads="1"/>
            </p:cNvSpPr>
            <p:nvPr/>
          </p:nvSpPr>
          <p:spPr bwMode="auto">
            <a:xfrm>
              <a:off x="1536" y="816"/>
              <a:ext cx="576" cy="240"/>
            </a:xfrm>
            <a:prstGeom prst="rect">
              <a:avLst/>
            </a:prstGeom>
            <a:solidFill>
              <a:srgbClr val="DC0A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Arial" pitchFamily="34" charset="0"/>
                </a:rPr>
                <a:t>T14</a:t>
              </a:r>
            </a:p>
          </p:txBody>
        </p:sp>
        <p:sp>
          <p:nvSpPr>
            <p:cNvPr id="116" name="Line 244"/>
            <p:cNvSpPr>
              <a:spLocks noChangeShapeType="1"/>
            </p:cNvSpPr>
            <p:nvPr/>
          </p:nvSpPr>
          <p:spPr bwMode="auto">
            <a:xfrm flipH="1">
              <a:off x="1200" y="864"/>
              <a:ext cx="120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17" name="Line 245"/>
            <p:cNvSpPr>
              <a:spLocks noChangeShapeType="1"/>
            </p:cNvSpPr>
            <p:nvPr/>
          </p:nvSpPr>
          <p:spPr bwMode="auto">
            <a:xfrm flipH="1">
              <a:off x="1056" y="912"/>
              <a:ext cx="1296" cy="0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18" name="Line 246"/>
            <p:cNvSpPr>
              <a:spLocks noChangeShapeType="1"/>
            </p:cNvSpPr>
            <p:nvPr/>
          </p:nvSpPr>
          <p:spPr bwMode="auto">
            <a:xfrm flipH="1">
              <a:off x="912" y="960"/>
              <a:ext cx="1392" cy="0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19" name="Line 247"/>
            <p:cNvSpPr>
              <a:spLocks noChangeShapeType="1"/>
            </p:cNvSpPr>
            <p:nvPr/>
          </p:nvSpPr>
          <p:spPr bwMode="auto">
            <a:xfrm flipH="1">
              <a:off x="768" y="1008"/>
              <a:ext cx="1488" cy="0"/>
            </a:xfrm>
            <a:prstGeom prst="line">
              <a:avLst/>
            </a:prstGeom>
            <a:noFill/>
            <a:ln w="3175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grpSp>
          <p:nvGrpSpPr>
            <p:cNvPr id="120" name="Group 248"/>
            <p:cNvGrpSpPr>
              <a:grpSpLocks/>
            </p:cNvGrpSpPr>
            <p:nvPr/>
          </p:nvGrpSpPr>
          <p:grpSpPr bwMode="auto">
            <a:xfrm>
              <a:off x="2256" y="864"/>
              <a:ext cx="192" cy="174"/>
              <a:chOff x="4032" y="912"/>
              <a:chExt cx="192" cy="174"/>
            </a:xfrm>
          </p:grpSpPr>
          <p:sp>
            <p:nvSpPr>
              <p:cNvPr id="135" name="Oval 249"/>
              <p:cNvSpPr>
                <a:spLocks noChangeArrowheads="1"/>
              </p:cNvSpPr>
              <p:nvPr/>
            </p:nvSpPr>
            <p:spPr bwMode="auto">
              <a:xfrm>
                <a:off x="4128" y="91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新細明體" pitchFamily="18" charset="-120"/>
                    <a:cs typeface="Arial" pitchFamily="34" charset="0"/>
                  </a:rPr>
                  <a:t>=</a:t>
                </a:r>
              </a:p>
            </p:txBody>
          </p:sp>
          <p:sp>
            <p:nvSpPr>
              <p:cNvPr id="136" name="Oval 250"/>
              <p:cNvSpPr>
                <a:spLocks noChangeArrowheads="1"/>
              </p:cNvSpPr>
              <p:nvPr/>
            </p:nvSpPr>
            <p:spPr bwMode="auto">
              <a:xfrm>
                <a:off x="4098" y="936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新細明體" pitchFamily="18" charset="-120"/>
                    <a:cs typeface="Arial" pitchFamily="34" charset="0"/>
                  </a:rPr>
                  <a:t>=</a:t>
                </a:r>
              </a:p>
            </p:txBody>
          </p:sp>
          <p:sp>
            <p:nvSpPr>
              <p:cNvPr id="137" name="Oval 251"/>
              <p:cNvSpPr>
                <a:spLocks noChangeArrowheads="1"/>
              </p:cNvSpPr>
              <p:nvPr/>
            </p:nvSpPr>
            <p:spPr bwMode="auto">
              <a:xfrm>
                <a:off x="4062" y="966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新細明體" pitchFamily="18" charset="-120"/>
                    <a:cs typeface="Arial" pitchFamily="34" charset="0"/>
                  </a:rPr>
                  <a:t>=</a:t>
                </a:r>
              </a:p>
            </p:txBody>
          </p:sp>
          <p:sp>
            <p:nvSpPr>
              <p:cNvPr id="138" name="Oval 252"/>
              <p:cNvSpPr>
                <a:spLocks noChangeArrowheads="1"/>
              </p:cNvSpPr>
              <p:nvPr/>
            </p:nvSpPr>
            <p:spPr bwMode="auto">
              <a:xfrm>
                <a:off x="4032" y="990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新細明體" pitchFamily="18" charset="-120"/>
                    <a:cs typeface="Arial" pitchFamily="34" charset="0"/>
                  </a:rPr>
                  <a:t>=</a:t>
                </a:r>
              </a:p>
            </p:txBody>
          </p:sp>
        </p:grpSp>
        <p:sp>
          <p:nvSpPr>
            <p:cNvPr id="121" name="Line 253"/>
            <p:cNvSpPr>
              <a:spLocks noChangeShapeType="1"/>
            </p:cNvSpPr>
            <p:nvPr/>
          </p:nvSpPr>
          <p:spPr bwMode="auto">
            <a:xfrm flipV="1">
              <a:off x="2112" y="1008"/>
              <a:ext cx="144" cy="4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22" name="Line 254"/>
            <p:cNvSpPr>
              <a:spLocks noChangeShapeType="1"/>
            </p:cNvSpPr>
            <p:nvPr/>
          </p:nvSpPr>
          <p:spPr bwMode="auto">
            <a:xfrm>
              <a:off x="2400" y="960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23" name="Rectangle 272"/>
            <p:cNvSpPr>
              <a:spLocks noChangeArrowheads="1"/>
            </p:cNvSpPr>
            <p:nvPr/>
          </p:nvSpPr>
          <p:spPr bwMode="auto">
            <a:xfrm>
              <a:off x="1536" y="1056"/>
              <a:ext cx="576" cy="240"/>
            </a:xfrm>
            <a:prstGeom prst="rect">
              <a:avLst/>
            </a:prstGeom>
            <a:solidFill>
              <a:srgbClr val="DC0A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Arial" pitchFamily="34" charset="0"/>
                </a:rPr>
                <a:t>T16</a:t>
              </a:r>
            </a:p>
          </p:txBody>
        </p:sp>
        <p:sp>
          <p:nvSpPr>
            <p:cNvPr id="124" name="Line 274"/>
            <p:cNvSpPr>
              <a:spLocks noChangeShapeType="1"/>
            </p:cNvSpPr>
            <p:nvPr/>
          </p:nvSpPr>
          <p:spPr bwMode="auto">
            <a:xfrm flipH="1">
              <a:off x="1200" y="1104"/>
              <a:ext cx="120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25" name="Line 275"/>
            <p:cNvSpPr>
              <a:spLocks noChangeShapeType="1"/>
            </p:cNvSpPr>
            <p:nvPr/>
          </p:nvSpPr>
          <p:spPr bwMode="auto">
            <a:xfrm flipH="1">
              <a:off x="1056" y="1152"/>
              <a:ext cx="1296" cy="0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26" name="Line 276"/>
            <p:cNvSpPr>
              <a:spLocks noChangeShapeType="1"/>
            </p:cNvSpPr>
            <p:nvPr/>
          </p:nvSpPr>
          <p:spPr bwMode="auto">
            <a:xfrm flipH="1">
              <a:off x="912" y="1200"/>
              <a:ext cx="1392" cy="0"/>
            </a:xfrm>
            <a:prstGeom prst="line">
              <a:avLst/>
            </a:prstGeom>
            <a:noFill/>
            <a:ln w="31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27" name="Line 277"/>
            <p:cNvSpPr>
              <a:spLocks noChangeShapeType="1"/>
            </p:cNvSpPr>
            <p:nvPr/>
          </p:nvSpPr>
          <p:spPr bwMode="auto">
            <a:xfrm flipH="1">
              <a:off x="768" y="1248"/>
              <a:ext cx="1488" cy="0"/>
            </a:xfrm>
            <a:prstGeom prst="line">
              <a:avLst/>
            </a:prstGeom>
            <a:noFill/>
            <a:ln w="3175">
              <a:solidFill>
                <a:srgbClr val="660033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grpSp>
          <p:nvGrpSpPr>
            <p:cNvPr id="128" name="Group 278"/>
            <p:cNvGrpSpPr>
              <a:grpSpLocks/>
            </p:cNvGrpSpPr>
            <p:nvPr/>
          </p:nvGrpSpPr>
          <p:grpSpPr bwMode="auto">
            <a:xfrm>
              <a:off x="2256" y="1104"/>
              <a:ext cx="192" cy="174"/>
              <a:chOff x="4032" y="912"/>
              <a:chExt cx="192" cy="174"/>
            </a:xfrm>
          </p:grpSpPr>
          <p:sp>
            <p:nvSpPr>
              <p:cNvPr id="131" name="Oval 279"/>
              <p:cNvSpPr>
                <a:spLocks noChangeArrowheads="1"/>
              </p:cNvSpPr>
              <p:nvPr/>
            </p:nvSpPr>
            <p:spPr bwMode="auto">
              <a:xfrm>
                <a:off x="4128" y="912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新細明體" pitchFamily="18" charset="-120"/>
                    <a:cs typeface="Arial" pitchFamily="34" charset="0"/>
                  </a:rPr>
                  <a:t>=</a:t>
                </a:r>
              </a:p>
            </p:txBody>
          </p:sp>
          <p:sp>
            <p:nvSpPr>
              <p:cNvPr id="132" name="Oval 280"/>
              <p:cNvSpPr>
                <a:spLocks noChangeArrowheads="1"/>
              </p:cNvSpPr>
              <p:nvPr/>
            </p:nvSpPr>
            <p:spPr bwMode="auto">
              <a:xfrm>
                <a:off x="4098" y="936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新細明體" pitchFamily="18" charset="-120"/>
                    <a:cs typeface="Arial" pitchFamily="34" charset="0"/>
                  </a:rPr>
                  <a:t>=</a:t>
                </a:r>
              </a:p>
            </p:txBody>
          </p:sp>
          <p:sp>
            <p:nvSpPr>
              <p:cNvPr id="133" name="Oval 281"/>
              <p:cNvSpPr>
                <a:spLocks noChangeArrowheads="1"/>
              </p:cNvSpPr>
              <p:nvPr/>
            </p:nvSpPr>
            <p:spPr bwMode="auto">
              <a:xfrm>
                <a:off x="4062" y="966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新細明體" pitchFamily="18" charset="-120"/>
                    <a:cs typeface="Arial" pitchFamily="34" charset="0"/>
                  </a:rPr>
                  <a:t>=</a:t>
                </a:r>
              </a:p>
            </p:txBody>
          </p:sp>
          <p:sp>
            <p:nvSpPr>
              <p:cNvPr id="134" name="Oval 282"/>
              <p:cNvSpPr>
                <a:spLocks noChangeArrowheads="1"/>
              </p:cNvSpPr>
              <p:nvPr/>
            </p:nvSpPr>
            <p:spPr bwMode="auto">
              <a:xfrm>
                <a:off x="4032" y="990"/>
                <a:ext cx="96" cy="96"/>
              </a:xfrm>
              <a:prstGeom prst="ellipse">
                <a:avLst/>
              </a:prstGeom>
              <a:solidFill>
                <a:srgbClr val="3366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新細明體" pitchFamily="18" charset="-120"/>
                    <a:cs typeface="Arial" pitchFamily="34" charset="0"/>
                  </a:rPr>
                  <a:t>=</a:t>
                </a:r>
              </a:p>
            </p:txBody>
          </p:sp>
        </p:grpSp>
        <p:sp>
          <p:nvSpPr>
            <p:cNvPr id="129" name="Line 283"/>
            <p:cNvSpPr>
              <a:spLocks noChangeShapeType="1"/>
            </p:cNvSpPr>
            <p:nvPr/>
          </p:nvSpPr>
          <p:spPr bwMode="auto">
            <a:xfrm flipV="1">
              <a:off x="2112" y="1248"/>
              <a:ext cx="144" cy="4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30" name="Line 284"/>
            <p:cNvSpPr>
              <a:spLocks noChangeShapeType="1"/>
            </p:cNvSpPr>
            <p:nvPr/>
          </p:nvSpPr>
          <p:spPr bwMode="auto">
            <a:xfrm>
              <a:off x="2400" y="1200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</p:grpSp>
      <p:sp>
        <p:nvSpPr>
          <p:cNvPr id="139" name="Rectangle 287"/>
          <p:cNvSpPr>
            <a:spLocks noChangeArrowheads="1"/>
          </p:cNvSpPr>
          <p:nvPr/>
        </p:nvSpPr>
        <p:spPr bwMode="auto">
          <a:xfrm>
            <a:off x="2438400" y="3200400"/>
            <a:ext cx="914400" cy="381000"/>
          </a:xfrm>
          <a:prstGeom prst="rect">
            <a:avLst/>
          </a:prstGeom>
          <a:solidFill>
            <a:srgbClr val="DC0A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rPr>
              <a:t>T39</a:t>
            </a:r>
          </a:p>
        </p:txBody>
      </p:sp>
      <p:sp>
        <p:nvSpPr>
          <p:cNvPr id="140" name="Line 288"/>
          <p:cNvSpPr>
            <a:spLocks noChangeShapeType="1"/>
          </p:cNvSpPr>
          <p:nvPr/>
        </p:nvSpPr>
        <p:spPr bwMode="auto">
          <a:xfrm flipH="1">
            <a:off x="1905000" y="3276600"/>
            <a:ext cx="1905000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41" name="Line 289"/>
          <p:cNvSpPr>
            <a:spLocks noChangeShapeType="1"/>
          </p:cNvSpPr>
          <p:nvPr/>
        </p:nvSpPr>
        <p:spPr bwMode="auto">
          <a:xfrm flipH="1">
            <a:off x="1676400" y="3352800"/>
            <a:ext cx="2057400" cy="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42" name="Line 290"/>
          <p:cNvSpPr>
            <a:spLocks noChangeShapeType="1"/>
          </p:cNvSpPr>
          <p:nvPr/>
        </p:nvSpPr>
        <p:spPr bwMode="auto">
          <a:xfrm flipH="1">
            <a:off x="1447800" y="3429000"/>
            <a:ext cx="2209800" cy="0"/>
          </a:xfrm>
          <a:prstGeom prst="line">
            <a:avLst/>
          </a:prstGeom>
          <a:noFill/>
          <a:ln w="31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43" name="Line 291"/>
          <p:cNvSpPr>
            <a:spLocks noChangeShapeType="1"/>
          </p:cNvSpPr>
          <p:nvPr/>
        </p:nvSpPr>
        <p:spPr bwMode="auto">
          <a:xfrm flipH="1">
            <a:off x="1219200" y="3505200"/>
            <a:ext cx="2362200" cy="0"/>
          </a:xfrm>
          <a:prstGeom prst="line">
            <a:avLst/>
          </a:prstGeom>
          <a:noFill/>
          <a:ln w="3175">
            <a:solidFill>
              <a:srgbClr val="660033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grpSp>
        <p:nvGrpSpPr>
          <p:cNvPr id="144" name="Group 292"/>
          <p:cNvGrpSpPr>
            <a:grpSpLocks/>
          </p:cNvGrpSpPr>
          <p:nvPr/>
        </p:nvGrpSpPr>
        <p:grpSpPr bwMode="auto">
          <a:xfrm>
            <a:off x="3581400" y="3276600"/>
            <a:ext cx="304800" cy="276225"/>
            <a:chOff x="4032" y="912"/>
            <a:chExt cx="192" cy="174"/>
          </a:xfrm>
        </p:grpSpPr>
        <p:sp>
          <p:nvSpPr>
            <p:cNvPr id="145" name="Oval 293"/>
            <p:cNvSpPr>
              <a:spLocks noChangeArrowheads="1"/>
            </p:cNvSpPr>
            <p:nvPr/>
          </p:nvSpPr>
          <p:spPr bwMode="auto">
            <a:xfrm>
              <a:off x="4128" y="912"/>
              <a:ext cx="96" cy="96"/>
            </a:xfrm>
            <a:prstGeom prst="ellipse">
              <a:avLst/>
            </a:prstGeom>
            <a:solidFill>
              <a:srgbClr val="3366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Arial" pitchFamily="34" charset="0"/>
                </a:rPr>
                <a:t>=</a:t>
              </a:r>
            </a:p>
          </p:txBody>
        </p:sp>
        <p:sp>
          <p:nvSpPr>
            <p:cNvPr id="146" name="Oval 294"/>
            <p:cNvSpPr>
              <a:spLocks noChangeArrowheads="1"/>
            </p:cNvSpPr>
            <p:nvPr/>
          </p:nvSpPr>
          <p:spPr bwMode="auto">
            <a:xfrm>
              <a:off x="4098" y="936"/>
              <a:ext cx="96" cy="96"/>
            </a:xfrm>
            <a:prstGeom prst="ellipse">
              <a:avLst/>
            </a:prstGeom>
            <a:solidFill>
              <a:srgbClr val="3366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Arial" pitchFamily="34" charset="0"/>
                </a:rPr>
                <a:t>=</a:t>
              </a:r>
            </a:p>
          </p:txBody>
        </p:sp>
        <p:sp>
          <p:nvSpPr>
            <p:cNvPr id="147" name="Oval 295"/>
            <p:cNvSpPr>
              <a:spLocks noChangeArrowheads="1"/>
            </p:cNvSpPr>
            <p:nvPr/>
          </p:nvSpPr>
          <p:spPr bwMode="auto">
            <a:xfrm>
              <a:off x="4062" y="966"/>
              <a:ext cx="96" cy="96"/>
            </a:xfrm>
            <a:prstGeom prst="ellipse">
              <a:avLst/>
            </a:prstGeom>
            <a:solidFill>
              <a:srgbClr val="3366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Arial" pitchFamily="34" charset="0"/>
                </a:rPr>
                <a:t>=</a:t>
              </a:r>
            </a:p>
          </p:txBody>
        </p:sp>
        <p:sp>
          <p:nvSpPr>
            <p:cNvPr id="148" name="Oval 296"/>
            <p:cNvSpPr>
              <a:spLocks noChangeArrowheads="1"/>
            </p:cNvSpPr>
            <p:nvPr/>
          </p:nvSpPr>
          <p:spPr bwMode="auto">
            <a:xfrm>
              <a:off x="4032" y="990"/>
              <a:ext cx="96" cy="96"/>
            </a:xfrm>
            <a:prstGeom prst="ellipse">
              <a:avLst/>
            </a:prstGeom>
            <a:solidFill>
              <a:srgbClr val="3366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Arial" pitchFamily="34" charset="0"/>
                </a:rPr>
                <a:t>=</a:t>
              </a:r>
            </a:p>
          </p:txBody>
        </p:sp>
      </p:grpSp>
      <p:sp>
        <p:nvSpPr>
          <p:cNvPr id="149" name="Line 297"/>
          <p:cNvSpPr>
            <a:spLocks noChangeShapeType="1"/>
          </p:cNvSpPr>
          <p:nvPr/>
        </p:nvSpPr>
        <p:spPr bwMode="auto">
          <a:xfrm flipV="1">
            <a:off x="3352800" y="3505200"/>
            <a:ext cx="228600" cy="76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50" name="Line 298"/>
          <p:cNvSpPr>
            <a:spLocks noChangeShapeType="1"/>
          </p:cNvSpPr>
          <p:nvPr/>
        </p:nvSpPr>
        <p:spPr bwMode="auto">
          <a:xfrm>
            <a:off x="3810000" y="3429000"/>
            <a:ext cx="152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51" name="Rectangle 299"/>
          <p:cNvSpPr>
            <a:spLocks noChangeArrowheads="1"/>
          </p:cNvSpPr>
          <p:nvPr/>
        </p:nvSpPr>
        <p:spPr bwMode="auto">
          <a:xfrm>
            <a:off x="2438400" y="3581400"/>
            <a:ext cx="914400" cy="381000"/>
          </a:xfrm>
          <a:prstGeom prst="rect">
            <a:avLst/>
          </a:prstGeom>
          <a:solidFill>
            <a:srgbClr val="DC0A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rPr>
              <a:t>T6</a:t>
            </a:r>
          </a:p>
        </p:txBody>
      </p:sp>
      <p:sp>
        <p:nvSpPr>
          <p:cNvPr id="152" name="Line 300"/>
          <p:cNvSpPr>
            <a:spLocks noChangeShapeType="1"/>
          </p:cNvSpPr>
          <p:nvPr/>
        </p:nvSpPr>
        <p:spPr bwMode="auto">
          <a:xfrm flipH="1">
            <a:off x="1905000" y="3657600"/>
            <a:ext cx="1905000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53" name="Line 301"/>
          <p:cNvSpPr>
            <a:spLocks noChangeShapeType="1"/>
          </p:cNvSpPr>
          <p:nvPr/>
        </p:nvSpPr>
        <p:spPr bwMode="auto">
          <a:xfrm flipH="1">
            <a:off x="1676400" y="3733800"/>
            <a:ext cx="2057400" cy="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54" name="Line 302"/>
          <p:cNvSpPr>
            <a:spLocks noChangeShapeType="1"/>
          </p:cNvSpPr>
          <p:nvPr/>
        </p:nvSpPr>
        <p:spPr bwMode="auto">
          <a:xfrm flipH="1">
            <a:off x="1447800" y="3810000"/>
            <a:ext cx="2209800" cy="0"/>
          </a:xfrm>
          <a:prstGeom prst="line">
            <a:avLst/>
          </a:prstGeom>
          <a:noFill/>
          <a:ln w="31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55" name="Line 303"/>
          <p:cNvSpPr>
            <a:spLocks noChangeShapeType="1"/>
          </p:cNvSpPr>
          <p:nvPr/>
        </p:nvSpPr>
        <p:spPr bwMode="auto">
          <a:xfrm flipH="1">
            <a:off x="1219200" y="3886200"/>
            <a:ext cx="2362200" cy="0"/>
          </a:xfrm>
          <a:prstGeom prst="line">
            <a:avLst/>
          </a:prstGeom>
          <a:noFill/>
          <a:ln w="3175">
            <a:solidFill>
              <a:srgbClr val="660033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grpSp>
        <p:nvGrpSpPr>
          <p:cNvPr id="156" name="Group 304"/>
          <p:cNvGrpSpPr>
            <a:grpSpLocks/>
          </p:cNvGrpSpPr>
          <p:nvPr/>
        </p:nvGrpSpPr>
        <p:grpSpPr bwMode="auto">
          <a:xfrm>
            <a:off x="3581400" y="3657600"/>
            <a:ext cx="304800" cy="276225"/>
            <a:chOff x="4032" y="912"/>
            <a:chExt cx="192" cy="174"/>
          </a:xfrm>
        </p:grpSpPr>
        <p:sp>
          <p:nvSpPr>
            <p:cNvPr id="157" name="Oval 305"/>
            <p:cNvSpPr>
              <a:spLocks noChangeArrowheads="1"/>
            </p:cNvSpPr>
            <p:nvPr/>
          </p:nvSpPr>
          <p:spPr bwMode="auto">
            <a:xfrm>
              <a:off x="4128" y="912"/>
              <a:ext cx="96" cy="96"/>
            </a:xfrm>
            <a:prstGeom prst="ellipse">
              <a:avLst/>
            </a:prstGeom>
            <a:solidFill>
              <a:srgbClr val="3366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Arial" pitchFamily="34" charset="0"/>
                </a:rPr>
                <a:t>=</a:t>
              </a:r>
            </a:p>
          </p:txBody>
        </p:sp>
        <p:sp>
          <p:nvSpPr>
            <p:cNvPr id="158" name="Oval 306"/>
            <p:cNvSpPr>
              <a:spLocks noChangeArrowheads="1"/>
            </p:cNvSpPr>
            <p:nvPr/>
          </p:nvSpPr>
          <p:spPr bwMode="auto">
            <a:xfrm>
              <a:off x="4098" y="936"/>
              <a:ext cx="96" cy="96"/>
            </a:xfrm>
            <a:prstGeom prst="ellipse">
              <a:avLst/>
            </a:prstGeom>
            <a:solidFill>
              <a:srgbClr val="3366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Arial" pitchFamily="34" charset="0"/>
                </a:rPr>
                <a:t>=</a:t>
              </a:r>
            </a:p>
          </p:txBody>
        </p:sp>
        <p:sp>
          <p:nvSpPr>
            <p:cNvPr id="159" name="Oval 307"/>
            <p:cNvSpPr>
              <a:spLocks noChangeArrowheads="1"/>
            </p:cNvSpPr>
            <p:nvPr/>
          </p:nvSpPr>
          <p:spPr bwMode="auto">
            <a:xfrm>
              <a:off x="4062" y="966"/>
              <a:ext cx="96" cy="96"/>
            </a:xfrm>
            <a:prstGeom prst="ellipse">
              <a:avLst/>
            </a:prstGeom>
            <a:solidFill>
              <a:srgbClr val="3366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Arial" pitchFamily="34" charset="0"/>
                </a:rPr>
                <a:t>=</a:t>
              </a:r>
            </a:p>
          </p:txBody>
        </p:sp>
        <p:sp>
          <p:nvSpPr>
            <p:cNvPr id="160" name="Oval 308"/>
            <p:cNvSpPr>
              <a:spLocks noChangeArrowheads="1"/>
            </p:cNvSpPr>
            <p:nvPr/>
          </p:nvSpPr>
          <p:spPr bwMode="auto">
            <a:xfrm>
              <a:off x="4032" y="990"/>
              <a:ext cx="96" cy="96"/>
            </a:xfrm>
            <a:prstGeom prst="ellipse">
              <a:avLst/>
            </a:prstGeom>
            <a:solidFill>
              <a:srgbClr val="3366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Arial" pitchFamily="34" charset="0"/>
                </a:rPr>
                <a:t>=</a:t>
              </a:r>
            </a:p>
          </p:txBody>
        </p:sp>
      </p:grpSp>
      <p:sp>
        <p:nvSpPr>
          <p:cNvPr id="161" name="Line 309"/>
          <p:cNvSpPr>
            <a:spLocks noChangeShapeType="1"/>
          </p:cNvSpPr>
          <p:nvPr/>
        </p:nvSpPr>
        <p:spPr bwMode="auto">
          <a:xfrm flipV="1">
            <a:off x="3352800" y="3886200"/>
            <a:ext cx="228600" cy="76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62" name="Line 310"/>
          <p:cNvSpPr>
            <a:spLocks noChangeShapeType="1"/>
          </p:cNvSpPr>
          <p:nvPr/>
        </p:nvSpPr>
        <p:spPr bwMode="auto">
          <a:xfrm>
            <a:off x="3810000" y="3810000"/>
            <a:ext cx="152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63" name="Rectangle 312"/>
          <p:cNvSpPr>
            <a:spLocks noChangeArrowheads="1"/>
          </p:cNvSpPr>
          <p:nvPr/>
        </p:nvSpPr>
        <p:spPr bwMode="auto">
          <a:xfrm>
            <a:off x="2438400" y="4114800"/>
            <a:ext cx="914400" cy="381000"/>
          </a:xfrm>
          <a:prstGeom prst="rect">
            <a:avLst/>
          </a:prstGeom>
          <a:solidFill>
            <a:srgbClr val="DC0A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rPr>
              <a:t>T17</a:t>
            </a:r>
          </a:p>
        </p:txBody>
      </p:sp>
      <p:sp>
        <p:nvSpPr>
          <p:cNvPr id="164" name="Line 313"/>
          <p:cNvSpPr>
            <a:spLocks noChangeShapeType="1"/>
          </p:cNvSpPr>
          <p:nvPr/>
        </p:nvSpPr>
        <p:spPr bwMode="auto">
          <a:xfrm flipH="1">
            <a:off x="1905000" y="4191000"/>
            <a:ext cx="1905000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65" name="Line 314"/>
          <p:cNvSpPr>
            <a:spLocks noChangeShapeType="1"/>
          </p:cNvSpPr>
          <p:nvPr/>
        </p:nvSpPr>
        <p:spPr bwMode="auto">
          <a:xfrm flipH="1">
            <a:off x="1676400" y="4267200"/>
            <a:ext cx="2057400" cy="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66" name="Line 315"/>
          <p:cNvSpPr>
            <a:spLocks noChangeShapeType="1"/>
          </p:cNvSpPr>
          <p:nvPr/>
        </p:nvSpPr>
        <p:spPr bwMode="auto">
          <a:xfrm flipH="1">
            <a:off x="1447800" y="4343400"/>
            <a:ext cx="2209800" cy="0"/>
          </a:xfrm>
          <a:prstGeom prst="line">
            <a:avLst/>
          </a:prstGeom>
          <a:noFill/>
          <a:ln w="31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67" name="Line 316"/>
          <p:cNvSpPr>
            <a:spLocks noChangeShapeType="1"/>
          </p:cNvSpPr>
          <p:nvPr/>
        </p:nvSpPr>
        <p:spPr bwMode="auto">
          <a:xfrm flipH="1">
            <a:off x="1219200" y="4419600"/>
            <a:ext cx="2362200" cy="0"/>
          </a:xfrm>
          <a:prstGeom prst="line">
            <a:avLst/>
          </a:prstGeom>
          <a:noFill/>
          <a:ln w="3175">
            <a:solidFill>
              <a:srgbClr val="660033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68" name="Oval 318"/>
          <p:cNvSpPr>
            <a:spLocks noChangeArrowheads="1"/>
          </p:cNvSpPr>
          <p:nvPr/>
        </p:nvSpPr>
        <p:spPr bwMode="auto">
          <a:xfrm>
            <a:off x="3733800" y="4191000"/>
            <a:ext cx="152400" cy="152400"/>
          </a:xfrm>
          <a:prstGeom prst="ellipse">
            <a:avLst/>
          </a:prstGeom>
          <a:solidFill>
            <a:srgbClr val="3366FF"/>
          </a:solidFill>
          <a:ln w="63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rPr>
              <a:t>=</a:t>
            </a:r>
          </a:p>
        </p:txBody>
      </p:sp>
      <p:sp>
        <p:nvSpPr>
          <p:cNvPr id="169" name="Oval 319"/>
          <p:cNvSpPr>
            <a:spLocks noChangeArrowheads="1"/>
          </p:cNvSpPr>
          <p:nvPr/>
        </p:nvSpPr>
        <p:spPr bwMode="auto">
          <a:xfrm>
            <a:off x="3686175" y="4229100"/>
            <a:ext cx="152400" cy="152400"/>
          </a:xfrm>
          <a:prstGeom prst="ellipse">
            <a:avLst/>
          </a:prstGeom>
          <a:solidFill>
            <a:srgbClr val="3366FF"/>
          </a:solidFill>
          <a:ln w="63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rPr>
              <a:t>=</a:t>
            </a:r>
          </a:p>
        </p:txBody>
      </p:sp>
      <p:sp>
        <p:nvSpPr>
          <p:cNvPr id="170" name="Oval 320"/>
          <p:cNvSpPr>
            <a:spLocks noChangeArrowheads="1"/>
          </p:cNvSpPr>
          <p:nvPr/>
        </p:nvSpPr>
        <p:spPr bwMode="auto">
          <a:xfrm>
            <a:off x="3629025" y="4276725"/>
            <a:ext cx="152400" cy="152400"/>
          </a:xfrm>
          <a:prstGeom prst="ellipse">
            <a:avLst/>
          </a:prstGeom>
          <a:solidFill>
            <a:srgbClr val="3366FF"/>
          </a:solidFill>
          <a:ln w="63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rPr>
              <a:t>=</a:t>
            </a:r>
          </a:p>
        </p:txBody>
      </p:sp>
      <p:sp>
        <p:nvSpPr>
          <p:cNvPr id="171" name="Oval 321"/>
          <p:cNvSpPr>
            <a:spLocks noChangeArrowheads="1"/>
          </p:cNvSpPr>
          <p:nvPr/>
        </p:nvSpPr>
        <p:spPr bwMode="auto">
          <a:xfrm>
            <a:off x="3581400" y="4314825"/>
            <a:ext cx="152400" cy="152400"/>
          </a:xfrm>
          <a:prstGeom prst="ellipse">
            <a:avLst/>
          </a:prstGeom>
          <a:solidFill>
            <a:srgbClr val="3366FF"/>
          </a:solidFill>
          <a:ln w="63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rPr>
              <a:t>=</a:t>
            </a:r>
          </a:p>
        </p:txBody>
      </p:sp>
      <p:sp>
        <p:nvSpPr>
          <p:cNvPr id="172" name="Line 322"/>
          <p:cNvSpPr>
            <a:spLocks noChangeShapeType="1"/>
          </p:cNvSpPr>
          <p:nvPr/>
        </p:nvSpPr>
        <p:spPr bwMode="auto">
          <a:xfrm flipV="1">
            <a:off x="3352800" y="4419600"/>
            <a:ext cx="228600" cy="76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73" name="Line 323"/>
          <p:cNvSpPr>
            <a:spLocks noChangeShapeType="1"/>
          </p:cNvSpPr>
          <p:nvPr/>
        </p:nvSpPr>
        <p:spPr bwMode="auto">
          <a:xfrm>
            <a:off x="3810000" y="4343400"/>
            <a:ext cx="152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74" name="Rectangle 324"/>
          <p:cNvSpPr>
            <a:spLocks noChangeArrowheads="1"/>
          </p:cNvSpPr>
          <p:nvPr/>
        </p:nvSpPr>
        <p:spPr bwMode="auto">
          <a:xfrm>
            <a:off x="2438400" y="4495800"/>
            <a:ext cx="914400" cy="381000"/>
          </a:xfrm>
          <a:prstGeom prst="rect">
            <a:avLst/>
          </a:prstGeom>
          <a:solidFill>
            <a:srgbClr val="DC0A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rPr>
              <a:t>T39</a:t>
            </a:r>
          </a:p>
        </p:txBody>
      </p:sp>
      <p:sp>
        <p:nvSpPr>
          <p:cNvPr id="175" name="Line 325"/>
          <p:cNvSpPr>
            <a:spLocks noChangeShapeType="1"/>
          </p:cNvSpPr>
          <p:nvPr/>
        </p:nvSpPr>
        <p:spPr bwMode="auto">
          <a:xfrm flipH="1">
            <a:off x="1905000" y="4572000"/>
            <a:ext cx="1905000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76" name="Line 326"/>
          <p:cNvSpPr>
            <a:spLocks noChangeShapeType="1"/>
          </p:cNvSpPr>
          <p:nvPr/>
        </p:nvSpPr>
        <p:spPr bwMode="auto">
          <a:xfrm flipH="1">
            <a:off x="1676400" y="4648200"/>
            <a:ext cx="2057400" cy="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77" name="Line 327"/>
          <p:cNvSpPr>
            <a:spLocks noChangeShapeType="1"/>
          </p:cNvSpPr>
          <p:nvPr/>
        </p:nvSpPr>
        <p:spPr bwMode="auto">
          <a:xfrm flipH="1">
            <a:off x="1447800" y="4724400"/>
            <a:ext cx="2209800" cy="0"/>
          </a:xfrm>
          <a:prstGeom prst="line">
            <a:avLst/>
          </a:prstGeom>
          <a:noFill/>
          <a:ln w="31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78" name="Line 328"/>
          <p:cNvSpPr>
            <a:spLocks noChangeShapeType="1"/>
          </p:cNvSpPr>
          <p:nvPr/>
        </p:nvSpPr>
        <p:spPr bwMode="auto">
          <a:xfrm flipH="1">
            <a:off x="1219200" y="4800600"/>
            <a:ext cx="2362200" cy="0"/>
          </a:xfrm>
          <a:prstGeom prst="line">
            <a:avLst/>
          </a:prstGeom>
          <a:noFill/>
          <a:ln w="3175">
            <a:solidFill>
              <a:srgbClr val="660033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79" name="Oval 330"/>
          <p:cNvSpPr>
            <a:spLocks noChangeArrowheads="1"/>
          </p:cNvSpPr>
          <p:nvPr/>
        </p:nvSpPr>
        <p:spPr bwMode="auto">
          <a:xfrm>
            <a:off x="3733800" y="4572000"/>
            <a:ext cx="152400" cy="152400"/>
          </a:xfrm>
          <a:prstGeom prst="ellipse">
            <a:avLst/>
          </a:prstGeom>
          <a:solidFill>
            <a:srgbClr val="3366FF"/>
          </a:solidFill>
          <a:ln w="63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rPr>
              <a:t>=</a:t>
            </a:r>
          </a:p>
        </p:txBody>
      </p:sp>
      <p:sp>
        <p:nvSpPr>
          <p:cNvPr id="180" name="Oval 331"/>
          <p:cNvSpPr>
            <a:spLocks noChangeArrowheads="1"/>
          </p:cNvSpPr>
          <p:nvPr/>
        </p:nvSpPr>
        <p:spPr bwMode="auto">
          <a:xfrm>
            <a:off x="3686175" y="4610100"/>
            <a:ext cx="152400" cy="152400"/>
          </a:xfrm>
          <a:prstGeom prst="ellipse">
            <a:avLst/>
          </a:prstGeom>
          <a:solidFill>
            <a:srgbClr val="3366FF"/>
          </a:solidFill>
          <a:ln w="63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rPr>
              <a:t>=</a:t>
            </a:r>
          </a:p>
        </p:txBody>
      </p:sp>
      <p:sp>
        <p:nvSpPr>
          <p:cNvPr id="181" name="Oval 332"/>
          <p:cNvSpPr>
            <a:spLocks noChangeArrowheads="1"/>
          </p:cNvSpPr>
          <p:nvPr/>
        </p:nvSpPr>
        <p:spPr bwMode="auto">
          <a:xfrm>
            <a:off x="3629025" y="4657725"/>
            <a:ext cx="152400" cy="152400"/>
          </a:xfrm>
          <a:prstGeom prst="ellipse">
            <a:avLst/>
          </a:prstGeom>
          <a:solidFill>
            <a:srgbClr val="3366FF"/>
          </a:solidFill>
          <a:ln w="63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rPr>
              <a:t>=</a:t>
            </a:r>
          </a:p>
        </p:txBody>
      </p:sp>
      <p:sp>
        <p:nvSpPr>
          <p:cNvPr id="182" name="Oval 333"/>
          <p:cNvSpPr>
            <a:spLocks noChangeArrowheads="1"/>
          </p:cNvSpPr>
          <p:nvPr/>
        </p:nvSpPr>
        <p:spPr bwMode="auto">
          <a:xfrm>
            <a:off x="3581400" y="4695825"/>
            <a:ext cx="152400" cy="152400"/>
          </a:xfrm>
          <a:prstGeom prst="ellipse">
            <a:avLst/>
          </a:prstGeom>
          <a:solidFill>
            <a:srgbClr val="3366FF"/>
          </a:solidFill>
          <a:ln w="63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rPr>
              <a:t>=</a:t>
            </a:r>
          </a:p>
        </p:txBody>
      </p:sp>
      <p:sp>
        <p:nvSpPr>
          <p:cNvPr id="183" name="Line 334"/>
          <p:cNvSpPr>
            <a:spLocks noChangeShapeType="1"/>
          </p:cNvSpPr>
          <p:nvPr/>
        </p:nvSpPr>
        <p:spPr bwMode="auto">
          <a:xfrm flipV="1">
            <a:off x="3352800" y="4800600"/>
            <a:ext cx="228600" cy="76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84" name="Line 335"/>
          <p:cNvSpPr>
            <a:spLocks noChangeShapeType="1"/>
          </p:cNvSpPr>
          <p:nvPr/>
        </p:nvSpPr>
        <p:spPr bwMode="auto">
          <a:xfrm>
            <a:off x="3810000" y="4724400"/>
            <a:ext cx="152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85" name="Rectangle 337"/>
          <p:cNvSpPr>
            <a:spLocks noChangeArrowheads="1"/>
          </p:cNvSpPr>
          <p:nvPr/>
        </p:nvSpPr>
        <p:spPr bwMode="auto">
          <a:xfrm>
            <a:off x="2438400" y="5029200"/>
            <a:ext cx="914400" cy="381000"/>
          </a:xfrm>
          <a:prstGeom prst="rect">
            <a:avLst/>
          </a:prstGeom>
          <a:solidFill>
            <a:srgbClr val="DC0A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rPr>
              <a:t>T15</a:t>
            </a:r>
          </a:p>
        </p:txBody>
      </p:sp>
      <p:sp>
        <p:nvSpPr>
          <p:cNvPr id="186" name="Line 338"/>
          <p:cNvSpPr>
            <a:spLocks noChangeShapeType="1"/>
          </p:cNvSpPr>
          <p:nvPr/>
        </p:nvSpPr>
        <p:spPr bwMode="auto">
          <a:xfrm flipH="1">
            <a:off x="1905000" y="5105400"/>
            <a:ext cx="1905000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87" name="Line 339"/>
          <p:cNvSpPr>
            <a:spLocks noChangeShapeType="1"/>
          </p:cNvSpPr>
          <p:nvPr/>
        </p:nvSpPr>
        <p:spPr bwMode="auto">
          <a:xfrm flipH="1">
            <a:off x="1676400" y="5181600"/>
            <a:ext cx="2057400" cy="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88" name="Line 340"/>
          <p:cNvSpPr>
            <a:spLocks noChangeShapeType="1"/>
          </p:cNvSpPr>
          <p:nvPr/>
        </p:nvSpPr>
        <p:spPr bwMode="auto">
          <a:xfrm flipH="1">
            <a:off x="1447800" y="5257800"/>
            <a:ext cx="2209800" cy="0"/>
          </a:xfrm>
          <a:prstGeom prst="line">
            <a:avLst/>
          </a:prstGeom>
          <a:noFill/>
          <a:ln w="31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89" name="Line 341"/>
          <p:cNvSpPr>
            <a:spLocks noChangeShapeType="1"/>
          </p:cNvSpPr>
          <p:nvPr/>
        </p:nvSpPr>
        <p:spPr bwMode="auto">
          <a:xfrm flipH="1">
            <a:off x="1219200" y="5334000"/>
            <a:ext cx="2362200" cy="0"/>
          </a:xfrm>
          <a:prstGeom prst="line">
            <a:avLst/>
          </a:prstGeom>
          <a:noFill/>
          <a:ln w="3175">
            <a:solidFill>
              <a:srgbClr val="660033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90" name="Oval 343"/>
          <p:cNvSpPr>
            <a:spLocks noChangeArrowheads="1"/>
          </p:cNvSpPr>
          <p:nvPr/>
        </p:nvSpPr>
        <p:spPr bwMode="auto">
          <a:xfrm>
            <a:off x="3733800" y="5105400"/>
            <a:ext cx="152400" cy="152400"/>
          </a:xfrm>
          <a:prstGeom prst="ellipse">
            <a:avLst/>
          </a:prstGeom>
          <a:solidFill>
            <a:srgbClr val="3366FF"/>
          </a:solidFill>
          <a:ln w="63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rPr>
              <a:t>=</a:t>
            </a:r>
          </a:p>
        </p:txBody>
      </p:sp>
      <p:sp>
        <p:nvSpPr>
          <p:cNvPr id="191" name="Oval 344"/>
          <p:cNvSpPr>
            <a:spLocks noChangeArrowheads="1"/>
          </p:cNvSpPr>
          <p:nvPr/>
        </p:nvSpPr>
        <p:spPr bwMode="auto">
          <a:xfrm>
            <a:off x="3686175" y="5143500"/>
            <a:ext cx="152400" cy="152400"/>
          </a:xfrm>
          <a:prstGeom prst="ellipse">
            <a:avLst/>
          </a:prstGeom>
          <a:solidFill>
            <a:srgbClr val="3366FF"/>
          </a:solidFill>
          <a:ln w="63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rPr>
              <a:t>=</a:t>
            </a:r>
          </a:p>
        </p:txBody>
      </p:sp>
      <p:sp>
        <p:nvSpPr>
          <p:cNvPr id="192" name="Oval 345"/>
          <p:cNvSpPr>
            <a:spLocks noChangeArrowheads="1"/>
          </p:cNvSpPr>
          <p:nvPr/>
        </p:nvSpPr>
        <p:spPr bwMode="auto">
          <a:xfrm>
            <a:off x="3629025" y="5191125"/>
            <a:ext cx="152400" cy="152400"/>
          </a:xfrm>
          <a:prstGeom prst="ellipse">
            <a:avLst/>
          </a:prstGeom>
          <a:solidFill>
            <a:srgbClr val="3366FF"/>
          </a:solidFill>
          <a:ln w="63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rPr>
              <a:t>=</a:t>
            </a:r>
          </a:p>
        </p:txBody>
      </p:sp>
      <p:sp>
        <p:nvSpPr>
          <p:cNvPr id="193" name="Oval 346"/>
          <p:cNvSpPr>
            <a:spLocks noChangeArrowheads="1"/>
          </p:cNvSpPr>
          <p:nvPr/>
        </p:nvSpPr>
        <p:spPr bwMode="auto">
          <a:xfrm>
            <a:off x="3581400" y="5229225"/>
            <a:ext cx="152400" cy="152400"/>
          </a:xfrm>
          <a:prstGeom prst="ellipse">
            <a:avLst/>
          </a:prstGeom>
          <a:solidFill>
            <a:srgbClr val="3366FF"/>
          </a:solidFill>
          <a:ln w="63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rPr>
              <a:t>=</a:t>
            </a:r>
          </a:p>
        </p:txBody>
      </p:sp>
      <p:sp>
        <p:nvSpPr>
          <p:cNvPr id="194" name="Line 347"/>
          <p:cNvSpPr>
            <a:spLocks noChangeShapeType="1"/>
          </p:cNvSpPr>
          <p:nvPr/>
        </p:nvSpPr>
        <p:spPr bwMode="auto">
          <a:xfrm flipV="1">
            <a:off x="3352800" y="5334000"/>
            <a:ext cx="228600" cy="76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95" name="Line 348"/>
          <p:cNvSpPr>
            <a:spLocks noChangeShapeType="1"/>
          </p:cNvSpPr>
          <p:nvPr/>
        </p:nvSpPr>
        <p:spPr bwMode="auto">
          <a:xfrm>
            <a:off x="3810000" y="5257800"/>
            <a:ext cx="152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96" name="Rectangle 349"/>
          <p:cNvSpPr>
            <a:spLocks noChangeArrowheads="1"/>
          </p:cNvSpPr>
          <p:nvPr/>
        </p:nvSpPr>
        <p:spPr bwMode="auto">
          <a:xfrm>
            <a:off x="2438400" y="5410200"/>
            <a:ext cx="914400" cy="381000"/>
          </a:xfrm>
          <a:prstGeom prst="rect">
            <a:avLst/>
          </a:prstGeom>
          <a:solidFill>
            <a:srgbClr val="DC0A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rPr>
              <a:t>T39</a:t>
            </a:r>
          </a:p>
        </p:txBody>
      </p:sp>
      <p:sp>
        <p:nvSpPr>
          <p:cNvPr id="197" name="Line 350"/>
          <p:cNvSpPr>
            <a:spLocks noChangeShapeType="1"/>
          </p:cNvSpPr>
          <p:nvPr/>
        </p:nvSpPr>
        <p:spPr bwMode="auto">
          <a:xfrm flipH="1">
            <a:off x="1905000" y="5486400"/>
            <a:ext cx="1905000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98" name="Line 351"/>
          <p:cNvSpPr>
            <a:spLocks noChangeShapeType="1"/>
          </p:cNvSpPr>
          <p:nvPr/>
        </p:nvSpPr>
        <p:spPr bwMode="auto">
          <a:xfrm flipH="1">
            <a:off x="1676400" y="5562600"/>
            <a:ext cx="2057400" cy="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99" name="Line 352"/>
          <p:cNvSpPr>
            <a:spLocks noChangeShapeType="1"/>
          </p:cNvSpPr>
          <p:nvPr/>
        </p:nvSpPr>
        <p:spPr bwMode="auto">
          <a:xfrm flipH="1">
            <a:off x="1447800" y="5638800"/>
            <a:ext cx="2209800" cy="0"/>
          </a:xfrm>
          <a:prstGeom prst="line">
            <a:avLst/>
          </a:prstGeom>
          <a:noFill/>
          <a:ln w="3175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00" name="Line 353"/>
          <p:cNvSpPr>
            <a:spLocks noChangeShapeType="1"/>
          </p:cNvSpPr>
          <p:nvPr/>
        </p:nvSpPr>
        <p:spPr bwMode="auto">
          <a:xfrm flipH="1">
            <a:off x="1219200" y="5715000"/>
            <a:ext cx="2362200" cy="0"/>
          </a:xfrm>
          <a:prstGeom prst="line">
            <a:avLst/>
          </a:prstGeom>
          <a:noFill/>
          <a:ln w="3175">
            <a:solidFill>
              <a:srgbClr val="660033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01" name="Oval 355"/>
          <p:cNvSpPr>
            <a:spLocks noChangeArrowheads="1"/>
          </p:cNvSpPr>
          <p:nvPr/>
        </p:nvSpPr>
        <p:spPr bwMode="auto">
          <a:xfrm>
            <a:off x="3733800" y="5486400"/>
            <a:ext cx="152400" cy="152400"/>
          </a:xfrm>
          <a:prstGeom prst="ellipse">
            <a:avLst/>
          </a:prstGeom>
          <a:solidFill>
            <a:srgbClr val="3366FF"/>
          </a:solidFill>
          <a:ln w="63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rPr>
              <a:t>=</a:t>
            </a:r>
          </a:p>
        </p:txBody>
      </p:sp>
      <p:sp>
        <p:nvSpPr>
          <p:cNvPr id="202" name="Oval 356"/>
          <p:cNvSpPr>
            <a:spLocks noChangeArrowheads="1"/>
          </p:cNvSpPr>
          <p:nvPr/>
        </p:nvSpPr>
        <p:spPr bwMode="auto">
          <a:xfrm>
            <a:off x="3686175" y="5524500"/>
            <a:ext cx="152400" cy="152400"/>
          </a:xfrm>
          <a:prstGeom prst="ellipse">
            <a:avLst/>
          </a:prstGeom>
          <a:solidFill>
            <a:srgbClr val="3366FF"/>
          </a:solidFill>
          <a:ln w="63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rPr>
              <a:t>=</a:t>
            </a:r>
          </a:p>
        </p:txBody>
      </p:sp>
      <p:sp>
        <p:nvSpPr>
          <p:cNvPr id="203" name="Oval 357"/>
          <p:cNvSpPr>
            <a:spLocks noChangeArrowheads="1"/>
          </p:cNvSpPr>
          <p:nvPr/>
        </p:nvSpPr>
        <p:spPr bwMode="auto">
          <a:xfrm>
            <a:off x="3629025" y="5572125"/>
            <a:ext cx="152400" cy="152400"/>
          </a:xfrm>
          <a:prstGeom prst="ellipse">
            <a:avLst/>
          </a:prstGeom>
          <a:solidFill>
            <a:srgbClr val="3366FF"/>
          </a:solidFill>
          <a:ln w="63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rPr>
              <a:t>=</a:t>
            </a:r>
          </a:p>
        </p:txBody>
      </p:sp>
      <p:sp>
        <p:nvSpPr>
          <p:cNvPr id="204" name="Oval 358"/>
          <p:cNvSpPr>
            <a:spLocks noChangeArrowheads="1"/>
          </p:cNvSpPr>
          <p:nvPr/>
        </p:nvSpPr>
        <p:spPr bwMode="auto">
          <a:xfrm>
            <a:off x="3581400" y="5610225"/>
            <a:ext cx="152400" cy="152400"/>
          </a:xfrm>
          <a:prstGeom prst="ellipse">
            <a:avLst/>
          </a:prstGeom>
          <a:solidFill>
            <a:srgbClr val="3366FF"/>
          </a:solidFill>
          <a:ln w="63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rPr>
              <a:t>=</a:t>
            </a:r>
          </a:p>
        </p:txBody>
      </p:sp>
      <p:sp>
        <p:nvSpPr>
          <p:cNvPr id="205" name="Line 359"/>
          <p:cNvSpPr>
            <a:spLocks noChangeShapeType="1"/>
          </p:cNvSpPr>
          <p:nvPr/>
        </p:nvSpPr>
        <p:spPr bwMode="auto">
          <a:xfrm flipV="1">
            <a:off x="3352800" y="5715000"/>
            <a:ext cx="228600" cy="76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06" name="Line 360"/>
          <p:cNvSpPr>
            <a:spLocks noChangeShapeType="1"/>
          </p:cNvSpPr>
          <p:nvPr/>
        </p:nvSpPr>
        <p:spPr bwMode="auto">
          <a:xfrm>
            <a:off x="3810000" y="5638800"/>
            <a:ext cx="152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07" name="Line 361"/>
          <p:cNvSpPr>
            <a:spLocks noChangeShapeType="1"/>
          </p:cNvSpPr>
          <p:nvPr/>
        </p:nvSpPr>
        <p:spPr bwMode="auto">
          <a:xfrm flipV="1">
            <a:off x="1905000" y="1828800"/>
            <a:ext cx="0" cy="3657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08" name="Line 362"/>
          <p:cNvSpPr>
            <a:spLocks noChangeShapeType="1"/>
          </p:cNvSpPr>
          <p:nvPr/>
        </p:nvSpPr>
        <p:spPr bwMode="auto">
          <a:xfrm flipV="1">
            <a:off x="1676400" y="1828800"/>
            <a:ext cx="0" cy="3733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09" name="Line 363"/>
          <p:cNvSpPr>
            <a:spLocks noChangeShapeType="1"/>
          </p:cNvSpPr>
          <p:nvPr/>
        </p:nvSpPr>
        <p:spPr bwMode="auto">
          <a:xfrm flipV="1">
            <a:off x="1447800" y="1828800"/>
            <a:ext cx="0" cy="38100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10" name="Line 364"/>
          <p:cNvSpPr>
            <a:spLocks noChangeShapeType="1"/>
          </p:cNvSpPr>
          <p:nvPr/>
        </p:nvSpPr>
        <p:spPr bwMode="auto">
          <a:xfrm flipV="1">
            <a:off x="1219200" y="1828800"/>
            <a:ext cx="0" cy="3886200"/>
          </a:xfrm>
          <a:prstGeom prst="line">
            <a:avLst/>
          </a:prstGeom>
          <a:noFill/>
          <a:ln w="19050">
            <a:solidFill>
              <a:srgbClr val="660033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11" name="Text Box 365"/>
          <p:cNvSpPr txBox="1">
            <a:spLocks noChangeArrowheads="1"/>
          </p:cNvSpPr>
          <p:nvPr/>
        </p:nvSpPr>
        <p:spPr bwMode="auto">
          <a:xfrm>
            <a:off x="1981200" y="6096000"/>
            <a:ext cx="408305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Snapshot of RS (only 4 entries shown)</a:t>
            </a:r>
          </a:p>
        </p:txBody>
      </p:sp>
    </p:spTree>
    <p:extLst>
      <p:ext uri="{BB962C8B-B14F-4D97-AF65-F5344CB8AC3E}">
        <p14:creationId xmlns:p14="http://schemas.microsoft.com/office/powerpoint/2010/main" val="1312519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441325" y="347663"/>
            <a:ext cx="3282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Selection Logic</a:t>
            </a:r>
          </a:p>
        </p:txBody>
      </p:sp>
      <p:sp>
        <p:nvSpPr>
          <p:cNvPr id="74755" name="Line 3"/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1219200" y="1676400"/>
            <a:ext cx="6477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/>
              <a:t>Issue window</a:t>
            </a: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1600200" y="2590800"/>
            <a:ext cx="1219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0" name="Line 8"/>
          <p:cNvSpPr>
            <a:spLocks noChangeShapeType="1"/>
          </p:cNvSpPr>
          <p:nvPr/>
        </p:nvSpPr>
        <p:spPr bwMode="auto">
          <a:xfrm>
            <a:off x="1676400" y="2057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61" name="Line 9"/>
          <p:cNvSpPr>
            <a:spLocks noChangeShapeType="1"/>
          </p:cNvSpPr>
          <p:nvPr/>
        </p:nvSpPr>
        <p:spPr bwMode="auto">
          <a:xfrm flipV="1">
            <a:off x="1828800" y="2057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62" name="Line 10"/>
          <p:cNvSpPr>
            <a:spLocks noChangeShapeType="1"/>
          </p:cNvSpPr>
          <p:nvPr/>
        </p:nvSpPr>
        <p:spPr bwMode="auto">
          <a:xfrm>
            <a:off x="2590800" y="2057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63" name="Line 11"/>
          <p:cNvSpPr>
            <a:spLocks noChangeShapeType="1"/>
          </p:cNvSpPr>
          <p:nvPr/>
        </p:nvSpPr>
        <p:spPr bwMode="auto">
          <a:xfrm>
            <a:off x="1981200" y="2057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64" name="Line 12"/>
          <p:cNvSpPr>
            <a:spLocks noChangeShapeType="1"/>
          </p:cNvSpPr>
          <p:nvPr/>
        </p:nvSpPr>
        <p:spPr bwMode="auto">
          <a:xfrm>
            <a:off x="2286000" y="2057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65" name="Line 13"/>
          <p:cNvSpPr>
            <a:spLocks noChangeShapeType="1"/>
          </p:cNvSpPr>
          <p:nvPr/>
        </p:nvSpPr>
        <p:spPr bwMode="auto">
          <a:xfrm flipV="1">
            <a:off x="2133600" y="2057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66" name="Line 14"/>
          <p:cNvSpPr>
            <a:spLocks noChangeShapeType="1"/>
          </p:cNvSpPr>
          <p:nvPr/>
        </p:nvSpPr>
        <p:spPr bwMode="auto">
          <a:xfrm flipV="1">
            <a:off x="2438400" y="2057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67" name="Line 15"/>
          <p:cNvSpPr>
            <a:spLocks noChangeShapeType="1"/>
          </p:cNvSpPr>
          <p:nvPr/>
        </p:nvSpPr>
        <p:spPr bwMode="auto">
          <a:xfrm flipV="1">
            <a:off x="2743200" y="2057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68" name="Text Box 16"/>
          <p:cNvSpPr txBox="1">
            <a:spLocks noChangeArrowheads="1"/>
          </p:cNvSpPr>
          <p:nvPr/>
        </p:nvSpPr>
        <p:spPr bwMode="auto">
          <a:xfrm>
            <a:off x="1143000" y="2133600"/>
            <a:ext cx="550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req</a:t>
            </a:r>
          </a:p>
        </p:txBody>
      </p:sp>
      <p:sp>
        <p:nvSpPr>
          <p:cNvPr id="74769" name="Text Box 17"/>
          <p:cNvSpPr txBox="1">
            <a:spLocks noChangeArrowheads="1"/>
          </p:cNvSpPr>
          <p:nvPr/>
        </p:nvSpPr>
        <p:spPr bwMode="auto">
          <a:xfrm>
            <a:off x="2743200" y="213360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grant</a:t>
            </a:r>
          </a:p>
        </p:txBody>
      </p:sp>
      <p:sp>
        <p:nvSpPr>
          <p:cNvPr id="74770" name="Rectangle 18"/>
          <p:cNvSpPr>
            <a:spLocks noChangeArrowheads="1"/>
          </p:cNvSpPr>
          <p:nvPr/>
        </p:nvSpPr>
        <p:spPr bwMode="auto">
          <a:xfrm>
            <a:off x="3124200" y="2590800"/>
            <a:ext cx="1219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71" name="Rectangle 19"/>
          <p:cNvSpPr>
            <a:spLocks noChangeArrowheads="1"/>
          </p:cNvSpPr>
          <p:nvPr/>
        </p:nvSpPr>
        <p:spPr bwMode="auto">
          <a:xfrm>
            <a:off x="4648200" y="2590800"/>
            <a:ext cx="1219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6096000" y="2590800"/>
            <a:ext cx="1219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73" name="Rectangle 21"/>
          <p:cNvSpPr>
            <a:spLocks noChangeArrowheads="1"/>
          </p:cNvSpPr>
          <p:nvPr/>
        </p:nvSpPr>
        <p:spPr bwMode="auto">
          <a:xfrm>
            <a:off x="3962400" y="4343400"/>
            <a:ext cx="1219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74" name="Line 22"/>
          <p:cNvSpPr>
            <a:spLocks noChangeShapeType="1"/>
          </p:cNvSpPr>
          <p:nvPr/>
        </p:nvSpPr>
        <p:spPr bwMode="auto">
          <a:xfrm>
            <a:off x="2286000" y="3276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75" name="Line 23"/>
          <p:cNvSpPr>
            <a:spLocks noChangeShapeType="1"/>
          </p:cNvSpPr>
          <p:nvPr/>
        </p:nvSpPr>
        <p:spPr bwMode="auto">
          <a:xfrm>
            <a:off x="2286000" y="39624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76" name="Line 24"/>
          <p:cNvSpPr>
            <a:spLocks noChangeShapeType="1"/>
          </p:cNvSpPr>
          <p:nvPr/>
        </p:nvSpPr>
        <p:spPr bwMode="auto">
          <a:xfrm>
            <a:off x="4114800" y="3962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79" name="Line 27"/>
          <p:cNvSpPr>
            <a:spLocks noChangeShapeType="1"/>
          </p:cNvSpPr>
          <p:nvPr/>
        </p:nvSpPr>
        <p:spPr bwMode="auto">
          <a:xfrm flipV="1">
            <a:off x="4267200" y="3733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80" name="Line 28"/>
          <p:cNvSpPr>
            <a:spLocks noChangeShapeType="1"/>
          </p:cNvSpPr>
          <p:nvPr/>
        </p:nvSpPr>
        <p:spPr bwMode="auto">
          <a:xfrm flipH="1">
            <a:off x="2514600" y="37338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81" name="Line 29"/>
          <p:cNvSpPr>
            <a:spLocks noChangeShapeType="1"/>
          </p:cNvSpPr>
          <p:nvPr/>
        </p:nvSpPr>
        <p:spPr bwMode="auto">
          <a:xfrm flipV="1">
            <a:off x="2514600" y="3276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82" name="Text Box 30"/>
          <p:cNvSpPr txBox="1">
            <a:spLocks noChangeArrowheads="1"/>
          </p:cNvSpPr>
          <p:nvPr/>
        </p:nvSpPr>
        <p:spPr bwMode="auto">
          <a:xfrm>
            <a:off x="1371600" y="3429000"/>
            <a:ext cx="960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anyreq</a:t>
            </a:r>
          </a:p>
        </p:txBody>
      </p:sp>
      <p:sp>
        <p:nvSpPr>
          <p:cNvPr id="74783" name="Text Box 31"/>
          <p:cNvSpPr txBox="1">
            <a:spLocks noChangeArrowheads="1"/>
          </p:cNvSpPr>
          <p:nvPr/>
        </p:nvSpPr>
        <p:spPr bwMode="auto">
          <a:xfrm>
            <a:off x="2514600" y="3352800"/>
            <a:ext cx="947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enable</a:t>
            </a:r>
          </a:p>
        </p:txBody>
      </p:sp>
      <p:sp>
        <p:nvSpPr>
          <p:cNvPr id="74784" name="Line 32"/>
          <p:cNvSpPr>
            <a:spLocks noChangeShapeType="1"/>
          </p:cNvSpPr>
          <p:nvPr/>
        </p:nvSpPr>
        <p:spPr bwMode="auto">
          <a:xfrm flipV="1">
            <a:off x="4953000" y="5029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85" name="Text Box 33"/>
          <p:cNvSpPr txBox="1">
            <a:spLocks noChangeArrowheads="1"/>
          </p:cNvSpPr>
          <p:nvPr/>
        </p:nvSpPr>
        <p:spPr bwMode="auto">
          <a:xfrm>
            <a:off x="4953000" y="5181600"/>
            <a:ext cx="947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enable</a:t>
            </a:r>
          </a:p>
        </p:txBody>
      </p:sp>
      <p:sp>
        <p:nvSpPr>
          <p:cNvPr id="74786" name="Text Box 34"/>
          <p:cNvSpPr txBox="1">
            <a:spLocks noChangeArrowheads="1"/>
          </p:cNvSpPr>
          <p:nvPr/>
        </p:nvSpPr>
        <p:spPr bwMode="auto">
          <a:xfrm>
            <a:off x="5181600" y="4343400"/>
            <a:ext cx="1384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Arbiter cell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(?) Select Logic Implementation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4D28-5E5B-4FD7-92E2-392EF37B371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1066800"/>
            <a:ext cx="8229600" cy="533400"/>
          </a:xfrm>
          <a:prstGeom prst="rect">
            <a:avLst/>
          </a:prstGeom>
          <a:solidFill>
            <a:srgbClr val="FFFF66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rPr>
              <a:t>Reservation Station</a:t>
            </a:r>
          </a:p>
        </p:txBody>
      </p:sp>
      <p:sp>
        <p:nvSpPr>
          <p:cNvPr id="6" name="Line 119"/>
          <p:cNvSpPr>
            <a:spLocks noChangeShapeType="1"/>
          </p:cNvSpPr>
          <p:nvPr/>
        </p:nvSpPr>
        <p:spPr bwMode="auto">
          <a:xfrm>
            <a:off x="1066800" y="1447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7" name="Line 120"/>
          <p:cNvSpPr>
            <a:spLocks noChangeShapeType="1"/>
          </p:cNvSpPr>
          <p:nvPr/>
        </p:nvSpPr>
        <p:spPr bwMode="auto">
          <a:xfrm>
            <a:off x="1066800" y="1066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8" name="Line 121"/>
          <p:cNvSpPr>
            <a:spLocks noChangeShapeType="1"/>
          </p:cNvSpPr>
          <p:nvPr/>
        </p:nvSpPr>
        <p:spPr bwMode="auto">
          <a:xfrm>
            <a:off x="1600200" y="1447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9" name="Line 122"/>
          <p:cNvSpPr>
            <a:spLocks noChangeShapeType="1"/>
          </p:cNvSpPr>
          <p:nvPr/>
        </p:nvSpPr>
        <p:spPr bwMode="auto">
          <a:xfrm>
            <a:off x="1600200" y="1066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0" name="Line 123"/>
          <p:cNvSpPr>
            <a:spLocks noChangeShapeType="1"/>
          </p:cNvSpPr>
          <p:nvPr/>
        </p:nvSpPr>
        <p:spPr bwMode="auto">
          <a:xfrm>
            <a:off x="2133600" y="1447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1" name="Line 124"/>
          <p:cNvSpPr>
            <a:spLocks noChangeShapeType="1"/>
          </p:cNvSpPr>
          <p:nvPr/>
        </p:nvSpPr>
        <p:spPr bwMode="auto">
          <a:xfrm>
            <a:off x="2133600" y="1066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2" name="Line 125"/>
          <p:cNvSpPr>
            <a:spLocks noChangeShapeType="1"/>
          </p:cNvSpPr>
          <p:nvPr/>
        </p:nvSpPr>
        <p:spPr bwMode="auto">
          <a:xfrm>
            <a:off x="2667000" y="1447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3" name="Line 126"/>
          <p:cNvSpPr>
            <a:spLocks noChangeShapeType="1"/>
          </p:cNvSpPr>
          <p:nvPr/>
        </p:nvSpPr>
        <p:spPr bwMode="auto">
          <a:xfrm>
            <a:off x="2667000" y="1066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4" name="Line 127"/>
          <p:cNvSpPr>
            <a:spLocks noChangeShapeType="1"/>
          </p:cNvSpPr>
          <p:nvPr/>
        </p:nvSpPr>
        <p:spPr bwMode="auto">
          <a:xfrm>
            <a:off x="3124200" y="1447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5" name="Line 128"/>
          <p:cNvSpPr>
            <a:spLocks noChangeShapeType="1"/>
          </p:cNvSpPr>
          <p:nvPr/>
        </p:nvSpPr>
        <p:spPr bwMode="auto">
          <a:xfrm>
            <a:off x="3124200" y="1066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6" name="Line 129"/>
          <p:cNvSpPr>
            <a:spLocks noChangeShapeType="1"/>
          </p:cNvSpPr>
          <p:nvPr/>
        </p:nvSpPr>
        <p:spPr bwMode="auto">
          <a:xfrm>
            <a:off x="3657600" y="1447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7" name="Line 130"/>
          <p:cNvSpPr>
            <a:spLocks noChangeShapeType="1"/>
          </p:cNvSpPr>
          <p:nvPr/>
        </p:nvSpPr>
        <p:spPr bwMode="auto">
          <a:xfrm>
            <a:off x="3657600" y="1066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8" name="Line 131"/>
          <p:cNvSpPr>
            <a:spLocks noChangeShapeType="1"/>
          </p:cNvSpPr>
          <p:nvPr/>
        </p:nvSpPr>
        <p:spPr bwMode="auto">
          <a:xfrm>
            <a:off x="4191000" y="1447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9" name="Line 132"/>
          <p:cNvSpPr>
            <a:spLocks noChangeShapeType="1"/>
          </p:cNvSpPr>
          <p:nvPr/>
        </p:nvSpPr>
        <p:spPr bwMode="auto">
          <a:xfrm>
            <a:off x="4191000" y="1066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0" name="Line 133"/>
          <p:cNvSpPr>
            <a:spLocks noChangeShapeType="1"/>
          </p:cNvSpPr>
          <p:nvPr/>
        </p:nvSpPr>
        <p:spPr bwMode="auto">
          <a:xfrm>
            <a:off x="4724400" y="1447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1" name="Line 134"/>
          <p:cNvSpPr>
            <a:spLocks noChangeShapeType="1"/>
          </p:cNvSpPr>
          <p:nvPr/>
        </p:nvSpPr>
        <p:spPr bwMode="auto">
          <a:xfrm>
            <a:off x="4724400" y="1066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2" name="Line 135"/>
          <p:cNvSpPr>
            <a:spLocks noChangeShapeType="1"/>
          </p:cNvSpPr>
          <p:nvPr/>
        </p:nvSpPr>
        <p:spPr bwMode="auto">
          <a:xfrm>
            <a:off x="5257800" y="1447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3" name="Line 136"/>
          <p:cNvSpPr>
            <a:spLocks noChangeShapeType="1"/>
          </p:cNvSpPr>
          <p:nvPr/>
        </p:nvSpPr>
        <p:spPr bwMode="auto">
          <a:xfrm>
            <a:off x="5257800" y="1066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4" name="Line 137"/>
          <p:cNvSpPr>
            <a:spLocks noChangeShapeType="1"/>
          </p:cNvSpPr>
          <p:nvPr/>
        </p:nvSpPr>
        <p:spPr bwMode="auto">
          <a:xfrm>
            <a:off x="5791200" y="1447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5" name="Line 138"/>
          <p:cNvSpPr>
            <a:spLocks noChangeShapeType="1"/>
          </p:cNvSpPr>
          <p:nvPr/>
        </p:nvSpPr>
        <p:spPr bwMode="auto">
          <a:xfrm>
            <a:off x="5791200" y="1066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grpSp>
        <p:nvGrpSpPr>
          <p:cNvPr id="26" name="Group 262"/>
          <p:cNvGrpSpPr>
            <a:grpSpLocks/>
          </p:cNvGrpSpPr>
          <p:nvPr/>
        </p:nvGrpSpPr>
        <p:grpSpPr bwMode="auto">
          <a:xfrm>
            <a:off x="6324600" y="1066800"/>
            <a:ext cx="1143000" cy="533400"/>
            <a:chOff x="3984" y="672"/>
            <a:chExt cx="720" cy="336"/>
          </a:xfrm>
        </p:grpSpPr>
        <p:sp>
          <p:nvSpPr>
            <p:cNvPr id="27" name="Line 139"/>
            <p:cNvSpPr>
              <a:spLocks noChangeShapeType="1"/>
            </p:cNvSpPr>
            <p:nvPr/>
          </p:nvSpPr>
          <p:spPr bwMode="auto">
            <a:xfrm>
              <a:off x="3984" y="912"/>
              <a:ext cx="0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8" name="Line 140"/>
            <p:cNvSpPr>
              <a:spLocks noChangeShapeType="1"/>
            </p:cNvSpPr>
            <p:nvPr/>
          </p:nvSpPr>
          <p:spPr bwMode="auto">
            <a:xfrm>
              <a:off x="3984" y="672"/>
              <a:ext cx="0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9" name="Line 141"/>
            <p:cNvSpPr>
              <a:spLocks noChangeShapeType="1"/>
            </p:cNvSpPr>
            <p:nvPr/>
          </p:nvSpPr>
          <p:spPr bwMode="auto">
            <a:xfrm>
              <a:off x="4320" y="912"/>
              <a:ext cx="0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30" name="Line 142"/>
            <p:cNvSpPr>
              <a:spLocks noChangeShapeType="1"/>
            </p:cNvSpPr>
            <p:nvPr/>
          </p:nvSpPr>
          <p:spPr bwMode="auto">
            <a:xfrm>
              <a:off x="4320" y="672"/>
              <a:ext cx="0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31" name="Line 143"/>
            <p:cNvSpPr>
              <a:spLocks noChangeShapeType="1"/>
            </p:cNvSpPr>
            <p:nvPr/>
          </p:nvSpPr>
          <p:spPr bwMode="auto">
            <a:xfrm>
              <a:off x="4704" y="912"/>
              <a:ext cx="0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32" name="Line 144"/>
            <p:cNvSpPr>
              <a:spLocks noChangeShapeType="1"/>
            </p:cNvSpPr>
            <p:nvPr/>
          </p:nvSpPr>
          <p:spPr bwMode="auto">
            <a:xfrm>
              <a:off x="4704" y="672"/>
              <a:ext cx="0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</p:grpSp>
      <p:grpSp>
        <p:nvGrpSpPr>
          <p:cNvPr id="33" name="Group 158"/>
          <p:cNvGrpSpPr>
            <a:grpSpLocks/>
          </p:cNvGrpSpPr>
          <p:nvPr/>
        </p:nvGrpSpPr>
        <p:grpSpPr bwMode="auto">
          <a:xfrm>
            <a:off x="7620000" y="1295400"/>
            <a:ext cx="990600" cy="76200"/>
            <a:chOff x="4800" y="816"/>
            <a:chExt cx="624" cy="48"/>
          </a:xfrm>
        </p:grpSpPr>
        <p:sp>
          <p:nvSpPr>
            <p:cNvPr id="34" name="Oval 151"/>
            <p:cNvSpPr>
              <a:spLocks noChangeArrowheads="1"/>
            </p:cNvSpPr>
            <p:nvPr/>
          </p:nvSpPr>
          <p:spPr bwMode="auto">
            <a:xfrm>
              <a:off x="4800" y="816"/>
              <a:ext cx="48" cy="48"/>
            </a:xfrm>
            <a:prstGeom prst="ellipse">
              <a:avLst/>
            </a:prstGeom>
            <a:solidFill>
              <a:srgbClr val="000000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35" name="Oval 152"/>
            <p:cNvSpPr>
              <a:spLocks noChangeArrowheads="1"/>
            </p:cNvSpPr>
            <p:nvPr/>
          </p:nvSpPr>
          <p:spPr bwMode="auto">
            <a:xfrm>
              <a:off x="4944" y="816"/>
              <a:ext cx="48" cy="48"/>
            </a:xfrm>
            <a:prstGeom prst="ellipse">
              <a:avLst/>
            </a:prstGeom>
            <a:solidFill>
              <a:srgbClr val="000000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36" name="Oval 153"/>
            <p:cNvSpPr>
              <a:spLocks noChangeArrowheads="1"/>
            </p:cNvSpPr>
            <p:nvPr/>
          </p:nvSpPr>
          <p:spPr bwMode="auto">
            <a:xfrm>
              <a:off x="5136" y="816"/>
              <a:ext cx="48" cy="48"/>
            </a:xfrm>
            <a:prstGeom prst="ellipse">
              <a:avLst/>
            </a:prstGeom>
            <a:solidFill>
              <a:srgbClr val="000000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37" name="Oval 157"/>
            <p:cNvSpPr>
              <a:spLocks noChangeArrowheads="1"/>
            </p:cNvSpPr>
            <p:nvPr/>
          </p:nvSpPr>
          <p:spPr bwMode="auto">
            <a:xfrm>
              <a:off x="5376" y="816"/>
              <a:ext cx="48" cy="48"/>
            </a:xfrm>
            <a:prstGeom prst="ellipse">
              <a:avLst/>
            </a:prstGeom>
            <a:solidFill>
              <a:srgbClr val="000000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</p:grpSp>
      <p:sp>
        <p:nvSpPr>
          <p:cNvPr id="38" name="Text Box 168"/>
          <p:cNvSpPr txBox="1">
            <a:spLocks noChangeArrowheads="1"/>
          </p:cNvSpPr>
          <p:nvPr/>
        </p:nvSpPr>
        <p:spPr bwMode="auto">
          <a:xfrm>
            <a:off x="3886200" y="6324600"/>
            <a:ext cx="1822450" cy="304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[</a:t>
            </a:r>
            <a:r>
              <a:rPr lang="en-US" sz="1400" dirty="0" err="1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Palarchala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 ISCA’97]</a:t>
            </a:r>
          </a:p>
        </p:txBody>
      </p:sp>
      <p:grpSp>
        <p:nvGrpSpPr>
          <p:cNvPr id="39" name="Group 232"/>
          <p:cNvGrpSpPr>
            <a:grpSpLocks/>
          </p:cNvGrpSpPr>
          <p:nvPr/>
        </p:nvGrpSpPr>
        <p:grpSpPr bwMode="auto">
          <a:xfrm>
            <a:off x="438150" y="1600200"/>
            <a:ext cx="2228850" cy="1600200"/>
            <a:chOff x="324" y="1152"/>
            <a:chExt cx="1404" cy="1008"/>
          </a:xfrm>
        </p:grpSpPr>
        <p:sp>
          <p:nvSpPr>
            <p:cNvPr id="40" name="Rectangle 76"/>
            <p:cNvSpPr>
              <a:spLocks noChangeArrowheads="1"/>
            </p:cNvSpPr>
            <p:nvPr/>
          </p:nvSpPr>
          <p:spPr bwMode="auto">
            <a:xfrm>
              <a:off x="384" y="1488"/>
              <a:ext cx="1296" cy="624"/>
            </a:xfrm>
            <a:prstGeom prst="rect">
              <a:avLst/>
            </a:prstGeom>
            <a:solidFill>
              <a:srgbClr val="FFCC00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41" name="Line 77"/>
            <p:cNvSpPr>
              <a:spLocks noChangeShapeType="1"/>
            </p:cNvSpPr>
            <p:nvPr/>
          </p:nvSpPr>
          <p:spPr bwMode="auto">
            <a:xfrm flipV="1">
              <a:off x="614" y="1152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42" name="Line 78"/>
            <p:cNvSpPr>
              <a:spLocks noChangeShapeType="1"/>
            </p:cNvSpPr>
            <p:nvPr/>
          </p:nvSpPr>
          <p:spPr bwMode="auto">
            <a:xfrm flipV="1">
              <a:off x="950" y="1152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43" name="Line 79"/>
            <p:cNvSpPr>
              <a:spLocks noChangeShapeType="1"/>
            </p:cNvSpPr>
            <p:nvPr/>
          </p:nvSpPr>
          <p:spPr bwMode="auto">
            <a:xfrm flipV="1">
              <a:off x="1286" y="1152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44" name="Line 80"/>
            <p:cNvSpPr>
              <a:spLocks noChangeShapeType="1"/>
            </p:cNvSpPr>
            <p:nvPr/>
          </p:nvSpPr>
          <p:spPr bwMode="auto">
            <a:xfrm flipV="1">
              <a:off x="1622" y="1152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45" name="Line 81"/>
            <p:cNvSpPr>
              <a:spLocks noChangeShapeType="1"/>
            </p:cNvSpPr>
            <p:nvPr/>
          </p:nvSpPr>
          <p:spPr bwMode="auto">
            <a:xfrm>
              <a:off x="470" y="1152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46" name="Line 82"/>
            <p:cNvSpPr>
              <a:spLocks noChangeShapeType="1"/>
            </p:cNvSpPr>
            <p:nvPr/>
          </p:nvSpPr>
          <p:spPr bwMode="auto">
            <a:xfrm>
              <a:off x="806" y="1152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47" name="Line 83"/>
            <p:cNvSpPr>
              <a:spLocks noChangeShapeType="1"/>
            </p:cNvSpPr>
            <p:nvPr/>
          </p:nvSpPr>
          <p:spPr bwMode="auto">
            <a:xfrm>
              <a:off x="1142" y="1152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48" name="Line 84"/>
            <p:cNvSpPr>
              <a:spLocks noChangeShapeType="1"/>
            </p:cNvSpPr>
            <p:nvPr/>
          </p:nvSpPr>
          <p:spPr bwMode="auto">
            <a:xfrm>
              <a:off x="1478" y="1152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49" name="Line 85"/>
            <p:cNvSpPr>
              <a:spLocks noChangeShapeType="1"/>
            </p:cNvSpPr>
            <p:nvPr/>
          </p:nvSpPr>
          <p:spPr bwMode="auto">
            <a:xfrm>
              <a:off x="470" y="1152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50" name="Line 86"/>
            <p:cNvSpPr>
              <a:spLocks noChangeShapeType="1"/>
            </p:cNvSpPr>
            <p:nvPr/>
          </p:nvSpPr>
          <p:spPr bwMode="auto">
            <a:xfrm>
              <a:off x="806" y="1152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51" name="Line 87"/>
            <p:cNvSpPr>
              <a:spLocks noChangeShapeType="1"/>
            </p:cNvSpPr>
            <p:nvPr/>
          </p:nvSpPr>
          <p:spPr bwMode="auto">
            <a:xfrm>
              <a:off x="1142" y="1152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52" name="Line 88"/>
            <p:cNvSpPr>
              <a:spLocks noChangeShapeType="1"/>
            </p:cNvSpPr>
            <p:nvPr/>
          </p:nvSpPr>
          <p:spPr bwMode="auto">
            <a:xfrm>
              <a:off x="470" y="1152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53" name="Line 89"/>
            <p:cNvSpPr>
              <a:spLocks noChangeShapeType="1"/>
            </p:cNvSpPr>
            <p:nvPr/>
          </p:nvSpPr>
          <p:spPr bwMode="auto">
            <a:xfrm>
              <a:off x="806" y="1152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54" name="Line 90"/>
            <p:cNvSpPr>
              <a:spLocks noChangeShapeType="1"/>
            </p:cNvSpPr>
            <p:nvPr/>
          </p:nvSpPr>
          <p:spPr bwMode="auto">
            <a:xfrm>
              <a:off x="1478" y="1152"/>
              <a:ext cx="0" cy="3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55" name="Line 91"/>
            <p:cNvSpPr>
              <a:spLocks noChangeShapeType="1"/>
            </p:cNvSpPr>
            <p:nvPr/>
          </p:nvSpPr>
          <p:spPr bwMode="auto">
            <a:xfrm>
              <a:off x="1142" y="1152"/>
              <a:ext cx="0" cy="3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56" name="Line 92"/>
            <p:cNvSpPr>
              <a:spLocks noChangeShapeType="1"/>
            </p:cNvSpPr>
            <p:nvPr/>
          </p:nvSpPr>
          <p:spPr bwMode="auto">
            <a:xfrm>
              <a:off x="470" y="1152"/>
              <a:ext cx="0" cy="3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57" name="Line 93"/>
            <p:cNvSpPr>
              <a:spLocks noChangeShapeType="1"/>
            </p:cNvSpPr>
            <p:nvPr/>
          </p:nvSpPr>
          <p:spPr bwMode="auto">
            <a:xfrm>
              <a:off x="806" y="1152"/>
              <a:ext cx="0" cy="3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58" name="Text Box 160"/>
            <p:cNvSpPr txBox="1">
              <a:spLocks noChangeArrowheads="1"/>
            </p:cNvSpPr>
            <p:nvPr/>
          </p:nvSpPr>
          <p:spPr bwMode="auto">
            <a:xfrm>
              <a:off x="324" y="1494"/>
              <a:ext cx="252" cy="31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Req0</a:t>
              </a:r>
            </a:p>
          </p:txBody>
        </p:sp>
        <p:sp>
          <p:nvSpPr>
            <p:cNvPr id="59" name="Text Box 161"/>
            <p:cNvSpPr txBox="1">
              <a:spLocks noChangeArrowheads="1"/>
            </p:cNvSpPr>
            <p:nvPr/>
          </p:nvSpPr>
          <p:spPr bwMode="auto">
            <a:xfrm>
              <a:off x="499" y="1490"/>
              <a:ext cx="252" cy="39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Grant0</a:t>
              </a:r>
            </a:p>
          </p:txBody>
        </p:sp>
        <p:sp>
          <p:nvSpPr>
            <p:cNvPr id="60" name="Text Box 162"/>
            <p:cNvSpPr txBox="1">
              <a:spLocks noChangeArrowheads="1"/>
            </p:cNvSpPr>
            <p:nvPr/>
          </p:nvSpPr>
          <p:spPr bwMode="auto">
            <a:xfrm>
              <a:off x="667" y="1494"/>
              <a:ext cx="252" cy="31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Req1</a:t>
              </a:r>
            </a:p>
          </p:txBody>
        </p:sp>
        <p:sp>
          <p:nvSpPr>
            <p:cNvPr id="61" name="Text Box 163"/>
            <p:cNvSpPr txBox="1">
              <a:spLocks noChangeArrowheads="1"/>
            </p:cNvSpPr>
            <p:nvPr/>
          </p:nvSpPr>
          <p:spPr bwMode="auto">
            <a:xfrm>
              <a:off x="842" y="1490"/>
              <a:ext cx="252" cy="39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Grant1</a:t>
              </a:r>
            </a:p>
          </p:txBody>
        </p:sp>
        <p:sp>
          <p:nvSpPr>
            <p:cNvPr id="62" name="Text Box 164"/>
            <p:cNvSpPr txBox="1">
              <a:spLocks noChangeArrowheads="1"/>
            </p:cNvSpPr>
            <p:nvPr/>
          </p:nvSpPr>
          <p:spPr bwMode="auto">
            <a:xfrm>
              <a:off x="996" y="1494"/>
              <a:ext cx="252" cy="31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Req2</a:t>
              </a:r>
            </a:p>
          </p:txBody>
        </p:sp>
        <p:sp>
          <p:nvSpPr>
            <p:cNvPr id="63" name="Text Box 165"/>
            <p:cNvSpPr txBox="1">
              <a:spLocks noChangeArrowheads="1"/>
            </p:cNvSpPr>
            <p:nvPr/>
          </p:nvSpPr>
          <p:spPr bwMode="auto">
            <a:xfrm>
              <a:off x="1178" y="1490"/>
              <a:ext cx="252" cy="45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Grant02</a:t>
              </a:r>
            </a:p>
          </p:txBody>
        </p:sp>
        <p:sp>
          <p:nvSpPr>
            <p:cNvPr id="64" name="Text Box 166"/>
            <p:cNvSpPr txBox="1">
              <a:spLocks noChangeArrowheads="1"/>
            </p:cNvSpPr>
            <p:nvPr/>
          </p:nvSpPr>
          <p:spPr bwMode="auto">
            <a:xfrm>
              <a:off x="1332" y="1494"/>
              <a:ext cx="252" cy="31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Req3</a:t>
              </a:r>
            </a:p>
          </p:txBody>
        </p:sp>
        <p:sp>
          <p:nvSpPr>
            <p:cNvPr id="65" name="Text Box 167"/>
            <p:cNvSpPr txBox="1">
              <a:spLocks noChangeArrowheads="1"/>
            </p:cNvSpPr>
            <p:nvPr/>
          </p:nvSpPr>
          <p:spPr bwMode="auto">
            <a:xfrm>
              <a:off x="1476" y="1475"/>
              <a:ext cx="252" cy="39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Grant3</a:t>
              </a:r>
            </a:p>
          </p:txBody>
        </p:sp>
        <p:sp>
          <p:nvSpPr>
            <p:cNvPr id="66" name="Text Box 170"/>
            <p:cNvSpPr txBox="1">
              <a:spLocks noChangeArrowheads="1"/>
            </p:cNvSpPr>
            <p:nvPr/>
          </p:nvSpPr>
          <p:spPr bwMode="auto">
            <a:xfrm>
              <a:off x="1254" y="1968"/>
              <a:ext cx="464" cy="19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Enable</a:t>
              </a:r>
            </a:p>
          </p:txBody>
        </p:sp>
        <p:sp>
          <p:nvSpPr>
            <p:cNvPr id="67" name="Text Box 171"/>
            <p:cNvSpPr txBox="1">
              <a:spLocks noChangeArrowheads="1"/>
            </p:cNvSpPr>
            <p:nvPr/>
          </p:nvSpPr>
          <p:spPr bwMode="auto">
            <a:xfrm>
              <a:off x="594" y="1968"/>
              <a:ext cx="644" cy="19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AnyQueue</a:t>
              </a:r>
              <a:endParaRPr kumimoji="0" lang="en-US" altLang="zh-TW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endParaRPr>
            </a:p>
          </p:txBody>
        </p:sp>
      </p:grpSp>
      <p:grpSp>
        <p:nvGrpSpPr>
          <p:cNvPr id="68" name="Group 233"/>
          <p:cNvGrpSpPr>
            <a:grpSpLocks/>
          </p:cNvGrpSpPr>
          <p:nvPr/>
        </p:nvGrpSpPr>
        <p:grpSpPr bwMode="auto">
          <a:xfrm>
            <a:off x="2571750" y="1600200"/>
            <a:ext cx="2228850" cy="1600200"/>
            <a:chOff x="324" y="1152"/>
            <a:chExt cx="1404" cy="1008"/>
          </a:xfrm>
        </p:grpSpPr>
        <p:sp>
          <p:nvSpPr>
            <p:cNvPr id="69" name="Rectangle 234"/>
            <p:cNvSpPr>
              <a:spLocks noChangeArrowheads="1"/>
            </p:cNvSpPr>
            <p:nvPr/>
          </p:nvSpPr>
          <p:spPr bwMode="auto">
            <a:xfrm>
              <a:off x="384" y="1488"/>
              <a:ext cx="1296" cy="624"/>
            </a:xfrm>
            <a:prstGeom prst="rect">
              <a:avLst/>
            </a:prstGeom>
            <a:solidFill>
              <a:srgbClr val="FFCC00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70" name="Line 235"/>
            <p:cNvSpPr>
              <a:spLocks noChangeShapeType="1"/>
            </p:cNvSpPr>
            <p:nvPr/>
          </p:nvSpPr>
          <p:spPr bwMode="auto">
            <a:xfrm flipV="1">
              <a:off x="614" y="1152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71" name="Line 236"/>
            <p:cNvSpPr>
              <a:spLocks noChangeShapeType="1"/>
            </p:cNvSpPr>
            <p:nvPr/>
          </p:nvSpPr>
          <p:spPr bwMode="auto">
            <a:xfrm flipV="1">
              <a:off x="950" y="1152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72" name="Line 237"/>
            <p:cNvSpPr>
              <a:spLocks noChangeShapeType="1"/>
            </p:cNvSpPr>
            <p:nvPr/>
          </p:nvSpPr>
          <p:spPr bwMode="auto">
            <a:xfrm flipV="1">
              <a:off x="1286" y="1152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73" name="Line 238"/>
            <p:cNvSpPr>
              <a:spLocks noChangeShapeType="1"/>
            </p:cNvSpPr>
            <p:nvPr/>
          </p:nvSpPr>
          <p:spPr bwMode="auto">
            <a:xfrm flipV="1">
              <a:off x="1622" y="1152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74" name="Line 239"/>
            <p:cNvSpPr>
              <a:spLocks noChangeShapeType="1"/>
            </p:cNvSpPr>
            <p:nvPr/>
          </p:nvSpPr>
          <p:spPr bwMode="auto">
            <a:xfrm>
              <a:off x="470" y="1152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75" name="Line 240"/>
            <p:cNvSpPr>
              <a:spLocks noChangeShapeType="1"/>
            </p:cNvSpPr>
            <p:nvPr/>
          </p:nvSpPr>
          <p:spPr bwMode="auto">
            <a:xfrm>
              <a:off x="806" y="1152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76" name="Line 241"/>
            <p:cNvSpPr>
              <a:spLocks noChangeShapeType="1"/>
            </p:cNvSpPr>
            <p:nvPr/>
          </p:nvSpPr>
          <p:spPr bwMode="auto">
            <a:xfrm>
              <a:off x="1142" y="1152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77" name="Line 242"/>
            <p:cNvSpPr>
              <a:spLocks noChangeShapeType="1"/>
            </p:cNvSpPr>
            <p:nvPr/>
          </p:nvSpPr>
          <p:spPr bwMode="auto">
            <a:xfrm>
              <a:off x="1478" y="1152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78" name="Line 243"/>
            <p:cNvSpPr>
              <a:spLocks noChangeShapeType="1"/>
            </p:cNvSpPr>
            <p:nvPr/>
          </p:nvSpPr>
          <p:spPr bwMode="auto">
            <a:xfrm>
              <a:off x="470" y="1152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79" name="Line 244"/>
            <p:cNvSpPr>
              <a:spLocks noChangeShapeType="1"/>
            </p:cNvSpPr>
            <p:nvPr/>
          </p:nvSpPr>
          <p:spPr bwMode="auto">
            <a:xfrm>
              <a:off x="806" y="1152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80" name="Line 245"/>
            <p:cNvSpPr>
              <a:spLocks noChangeShapeType="1"/>
            </p:cNvSpPr>
            <p:nvPr/>
          </p:nvSpPr>
          <p:spPr bwMode="auto">
            <a:xfrm>
              <a:off x="1142" y="1152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81" name="Line 246"/>
            <p:cNvSpPr>
              <a:spLocks noChangeShapeType="1"/>
            </p:cNvSpPr>
            <p:nvPr/>
          </p:nvSpPr>
          <p:spPr bwMode="auto">
            <a:xfrm>
              <a:off x="470" y="1152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82" name="Line 247"/>
            <p:cNvSpPr>
              <a:spLocks noChangeShapeType="1"/>
            </p:cNvSpPr>
            <p:nvPr/>
          </p:nvSpPr>
          <p:spPr bwMode="auto">
            <a:xfrm>
              <a:off x="806" y="1152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83" name="Line 248"/>
            <p:cNvSpPr>
              <a:spLocks noChangeShapeType="1"/>
            </p:cNvSpPr>
            <p:nvPr/>
          </p:nvSpPr>
          <p:spPr bwMode="auto">
            <a:xfrm>
              <a:off x="1478" y="1152"/>
              <a:ext cx="0" cy="3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84" name="Line 249"/>
            <p:cNvSpPr>
              <a:spLocks noChangeShapeType="1"/>
            </p:cNvSpPr>
            <p:nvPr/>
          </p:nvSpPr>
          <p:spPr bwMode="auto">
            <a:xfrm>
              <a:off x="1142" y="1152"/>
              <a:ext cx="0" cy="3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85" name="Line 250"/>
            <p:cNvSpPr>
              <a:spLocks noChangeShapeType="1"/>
            </p:cNvSpPr>
            <p:nvPr/>
          </p:nvSpPr>
          <p:spPr bwMode="auto">
            <a:xfrm>
              <a:off x="470" y="1152"/>
              <a:ext cx="0" cy="3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86" name="Line 251"/>
            <p:cNvSpPr>
              <a:spLocks noChangeShapeType="1"/>
            </p:cNvSpPr>
            <p:nvPr/>
          </p:nvSpPr>
          <p:spPr bwMode="auto">
            <a:xfrm>
              <a:off x="806" y="1152"/>
              <a:ext cx="0" cy="3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87" name="Text Box 252"/>
            <p:cNvSpPr txBox="1">
              <a:spLocks noChangeArrowheads="1"/>
            </p:cNvSpPr>
            <p:nvPr/>
          </p:nvSpPr>
          <p:spPr bwMode="auto">
            <a:xfrm>
              <a:off x="324" y="1494"/>
              <a:ext cx="252" cy="31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Req0</a:t>
              </a:r>
            </a:p>
          </p:txBody>
        </p:sp>
        <p:sp>
          <p:nvSpPr>
            <p:cNvPr id="88" name="Text Box 253"/>
            <p:cNvSpPr txBox="1">
              <a:spLocks noChangeArrowheads="1"/>
            </p:cNvSpPr>
            <p:nvPr/>
          </p:nvSpPr>
          <p:spPr bwMode="auto">
            <a:xfrm>
              <a:off x="499" y="1490"/>
              <a:ext cx="252" cy="39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Grant0</a:t>
              </a:r>
            </a:p>
          </p:txBody>
        </p:sp>
        <p:sp>
          <p:nvSpPr>
            <p:cNvPr id="89" name="Text Box 254"/>
            <p:cNvSpPr txBox="1">
              <a:spLocks noChangeArrowheads="1"/>
            </p:cNvSpPr>
            <p:nvPr/>
          </p:nvSpPr>
          <p:spPr bwMode="auto">
            <a:xfrm>
              <a:off x="667" y="1494"/>
              <a:ext cx="252" cy="31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Req1</a:t>
              </a:r>
            </a:p>
          </p:txBody>
        </p:sp>
        <p:sp>
          <p:nvSpPr>
            <p:cNvPr id="90" name="Text Box 255"/>
            <p:cNvSpPr txBox="1">
              <a:spLocks noChangeArrowheads="1"/>
            </p:cNvSpPr>
            <p:nvPr/>
          </p:nvSpPr>
          <p:spPr bwMode="auto">
            <a:xfrm>
              <a:off x="842" y="1490"/>
              <a:ext cx="252" cy="39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Grant1</a:t>
              </a:r>
            </a:p>
          </p:txBody>
        </p:sp>
        <p:sp>
          <p:nvSpPr>
            <p:cNvPr id="91" name="Text Box 256"/>
            <p:cNvSpPr txBox="1">
              <a:spLocks noChangeArrowheads="1"/>
            </p:cNvSpPr>
            <p:nvPr/>
          </p:nvSpPr>
          <p:spPr bwMode="auto">
            <a:xfrm>
              <a:off x="996" y="1494"/>
              <a:ext cx="252" cy="31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Req2</a:t>
              </a:r>
            </a:p>
          </p:txBody>
        </p:sp>
        <p:sp>
          <p:nvSpPr>
            <p:cNvPr id="92" name="Text Box 257"/>
            <p:cNvSpPr txBox="1">
              <a:spLocks noChangeArrowheads="1"/>
            </p:cNvSpPr>
            <p:nvPr/>
          </p:nvSpPr>
          <p:spPr bwMode="auto">
            <a:xfrm>
              <a:off x="1178" y="1490"/>
              <a:ext cx="252" cy="45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Grant02</a:t>
              </a:r>
            </a:p>
          </p:txBody>
        </p:sp>
        <p:sp>
          <p:nvSpPr>
            <p:cNvPr id="93" name="Text Box 258"/>
            <p:cNvSpPr txBox="1">
              <a:spLocks noChangeArrowheads="1"/>
            </p:cNvSpPr>
            <p:nvPr/>
          </p:nvSpPr>
          <p:spPr bwMode="auto">
            <a:xfrm>
              <a:off x="1332" y="1494"/>
              <a:ext cx="252" cy="31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Req3</a:t>
              </a:r>
            </a:p>
          </p:txBody>
        </p:sp>
        <p:sp>
          <p:nvSpPr>
            <p:cNvPr id="94" name="Text Box 259"/>
            <p:cNvSpPr txBox="1">
              <a:spLocks noChangeArrowheads="1"/>
            </p:cNvSpPr>
            <p:nvPr/>
          </p:nvSpPr>
          <p:spPr bwMode="auto">
            <a:xfrm>
              <a:off x="1476" y="1475"/>
              <a:ext cx="252" cy="39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Grant3</a:t>
              </a:r>
            </a:p>
          </p:txBody>
        </p:sp>
        <p:sp>
          <p:nvSpPr>
            <p:cNvPr id="95" name="Text Box 260"/>
            <p:cNvSpPr txBox="1">
              <a:spLocks noChangeArrowheads="1"/>
            </p:cNvSpPr>
            <p:nvPr/>
          </p:nvSpPr>
          <p:spPr bwMode="auto">
            <a:xfrm>
              <a:off x="1254" y="1968"/>
              <a:ext cx="464" cy="19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Arial" pitchFamily="34" charset="0"/>
                </a:rPr>
                <a:t>Enable</a:t>
              </a:r>
            </a:p>
          </p:txBody>
        </p:sp>
        <p:sp>
          <p:nvSpPr>
            <p:cNvPr id="96" name="Text Box 261"/>
            <p:cNvSpPr txBox="1">
              <a:spLocks noChangeArrowheads="1"/>
            </p:cNvSpPr>
            <p:nvPr/>
          </p:nvSpPr>
          <p:spPr bwMode="auto">
            <a:xfrm>
              <a:off x="594" y="1968"/>
              <a:ext cx="644" cy="19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Arial" pitchFamily="34" charset="0"/>
                </a:rPr>
                <a:t>AnyQueue</a:t>
              </a:r>
            </a:p>
          </p:txBody>
        </p:sp>
      </p:grpSp>
      <p:grpSp>
        <p:nvGrpSpPr>
          <p:cNvPr id="97" name="Group 276"/>
          <p:cNvGrpSpPr>
            <a:grpSpLocks/>
          </p:cNvGrpSpPr>
          <p:nvPr/>
        </p:nvGrpSpPr>
        <p:grpSpPr bwMode="auto">
          <a:xfrm>
            <a:off x="5334000" y="2667000"/>
            <a:ext cx="2819400" cy="76200"/>
            <a:chOff x="3360" y="1680"/>
            <a:chExt cx="1776" cy="48"/>
          </a:xfrm>
        </p:grpSpPr>
        <p:sp>
          <p:nvSpPr>
            <p:cNvPr id="98" name="Oval 269"/>
            <p:cNvSpPr>
              <a:spLocks noChangeArrowheads="1"/>
            </p:cNvSpPr>
            <p:nvPr/>
          </p:nvSpPr>
          <p:spPr bwMode="auto">
            <a:xfrm>
              <a:off x="3360" y="1680"/>
              <a:ext cx="48" cy="48"/>
            </a:xfrm>
            <a:prstGeom prst="ellipse">
              <a:avLst/>
            </a:prstGeom>
            <a:solidFill>
              <a:srgbClr val="000000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99" name="Oval 270"/>
            <p:cNvSpPr>
              <a:spLocks noChangeArrowheads="1"/>
            </p:cNvSpPr>
            <p:nvPr/>
          </p:nvSpPr>
          <p:spPr bwMode="auto">
            <a:xfrm>
              <a:off x="3504" y="1680"/>
              <a:ext cx="48" cy="48"/>
            </a:xfrm>
            <a:prstGeom prst="ellipse">
              <a:avLst/>
            </a:prstGeom>
            <a:solidFill>
              <a:srgbClr val="000000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00" name="Oval 271"/>
            <p:cNvSpPr>
              <a:spLocks noChangeArrowheads="1"/>
            </p:cNvSpPr>
            <p:nvPr/>
          </p:nvSpPr>
          <p:spPr bwMode="auto">
            <a:xfrm>
              <a:off x="3696" y="1680"/>
              <a:ext cx="48" cy="48"/>
            </a:xfrm>
            <a:prstGeom prst="ellipse">
              <a:avLst/>
            </a:prstGeom>
            <a:solidFill>
              <a:srgbClr val="000000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01" name="Oval 272"/>
            <p:cNvSpPr>
              <a:spLocks noChangeArrowheads="1"/>
            </p:cNvSpPr>
            <p:nvPr/>
          </p:nvSpPr>
          <p:spPr bwMode="auto">
            <a:xfrm>
              <a:off x="3936" y="1680"/>
              <a:ext cx="48" cy="48"/>
            </a:xfrm>
            <a:prstGeom prst="ellipse">
              <a:avLst/>
            </a:prstGeom>
            <a:solidFill>
              <a:srgbClr val="000000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02" name="Oval 273"/>
            <p:cNvSpPr>
              <a:spLocks noChangeArrowheads="1"/>
            </p:cNvSpPr>
            <p:nvPr/>
          </p:nvSpPr>
          <p:spPr bwMode="auto">
            <a:xfrm>
              <a:off x="4272" y="1680"/>
              <a:ext cx="48" cy="48"/>
            </a:xfrm>
            <a:prstGeom prst="ellipse">
              <a:avLst/>
            </a:prstGeom>
            <a:solidFill>
              <a:srgbClr val="000000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03" name="Oval 274"/>
            <p:cNvSpPr>
              <a:spLocks noChangeArrowheads="1"/>
            </p:cNvSpPr>
            <p:nvPr/>
          </p:nvSpPr>
          <p:spPr bwMode="auto">
            <a:xfrm>
              <a:off x="4656" y="1680"/>
              <a:ext cx="48" cy="48"/>
            </a:xfrm>
            <a:prstGeom prst="ellipse">
              <a:avLst/>
            </a:prstGeom>
            <a:solidFill>
              <a:srgbClr val="000000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04" name="Oval 275"/>
            <p:cNvSpPr>
              <a:spLocks noChangeArrowheads="1"/>
            </p:cNvSpPr>
            <p:nvPr/>
          </p:nvSpPr>
          <p:spPr bwMode="auto">
            <a:xfrm>
              <a:off x="5088" y="1680"/>
              <a:ext cx="48" cy="48"/>
            </a:xfrm>
            <a:prstGeom prst="ellipse">
              <a:avLst/>
            </a:prstGeom>
            <a:solidFill>
              <a:srgbClr val="000000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</p:grpSp>
      <p:grpSp>
        <p:nvGrpSpPr>
          <p:cNvPr id="105" name="Group 277"/>
          <p:cNvGrpSpPr>
            <a:grpSpLocks/>
          </p:cNvGrpSpPr>
          <p:nvPr/>
        </p:nvGrpSpPr>
        <p:grpSpPr bwMode="auto">
          <a:xfrm>
            <a:off x="5334000" y="1981200"/>
            <a:ext cx="2819400" cy="76200"/>
            <a:chOff x="3360" y="1680"/>
            <a:chExt cx="1776" cy="48"/>
          </a:xfrm>
        </p:grpSpPr>
        <p:sp>
          <p:nvSpPr>
            <p:cNvPr id="106" name="Oval 278"/>
            <p:cNvSpPr>
              <a:spLocks noChangeArrowheads="1"/>
            </p:cNvSpPr>
            <p:nvPr/>
          </p:nvSpPr>
          <p:spPr bwMode="auto">
            <a:xfrm>
              <a:off x="3360" y="1680"/>
              <a:ext cx="48" cy="48"/>
            </a:xfrm>
            <a:prstGeom prst="ellipse">
              <a:avLst/>
            </a:prstGeom>
            <a:solidFill>
              <a:srgbClr val="000000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07" name="Oval 279"/>
            <p:cNvSpPr>
              <a:spLocks noChangeArrowheads="1"/>
            </p:cNvSpPr>
            <p:nvPr/>
          </p:nvSpPr>
          <p:spPr bwMode="auto">
            <a:xfrm>
              <a:off x="3504" y="1680"/>
              <a:ext cx="48" cy="48"/>
            </a:xfrm>
            <a:prstGeom prst="ellipse">
              <a:avLst/>
            </a:prstGeom>
            <a:solidFill>
              <a:srgbClr val="000000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08" name="Oval 280"/>
            <p:cNvSpPr>
              <a:spLocks noChangeArrowheads="1"/>
            </p:cNvSpPr>
            <p:nvPr/>
          </p:nvSpPr>
          <p:spPr bwMode="auto">
            <a:xfrm>
              <a:off x="3696" y="1680"/>
              <a:ext cx="48" cy="48"/>
            </a:xfrm>
            <a:prstGeom prst="ellipse">
              <a:avLst/>
            </a:prstGeom>
            <a:solidFill>
              <a:srgbClr val="000000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09" name="Oval 281"/>
            <p:cNvSpPr>
              <a:spLocks noChangeArrowheads="1"/>
            </p:cNvSpPr>
            <p:nvPr/>
          </p:nvSpPr>
          <p:spPr bwMode="auto">
            <a:xfrm>
              <a:off x="3936" y="1680"/>
              <a:ext cx="48" cy="48"/>
            </a:xfrm>
            <a:prstGeom prst="ellipse">
              <a:avLst/>
            </a:prstGeom>
            <a:solidFill>
              <a:srgbClr val="000000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10" name="Oval 282"/>
            <p:cNvSpPr>
              <a:spLocks noChangeArrowheads="1"/>
            </p:cNvSpPr>
            <p:nvPr/>
          </p:nvSpPr>
          <p:spPr bwMode="auto">
            <a:xfrm>
              <a:off x="4272" y="1680"/>
              <a:ext cx="48" cy="48"/>
            </a:xfrm>
            <a:prstGeom prst="ellipse">
              <a:avLst/>
            </a:prstGeom>
            <a:solidFill>
              <a:srgbClr val="000000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11" name="Oval 283"/>
            <p:cNvSpPr>
              <a:spLocks noChangeArrowheads="1"/>
            </p:cNvSpPr>
            <p:nvPr/>
          </p:nvSpPr>
          <p:spPr bwMode="auto">
            <a:xfrm>
              <a:off x="4656" y="1680"/>
              <a:ext cx="48" cy="48"/>
            </a:xfrm>
            <a:prstGeom prst="ellipse">
              <a:avLst/>
            </a:prstGeom>
            <a:solidFill>
              <a:srgbClr val="000000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12" name="Oval 284"/>
            <p:cNvSpPr>
              <a:spLocks noChangeArrowheads="1"/>
            </p:cNvSpPr>
            <p:nvPr/>
          </p:nvSpPr>
          <p:spPr bwMode="auto">
            <a:xfrm>
              <a:off x="5088" y="1680"/>
              <a:ext cx="48" cy="48"/>
            </a:xfrm>
            <a:prstGeom prst="ellipse">
              <a:avLst/>
            </a:prstGeom>
            <a:solidFill>
              <a:srgbClr val="000000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</p:grpSp>
      <p:grpSp>
        <p:nvGrpSpPr>
          <p:cNvPr id="113" name="Group 364"/>
          <p:cNvGrpSpPr>
            <a:grpSpLocks/>
          </p:cNvGrpSpPr>
          <p:nvPr/>
        </p:nvGrpSpPr>
        <p:grpSpPr bwMode="auto">
          <a:xfrm>
            <a:off x="1447800" y="3124200"/>
            <a:ext cx="4968875" cy="1752600"/>
            <a:chOff x="912" y="1968"/>
            <a:chExt cx="3130" cy="1104"/>
          </a:xfrm>
        </p:grpSpPr>
        <p:grpSp>
          <p:nvGrpSpPr>
            <p:cNvPr id="114" name="Group 322"/>
            <p:cNvGrpSpPr>
              <a:grpSpLocks/>
            </p:cNvGrpSpPr>
            <p:nvPr/>
          </p:nvGrpSpPr>
          <p:grpSpPr bwMode="auto">
            <a:xfrm>
              <a:off x="2638" y="2387"/>
              <a:ext cx="1404" cy="685"/>
              <a:chOff x="2974" y="2627"/>
              <a:chExt cx="1404" cy="685"/>
            </a:xfrm>
          </p:grpSpPr>
          <p:sp>
            <p:nvSpPr>
              <p:cNvPr id="133" name="Rectangle 294"/>
              <p:cNvSpPr>
                <a:spLocks noChangeArrowheads="1"/>
              </p:cNvSpPr>
              <p:nvPr/>
            </p:nvSpPr>
            <p:spPr bwMode="auto">
              <a:xfrm>
                <a:off x="3034" y="2640"/>
                <a:ext cx="1296" cy="624"/>
              </a:xfrm>
              <a:prstGeom prst="rect">
                <a:avLst/>
              </a:prstGeom>
              <a:solidFill>
                <a:srgbClr val="FFCC00"/>
              </a:solidFill>
              <a:ln w="1905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Arial" pitchFamily="34" charset="0"/>
                </a:endParaRPr>
              </a:p>
            </p:txBody>
          </p:sp>
          <p:sp>
            <p:nvSpPr>
              <p:cNvPr id="134" name="Text Box 312"/>
              <p:cNvSpPr txBox="1">
                <a:spLocks noChangeArrowheads="1"/>
              </p:cNvSpPr>
              <p:nvPr/>
            </p:nvSpPr>
            <p:spPr bwMode="auto">
              <a:xfrm>
                <a:off x="2974" y="2646"/>
                <a:ext cx="252" cy="313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vert="eaVert"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新細明體" pitchFamily="18" charset="-120"/>
                    <a:cs typeface="Arial" pitchFamily="34" charset="0"/>
                  </a:rPr>
                  <a:t>Req0</a:t>
                </a:r>
              </a:p>
            </p:txBody>
          </p:sp>
          <p:sp>
            <p:nvSpPr>
              <p:cNvPr id="135" name="Text Box 313"/>
              <p:cNvSpPr txBox="1">
                <a:spLocks noChangeArrowheads="1"/>
              </p:cNvSpPr>
              <p:nvPr/>
            </p:nvSpPr>
            <p:spPr bwMode="auto">
              <a:xfrm>
                <a:off x="3149" y="2642"/>
                <a:ext cx="252" cy="39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vert="eaVert"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新細明體" pitchFamily="18" charset="-120"/>
                    <a:cs typeface="Arial" pitchFamily="34" charset="0"/>
                  </a:rPr>
                  <a:t>Grant0</a:t>
                </a:r>
              </a:p>
            </p:txBody>
          </p:sp>
          <p:sp>
            <p:nvSpPr>
              <p:cNvPr id="136" name="Text Box 314"/>
              <p:cNvSpPr txBox="1">
                <a:spLocks noChangeArrowheads="1"/>
              </p:cNvSpPr>
              <p:nvPr/>
            </p:nvSpPr>
            <p:spPr bwMode="auto">
              <a:xfrm>
                <a:off x="3317" y="2646"/>
                <a:ext cx="252" cy="313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vert="eaVert"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新細明體" pitchFamily="18" charset="-120"/>
                    <a:cs typeface="Arial" pitchFamily="34" charset="0"/>
                  </a:rPr>
                  <a:t>Req1</a:t>
                </a:r>
              </a:p>
            </p:txBody>
          </p:sp>
          <p:sp>
            <p:nvSpPr>
              <p:cNvPr id="137" name="Text Box 315"/>
              <p:cNvSpPr txBox="1">
                <a:spLocks noChangeArrowheads="1"/>
              </p:cNvSpPr>
              <p:nvPr/>
            </p:nvSpPr>
            <p:spPr bwMode="auto">
              <a:xfrm>
                <a:off x="3492" y="2642"/>
                <a:ext cx="252" cy="39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vert="eaVert"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新細明體" pitchFamily="18" charset="-120"/>
                    <a:cs typeface="Arial" pitchFamily="34" charset="0"/>
                  </a:rPr>
                  <a:t>Grant1</a:t>
                </a:r>
              </a:p>
            </p:txBody>
          </p:sp>
          <p:sp>
            <p:nvSpPr>
              <p:cNvPr id="138" name="Text Box 316"/>
              <p:cNvSpPr txBox="1">
                <a:spLocks noChangeArrowheads="1"/>
              </p:cNvSpPr>
              <p:nvPr/>
            </p:nvSpPr>
            <p:spPr bwMode="auto">
              <a:xfrm>
                <a:off x="3646" y="2646"/>
                <a:ext cx="252" cy="313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vert="eaVert"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新細明體" pitchFamily="18" charset="-120"/>
                    <a:cs typeface="Arial" pitchFamily="34" charset="0"/>
                  </a:rPr>
                  <a:t>Req2</a:t>
                </a:r>
              </a:p>
            </p:txBody>
          </p:sp>
          <p:sp>
            <p:nvSpPr>
              <p:cNvPr id="139" name="Text Box 317"/>
              <p:cNvSpPr txBox="1">
                <a:spLocks noChangeArrowheads="1"/>
              </p:cNvSpPr>
              <p:nvPr/>
            </p:nvSpPr>
            <p:spPr bwMode="auto">
              <a:xfrm>
                <a:off x="3828" y="2642"/>
                <a:ext cx="252" cy="457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vert="eaVert"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新細明體" pitchFamily="18" charset="-120"/>
                    <a:cs typeface="Arial" pitchFamily="34" charset="0"/>
                  </a:rPr>
                  <a:t>Grant02</a:t>
                </a:r>
              </a:p>
            </p:txBody>
          </p:sp>
          <p:sp>
            <p:nvSpPr>
              <p:cNvPr id="140" name="Text Box 318"/>
              <p:cNvSpPr txBox="1">
                <a:spLocks noChangeArrowheads="1"/>
              </p:cNvSpPr>
              <p:nvPr/>
            </p:nvSpPr>
            <p:spPr bwMode="auto">
              <a:xfrm>
                <a:off x="3982" y="2646"/>
                <a:ext cx="252" cy="313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vert="eaVert"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新細明體" pitchFamily="18" charset="-120"/>
                    <a:cs typeface="Arial" pitchFamily="34" charset="0"/>
                  </a:rPr>
                  <a:t>Req3</a:t>
                </a:r>
              </a:p>
            </p:txBody>
          </p:sp>
          <p:sp>
            <p:nvSpPr>
              <p:cNvPr id="141" name="Text Box 319"/>
              <p:cNvSpPr txBox="1">
                <a:spLocks noChangeArrowheads="1"/>
              </p:cNvSpPr>
              <p:nvPr/>
            </p:nvSpPr>
            <p:spPr bwMode="auto">
              <a:xfrm>
                <a:off x="4126" y="2627"/>
                <a:ext cx="252" cy="39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vert="eaVert"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新細明體" pitchFamily="18" charset="-120"/>
                    <a:cs typeface="Arial" pitchFamily="34" charset="0"/>
                  </a:rPr>
                  <a:t>Grant3</a:t>
                </a:r>
              </a:p>
            </p:txBody>
          </p:sp>
          <p:sp>
            <p:nvSpPr>
              <p:cNvPr id="142" name="Text Box 320"/>
              <p:cNvSpPr txBox="1">
                <a:spLocks noChangeArrowheads="1"/>
              </p:cNvSpPr>
              <p:nvPr/>
            </p:nvSpPr>
            <p:spPr bwMode="auto">
              <a:xfrm>
                <a:off x="3904" y="3120"/>
                <a:ext cx="464" cy="192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新細明體" pitchFamily="18" charset="-120"/>
                    <a:cs typeface="Arial" pitchFamily="34" charset="0"/>
                  </a:rPr>
                  <a:t>Enable</a:t>
                </a:r>
              </a:p>
            </p:txBody>
          </p:sp>
          <p:sp>
            <p:nvSpPr>
              <p:cNvPr id="143" name="Text Box 321"/>
              <p:cNvSpPr txBox="1">
                <a:spLocks noChangeArrowheads="1"/>
              </p:cNvSpPr>
              <p:nvPr/>
            </p:nvSpPr>
            <p:spPr bwMode="auto">
              <a:xfrm>
                <a:off x="3244" y="3120"/>
                <a:ext cx="644" cy="192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新細明體" pitchFamily="18" charset="-120"/>
                    <a:cs typeface="Arial" pitchFamily="34" charset="0"/>
                  </a:rPr>
                  <a:t>AnyQueue</a:t>
                </a:r>
                <a:endPara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endParaRPr>
              </a:p>
            </p:txBody>
          </p:sp>
        </p:grpSp>
        <p:sp>
          <p:nvSpPr>
            <p:cNvPr id="115" name="Line 325"/>
            <p:cNvSpPr>
              <a:spLocks noChangeShapeType="1"/>
            </p:cNvSpPr>
            <p:nvPr/>
          </p:nvSpPr>
          <p:spPr bwMode="auto">
            <a:xfrm>
              <a:off x="912" y="1968"/>
              <a:ext cx="0" cy="2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16" name="Line 326"/>
            <p:cNvSpPr>
              <a:spLocks noChangeShapeType="1"/>
            </p:cNvSpPr>
            <p:nvPr/>
          </p:nvSpPr>
          <p:spPr bwMode="auto">
            <a:xfrm>
              <a:off x="912" y="2256"/>
              <a:ext cx="187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17" name="Line 327"/>
            <p:cNvSpPr>
              <a:spLocks noChangeShapeType="1"/>
            </p:cNvSpPr>
            <p:nvPr/>
          </p:nvSpPr>
          <p:spPr bwMode="auto">
            <a:xfrm>
              <a:off x="2784" y="2256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18" name="Line 328"/>
            <p:cNvSpPr>
              <a:spLocks noChangeShapeType="1"/>
            </p:cNvSpPr>
            <p:nvPr/>
          </p:nvSpPr>
          <p:spPr bwMode="auto">
            <a:xfrm flipV="1">
              <a:off x="2928" y="2208"/>
              <a:ext cx="0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19" name="Line 329"/>
            <p:cNvSpPr>
              <a:spLocks noChangeShapeType="1"/>
            </p:cNvSpPr>
            <p:nvPr/>
          </p:nvSpPr>
          <p:spPr bwMode="auto">
            <a:xfrm>
              <a:off x="1440" y="2208"/>
              <a:ext cx="14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20" name="Line 330"/>
            <p:cNvSpPr>
              <a:spLocks noChangeShapeType="1"/>
            </p:cNvSpPr>
            <p:nvPr/>
          </p:nvSpPr>
          <p:spPr bwMode="auto">
            <a:xfrm flipV="1">
              <a:off x="1440" y="1968"/>
              <a:ext cx="0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21" name="Line 333"/>
            <p:cNvSpPr>
              <a:spLocks noChangeShapeType="1"/>
            </p:cNvSpPr>
            <p:nvPr/>
          </p:nvSpPr>
          <p:spPr bwMode="auto">
            <a:xfrm>
              <a:off x="2256" y="1968"/>
              <a:ext cx="0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22" name="Line 334"/>
            <p:cNvSpPr>
              <a:spLocks noChangeShapeType="1"/>
            </p:cNvSpPr>
            <p:nvPr/>
          </p:nvSpPr>
          <p:spPr bwMode="auto">
            <a:xfrm>
              <a:off x="2256" y="2160"/>
              <a:ext cx="86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23" name="Line 335"/>
            <p:cNvSpPr>
              <a:spLocks noChangeShapeType="1"/>
            </p:cNvSpPr>
            <p:nvPr/>
          </p:nvSpPr>
          <p:spPr bwMode="auto">
            <a:xfrm>
              <a:off x="3120" y="2160"/>
              <a:ext cx="0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24" name="Line 336"/>
            <p:cNvSpPr>
              <a:spLocks noChangeShapeType="1"/>
            </p:cNvSpPr>
            <p:nvPr/>
          </p:nvSpPr>
          <p:spPr bwMode="auto">
            <a:xfrm>
              <a:off x="2256" y="1968"/>
              <a:ext cx="0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25" name="Line 337"/>
            <p:cNvSpPr>
              <a:spLocks noChangeShapeType="1"/>
            </p:cNvSpPr>
            <p:nvPr/>
          </p:nvSpPr>
          <p:spPr bwMode="auto">
            <a:xfrm>
              <a:off x="2256" y="2160"/>
              <a:ext cx="86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grpSp>
          <p:nvGrpSpPr>
            <p:cNvPr id="126" name="Group 341"/>
            <p:cNvGrpSpPr>
              <a:grpSpLocks/>
            </p:cNvGrpSpPr>
            <p:nvPr/>
          </p:nvGrpSpPr>
          <p:grpSpPr bwMode="auto">
            <a:xfrm>
              <a:off x="2256" y="1968"/>
              <a:ext cx="864" cy="432"/>
              <a:chOff x="2256" y="1968"/>
              <a:chExt cx="864" cy="432"/>
            </a:xfrm>
          </p:grpSpPr>
          <p:sp>
            <p:nvSpPr>
              <p:cNvPr id="130" name="Line 338"/>
              <p:cNvSpPr>
                <a:spLocks noChangeShapeType="1"/>
              </p:cNvSpPr>
              <p:nvPr/>
            </p:nvSpPr>
            <p:spPr bwMode="auto">
              <a:xfrm>
                <a:off x="3120" y="2160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Arial" pitchFamily="34" charset="0"/>
                </a:endParaRPr>
              </a:p>
            </p:txBody>
          </p:sp>
          <p:sp>
            <p:nvSpPr>
              <p:cNvPr id="131" name="Line 339"/>
              <p:cNvSpPr>
                <a:spLocks noChangeShapeType="1"/>
              </p:cNvSpPr>
              <p:nvPr/>
            </p:nvSpPr>
            <p:spPr bwMode="auto">
              <a:xfrm>
                <a:off x="2256" y="1968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Arial" pitchFamily="34" charset="0"/>
                </a:endParaRPr>
              </a:p>
            </p:txBody>
          </p:sp>
          <p:sp>
            <p:nvSpPr>
              <p:cNvPr id="132" name="Line 340"/>
              <p:cNvSpPr>
                <a:spLocks noChangeShapeType="1"/>
              </p:cNvSpPr>
              <p:nvPr/>
            </p:nvSpPr>
            <p:spPr bwMode="auto">
              <a:xfrm>
                <a:off x="2256" y="2160"/>
                <a:ext cx="864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Arial" pitchFamily="34" charset="0"/>
                </a:endParaRPr>
              </a:p>
            </p:txBody>
          </p:sp>
        </p:grpSp>
        <p:sp>
          <p:nvSpPr>
            <p:cNvPr id="127" name="Line 342"/>
            <p:cNvSpPr>
              <a:spLocks noChangeShapeType="1"/>
            </p:cNvSpPr>
            <p:nvPr/>
          </p:nvSpPr>
          <p:spPr bwMode="auto">
            <a:xfrm flipV="1">
              <a:off x="3264" y="2112"/>
              <a:ext cx="0" cy="2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28" name="Line 343"/>
            <p:cNvSpPr>
              <a:spLocks noChangeShapeType="1"/>
            </p:cNvSpPr>
            <p:nvPr/>
          </p:nvSpPr>
          <p:spPr bwMode="auto">
            <a:xfrm flipH="1">
              <a:off x="2784" y="211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29" name="Line 344"/>
            <p:cNvSpPr>
              <a:spLocks noChangeShapeType="1"/>
            </p:cNvSpPr>
            <p:nvPr/>
          </p:nvSpPr>
          <p:spPr bwMode="auto">
            <a:xfrm flipV="1">
              <a:off x="2784" y="1968"/>
              <a:ext cx="0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</p:grpSp>
      <p:grpSp>
        <p:nvGrpSpPr>
          <p:cNvPr id="144" name="Group 363"/>
          <p:cNvGrpSpPr>
            <a:grpSpLocks/>
          </p:cNvGrpSpPr>
          <p:nvPr/>
        </p:nvGrpSpPr>
        <p:grpSpPr bwMode="auto">
          <a:xfrm>
            <a:off x="5181600" y="4800600"/>
            <a:ext cx="3368675" cy="1600200"/>
            <a:chOff x="3264" y="3024"/>
            <a:chExt cx="2122" cy="1008"/>
          </a:xfrm>
        </p:grpSpPr>
        <p:grpSp>
          <p:nvGrpSpPr>
            <p:cNvPr id="145" name="Group 345"/>
            <p:cNvGrpSpPr>
              <a:grpSpLocks/>
            </p:cNvGrpSpPr>
            <p:nvPr/>
          </p:nvGrpSpPr>
          <p:grpSpPr bwMode="auto">
            <a:xfrm>
              <a:off x="3982" y="3347"/>
              <a:ext cx="1404" cy="685"/>
              <a:chOff x="2974" y="2627"/>
              <a:chExt cx="1404" cy="685"/>
            </a:xfrm>
          </p:grpSpPr>
          <p:sp>
            <p:nvSpPr>
              <p:cNvPr id="152" name="Rectangle 346"/>
              <p:cNvSpPr>
                <a:spLocks noChangeArrowheads="1"/>
              </p:cNvSpPr>
              <p:nvPr/>
            </p:nvSpPr>
            <p:spPr bwMode="auto">
              <a:xfrm>
                <a:off x="3034" y="2640"/>
                <a:ext cx="1296" cy="624"/>
              </a:xfrm>
              <a:prstGeom prst="rect">
                <a:avLst/>
              </a:prstGeom>
              <a:solidFill>
                <a:srgbClr val="FFCC00"/>
              </a:solidFill>
              <a:ln w="1905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Arial" pitchFamily="34" charset="0"/>
                </a:endParaRPr>
              </a:p>
            </p:txBody>
          </p:sp>
          <p:sp>
            <p:nvSpPr>
              <p:cNvPr id="153" name="Text Box 347"/>
              <p:cNvSpPr txBox="1">
                <a:spLocks noChangeArrowheads="1"/>
              </p:cNvSpPr>
              <p:nvPr/>
            </p:nvSpPr>
            <p:spPr bwMode="auto">
              <a:xfrm>
                <a:off x="2974" y="2646"/>
                <a:ext cx="252" cy="313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vert="eaVert"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新細明體" pitchFamily="18" charset="-120"/>
                    <a:cs typeface="Arial" pitchFamily="34" charset="0"/>
                  </a:rPr>
                  <a:t>Req0</a:t>
                </a:r>
              </a:p>
            </p:txBody>
          </p:sp>
          <p:sp>
            <p:nvSpPr>
              <p:cNvPr id="154" name="Text Box 348"/>
              <p:cNvSpPr txBox="1">
                <a:spLocks noChangeArrowheads="1"/>
              </p:cNvSpPr>
              <p:nvPr/>
            </p:nvSpPr>
            <p:spPr bwMode="auto">
              <a:xfrm>
                <a:off x="3149" y="2642"/>
                <a:ext cx="252" cy="39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vert="eaVert"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新細明體" pitchFamily="18" charset="-120"/>
                    <a:cs typeface="Arial" pitchFamily="34" charset="0"/>
                  </a:rPr>
                  <a:t>Grant0</a:t>
                </a:r>
              </a:p>
            </p:txBody>
          </p:sp>
          <p:sp>
            <p:nvSpPr>
              <p:cNvPr id="155" name="Text Box 349"/>
              <p:cNvSpPr txBox="1">
                <a:spLocks noChangeArrowheads="1"/>
              </p:cNvSpPr>
              <p:nvPr/>
            </p:nvSpPr>
            <p:spPr bwMode="auto">
              <a:xfrm>
                <a:off x="3317" y="2646"/>
                <a:ext cx="252" cy="313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vert="eaVert"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新細明體" pitchFamily="18" charset="-120"/>
                    <a:cs typeface="Arial" pitchFamily="34" charset="0"/>
                  </a:rPr>
                  <a:t>Req1</a:t>
                </a:r>
              </a:p>
            </p:txBody>
          </p:sp>
          <p:sp>
            <p:nvSpPr>
              <p:cNvPr id="156" name="Text Box 350"/>
              <p:cNvSpPr txBox="1">
                <a:spLocks noChangeArrowheads="1"/>
              </p:cNvSpPr>
              <p:nvPr/>
            </p:nvSpPr>
            <p:spPr bwMode="auto">
              <a:xfrm>
                <a:off x="3492" y="2642"/>
                <a:ext cx="252" cy="39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vert="eaVert"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新細明體" pitchFamily="18" charset="-120"/>
                    <a:cs typeface="Arial" pitchFamily="34" charset="0"/>
                  </a:rPr>
                  <a:t>Grant1</a:t>
                </a:r>
              </a:p>
            </p:txBody>
          </p:sp>
          <p:sp>
            <p:nvSpPr>
              <p:cNvPr id="157" name="Text Box 351"/>
              <p:cNvSpPr txBox="1">
                <a:spLocks noChangeArrowheads="1"/>
              </p:cNvSpPr>
              <p:nvPr/>
            </p:nvSpPr>
            <p:spPr bwMode="auto">
              <a:xfrm>
                <a:off x="3646" y="2646"/>
                <a:ext cx="252" cy="313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vert="eaVert"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新細明體" pitchFamily="18" charset="-120"/>
                    <a:cs typeface="Arial" pitchFamily="34" charset="0"/>
                  </a:rPr>
                  <a:t>Req2</a:t>
                </a:r>
              </a:p>
            </p:txBody>
          </p:sp>
          <p:sp>
            <p:nvSpPr>
              <p:cNvPr id="158" name="Text Box 352"/>
              <p:cNvSpPr txBox="1">
                <a:spLocks noChangeArrowheads="1"/>
              </p:cNvSpPr>
              <p:nvPr/>
            </p:nvSpPr>
            <p:spPr bwMode="auto">
              <a:xfrm>
                <a:off x="3828" y="2642"/>
                <a:ext cx="252" cy="457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vert="eaVert"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新細明體" pitchFamily="18" charset="-120"/>
                    <a:cs typeface="Arial" pitchFamily="34" charset="0"/>
                  </a:rPr>
                  <a:t>Grant02</a:t>
                </a:r>
              </a:p>
            </p:txBody>
          </p:sp>
          <p:sp>
            <p:nvSpPr>
              <p:cNvPr id="159" name="Text Box 353"/>
              <p:cNvSpPr txBox="1">
                <a:spLocks noChangeArrowheads="1"/>
              </p:cNvSpPr>
              <p:nvPr/>
            </p:nvSpPr>
            <p:spPr bwMode="auto">
              <a:xfrm>
                <a:off x="3982" y="2646"/>
                <a:ext cx="252" cy="313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vert="eaVert"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新細明體" pitchFamily="18" charset="-120"/>
                    <a:cs typeface="Arial" pitchFamily="34" charset="0"/>
                  </a:rPr>
                  <a:t>Req3</a:t>
                </a:r>
              </a:p>
            </p:txBody>
          </p:sp>
          <p:sp>
            <p:nvSpPr>
              <p:cNvPr id="160" name="Text Box 354"/>
              <p:cNvSpPr txBox="1">
                <a:spLocks noChangeArrowheads="1"/>
              </p:cNvSpPr>
              <p:nvPr/>
            </p:nvSpPr>
            <p:spPr bwMode="auto">
              <a:xfrm>
                <a:off x="4126" y="2627"/>
                <a:ext cx="252" cy="39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vert="eaVert"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新細明體" pitchFamily="18" charset="-120"/>
                    <a:cs typeface="Arial" pitchFamily="34" charset="0"/>
                  </a:rPr>
                  <a:t>Grant3</a:t>
                </a:r>
              </a:p>
            </p:txBody>
          </p:sp>
          <p:sp>
            <p:nvSpPr>
              <p:cNvPr id="161" name="Text Box 355"/>
              <p:cNvSpPr txBox="1">
                <a:spLocks noChangeArrowheads="1"/>
              </p:cNvSpPr>
              <p:nvPr/>
            </p:nvSpPr>
            <p:spPr bwMode="auto">
              <a:xfrm>
                <a:off x="3904" y="3120"/>
                <a:ext cx="464" cy="192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新細明體" pitchFamily="18" charset="-120"/>
                    <a:cs typeface="Arial" pitchFamily="34" charset="0"/>
                  </a:rPr>
                  <a:t>Enable</a:t>
                </a:r>
              </a:p>
            </p:txBody>
          </p:sp>
          <p:sp>
            <p:nvSpPr>
              <p:cNvPr id="162" name="Text Box 356"/>
              <p:cNvSpPr txBox="1">
                <a:spLocks noChangeArrowheads="1"/>
              </p:cNvSpPr>
              <p:nvPr/>
            </p:nvSpPr>
            <p:spPr bwMode="auto">
              <a:xfrm>
                <a:off x="3244" y="3120"/>
                <a:ext cx="644" cy="192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新細明體" pitchFamily="18" charset="-120"/>
                    <a:cs typeface="Arial" pitchFamily="34" charset="0"/>
                  </a:rPr>
                  <a:t>AnyQueue</a:t>
                </a:r>
                <a:endPara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endParaRPr>
              </a:p>
            </p:txBody>
          </p:sp>
        </p:grpSp>
        <p:sp>
          <p:nvSpPr>
            <p:cNvPr id="146" name="Line 357"/>
            <p:cNvSpPr>
              <a:spLocks noChangeShapeType="1"/>
            </p:cNvSpPr>
            <p:nvPr/>
          </p:nvSpPr>
          <p:spPr bwMode="auto">
            <a:xfrm>
              <a:off x="3264" y="3024"/>
              <a:ext cx="0" cy="19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47" name="Line 358"/>
            <p:cNvSpPr>
              <a:spLocks noChangeShapeType="1"/>
            </p:cNvSpPr>
            <p:nvPr/>
          </p:nvSpPr>
          <p:spPr bwMode="auto">
            <a:xfrm>
              <a:off x="3264" y="3216"/>
              <a:ext cx="81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48" name="Line 359"/>
            <p:cNvSpPr>
              <a:spLocks noChangeShapeType="1"/>
            </p:cNvSpPr>
            <p:nvPr/>
          </p:nvSpPr>
          <p:spPr bwMode="auto">
            <a:xfrm>
              <a:off x="4080" y="3216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49" name="Line 360"/>
            <p:cNvSpPr>
              <a:spLocks noChangeShapeType="1"/>
            </p:cNvSpPr>
            <p:nvPr/>
          </p:nvSpPr>
          <p:spPr bwMode="auto">
            <a:xfrm flipV="1">
              <a:off x="3840" y="3024"/>
              <a:ext cx="0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50" name="Line 361"/>
            <p:cNvSpPr>
              <a:spLocks noChangeShapeType="1"/>
            </p:cNvSpPr>
            <p:nvPr/>
          </p:nvSpPr>
          <p:spPr bwMode="auto">
            <a:xfrm>
              <a:off x="3840" y="3168"/>
              <a:ext cx="43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51" name="Line 362"/>
            <p:cNvSpPr>
              <a:spLocks noChangeShapeType="1"/>
            </p:cNvSpPr>
            <p:nvPr/>
          </p:nvSpPr>
          <p:spPr bwMode="auto">
            <a:xfrm>
              <a:off x="4272" y="3168"/>
              <a:ext cx="0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</p:grpSp>
      <p:grpSp>
        <p:nvGrpSpPr>
          <p:cNvPr id="163" name="Group 411"/>
          <p:cNvGrpSpPr>
            <a:grpSpLocks/>
          </p:cNvGrpSpPr>
          <p:nvPr/>
        </p:nvGrpSpPr>
        <p:grpSpPr bwMode="auto">
          <a:xfrm>
            <a:off x="6477000" y="2362200"/>
            <a:ext cx="1747838" cy="2057400"/>
            <a:chOff x="4080" y="1488"/>
            <a:chExt cx="1101" cy="1296"/>
          </a:xfrm>
        </p:grpSpPr>
        <p:sp>
          <p:nvSpPr>
            <p:cNvPr id="164" name="Text Box 409"/>
            <p:cNvSpPr txBox="1">
              <a:spLocks noChangeArrowheads="1"/>
            </p:cNvSpPr>
            <p:nvPr/>
          </p:nvSpPr>
          <p:spPr bwMode="auto">
            <a:xfrm>
              <a:off x="4217" y="1488"/>
              <a:ext cx="964" cy="989"/>
            </a:xfrm>
            <a:prstGeom prst="rect">
              <a:avLst/>
            </a:prstGeom>
            <a:solidFill>
              <a:srgbClr val="FFFFFF"/>
            </a:solidFill>
            <a:ln w="1905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Tree-like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Arbitrated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Selection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Logic</a:t>
              </a:r>
            </a:p>
          </p:txBody>
        </p:sp>
        <p:sp>
          <p:nvSpPr>
            <p:cNvPr id="165" name="AutoShape 410"/>
            <p:cNvSpPr>
              <a:spLocks noChangeArrowheads="1"/>
            </p:cNvSpPr>
            <p:nvPr/>
          </p:nvSpPr>
          <p:spPr bwMode="auto">
            <a:xfrm rot="2764335">
              <a:off x="3912" y="2280"/>
              <a:ext cx="672" cy="33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CFF99"/>
            </a:solidFill>
            <a:ln w="19050" algn="ctr">
              <a:solidFill>
                <a:srgbClr val="000000"/>
              </a:solidFill>
              <a:miter lim="800000"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</p:grpSp>
      <p:sp>
        <p:nvSpPr>
          <p:cNvPr id="166" name="Line 412"/>
          <p:cNvSpPr>
            <a:spLocks noChangeShapeType="1"/>
          </p:cNvSpPr>
          <p:nvPr/>
        </p:nvSpPr>
        <p:spPr bwMode="auto">
          <a:xfrm flipV="1">
            <a:off x="8229600" y="6324600"/>
            <a:ext cx="0" cy="304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67" name="Text Box 413"/>
          <p:cNvSpPr txBox="1">
            <a:spLocks noChangeArrowheads="1"/>
          </p:cNvSpPr>
          <p:nvPr/>
        </p:nvSpPr>
        <p:spPr bwMode="auto">
          <a:xfrm>
            <a:off x="8302625" y="6361113"/>
            <a:ext cx="31115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1</a:t>
            </a:r>
          </a:p>
        </p:txBody>
      </p:sp>
      <p:sp>
        <p:nvSpPr>
          <p:cNvPr id="168" name="Line 414"/>
          <p:cNvSpPr>
            <a:spLocks noChangeShapeType="1"/>
          </p:cNvSpPr>
          <p:nvPr/>
        </p:nvSpPr>
        <p:spPr bwMode="auto">
          <a:xfrm flipV="1">
            <a:off x="7315200" y="4724400"/>
            <a:ext cx="0" cy="609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69" name="Line 415"/>
          <p:cNvSpPr>
            <a:spLocks noChangeShapeType="1"/>
          </p:cNvSpPr>
          <p:nvPr/>
        </p:nvSpPr>
        <p:spPr bwMode="auto">
          <a:xfrm flipV="1">
            <a:off x="7848600" y="4724400"/>
            <a:ext cx="0" cy="609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70" name="Line 416"/>
          <p:cNvSpPr>
            <a:spLocks noChangeShapeType="1"/>
          </p:cNvSpPr>
          <p:nvPr/>
        </p:nvSpPr>
        <p:spPr bwMode="auto">
          <a:xfrm flipV="1">
            <a:off x="8382000" y="4724400"/>
            <a:ext cx="0" cy="609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71" name="Line 417"/>
          <p:cNvSpPr>
            <a:spLocks noChangeShapeType="1"/>
          </p:cNvSpPr>
          <p:nvPr/>
        </p:nvSpPr>
        <p:spPr bwMode="auto">
          <a:xfrm>
            <a:off x="7086600" y="4724400"/>
            <a:ext cx="0" cy="609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72" name="Line 418"/>
          <p:cNvSpPr>
            <a:spLocks noChangeShapeType="1"/>
          </p:cNvSpPr>
          <p:nvPr/>
        </p:nvSpPr>
        <p:spPr bwMode="auto">
          <a:xfrm>
            <a:off x="7620000" y="4724400"/>
            <a:ext cx="0" cy="609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73" name="Line 419"/>
          <p:cNvSpPr>
            <a:spLocks noChangeShapeType="1"/>
          </p:cNvSpPr>
          <p:nvPr/>
        </p:nvSpPr>
        <p:spPr bwMode="auto">
          <a:xfrm>
            <a:off x="8153400" y="4724400"/>
            <a:ext cx="0" cy="609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31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Select Logic Implementation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4D28-5E5B-4FD7-92E2-392EF37B371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07" name="Rectangle 3"/>
          <p:cNvSpPr>
            <a:spLocks noChangeArrowheads="1"/>
          </p:cNvSpPr>
          <p:nvPr/>
        </p:nvSpPr>
        <p:spPr bwMode="auto">
          <a:xfrm>
            <a:off x="609600" y="1066800"/>
            <a:ext cx="8229600" cy="533400"/>
          </a:xfrm>
          <a:prstGeom prst="rect">
            <a:avLst/>
          </a:prstGeom>
          <a:solidFill>
            <a:srgbClr val="FFFF66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rPr>
              <a:t>Reservation Station</a:t>
            </a:r>
          </a:p>
        </p:txBody>
      </p:sp>
      <p:sp>
        <p:nvSpPr>
          <p:cNvPr id="208" name="Line 4"/>
          <p:cNvSpPr>
            <a:spLocks noChangeShapeType="1"/>
          </p:cNvSpPr>
          <p:nvPr/>
        </p:nvSpPr>
        <p:spPr bwMode="auto">
          <a:xfrm>
            <a:off x="1066800" y="1447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09" name="Line 5"/>
          <p:cNvSpPr>
            <a:spLocks noChangeShapeType="1"/>
          </p:cNvSpPr>
          <p:nvPr/>
        </p:nvSpPr>
        <p:spPr bwMode="auto">
          <a:xfrm>
            <a:off x="1066800" y="1066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10" name="Line 6"/>
          <p:cNvSpPr>
            <a:spLocks noChangeShapeType="1"/>
          </p:cNvSpPr>
          <p:nvPr/>
        </p:nvSpPr>
        <p:spPr bwMode="auto">
          <a:xfrm>
            <a:off x="1600200" y="1447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11" name="Line 7"/>
          <p:cNvSpPr>
            <a:spLocks noChangeShapeType="1"/>
          </p:cNvSpPr>
          <p:nvPr/>
        </p:nvSpPr>
        <p:spPr bwMode="auto">
          <a:xfrm>
            <a:off x="1600200" y="1066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12" name="Line 8"/>
          <p:cNvSpPr>
            <a:spLocks noChangeShapeType="1"/>
          </p:cNvSpPr>
          <p:nvPr/>
        </p:nvSpPr>
        <p:spPr bwMode="auto">
          <a:xfrm>
            <a:off x="2133600" y="1447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13" name="Line 9"/>
          <p:cNvSpPr>
            <a:spLocks noChangeShapeType="1"/>
          </p:cNvSpPr>
          <p:nvPr/>
        </p:nvSpPr>
        <p:spPr bwMode="auto">
          <a:xfrm>
            <a:off x="2133600" y="1066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14" name="Line 10"/>
          <p:cNvSpPr>
            <a:spLocks noChangeShapeType="1"/>
          </p:cNvSpPr>
          <p:nvPr/>
        </p:nvSpPr>
        <p:spPr bwMode="auto">
          <a:xfrm>
            <a:off x="2667000" y="1447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15" name="Line 11"/>
          <p:cNvSpPr>
            <a:spLocks noChangeShapeType="1"/>
          </p:cNvSpPr>
          <p:nvPr/>
        </p:nvSpPr>
        <p:spPr bwMode="auto">
          <a:xfrm>
            <a:off x="2667000" y="1066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16" name="Line 12"/>
          <p:cNvSpPr>
            <a:spLocks noChangeShapeType="1"/>
          </p:cNvSpPr>
          <p:nvPr/>
        </p:nvSpPr>
        <p:spPr bwMode="auto">
          <a:xfrm>
            <a:off x="3124200" y="1447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17" name="Line 13"/>
          <p:cNvSpPr>
            <a:spLocks noChangeShapeType="1"/>
          </p:cNvSpPr>
          <p:nvPr/>
        </p:nvSpPr>
        <p:spPr bwMode="auto">
          <a:xfrm>
            <a:off x="3124200" y="1066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18" name="Line 14"/>
          <p:cNvSpPr>
            <a:spLocks noChangeShapeType="1"/>
          </p:cNvSpPr>
          <p:nvPr/>
        </p:nvSpPr>
        <p:spPr bwMode="auto">
          <a:xfrm>
            <a:off x="3657600" y="1447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19" name="Line 15"/>
          <p:cNvSpPr>
            <a:spLocks noChangeShapeType="1"/>
          </p:cNvSpPr>
          <p:nvPr/>
        </p:nvSpPr>
        <p:spPr bwMode="auto">
          <a:xfrm>
            <a:off x="3657600" y="1066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20" name="Line 16"/>
          <p:cNvSpPr>
            <a:spLocks noChangeShapeType="1"/>
          </p:cNvSpPr>
          <p:nvPr/>
        </p:nvSpPr>
        <p:spPr bwMode="auto">
          <a:xfrm>
            <a:off x="4191000" y="1447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21" name="Line 17"/>
          <p:cNvSpPr>
            <a:spLocks noChangeShapeType="1"/>
          </p:cNvSpPr>
          <p:nvPr/>
        </p:nvSpPr>
        <p:spPr bwMode="auto">
          <a:xfrm>
            <a:off x="4191000" y="1066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22" name="Line 18"/>
          <p:cNvSpPr>
            <a:spLocks noChangeShapeType="1"/>
          </p:cNvSpPr>
          <p:nvPr/>
        </p:nvSpPr>
        <p:spPr bwMode="auto">
          <a:xfrm>
            <a:off x="4724400" y="1447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23" name="Line 19"/>
          <p:cNvSpPr>
            <a:spLocks noChangeShapeType="1"/>
          </p:cNvSpPr>
          <p:nvPr/>
        </p:nvSpPr>
        <p:spPr bwMode="auto">
          <a:xfrm>
            <a:off x="4724400" y="1066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24" name="Line 20"/>
          <p:cNvSpPr>
            <a:spLocks noChangeShapeType="1"/>
          </p:cNvSpPr>
          <p:nvPr/>
        </p:nvSpPr>
        <p:spPr bwMode="auto">
          <a:xfrm>
            <a:off x="5257800" y="1447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25" name="Line 21"/>
          <p:cNvSpPr>
            <a:spLocks noChangeShapeType="1"/>
          </p:cNvSpPr>
          <p:nvPr/>
        </p:nvSpPr>
        <p:spPr bwMode="auto">
          <a:xfrm>
            <a:off x="5257800" y="1066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26" name="Line 22"/>
          <p:cNvSpPr>
            <a:spLocks noChangeShapeType="1"/>
          </p:cNvSpPr>
          <p:nvPr/>
        </p:nvSpPr>
        <p:spPr bwMode="auto">
          <a:xfrm>
            <a:off x="5791200" y="1447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27" name="Line 23"/>
          <p:cNvSpPr>
            <a:spLocks noChangeShapeType="1"/>
          </p:cNvSpPr>
          <p:nvPr/>
        </p:nvSpPr>
        <p:spPr bwMode="auto">
          <a:xfrm>
            <a:off x="5791200" y="1066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grpSp>
        <p:nvGrpSpPr>
          <p:cNvPr id="228" name="Group 24"/>
          <p:cNvGrpSpPr>
            <a:grpSpLocks/>
          </p:cNvGrpSpPr>
          <p:nvPr/>
        </p:nvGrpSpPr>
        <p:grpSpPr bwMode="auto">
          <a:xfrm>
            <a:off x="6324600" y="1066800"/>
            <a:ext cx="1143000" cy="533400"/>
            <a:chOff x="3984" y="672"/>
            <a:chExt cx="720" cy="336"/>
          </a:xfrm>
        </p:grpSpPr>
        <p:sp>
          <p:nvSpPr>
            <p:cNvPr id="229" name="Line 25"/>
            <p:cNvSpPr>
              <a:spLocks noChangeShapeType="1"/>
            </p:cNvSpPr>
            <p:nvPr/>
          </p:nvSpPr>
          <p:spPr bwMode="auto">
            <a:xfrm>
              <a:off x="3984" y="912"/>
              <a:ext cx="0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30" name="Line 26"/>
            <p:cNvSpPr>
              <a:spLocks noChangeShapeType="1"/>
            </p:cNvSpPr>
            <p:nvPr/>
          </p:nvSpPr>
          <p:spPr bwMode="auto">
            <a:xfrm>
              <a:off x="3984" y="672"/>
              <a:ext cx="0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31" name="Line 27"/>
            <p:cNvSpPr>
              <a:spLocks noChangeShapeType="1"/>
            </p:cNvSpPr>
            <p:nvPr/>
          </p:nvSpPr>
          <p:spPr bwMode="auto">
            <a:xfrm>
              <a:off x="4320" y="912"/>
              <a:ext cx="0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32" name="Line 28"/>
            <p:cNvSpPr>
              <a:spLocks noChangeShapeType="1"/>
            </p:cNvSpPr>
            <p:nvPr/>
          </p:nvSpPr>
          <p:spPr bwMode="auto">
            <a:xfrm>
              <a:off x="4320" y="672"/>
              <a:ext cx="0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33" name="Line 29"/>
            <p:cNvSpPr>
              <a:spLocks noChangeShapeType="1"/>
            </p:cNvSpPr>
            <p:nvPr/>
          </p:nvSpPr>
          <p:spPr bwMode="auto">
            <a:xfrm>
              <a:off x="4704" y="912"/>
              <a:ext cx="0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34" name="Line 30"/>
            <p:cNvSpPr>
              <a:spLocks noChangeShapeType="1"/>
            </p:cNvSpPr>
            <p:nvPr/>
          </p:nvSpPr>
          <p:spPr bwMode="auto">
            <a:xfrm>
              <a:off x="4704" y="672"/>
              <a:ext cx="0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</p:grpSp>
      <p:grpSp>
        <p:nvGrpSpPr>
          <p:cNvPr id="235" name="Group 31"/>
          <p:cNvGrpSpPr>
            <a:grpSpLocks/>
          </p:cNvGrpSpPr>
          <p:nvPr/>
        </p:nvGrpSpPr>
        <p:grpSpPr bwMode="auto">
          <a:xfrm>
            <a:off x="7620000" y="1295400"/>
            <a:ext cx="990600" cy="76200"/>
            <a:chOff x="4800" y="816"/>
            <a:chExt cx="624" cy="48"/>
          </a:xfrm>
        </p:grpSpPr>
        <p:sp>
          <p:nvSpPr>
            <p:cNvPr id="236" name="Oval 32"/>
            <p:cNvSpPr>
              <a:spLocks noChangeArrowheads="1"/>
            </p:cNvSpPr>
            <p:nvPr/>
          </p:nvSpPr>
          <p:spPr bwMode="auto">
            <a:xfrm>
              <a:off x="4800" y="816"/>
              <a:ext cx="48" cy="48"/>
            </a:xfrm>
            <a:prstGeom prst="ellipse">
              <a:avLst/>
            </a:prstGeom>
            <a:solidFill>
              <a:srgbClr val="000000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37" name="Oval 33"/>
            <p:cNvSpPr>
              <a:spLocks noChangeArrowheads="1"/>
            </p:cNvSpPr>
            <p:nvPr/>
          </p:nvSpPr>
          <p:spPr bwMode="auto">
            <a:xfrm>
              <a:off x="4944" y="816"/>
              <a:ext cx="48" cy="48"/>
            </a:xfrm>
            <a:prstGeom prst="ellipse">
              <a:avLst/>
            </a:prstGeom>
            <a:solidFill>
              <a:srgbClr val="000000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38" name="Oval 34"/>
            <p:cNvSpPr>
              <a:spLocks noChangeArrowheads="1"/>
            </p:cNvSpPr>
            <p:nvPr/>
          </p:nvSpPr>
          <p:spPr bwMode="auto">
            <a:xfrm>
              <a:off x="5136" y="816"/>
              <a:ext cx="48" cy="48"/>
            </a:xfrm>
            <a:prstGeom prst="ellipse">
              <a:avLst/>
            </a:prstGeom>
            <a:solidFill>
              <a:srgbClr val="000000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39" name="Oval 35"/>
            <p:cNvSpPr>
              <a:spLocks noChangeArrowheads="1"/>
            </p:cNvSpPr>
            <p:nvPr/>
          </p:nvSpPr>
          <p:spPr bwMode="auto">
            <a:xfrm>
              <a:off x="5376" y="816"/>
              <a:ext cx="48" cy="48"/>
            </a:xfrm>
            <a:prstGeom prst="ellipse">
              <a:avLst/>
            </a:prstGeom>
            <a:solidFill>
              <a:srgbClr val="000000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</p:grpSp>
      <p:sp>
        <p:nvSpPr>
          <p:cNvPr id="240" name="Text Box 36"/>
          <p:cNvSpPr txBox="1">
            <a:spLocks noChangeArrowheads="1"/>
          </p:cNvSpPr>
          <p:nvPr/>
        </p:nvSpPr>
        <p:spPr bwMode="auto">
          <a:xfrm>
            <a:off x="3886200" y="6553200"/>
            <a:ext cx="1822450" cy="304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[</a:t>
            </a:r>
            <a:r>
              <a:rPr lang="en-US" sz="1400" dirty="0" err="1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Palarchala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 ISCA’97]</a:t>
            </a:r>
          </a:p>
        </p:txBody>
      </p:sp>
      <p:grpSp>
        <p:nvGrpSpPr>
          <p:cNvPr id="241" name="Group 37"/>
          <p:cNvGrpSpPr>
            <a:grpSpLocks/>
          </p:cNvGrpSpPr>
          <p:nvPr/>
        </p:nvGrpSpPr>
        <p:grpSpPr bwMode="auto">
          <a:xfrm>
            <a:off x="438150" y="1600200"/>
            <a:ext cx="2228850" cy="1600200"/>
            <a:chOff x="324" y="1152"/>
            <a:chExt cx="1404" cy="1008"/>
          </a:xfrm>
        </p:grpSpPr>
        <p:sp>
          <p:nvSpPr>
            <p:cNvPr id="242" name="Rectangle 38"/>
            <p:cNvSpPr>
              <a:spLocks noChangeArrowheads="1"/>
            </p:cNvSpPr>
            <p:nvPr/>
          </p:nvSpPr>
          <p:spPr bwMode="auto">
            <a:xfrm>
              <a:off x="384" y="1488"/>
              <a:ext cx="1296" cy="624"/>
            </a:xfrm>
            <a:prstGeom prst="rect">
              <a:avLst/>
            </a:prstGeom>
            <a:solidFill>
              <a:srgbClr val="FFCC00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43" name="Line 39"/>
            <p:cNvSpPr>
              <a:spLocks noChangeShapeType="1"/>
            </p:cNvSpPr>
            <p:nvPr/>
          </p:nvSpPr>
          <p:spPr bwMode="auto">
            <a:xfrm flipV="1">
              <a:off x="614" y="1152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44" name="Line 40"/>
            <p:cNvSpPr>
              <a:spLocks noChangeShapeType="1"/>
            </p:cNvSpPr>
            <p:nvPr/>
          </p:nvSpPr>
          <p:spPr bwMode="auto">
            <a:xfrm flipV="1">
              <a:off x="950" y="1152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45" name="Line 41"/>
            <p:cNvSpPr>
              <a:spLocks noChangeShapeType="1"/>
            </p:cNvSpPr>
            <p:nvPr/>
          </p:nvSpPr>
          <p:spPr bwMode="auto">
            <a:xfrm flipV="1">
              <a:off x="1286" y="1152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46" name="Line 42"/>
            <p:cNvSpPr>
              <a:spLocks noChangeShapeType="1"/>
            </p:cNvSpPr>
            <p:nvPr/>
          </p:nvSpPr>
          <p:spPr bwMode="auto">
            <a:xfrm flipV="1">
              <a:off x="1622" y="1152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47" name="Line 43"/>
            <p:cNvSpPr>
              <a:spLocks noChangeShapeType="1"/>
            </p:cNvSpPr>
            <p:nvPr/>
          </p:nvSpPr>
          <p:spPr bwMode="auto">
            <a:xfrm>
              <a:off x="470" y="1152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48" name="Line 44"/>
            <p:cNvSpPr>
              <a:spLocks noChangeShapeType="1"/>
            </p:cNvSpPr>
            <p:nvPr/>
          </p:nvSpPr>
          <p:spPr bwMode="auto">
            <a:xfrm>
              <a:off x="806" y="1152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49" name="Line 45"/>
            <p:cNvSpPr>
              <a:spLocks noChangeShapeType="1"/>
            </p:cNvSpPr>
            <p:nvPr/>
          </p:nvSpPr>
          <p:spPr bwMode="auto">
            <a:xfrm>
              <a:off x="1142" y="1152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50" name="Line 46"/>
            <p:cNvSpPr>
              <a:spLocks noChangeShapeType="1"/>
            </p:cNvSpPr>
            <p:nvPr/>
          </p:nvSpPr>
          <p:spPr bwMode="auto">
            <a:xfrm>
              <a:off x="1478" y="1152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51" name="Line 47"/>
            <p:cNvSpPr>
              <a:spLocks noChangeShapeType="1"/>
            </p:cNvSpPr>
            <p:nvPr/>
          </p:nvSpPr>
          <p:spPr bwMode="auto">
            <a:xfrm>
              <a:off x="470" y="1152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52" name="Line 48"/>
            <p:cNvSpPr>
              <a:spLocks noChangeShapeType="1"/>
            </p:cNvSpPr>
            <p:nvPr/>
          </p:nvSpPr>
          <p:spPr bwMode="auto">
            <a:xfrm>
              <a:off x="806" y="1152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53" name="Line 49"/>
            <p:cNvSpPr>
              <a:spLocks noChangeShapeType="1"/>
            </p:cNvSpPr>
            <p:nvPr/>
          </p:nvSpPr>
          <p:spPr bwMode="auto">
            <a:xfrm>
              <a:off x="1142" y="1152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54" name="Line 50"/>
            <p:cNvSpPr>
              <a:spLocks noChangeShapeType="1"/>
            </p:cNvSpPr>
            <p:nvPr/>
          </p:nvSpPr>
          <p:spPr bwMode="auto">
            <a:xfrm>
              <a:off x="470" y="1152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55" name="Line 51"/>
            <p:cNvSpPr>
              <a:spLocks noChangeShapeType="1"/>
            </p:cNvSpPr>
            <p:nvPr/>
          </p:nvSpPr>
          <p:spPr bwMode="auto">
            <a:xfrm>
              <a:off x="806" y="1152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56" name="Line 52"/>
            <p:cNvSpPr>
              <a:spLocks noChangeShapeType="1"/>
            </p:cNvSpPr>
            <p:nvPr/>
          </p:nvSpPr>
          <p:spPr bwMode="auto">
            <a:xfrm>
              <a:off x="1478" y="1152"/>
              <a:ext cx="0" cy="3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57" name="Line 53"/>
            <p:cNvSpPr>
              <a:spLocks noChangeShapeType="1"/>
            </p:cNvSpPr>
            <p:nvPr/>
          </p:nvSpPr>
          <p:spPr bwMode="auto">
            <a:xfrm>
              <a:off x="1142" y="1152"/>
              <a:ext cx="0" cy="3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58" name="Line 54"/>
            <p:cNvSpPr>
              <a:spLocks noChangeShapeType="1"/>
            </p:cNvSpPr>
            <p:nvPr/>
          </p:nvSpPr>
          <p:spPr bwMode="auto">
            <a:xfrm>
              <a:off x="470" y="1152"/>
              <a:ext cx="0" cy="3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59" name="Line 55"/>
            <p:cNvSpPr>
              <a:spLocks noChangeShapeType="1"/>
            </p:cNvSpPr>
            <p:nvPr/>
          </p:nvSpPr>
          <p:spPr bwMode="auto">
            <a:xfrm>
              <a:off x="806" y="1152"/>
              <a:ext cx="0" cy="3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60" name="Text Box 56"/>
            <p:cNvSpPr txBox="1">
              <a:spLocks noChangeArrowheads="1"/>
            </p:cNvSpPr>
            <p:nvPr/>
          </p:nvSpPr>
          <p:spPr bwMode="auto">
            <a:xfrm>
              <a:off x="324" y="1494"/>
              <a:ext cx="252" cy="31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Req0</a:t>
              </a:r>
            </a:p>
          </p:txBody>
        </p:sp>
        <p:sp>
          <p:nvSpPr>
            <p:cNvPr id="261" name="Text Box 57"/>
            <p:cNvSpPr txBox="1">
              <a:spLocks noChangeArrowheads="1"/>
            </p:cNvSpPr>
            <p:nvPr/>
          </p:nvSpPr>
          <p:spPr bwMode="auto">
            <a:xfrm>
              <a:off x="499" y="1490"/>
              <a:ext cx="252" cy="39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Grant0</a:t>
              </a:r>
            </a:p>
          </p:txBody>
        </p:sp>
        <p:sp>
          <p:nvSpPr>
            <p:cNvPr id="262" name="Text Box 58"/>
            <p:cNvSpPr txBox="1">
              <a:spLocks noChangeArrowheads="1"/>
            </p:cNvSpPr>
            <p:nvPr/>
          </p:nvSpPr>
          <p:spPr bwMode="auto">
            <a:xfrm>
              <a:off x="667" y="1494"/>
              <a:ext cx="252" cy="31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Req1</a:t>
              </a:r>
            </a:p>
          </p:txBody>
        </p:sp>
        <p:sp>
          <p:nvSpPr>
            <p:cNvPr id="263" name="Text Box 59"/>
            <p:cNvSpPr txBox="1">
              <a:spLocks noChangeArrowheads="1"/>
            </p:cNvSpPr>
            <p:nvPr/>
          </p:nvSpPr>
          <p:spPr bwMode="auto">
            <a:xfrm>
              <a:off x="842" y="1490"/>
              <a:ext cx="252" cy="39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Grant1</a:t>
              </a:r>
            </a:p>
          </p:txBody>
        </p:sp>
        <p:sp>
          <p:nvSpPr>
            <p:cNvPr id="264" name="Text Box 60"/>
            <p:cNvSpPr txBox="1">
              <a:spLocks noChangeArrowheads="1"/>
            </p:cNvSpPr>
            <p:nvPr/>
          </p:nvSpPr>
          <p:spPr bwMode="auto">
            <a:xfrm>
              <a:off x="996" y="1494"/>
              <a:ext cx="252" cy="31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Req2</a:t>
              </a:r>
            </a:p>
          </p:txBody>
        </p:sp>
        <p:sp>
          <p:nvSpPr>
            <p:cNvPr id="265" name="Text Box 61"/>
            <p:cNvSpPr txBox="1">
              <a:spLocks noChangeArrowheads="1"/>
            </p:cNvSpPr>
            <p:nvPr/>
          </p:nvSpPr>
          <p:spPr bwMode="auto">
            <a:xfrm>
              <a:off x="1178" y="1490"/>
              <a:ext cx="252" cy="45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Grant02</a:t>
              </a:r>
            </a:p>
          </p:txBody>
        </p:sp>
        <p:sp>
          <p:nvSpPr>
            <p:cNvPr id="266" name="Text Box 62"/>
            <p:cNvSpPr txBox="1">
              <a:spLocks noChangeArrowheads="1"/>
            </p:cNvSpPr>
            <p:nvPr/>
          </p:nvSpPr>
          <p:spPr bwMode="auto">
            <a:xfrm>
              <a:off x="1332" y="1494"/>
              <a:ext cx="252" cy="31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Req3</a:t>
              </a:r>
            </a:p>
          </p:txBody>
        </p:sp>
        <p:sp>
          <p:nvSpPr>
            <p:cNvPr id="267" name="Text Box 63"/>
            <p:cNvSpPr txBox="1">
              <a:spLocks noChangeArrowheads="1"/>
            </p:cNvSpPr>
            <p:nvPr/>
          </p:nvSpPr>
          <p:spPr bwMode="auto">
            <a:xfrm>
              <a:off x="1476" y="1475"/>
              <a:ext cx="252" cy="39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Grant3</a:t>
              </a:r>
            </a:p>
          </p:txBody>
        </p:sp>
        <p:sp>
          <p:nvSpPr>
            <p:cNvPr id="268" name="Text Box 64"/>
            <p:cNvSpPr txBox="1">
              <a:spLocks noChangeArrowheads="1"/>
            </p:cNvSpPr>
            <p:nvPr/>
          </p:nvSpPr>
          <p:spPr bwMode="auto">
            <a:xfrm>
              <a:off x="1254" y="1968"/>
              <a:ext cx="464" cy="19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Enable</a:t>
              </a:r>
            </a:p>
          </p:txBody>
        </p:sp>
        <p:sp>
          <p:nvSpPr>
            <p:cNvPr id="269" name="Text Box 65"/>
            <p:cNvSpPr txBox="1">
              <a:spLocks noChangeArrowheads="1"/>
            </p:cNvSpPr>
            <p:nvPr/>
          </p:nvSpPr>
          <p:spPr bwMode="auto">
            <a:xfrm>
              <a:off x="594" y="1968"/>
              <a:ext cx="644" cy="19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AnyQueue</a:t>
              </a:r>
              <a:endParaRPr kumimoji="0" lang="en-US" altLang="zh-TW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endParaRPr>
            </a:p>
          </p:txBody>
        </p:sp>
      </p:grpSp>
      <p:grpSp>
        <p:nvGrpSpPr>
          <p:cNvPr id="270" name="Group 66"/>
          <p:cNvGrpSpPr>
            <a:grpSpLocks/>
          </p:cNvGrpSpPr>
          <p:nvPr/>
        </p:nvGrpSpPr>
        <p:grpSpPr bwMode="auto">
          <a:xfrm>
            <a:off x="2571750" y="1600200"/>
            <a:ext cx="2228850" cy="1600200"/>
            <a:chOff x="324" y="1152"/>
            <a:chExt cx="1404" cy="1008"/>
          </a:xfrm>
        </p:grpSpPr>
        <p:sp>
          <p:nvSpPr>
            <p:cNvPr id="271" name="Rectangle 67"/>
            <p:cNvSpPr>
              <a:spLocks noChangeArrowheads="1"/>
            </p:cNvSpPr>
            <p:nvPr/>
          </p:nvSpPr>
          <p:spPr bwMode="auto">
            <a:xfrm>
              <a:off x="384" y="1488"/>
              <a:ext cx="1296" cy="624"/>
            </a:xfrm>
            <a:prstGeom prst="rect">
              <a:avLst/>
            </a:prstGeom>
            <a:solidFill>
              <a:srgbClr val="FFCC00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72" name="Line 68"/>
            <p:cNvSpPr>
              <a:spLocks noChangeShapeType="1"/>
            </p:cNvSpPr>
            <p:nvPr/>
          </p:nvSpPr>
          <p:spPr bwMode="auto">
            <a:xfrm flipV="1">
              <a:off x="614" y="1152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73" name="Line 69"/>
            <p:cNvSpPr>
              <a:spLocks noChangeShapeType="1"/>
            </p:cNvSpPr>
            <p:nvPr/>
          </p:nvSpPr>
          <p:spPr bwMode="auto">
            <a:xfrm flipV="1">
              <a:off x="950" y="1152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74" name="Line 70"/>
            <p:cNvSpPr>
              <a:spLocks noChangeShapeType="1"/>
            </p:cNvSpPr>
            <p:nvPr/>
          </p:nvSpPr>
          <p:spPr bwMode="auto">
            <a:xfrm flipV="1">
              <a:off x="1286" y="1152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75" name="Line 71"/>
            <p:cNvSpPr>
              <a:spLocks noChangeShapeType="1"/>
            </p:cNvSpPr>
            <p:nvPr/>
          </p:nvSpPr>
          <p:spPr bwMode="auto">
            <a:xfrm flipV="1">
              <a:off x="1622" y="1152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76" name="Line 72"/>
            <p:cNvSpPr>
              <a:spLocks noChangeShapeType="1"/>
            </p:cNvSpPr>
            <p:nvPr/>
          </p:nvSpPr>
          <p:spPr bwMode="auto">
            <a:xfrm>
              <a:off x="470" y="1152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77" name="Line 73"/>
            <p:cNvSpPr>
              <a:spLocks noChangeShapeType="1"/>
            </p:cNvSpPr>
            <p:nvPr/>
          </p:nvSpPr>
          <p:spPr bwMode="auto">
            <a:xfrm>
              <a:off x="806" y="1152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78" name="Line 74"/>
            <p:cNvSpPr>
              <a:spLocks noChangeShapeType="1"/>
            </p:cNvSpPr>
            <p:nvPr/>
          </p:nvSpPr>
          <p:spPr bwMode="auto">
            <a:xfrm>
              <a:off x="1142" y="1152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79" name="Line 75"/>
            <p:cNvSpPr>
              <a:spLocks noChangeShapeType="1"/>
            </p:cNvSpPr>
            <p:nvPr/>
          </p:nvSpPr>
          <p:spPr bwMode="auto">
            <a:xfrm>
              <a:off x="1478" y="1152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80" name="Line 76"/>
            <p:cNvSpPr>
              <a:spLocks noChangeShapeType="1"/>
            </p:cNvSpPr>
            <p:nvPr/>
          </p:nvSpPr>
          <p:spPr bwMode="auto">
            <a:xfrm>
              <a:off x="470" y="1152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81" name="Line 77"/>
            <p:cNvSpPr>
              <a:spLocks noChangeShapeType="1"/>
            </p:cNvSpPr>
            <p:nvPr/>
          </p:nvSpPr>
          <p:spPr bwMode="auto">
            <a:xfrm>
              <a:off x="806" y="1152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82" name="Line 78"/>
            <p:cNvSpPr>
              <a:spLocks noChangeShapeType="1"/>
            </p:cNvSpPr>
            <p:nvPr/>
          </p:nvSpPr>
          <p:spPr bwMode="auto">
            <a:xfrm>
              <a:off x="1142" y="1152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83" name="Line 79"/>
            <p:cNvSpPr>
              <a:spLocks noChangeShapeType="1"/>
            </p:cNvSpPr>
            <p:nvPr/>
          </p:nvSpPr>
          <p:spPr bwMode="auto">
            <a:xfrm>
              <a:off x="470" y="1152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84" name="Line 80"/>
            <p:cNvSpPr>
              <a:spLocks noChangeShapeType="1"/>
            </p:cNvSpPr>
            <p:nvPr/>
          </p:nvSpPr>
          <p:spPr bwMode="auto">
            <a:xfrm>
              <a:off x="806" y="1152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85" name="Line 81"/>
            <p:cNvSpPr>
              <a:spLocks noChangeShapeType="1"/>
            </p:cNvSpPr>
            <p:nvPr/>
          </p:nvSpPr>
          <p:spPr bwMode="auto">
            <a:xfrm>
              <a:off x="1478" y="1152"/>
              <a:ext cx="0" cy="3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86" name="Line 82"/>
            <p:cNvSpPr>
              <a:spLocks noChangeShapeType="1"/>
            </p:cNvSpPr>
            <p:nvPr/>
          </p:nvSpPr>
          <p:spPr bwMode="auto">
            <a:xfrm>
              <a:off x="1142" y="1152"/>
              <a:ext cx="0" cy="3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87" name="Line 83"/>
            <p:cNvSpPr>
              <a:spLocks noChangeShapeType="1"/>
            </p:cNvSpPr>
            <p:nvPr/>
          </p:nvSpPr>
          <p:spPr bwMode="auto">
            <a:xfrm>
              <a:off x="470" y="1152"/>
              <a:ext cx="0" cy="3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88" name="Line 84"/>
            <p:cNvSpPr>
              <a:spLocks noChangeShapeType="1"/>
            </p:cNvSpPr>
            <p:nvPr/>
          </p:nvSpPr>
          <p:spPr bwMode="auto">
            <a:xfrm>
              <a:off x="806" y="1152"/>
              <a:ext cx="0" cy="3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89" name="Text Box 85"/>
            <p:cNvSpPr txBox="1">
              <a:spLocks noChangeArrowheads="1"/>
            </p:cNvSpPr>
            <p:nvPr/>
          </p:nvSpPr>
          <p:spPr bwMode="auto">
            <a:xfrm>
              <a:off x="324" y="1494"/>
              <a:ext cx="252" cy="31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Req0</a:t>
              </a:r>
            </a:p>
          </p:txBody>
        </p:sp>
        <p:sp>
          <p:nvSpPr>
            <p:cNvPr id="290" name="Text Box 86"/>
            <p:cNvSpPr txBox="1">
              <a:spLocks noChangeArrowheads="1"/>
            </p:cNvSpPr>
            <p:nvPr/>
          </p:nvSpPr>
          <p:spPr bwMode="auto">
            <a:xfrm>
              <a:off x="499" y="1490"/>
              <a:ext cx="252" cy="39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Grant0</a:t>
              </a:r>
            </a:p>
          </p:txBody>
        </p:sp>
        <p:sp>
          <p:nvSpPr>
            <p:cNvPr id="291" name="Text Box 87"/>
            <p:cNvSpPr txBox="1">
              <a:spLocks noChangeArrowheads="1"/>
            </p:cNvSpPr>
            <p:nvPr/>
          </p:nvSpPr>
          <p:spPr bwMode="auto">
            <a:xfrm>
              <a:off x="667" y="1494"/>
              <a:ext cx="252" cy="31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Req1</a:t>
              </a:r>
            </a:p>
          </p:txBody>
        </p:sp>
        <p:sp>
          <p:nvSpPr>
            <p:cNvPr id="292" name="Text Box 88"/>
            <p:cNvSpPr txBox="1">
              <a:spLocks noChangeArrowheads="1"/>
            </p:cNvSpPr>
            <p:nvPr/>
          </p:nvSpPr>
          <p:spPr bwMode="auto">
            <a:xfrm>
              <a:off x="842" y="1490"/>
              <a:ext cx="252" cy="39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Grant1</a:t>
              </a:r>
            </a:p>
          </p:txBody>
        </p:sp>
        <p:sp>
          <p:nvSpPr>
            <p:cNvPr id="293" name="Text Box 89"/>
            <p:cNvSpPr txBox="1">
              <a:spLocks noChangeArrowheads="1"/>
            </p:cNvSpPr>
            <p:nvPr/>
          </p:nvSpPr>
          <p:spPr bwMode="auto">
            <a:xfrm>
              <a:off x="996" y="1494"/>
              <a:ext cx="252" cy="31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Req2</a:t>
              </a:r>
            </a:p>
          </p:txBody>
        </p:sp>
        <p:sp>
          <p:nvSpPr>
            <p:cNvPr id="294" name="Text Box 90"/>
            <p:cNvSpPr txBox="1">
              <a:spLocks noChangeArrowheads="1"/>
            </p:cNvSpPr>
            <p:nvPr/>
          </p:nvSpPr>
          <p:spPr bwMode="auto">
            <a:xfrm>
              <a:off x="1178" y="1490"/>
              <a:ext cx="252" cy="45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Grant02</a:t>
              </a:r>
            </a:p>
          </p:txBody>
        </p:sp>
        <p:sp>
          <p:nvSpPr>
            <p:cNvPr id="295" name="Text Box 91"/>
            <p:cNvSpPr txBox="1">
              <a:spLocks noChangeArrowheads="1"/>
            </p:cNvSpPr>
            <p:nvPr/>
          </p:nvSpPr>
          <p:spPr bwMode="auto">
            <a:xfrm>
              <a:off x="1332" y="1494"/>
              <a:ext cx="252" cy="31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Req3</a:t>
              </a:r>
            </a:p>
          </p:txBody>
        </p:sp>
        <p:sp>
          <p:nvSpPr>
            <p:cNvPr id="296" name="Text Box 92"/>
            <p:cNvSpPr txBox="1">
              <a:spLocks noChangeArrowheads="1"/>
            </p:cNvSpPr>
            <p:nvPr/>
          </p:nvSpPr>
          <p:spPr bwMode="auto">
            <a:xfrm>
              <a:off x="1476" y="1475"/>
              <a:ext cx="252" cy="39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Grant3</a:t>
              </a:r>
            </a:p>
          </p:txBody>
        </p:sp>
        <p:sp>
          <p:nvSpPr>
            <p:cNvPr id="297" name="Text Box 93"/>
            <p:cNvSpPr txBox="1">
              <a:spLocks noChangeArrowheads="1"/>
            </p:cNvSpPr>
            <p:nvPr/>
          </p:nvSpPr>
          <p:spPr bwMode="auto">
            <a:xfrm>
              <a:off x="1254" y="1968"/>
              <a:ext cx="464" cy="19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Enable</a:t>
              </a:r>
            </a:p>
          </p:txBody>
        </p:sp>
        <p:sp>
          <p:nvSpPr>
            <p:cNvPr id="298" name="Text Box 94"/>
            <p:cNvSpPr txBox="1">
              <a:spLocks noChangeArrowheads="1"/>
            </p:cNvSpPr>
            <p:nvPr/>
          </p:nvSpPr>
          <p:spPr bwMode="auto">
            <a:xfrm>
              <a:off x="594" y="1968"/>
              <a:ext cx="644" cy="19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AnyQueue</a:t>
              </a:r>
              <a:endParaRPr kumimoji="0" lang="en-US" altLang="zh-TW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endParaRPr>
            </a:p>
          </p:txBody>
        </p:sp>
      </p:grpSp>
      <p:grpSp>
        <p:nvGrpSpPr>
          <p:cNvPr id="299" name="Group 95"/>
          <p:cNvGrpSpPr>
            <a:grpSpLocks/>
          </p:cNvGrpSpPr>
          <p:nvPr/>
        </p:nvGrpSpPr>
        <p:grpSpPr bwMode="auto">
          <a:xfrm>
            <a:off x="5334000" y="2667000"/>
            <a:ext cx="2819400" cy="76200"/>
            <a:chOff x="3360" y="1680"/>
            <a:chExt cx="1776" cy="48"/>
          </a:xfrm>
        </p:grpSpPr>
        <p:sp>
          <p:nvSpPr>
            <p:cNvPr id="300" name="Oval 96"/>
            <p:cNvSpPr>
              <a:spLocks noChangeArrowheads="1"/>
            </p:cNvSpPr>
            <p:nvPr/>
          </p:nvSpPr>
          <p:spPr bwMode="auto">
            <a:xfrm>
              <a:off x="3360" y="1680"/>
              <a:ext cx="48" cy="48"/>
            </a:xfrm>
            <a:prstGeom prst="ellipse">
              <a:avLst/>
            </a:prstGeom>
            <a:solidFill>
              <a:srgbClr val="000000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301" name="Oval 97"/>
            <p:cNvSpPr>
              <a:spLocks noChangeArrowheads="1"/>
            </p:cNvSpPr>
            <p:nvPr/>
          </p:nvSpPr>
          <p:spPr bwMode="auto">
            <a:xfrm>
              <a:off x="3504" y="1680"/>
              <a:ext cx="48" cy="48"/>
            </a:xfrm>
            <a:prstGeom prst="ellipse">
              <a:avLst/>
            </a:prstGeom>
            <a:solidFill>
              <a:srgbClr val="000000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302" name="Oval 98"/>
            <p:cNvSpPr>
              <a:spLocks noChangeArrowheads="1"/>
            </p:cNvSpPr>
            <p:nvPr/>
          </p:nvSpPr>
          <p:spPr bwMode="auto">
            <a:xfrm>
              <a:off x="3696" y="1680"/>
              <a:ext cx="48" cy="48"/>
            </a:xfrm>
            <a:prstGeom prst="ellipse">
              <a:avLst/>
            </a:prstGeom>
            <a:solidFill>
              <a:srgbClr val="000000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303" name="Oval 99"/>
            <p:cNvSpPr>
              <a:spLocks noChangeArrowheads="1"/>
            </p:cNvSpPr>
            <p:nvPr/>
          </p:nvSpPr>
          <p:spPr bwMode="auto">
            <a:xfrm>
              <a:off x="3936" y="1680"/>
              <a:ext cx="48" cy="48"/>
            </a:xfrm>
            <a:prstGeom prst="ellipse">
              <a:avLst/>
            </a:prstGeom>
            <a:solidFill>
              <a:srgbClr val="000000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304" name="Oval 100"/>
            <p:cNvSpPr>
              <a:spLocks noChangeArrowheads="1"/>
            </p:cNvSpPr>
            <p:nvPr/>
          </p:nvSpPr>
          <p:spPr bwMode="auto">
            <a:xfrm>
              <a:off x="4272" y="1680"/>
              <a:ext cx="48" cy="48"/>
            </a:xfrm>
            <a:prstGeom prst="ellipse">
              <a:avLst/>
            </a:prstGeom>
            <a:solidFill>
              <a:srgbClr val="000000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305" name="Oval 101"/>
            <p:cNvSpPr>
              <a:spLocks noChangeArrowheads="1"/>
            </p:cNvSpPr>
            <p:nvPr/>
          </p:nvSpPr>
          <p:spPr bwMode="auto">
            <a:xfrm>
              <a:off x="4656" y="1680"/>
              <a:ext cx="48" cy="48"/>
            </a:xfrm>
            <a:prstGeom prst="ellipse">
              <a:avLst/>
            </a:prstGeom>
            <a:solidFill>
              <a:srgbClr val="000000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306" name="Oval 102"/>
            <p:cNvSpPr>
              <a:spLocks noChangeArrowheads="1"/>
            </p:cNvSpPr>
            <p:nvPr/>
          </p:nvSpPr>
          <p:spPr bwMode="auto">
            <a:xfrm>
              <a:off x="5088" y="1680"/>
              <a:ext cx="48" cy="48"/>
            </a:xfrm>
            <a:prstGeom prst="ellipse">
              <a:avLst/>
            </a:prstGeom>
            <a:solidFill>
              <a:srgbClr val="000000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</p:grpSp>
      <p:grpSp>
        <p:nvGrpSpPr>
          <p:cNvPr id="307" name="Group 103"/>
          <p:cNvGrpSpPr>
            <a:grpSpLocks/>
          </p:cNvGrpSpPr>
          <p:nvPr/>
        </p:nvGrpSpPr>
        <p:grpSpPr bwMode="auto">
          <a:xfrm>
            <a:off x="5334000" y="1981200"/>
            <a:ext cx="2819400" cy="76200"/>
            <a:chOff x="3360" y="1680"/>
            <a:chExt cx="1776" cy="48"/>
          </a:xfrm>
        </p:grpSpPr>
        <p:sp>
          <p:nvSpPr>
            <p:cNvPr id="308" name="Oval 104"/>
            <p:cNvSpPr>
              <a:spLocks noChangeArrowheads="1"/>
            </p:cNvSpPr>
            <p:nvPr/>
          </p:nvSpPr>
          <p:spPr bwMode="auto">
            <a:xfrm>
              <a:off x="3360" y="1680"/>
              <a:ext cx="48" cy="48"/>
            </a:xfrm>
            <a:prstGeom prst="ellipse">
              <a:avLst/>
            </a:prstGeom>
            <a:solidFill>
              <a:srgbClr val="000000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309" name="Oval 105"/>
            <p:cNvSpPr>
              <a:spLocks noChangeArrowheads="1"/>
            </p:cNvSpPr>
            <p:nvPr/>
          </p:nvSpPr>
          <p:spPr bwMode="auto">
            <a:xfrm>
              <a:off x="3504" y="1680"/>
              <a:ext cx="48" cy="48"/>
            </a:xfrm>
            <a:prstGeom prst="ellipse">
              <a:avLst/>
            </a:prstGeom>
            <a:solidFill>
              <a:srgbClr val="000000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310" name="Oval 106"/>
            <p:cNvSpPr>
              <a:spLocks noChangeArrowheads="1"/>
            </p:cNvSpPr>
            <p:nvPr/>
          </p:nvSpPr>
          <p:spPr bwMode="auto">
            <a:xfrm>
              <a:off x="3696" y="1680"/>
              <a:ext cx="48" cy="48"/>
            </a:xfrm>
            <a:prstGeom prst="ellipse">
              <a:avLst/>
            </a:prstGeom>
            <a:solidFill>
              <a:srgbClr val="000000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311" name="Oval 107"/>
            <p:cNvSpPr>
              <a:spLocks noChangeArrowheads="1"/>
            </p:cNvSpPr>
            <p:nvPr/>
          </p:nvSpPr>
          <p:spPr bwMode="auto">
            <a:xfrm>
              <a:off x="3936" y="1680"/>
              <a:ext cx="48" cy="48"/>
            </a:xfrm>
            <a:prstGeom prst="ellipse">
              <a:avLst/>
            </a:prstGeom>
            <a:solidFill>
              <a:srgbClr val="000000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312" name="Oval 108"/>
            <p:cNvSpPr>
              <a:spLocks noChangeArrowheads="1"/>
            </p:cNvSpPr>
            <p:nvPr/>
          </p:nvSpPr>
          <p:spPr bwMode="auto">
            <a:xfrm>
              <a:off x="4272" y="1680"/>
              <a:ext cx="48" cy="48"/>
            </a:xfrm>
            <a:prstGeom prst="ellipse">
              <a:avLst/>
            </a:prstGeom>
            <a:solidFill>
              <a:srgbClr val="000000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313" name="Oval 109"/>
            <p:cNvSpPr>
              <a:spLocks noChangeArrowheads="1"/>
            </p:cNvSpPr>
            <p:nvPr/>
          </p:nvSpPr>
          <p:spPr bwMode="auto">
            <a:xfrm>
              <a:off x="4656" y="1680"/>
              <a:ext cx="48" cy="48"/>
            </a:xfrm>
            <a:prstGeom prst="ellipse">
              <a:avLst/>
            </a:prstGeom>
            <a:solidFill>
              <a:srgbClr val="000000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314" name="Oval 110"/>
            <p:cNvSpPr>
              <a:spLocks noChangeArrowheads="1"/>
            </p:cNvSpPr>
            <p:nvPr/>
          </p:nvSpPr>
          <p:spPr bwMode="auto">
            <a:xfrm>
              <a:off x="5088" y="1680"/>
              <a:ext cx="48" cy="48"/>
            </a:xfrm>
            <a:prstGeom prst="ellipse">
              <a:avLst/>
            </a:prstGeom>
            <a:solidFill>
              <a:srgbClr val="000000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</p:grpSp>
      <p:grpSp>
        <p:nvGrpSpPr>
          <p:cNvPr id="315" name="Group 111"/>
          <p:cNvGrpSpPr>
            <a:grpSpLocks/>
          </p:cNvGrpSpPr>
          <p:nvPr/>
        </p:nvGrpSpPr>
        <p:grpSpPr bwMode="auto">
          <a:xfrm>
            <a:off x="1447800" y="3124200"/>
            <a:ext cx="4968875" cy="1752600"/>
            <a:chOff x="912" y="1968"/>
            <a:chExt cx="3130" cy="1104"/>
          </a:xfrm>
        </p:grpSpPr>
        <p:grpSp>
          <p:nvGrpSpPr>
            <p:cNvPr id="316" name="Group 112"/>
            <p:cNvGrpSpPr>
              <a:grpSpLocks/>
            </p:cNvGrpSpPr>
            <p:nvPr/>
          </p:nvGrpSpPr>
          <p:grpSpPr bwMode="auto">
            <a:xfrm>
              <a:off x="2638" y="2387"/>
              <a:ext cx="1404" cy="685"/>
              <a:chOff x="2974" y="2627"/>
              <a:chExt cx="1404" cy="685"/>
            </a:xfrm>
          </p:grpSpPr>
          <p:sp>
            <p:nvSpPr>
              <p:cNvPr id="335" name="Rectangle 113"/>
              <p:cNvSpPr>
                <a:spLocks noChangeArrowheads="1"/>
              </p:cNvSpPr>
              <p:nvPr/>
            </p:nvSpPr>
            <p:spPr bwMode="auto">
              <a:xfrm>
                <a:off x="3034" y="2640"/>
                <a:ext cx="1296" cy="624"/>
              </a:xfrm>
              <a:prstGeom prst="rect">
                <a:avLst/>
              </a:prstGeom>
              <a:solidFill>
                <a:srgbClr val="FFCC00"/>
              </a:solidFill>
              <a:ln w="1905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Arial" pitchFamily="34" charset="0"/>
                </a:endParaRPr>
              </a:p>
            </p:txBody>
          </p:sp>
          <p:sp>
            <p:nvSpPr>
              <p:cNvPr id="336" name="Text Box 114"/>
              <p:cNvSpPr txBox="1">
                <a:spLocks noChangeArrowheads="1"/>
              </p:cNvSpPr>
              <p:nvPr/>
            </p:nvSpPr>
            <p:spPr bwMode="auto">
              <a:xfrm>
                <a:off x="2974" y="2646"/>
                <a:ext cx="252" cy="313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vert="eaVert"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新細明體" pitchFamily="18" charset="-120"/>
                    <a:cs typeface="Arial" pitchFamily="34" charset="0"/>
                  </a:rPr>
                  <a:t>Req0</a:t>
                </a:r>
              </a:p>
            </p:txBody>
          </p:sp>
          <p:sp>
            <p:nvSpPr>
              <p:cNvPr id="337" name="Text Box 115"/>
              <p:cNvSpPr txBox="1">
                <a:spLocks noChangeArrowheads="1"/>
              </p:cNvSpPr>
              <p:nvPr/>
            </p:nvSpPr>
            <p:spPr bwMode="auto">
              <a:xfrm>
                <a:off x="3149" y="2642"/>
                <a:ext cx="252" cy="39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vert="eaVert"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新細明體" pitchFamily="18" charset="-120"/>
                    <a:cs typeface="Arial" pitchFamily="34" charset="0"/>
                  </a:rPr>
                  <a:t>Grant0</a:t>
                </a:r>
              </a:p>
            </p:txBody>
          </p:sp>
          <p:sp>
            <p:nvSpPr>
              <p:cNvPr id="338" name="Text Box 116"/>
              <p:cNvSpPr txBox="1">
                <a:spLocks noChangeArrowheads="1"/>
              </p:cNvSpPr>
              <p:nvPr/>
            </p:nvSpPr>
            <p:spPr bwMode="auto">
              <a:xfrm>
                <a:off x="3317" y="2646"/>
                <a:ext cx="252" cy="313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vert="eaVert"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新細明體" pitchFamily="18" charset="-120"/>
                    <a:cs typeface="Arial" pitchFamily="34" charset="0"/>
                  </a:rPr>
                  <a:t>Req1</a:t>
                </a:r>
              </a:p>
            </p:txBody>
          </p:sp>
          <p:sp>
            <p:nvSpPr>
              <p:cNvPr id="339" name="Text Box 117"/>
              <p:cNvSpPr txBox="1">
                <a:spLocks noChangeArrowheads="1"/>
              </p:cNvSpPr>
              <p:nvPr/>
            </p:nvSpPr>
            <p:spPr bwMode="auto">
              <a:xfrm>
                <a:off x="3492" y="2642"/>
                <a:ext cx="252" cy="39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vert="eaVert"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新細明體" pitchFamily="18" charset="-120"/>
                    <a:cs typeface="Arial" pitchFamily="34" charset="0"/>
                  </a:rPr>
                  <a:t>Grant1</a:t>
                </a:r>
              </a:p>
            </p:txBody>
          </p:sp>
          <p:sp>
            <p:nvSpPr>
              <p:cNvPr id="340" name="Text Box 118"/>
              <p:cNvSpPr txBox="1">
                <a:spLocks noChangeArrowheads="1"/>
              </p:cNvSpPr>
              <p:nvPr/>
            </p:nvSpPr>
            <p:spPr bwMode="auto">
              <a:xfrm>
                <a:off x="3646" y="2646"/>
                <a:ext cx="252" cy="313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vert="eaVert"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新細明體" pitchFamily="18" charset="-120"/>
                    <a:cs typeface="Arial" pitchFamily="34" charset="0"/>
                  </a:rPr>
                  <a:t>Req2</a:t>
                </a:r>
              </a:p>
            </p:txBody>
          </p:sp>
          <p:sp>
            <p:nvSpPr>
              <p:cNvPr id="341" name="Text Box 119"/>
              <p:cNvSpPr txBox="1">
                <a:spLocks noChangeArrowheads="1"/>
              </p:cNvSpPr>
              <p:nvPr/>
            </p:nvSpPr>
            <p:spPr bwMode="auto">
              <a:xfrm>
                <a:off x="3828" y="2642"/>
                <a:ext cx="252" cy="457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vert="eaVert"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新細明體" pitchFamily="18" charset="-120"/>
                    <a:cs typeface="Arial" pitchFamily="34" charset="0"/>
                  </a:rPr>
                  <a:t>Grant02</a:t>
                </a:r>
              </a:p>
            </p:txBody>
          </p:sp>
          <p:sp>
            <p:nvSpPr>
              <p:cNvPr id="342" name="Text Box 120"/>
              <p:cNvSpPr txBox="1">
                <a:spLocks noChangeArrowheads="1"/>
              </p:cNvSpPr>
              <p:nvPr/>
            </p:nvSpPr>
            <p:spPr bwMode="auto">
              <a:xfrm>
                <a:off x="3982" y="2646"/>
                <a:ext cx="252" cy="313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vert="eaVert"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新細明體" pitchFamily="18" charset="-120"/>
                    <a:cs typeface="Arial" pitchFamily="34" charset="0"/>
                  </a:rPr>
                  <a:t>Req3</a:t>
                </a:r>
              </a:p>
            </p:txBody>
          </p:sp>
          <p:sp>
            <p:nvSpPr>
              <p:cNvPr id="343" name="Text Box 121"/>
              <p:cNvSpPr txBox="1">
                <a:spLocks noChangeArrowheads="1"/>
              </p:cNvSpPr>
              <p:nvPr/>
            </p:nvSpPr>
            <p:spPr bwMode="auto">
              <a:xfrm>
                <a:off x="4126" y="2627"/>
                <a:ext cx="252" cy="39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vert="eaVert"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新細明體" pitchFamily="18" charset="-120"/>
                    <a:cs typeface="Arial" pitchFamily="34" charset="0"/>
                  </a:rPr>
                  <a:t>Grant3</a:t>
                </a:r>
              </a:p>
            </p:txBody>
          </p:sp>
          <p:sp>
            <p:nvSpPr>
              <p:cNvPr id="344" name="Text Box 122"/>
              <p:cNvSpPr txBox="1">
                <a:spLocks noChangeArrowheads="1"/>
              </p:cNvSpPr>
              <p:nvPr/>
            </p:nvSpPr>
            <p:spPr bwMode="auto">
              <a:xfrm>
                <a:off x="3904" y="3120"/>
                <a:ext cx="464" cy="192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新細明體" pitchFamily="18" charset="-120"/>
                    <a:cs typeface="Arial" pitchFamily="34" charset="0"/>
                  </a:rPr>
                  <a:t>Enable</a:t>
                </a:r>
              </a:p>
            </p:txBody>
          </p:sp>
          <p:sp>
            <p:nvSpPr>
              <p:cNvPr id="345" name="Text Box 123"/>
              <p:cNvSpPr txBox="1">
                <a:spLocks noChangeArrowheads="1"/>
              </p:cNvSpPr>
              <p:nvPr/>
            </p:nvSpPr>
            <p:spPr bwMode="auto">
              <a:xfrm>
                <a:off x="3244" y="3120"/>
                <a:ext cx="644" cy="192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新細明體" pitchFamily="18" charset="-120"/>
                    <a:cs typeface="Arial" pitchFamily="34" charset="0"/>
                  </a:rPr>
                  <a:t>AnyQueue</a:t>
                </a:r>
                <a:endPara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endParaRPr>
              </a:p>
            </p:txBody>
          </p:sp>
        </p:grpSp>
        <p:sp>
          <p:nvSpPr>
            <p:cNvPr id="317" name="Line 124"/>
            <p:cNvSpPr>
              <a:spLocks noChangeShapeType="1"/>
            </p:cNvSpPr>
            <p:nvPr/>
          </p:nvSpPr>
          <p:spPr bwMode="auto">
            <a:xfrm>
              <a:off x="912" y="1968"/>
              <a:ext cx="0" cy="2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318" name="Line 125"/>
            <p:cNvSpPr>
              <a:spLocks noChangeShapeType="1"/>
            </p:cNvSpPr>
            <p:nvPr/>
          </p:nvSpPr>
          <p:spPr bwMode="auto">
            <a:xfrm>
              <a:off x="912" y="2256"/>
              <a:ext cx="187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319" name="Line 126"/>
            <p:cNvSpPr>
              <a:spLocks noChangeShapeType="1"/>
            </p:cNvSpPr>
            <p:nvPr/>
          </p:nvSpPr>
          <p:spPr bwMode="auto">
            <a:xfrm>
              <a:off x="2784" y="2256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320" name="Line 127"/>
            <p:cNvSpPr>
              <a:spLocks noChangeShapeType="1"/>
            </p:cNvSpPr>
            <p:nvPr/>
          </p:nvSpPr>
          <p:spPr bwMode="auto">
            <a:xfrm flipV="1">
              <a:off x="2928" y="2208"/>
              <a:ext cx="0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321" name="Line 128"/>
            <p:cNvSpPr>
              <a:spLocks noChangeShapeType="1"/>
            </p:cNvSpPr>
            <p:nvPr/>
          </p:nvSpPr>
          <p:spPr bwMode="auto">
            <a:xfrm>
              <a:off x="1440" y="2208"/>
              <a:ext cx="14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322" name="Line 129"/>
            <p:cNvSpPr>
              <a:spLocks noChangeShapeType="1"/>
            </p:cNvSpPr>
            <p:nvPr/>
          </p:nvSpPr>
          <p:spPr bwMode="auto">
            <a:xfrm flipV="1">
              <a:off x="1440" y="1968"/>
              <a:ext cx="0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323" name="Line 130"/>
            <p:cNvSpPr>
              <a:spLocks noChangeShapeType="1"/>
            </p:cNvSpPr>
            <p:nvPr/>
          </p:nvSpPr>
          <p:spPr bwMode="auto">
            <a:xfrm>
              <a:off x="2256" y="1968"/>
              <a:ext cx="0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324" name="Line 131"/>
            <p:cNvSpPr>
              <a:spLocks noChangeShapeType="1"/>
            </p:cNvSpPr>
            <p:nvPr/>
          </p:nvSpPr>
          <p:spPr bwMode="auto">
            <a:xfrm>
              <a:off x="2256" y="2160"/>
              <a:ext cx="86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325" name="Line 132"/>
            <p:cNvSpPr>
              <a:spLocks noChangeShapeType="1"/>
            </p:cNvSpPr>
            <p:nvPr/>
          </p:nvSpPr>
          <p:spPr bwMode="auto">
            <a:xfrm>
              <a:off x="3120" y="2160"/>
              <a:ext cx="0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326" name="Line 133"/>
            <p:cNvSpPr>
              <a:spLocks noChangeShapeType="1"/>
            </p:cNvSpPr>
            <p:nvPr/>
          </p:nvSpPr>
          <p:spPr bwMode="auto">
            <a:xfrm>
              <a:off x="2256" y="1968"/>
              <a:ext cx="0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327" name="Line 134"/>
            <p:cNvSpPr>
              <a:spLocks noChangeShapeType="1"/>
            </p:cNvSpPr>
            <p:nvPr/>
          </p:nvSpPr>
          <p:spPr bwMode="auto">
            <a:xfrm>
              <a:off x="2256" y="2160"/>
              <a:ext cx="86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grpSp>
          <p:nvGrpSpPr>
            <p:cNvPr id="328" name="Group 135"/>
            <p:cNvGrpSpPr>
              <a:grpSpLocks/>
            </p:cNvGrpSpPr>
            <p:nvPr/>
          </p:nvGrpSpPr>
          <p:grpSpPr bwMode="auto">
            <a:xfrm>
              <a:off x="2256" y="1968"/>
              <a:ext cx="864" cy="432"/>
              <a:chOff x="2256" y="1968"/>
              <a:chExt cx="864" cy="432"/>
            </a:xfrm>
          </p:grpSpPr>
          <p:sp>
            <p:nvSpPr>
              <p:cNvPr id="332" name="Line 136"/>
              <p:cNvSpPr>
                <a:spLocks noChangeShapeType="1"/>
              </p:cNvSpPr>
              <p:nvPr/>
            </p:nvSpPr>
            <p:spPr bwMode="auto">
              <a:xfrm>
                <a:off x="3120" y="2160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Arial" pitchFamily="34" charset="0"/>
                </a:endParaRPr>
              </a:p>
            </p:txBody>
          </p:sp>
          <p:sp>
            <p:nvSpPr>
              <p:cNvPr id="333" name="Line 137"/>
              <p:cNvSpPr>
                <a:spLocks noChangeShapeType="1"/>
              </p:cNvSpPr>
              <p:nvPr/>
            </p:nvSpPr>
            <p:spPr bwMode="auto">
              <a:xfrm>
                <a:off x="2256" y="1968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Arial" pitchFamily="34" charset="0"/>
                </a:endParaRPr>
              </a:p>
            </p:txBody>
          </p:sp>
          <p:sp>
            <p:nvSpPr>
              <p:cNvPr id="334" name="Line 138"/>
              <p:cNvSpPr>
                <a:spLocks noChangeShapeType="1"/>
              </p:cNvSpPr>
              <p:nvPr/>
            </p:nvSpPr>
            <p:spPr bwMode="auto">
              <a:xfrm>
                <a:off x="2256" y="2160"/>
                <a:ext cx="864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Arial" pitchFamily="34" charset="0"/>
                </a:endParaRPr>
              </a:p>
            </p:txBody>
          </p:sp>
        </p:grpSp>
        <p:sp>
          <p:nvSpPr>
            <p:cNvPr id="329" name="Line 139"/>
            <p:cNvSpPr>
              <a:spLocks noChangeShapeType="1"/>
            </p:cNvSpPr>
            <p:nvPr/>
          </p:nvSpPr>
          <p:spPr bwMode="auto">
            <a:xfrm flipV="1">
              <a:off x="3264" y="2112"/>
              <a:ext cx="0" cy="2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330" name="Line 140"/>
            <p:cNvSpPr>
              <a:spLocks noChangeShapeType="1"/>
            </p:cNvSpPr>
            <p:nvPr/>
          </p:nvSpPr>
          <p:spPr bwMode="auto">
            <a:xfrm flipH="1">
              <a:off x="2784" y="211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331" name="Line 141"/>
            <p:cNvSpPr>
              <a:spLocks noChangeShapeType="1"/>
            </p:cNvSpPr>
            <p:nvPr/>
          </p:nvSpPr>
          <p:spPr bwMode="auto">
            <a:xfrm flipV="1">
              <a:off x="2784" y="1968"/>
              <a:ext cx="0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</p:grpSp>
      <p:grpSp>
        <p:nvGrpSpPr>
          <p:cNvPr id="346" name="Group 142"/>
          <p:cNvGrpSpPr>
            <a:grpSpLocks/>
          </p:cNvGrpSpPr>
          <p:nvPr/>
        </p:nvGrpSpPr>
        <p:grpSpPr bwMode="auto">
          <a:xfrm>
            <a:off x="5181600" y="4800600"/>
            <a:ext cx="3368675" cy="1600200"/>
            <a:chOff x="3264" y="3024"/>
            <a:chExt cx="2122" cy="1008"/>
          </a:xfrm>
        </p:grpSpPr>
        <p:grpSp>
          <p:nvGrpSpPr>
            <p:cNvPr id="347" name="Group 143"/>
            <p:cNvGrpSpPr>
              <a:grpSpLocks/>
            </p:cNvGrpSpPr>
            <p:nvPr/>
          </p:nvGrpSpPr>
          <p:grpSpPr bwMode="auto">
            <a:xfrm>
              <a:off x="3982" y="3347"/>
              <a:ext cx="1404" cy="685"/>
              <a:chOff x="2974" y="2627"/>
              <a:chExt cx="1404" cy="685"/>
            </a:xfrm>
          </p:grpSpPr>
          <p:sp>
            <p:nvSpPr>
              <p:cNvPr id="354" name="Rectangle 144"/>
              <p:cNvSpPr>
                <a:spLocks noChangeArrowheads="1"/>
              </p:cNvSpPr>
              <p:nvPr/>
            </p:nvSpPr>
            <p:spPr bwMode="auto">
              <a:xfrm>
                <a:off x="3034" y="2640"/>
                <a:ext cx="1296" cy="624"/>
              </a:xfrm>
              <a:prstGeom prst="rect">
                <a:avLst/>
              </a:prstGeom>
              <a:solidFill>
                <a:srgbClr val="FFCC00"/>
              </a:solidFill>
              <a:ln w="1905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Arial" pitchFamily="34" charset="0"/>
                </a:endParaRPr>
              </a:p>
            </p:txBody>
          </p:sp>
          <p:sp>
            <p:nvSpPr>
              <p:cNvPr id="355" name="Text Box 145"/>
              <p:cNvSpPr txBox="1">
                <a:spLocks noChangeArrowheads="1"/>
              </p:cNvSpPr>
              <p:nvPr/>
            </p:nvSpPr>
            <p:spPr bwMode="auto">
              <a:xfrm>
                <a:off x="2974" y="2646"/>
                <a:ext cx="252" cy="313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vert="eaVert"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新細明體" pitchFamily="18" charset="-120"/>
                    <a:cs typeface="Arial" pitchFamily="34" charset="0"/>
                  </a:rPr>
                  <a:t>Req0</a:t>
                </a:r>
              </a:p>
            </p:txBody>
          </p:sp>
          <p:sp>
            <p:nvSpPr>
              <p:cNvPr id="356" name="Text Box 146"/>
              <p:cNvSpPr txBox="1">
                <a:spLocks noChangeArrowheads="1"/>
              </p:cNvSpPr>
              <p:nvPr/>
            </p:nvSpPr>
            <p:spPr bwMode="auto">
              <a:xfrm>
                <a:off x="3149" y="2642"/>
                <a:ext cx="252" cy="39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vert="eaVert"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新細明體" pitchFamily="18" charset="-120"/>
                    <a:cs typeface="Arial" pitchFamily="34" charset="0"/>
                  </a:rPr>
                  <a:t>Grant0</a:t>
                </a:r>
              </a:p>
            </p:txBody>
          </p:sp>
          <p:sp>
            <p:nvSpPr>
              <p:cNvPr id="357" name="Text Box 147"/>
              <p:cNvSpPr txBox="1">
                <a:spLocks noChangeArrowheads="1"/>
              </p:cNvSpPr>
              <p:nvPr/>
            </p:nvSpPr>
            <p:spPr bwMode="auto">
              <a:xfrm>
                <a:off x="3317" y="2646"/>
                <a:ext cx="252" cy="313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vert="eaVert"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新細明體" pitchFamily="18" charset="-120"/>
                    <a:cs typeface="Arial" pitchFamily="34" charset="0"/>
                  </a:rPr>
                  <a:t>Req1</a:t>
                </a:r>
              </a:p>
            </p:txBody>
          </p:sp>
          <p:sp>
            <p:nvSpPr>
              <p:cNvPr id="358" name="Text Box 148"/>
              <p:cNvSpPr txBox="1">
                <a:spLocks noChangeArrowheads="1"/>
              </p:cNvSpPr>
              <p:nvPr/>
            </p:nvSpPr>
            <p:spPr bwMode="auto">
              <a:xfrm>
                <a:off x="3492" y="2642"/>
                <a:ext cx="252" cy="39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vert="eaVert"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新細明體" pitchFamily="18" charset="-120"/>
                    <a:cs typeface="Arial" pitchFamily="34" charset="0"/>
                  </a:rPr>
                  <a:t>Grant1</a:t>
                </a:r>
              </a:p>
            </p:txBody>
          </p:sp>
          <p:sp>
            <p:nvSpPr>
              <p:cNvPr id="359" name="Text Box 149"/>
              <p:cNvSpPr txBox="1">
                <a:spLocks noChangeArrowheads="1"/>
              </p:cNvSpPr>
              <p:nvPr/>
            </p:nvSpPr>
            <p:spPr bwMode="auto">
              <a:xfrm>
                <a:off x="3646" y="2646"/>
                <a:ext cx="252" cy="313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vert="eaVert"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新細明體" pitchFamily="18" charset="-120"/>
                    <a:cs typeface="Arial" pitchFamily="34" charset="0"/>
                  </a:rPr>
                  <a:t>Req2</a:t>
                </a:r>
              </a:p>
            </p:txBody>
          </p:sp>
          <p:sp>
            <p:nvSpPr>
              <p:cNvPr id="360" name="Text Box 150"/>
              <p:cNvSpPr txBox="1">
                <a:spLocks noChangeArrowheads="1"/>
              </p:cNvSpPr>
              <p:nvPr/>
            </p:nvSpPr>
            <p:spPr bwMode="auto">
              <a:xfrm>
                <a:off x="3828" y="2642"/>
                <a:ext cx="252" cy="457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vert="eaVert"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新細明體" pitchFamily="18" charset="-120"/>
                    <a:cs typeface="Arial" pitchFamily="34" charset="0"/>
                  </a:rPr>
                  <a:t>Grant02</a:t>
                </a:r>
              </a:p>
            </p:txBody>
          </p:sp>
          <p:sp>
            <p:nvSpPr>
              <p:cNvPr id="361" name="Text Box 151"/>
              <p:cNvSpPr txBox="1">
                <a:spLocks noChangeArrowheads="1"/>
              </p:cNvSpPr>
              <p:nvPr/>
            </p:nvSpPr>
            <p:spPr bwMode="auto">
              <a:xfrm>
                <a:off x="3982" y="2646"/>
                <a:ext cx="252" cy="313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vert="eaVert"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新細明體" pitchFamily="18" charset="-120"/>
                    <a:cs typeface="Arial" pitchFamily="34" charset="0"/>
                  </a:rPr>
                  <a:t>Req3</a:t>
                </a:r>
              </a:p>
            </p:txBody>
          </p:sp>
          <p:sp>
            <p:nvSpPr>
              <p:cNvPr id="362" name="Text Box 152"/>
              <p:cNvSpPr txBox="1">
                <a:spLocks noChangeArrowheads="1"/>
              </p:cNvSpPr>
              <p:nvPr/>
            </p:nvSpPr>
            <p:spPr bwMode="auto">
              <a:xfrm>
                <a:off x="4126" y="2627"/>
                <a:ext cx="252" cy="39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vert="eaVert"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新細明體" pitchFamily="18" charset="-120"/>
                    <a:cs typeface="Arial" pitchFamily="34" charset="0"/>
                  </a:rPr>
                  <a:t>Grant3</a:t>
                </a:r>
              </a:p>
            </p:txBody>
          </p:sp>
          <p:sp>
            <p:nvSpPr>
              <p:cNvPr id="363" name="Text Box 153"/>
              <p:cNvSpPr txBox="1">
                <a:spLocks noChangeArrowheads="1"/>
              </p:cNvSpPr>
              <p:nvPr/>
            </p:nvSpPr>
            <p:spPr bwMode="auto">
              <a:xfrm>
                <a:off x="3904" y="3120"/>
                <a:ext cx="464" cy="192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新細明體" pitchFamily="18" charset="-120"/>
                    <a:cs typeface="Arial" pitchFamily="34" charset="0"/>
                  </a:rPr>
                  <a:t>Enable</a:t>
                </a:r>
              </a:p>
            </p:txBody>
          </p:sp>
          <p:sp>
            <p:nvSpPr>
              <p:cNvPr id="364" name="Text Box 154"/>
              <p:cNvSpPr txBox="1">
                <a:spLocks noChangeArrowheads="1"/>
              </p:cNvSpPr>
              <p:nvPr/>
            </p:nvSpPr>
            <p:spPr bwMode="auto">
              <a:xfrm>
                <a:off x="3244" y="3120"/>
                <a:ext cx="644" cy="192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新細明體" pitchFamily="18" charset="-120"/>
                    <a:cs typeface="Arial" pitchFamily="34" charset="0"/>
                  </a:rPr>
                  <a:t>AnyQueue</a:t>
                </a:r>
                <a:endParaRPr kumimoji="0" lang="en-US" altLang="zh-TW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endParaRPr>
              </a:p>
            </p:txBody>
          </p:sp>
        </p:grpSp>
        <p:sp>
          <p:nvSpPr>
            <p:cNvPr id="348" name="Line 155"/>
            <p:cNvSpPr>
              <a:spLocks noChangeShapeType="1"/>
            </p:cNvSpPr>
            <p:nvPr/>
          </p:nvSpPr>
          <p:spPr bwMode="auto">
            <a:xfrm>
              <a:off x="3264" y="3024"/>
              <a:ext cx="0" cy="19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349" name="Line 156"/>
            <p:cNvSpPr>
              <a:spLocks noChangeShapeType="1"/>
            </p:cNvSpPr>
            <p:nvPr/>
          </p:nvSpPr>
          <p:spPr bwMode="auto">
            <a:xfrm>
              <a:off x="3264" y="3216"/>
              <a:ext cx="81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350" name="Line 157"/>
            <p:cNvSpPr>
              <a:spLocks noChangeShapeType="1"/>
            </p:cNvSpPr>
            <p:nvPr/>
          </p:nvSpPr>
          <p:spPr bwMode="auto">
            <a:xfrm>
              <a:off x="4080" y="3216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351" name="Line 158"/>
            <p:cNvSpPr>
              <a:spLocks noChangeShapeType="1"/>
            </p:cNvSpPr>
            <p:nvPr/>
          </p:nvSpPr>
          <p:spPr bwMode="auto">
            <a:xfrm flipV="1">
              <a:off x="3840" y="3024"/>
              <a:ext cx="0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352" name="Line 159"/>
            <p:cNvSpPr>
              <a:spLocks noChangeShapeType="1"/>
            </p:cNvSpPr>
            <p:nvPr/>
          </p:nvSpPr>
          <p:spPr bwMode="auto">
            <a:xfrm>
              <a:off x="3840" y="3168"/>
              <a:ext cx="43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353" name="Line 160"/>
            <p:cNvSpPr>
              <a:spLocks noChangeShapeType="1"/>
            </p:cNvSpPr>
            <p:nvPr/>
          </p:nvSpPr>
          <p:spPr bwMode="auto">
            <a:xfrm>
              <a:off x="4272" y="3168"/>
              <a:ext cx="0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</p:grpSp>
      <p:grpSp>
        <p:nvGrpSpPr>
          <p:cNvPr id="365" name="Group 161"/>
          <p:cNvGrpSpPr>
            <a:grpSpLocks/>
          </p:cNvGrpSpPr>
          <p:nvPr/>
        </p:nvGrpSpPr>
        <p:grpSpPr bwMode="auto">
          <a:xfrm>
            <a:off x="303213" y="3124200"/>
            <a:ext cx="3354388" cy="3603625"/>
            <a:chOff x="191" y="1968"/>
            <a:chExt cx="2113" cy="2270"/>
          </a:xfrm>
        </p:grpSpPr>
        <p:grpSp>
          <p:nvGrpSpPr>
            <p:cNvPr id="366" name="Group 162"/>
            <p:cNvGrpSpPr>
              <a:grpSpLocks/>
            </p:cNvGrpSpPr>
            <p:nvPr/>
          </p:nvGrpSpPr>
          <p:grpSpPr bwMode="auto">
            <a:xfrm>
              <a:off x="191" y="2360"/>
              <a:ext cx="2017" cy="1878"/>
              <a:chOff x="239" y="2381"/>
              <a:chExt cx="2017" cy="1878"/>
            </a:xfrm>
          </p:grpSpPr>
          <p:sp>
            <p:nvSpPr>
              <p:cNvPr id="370" name="Rectangle 163"/>
              <p:cNvSpPr>
                <a:spLocks noChangeArrowheads="1"/>
              </p:cNvSpPr>
              <p:nvPr/>
            </p:nvSpPr>
            <p:spPr bwMode="auto">
              <a:xfrm>
                <a:off x="336" y="2832"/>
                <a:ext cx="1920" cy="1104"/>
              </a:xfrm>
              <a:prstGeom prst="rect">
                <a:avLst/>
              </a:prstGeom>
              <a:solidFill>
                <a:srgbClr val="FFCC00">
                  <a:alpha val="60001"/>
                </a:srgbClr>
              </a:solidFill>
              <a:ln w="1905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Arial" pitchFamily="34" charset="0"/>
                </a:endParaRPr>
              </a:p>
            </p:txBody>
          </p:sp>
          <p:sp>
            <p:nvSpPr>
              <p:cNvPr id="371" name="Rectangle 164"/>
              <p:cNvSpPr>
                <a:spLocks noChangeArrowheads="1"/>
              </p:cNvSpPr>
              <p:nvPr/>
            </p:nvSpPr>
            <p:spPr bwMode="auto">
              <a:xfrm>
                <a:off x="1104" y="3264"/>
                <a:ext cx="1056" cy="528"/>
              </a:xfrm>
              <a:prstGeom prst="rect">
                <a:avLst/>
              </a:prstGeom>
              <a:solidFill>
                <a:srgbClr val="FFFFFF"/>
              </a:solidFill>
              <a:ln w="19050" algn="ctr">
                <a:solidFill>
                  <a:srgbClr val="000000"/>
                </a:solidFill>
                <a:miter lim="800000"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新細明體" pitchFamily="18" charset="-120"/>
                    <a:cs typeface="Arial" pitchFamily="34" charset="0"/>
                  </a:rPr>
                  <a:t>Priority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新細明體" pitchFamily="18" charset="-120"/>
                    <a:cs typeface="Arial" pitchFamily="34" charset="0"/>
                  </a:rPr>
                  <a:t>Decoder</a:t>
                </a:r>
              </a:p>
            </p:txBody>
          </p:sp>
          <p:sp>
            <p:nvSpPr>
              <p:cNvPr id="372" name="Line 165"/>
              <p:cNvSpPr>
                <a:spLocks noChangeShapeType="1"/>
              </p:cNvSpPr>
              <p:nvPr/>
            </p:nvSpPr>
            <p:spPr bwMode="auto">
              <a:xfrm flipV="1">
                <a:off x="1632" y="3792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Arial" pitchFamily="34" charset="0"/>
                </a:endParaRPr>
              </a:p>
            </p:txBody>
          </p:sp>
          <p:sp>
            <p:nvSpPr>
              <p:cNvPr id="373" name="Text Box 166"/>
              <p:cNvSpPr txBox="1">
                <a:spLocks noChangeArrowheads="1"/>
              </p:cNvSpPr>
              <p:nvPr/>
            </p:nvSpPr>
            <p:spPr bwMode="auto">
              <a:xfrm>
                <a:off x="1417" y="4047"/>
                <a:ext cx="513" cy="212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新細明體" pitchFamily="18" charset="-120"/>
                    <a:cs typeface="Arial" pitchFamily="34" charset="0"/>
                  </a:rPr>
                  <a:t>Enable</a:t>
                </a:r>
              </a:p>
            </p:txBody>
          </p:sp>
          <p:sp>
            <p:nvSpPr>
              <p:cNvPr id="374" name="AutoShape 167"/>
              <p:cNvSpPr>
                <a:spLocks noChangeArrowheads="1"/>
              </p:cNvSpPr>
              <p:nvPr/>
            </p:nvSpPr>
            <p:spPr bwMode="auto">
              <a:xfrm rot="16200000">
                <a:off x="448" y="3339"/>
                <a:ext cx="517" cy="454"/>
              </a:xfrm>
              <a:prstGeom prst="moon">
                <a:avLst>
                  <a:gd name="adj" fmla="val 82292"/>
                </a:avLst>
              </a:prstGeom>
              <a:noFill/>
              <a:ln w="38100">
                <a:solidFill>
                  <a:srgbClr val="660033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Arial" pitchFamily="34" charset="0"/>
                </a:endParaRPr>
              </a:p>
            </p:txBody>
          </p:sp>
          <p:sp>
            <p:nvSpPr>
              <p:cNvPr id="375" name="Line 168"/>
              <p:cNvSpPr>
                <a:spLocks noChangeShapeType="1"/>
              </p:cNvSpPr>
              <p:nvPr/>
            </p:nvSpPr>
            <p:spPr bwMode="auto">
              <a:xfrm rot="16200000">
                <a:off x="591" y="3969"/>
                <a:ext cx="258" cy="0"/>
              </a:xfrm>
              <a:prstGeom prst="line">
                <a:avLst/>
              </a:prstGeom>
              <a:noFill/>
              <a:ln w="19050">
                <a:solidFill>
                  <a:srgbClr val="660033"/>
                </a:solidFill>
                <a:round/>
                <a:headEnd type="triangle" w="lg" len="lg"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Arial" pitchFamily="34" charset="0"/>
                </a:endParaRPr>
              </a:p>
            </p:txBody>
          </p:sp>
          <p:sp>
            <p:nvSpPr>
              <p:cNvPr id="376" name="Text Box 169"/>
              <p:cNvSpPr txBox="1">
                <a:spLocks noChangeArrowheads="1"/>
              </p:cNvSpPr>
              <p:nvPr/>
            </p:nvSpPr>
            <p:spPr bwMode="auto">
              <a:xfrm>
                <a:off x="402" y="4047"/>
                <a:ext cx="720" cy="212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新細明體" pitchFamily="18" charset="-120"/>
                    <a:cs typeface="Arial" pitchFamily="34" charset="0"/>
                  </a:rPr>
                  <a:t>AnyQueue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endParaRPr>
              </a:p>
            </p:txBody>
          </p:sp>
          <p:sp>
            <p:nvSpPr>
              <p:cNvPr id="377" name="Line 170"/>
              <p:cNvSpPr>
                <a:spLocks noChangeShapeType="1"/>
              </p:cNvSpPr>
              <p:nvPr/>
            </p:nvSpPr>
            <p:spPr bwMode="auto">
              <a:xfrm>
                <a:off x="528" y="2688"/>
                <a:ext cx="0" cy="62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Arial" pitchFamily="34" charset="0"/>
                </a:endParaRPr>
              </a:p>
            </p:txBody>
          </p:sp>
          <p:sp>
            <p:nvSpPr>
              <p:cNvPr id="378" name="Line 171"/>
              <p:cNvSpPr>
                <a:spLocks noChangeShapeType="1"/>
              </p:cNvSpPr>
              <p:nvPr/>
            </p:nvSpPr>
            <p:spPr bwMode="auto">
              <a:xfrm>
                <a:off x="642" y="2688"/>
                <a:ext cx="0" cy="72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Arial" pitchFamily="34" charset="0"/>
                </a:endParaRPr>
              </a:p>
            </p:txBody>
          </p:sp>
          <p:sp>
            <p:nvSpPr>
              <p:cNvPr id="379" name="Line 172"/>
              <p:cNvSpPr>
                <a:spLocks noChangeShapeType="1"/>
              </p:cNvSpPr>
              <p:nvPr/>
            </p:nvSpPr>
            <p:spPr bwMode="auto">
              <a:xfrm>
                <a:off x="759" y="2688"/>
                <a:ext cx="0" cy="72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Arial" pitchFamily="34" charset="0"/>
                </a:endParaRPr>
              </a:p>
            </p:txBody>
          </p:sp>
          <p:sp>
            <p:nvSpPr>
              <p:cNvPr id="380" name="Line 173"/>
              <p:cNvSpPr>
                <a:spLocks noChangeShapeType="1"/>
              </p:cNvSpPr>
              <p:nvPr/>
            </p:nvSpPr>
            <p:spPr bwMode="auto">
              <a:xfrm>
                <a:off x="864" y="2688"/>
                <a:ext cx="0" cy="62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Arial" pitchFamily="34" charset="0"/>
                </a:endParaRPr>
              </a:p>
            </p:txBody>
          </p:sp>
          <p:sp>
            <p:nvSpPr>
              <p:cNvPr id="381" name="Text Box 174"/>
              <p:cNvSpPr txBox="1">
                <a:spLocks noChangeArrowheads="1"/>
              </p:cNvSpPr>
              <p:nvPr/>
            </p:nvSpPr>
            <p:spPr bwMode="auto">
              <a:xfrm>
                <a:off x="239" y="2381"/>
                <a:ext cx="271" cy="348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 type="none" w="lg" len="lg"/>
              </a:ln>
              <a:effectLst/>
            </p:spPr>
            <p:txBody>
              <a:bodyPr vert="eaVert"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新細明體" pitchFamily="18" charset="-120"/>
                    <a:cs typeface="Arial" pitchFamily="34" charset="0"/>
                  </a:rPr>
                  <a:t>Req0</a:t>
                </a:r>
              </a:p>
            </p:txBody>
          </p:sp>
          <p:sp>
            <p:nvSpPr>
              <p:cNvPr id="382" name="Text Box 175"/>
              <p:cNvSpPr txBox="1">
                <a:spLocks noChangeArrowheads="1"/>
              </p:cNvSpPr>
              <p:nvPr/>
            </p:nvSpPr>
            <p:spPr bwMode="auto">
              <a:xfrm>
                <a:off x="413" y="2381"/>
                <a:ext cx="271" cy="348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 type="none" w="lg" len="lg"/>
              </a:ln>
              <a:effectLst/>
            </p:spPr>
            <p:txBody>
              <a:bodyPr vert="eaVert"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新細明體" pitchFamily="18" charset="-120"/>
                    <a:cs typeface="Arial" pitchFamily="34" charset="0"/>
                  </a:rPr>
                  <a:t>Req1</a:t>
                </a:r>
              </a:p>
            </p:txBody>
          </p:sp>
          <p:sp>
            <p:nvSpPr>
              <p:cNvPr id="383" name="Text Box 176"/>
              <p:cNvSpPr txBox="1">
                <a:spLocks noChangeArrowheads="1"/>
              </p:cNvSpPr>
              <p:nvPr/>
            </p:nvSpPr>
            <p:spPr bwMode="auto">
              <a:xfrm>
                <a:off x="586" y="2381"/>
                <a:ext cx="271" cy="348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 type="none" w="lg" len="lg"/>
              </a:ln>
              <a:effectLst/>
            </p:spPr>
            <p:txBody>
              <a:bodyPr vert="eaVert"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新細明體" pitchFamily="18" charset="-120"/>
                    <a:cs typeface="Arial" pitchFamily="34" charset="0"/>
                  </a:rPr>
                  <a:t>Req2</a:t>
                </a:r>
              </a:p>
            </p:txBody>
          </p:sp>
          <p:sp>
            <p:nvSpPr>
              <p:cNvPr id="384" name="Text Box 177"/>
              <p:cNvSpPr txBox="1">
                <a:spLocks noChangeArrowheads="1"/>
              </p:cNvSpPr>
              <p:nvPr/>
            </p:nvSpPr>
            <p:spPr bwMode="auto">
              <a:xfrm>
                <a:off x="759" y="2381"/>
                <a:ext cx="271" cy="348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 type="none" w="lg" len="lg"/>
              </a:ln>
              <a:effectLst/>
            </p:spPr>
            <p:txBody>
              <a:bodyPr vert="eaVert"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新細明體" pitchFamily="18" charset="-120"/>
                    <a:cs typeface="Arial" pitchFamily="34" charset="0"/>
                  </a:rPr>
                  <a:t>Req3</a:t>
                </a:r>
              </a:p>
            </p:txBody>
          </p:sp>
          <p:sp>
            <p:nvSpPr>
              <p:cNvPr id="385" name="Line 178"/>
              <p:cNvSpPr>
                <a:spLocks noChangeShapeType="1"/>
              </p:cNvSpPr>
              <p:nvPr/>
            </p:nvSpPr>
            <p:spPr bwMode="auto">
              <a:xfrm>
                <a:off x="528" y="3120"/>
                <a:ext cx="62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Arial" pitchFamily="34" charset="0"/>
                </a:endParaRPr>
              </a:p>
            </p:txBody>
          </p:sp>
          <p:sp>
            <p:nvSpPr>
              <p:cNvPr id="386" name="Line 179"/>
              <p:cNvSpPr>
                <a:spLocks noChangeShapeType="1"/>
              </p:cNvSpPr>
              <p:nvPr/>
            </p:nvSpPr>
            <p:spPr bwMode="auto">
              <a:xfrm>
                <a:off x="1152" y="3120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Arial" pitchFamily="34" charset="0"/>
                </a:endParaRPr>
              </a:p>
            </p:txBody>
          </p:sp>
          <p:sp>
            <p:nvSpPr>
              <p:cNvPr id="387" name="Line 180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Arial" pitchFamily="34" charset="0"/>
                </a:endParaRPr>
              </a:p>
            </p:txBody>
          </p:sp>
          <p:sp>
            <p:nvSpPr>
              <p:cNvPr id="388" name="Line 181"/>
              <p:cNvSpPr>
                <a:spLocks noChangeShapeType="1"/>
              </p:cNvSpPr>
              <p:nvPr/>
            </p:nvSpPr>
            <p:spPr bwMode="auto">
              <a:xfrm>
                <a:off x="1344" y="3024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Arial" pitchFamily="34" charset="0"/>
                </a:endParaRPr>
              </a:p>
            </p:txBody>
          </p:sp>
          <p:sp>
            <p:nvSpPr>
              <p:cNvPr id="389" name="Line 182"/>
              <p:cNvSpPr>
                <a:spLocks noChangeShapeType="1"/>
              </p:cNvSpPr>
              <p:nvPr/>
            </p:nvSpPr>
            <p:spPr bwMode="auto">
              <a:xfrm>
                <a:off x="1440" y="2976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Arial" pitchFamily="34" charset="0"/>
                </a:endParaRPr>
              </a:p>
            </p:txBody>
          </p:sp>
          <p:sp>
            <p:nvSpPr>
              <p:cNvPr id="390" name="Line 183"/>
              <p:cNvSpPr>
                <a:spLocks noChangeShapeType="1"/>
              </p:cNvSpPr>
              <p:nvPr/>
            </p:nvSpPr>
            <p:spPr bwMode="auto">
              <a:xfrm>
                <a:off x="624" y="3072"/>
                <a:ext cx="62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Arial" pitchFamily="34" charset="0"/>
                </a:endParaRPr>
              </a:p>
            </p:txBody>
          </p:sp>
          <p:sp>
            <p:nvSpPr>
              <p:cNvPr id="391" name="Line 184"/>
              <p:cNvSpPr>
                <a:spLocks noChangeShapeType="1"/>
              </p:cNvSpPr>
              <p:nvPr/>
            </p:nvSpPr>
            <p:spPr bwMode="auto">
              <a:xfrm>
                <a:off x="768" y="3024"/>
                <a:ext cx="57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Arial" pitchFamily="34" charset="0"/>
                </a:endParaRPr>
              </a:p>
            </p:txBody>
          </p:sp>
          <p:sp>
            <p:nvSpPr>
              <p:cNvPr id="392" name="Line 185"/>
              <p:cNvSpPr>
                <a:spLocks noChangeShapeType="1"/>
              </p:cNvSpPr>
              <p:nvPr/>
            </p:nvSpPr>
            <p:spPr bwMode="auto">
              <a:xfrm>
                <a:off x="864" y="2976"/>
                <a:ext cx="576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Arial" pitchFamily="34" charset="0"/>
                </a:endParaRPr>
              </a:p>
            </p:txBody>
          </p:sp>
          <p:sp>
            <p:nvSpPr>
              <p:cNvPr id="393" name="Line 186"/>
              <p:cNvSpPr>
                <a:spLocks noChangeShapeType="1"/>
              </p:cNvSpPr>
              <p:nvPr/>
            </p:nvSpPr>
            <p:spPr bwMode="auto">
              <a:xfrm flipV="1">
                <a:off x="1584" y="2688"/>
                <a:ext cx="0" cy="57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Arial" pitchFamily="34" charset="0"/>
                </a:endParaRPr>
              </a:p>
            </p:txBody>
          </p:sp>
          <p:sp>
            <p:nvSpPr>
              <p:cNvPr id="394" name="Line 187"/>
              <p:cNvSpPr>
                <a:spLocks noChangeShapeType="1"/>
              </p:cNvSpPr>
              <p:nvPr/>
            </p:nvSpPr>
            <p:spPr bwMode="auto">
              <a:xfrm flipV="1">
                <a:off x="1728" y="2688"/>
                <a:ext cx="0" cy="57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Arial" pitchFamily="34" charset="0"/>
                </a:endParaRPr>
              </a:p>
            </p:txBody>
          </p:sp>
          <p:sp>
            <p:nvSpPr>
              <p:cNvPr id="395" name="Line 188"/>
              <p:cNvSpPr>
                <a:spLocks noChangeShapeType="1"/>
              </p:cNvSpPr>
              <p:nvPr/>
            </p:nvSpPr>
            <p:spPr bwMode="auto">
              <a:xfrm flipV="1">
                <a:off x="1872" y="2688"/>
                <a:ext cx="0" cy="57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Arial" pitchFamily="34" charset="0"/>
                </a:endParaRPr>
              </a:p>
            </p:txBody>
          </p:sp>
          <p:sp>
            <p:nvSpPr>
              <p:cNvPr id="396" name="Line 189"/>
              <p:cNvSpPr>
                <a:spLocks noChangeShapeType="1"/>
              </p:cNvSpPr>
              <p:nvPr/>
            </p:nvSpPr>
            <p:spPr bwMode="auto">
              <a:xfrm flipV="1">
                <a:off x="2016" y="2688"/>
                <a:ext cx="0" cy="57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Arial" pitchFamily="34" charset="0"/>
                </a:endParaRPr>
              </a:p>
            </p:txBody>
          </p:sp>
          <p:sp>
            <p:nvSpPr>
              <p:cNvPr id="397" name="Text Box 190"/>
              <p:cNvSpPr txBox="1">
                <a:spLocks noChangeArrowheads="1"/>
              </p:cNvSpPr>
              <p:nvPr/>
            </p:nvSpPr>
            <p:spPr bwMode="auto">
              <a:xfrm>
                <a:off x="1391" y="2402"/>
                <a:ext cx="271" cy="30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 type="none" w="lg" len="lg"/>
              </a:ln>
              <a:effectLst/>
            </p:spPr>
            <p:txBody>
              <a:bodyPr vert="eaVert"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新細明體" pitchFamily="18" charset="-120"/>
                    <a:cs typeface="Arial" pitchFamily="34" charset="0"/>
                  </a:rPr>
                  <a:t>Grt0</a:t>
                </a:r>
              </a:p>
            </p:txBody>
          </p:sp>
          <p:sp>
            <p:nvSpPr>
              <p:cNvPr id="398" name="Text Box 191"/>
              <p:cNvSpPr txBox="1">
                <a:spLocks noChangeArrowheads="1"/>
              </p:cNvSpPr>
              <p:nvPr/>
            </p:nvSpPr>
            <p:spPr bwMode="auto">
              <a:xfrm>
                <a:off x="1565" y="2402"/>
                <a:ext cx="271" cy="30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 type="none" w="lg" len="lg"/>
              </a:ln>
              <a:effectLst/>
            </p:spPr>
            <p:txBody>
              <a:bodyPr vert="eaVert"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新細明體" pitchFamily="18" charset="-120"/>
                    <a:cs typeface="Arial" pitchFamily="34" charset="0"/>
                  </a:rPr>
                  <a:t>Grt1</a:t>
                </a:r>
              </a:p>
            </p:txBody>
          </p:sp>
          <p:sp>
            <p:nvSpPr>
              <p:cNvPr id="399" name="Text Box 192"/>
              <p:cNvSpPr txBox="1">
                <a:spLocks noChangeArrowheads="1"/>
              </p:cNvSpPr>
              <p:nvPr/>
            </p:nvSpPr>
            <p:spPr bwMode="auto">
              <a:xfrm>
                <a:off x="1727" y="2402"/>
                <a:ext cx="271" cy="30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 type="none" w="lg" len="lg"/>
              </a:ln>
              <a:effectLst/>
            </p:spPr>
            <p:txBody>
              <a:bodyPr vert="eaVert"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新細明體" pitchFamily="18" charset="-120"/>
                    <a:cs typeface="Arial" pitchFamily="34" charset="0"/>
                  </a:rPr>
                  <a:t>Grt2</a:t>
                </a:r>
              </a:p>
            </p:txBody>
          </p:sp>
          <p:sp>
            <p:nvSpPr>
              <p:cNvPr id="400" name="Text Box 193"/>
              <p:cNvSpPr txBox="1">
                <a:spLocks noChangeArrowheads="1"/>
              </p:cNvSpPr>
              <p:nvPr/>
            </p:nvSpPr>
            <p:spPr bwMode="auto">
              <a:xfrm>
                <a:off x="1919" y="2402"/>
                <a:ext cx="271" cy="30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 type="none" w="lg" len="lg"/>
              </a:ln>
              <a:effectLst/>
            </p:spPr>
            <p:txBody>
              <a:bodyPr vert="eaVert"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新細明體" pitchFamily="18" charset="-120"/>
                    <a:cs typeface="Arial" pitchFamily="34" charset="0"/>
                  </a:rPr>
                  <a:t>Grt3</a:t>
                </a:r>
              </a:p>
            </p:txBody>
          </p:sp>
        </p:grpSp>
        <p:sp>
          <p:nvSpPr>
            <p:cNvPr id="367" name="Rectangle 194"/>
            <p:cNvSpPr>
              <a:spLocks noChangeArrowheads="1"/>
            </p:cNvSpPr>
            <p:nvPr/>
          </p:nvSpPr>
          <p:spPr bwMode="auto">
            <a:xfrm>
              <a:off x="192" y="2304"/>
              <a:ext cx="2112" cy="1920"/>
            </a:xfrm>
            <a:prstGeom prst="rect">
              <a:avLst/>
            </a:prstGeom>
            <a:noFill/>
            <a:ln w="38100" algn="ctr">
              <a:solidFill>
                <a:srgbClr val="B2B2B2"/>
              </a:solidFill>
              <a:prstDash val="sysDot"/>
              <a:miter lim="800000"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368" name="Line 195"/>
            <p:cNvSpPr>
              <a:spLocks noChangeShapeType="1"/>
            </p:cNvSpPr>
            <p:nvPr/>
          </p:nvSpPr>
          <p:spPr bwMode="auto">
            <a:xfrm flipH="1">
              <a:off x="192" y="1968"/>
              <a:ext cx="144" cy="336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369" name="Line 196"/>
            <p:cNvSpPr>
              <a:spLocks noChangeShapeType="1"/>
            </p:cNvSpPr>
            <p:nvPr/>
          </p:nvSpPr>
          <p:spPr bwMode="auto">
            <a:xfrm>
              <a:off x="1632" y="1968"/>
              <a:ext cx="672" cy="336"/>
            </a:xfrm>
            <a:prstGeom prst="line">
              <a:avLst/>
            </a:prstGeom>
            <a:noFill/>
            <a:ln w="38100">
              <a:solidFill>
                <a:srgbClr val="B2B2B2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</p:grpSp>
      <p:sp>
        <p:nvSpPr>
          <p:cNvPr id="401" name="Line 197"/>
          <p:cNvSpPr>
            <a:spLocks noChangeShapeType="1"/>
          </p:cNvSpPr>
          <p:nvPr/>
        </p:nvSpPr>
        <p:spPr bwMode="auto">
          <a:xfrm flipV="1">
            <a:off x="7315200" y="4724400"/>
            <a:ext cx="0" cy="609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402" name="Line 198"/>
          <p:cNvSpPr>
            <a:spLocks noChangeShapeType="1"/>
          </p:cNvSpPr>
          <p:nvPr/>
        </p:nvSpPr>
        <p:spPr bwMode="auto">
          <a:xfrm flipV="1">
            <a:off x="7848600" y="4724400"/>
            <a:ext cx="0" cy="609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403" name="Line 199"/>
          <p:cNvSpPr>
            <a:spLocks noChangeShapeType="1"/>
          </p:cNvSpPr>
          <p:nvPr/>
        </p:nvSpPr>
        <p:spPr bwMode="auto">
          <a:xfrm flipV="1">
            <a:off x="8382000" y="4724400"/>
            <a:ext cx="0" cy="609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404" name="Line 200"/>
          <p:cNvSpPr>
            <a:spLocks noChangeShapeType="1"/>
          </p:cNvSpPr>
          <p:nvPr/>
        </p:nvSpPr>
        <p:spPr bwMode="auto">
          <a:xfrm>
            <a:off x="7086600" y="4724400"/>
            <a:ext cx="0" cy="609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405" name="Line 201"/>
          <p:cNvSpPr>
            <a:spLocks noChangeShapeType="1"/>
          </p:cNvSpPr>
          <p:nvPr/>
        </p:nvSpPr>
        <p:spPr bwMode="auto">
          <a:xfrm>
            <a:off x="7620000" y="4724400"/>
            <a:ext cx="0" cy="609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406" name="Line 202"/>
          <p:cNvSpPr>
            <a:spLocks noChangeShapeType="1"/>
          </p:cNvSpPr>
          <p:nvPr/>
        </p:nvSpPr>
        <p:spPr bwMode="auto">
          <a:xfrm>
            <a:off x="8153400" y="4724400"/>
            <a:ext cx="0" cy="609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407" name="Line 203"/>
          <p:cNvSpPr>
            <a:spLocks noChangeShapeType="1"/>
          </p:cNvSpPr>
          <p:nvPr/>
        </p:nvSpPr>
        <p:spPr bwMode="auto">
          <a:xfrm flipV="1">
            <a:off x="8232775" y="6324600"/>
            <a:ext cx="0" cy="304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408" name="Text Box 204"/>
          <p:cNvSpPr txBox="1">
            <a:spLocks noChangeArrowheads="1"/>
          </p:cNvSpPr>
          <p:nvPr/>
        </p:nvSpPr>
        <p:spPr bwMode="auto">
          <a:xfrm>
            <a:off x="8305800" y="6361113"/>
            <a:ext cx="31115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01335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Select Logic Implementation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4D28-5E5B-4FD7-92E2-392EF37B371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55" name="Rectangle 3"/>
          <p:cNvSpPr>
            <a:spLocks noChangeArrowheads="1"/>
          </p:cNvSpPr>
          <p:nvPr/>
        </p:nvSpPr>
        <p:spPr bwMode="auto">
          <a:xfrm>
            <a:off x="609600" y="1066800"/>
            <a:ext cx="8229600" cy="533400"/>
          </a:xfrm>
          <a:prstGeom prst="rect">
            <a:avLst/>
          </a:prstGeom>
          <a:solidFill>
            <a:srgbClr val="FFFF66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rPr>
              <a:t>Reservation Station</a:t>
            </a:r>
          </a:p>
        </p:txBody>
      </p:sp>
      <p:sp>
        <p:nvSpPr>
          <p:cNvPr id="156" name="Line 4"/>
          <p:cNvSpPr>
            <a:spLocks noChangeShapeType="1"/>
          </p:cNvSpPr>
          <p:nvPr/>
        </p:nvSpPr>
        <p:spPr bwMode="auto">
          <a:xfrm>
            <a:off x="1066800" y="1447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57" name="Line 5"/>
          <p:cNvSpPr>
            <a:spLocks noChangeShapeType="1"/>
          </p:cNvSpPr>
          <p:nvPr/>
        </p:nvSpPr>
        <p:spPr bwMode="auto">
          <a:xfrm>
            <a:off x="1066800" y="1066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58" name="Line 6"/>
          <p:cNvSpPr>
            <a:spLocks noChangeShapeType="1"/>
          </p:cNvSpPr>
          <p:nvPr/>
        </p:nvSpPr>
        <p:spPr bwMode="auto">
          <a:xfrm>
            <a:off x="1600200" y="1447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59" name="Line 7"/>
          <p:cNvSpPr>
            <a:spLocks noChangeShapeType="1"/>
          </p:cNvSpPr>
          <p:nvPr/>
        </p:nvSpPr>
        <p:spPr bwMode="auto">
          <a:xfrm>
            <a:off x="1600200" y="1066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60" name="Line 8"/>
          <p:cNvSpPr>
            <a:spLocks noChangeShapeType="1"/>
          </p:cNvSpPr>
          <p:nvPr/>
        </p:nvSpPr>
        <p:spPr bwMode="auto">
          <a:xfrm>
            <a:off x="2133600" y="1447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61" name="Line 9"/>
          <p:cNvSpPr>
            <a:spLocks noChangeShapeType="1"/>
          </p:cNvSpPr>
          <p:nvPr/>
        </p:nvSpPr>
        <p:spPr bwMode="auto">
          <a:xfrm>
            <a:off x="2133600" y="1066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62" name="Line 10"/>
          <p:cNvSpPr>
            <a:spLocks noChangeShapeType="1"/>
          </p:cNvSpPr>
          <p:nvPr/>
        </p:nvSpPr>
        <p:spPr bwMode="auto">
          <a:xfrm>
            <a:off x="2667000" y="1447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63" name="Line 11"/>
          <p:cNvSpPr>
            <a:spLocks noChangeShapeType="1"/>
          </p:cNvSpPr>
          <p:nvPr/>
        </p:nvSpPr>
        <p:spPr bwMode="auto">
          <a:xfrm>
            <a:off x="2667000" y="1066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64" name="Line 12"/>
          <p:cNvSpPr>
            <a:spLocks noChangeShapeType="1"/>
          </p:cNvSpPr>
          <p:nvPr/>
        </p:nvSpPr>
        <p:spPr bwMode="auto">
          <a:xfrm>
            <a:off x="3124200" y="1447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65" name="Line 13"/>
          <p:cNvSpPr>
            <a:spLocks noChangeShapeType="1"/>
          </p:cNvSpPr>
          <p:nvPr/>
        </p:nvSpPr>
        <p:spPr bwMode="auto">
          <a:xfrm>
            <a:off x="3124200" y="1066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66" name="Line 14"/>
          <p:cNvSpPr>
            <a:spLocks noChangeShapeType="1"/>
          </p:cNvSpPr>
          <p:nvPr/>
        </p:nvSpPr>
        <p:spPr bwMode="auto">
          <a:xfrm>
            <a:off x="3657600" y="1447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67" name="Line 15"/>
          <p:cNvSpPr>
            <a:spLocks noChangeShapeType="1"/>
          </p:cNvSpPr>
          <p:nvPr/>
        </p:nvSpPr>
        <p:spPr bwMode="auto">
          <a:xfrm>
            <a:off x="3657600" y="1066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68" name="Line 16"/>
          <p:cNvSpPr>
            <a:spLocks noChangeShapeType="1"/>
          </p:cNvSpPr>
          <p:nvPr/>
        </p:nvSpPr>
        <p:spPr bwMode="auto">
          <a:xfrm>
            <a:off x="4191000" y="1447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69" name="Line 17"/>
          <p:cNvSpPr>
            <a:spLocks noChangeShapeType="1"/>
          </p:cNvSpPr>
          <p:nvPr/>
        </p:nvSpPr>
        <p:spPr bwMode="auto">
          <a:xfrm>
            <a:off x="4191000" y="1066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70" name="Line 18"/>
          <p:cNvSpPr>
            <a:spLocks noChangeShapeType="1"/>
          </p:cNvSpPr>
          <p:nvPr/>
        </p:nvSpPr>
        <p:spPr bwMode="auto">
          <a:xfrm>
            <a:off x="4724400" y="1447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71" name="Line 19"/>
          <p:cNvSpPr>
            <a:spLocks noChangeShapeType="1"/>
          </p:cNvSpPr>
          <p:nvPr/>
        </p:nvSpPr>
        <p:spPr bwMode="auto">
          <a:xfrm>
            <a:off x="4724400" y="1066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72" name="Line 20"/>
          <p:cNvSpPr>
            <a:spLocks noChangeShapeType="1"/>
          </p:cNvSpPr>
          <p:nvPr/>
        </p:nvSpPr>
        <p:spPr bwMode="auto">
          <a:xfrm>
            <a:off x="5257800" y="1447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73" name="Line 21"/>
          <p:cNvSpPr>
            <a:spLocks noChangeShapeType="1"/>
          </p:cNvSpPr>
          <p:nvPr/>
        </p:nvSpPr>
        <p:spPr bwMode="auto">
          <a:xfrm>
            <a:off x="5257800" y="1066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74" name="Line 22"/>
          <p:cNvSpPr>
            <a:spLocks noChangeShapeType="1"/>
          </p:cNvSpPr>
          <p:nvPr/>
        </p:nvSpPr>
        <p:spPr bwMode="auto">
          <a:xfrm>
            <a:off x="5791200" y="1447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75" name="Line 23"/>
          <p:cNvSpPr>
            <a:spLocks noChangeShapeType="1"/>
          </p:cNvSpPr>
          <p:nvPr/>
        </p:nvSpPr>
        <p:spPr bwMode="auto">
          <a:xfrm>
            <a:off x="5791200" y="1066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76" name="Line 25"/>
          <p:cNvSpPr>
            <a:spLocks noChangeShapeType="1"/>
          </p:cNvSpPr>
          <p:nvPr/>
        </p:nvSpPr>
        <p:spPr bwMode="auto">
          <a:xfrm>
            <a:off x="6324600" y="1447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77" name="Line 26"/>
          <p:cNvSpPr>
            <a:spLocks noChangeShapeType="1"/>
          </p:cNvSpPr>
          <p:nvPr/>
        </p:nvSpPr>
        <p:spPr bwMode="auto">
          <a:xfrm>
            <a:off x="6324600" y="1066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78" name="Line 27"/>
          <p:cNvSpPr>
            <a:spLocks noChangeShapeType="1"/>
          </p:cNvSpPr>
          <p:nvPr/>
        </p:nvSpPr>
        <p:spPr bwMode="auto">
          <a:xfrm>
            <a:off x="6858000" y="1447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79" name="Line 28"/>
          <p:cNvSpPr>
            <a:spLocks noChangeShapeType="1"/>
          </p:cNvSpPr>
          <p:nvPr/>
        </p:nvSpPr>
        <p:spPr bwMode="auto">
          <a:xfrm>
            <a:off x="6858000" y="1066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80" name="Line 29"/>
          <p:cNvSpPr>
            <a:spLocks noChangeShapeType="1"/>
          </p:cNvSpPr>
          <p:nvPr/>
        </p:nvSpPr>
        <p:spPr bwMode="auto">
          <a:xfrm>
            <a:off x="7467600" y="1447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81" name="Line 30"/>
          <p:cNvSpPr>
            <a:spLocks noChangeShapeType="1"/>
          </p:cNvSpPr>
          <p:nvPr/>
        </p:nvSpPr>
        <p:spPr bwMode="auto">
          <a:xfrm>
            <a:off x="7467600" y="1066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82" name="Oval 32"/>
          <p:cNvSpPr>
            <a:spLocks noChangeArrowheads="1"/>
          </p:cNvSpPr>
          <p:nvPr/>
        </p:nvSpPr>
        <p:spPr bwMode="auto">
          <a:xfrm>
            <a:off x="7620000" y="1295400"/>
            <a:ext cx="76200" cy="76200"/>
          </a:xfrm>
          <a:prstGeom prst="ellipse">
            <a:avLst/>
          </a:prstGeom>
          <a:solidFill>
            <a:srgbClr val="000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83" name="Oval 33"/>
          <p:cNvSpPr>
            <a:spLocks noChangeArrowheads="1"/>
          </p:cNvSpPr>
          <p:nvPr/>
        </p:nvSpPr>
        <p:spPr bwMode="auto">
          <a:xfrm>
            <a:off x="7848600" y="1295400"/>
            <a:ext cx="76200" cy="76200"/>
          </a:xfrm>
          <a:prstGeom prst="ellipse">
            <a:avLst/>
          </a:prstGeom>
          <a:solidFill>
            <a:srgbClr val="000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84" name="Oval 34"/>
          <p:cNvSpPr>
            <a:spLocks noChangeArrowheads="1"/>
          </p:cNvSpPr>
          <p:nvPr/>
        </p:nvSpPr>
        <p:spPr bwMode="auto">
          <a:xfrm>
            <a:off x="8153400" y="1295400"/>
            <a:ext cx="76200" cy="76200"/>
          </a:xfrm>
          <a:prstGeom prst="ellipse">
            <a:avLst/>
          </a:prstGeom>
          <a:solidFill>
            <a:srgbClr val="000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85" name="Oval 35"/>
          <p:cNvSpPr>
            <a:spLocks noChangeArrowheads="1"/>
          </p:cNvSpPr>
          <p:nvPr/>
        </p:nvSpPr>
        <p:spPr bwMode="auto">
          <a:xfrm>
            <a:off x="8534400" y="1295400"/>
            <a:ext cx="76200" cy="76200"/>
          </a:xfrm>
          <a:prstGeom prst="ellipse">
            <a:avLst/>
          </a:prstGeom>
          <a:solidFill>
            <a:srgbClr val="000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86" name="Text Box 36"/>
          <p:cNvSpPr txBox="1">
            <a:spLocks noChangeArrowheads="1"/>
          </p:cNvSpPr>
          <p:nvPr/>
        </p:nvSpPr>
        <p:spPr bwMode="auto">
          <a:xfrm>
            <a:off x="3886200" y="6553200"/>
            <a:ext cx="1822450" cy="304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[Palarchala ISCA’97]</a:t>
            </a:r>
          </a:p>
        </p:txBody>
      </p:sp>
      <p:sp>
        <p:nvSpPr>
          <p:cNvPr id="187" name="Rectangle 38"/>
          <p:cNvSpPr>
            <a:spLocks noChangeArrowheads="1"/>
          </p:cNvSpPr>
          <p:nvPr/>
        </p:nvSpPr>
        <p:spPr bwMode="auto">
          <a:xfrm>
            <a:off x="549275" y="2133600"/>
            <a:ext cx="2057400" cy="990600"/>
          </a:xfrm>
          <a:prstGeom prst="rect">
            <a:avLst/>
          </a:prstGeom>
          <a:solidFill>
            <a:srgbClr val="FFCC00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88" name="Line 39"/>
          <p:cNvSpPr>
            <a:spLocks noChangeShapeType="1"/>
          </p:cNvSpPr>
          <p:nvPr/>
        </p:nvSpPr>
        <p:spPr bwMode="auto">
          <a:xfrm flipV="1">
            <a:off x="914400" y="1600200"/>
            <a:ext cx="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89" name="Line 40"/>
          <p:cNvSpPr>
            <a:spLocks noChangeShapeType="1"/>
          </p:cNvSpPr>
          <p:nvPr/>
        </p:nvSpPr>
        <p:spPr bwMode="auto">
          <a:xfrm flipV="1">
            <a:off x="1447800" y="1600200"/>
            <a:ext cx="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90" name="Line 41"/>
          <p:cNvSpPr>
            <a:spLocks noChangeShapeType="1"/>
          </p:cNvSpPr>
          <p:nvPr/>
        </p:nvSpPr>
        <p:spPr bwMode="auto">
          <a:xfrm flipV="1">
            <a:off x="1981200" y="1600200"/>
            <a:ext cx="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91" name="Line 42"/>
          <p:cNvSpPr>
            <a:spLocks noChangeShapeType="1"/>
          </p:cNvSpPr>
          <p:nvPr/>
        </p:nvSpPr>
        <p:spPr bwMode="auto">
          <a:xfrm flipV="1">
            <a:off x="2514600" y="1600200"/>
            <a:ext cx="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92" name="Line 43"/>
          <p:cNvSpPr>
            <a:spLocks noChangeShapeType="1"/>
          </p:cNvSpPr>
          <p:nvPr/>
        </p:nvSpPr>
        <p:spPr bwMode="auto">
          <a:xfrm>
            <a:off x="685800" y="1600200"/>
            <a:ext cx="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93" name="Line 45"/>
          <p:cNvSpPr>
            <a:spLocks noChangeShapeType="1"/>
          </p:cNvSpPr>
          <p:nvPr/>
        </p:nvSpPr>
        <p:spPr bwMode="auto">
          <a:xfrm>
            <a:off x="1752600" y="1600200"/>
            <a:ext cx="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94" name="Line 47"/>
          <p:cNvSpPr>
            <a:spLocks noChangeShapeType="1"/>
          </p:cNvSpPr>
          <p:nvPr/>
        </p:nvSpPr>
        <p:spPr bwMode="auto">
          <a:xfrm>
            <a:off x="685800" y="1600200"/>
            <a:ext cx="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95" name="Line 49"/>
          <p:cNvSpPr>
            <a:spLocks noChangeShapeType="1"/>
          </p:cNvSpPr>
          <p:nvPr/>
        </p:nvSpPr>
        <p:spPr bwMode="auto">
          <a:xfrm>
            <a:off x="1752600" y="1600200"/>
            <a:ext cx="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96" name="Line 50"/>
          <p:cNvSpPr>
            <a:spLocks noChangeShapeType="1"/>
          </p:cNvSpPr>
          <p:nvPr/>
        </p:nvSpPr>
        <p:spPr bwMode="auto">
          <a:xfrm>
            <a:off x="685800" y="1600200"/>
            <a:ext cx="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97" name="Line 52"/>
          <p:cNvSpPr>
            <a:spLocks noChangeShapeType="1"/>
          </p:cNvSpPr>
          <p:nvPr/>
        </p:nvSpPr>
        <p:spPr bwMode="auto">
          <a:xfrm>
            <a:off x="2286000" y="1600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98" name="Line 53"/>
          <p:cNvSpPr>
            <a:spLocks noChangeShapeType="1"/>
          </p:cNvSpPr>
          <p:nvPr/>
        </p:nvSpPr>
        <p:spPr bwMode="auto">
          <a:xfrm>
            <a:off x="1752600" y="1600200"/>
            <a:ext cx="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99" name="Line 54"/>
          <p:cNvSpPr>
            <a:spLocks noChangeShapeType="1"/>
          </p:cNvSpPr>
          <p:nvPr/>
        </p:nvSpPr>
        <p:spPr bwMode="auto">
          <a:xfrm>
            <a:off x="685800" y="1600200"/>
            <a:ext cx="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00" name="Line 55"/>
          <p:cNvSpPr>
            <a:spLocks noChangeShapeType="1"/>
          </p:cNvSpPr>
          <p:nvPr/>
        </p:nvSpPr>
        <p:spPr bwMode="auto">
          <a:xfrm>
            <a:off x="1219200" y="1600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01" name="Text Box 56"/>
          <p:cNvSpPr txBox="1">
            <a:spLocks noChangeArrowheads="1"/>
          </p:cNvSpPr>
          <p:nvPr/>
        </p:nvSpPr>
        <p:spPr bwMode="auto">
          <a:xfrm>
            <a:off x="453965" y="2145059"/>
            <a:ext cx="400110" cy="49301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Req0</a:t>
            </a:r>
          </a:p>
        </p:txBody>
      </p:sp>
      <p:sp>
        <p:nvSpPr>
          <p:cNvPr id="202" name="Text Box 57"/>
          <p:cNvSpPr txBox="1">
            <a:spLocks noChangeArrowheads="1"/>
          </p:cNvSpPr>
          <p:nvPr/>
        </p:nvSpPr>
        <p:spPr bwMode="auto">
          <a:xfrm>
            <a:off x="731778" y="2137977"/>
            <a:ext cx="400110" cy="624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Grant0</a:t>
            </a:r>
          </a:p>
        </p:txBody>
      </p:sp>
      <p:sp>
        <p:nvSpPr>
          <p:cNvPr id="203" name="Text Box 58"/>
          <p:cNvSpPr txBox="1">
            <a:spLocks noChangeArrowheads="1"/>
          </p:cNvSpPr>
          <p:nvPr/>
        </p:nvSpPr>
        <p:spPr bwMode="auto">
          <a:xfrm>
            <a:off x="998478" y="2145059"/>
            <a:ext cx="400110" cy="49301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Req1</a:t>
            </a:r>
          </a:p>
        </p:txBody>
      </p:sp>
      <p:sp>
        <p:nvSpPr>
          <p:cNvPr id="204" name="Text Box 59"/>
          <p:cNvSpPr txBox="1">
            <a:spLocks noChangeArrowheads="1"/>
          </p:cNvSpPr>
          <p:nvPr/>
        </p:nvSpPr>
        <p:spPr bwMode="auto">
          <a:xfrm>
            <a:off x="1276290" y="2137977"/>
            <a:ext cx="400110" cy="624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Grant1</a:t>
            </a:r>
          </a:p>
        </p:txBody>
      </p:sp>
      <p:sp>
        <p:nvSpPr>
          <p:cNvPr id="205" name="Text Box 60"/>
          <p:cNvSpPr txBox="1">
            <a:spLocks noChangeArrowheads="1"/>
          </p:cNvSpPr>
          <p:nvPr/>
        </p:nvSpPr>
        <p:spPr bwMode="auto">
          <a:xfrm>
            <a:off x="1520765" y="2145059"/>
            <a:ext cx="400110" cy="49301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Req2</a:t>
            </a:r>
          </a:p>
        </p:txBody>
      </p:sp>
      <p:sp>
        <p:nvSpPr>
          <p:cNvPr id="206" name="Text Box 61"/>
          <p:cNvSpPr txBox="1">
            <a:spLocks noChangeArrowheads="1"/>
          </p:cNvSpPr>
          <p:nvPr/>
        </p:nvSpPr>
        <p:spPr bwMode="auto">
          <a:xfrm>
            <a:off x="1809690" y="2138298"/>
            <a:ext cx="400110" cy="72244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Grant02</a:t>
            </a:r>
          </a:p>
        </p:txBody>
      </p:sp>
      <p:sp>
        <p:nvSpPr>
          <p:cNvPr id="207" name="Text Box 62"/>
          <p:cNvSpPr txBox="1">
            <a:spLocks noChangeArrowheads="1"/>
          </p:cNvSpPr>
          <p:nvPr/>
        </p:nvSpPr>
        <p:spPr bwMode="auto">
          <a:xfrm>
            <a:off x="2054165" y="2145059"/>
            <a:ext cx="400110" cy="49301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Req3</a:t>
            </a:r>
          </a:p>
        </p:txBody>
      </p:sp>
      <p:sp>
        <p:nvSpPr>
          <p:cNvPr id="208" name="Text Box 63"/>
          <p:cNvSpPr txBox="1">
            <a:spLocks noChangeArrowheads="1"/>
          </p:cNvSpPr>
          <p:nvPr/>
        </p:nvSpPr>
        <p:spPr bwMode="auto">
          <a:xfrm>
            <a:off x="2282765" y="2114165"/>
            <a:ext cx="400110" cy="624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Grant3</a:t>
            </a:r>
          </a:p>
        </p:txBody>
      </p:sp>
      <p:sp>
        <p:nvSpPr>
          <p:cNvPr id="209" name="Text Box 64"/>
          <p:cNvSpPr txBox="1">
            <a:spLocks noChangeArrowheads="1"/>
          </p:cNvSpPr>
          <p:nvPr/>
        </p:nvSpPr>
        <p:spPr bwMode="auto">
          <a:xfrm>
            <a:off x="1930400" y="2895600"/>
            <a:ext cx="736600" cy="304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Enable</a:t>
            </a:r>
          </a:p>
        </p:txBody>
      </p:sp>
      <p:sp>
        <p:nvSpPr>
          <p:cNvPr id="210" name="Text Box 65"/>
          <p:cNvSpPr txBox="1">
            <a:spLocks noChangeArrowheads="1"/>
          </p:cNvSpPr>
          <p:nvPr/>
        </p:nvSpPr>
        <p:spPr bwMode="auto">
          <a:xfrm>
            <a:off x="882650" y="2895600"/>
            <a:ext cx="1022350" cy="304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1400" dirty="0" err="1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AnyQueue</a:t>
            </a:r>
            <a:endParaRPr lang="en-US" altLang="zh-TW" sz="1400" dirty="0">
              <a:solidFill>
                <a:srgbClr val="000000"/>
              </a:solidFill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11" name="Rectangle 67"/>
          <p:cNvSpPr>
            <a:spLocks noChangeArrowheads="1"/>
          </p:cNvSpPr>
          <p:nvPr/>
        </p:nvSpPr>
        <p:spPr bwMode="auto">
          <a:xfrm>
            <a:off x="2667000" y="2133600"/>
            <a:ext cx="2057400" cy="990600"/>
          </a:xfrm>
          <a:prstGeom prst="rect">
            <a:avLst/>
          </a:prstGeom>
          <a:solidFill>
            <a:srgbClr val="FFCC00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12" name="Line 68"/>
          <p:cNvSpPr>
            <a:spLocks noChangeShapeType="1"/>
          </p:cNvSpPr>
          <p:nvPr/>
        </p:nvSpPr>
        <p:spPr bwMode="auto">
          <a:xfrm flipV="1">
            <a:off x="3032125" y="1600200"/>
            <a:ext cx="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13" name="Line 69"/>
          <p:cNvSpPr>
            <a:spLocks noChangeShapeType="1"/>
          </p:cNvSpPr>
          <p:nvPr/>
        </p:nvSpPr>
        <p:spPr bwMode="auto">
          <a:xfrm flipV="1">
            <a:off x="3565525" y="1600200"/>
            <a:ext cx="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14" name="Line 70"/>
          <p:cNvSpPr>
            <a:spLocks noChangeShapeType="1"/>
          </p:cNvSpPr>
          <p:nvPr/>
        </p:nvSpPr>
        <p:spPr bwMode="auto">
          <a:xfrm flipV="1">
            <a:off x="4098925" y="1600200"/>
            <a:ext cx="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15" name="Line 71"/>
          <p:cNvSpPr>
            <a:spLocks noChangeShapeType="1"/>
          </p:cNvSpPr>
          <p:nvPr/>
        </p:nvSpPr>
        <p:spPr bwMode="auto">
          <a:xfrm flipV="1">
            <a:off x="4632325" y="1600200"/>
            <a:ext cx="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16" name="Line 73"/>
          <p:cNvSpPr>
            <a:spLocks noChangeShapeType="1"/>
          </p:cNvSpPr>
          <p:nvPr/>
        </p:nvSpPr>
        <p:spPr bwMode="auto">
          <a:xfrm>
            <a:off x="3336925" y="1600200"/>
            <a:ext cx="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17" name="Line 77"/>
          <p:cNvSpPr>
            <a:spLocks noChangeShapeType="1"/>
          </p:cNvSpPr>
          <p:nvPr/>
        </p:nvSpPr>
        <p:spPr bwMode="auto">
          <a:xfrm>
            <a:off x="3336925" y="1600200"/>
            <a:ext cx="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18" name="Line 80"/>
          <p:cNvSpPr>
            <a:spLocks noChangeShapeType="1"/>
          </p:cNvSpPr>
          <p:nvPr/>
        </p:nvSpPr>
        <p:spPr bwMode="auto">
          <a:xfrm>
            <a:off x="3336925" y="1600200"/>
            <a:ext cx="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19" name="Line 84"/>
          <p:cNvSpPr>
            <a:spLocks noChangeShapeType="1"/>
          </p:cNvSpPr>
          <p:nvPr/>
        </p:nvSpPr>
        <p:spPr bwMode="auto">
          <a:xfrm>
            <a:off x="3352800" y="1600200"/>
            <a:ext cx="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20" name="Text Box 85"/>
          <p:cNvSpPr txBox="1">
            <a:spLocks noChangeArrowheads="1"/>
          </p:cNvSpPr>
          <p:nvPr/>
        </p:nvSpPr>
        <p:spPr bwMode="auto">
          <a:xfrm>
            <a:off x="2571690" y="2145059"/>
            <a:ext cx="400110" cy="49301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Req0</a:t>
            </a:r>
          </a:p>
        </p:txBody>
      </p:sp>
      <p:sp>
        <p:nvSpPr>
          <p:cNvPr id="221" name="Text Box 86"/>
          <p:cNvSpPr txBox="1">
            <a:spLocks noChangeArrowheads="1"/>
          </p:cNvSpPr>
          <p:nvPr/>
        </p:nvSpPr>
        <p:spPr bwMode="auto">
          <a:xfrm>
            <a:off x="2849503" y="2137977"/>
            <a:ext cx="400110" cy="624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Grant0</a:t>
            </a:r>
          </a:p>
        </p:txBody>
      </p:sp>
      <p:sp>
        <p:nvSpPr>
          <p:cNvPr id="222" name="Text Box 87"/>
          <p:cNvSpPr txBox="1">
            <a:spLocks noChangeArrowheads="1"/>
          </p:cNvSpPr>
          <p:nvPr/>
        </p:nvSpPr>
        <p:spPr bwMode="auto">
          <a:xfrm>
            <a:off x="3116203" y="2145059"/>
            <a:ext cx="400110" cy="49301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Req1</a:t>
            </a:r>
          </a:p>
        </p:txBody>
      </p:sp>
      <p:sp>
        <p:nvSpPr>
          <p:cNvPr id="223" name="Text Box 88"/>
          <p:cNvSpPr txBox="1">
            <a:spLocks noChangeArrowheads="1"/>
          </p:cNvSpPr>
          <p:nvPr/>
        </p:nvSpPr>
        <p:spPr bwMode="auto">
          <a:xfrm>
            <a:off x="3394015" y="2137977"/>
            <a:ext cx="400110" cy="624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Grant1</a:t>
            </a:r>
          </a:p>
        </p:txBody>
      </p:sp>
      <p:sp>
        <p:nvSpPr>
          <p:cNvPr id="224" name="Text Box 89"/>
          <p:cNvSpPr txBox="1">
            <a:spLocks noChangeArrowheads="1"/>
          </p:cNvSpPr>
          <p:nvPr/>
        </p:nvSpPr>
        <p:spPr bwMode="auto">
          <a:xfrm>
            <a:off x="3638490" y="2145059"/>
            <a:ext cx="400110" cy="49301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Req2</a:t>
            </a:r>
          </a:p>
        </p:txBody>
      </p:sp>
      <p:sp>
        <p:nvSpPr>
          <p:cNvPr id="225" name="Text Box 90"/>
          <p:cNvSpPr txBox="1">
            <a:spLocks noChangeArrowheads="1"/>
          </p:cNvSpPr>
          <p:nvPr/>
        </p:nvSpPr>
        <p:spPr bwMode="auto">
          <a:xfrm>
            <a:off x="3927415" y="2138298"/>
            <a:ext cx="400110" cy="72244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Grant02</a:t>
            </a:r>
          </a:p>
        </p:txBody>
      </p:sp>
      <p:sp>
        <p:nvSpPr>
          <p:cNvPr id="226" name="Text Box 91"/>
          <p:cNvSpPr txBox="1">
            <a:spLocks noChangeArrowheads="1"/>
          </p:cNvSpPr>
          <p:nvPr/>
        </p:nvSpPr>
        <p:spPr bwMode="auto">
          <a:xfrm>
            <a:off x="4171890" y="2145059"/>
            <a:ext cx="400110" cy="49301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Req3</a:t>
            </a:r>
          </a:p>
        </p:txBody>
      </p:sp>
      <p:sp>
        <p:nvSpPr>
          <p:cNvPr id="227" name="Text Box 92"/>
          <p:cNvSpPr txBox="1">
            <a:spLocks noChangeArrowheads="1"/>
          </p:cNvSpPr>
          <p:nvPr/>
        </p:nvSpPr>
        <p:spPr bwMode="auto">
          <a:xfrm>
            <a:off x="4400490" y="2114165"/>
            <a:ext cx="400110" cy="624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Grant3</a:t>
            </a:r>
          </a:p>
        </p:txBody>
      </p:sp>
      <p:sp>
        <p:nvSpPr>
          <p:cNvPr id="228" name="Text Box 93"/>
          <p:cNvSpPr txBox="1">
            <a:spLocks noChangeArrowheads="1"/>
          </p:cNvSpPr>
          <p:nvPr/>
        </p:nvSpPr>
        <p:spPr bwMode="auto">
          <a:xfrm>
            <a:off x="4048125" y="2895600"/>
            <a:ext cx="736600" cy="304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Enable</a:t>
            </a:r>
          </a:p>
        </p:txBody>
      </p:sp>
      <p:sp>
        <p:nvSpPr>
          <p:cNvPr id="229" name="Text Box 94"/>
          <p:cNvSpPr txBox="1">
            <a:spLocks noChangeArrowheads="1"/>
          </p:cNvSpPr>
          <p:nvPr/>
        </p:nvSpPr>
        <p:spPr bwMode="auto">
          <a:xfrm>
            <a:off x="3000375" y="2895600"/>
            <a:ext cx="1022350" cy="304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1400" dirty="0" err="1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AnyQueue</a:t>
            </a:r>
            <a:endParaRPr lang="en-US" altLang="zh-TW" sz="1400" dirty="0">
              <a:solidFill>
                <a:srgbClr val="000000"/>
              </a:solidFill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30" name="Oval 96"/>
          <p:cNvSpPr>
            <a:spLocks noChangeArrowheads="1"/>
          </p:cNvSpPr>
          <p:nvPr/>
        </p:nvSpPr>
        <p:spPr bwMode="auto">
          <a:xfrm>
            <a:off x="5334000" y="2667000"/>
            <a:ext cx="76200" cy="76200"/>
          </a:xfrm>
          <a:prstGeom prst="ellipse">
            <a:avLst/>
          </a:prstGeom>
          <a:solidFill>
            <a:srgbClr val="000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31" name="Oval 97"/>
          <p:cNvSpPr>
            <a:spLocks noChangeArrowheads="1"/>
          </p:cNvSpPr>
          <p:nvPr/>
        </p:nvSpPr>
        <p:spPr bwMode="auto">
          <a:xfrm>
            <a:off x="5562600" y="2667000"/>
            <a:ext cx="76200" cy="76200"/>
          </a:xfrm>
          <a:prstGeom prst="ellipse">
            <a:avLst/>
          </a:prstGeom>
          <a:solidFill>
            <a:srgbClr val="000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32" name="Oval 98"/>
          <p:cNvSpPr>
            <a:spLocks noChangeArrowheads="1"/>
          </p:cNvSpPr>
          <p:nvPr/>
        </p:nvSpPr>
        <p:spPr bwMode="auto">
          <a:xfrm>
            <a:off x="5867400" y="2667000"/>
            <a:ext cx="76200" cy="76200"/>
          </a:xfrm>
          <a:prstGeom prst="ellipse">
            <a:avLst/>
          </a:prstGeom>
          <a:solidFill>
            <a:srgbClr val="000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33" name="Oval 99"/>
          <p:cNvSpPr>
            <a:spLocks noChangeArrowheads="1"/>
          </p:cNvSpPr>
          <p:nvPr/>
        </p:nvSpPr>
        <p:spPr bwMode="auto">
          <a:xfrm>
            <a:off x="6248400" y="2667000"/>
            <a:ext cx="76200" cy="76200"/>
          </a:xfrm>
          <a:prstGeom prst="ellipse">
            <a:avLst/>
          </a:prstGeom>
          <a:solidFill>
            <a:srgbClr val="000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34" name="Oval 100"/>
          <p:cNvSpPr>
            <a:spLocks noChangeArrowheads="1"/>
          </p:cNvSpPr>
          <p:nvPr/>
        </p:nvSpPr>
        <p:spPr bwMode="auto">
          <a:xfrm>
            <a:off x="6781800" y="2667000"/>
            <a:ext cx="76200" cy="76200"/>
          </a:xfrm>
          <a:prstGeom prst="ellipse">
            <a:avLst/>
          </a:prstGeom>
          <a:solidFill>
            <a:srgbClr val="000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35" name="Oval 101"/>
          <p:cNvSpPr>
            <a:spLocks noChangeArrowheads="1"/>
          </p:cNvSpPr>
          <p:nvPr/>
        </p:nvSpPr>
        <p:spPr bwMode="auto">
          <a:xfrm>
            <a:off x="7391400" y="2667000"/>
            <a:ext cx="76200" cy="76200"/>
          </a:xfrm>
          <a:prstGeom prst="ellipse">
            <a:avLst/>
          </a:prstGeom>
          <a:solidFill>
            <a:srgbClr val="000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36" name="Oval 102"/>
          <p:cNvSpPr>
            <a:spLocks noChangeArrowheads="1"/>
          </p:cNvSpPr>
          <p:nvPr/>
        </p:nvSpPr>
        <p:spPr bwMode="auto">
          <a:xfrm>
            <a:off x="8077200" y="2667000"/>
            <a:ext cx="76200" cy="76200"/>
          </a:xfrm>
          <a:prstGeom prst="ellipse">
            <a:avLst/>
          </a:prstGeom>
          <a:solidFill>
            <a:srgbClr val="000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37" name="Oval 104"/>
          <p:cNvSpPr>
            <a:spLocks noChangeArrowheads="1"/>
          </p:cNvSpPr>
          <p:nvPr/>
        </p:nvSpPr>
        <p:spPr bwMode="auto">
          <a:xfrm>
            <a:off x="5334000" y="1981200"/>
            <a:ext cx="76200" cy="76200"/>
          </a:xfrm>
          <a:prstGeom prst="ellipse">
            <a:avLst/>
          </a:prstGeom>
          <a:solidFill>
            <a:srgbClr val="000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38" name="Oval 105"/>
          <p:cNvSpPr>
            <a:spLocks noChangeArrowheads="1"/>
          </p:cNvSpPr>
          <p:nvPr/>
        </p:nvSpPr>
        <p:spPr bwMode="auto">
          <a:xfrm>
            <a:off x="5562600" y="1981200"/>
            <a:ext cx="76200" cy="76200"/>
          </a:xfrm>
          <a:prstGeom prst="ellipse">
            <a:avLst/>
          </a:prstGeom>
          <a:solidFill>
            <a:srgbClr val="000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39" name="Oval 106"/>
          <p:cNvSpPr>
            <a:spLocks noChangeArrowheads="1"/>
          </p:cNvSpPr>
          <p:nvPr/>
        </p:nvSpPr>
        <p:spPr bwMode="auto">
          <a:xfrm>
            <a:off x="5867400" y="1981200"/>
            <a:ext cx="76200" cy="76200"/>
          </a:xfrm>
          <a:prstGeom prst="ellipse">
            <a:avLst/>
          </a:prstGeom>
          <a:solidFill>
            <a:srgbClr val="000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40" name="Oval 107"/>
          <p:cNvSpPr>
            <a:spLocks noChangeArrowheads="1"/>
          </p:cNvSpPr>
          <p:nvPr/>
        </p:nvSpPr>
        <p:spPr bwMode="auto">
          <a:xfrm>
            <a:off x="6248400" y="1981200"/>
            <a:ext cx="76200" cy="76200"/>
          </a:xfrm>
          <a:prstGeom prst="ellipse">
            <a:avLst/>
          </a:prstGeom>
          <a:solidFill>
            <a:srgbClr val="000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41" name="Oval 108"/>
          <p:cNvSpPr>
            <a:spLocks noChangeArrowheads="1"/>
          </p:cNvSpPr>
          <p:nvPr/>
        </p:nvSpPr>
        <p:spPr bwMode="auto">
          <a:xfrm>
            <a:off x="6781800" y="1981200"/>
            <a:ext cx="76200" cy="76200"/>
          </a:xfrm>
          <a:prstGeom prst="ellipse">
            <a:avLst/>
          </a:prstGeom>
          <a:solidFill>
            <a:srgbClr val="000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42" name="Oval 109"/>
          <p:cNvSpPr>
            <a:spLocks noChangeArrowheads="1"/>
          </p:cNvSpPr>
          <p:nvPr/>
        </p:nvSpPr>
        <p:spPr bwMode="auto">
          <a:xfrm>
            <a:off x="7391400" y="1981200"/>
            <a:ext cx="76200" cy="76200"/>
          </a:xfrm>
          <a:prstGeom prst="ellipse">
            <a:avLst/>
          </a:prstGeom>
          <a:solidFill>
            <a:srgbClr val="000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43" name="Oval 110"/>
          <p:cNvSpPr>
            <a:spLocks noChangeArrowheads="1"/>
          </p:cNvSpPr>
          <p:nvPr/>
        </p:nvSpPr>
        <p:spPr bwMode="auto">
          <a:xfrm>
            <a:off x="8077200" y="1981200"/>
            <a:ext cx="76200" cy="76200"/>
          </a:xfrm>
          <a:prstGeom prst="ellipse">
            <a:avLst/>
          </a:prstGeom>
          <a:solidFill>
            <a:srgbClr val="000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grpSp>
        <p:nvGrpSpPr>
          <p:cNvPr id="244" name="Group 112"/>
          <p:cNvGrpSpPr>
            <a:grpSpLocks/>
          </p:cNvGrpSpPr>
          <p:nvPr/>
        </p:nvGrpSpPr>
        <p:grpSpPr bwMode="auto">
          <a:xfrm>
            <a:off x="4187825" y="3789363"/>
            <a:ext cx="2228850" cy="1087437"/>
            <a:chOff x="2974" y="2627"/>
            <a:chExt cx="1404" cy="685"/>
          </a:xfrm>
        </p:grpSpPr>
        <p:sp>
          <p:nvSpPr>
            <p:cNvPr id="245" name="Rectangle 113"/>
            <p:cNvSpPr>
              <a:spLocks noChangeArrowheads="1"/>
            </p:cNvSpPr>
            <p:nvPr/>
          </p:nvSpPr>
          <p:spPr bwMode="auto">
            <a:xfrm>
              <a:off x="3034" y="2640"/>
              <a:ext cx="1296" cy="624"/>
            </a:xfrm>
            <a:prstGeom prst="rect">
              <a:avLst/>
            </a:prstGeom>
            <a:solidFill>
              <a:srgbClr val="FFCC00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46" name="Text Box 114"/>
            <p:cNvSpPr txBox="1">
              <a:spLocks noChangeArrowheads="1"/>
            </p:cNvSpPr>
            <p:nvPr/>
          </p:nvSpPr>
          <p:spPr bwMode="auto">
            <a:xfrm>
              <a:off x="2974" y="2646"/>
              <a:ext cx="252" cy="31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Req0</a:t>
              </a:r>
            </a:p>
          </p:txBody>
        </p:sp>
        <p:sp>
          <p:nvSpPr>
            <p:cNvPr id="247" name="Text Box 115"/>
            <p:cNvSpPr txBox="1">
              <a:spLocks noChangeArrowheads="1"/>
            </p:cNvSpPr>
            <p:nvPr/>
          </p:nvSpPr>
          <p:spPr bwMode="auto">
            <a:xfrm>
              <a:off x="3149" y="2642"/>
              <a:ext cx="252" cy="39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Grant0</a:t>
              </a:r>
            </a:p>
          </p:txBody>
        </p:sp>
        <p:sp>
          <p:nvSpPr>
            <p:cNvPr id="248" name="Text Box 116"/>
            <p:cNvSpPr txBox="1">
              <a:spLocks noChangeArrowheads="1"/>
            </p:cNvSpPr>
            <p:nvPr/>
          </p:nvSpPr>
          <p:spPr bwMode="auto">
            <a:xfrm>
              <a:off x="3317" y="2646"/>
              <a:ext cx="252" cy="31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Req1</a:t>
              </a:r>
            </a:p>
          </p:txBody>
        </p:sp>
        <p:sp>
          <p:nvSpPr>
            <p:cNvPr id="249" name="Text Box 117"/>
            <p:cNvSpPr txBox="1">
              <a:spLocks noChangeArrowheads="1"/>
            </p:cNvSpPr>
            <p:nvPr/>
          </p:nvSpPr>
          <p:spPr bwMode="auto">
            <a:xfrm>
              <a:off x="3492" y="2642"/>
              <a:ext cx="252" cy="39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Grant1</a:t>
              </a:r>
            </a:p>
          </p:txBody>
        </p:sp>
        <p:sp>
          <p:nvSpPr>
            <p:cNvPr id="250" name="Text Box 118"/>
            <p:cNvSpPr txBox="1">
              <a:spLocks noChangeArrowheads="1"/>
            </p:cNvSpPr>
            <p:nvPr/>
          </p:nvSpPr>
          <p:spPr bwMode="auto">
            <a:xfrm>
              <a:off x="3646" y="2646"/>
              <a:ext cx="252" cy="31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Req2</a:t>
              </a:r>
            </a:p>
          </p:txBody>
        </p:sp>
        <p:sp>
          <p:nvSpPr>
            <p:cNvPr id="251" name="Text Box 119"/>
            <p:cNvSpPr txBox="1">
              <a:spLocks noChangeArrowheads="1"/>
            </p:cNvSpPr>
            <p:nvPr/>
          </p:nvSpPr>
          <p:spPr bwMode="auto">
            <a:xfrm>
              <a:off x="3828" y="2642"/>
              <a:ext cx="252" cy="45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Grant02</a:t>
              </a:r>
            </a:p>
          </p:txBody>
        </p:sp>
        <p:sp>
          <p:nvSpPr>
            <p:cNvPr id="252" name="Text Box 120"/>
            <p:cNvSpPr txBox="1">
              <a:spLocks noChangeArrowheads="1"/>
            </p:cNvSpPr>
            <p:nvPr/>
          </p:nvSpPr>
          <p:spPr bwMode="auto">
            <a:xfrm>
              <a:off x="3982" y="2646"/>
              <a:ext cx="252" cy="31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Req3</a:t>
              </a:r>
            </a:p>
          </p:txBody>
        </p:sp>
        <p:sp>
          <p:nvSpPr>
            <p:cNvPr id="253" name="Text Box 121"/>
            <p:cNvSpPr txBox="1">
              <a:spLocks noChangeArrowheads="1"/>
            </p:cNvSpPr>
            <p:nvPr/>
          </p:nvSpPr>
          <p:spPr bwMode="auto">
            <a:xfrm>
              <a:off x="4126" y="2627"/>
              <a:ext cx="252" cy="39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Grant3</a:t>
              </a:r>
            </a:p>
          </p:txBody>
        </p:sp>
        <p:sp>
          <p:nvSpPr>
            <p:cNvPr id="254" name="Text Box 122"/>
            <p:cNvSpPr txBox="1">
              <a:spLocks noChangeArrowheads="1"/>
            </p:cNvSpPr>
            <p:nvPr/>
          </p:nvSpPr>
          <p:spPr bwMode="auto">
            <a:xfrm>
              <a:off x="3904" y="3120"/>
              <a:ext cx="464" cy="19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Enable</a:t>
              </a:r>
            </a:p>
          </p:txBody>
        </p:sp>
        <p:sp>
          <p:nvSpPr>
            <p:cNvPr id="255" name="Text Box 123"/>
            <p:cNvSpPr txBox="1">
              <a:spLocks noChangeArrowheads="1"/>
            </p:cNvSpPr>
            <p:nvPr/>
          </p:nvSpPr>
          <p:spPr bwMode="auto">
            <a:xfrm>
              <a:off x="3244" y="3120"/>
              <a:ext cx="644" cy="19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AnyQueue</a:t>
              </a:r>
              <a:endParaRPr kumimoji="0" lang="en-US" altLang="zh-TW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endParaRPr>
            </a:p>
          </p:txBody>
        </p:sp>
      </p:grpSp>
      <p:sp>
        <p:nvSpPr>
          <p:cNvPr id="256" name="Line 124"/>
          <p:cNvSpPr>
            <a:spLocks noChangeShapeType="1"/>
          </p:cNvSpPr>
          <p:nvPr/>
        </p:nvSpPr>
        <p:spPr bwMode="auto">
          <a:xfrm>
            <a:off x="1447800" y="31242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57" name="Line 125"/>
          <p:cNvSpPr>
            <a:spLocks noChangeShapeType="1"/>
          </p:cNvSpPr>
          <p:nvPr/>
        </p:nvSpPr>
        <p:spPr bwMode="auto">
          <a:xfrm>
            <a:off x="1447800" y="3581400"/>
            <a:ext cx="297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58" name="Line 126"/>
          <p:cNvSpPr>
            <a:spLocks noChangeShapeType="1"/>
          </p:cNvSpPr>
          <p:nvPr/>
        </p:nvSpPr>
        <p:spPr bwMode="auto">
          <a:xfrm>
            <a:off x="4419600" y="3581400"/>
            <a:ext cx="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59" name="Line 127"/>
          <p:cNvSpPr>
            <a:spLocks noChangeShapeType="1"/>
          </p:cNvSpPr>
          <p:nvPr/>
        </p:nvSpPr>
        <p:spPr bwMode="auto">
          <a:xfrm flipV="1">
            <a:off x="4648200" y="3505200"/>
            <a:ext cx="0" cy="304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60" name="Line 128"/>
          <p:cNvSpPr>
            <a:spLocks noChangeShapeType="1"/>
          </p:cNvSpPr>
          <p:nvPr/>
        </p:nvSpPr>
        <p:spPr bwMode="auto">
          <a:xfrm>
            <a:off x="2286000" y="3505200"/>
            <a:ext cx="23622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61" name="Line 129"/>
          <p:cNvSpPr>
            <a:spLocks noChangeShapeType="1"/>
          </p:cNvSpPr>
          <p:nvPr/>
        </p:nvSpPr>
        <p:spPr bwMode="auto">
          <a:xfrm flipV="1">
            <a:off x="2286000" y="3124200"/>
            <a:ext cx="0" cy="381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62" name="Line 130"/>
          <p:cNvSpPr>
            <a:spLocks noChangeShapeType="1"/>
          </p:cNvSpPr>
          <p:nvPr/>
        </p:nvSpPr>
        <p:spPr bwMode="auto">
          <a:xfrm>
            <a:off x="3581400" y="3124200"/>
            <a:ext cx="0" cy="304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63" name="Line 131"/>
          <p:cNvSpPr>
            <a:spLocks noChangeShapeType="1"/>
          </p:cNvSpPr>
          <p:nvPr/>
        </p:nvSpPr>
        <p:spPr bwMode="auto">
          <a:xfrm>
            <a:off x="3581400" y="3429000"/>
            <a:ext cx="1371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64" name="Line 132"/>
          <p:cNvSpPr>
            <a:spLocks noChangeShapeType="1"/>
          </p:cNvSpPr>
          <p:nvPr/>
        </p:nvSpPr>
        <p:spPr bwMode="auto">
          <a:xfrm>
            <a:off x="4953000" y="3429000"/>
            <a:ext cx="0" cy="381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65" name="Line 133"/>
          <p:cNvSpPr>
            <a:spLocks noChangeShapeType="1"/>
          </p:cNvSpPr>
          <p:nvPr/>
        </p:nvSpPr>
        <p:spPr bwMode="auto">
          <a:xfrm>
            <a:off x="3581400" y="3124200"/>
            <a:ext cx="0" cy="304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66" name="Line 134"/>
          <p:cNvSpPr>
            <a:spLocks noChangeShapeType="1"/>
          </p:cNvSpPr>
          <p:nvPr/>
        </p:nvSpPr>
        <p:spPr bwMode="auto">
          <a:xfrm>
            <a:off x="3581400" y="3429000"/>
            <a:ext cx="1371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grpSp>
        <p:nvGrpSpPr>
          <p:cNvPr id="267" name="Group 135"/>
          <p:cNvGrpSpPr>
            <a:grpSpLocks/>
          </p:cNvGrpSpPr>
          <p:nvPr/>
        </p:nvGrpSpPr>
        <p:grpSpPr bwMode="auto">
          <a:xfrm>
            <a:off x="3581400" y="3124200"/>
            <a:ext cx="1371600" cy="685800"/>
            <a:chOff x="2256" y="1968"/>
            <a:chExt cx="864" cy="432"/>
          </a:xfrm>
        </p:grpSpPr>
        <p:sp>
          <p:nvSpPr>
            <p:cNvPr id="268" name="Line 136"/>
            <p:cNvSpPr>
              <a:spLocks noChangeShapeType="1"/>
            </p:cNvSpPr>
            <p:nvPr/>
          </p:nvSpPr>
          <p:spPr bwMode="auto">
            <a:xfrm>
              <a:off x="3120" y="2160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69" name="Line 137"/>
            <p:cNvSpPr>
              <a:spLocks noChangeShapeType="1"/>
            </p:cNvSpPr>
            <p:nvPr/>
          </p:nvSpPr>
          <p:spPr bwMode="auto">
            <a:xfrm>
              <a:off x="2256" y="196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70" name="Line 138"/>
            <p:cNvSpPr>
              <a:spLocks noChangeShapeType="1"/>
            </p:cNvSpPr>
            <p:nvPr/>
          </p:nvSpPr>
          <p:spPr bwMode="auto">
            <a:xfrm>
              <a:off x="2256" y="2160"/>
              <a:ext cx="86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</p:grpSp>
      <p:sp>
        <p:nvSpPr>
          <p:cNvPr id="271" name="Line 139"/>
          <p:cNvSpPr>
            <a:spLocks noChangeShapeType="1"/>
          </p:cNvSpPr>
          <p:nvPr/>
        </p:nvSpPr>
        <p:spPr bwMode="auto">
          <a:xfrm flipV="1">
            <a:off x="5181600" y="3352800"/>
            <a:ext cx="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72" name="Line 140"/>
          <p:cNvSpPr>
            <a:spLocks noChangeShapeType="1"/>
          </p:cNvSpPr>
          <p:nvPr/>
        </p:nvSpPr>
        <p:spPr bwMode="auto">
          <a:xfrm flipH="1">
            <a:off x="4419600" y="3352800"/>
            <a:ext cx="762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73" name="Line 141"/>
          <p:cNvSpPr>
            <a:spLocks noChangeShapeType="1"/>
          </p:cNvSpPr>
          <p:nvPr/>
        </p:nvSpPr>
        <p:spPr bwMode="auto">
          <a:xfrm flipV="1">
            <a:off x="4419600" y="3124200"/>
            <a:ext cx="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74" name="Rectangle 144"/>
          <p:cNvSpPr>
            <a:spLocks noChangeArrowheads="1"/>
          </p:cNvSpPr>
          <p:nvPr/>
        </p:nvSpPr>
        <p:spPr bwMode="auto">
          <a:xfrm>
            <a:off x="6416675" y="5334000"/>
            <a:ext cx="2057400" cy="990600"/>
          </a:xfrm>
          <a:prstGeom prst="rect">
            <a:avLst/>
          </a:prstGeom>
          <a:solidFill>
            <a:srgbClr val="FFCC00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75" name="Text Box 145"/>
          <p:cNvSpPr txBox="1">
            <a:spLocks noChangeArrowheads="1"/>
          </p:cNvSpPr>
          <p:nvPr/>
        </p:nvSpPr>
        <p:spPr bwMode="auto">
          <a:xfrm>
            <a:off x="6321365" y="5345459"/>
            <a:ext cx="400110" cy="49301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Req0</a:t>
            </a:r>
          </a:p>
        </p:txBody>
      </p:sp>
      <p:sp>
        <p:nvSpPr>
          <p:cNvPr id="276" name="Text Box 146"/>
          <p:cNvSpPr txBox="1">
            <a:spLocks noChangeArrowheads="1"/>
          </p:cNvSpPr>
          <p:nvPr/>
        </p:nvSpPr>
        <p:spPr bwMode="auto">
          <a:xfrm>
            <a:off x="6599178" y="5338377"/>
            <a:ext cx="400110" cy="624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Grant0</a:t>
            </a:r>
          </a:p>
        </p:txBody>
      </p:sp>
      <p:sp>
        <p:nvSpPr>
          <p:cNvPr id="277" name="Text Box 147"/>
          <p:cNvSpPr txBox="1">
            <a:spLocks noChangeArrowheads="1"/>
          </p:cNvSpPr>
          <p:nvPr/>
        </p:nvSpPr>
        <p:spPr bwMode="auto">
          <a:xfrm>
            <a:off x="6865878" y="5345459"/>
            <a:ext cx="400110" cy="49301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Req1</a:t>
            </a:r>
          </a:p>
        </p:txBody>
      </p:sp>
      <p:sp>
        <p:nvSpPr>
          <p:cNvPr id="278" name="Text Box 148"/>
          <p:cNvSpPr txBox="1">
            <a:spLocks noChangeArrowheads="1"/>
          </p:cNvSpPr>
          <p:nvPr/>
        </p:nvSpPr>
        <p:spPr bwMode="auto">
          <a:xfrm>
            <a:off x="7159565" y="5338377"/>
            <a:ext cx="400110" cy="624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Grant1</a:t>
            </a:r>
          </a:p>
        </p:txBody>
      </p:sp>
      <p:sp>
        <p:nvSpPr>
          <p:cNvPr id="279" name="Text Box 149"/>
          <p:cNvSpPr txBox="1">
            <a:spLocks noChangeArrowheads="1"/>
          </p:cNvSpPr>
          <p:nvPr/>
        </p:nvSpPr>
        <p:spPr bwMode="auto">
          <a:xfrm>
            <a:off x="7388165" y="5345459"/>
            <a:ext cx="400110" cy="49301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Req2</a:t>
            </a:r>
          </a:p>
        </p:txBody>
      </p:sp>
      <p:sp>
        <p:nvSpPr>
          <p:cNvPr id="280" name="Text Box 150"/>
          <p:cNvSpPr txBox="1">
            <a:spLocks noChangeArrowheads="1"/>
          </p:cNvSpPr>
          <p:nvPr/>
        </p:nvSpPr>
        <p:spPr bwMode="auto">
          <a:xfrm>
            <a:off x="7677090" y="5338698"/>
            <a:ext cx="400110" cy="72244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Grant02</a:t>
            </a:r>
          </a:p>
        </p:txBody>
      </p:sp>
      <p:sp>
        <p:nvSpPr>
          <p:cNvPr id="281" name="Text Box 151"/>
          <p:cNvSpPr txBox="1">
            <a:spLocks noChangeArrowheads="1"/>
          </p:cNvSpPr>
          <p:nvPr/>
        </p:nvSpPr>
        <p:spPr bwMode="auto">
          <a:xfrm>
            <a:off x="7921565" y="5345459"/>
            <a:ext cx="400110" cy="49301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Req3</a:t>
            </a:r>
          </a:p>
        </p:txBody>
      </p:sp>
      <p:sp>
        <p:nvSpPr>
          <p:cNvPr id="282" name="Text Box 152"/>
          <p:cNvSpPr txBox="1">
            <a:spLocks noChangeArrowheads="1"/>
          </p:cNvSpPr>
          <p:nvPr/>
        </p:nvSpPr>
        <p:spPr bwMode="auto">
          <a:xfrm>
            <a:off x="8150165" y="5314565"/>
            <a:ext cx="400110" cy="624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Grant3</a:t>
            </a:r>
          </a:p>
        </p:txBody>
      </p:sp>
      <p:sp>
        <p:nvSpPr>
          <p:cNvPr id="283" name="Text Box 153"/>
          <p:cNvSpPr txBox="1">
            <a:spLocks noChangeArrowheads="1"/>
          </p:cNvSpPr>
          <p:nvPr/>
        </p:nvSpPr>
        <p:spPr bwMode="auto">
          <a:xfrm>
            <a:off x="7797800" y="6096000"/>
            <a:ext cx="736600" cy="304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Enable</a:t>
            </a:r>
          </a:p>
        </p:txBody>
      </p:sp>
      <p:sp>
        <p:nvSpPr>
          <p:cNvPr id="284" name="Text Box 154"/>
          <p:cNvSpPr txBox="1">
            <a:spLocks noChangeArrowheads="1"/>
          </p:cNvSpPr>
          <p:nvPr/>
        </p:nvSpPr>
        <p:spPr bwMode="auto">
          <a:xfrm>
            <a:off x="6750050" y="6096000"/>
            <a:ext cx="1022350" cy="304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1400" dirty="0" err="1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AnyQueue</a:t>
            </a:r>
            <a:endParaRPr lang="en-US" altLang="zh-TW" sz="1400" dirty="0">
              <a:solidFill>
                <a:srgbClr val="000000"/>
              </a:solidFill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85" name="Line 155"/>
          <p:cNvSpPr>
            <a:spLocks noChangeShapeType="1"/>
          </p:cNvSpPr>
          <p:nvPr/>
        </p:nvSpPr>
        <p:spPr bwMode="auto">
          <a:xfrm>
            <a:off x="5181600" y="48006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86" name="Line 156"/>
          <p:cNvSpPr>
            <a:spLocks noChangeShapeType="1"/>
          </p:cNvSpPr>
          <p:nvPr/>
        </p:nvSpPr>
        <p:spPr bwMode="auto">
          <a:xfrm>
            <a:off x="5181600" y="5105400"/>
            <a:ext cx="129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87" name="Line 157"/>
          <p:cNvSpPr>
            <a:spLocks noChangeShapeType="1"/>
          </p:cNvSpPr>
          <p:nvPr/>
        </p:nvSpPr>
        <p:spPr bwMode="auto">
          <a:xfrm>
            <a:off x="6477000" y="5105400"/>
            <a:ext cx="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88" name="Line 158"/>
          <p:cNvSpPr>
            <a:spLocks noChangeShapeType="1"/>
          </p:cNvSpPr>
          <p:nvPr/>
        </p:nvSpPr>
        <p:spPr bwMode="auto">
          <a:xfrm flipV="1">
            <a:off x="6096000" y="4800600"/>
            <a:ext cx="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89" name="Line 159"/>
          <p:cNvSpPr>
            <a:spLocks noChangeShapeType="1"/>
          </p:cNvSpPr>
          <p:nvPr/>
        </p:nvSpPr>
        <p:spPr bwMode="auto">
          <a:xfrm>
            <a:off x="6096000" y="5029200"/>
            <a:ext cx="6858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90" name="Line 160"/>
          <p:cNvSpPr>
            <a:spLocks noChangeShapeType="1"/>
          </p:cNvSpPr>
          <p:nvPr/>
        </p:nvSpPr>
        <p:spPr bwMode="auto">
          <a:xfrm>
            <a:off x="6781800" y="5029200"/>
            <a:ext cx="0" cy="304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pic>
        <p:nvPicPr>
          <p:cNvPr id="291" name="Picture 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343400"/>
            <a:ext cx="2146300" cy="1427163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lg" len="lg"/>
          </a:ln>
          <a:effectLst/>
        </p:spPr>
      </p:pic>
      <p:sp>
        <p:nvSpPr>
          <p:cNvPr id="292" name="Line 201"/>
          <p:cNvSpPr>
            <a:spLocks noChangeShapeType="1"/>
          </p:cNvSpPr>
          <p:nvPr/>
        </p:nvSpPr>
        <p:spPr bwMode="auto">
          <a:xfrm>
            <a:off x="2819400" y="1600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93" name="Line 202"/>
          <p:cNvSpPr>
            <a:spLocks noChangeShapeType="1"/>
          </p:cNvSpPr>
          <p:nvPr/>
        </p:nvSpPr>
        <p:spPr bwMode="auto">
          <a:xfrm>
            <a:off x="3810000" y="1600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94" name="Line 203"/>
          <p:cNvSpPr>
            <a:spLocks noChangeShapeType="1"/>
          </p:cNvSpPr>
          <p:nvPr/>
        </p:nvSpPr>
        <p:spPr bwMode="auto">
          <a:xfrm>
            <a:off x="4343400" y="1600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95" name="Line 204"/>
          <p:cNvSpPr>
            <a:spLocks noChangeShapeType="1"/>
          </p:cNvSpPr>
          <p:nvPr/>
        </p:nvSpPr>
        <p:spPr bwMode="auto">
          <a:xfrm flipV="1">
            <a:off x="7315200" y="4724400"/>
            <a:ext cx="0" cy="609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96" name="Line 205"/>
          <p:cNvSpPr>
            <a:spLocks noChangeShapeType="1"/>
          </p:cNvSpPr>
          <p:nvPr/>
        </p:nvSpPr>
        <p:spPr bwMode="auto">
          <a:xfrm flipV="1">
            <a:off x="7848600" y="4724400"/>
            <a:ext cx="0" cy="609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97" name="Line 206"/>
          <p:cNvSpPr>
            <a:spLocks noChangeShapeType="1"/>
          </p:cNvSpPr>
          <p:nvPr/>
        </p:nvSpPr>
        <p:spPr bwMode="auto">
          <a:xfrm flipV="1">
            <a:off x="8382000" y="4724400"/>
            <a:ext cx="0" cy="609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98" name="Line 207"/>
          <p:cNvSpPr>
            <a:spLocks noChangeShapeType="1"/>
          </p:cNvSpPr>
          <p:nvPr/>
        </p:nvSpPr>
        <p:spPr bwMode="auto">
          <a:xfrm>
            <a:off x="7086600" y="4724400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99" name="Line 208"/>
          <p:cNvSpPr>
            <a:spLocks noChangeShapeType="1"/>
          </p:cNvSpPr>
          <p:nvPr/>
        </p:nvSpPr>
        <p:spPr bwMode="auto">
          <a:xfrm>
            <a:off x="7620000" y="4724400"/>
            <a:ext cx="0" cy="609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300" name="Line 209"/>
          <p:cNvSpPr>
            <a:spLocks noChangeShapeType="1"/>
          </p:cNvSpPr>
          <p:nvPr/>
        </p:nvSpPr>
        <p:spPr bwMode="auto">
          <a:xfrm>
            <a:off x="8153400" y="4724400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301" name="Line 210"/>
          <p:cNvSpPr>
            <a:spLocks noChangeShapeType="1"/>
          </p:cNvSpPr>
          <p:nvPr/>
        </p:nvSpPr>
        <p:spPr bwMode="auto">
          <a:xfrm flipV="1">
            <a:off x="8232775" y="6324600"/>
            <a:ext cx="0" cy="304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302" name="Text Box 211"/>
          <p:cNvSpPr txBox="1">
            <a:spLocks noChangeArrowheads="1"/>
          </p:cNvSpPr>
          <p:nvPr/>
        </p:nvSpPr>
        <p:spPr bwMode="auto">
          <a:xfrm>
            <a:off x="8305800" y="6361113"/>
            <a:ext cx="311150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1</a:t>
            </a:r>
          </a:p>
        </p:txBody>
      </p:sp>
      <p:sp>
        <p:nvSpPr>
          <p:cNvPr id="303" name="Line 212"/>
          <p:cNvSpPr>
            <a:spLocks noChangeShapeType="1"/>
          </p:cNvSpPr>
          <p:nvPr/>
        </p:nvSpPr>
        <p:spPr bwMode="auto">
          <a:xfrm>
            <a:off x="7086600" y="4724400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304" name="Line 213"/>
          <p:cNvSpPr>
            <a:spLocks noChangeShapeType="1"/>
          </p:cNvSpPr>
          <p:nvPr/>
        </p:nvSpPr>
        <p:spPr bwMode="auto">
          <a:xfrm>
            <a:off x="8153400" y="4724400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155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B77044DA-44B3-44B5-A39C-C0A38D857EAB}" type="slidenum">
              <a:rPr lang="en-US"/>
              <a:pPr/>
              <a:t>3</a:t>
            </a:fld>
            <a:endParaRPr lang="en-US"/>
          </a:p>
        </p:txBody>
      </p:sp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Generic Superscalar Processor Models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 rot="16200000">
            <a:off x="884238" y="2328863"/>
            <a:ext cx="1371600" cy="304800"/>
          </a:xfrm>
          <a:prstGeom prst="rect">
            <a:avLst/>
          </a:prstGeom>
          <a:solidFill>
            <a:schemeClr val="accent1"/>
          </a:solidFill>
          <a:ln w="25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Comic Sans MS" pitchFamily="66" charset="0"/>
              </a:rPr>
              <a:t>Fetch</a:t>
            </a:r>
          </a:p>
        </p:txBody>
      </p:sp>
      <p:sp>
        <p:nvSpPr>
          <p:cNvPr id="552964" name="Rectangle 4"/>
          <p:cNvSpPr>
            <a:spLocks noChangeArrowheads="1"/>
          </p:cNvSpPr>
          <p:nvPr/>
        </p:nvSpPr>
        <p:spPr bwMode="auto">
          <a:xfrm rot="16200000">
            <a:off x="1493838" y="2328863"/>
            <a:ext cx="1371600" cy="304800"/>
          </a:xfrm>
          <a:prstGeom prst="rect">
            <a:avLst/>
          </a:prstGeom>
          <a:solidFill>
            <a:schemeClr val="accent1"/>
          </a:solidFill>
          <a:ln w="25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Comic Sans MS" pitchFamily="66" charset="0"/>
              </a:rPr>
              <a:t>Rename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 rot="16200000">
            <a:off x="2865438" y="2209800"/>
            <a:ext cx="1371600" cy="609600"/>
          </a:xfrm>
          <a:prstGeom prst="rect">
            <a:avLst/>
          </a:prstGeom>
          <a:solidFill>
            <a:schemeClr val="accent1"/>
          </a:solidFill>
          <a:ln w="25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lnSpc>
                <a:spcPct val="50000"/>
              </a:lnSpc>
            </a:pPr>
            <a:r>
              <a:rPr lang="en-US">
                <a:latin typeface="Comic Sans MS" pitchFamily="66" charset="0"/>
              </a:rPr>
              <a:t>Wakeup</a:t>
            </a:r>
          </a:p>
          <a:p>
            <a:pPr algn="ctr">
              <a:lnSpc>
                <a:spcPct val="60000"/>
              </a:lnSpc>
            </a:pPr>
            <a:r>
              <a:rPr lang="en-US" u="sng">
                <a:latin typeface="Comic Sans MS" pitchFamily="66" charset="0"/>
              </a:rPr>
              <a:t>select</a:t>
            </a:r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2636838" y="1828800"/>
            <a:ext cx="609600" cy="152400"/>
          </a:xfrm>
          <a:prstGeom prst="rect">
            <a:avLst/>
          </a:prstGeom>
          <a:solidFill>
            <a:schemeClr val="accent1"/>
          </a:solidFill>
          <a:ln w="25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Rectangle 7"/>
          <p:cNvSpPr>
            <a:spLocks noChangeArrowheads="1"/>
          </p:cNvSpPr>
          <p:nvPr/>
        </p:nvSpPr>
        <p:spPr bwMode="auto">
          <a:xfrm>
            <a:off x="2636838" y="1981200"/>
            <a:ext cx="609600" cy="152400"/>
          </a:xfrm>
          <a:prstGeom prst="rect">
            <a:avLst/>
          </a:prstGeom>
          <a:solidFill>
            <a:schemeClr val="accent1"/>
          </a:solidFill>
          <a:ln w="25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68" name="Rectangle 8"/>
          <p:cNvSpPr>
            <a:spLocks noChangeArrowheads="1"/>
          </p:cNvSpPr>
          <p:nvPr/>
        </p:nvSpPr>
        <p:spPr bwMode="auto">
          <a:xfrm>
            <a:off x="2636838" y="2133600"/>
            <a:ext cx="609600" cy="152400"/>
          </a:xfrm>
          <a:prstGeom prst="rect">
            <a:avLst/>
          </a:prstGeom>
          <a:solidFill>
            <a:schemeClr val="accent1"/>
          </a:solidFill>
          <a:ln w="25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69" name="Rectangle 9"/>
          <p:cNvSpPr>
            <a:spLocks noChangeArrowheads="1"/>
          </p:cNvSpPr>
          <p:nvPr/>
        </p:nvSpPr>
        <p:spPr bwMode="auto">
          <a:xfrm>
            <a:off x="2636838" y="2286000"/>
            <a:ext cx="609600" cy="152400"/>
          </a:xfrm>
          <a:prstGeom prst="rect">
            <a:avLst/>
          </a:prstGeom>
          <a:solidFill>
            <a:schemeClr val="accent1"/>
          </a:solidFill>
          <a:ln w="25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70" name="Rectangle 10"/>
          <p:cNvSpPr>
            <a:spLocks noChangeArrowheads="1"/>
          </p:cNvSpPr>
          <p:nvPr/>
        </p:nvSpPr>
        <p:spPr bwMode="auto">
          <a:xfrm>
            <a:off x="2636838" y="2438400"/>
            <a:ext cx="609600" cy="152400"/>
          </a:xfrm>
          <a:prstGeom prst="rect">
            <a:avLst/>
          </a:prstGeom>
          <a:solidFill>
            <a:schemeClr val="accent1"/>
          </a:solidFill>
          <a:ln w="25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71" name="Rectangle 11"/>
          <p:cNvSpPr>
            <a:spLocks noChangeArrowheads="1"/>
          </p:cNvSpPr>
          <p:nvPr/>
        </p:nvSpPr>
        <p:spPr bwMode="auto">
          <a:xfrm>
            <a:off x="2636838" y="2590800"/>
            <a:ext cx="609600" cy="152400"/>
          </a:xfrm>
          <a:prstGeom prst="rect">
            <a:avLst/>
          </a:prstGeom>
          <a:solidFill>
            <a:schemeClr val="accent1"/>
          </a:solidFill>
          <a:ln w="25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72" name="Rectangle 12"/>
          <p:cNvSpPr>
            <a:spLocks noChangeArrowheads="1"/>
          </p:cNvSpPr>
          <p:nvPr/>
        </p:nvSpPr>
        <p:spPr bwMode="auto">
          <a:xfrm>
            <a:off x="2636838" y="2743200"/>
            <a:ext cx="609600" cy="152400"/>
          </a:xfrm>
          <a:prstGeom prst="rect">
            <a:avLst/>
          </a:prstGeom>
          <a:solidFill>
            <a:schemeClr val="accent1"/>
          </a:solidFill>
          <a:ln w="25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73" name="Rectangle 13"/>
          <p:cNvSpPr>
            <a:spLocks noChangeArrowheads="1"/>
          </p:cNvSpPr>
          <p:nvPr/>
        </p:nvSpPr>
        <p:spPr bwMode="auto">
          <a:xfrm>
            <a:off x="2636838" y="2895600"/>
            <a:ext cx="609600" cy="152400"/>
          </a:xfrm>
          <a:prstGeom prst="rect">
            <a:avLst/>
          </a:prstGeom>
          <a:solidFill>
            <a:schemeClr val="accent1"/>
          </a:solidFill>
          <a:ln w="25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74" name="Rectangle 14"/>
          <p:cNvSpPr>
            <a:spLocks noChangeArrowheads="1"/>
          </p:cNvSpPr>
          <p:nvPr/>
        </p:nvSpPr>
        <p:spPr bwMode="auto">
          <a:xfrm>
            <a:off x="2636838" y="3048000"/>
            <a:ext cx="609600" cy="152400"/>
          </a:xfrm>
          <a:prstGeom prst="rect">
            <a:avLst/>
          </a:prstGeom>
          <a:solidFill>
            <a:schemeClr val="accent1"/>
          </a:solidFill>
          <a:ln w="25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75" name="Rectangle 15"/>
          <p:cNvSpPr>
            <a:spLocks noChangeArrowheads="1"/>
          </p:cNvSpPr>
          <p:nvPr/>
        </p:nvSpPr>
        <p:spPr bwMode="auto">
          <a:xfrm rot="16200000">
            <a:off x="3665538" y="2324100"/>
            <a:ext cx="1371600" cy="381000"/>
          </a:xfrm>
          <a:prstGeom prst="rect">
            <a:avLst/>
          </a:prstGeom>
          <a:solidFill>
            <a:schemeClr val="accent1"/>
          </a:solidFill>
          <a:ln w="25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Comic Sans MS" pitchFamily="66" charset="0"/>
              </a:rPr>
              <a:t>Regfile</a:t>
            </a:r>
          </a:p>
        </p:txBody>
      </p:sp>
      <p:sp>
        <p:nvSpPr>
          <p:cNvPr id="552976" name="Rectangle 16"/>
          <p:cNvSpPr>
            <a:spLocks noChangeArrowheads="1"/>
          </p:cNvSpPr>
          <p:nvPr/>
        </p:nvSpPr>
        <p:spPr bwMode="auto">
          <a:xfrm rot="16200000">
            <a:off x="5494338" y="1866900"/>
            <a:ext cx="457200" cy="381000"/>
          </a:xfrm>
          <a:prstGeom prst="rect">
            <a:avLst/>
          </a:prstGeom>
          <a:solidFill>
            <a:schemeClr val="accent1"/>
          </a:solidFill>
          <a:ln w="25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Comic Sans MS" pitchFamily="66" charset="0"/>
              </a:rPr>
              <a:t>FU</a:t>
            </a:r>
          </a:p>
        </p:txBody>
      </p:sp>
      <p:sp>
        <p:nvSpPr>
          <p:cNvPr id="552977" name="Rectangle 17"/>
          <p:cNvSpPr>
            <a:spLocks noChangeArrowheads="1"/>
          </p:cNvSpPr>
          <p:nvPr/>
        </p:nvSpPr>
        <p:spPr bwMode="auto">
          <a:xfrm rot="16200000">
            <a:off x="5494338" y="2781300"/>
            <a:ext cx="457200" cy="381000"/>
          </a:xfrm>
          <a:prstGeom prst="rect">
            <a:avLst/>
          </a:prstGeom>
          <a:solidFill>
            <a:schemeClr val="accent1"/>
          </a:solidFill>
          <a:ln w="25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Comic Sans MS" pitchFamily="66" charset="0"/>
              </a:rPr>
              <a:t>FU</a:t>
            </a:r>
          </a:p>
        </p:txBody>
      </p:sp>
      <p:sp>
        <p:nvSpPr>
          <p:cNvPr id="552978" name="Rectangle 18"/>
          <p:cNvSpPr>
            <a:spLocks noChangeArrowheads="1"/>
          </p:cNvSpPr>
          <p:nvPr/>
        </p:nvSpPr>
        <p:spPr bwMode="auto">
          <a:xfrm rot="16200000">
            <a:off x="4351338" y="2324100"/>
            <a:ext cx="1371600" cy="381000"/>
          </a:xfrm>
          <a:prstGeom prst="rect">
            <a:avLst/>
          </a:prstGeom>
          <a:solidFill>
            <a:schemeClr val="accent1"/>
          </a:solidFill>
          <a:ln w="25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Comic Sans MS" pitchFamily="66" charset="0"/>
              </a:rPr>
              <a:t>bypass</a:t>
            </a:r>
          </a:p>
        </p:txBody>
      </p:sp>
      <p:sp>
        <p:nvSpPr>
          <p:cNvPr id="552979" name="Line 19"/>
          <p:cNvSpPr>
            <a:spLocks noChangeShapeType="1"/>
          </p:cNvSpPr>
          <p:nvPr/>
        </p:nvSpPr>
        <p:spPr bwMode="auto">
          <a:xfrm>
            <a:off x="1189038" y="2481263"/>
            <a:ext cx="228600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80" name="Line 20"/>
          <p:cNvSpPr>
            <a:spLocks noChangeShapeType="1"/>
          </p:cNvSpPr>
          <p:nvPr/>
        </p:nvSpPr>
        <p:spPr bwMode="auto">
          <a:xfrm>
            <a:off x="1722438" y="2481263"/>
            <a:ext cx="304800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81" name="Line 21"/>
          <p:cNvSpPr>
            <a:spLocks noChangeShapeType="1"/>
          </p:cNvSpPr>
          <p:nvPr/>
        </p:nvSpPr>
        <p:spPr bwMode="auto">
          <a:xfrm>
            <a:off x="2332038" y="2481263"/>
            <a:ext cx="304800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82" name="Line 22"/>
          <p:cNvSpPr>
            <a:spLocks noChangeShapeType="1"/>
          </p:cNvSpPr>
          <p:nvPr/>
        </p:nvSpPr>
        <p:spPr bwMode="auto">
          <a:xfrm>
            <a:off x="3856038" y="2514600"/>
            <a:ext cx="304800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83" name="Line 23"/>
          <p:cNvSpPr>
            <a:spLocks noChangeShapeType="1"/>
          </p:cNvSpPr>
          <p:nvPr/>
        </p:nvSpPr>
        <p:spPr bwMode="auto">
          <a:xfrm>
            <a:off x="4541838" y="2057400"/>
            <a:ext cx="304800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84" name="Line 24"/>
          <p:cNvSpPr>
            <a:spLocks noChangeShapeType="1"/>
          </p:cNvSpPr>
          <p:nvPr/>
        </p:nvSpPr>
        <p:spPr bwMode="auto">
          <a:xfrm>
            <a:off x="5227638" y="2514600"/>
            <a:ext cx="990600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85" name="Rectangle 25"/>
          <p:cNvSpPr>
            <a:spLocks noChangeArrowheads="1"/>
          </p:cNvSpPr>
          <p:nvPr/>
        </p:nvSpPr>
        <p:spPr bwMode="auto">
          <a:xfrm rot="16200000">
            <a:off x="5684838" y="2362200"/>
            <a:ext cx="1371600" cy="304800"/>
          </a:xfrm>
          <a:prstGeom prst="rect">
            <a:avLst/>
          </a:prstGeom>
          <a:solidFill>
            <a:schemeClr val="accent1"/>
          </a:solidFill>
          <a:ln w="25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Comic Sans MS" pitchFamily="66" charset="0"/>
              </a:rPr>
              <a:t>D-cache</a:t>
            </a:r>
          </a:p>
        </p:txBody>
      </p:sp>
      <p:sp>
        <p:nvSpPr>
          <p:cNvPr id="552986" name="Line 26"/>
          <p:cNvSpPr>
            <a:spLocks noChangeShapeType="1"/>
          </p:cNvSpPr>
          <p:nvPr/>
        </p:nvSpPr>
        <p:spPr bwMode="auto">
          <a:xfrm>
            <a:off x="6523038" y="2514600"/>
            <a:ext cx="381000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87" name="Line 27"/>
          <p:cNvSpPr>
            <a:spLocks noChangeShapeType="1"/>
          </p:cNvSpPr>
          <p:nvPr/>
        </p:nvSpPr>
        <p:spPr bwMode="auto">
          <a:xfrm>
            <a:off x="5913438" y="2057400"/>
            <a:ext cx="304800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88" name="Line 28"/>
          <p:cNvSpPr>
            <a:spLocks noChangeShapeType="1"/>
          </p:cNvSpPr>
          <p:nvPr/>
        </p:nvSpPr>
        <p:spPr bwMode="auto">
          <a:xfrm>
            <a:off x="5913438" y="2971800"/>
            <a:ext cx="304800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89" name="Line 29"/>
          <p:cNvSpPr>
            <a:spLocks noChangeShapeType="1"/>
          </p:cNvSpPr>
          <p:nvPr/>
        </p:nvSpPr>
        <p:spPr bwMode="auto">
          <a:xfrm>
            <a:off x="5989638" y="2057400"/>
            <a:ext cx="0" cy="38100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90" name="Line 30"/>
          <p:cNvSpPr>
            <a:spLocks noChangeShapeType="1"/>
          </p:cNvSpPr>
          <p:nvPr/>
        </p:nvSpPr>
        <p:spPr bwMode="auto">
          <a:xfrm flipH="1">
            <a:off x="5227638" y="2438400"/>
            <a:ext cx="762000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91" name="Line 31"/>
          <p:cNvSpPr>
            <a:spLocks noChangeShapeType="1"/>
          </p:cNvSpPr>
          <p:nvPr/>
        </p:nvSpPr>
        <p:spPr bwMode="auto">
          <a:xfrm flipV="1">
            <a:off x="5989638" y="2590800"/>
            <a:ext cx="0" cy="38100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92" name="Line 32"/>
          <p:cNvSpPr>
            <a:spLocks noChangeShapeType="1"/>
          </p:cNvSpPr>
          <p:nvPr/>
        </p:nvSpPr>
        <p:spPr bwMode="auto">
          <a:xfrm flipH="1">
            <a:off x="5227638" y="2590800"/>
            <a:ext cx="762000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93" name="Line 33"/>
          <p:cNvSpPr>
            <a:spLocks noChangeShapeType="1"/>
          </p:cNvSpPr>
          <p:nvPr/>
        </p:nvSpPr>
        <p:spPr bwMode="auto">
          <a:xfrm>
            <a:off x="4541838" y="2971800"/>
            <a:ext cx="304800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94" name="Line 34"/>
          <p:cNvSpPr>
            <a:spLocks noChangeShapeType="1"/>
          </p:cNvSpPr>
          <p:nvPr/>
        </p:nvSpPr>
        <p:spPr bwMode="auto">
          <a:xfrm>
            <a:off x="5227638" y="2971800"/>
            <a:ext cx="304800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95" name="Line 35"/>
          <p:cNvSpPr>
            <a:spLocks noChangeShapeType="1"/>
          </p:cNvSpPr>
          <p:nvPr/>
        </p:nvSpPr>
        <p:spPr bwMode="auto">
          <a:xfrm>
            <a:off x="5227638" y="2057400"/>
            <a:ext cx="304800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96" name="AutoShape 36"/>
          <p:cNvSpPr>
            <a:spLocks/>
          </p:cNvSpPr>
          <p:nvPr/>
        </p:nvSpPr>
        <p:spPr bwMode="auto">
          <a:xfrm rot="5400000">
            <a:off x="5380038" y="2743200"/>
            <a:ext cx="76200" cy="1143000"/>
          </a:xfrm>
          <a:prstGeom prst="rightBrace">
            <a:avLst>
              <a:gd name="adj1" fmla="val 125000"/>
              <a:gd name="adj2" fmla="val 50000"/>
            </a:avLst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97" name="Text Box 37"/>
          <p:cNvSpPr txBox="1">
            <a:spLocks noChangeArrowheads="1"/>
          </p:cNvSpPr>
          <p:nvPr/>
        </p:nvSpPr>
        <p:spPr bwMode="auto">
          <a:xfrm>
            <a:off x="4846638" y="3289300"/>
            <a:ext cx="1322387" cy="457200"/>
          </a:xfrm>
          <a:prstGeom prst="rect">
            <a:avLst/>
          </a:prstGeom>
          <a:noFill/>
          <a:ln w="254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execute</a:t>
            </a:r>
          </a:p>
        </p:txBody>
      </p:sp>
      <p:sp>
        <p:nvSpPr>
          <p:cNvPr id="552998" name="Text Box 38"/>
          <p:cNvSpPr txBox="1">
            <a:spLocks noChangeArrowheads="1"/>
          </p:cNvSpPr>
          <p:nvPr/>
        </p:nvSpPr>
        <p:spPr bwMode="auto">
          <a:xfrm>
            <a:off x="6599238" y="2832100"/>
            <a:ext cx="1203325" cy="457200"/>
          </a:xfrm>
          <a:prstGeom prst="rect">
            <a:avLst/>
          </a:prstGeom>
          <a:noFill/>
          <a:ln w="254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commit</a:t>
            </a:r>
          </a:p>
        </p:txBody>
      </p:sp>
      <p:sp>
        <p:nvSpPr>
          <p:cNvPr id="552999" name="Rectangle 39"/>
          <p:cNvSpPr>
            <a:spLocks noChangeArrowheads="1"/>
          </p:cNvSpPr>
          <p:nvPr/>
        </p:nvSpPr>
        <p:spPr bwMode="auto">
          <a:xfrm rot="16200000">
            <a:off x="838200" y="4800600"/>
            <a:ext cx="1371600" cy="304800"/>
          </a:xfrm>
          <a:prstGeom prst="rect">
            <a:avLst/>
          </a:prstGeom>
          <a:solidFill>
            <a:schemeClr val="accent1"/>
          </a:solidFill>
          <a:ln w="25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Comic Sans MS" pitchFamily="66" charset="0"/>
              </a:rPr>
              <a:t>Fetch</a:t>
            </a:r>
          </a:p>
        </p:txBody>
      </p:sp>
      <p:sp>
        <p:nvSpPr>
          <p:cNvPr id="553000" name="Rectangle 40"/>
          <p:cNvSpPr>
            <a:spLocks noChangeArrowheads="1"/>
          </p:cNvSpPr>
          <p:nvPr/>
        </p:nvSpPr>
        <p:spPr bwMode="auto">
          <a:xfrm rot="16200000">
            <a:off x="1447800" y="4800600"/>
            <a:ext cx="1371600" cy="304800"/>
          </a:xfrm>
          <a:prstGeom prst="rect">
            <a:avLst/>
          </a:prstGeom>
          <a:solidFill>
            <a:schemeClr val="accent1"/>
          </a:solidFill>
          <a:ln w="25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Comic Sans MS" pitchFamily="66" charset="0"/>
              </a:rPr>
              <a:t>Rename</a:t>
            </a:r>
          </a:p>
        </p:txBody>
      </p:sp>
      <p:sp>
        <p:nvSpPr>
          <p:cNvPr id="553001" name="Rectangle 41"/>
          <p:cNvSpPr>
            <a:spLocks noChangeArrowheads="1"/>
          </p:cNvSpPr>
          <p:nvPr/>
        </p:nvSpPr>
        <p:spPr bwMode="auto">
          <a:xfrm rot="16200000">
            <a:off x="2362200" y="5105400"/>
            <a:ext cx="838200" cy="381000"/>
          </a:xfrm>
          <a:prstGeom prst="rect">
            <a:avLst/>
          </a:prstGeom>
          <a:solidFill>
            <a:schemeClr val="accent1"/>
          </a:solidFill>
          <a:ln w="25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Comic Sans MS" pitchFamily="66" charset="0"/>
              </a:rPr>
              <a:t>ROB</a:t>
            </a:r>
          </a:p>
        </p:txBody>
      </p:sp>
      <p:sp>
        <p:nvSpPr>
          <p:cNvPr id="553002" name="Rectangle 42"/>
          <p:cNvSpPr>
            <a:spLocks noChangeArrowheads="1"/>
          </p:cNvSpPr>
          <p:nvPr/>
        </p:nvSpPr>
        <p:spPr bwMode="auto">
          <a:xfrm rot="16200000">
            <a:off x="5418138" y="4305300"/>
            <a:ext cx="457200" cy="381000"/>
          </a:xfrm>
          <a:prstGeom prst="rect">
            <a:avLst/>
          </a:prstGeom>
          <a:solidFill>
            <a:schemeClr val="accent1"/>
          </a:solidFill>
          <a:ln w="25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Comic Sans MS" pitchFamily="66" charset="0"/>
              </a:rPr>
              <a:t>FU</a:t>
            </a:r>
          </a:p>
        </p:txBody>
      </p:sp>
      <p:sp>
        <p:nvSpPr>
          <p:cNvPr id="553003" name="Rectangle 43"/>
          <p:cNvSpPr>
            <a:spLocks noChangeArrowheads="1"/>
          </p:cNvSpPr>
          <p:nvPr/>
        </p:nvSpPr>
        <p:spPr bwMode="auto">
          <a:xfrm rot="16200000">
            <a:off x="5418138" y="5219700"/>
            <a:ext cx="457200" cy="381000"/>
          </a:xfrm>
          <a:prstGeom prst="rect">
            <a:avLst/>
          </a:prstGeom>
          <a:solidFill>
            <a:schemeClr val="accent1"/>
          </a:solidFill>
          <a:ln w="25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Comic Sans MS" pitchFamily="66" charset="0"/>
              </a:rPr>
              <a:t>FU</a:t>
            </a:r>
          </a:p>
        </p:txBody>
      </p:sp>
      <p:sp>
        <p:nvSpPr>
          <p:cNvPr id="553004" name="Rectangle 44"/>
          <p:cNvSpPr>
            <a:spLocks noChangeArrowheads="1"/>
          </p:cNvSpPr>
          <p:nvPr/>
        </p:nvSpPr>
        <p:spPr bwMode="auto">
          <a:xfrm rot="16200000">
            <a:off x="4275138" y="4762500"/>
            <a:ext cx="1371600" cy="381000"/>
          </a:xfrm>
          <a:prstGeom prst="rect">
            <a:avLst/>
          </a:prstGeom>
          <a:solidFill>
            <a:schemeClr val="accent1"/>
          </a:solidFill>
          <a:ln w="25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Comic Sans MS" pitchFamily="66" charset="0"/>
              </a:rPr>
              <a:t>bypass</a:t>
            </a:r>
          </a:p>
        </p:txBody>
      </p:sp>
      <p:sp>
        <p:nvSpPr>
          <p:cNvPr id="553005" name="Line 45"/>
          <p:cNvSpPr>
            <a:spLocks noChangeShapeType="1"/>
          </p:cNvSpPr>
          <p:nvPr/>
        </p:nvSpPr>
        <p:spPr bwMode="auto">
          <a:xfrm>
            <a:off x="1143000" y="4953000"/>
            <a:ext cx="228600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06" name="Line 46"/>
          <p:cNvSpPr>
            <a:spLocks noChangeShapeType="1"/>
          </p:cNvSpPr>
          <p:nvPr/>
        </p:nvSpPr>
        <p:spPr bwMode="auto">
          <a:xfrm>
            <a:off x="1676400" y="4953000"/>
            <a:ext cx="304800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07" name="Line 47"/>
          <p:cNvSpPr>
            <a:spLocks noChangeShapeType="1"/>
          </p:cNvSpPr>
          <p:nvPr/>
        </p:nvSpPr>
        <p:spPr bwMode="auto">
          <a:xfrm>
            <a:off x="2286000" y="4953000"/>
            <a:ext cx="304800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08" name="Line 48"/>
          <p:cNvSpPr>
            <a:spLocks noChangeShapeType="1"/>
          </p:cNvSpPr>
          <p:nvPr/>
        </p:nvSpPr>
        <p:spPr bwMode="auto">
          <a:xfrm>
            <a:off x="4465638" y="4495800"/>
            <a:ext cx="304800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09" name="Line 49"/>
          <p:cNvSpPr>
            <a:spLocks noChangeShapeType="1"/>
          </p:cNvSpPr>
          <p:nvPr/>
        </p:nvSpPr>
        <p:spPr bwMode="auto">
          <a:xfrm>
            <a:off x="5151438" y="4953000"/>
            <a:ext cx="990600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10" name="Rectangle 50"/>
          <p:cNvSpPr>
            <a:spLocks noChangeArrowheads="1"/>
          </p:cNvSpPr>
          <p:nvPr/>
        </p:nvSpPr>
        <p:spPr bwMode="auto">
          <a:xfrm rot="16200000">
            <a:off x="5608638" y="4800600"/>
            <a:ext cx="1371600" cy="304800"/>
          </a:xfrm>
          <a:prstGeom prst="rect">
            <a:avLst/>
          </a:prstGeom>
          <a:solidFill>
            <a:schemeClr val="accent1"/>
          </a:solidFill>
          <a:ln w="25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Comic Sans MS" pitchFamily="66" charset="0"/>
              </a:rPr>
              <a:t>D-cache</a:t>
            </a:r>
          </a:p>
        </p:txBody>
      </p:sp>
      <p:sp>
        <p:nvSpPr>
          <p:cNvPr id="553011" name="Line 51"/>
          <p:cNvSpPr>
            <a:spLocks noChangeShapeType="1"/>
          </p:cNvSpPr>
          <p:nvPr/>
        </p:nvSpPr>
        <p:spPr bwMode="auto">
          <a:xfrm>
            <a:off x="6446838" y="4953000"/>
            <a:ext cx="381000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12" name="Line 52"/>
          <p:cNvSpPr>
            <a:spLocks noChangeShapeType="1"/>
          </p:cNvSpPr>
          <p:nvPr/>
        </p:nvSpPr>
        <p:spPr bwMode="auto">
          <a:xfrm>
            <a:off x="5837238" y="4495800"/>
            <a:ext cx="304800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13" name="Line 53"/>
          <p:cNvSpPr>
            <a:spLocks noChangeShapeType="1"/>
          </p:cNvSpPr>
          <p:nvPr/>
        </p:nvSpPr>
        <p:spPr bwMode="auto">
          <a:xfrm>
            <a:off x="5837238" y="5410200"/>
            <a:ext cx="304800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14" name="Line 54"/>
          <p:cNvSpPr>
            <a:spLocks noChangeShapeType="1"/>
          </p:cNvSpPr>
          <p:nvPr/>
        </p:nvSpPr>
        <p:spPr bwMode="auto">
          <a:xfrm>
            <a:off x="5913438" y="4495800"/>
            <a:ext cx="0" cy="38100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15" name="Line 55"/>
          <p:cNvSpPr>
            <a:spLocks noChangeShapeType="1"/>
          </p:cNvSpPr>
          <p:nvPr/>
        </p:nvSpPr>
        <p:spPr bwMode="auto">
          <a:xfrm flipH="1">
            <a:off x="5151438" y="4876800"/>
            <a:ext cx="762000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16" name="Line 56"/>
          <p:cNvSpPr>
            <a:spLocks noChangeShapeType="1"/>
          </p:cNvSpPr>
          <p:nvPr/>
        </p:nvSpPr>
        <p:spPr bwMode="auto">
          <a:xfrm flipV="1">
            <a:off x="5913438" y="5029200"/>
            <a:ext cx="0" cy="38100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17" name="Line 57"/>
          <p:cNvSpPr>
            <a:spLocks noChangeShapeType="1"/>
          </p:cNvSpPr>
          <p:nvPr/>
        </p:nvSpPr>
        <p:spPr bwMode="auto">
          <a:xfrm flipH="1">
            <a:off x="5151438" y="5029200"/>
            <a:ext cx="762000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18" name="Line 58"/>
          <p:cNvSpPr>
            <a:spLocks noChangeShapeType="1"/>
          </p:cNvSpPr>
          <p:nvPr/>
        </p:nvSpPr>
        <p:spPr bwMode="auto">
          <a:xfrm>
            <a:off x="4465638" y="5410200"/>
            <a:ext cx="304800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19" name="Line 59"/>
          <p:cNvSpPr>
            <a:spLocks noChangeShapeType="1"/>
          </p:cNvSpPr>
          <p:nvPr/>
        </p:nvSpPr>
        <p:spPr bwMode="auto">
          <a:xfrm>
            <a:off x="5151438" y="5410200"/>
            <a:ext cx="304800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20" name="Line 60"/>
          <p:cNvSpPr>
            <a:spLocks noChangeShapeType="1"/>
          </p:cNvSpPr>
          <p:nvPr/>
        </p:nvSpPr>
        <p:spPr bwMode="auto">
          <a:xfrm>
            <a:off x="5151438" y="4495800"/>
            <a:ext cx="304800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21" name="AutoShape 61"/>
          <p:cNvSpPr>
            <a:spLocks/>
          </p:cNvSpPr>
          <p:nvPr/>
        </p:nvSpPr>
        <p:spPr bwMode="auto">
          <a:xfrm rot="5400000">
            <a:off x="5303838" y="5181600"/>
            <a:ext cx="76200" cy="1143000"/>
          </a:xfrm>
          <a:prstGeom prst="rightBrace">
            <a:avLst>
              <a:gd name="adj1" fmla="val 125000"/>
              <a:gd name="adj2" fmla="val 50000"/>
            </a:avLst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22" name="Text Box 62"/>
          <p:cNvSpPr txBox="1">
            <a:spLocks noChangeArrowheads="1"/>
          </p:cNvSpPr>
          <p:nvPr/>
        </p:nvSpPr>
        <p:spPr bwMode="auto">
          <a:xfrm>
            <a:off x="4770438" y="5727700"/>
            <a:ext cx="1322387" cy="457200"/>
          </a:xfrm>
          <a:prstGeom prst="rect">
            <a:avLst/>
          </a:prstGeom>
          <a:noFill/>
          <a:ln w="254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execute</a:t>
            </a:r>
          </a:p>
        </p:txBody>
      </p:sp>
      <p:sp>
        <p:nvSpPr>
          <p:cNvPr id="553023" name="Text Box 63"/>
          <p:cNvSpPr txBox="1">
            <a:spLocks noChangeArrowheads="1"/>
          </p:cNvSpPr>
          <p:nvPr/>
        </p:nvSpPr>
        <p:spPr bwMode="auto">
          <a:xfrm>
            <a:off x="6523038" y="5270500"/>
            <a:ext cx="1203325" cy="457200"/>
          </a:xfrm>
          <a:prstGeom prst="rect">
            <a:avLst/>
          </a:prstGeom>
          <a:noFill/>
          <a:ln w="254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commit</a:t>
            </a:r>
          </a:p>
        </p:txBody>
      </p:sp>
      <p:sp>
        <p:nvSpPr>
          <p:cNvPr id="553024" name="Rectangle 64"/>
          <p:cNvSpPr>
            <a:spLocks noChangeArrowheads="1"/>
          </p:cNvSpPr>
          <p:nvPr/>
        </p:nvSpPr>
        <p:spPr bwMode="auto">
          <a:xfrm rot="16200000">
            <a:off x="2476500" y="4229100"/>
            <a:ext cx="609600" cy="381000"/>
          </a:xfrm>
          <a:prstGeom prst="rect">
            <a:avLst/>
          </a:prstGeom>
          <a:solidFill>
            <a:schemeClr val="accent1"/>
          </a:solidFill>
          <a:ln w="25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Comic Sans MS" pitchFamily="66" charset="0"/>
              </a:rPr>
              <a:t>Reg</a:t>
            </a:r>
          </a:p>
        </p:txBody>
      </p:sp>
      <p:sp>
        <p:nvSpPr>
          <p:cNvPr id="553025" name="Rectangle 65"/>
          <p:cNvSpPr>
            <a:spLocks noChangeArrowheads="1"/>
          </p:cNvSpPr>
          <p:nvPr/>
        </p:nvSpPr>
        <p:spPr bwMode="auto">
          <a:xfrm>
            <a:off x="3352800" y="5181600"/>
            <a:ext cx="1066800" cy="457200"/>
          </a:xfrm>
          <a:prstGeom prst="rect">
            <a:avLst/>
          </a:prstGeom>
          <a:solidFill>
            <a:schemeClr val="accent1"/>
          </a:solidFill>
          <a:ln w="25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en-US" sz="1800">
                <a:latin typeface="Comic Sans MS" pitchFamily="66" charset="0"/>
              </a:rPr>
              <a:t>Wakeup</a:t>
            </a:r>
            <a:br>
              <a:rPr lang="en-US" sz="1800">
                <a:latin typeface="Comic Sans MS" pitchFamily="66" charset="0"/>
              </a:rPr>
            </a:br>
            <a:r>
              <a:rPr lang="en-US" sz="1800">
                <a:latin typeface="Comic Sans MS" pitchFamily="66" charset="0"/>
              </a:rPr>
              <a:t>select</a:t>
            </a:r>
          </a:p>
        </p:txBody>
      </p:sp>
      <p:sp>
        <p:nvSpPr>
          <p:cNvPr id="553026" name="Rectangle 66"/>
          <p:cNvSpPr>
            <a:spLocks noChangeArrowheads="1"/>
          </p:cNvSpPr>
          <p:nvPr/>
        </p:nvSpPr>
        <p:spPr bwMode="auto">
          <a:xfrm>
            <a:off x="3352800" y="4267200"/>
            <a:ext cx="152400" cy="914400"/>
          </a:xfrm>
          <a:prstGeom prst="rect">
            <a:avLst/>
          </a:prstGeom>
          <a:solidFill>
            <a:schemeClr val="accent1"/>
          </a:solidFill>
          <a:ln w="25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27" name="Rectangle 67"/>
          <p:cNvSpPr>
            <a:spLocks noChangeArrowheads="1"/>
          </p:cNvSpPr>
          <p:nvPr/>
        </p:nvSpPr>
        <p:spPr bwMode="auto">
          <a:xfrm>
            <a:off x="3505200" y="4267200"/>
            <a:ext cx="152400" cy="914400"/>
          </a:xfrm>
          <a:prstGeom prst="rect">
            <a:avLst/>
          </a:prstGeom>
          <a:solidFill>
            <a:schemeClr val="accent1"/>
          </a:solidFill>
          <a:ln w="25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28" name="Rectangle 68"/>
          <p:cNvSpPr>
            <a:spLocks noChangeArrowheads="1"/>
          </p:cNvSpPr>
          <p:nvPr/>
        </p:nvSpPr>
        <p:spPr bwMode="auto">
          <a:xfrm>
            <a:off x="3657600" y="4267200"/>
            <a:ext cx="152400" cy="914400"/>
          </a:xfrm>
          <a:prstGeom prst="rect">
            <a:avLst/>
          </a:prstGeom>
          <a:solidFill>
            <a:schemeClr val="accent1"/>
          </a:solidFill>
          <a:ln w="25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29" name="Rectangle 69"/>
          <p:cNvSpPr>
            <a:spLocks noChangeArrowheads="1"/>
          </p:cNvSpPr>
          <p:nvPr/>
        </p:nvSpPr>
        <p:spPr bwMode="auto">
          <a:xfrm>
            <a:off x="3810000" y="4267200"/>
            <a:ext cx="152400" cy="914400"/>
          </a:xfrm>
          <a:prstGeom prst="rect">
            <a:avLst/>
          </a:prstGeom>
          <a:solidFill>
            <a:schemeClr val="accent1"/>
          </a:solidFill>
          <a:ln w="25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30" name="Rectangle 70"/>
          <p:cNvSpPr>
            <a:spLocks noChangeArrowheads="1"/>
          </p:cNvSpPr>
          <p:nvPr/>
        </p:nvSpPr>
        <p:spPr bwMode="auto">
          <a:xfrm>
            <a:off x="3962400" y="4267200"/>
            <a:ext cx="152400" cy="914400"/>
          </a:xfrm>
          <a:prstGeom prst="rect">
            <a:avLst/>
          </a:prstGeom>
          <a:solidFill>
            <a:schemeClr val="accent1"/>
          </a:solidFill>
          <a:ln w="25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31" name="Rectangle 71"/>
          <p:cNvSpPr>
            <a:spLocks noChangeArrowheads="1"/>
          </p:cNvSpPr>
          <p:nvPr/>
        </p:nvSpPr>
        <p:spPr bwMode="auto">
          <a:xfrm>
            <a:off x="4114800" y="4267200"/>
            <a:ext cx="152400" cy="914400"/>
          </a:xfrm>
          <a:prstGeom prst="rect">
            <a:avLst/>
          </a:prstGeom>
          <a:solidFill>
            <a:schemeClr val="accent1"/>
          </a:solidFill>
          <a:ln w="25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32" name="Rectangle 72"/>
          <p:cNvSpPr>
            <a:spLocks noChangeArrowheads="1"/>
          </p:cNvSpPr>
          <p:nvPr/>
        </p:nvSpPr>
        <p:spPr bwMode="auto">
          <a:xfrm>
            <a:off x="4267200" y="4267200"/>
            <a:ext cx="152400" cy="914400"/>
          </a:xfrm>
          <a:prstGeom prst="rect">
            <a:avLst/>
          </a:prstGeom>
          <a:solidFill>
            <a:schemeClr val="accent1"/>
          </a:solidFill>
          <a:ln w="25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33" name="Line 73"/>
          <p:cNvSpPr>
            <a:spLocks noChangeShapeType="1"/>
          </p:cNvSpPr>
          <p:nvPr/>
        </p:nvSpPr>
        <p:spPr bwMode="auto">
          <a:xfrm flipH="1">
            <a:off x="2971800" y="4876800"/>
            <a:ext cx="2209800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34" name="Line 74"/>
          <p:cNvSpPr>
            <a:spLocks noChangeShapeType="1"/>
          </p:cNvSpPr>
          <p:nvPr/>
        </p:nvSpPr>
        <p:spPr bwMode="auto">
          <a:xfrm flipH="1">
            <a:off x="2971800" y="4953000"/>
            <a:ext cx="2209800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35" name="Line 75"/>
          <p:cNvSpPr>
            <a:spLocks noChangeShapeType="1"/>
          </p:cNvSpPr>
          <p:nvPr/>
        </p:nvSpPr>
        <p:spPr bwMode="auto">
          <a:xfrm flipH="1">
            <a:off x="2971800" y="5029200"/>
            <a:ext cx="2209800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36" name="Line 76"/>
          <p:cNvSpPr>
            <a:spLocks noChangeShapeType="1"/>
          </p:cNvSpPr>
          <p:nvPr/>
        </p:nvSpPr>
        <p:spPr bwMode="auto">
          <a:xfrm flipV="1">
            <a:off x="2819400" y="4724400"/>
            <a:ext cx="0" cy="15240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37" name="Line 77"/>
          <p:cNvSpPr>
            <a:spLocks noChangeShapeType="1"/>
          </p:cNvSpPr>
          <p:nvPr/>
        </p:nvSpPr>
        <p:spPr bwMode="auto">
          <a:xfrm>
            <a:off x="2971800" y="4419600"/>
            <a:ext cx="381000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38" name="Line 78"/>
          <p:cNvSpPr>
            <a:spLocks noChangeShapeType="1"/>
          </p:cNvSpPr>
          <p:nvPr/>
        </p:nvSpPr>
        <p:spPr bwMode="auto">
          <a:xfrm>
            <a:off x="2971800" y="5410200"/>
            <a:ext cx="381000" cy="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39" name="Text Box 79"/>
          <p:cNvSpPr txBox="1">
            <a:spLocks noChangeArrowheads="1"/>
          </p:cNvSpPr>
          <p:nvPr/>
        </p:nvSpPr>
        <p:spPr bwMode="auto">
          <a:xfrm>
            <a:off x="898525" y="1155700"/>
            <a:ext cx="2792413" cy="457200"/>
          </a:xfrm>
          <a:prstGeom prst="rect">
            <a:avLst/>
          </a:prstGeom>
          <a:noFill/>
          <a:ln w="254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Issue queue based</a:t>
            </a:r>
          </a:p>
        </p:txBody>
      </p:sp>
      <p:sp>
        <p:nvSpPr>
          <p:cNvPr id="553040" name="Text Box 80"/>
          <p:cNvSpPr txBox="1">
            <a:spLocks noChangeArrowheads="1"/>
          </p:cNvSpPr>
          <p:nvPr/>
        </p:nvSpPr>
        <p:spPr bwMode="auto">
          <a:xfrm>
            <a:off x="990600" y="3670300"/>
            <a:ext cx="2802370" cy="461665"/>
          </a:xfrm>
          <a:prstGeom prst="rect">
            <a:avLst/>
          </a:prstGeom>
          <a:noFill/>
          <a:ln w="254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Reservation based</a:t>
            </a:r>
          </a:p>
        </p:txBody>
      </p:sp>
      <p:sp>
        <p:nvSpPr>
          <p:cNvPr id="553042" name="Text Box 82"/>
          <p:cNvSpPr txBox="1">
            <a:spLocks noChangeArrowheads="1"/>
          </p:cNvSpPr>
          <p:nvPr/>
        </p:nvSpPr>
        <p:spPr bwMode="auto">
          <a:xfrm>
            <a:off x="2667000" y="3124200"/>
            <a:ext cx="1741488" cy="457200"/>
          </a:xfrm>
          <a:prstGeom prst="rect">
            <a:avLst/>
          </a:prstGeom>
          <a:noFill/>
          <a:ln w="254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schedule</a:t>
            </a:r>
          </a:p>
        </p:txBody>
      </p:sp>
      <p:sp>
        <p:nvSpPr>
          <p:cNvPr id="553043" name="Text Box 83"/>
          <p:cNvSpPr txBox="1">
            <a:spLocks noChangeArrowheads="1"/>
          </p:cNvSpPr>
          <p:nvPr/>
        </p:nvSpPr>
        <p:spPr bwMode="auto">
          <a:xfrm>
            <a:off x="3200400" y="5562600"/>
            <a:ext cx="1600200" cy="457200"/>
          </a:xfrm>
          <a:prstGeom prst="rect">
            <a:avLst/>
          </a:prstGeom>
          <a:noFill/>
          <a:ln w="254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schedule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Select Logic Implementation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4D28-5E5B-4FD7-92E2-392EF37B371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9600" y="1066800"/>
            <a:ext cx="8229600" cy="533400"/>
          </a:xfrm>
          <a:prstGeom prst="rect">
            <a:avLst/>
          </a:prstGeom>
          <a:solidFill>
            <a:srgbClr val="FFFF66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rPr>
              <a:t>Reservation Station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066800" y="1447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066800" y="1066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600200" y="1447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600200" y="1066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133600" y="1447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133600" y="1066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667000" y="1447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2667000" y="1066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3124200" y="1447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3124200" y="1066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3657600" y="1447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3657600" y="1066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4191000" y="1447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4191000" y="1066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4724400" y="1447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4724400" y="1066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5257800" y="1447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5257800" y="1066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5791200" y="1447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5791200" y="1066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6324600" y="1447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6324600" y="1066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6858000" y="1447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6858000" y="1066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7467600" y="1447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7467600" y="1066800"/>
            <a:ext cx="0" cy="152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7620000" y="1295400"/>
            <a:ext cx="76200" cy="76200"/>
          </a:xfrm>
          <a:prstGeom prst="ellipse">
            <a:avLst/>
          </a:prstGeom>
          <a:solidFill>
            <a:srgbClr val="000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33" name="Oval 31"/>
          <p:cNvSpPr>
            <a:spLocks noChangeArrowheads="1"/>
          </p:cNvSpPr>
          <p:nvPr/>
        </p:nvSpPr>
        <p:spPr bwMode="auto">
          <a:xfrm>
            <a:off x="7848600" y="1295400"/>
            <a:ext cx="76200" cy="76200"/>
          </a:xfrm>
          <a:prstGeom prst="ellipse">
            <a:avLst/>
          </a:prstGeom>
          <a:solidFill>
            <a:srgbClr val="000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34" name="Oval 32"/>
          <p:cNvSpPr>
            <a:spLocks noChangeArrowheads="1"/>
          </p:cNvSpPr>
          <p:nvPr/>
        </p:nvSpPr>
        <p:spPr bwMode="auto">
          <a:xfrm>
            <a:off x="8153400" y="1295400"/>
            <a:ext cx="76200" cy="76200"/>
          </a:xfrm>
          <a:prstGeom prst="ellipse">
            <a:avLst/>
          </a:prstGeom>
          <a:solidFill>
            <a:srgbClr val="000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35" name="Oval 33"/>
          <p:cNvSpPr>
            <a:spLocks noChangeArrowheads="1"/>
          </p:cNvSpPr>
          <p:nvPr/>
        </p:nvSpPr>
        <p:spPr bwMode="auto">
          <a:xfrm>
            <a:off x="8534400" y="1295400"/>
            <a:ext cx="76200" cy="76200"/>
          </a:xfrm>
          <a:prstGeom prst="ellipse">
            <a:avLst/>
          </a:prstGeom>
          <a:solidFill>
            <a:srgbClr val="000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549275" y="2133600"/>
            <a:ext cx="2057400" cy="990600"/>
          </a:xfrm>
          <a:prstGeom prst="rect">
            <a:avLst/>
          </a:prstGeom>
          <a:solidFill>
            <a:srgbClr val="FFCC00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 flipV="1">
            <a:off x="914400" y="1600200"/>
            <a:ext cx="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 flipV="1">
            <a:off x="1447800" y="1600200"/>
            <a:ext cx="0" cy="533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 flipV="1">
            <a:off x="1981200" y="1600200"/>
            <a:ext cx="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 flipV="1">
            <a:off x="2514600" y="1600200"/>
            <a:ext cx="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>
            <a:off x="685800" y="1600200"/>
            <a:ext cx="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>
            <a:off x="1752600" y="1600200"/>
            <a:ext cx="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>
            <a:off x="685800" y="1600200"/>
            <a:ext cx="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auto">
          <a:xfrm>
            <a:off x="1752600" y="1600200"/>
            <a:ext cx="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>
            <a:off x="685800" y="1600200"/>
            <a:ext cx="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>
            <a:off x="2286000" y="1600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>
            <a:off x="1752600" y="1600200"/>
            <a:ext cx="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auto">
          <a:xfrm>
            <a:off x="685800" y="1600200"/>
            <a:ext cx="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1219200" y="1600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50" name="Text Box 49"/>
          <p:cNvSpPr txBox="1">
            <a:spLocks noChangeArrowheads="1"/>
          </p:cNvSpPr>
          <p:nvPr/>
        </p:nvSpPr>
        <p:spPr bwMode="auto">
          <a:xfrm>
            <a:off x="453965" y="2145059"/>
            <a:ext cx="400110" cy="49301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Req0</a:t>
            </a:r>
          </a:p>
        </p:txBody>
      </p:sp>
      <p:sp>
        <p:nvSpPr>
          <p:cNvPr id="51" name="Text Box 50"/>
          <p:cNvSpPr txBox="1">
            <a:spLocks noChangeArrowheads="1"/>
          </p:cNvSpPr>
          <p:nvPr/>
        </p:nvSpPr>
        <p:spPr bwMode="auto">
          <a:xfrm>
            <a:off x="731778" y="2137977"/>
            <a:ext cx="400110" cy="624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Grant0</a:t>
            </a:r>
          </a:p>
        </p:txBody>
      </p:sp>
      <p:sp>
        <p:nvSpPr>
          <p:cNvPr id="52" name="Text Box 51"/>
          <p:cNvSpPr txBox="1">
            <a:spLocks noChangeArrowheads="1"/>
          </p:cNvSpPr>
          <p:nvPr/>
        </p:nvSpPr>
        <p:spPr bwMode="auto">
          <a:xfrm>
            <a:off x="998478" y="2145059"/>
            <a:ext cx="400110" cy="49301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Req1</a:t>
            </a:r>
          </a:p>
        </p:txBody>
      </p:sp>
      <p:sp>
        <p:nvSpPr>
          <p:cNvPr id="53" name="Text Box 52"/>
          <p:cNvSpPr txBox="1">
            <a:spLocks noChangeArrowheads="1"/>
          </p:cNvSpPr>
          <p:nvPr/>
        </p:nvSpPr>
        <p:spPr bwMode="auto">
          <a:xfrm>
            <a:off x="1276290" y="2137977"/>
            <a:ext cx="400110" cy="624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Grant1</a:t>
            </a:r>
          </a:p>
        </p:txBody>
      </p:sp>
      <p:sp>
        <p:nvSpPr>
          <p:cNvPr id="54" name="Text Box 53"/>
          <p:cNvSpPr txBox="1">
            <a:spLocks noChangeArrowheads="1"/>
          </p:cNvSpPr>
          <p:nvPr/>
        </p:nvSpPr>
        <p:spPr bwMode="auto">
          <a:xfrm>
            <a:off x="1520765" y="2145059"/>
            <a:ext cx="400110" cy="49301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Req2</a:t>
            </a:r>
          </a:p>
        </p:txBody>
      </p:sp>
      <p:sp>
        <p:nvSpPr>
          <p:cNvPr id="55" name="Text Box 54"/>
          <p:cNvSpPr txBox="1">
            <a:spLocks noChangeArrowheads="1"/>
          </p:cNvSpPr>
          <p:nvPr/>
        </p:nvSpPr>
        <p:spPr bwMode="auto">
          <a:xfrm>
            <a:off x="1812925" y="2133600"/>
            <a:ext cx="396875" cy="7318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Grant02</a:t>
            </a:r>
          </a:p>
        </p:txBody>
      </p:sp>
      <p:sp>
        <p:nvSpPr>
          <p:cNvPr id="56" name="Text Box 55"/>
          <p:cNvSpPr txBox="1">
            <a:spLocks noChangeArrowheads="1"/>
          </p:cNvSpPr>
          <p:nvPr/>
        </p:nvSpPr>
        <p:spPr bwMode="auto">
          <a:xfrm>
            <a:off x="2054165" y="2145059"/>
            <a:ext cx="400110" cy="49301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Req3</a:t>
            </a:r>
          </a:p>
        </p:txBody>
      </p:sp>
      <p:sp>
        <p:nvSpPr>
          <p:cNvPr id="57" name="Text Box 56"/>
          <p:cNvSpPr txBox="1">
            <a:spLocks noChangeArrowheads="1"/>
          </p:cNvSpPr>
          <p:nvPr/>
        </p:nvSpPr>
        <p:spPr bwMode="auto">
          <a:xfrm>
            <a:off x="2282765" y="2114165"/>
            <a:ext cx="400110" cy="624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Grant3</a:t>
            </a:r>
          </a:p>
        </p:txBody>
      </p:sp>
      <p:sp>
        <p:nvSpPr>
          <p:cNvPr id="58" name="Text Box 57"/>
          <p:cNvSpPr txBox="1">
            <a:spLocks noChangeArrowheads="1"/>
          </p:cNvSpPr>
          <p:nvPr/>
        </p:nvSpPr>
        <p:spPr bwMode="auto">
          <a:xfrm>
            <a:off x="1930400" y="2895600"/>
            <a:ext cx="736600" cy="304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Enable</a:t>
            </a:r>
          </a:p>
        </p:txBody>
      </p:sp>
      <p:sp>
        <p:nvSpPr>
          <p:cNvPr id="59" name="Text Box 58"/>
          <p:cNvSpPr txBox="1">
            <a:spLocks noChangeArrowheads="1"/>
          </p:cNvSpPr>
          <p:nvPr/>
        </p:nvSpPr>
        <p:spPr bwMode="auto">
          <a:xfrm>
            <a:off x="882650" y="2895600"/>
            <a:ext cx="1022350" cy="304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140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AnyQueue</a:t>
            </a: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2667000" y="2133600"/>
            <a:ext cx="2057400" cy="990600"/>
          </a:xfrm>
          <a:prstGeom prst="rect">
            <a:avLst/>
          </a:prstGeom>
          <a:solidFill>
            <a:srgbClr val="FFCC00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61" name="Line 60"/>
          <p:cNvSpPr>
            <a:spLocks noChangeShapeType="1"/>
          </p:cNvSpPr>
          <p:nvPr/>
        </p:nvSpPr>
        <p:spPr bwMode="auto">
          <a:xfrm flipV="1">
            <a:off x="3032125" y="1600200"/>
            <a:ext cx="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62" name="Line 61"/>
          <p:cNvSpPr>
            <a:spLocks noChangeShapeType="1"/>
          </p:cNvSpPr>
          <p:nvPr/>
        </p:nvSpPr>
        <p:spPr bwMode="auto">
          <a:xfrm flipV="1">
            <a:off x="3565525" y="1600200"/>
            <a:ext cx="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63" name="Line 62"/>
          <p:cNvSpPr>
            <a:spLocks noChangeShapeType="1"/>
          </p:cNvSpPr>
          <p:nvPr/>
        </p:nvSpPr>
        <p:spPr bwMode="auto">
          <a:xfrm flipV="1">
            <a:off x="4098925" y="1600200"/>
            <a:ext cx="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64" name="Line 63"/>
          <p:cNvSpPr>
            <a:spLocks noChangeShapeType="1"/>
          </p:cNvSpPr>
          <p:nvPr/>
        </p:nvSpPr>
        <p:spPr bwMode="auto">
          <a:xfrm flipV="1">
            <a:off x="4632325" y="1600200"/>
            <a:ext cx="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65" name="Line 64"/>
          <p:cNvSpPr>
            <a:spLocks noChangeShapeType="1"/>
          </p:cNvSpPr>
          <p:nvPr/>
        </p:nvSpPr>
        <p:spPr bwMode="auto">
          <a:xfrm>
            <a:off x="3336925" y="1600200"/>
            <a:ext cx="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66" name="Line 65"/>
          <p:cNvSpPr>
            <a:spLocks noChangeShapeType="1"/>
          </p:cNvSpPr>
          <p:nvPr/>
        </p:nvSpPr>
        <p:spPr bwMode="auto">
          <a:xfrm>
            <a:off x="3336925" y="1600200"/>
            <a:ext cx="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67" name="Line 66"/>
          <p:cNvSpPr>
            <a:spLocks noChangeShapeType="1"/>
          </p:cNvSpPr>
          <p:nvPr/>
        </p:nvSpPr>
        <p:spPr bwMode="auto">
          <a:xfrm>
            <a:off x="3336925" y="1600200"/>
            <a:ext cx="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68" name="Line 67"/>
          <p:cNvSpPr>
            <a:spLocks noChangeShapeType="1"/>
          </p:cNvSpPr>
          <p:nvPr/>
        </p:nvSpPr>
        <p:spPr bwMode="auto">
          <a:xfrm>
            <a:off x="3352800" y="1600200"/>
            <a:ext cx="0" cy="533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69" name="Text Box 68"/>
          <p:cNvSpPr txBox="1">
            <a:spLocks noChangeArrowheads="1"/>
          </p:cNvSpPr>
          <p:nvPr/>
        </p:nvSpPr>
        <p:spPr bwMode="auto">
          <a:xfrm>
            <a:off x="2571690" y="2145059"/>
            <a:ext cx="400110" cy="49301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Req0</a:t>
            </a:r>
          </a:p>
        </p:txBody>
      </p:sp>
      <p:sp>
        <p:nvSpPr>
          <p:cNvPr id="70" name="Text Box 69"/>
          <p:cNvSpPr txBox="1">
            <a:spLocks noChangeArrowheads="1"/>
          </p:cNvSpPr>
          <p:nvPr/>
        </p:nvSpPr>
        <p:spPr bwMode="auto">
          <a:xfrm>
            <a:off x="2849503" y="2137977"/>
            <a:ext cx="400110" cy="624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Grant0</a:t>
            </a:r>
          </a:p>
        </p:txBody>
      </p:sp>
      <p:sp>
        <p:nvSpPr>
          <p:cNvPr id="71" name="Text Box 70"/>
          <p:cNvSpPr txBox="1">
            <a:spLocks noChangeArrowheads="1"/>
          </p:cNvSpPr>
          <p:nvPr/>
        </p:nvSpPr>
        <p:spPr bwMode="auto">
          <a:xfrm>
            <a:off x="3116203" y="2145059"/>
            <a:ext cx="400110" cy="49301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Req1</a:t>
            </a:r>
          </a:p>
        </p:txBody>
      </p:sp>
      <p:sp>
        <p:nvSpPr>
          <p:cNvPr id="72" name="Text Box 71"/>
          <p:cNvSpPr txBox="1">
            <a:spLocks noChangeArrowheads="1"/>
          </p:cNvSpPr>
          <p:nvPr/>
        </p:nvSpPr>
        <p:spPr bwMode="auto">
          <a:xfrm>
            <a:off x="3394015" y="2137977"/>
            <a:ext cx="400110" cy="624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Grant1</a:t>
            </a:r>
          </a:p>
        </p:txBody>
      </p:sp>
      <p:sp>
        <p:nvSpPr>
          <p:cNvPr id="73" name="Text Box 72"/>
          <p:cNvSpPr txBox="1">
            <a:spLocks noChangeArrowheads="1"/>
          </p:cNvSpPr>
          <p:nvPr/>
        </p:nvSpPr>
        <p:spPr bwMode="auto">
          <a:xfrm>
            <a:off x="3638490" y="2145059"/>
            <a:ext cx="400110" cy="49301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Req2</a:t>
            </a:r>
          </a:p>
        </p:txBody>
      </p:sp>
      <p:sp>
        <p:nvSpPr>
          <p:cNvPr id="74" name="Text Box 73"/>
          <p:cNvSpPr txBox="1">
            <a:spLocks noChangeArrowheads="1"/>
          </p:cNvSpPr>
          <p:nvPr/>
        </p:nvSpPr>
        <p:spPr bwMode="auto">
          <a:xfrm>
            <a:off x="3930650" y="2133600"/>
            <a:ext cx="396875" cy="7318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Grant02</a:t>
            </a:r>
          </a:p>
        </p:txBody>
      </p:sp>
      <p:sp>
        <p:nvSpPr>
          <p:cNvPr id="75" name="Text Box 74"/>
          <p:cNvSpPr txBox="1">
            <a:spLocks noChangeArrowheads="1"/>
          </p:cNvSpPr>
          <p:nvPr/>
        </p:nvSpPr>
        <p:spPr bwMode="auto">
          <a:xfrm>
            <a:off x="4171890" y="2145059"/>
            <a:ext cx="400110" cy="49301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Req3</a:t>
            </a:r>
          </a:p>
        </p:txBody>
      </p:sp>
      <p:sp>
        <p:nvSpPr>
          <p:cNvPr id="76" name="Text Box 75"/>
          <p:cNvSpPr txBox="1">
            <a:spLocks noChangeArrowheads="1"/>
          </p:cNvSpPr>
          <p:nvPr/>
        </p:nvSpPr>
        <p:spPr bwMode="auto">
          <a:xfrm>
            <a:off x="4400490" y="2114165"/>
            <a:ext cx="400110" cy="624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Grant3</a:t>
            </a:r>
          </a:p>
        </p:txBody>
      </p:sp>
      <p:sp>
        <p:nvSpPr>
          <p:cNvPr id="77" name="Text Box 76"/>
          <p:cNvSpPr txBox="1">
            <a:spLocks noChangeArrowheads="1"/>
          </p:cNvSpPr>
          <p:nvPr/>
        </p:nvSpPr>
        <p:spPr bwMode="auto">
          <a:xfrm>
            <a:off x="4048125" y="2895600"/>
            <a:ext cx="736600" cy="304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Enable</a:t>
            </a:r>
          </a:p>
        </p:txBody>
      </p:sp>
      <p:sp>
        <p:nvSpPr>
          <p:cNvPr id="78" name="Text Box 77"/>
          <p:cNvSpPr txBox="1">
            <a:spLocks noChangeArrowheads="1"/>
          </p:cNvSpPr>
          <p:nvPr/>
        </p:nvSpPr>
        <p:spPr bwMode="auto">
          <a:xfrm>
            <a:off x="3000375" y="2895600"/>
            <a:ext cx="1022350" cy="304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1400" dirty="0" err="1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AnyQueue</a:t>
            </a:r>
            <a:endParaRPr lang="en-US" altLang="zh-TW" sz="1400" dirty="0">
              <a:solidFill>
                <a:srgbClr val="000000"/>
              </a:solidFill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79" name="Oval 78"/>
          <p:cNvSpPr>
            <a:spLocks noChangeArrowheads="1"/>
          </p:cNvSpPr>
          <p:nvPr/>
        </p:nvSpPr>
        <p:spPr bwMode="auto">
          <a:xfrm>
            <a:off x="5334000" y="2667000"/>
            <a:ext cx="76200" cy="76200"/>
          </a:xfrm>
          <a:prstGeom prst="ellipse">
            <a:avLst/>
          </a:prstGeom>
          <a:solidFill>
            <a:srgbClr val="000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80" name="Oval 79"/>
          <p:cNvSpPr>
            <a:spLocks noChangeArrowheads="1"/>
          </p:cNvSpPr>
          <p:nvPr/>
        </p:nvSpPr>
        <p:spPr bwMode="auto">
          <a:xfrm>
            <a:off x="5562600" y="2667000"/>
            <a:ext cx="76200" cy="76200"/>
          </a:xfrm>
          <a:prstGeom prst="ellipse">
            <a:avLst/>
          </a:prstGeom>
          <a:solidFill>
            <a:srgbClr val="000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81" name="Oval 80"/>
          <p:cNvSpPr>
            <a:spLocks noChangeArrowheads="1"/>
          </p:cNvSpPr>
          <p:nvPr/>
        </p:nvSpPr>
        <p:spPr bwMode="auto">
          <a:xfrm>
            <a:off x="5867400" y="2667000"/>
            <a:ext cx="76200" cy="76200"/>
          </a:xfrm>
          <a:prstGeom prst="ellipse">
            <a:avLst/>
          </a:prstGeom>
          <a:solidFill>
            <a:srgbClr val="000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82" name="Oval 81"/>
          <p:cNvSpPr>
            <a:spLocks noChangeArrowheads="1"/>
          </p:cNvSpPr>
          <p:nvPr/>
        </p:nvSpPr>
        <p:spPr bwMode="auto">
          <a:xfrm>
            <a:off x="6248400" y="2667000"/>
            <a:ext cx="76200" cy="76200"/>
          </a:xfrm>
          <a:prstGeom prst="ellipse">
            <a:avLst/>
          </a:prstGeom>
          <a:solidFill>
            <a:srgbClr val="000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83" name="Oval 82"/>
          <p:cNvSpPr>
            <a:spLocks noChangeArrowheads="1"/>
          </p:cNvSpPr>
          <p:nvPr/>
        </p:nvSpPr>
        <p:spPr bwMode="auto">
          <a:xfrm>
            <a:off x="6781800" y="2667000"/>
            <a:ext cx="76200" cy="76200"/>
          </a:xfrm>
          <a:prstGeom prst="ellipse">
            <a:avLst/>
          </a:prstGeom>
          <a:solidFill>
            <a:srgbClr val="000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84" name="Oval 83"/>
          <p:cNvSpPr>
            <a:spLocks noChangeArrowheads="1"/>
          </p:cNvSpPr>
          <p:nvPr/>
        </p:nvSpPr>
        <p:spPr bwMode="auto">
          <a:xfrm>
            <a:off x="7391400" y="2667000"/>
            <a:ext cx="76200" cy="76200"/>
          </a:xfrm>
          <a:prstGeom prst="ellipse">
            <a:avLst/>
          </a:prstGeom>
          <a:solidFill>
            <a:srgbClr val="000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85" name="Oval 84"/>
          <p:cNvSpPr>
            <a:spLocks noChangeArrowheads="1"/>
          </p:cNvSpPr>
          <p:nvPr/>
        </p:nvSpPr>
        <p:spPr bwMode="auto">
          <a:xfrm>
            <a:off x="8077200" y="2667000"/>
            <a:ext cx="76200" cy="76200"/>
          </a:xfrm>
          <a:prstGeom prst="ellipse">
            <a:avLst/>
          </a:prstGeom>
          <a:solidFill>
            <a:srgbClr val="000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86" name="Oval 85"/>
          <p:cNvSpPr>
            <a:spLocks noChangeArrowheads="1"/>
          </p:cNvSpPr>
          <p:nvPr/>
        </p:nvSpPr>
        <p:spPr bwMode="auto">
          <a:xfrm>
            <a:off x="5334000" y="1981200"/>
            <a:ext cx="76200" cy="76200"/>
          </a:xfrm>
          <a:prstGeom prst="ellipse">
            <a:avLst/>
          </a:prstGeom>
          <a:solidFill>
            <a:srgbClr val="000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87" name="Oval 86"/>
          <p:cNvSpPr>
            <a:spLocks noChangeArrowheads="1"/>
          </p:cNvSpPr>
          <p:nvPr/>
        </p:nvSpPr>
        <p:spPr bwMode="auto">
          <a:xfrm>
            <a:off x="5562600" y="1981200"/>
            <a:ext cx="76200" cy="76200"/>
          </a:xfrm>
          <a:prstGeom prst="ellipse">
            <a:avLst/>
          </a:prstGeom>
          <a:solidFill>
            <a:srgbClr val="000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88" name="Oval 87"/>
          <p:cNvSpPr>
            <a:spLocks noChangeArrowheads="1"/>
          </p:cNvSpPr>
          <p:nvPr/>
        </p:nvSpPr>
        <p:spPr bwMode="auto">
          <a:xfrm>
            <a:off x="5867400" y="1981200"/>
            <a:ext cx="76200" cy="76200"/>
          </a:xfrm>
          <a:prstGeom prst="ellipse">
            <a:avLst/>
          </a:prstGeom>
          <a:solidFill>
            <a:srgbClr val="000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89" name="Oval 88"/>
          <p:cNvSpPr>
            <a:spLocks noChangeArrowheads="1"/>
          </p:cNvSpPr>
          <p:nvPr/>
        </p:nvSpPr>
        <p:spPr bwMode="auto">
          <a:xfrm>
            <a:off x="6248400" y="1981200"/>
            <a:ext cx="76200" cy="76200"/>
          </a:xfrm>
          <a:prstGeom prst="ellipse">
            <a:avLst/>
          </a:prstGeom>
          <a:solidFill>
            <a:srgbClr val="000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90" name="Oval 89"/>
          <p:cNvSpPr>
            <a:spLocks noChangeArrowheads="1"/>
          </p:cNvSpPr>
          <p:nvPr/>
        </p:nvSpPr>
        <p:spPr bwMode="auto">
          <a:xfrm>
            <a:off x="6781800" y="1981200"/>
            <a:ext cx="76200" cy="76200"/>
          </a:xfrm>
          <a:prstGeom prst="ellipse">
            <a:avLst/>
          </a:prstGeom>
          <a:solidFill>
            <a:srgbClr val="000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91" name="Oval 90"/>
          <p:cNvSpPr>
            <a:spLocks noChangeArrowheads="1"/>
          </p:cNvSpPr>
          <p:nvPr/>
        </p:nvSpPr>
        <p:spPr bwMode="auto">
          <a:xfrm>
            <a:off x="7391400" y="1981200"/>
            <a:ext cx="76200" cy="76200"/>
          </a:xfrm>
          <a:prstGeom prst="ellipse">
            <a:avLst/>
          </a:prstGeom>
          <a:solidFill>
            <a:srgbClr val="000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92" name="Oval 91"/>
          <p:cNvSpPr>
            <a:spLocks noChangeArrowheads="1"/>
          </p:cNvSpPr>
          <p:nvPr/>
        </p:nvSpPr>
        <p:spPr bwMode="auto">
          <a:xfrm>
            <a:off x="8077200" y="1981200"/>
            <a:ext cx="76200" cy="76200"/>
          </a:xfrm>
          <a:prstGeom prst="ellipse">
            <a:avLst/>
          </a:prstGeom>
          <a:solidFill>
            <a:srgbClr val="000000"/>
          </a:solidFill>
          <a:ln w="1905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grpSp>
        <p:nvGrpSpPr>
          <p:cNvPr id="93" name="Group 92"/>
          <p:cNvGrpSpPr>
            <a:grpSpLocks/>
          </p:cNvGrpSpPr>
          <p:nvPr/>
        </p:nvGrpSpPr>
        <p:grpSpPr bwMode="auto">
          <a:xfrm>
            <a:off x="4187825" y="3789363"/>
            <a:ext cx="2228850" cy="1087437"/>
            <a:chOff x="2974" y="2627"/>
            <a:chExt cx="1404" cy="685"/>
          </a:xfrm>
        </p:grpSpPr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3034" y="2640"/>
              <a:ext cx="1296" cy="624"/>
            </a:xfrm>
            <a:prstGeom prst="rect">
              <a:avLst/>
            </a:prstGeom>
            <a:solidFill>
              <a:srgbClr val="FFCC00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95" name="Text Box 94"/>
            <p:cNvSpPr txBox="1">
              <a:spLocks noChangeArrowheads="1"/>
            </p:cNvSpPr>
            <p:nvPr/>
          </p:nvSpPr>
          <p:spPr bwMode="auto">
            <a:xfrm>
              <a:off x="2974" y="2646"/>
              <a:ext cx="252" cy="31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Req0</a:t>
              </a:r>
            </a:p>
          </p:txBody>
        </p:sp>
        <p:sp>
          <p:nvSpPr>
            <p:cNvPr id="96" name="Text Box 95"/>
            <p:cNvSpPr txBox="1">
              <a:spLocks noChangeArrowheads="1"/>
            </p:cNvSpPr>
            <p:nvPr/>
          </p:nvSpPr>
          <p:spPr bwMode="auto">
            <a:xfrm>
              <a:off x="3149" y="2642"/>
              <a:ext cx="252" cy="39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Grant0</a:t>
              </a:r>
            </a:p>
          </p:txBody>
        </p:sp>
        <p:sp>
          <p:nvSpPr>
            <p:cNvPr id="97" name="Text Box 96"/>
            <p:cNvSpPr txBox="1">
              <a:spLocks noChangeArrowheads="1"/>
            </p:cNvSpPr>
            <p:nvPr/>
          </p:nvSpPr>
          <p:spPr bwMode="auto">
            <a:xfrm>
              <a:off x="3317" y="2646"/>
              <a:ext cx="252" cy="31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Req1</a:t>
              </a:r>
            </a:p>
          </p:txBody>
        </p:sp>
        <p:sp>
          <p:nvSpPr>
            <p:cNvPr id="98" name="Text Box 97"/>
            <p:cNvSpPr txBox="1">
              <a:spLocks noChangeArrowheads="1"/>
            </p:cNvSpPr>
            <p:nvPr/>
          </p:nvSpPr>
          <p:spPr bwMode="auto">
            <a:xfrm>
              <a:off x="3492" y="2642"/>
              <a:ext cx="252" cy="39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Grant1</a:t>
              </a:r>
            </a:p>
          </p:txBody>
        </p:sp>
        <p:sp>
          <p:nvSpPr>
            <p:cNvPr id="99" name="Text Box 98"/>
            <p:cNvSpPr txBox="1">
              <a:spLocks noChangeArrowheads="1"/>
            </p:cNvSpPr>
            <p:nvPr/>
          </p:nvSpPr>
          <p:spPr bwMode="auto">
            <a:xfrm>
              <a:off x="3646" y="2646"/>
              <a:ext cx="252" cy="31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Req2</a:t>
              </a:r>
            </a:p>
          </p:txBody>
        </p:sp>
        <p:sp>
          <p:nvSpPr>
            <p:cNvPr id="100" name="Text Box 99"/>
            <p:cNvSpPr txBox="1">
              <a:spLocks noChangeArrowheads="1"/>
            </p:cNvSpPr>
            <p:nvPr/>
          </p:nvSpPr>
          <p:spPr bwMode="auto">
            <a:xfrm>
              <a:off x="3828" y="2642"/>
              <a:ext cx="252" cy="45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Grant02</a:t>
              </a:r>
            </a:p>
          </p:txBody>
        </p:sp>
        <p:sp>
          <p:nvSpPr>
            <p:cNvPr id="101" name="Text Box 100"/>
            <p:cNvSpPr txBox="1">
              <a:spLocks noChangeArrowheads="1"/>
            </p:cNvSpPr>
            <p:nvPr/>
          </p:nvSpPr>
          <p:spPr bwMode="auto">
            <a:xfrm>
              <a:off x="3982" y="2646"/>
              <a:ext cx="252" cy="31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Req3</a:t>
              </a:r>
            </a:p>
          </p:txBody>
        </p:sp>
        <p:sp>
          <p:nvSpPr>
            <p:cNvPr id="102" name="Text Box 101"/>
            <p:cNvSpPr txBox="1">
              <a:spLocks noChangeArrowheads="1"/>
            </p:cNvSpPr>
            <p:nvPr/>
          </p:nvSpPr>
          <p:spPr bwMode="auto">
            <a:xfrm>
              <a:off x="4126" y="2627"/>
              <a:ext cx="252" cy="395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Grant3</a:t>
              </a:r>
            </a:p>
          </p:txBody>
        </p:sp>
        <p:sp>
          <p:nvSpPr>
            <p:cNvPr id="103" name="Text Box 102"/>
            <p:cNvSpPr txBox="1">
              <a:spLocks noChangeArrowheads="1"/>
            </p:cNvSpPr>
            <p:nvPr/>
          </p:nvSpPr>
          <p:spPr bwMode="auto">
            <a:xfrm>
              <a:off x="3904" y="3120"/>
              <a:ext cx="464" cy="19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Enable</a:t>
              </a:r>
            </a:p>
          </p:txBody>
        </p:sp>
        <p:sp>
          <p:nvSpPr>
            <p:cNvPr id="104" name="Text Box 103"/>
            <p:cNvSpPr txBox="1">
              <a:spLocks noChangeArrowheads="1"/>
            </p:cNvSpPr>
            <p:nvPr/>
          </p:nvSpPr>
          <p:spPr bwMode="auto">
            <a:xfrm>
              <a:off x="3244" y="3120"/>
              <a:ext cx="644" cy="19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AnyQueue</a:t>
              </a:r>
              <a:endParaRPr kumimoji="0" lang="en-US" altLang="zh-TW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endParaRPr>
            </a:p>
          </p:txBody>
        </p:sp>
      </p:grpSp>
      <p:sp>
        <p:nvSpPr>
          <p:cNvPr id="105" name="Line 104"/>
          <p:cNvSpPr>
            <a:spLocks noChangeShapeType="1"/>
          </p:cNvSpPr>
          <p:nvPr/>
        </p:nvSpPr>
        <p:spPr bwMode="auto">
          <a:xfrm>
            <a:off x="1447800" y="31242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06" name="Line 105"/>
          <p:cNvSpPr>
            <a:spLocks noChangeShapeType="1"/>
          </p:cNvSpPr>
          <p:nvPr/>
        </p:nvSpPr>
        <p:spPr bwMode="auto">
          <a:xfrm>
            <a:off x="1447800" y="3581400"/>
            <a:ext cx="297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07" name="Line 106"/>
          <p:cNvSpPr>
            <a:spLocks noChangeShapeType="1"/>
          </p:cNvSpPr>
          <p:nvPr/>
        </p:nvSpPr>
        <p:spPr bwMode="auto">
          <a:xfrm>
            <a:off x="4419600" y="3581400"/>
            <a:ext cx="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08" name="Line 107"/>
          <p:cNvSpPr>
            <a:spLocks noChangeShapeType="1"/>
          </p:cNvSpPr>
          <p:nvPr/>
        </p:nvSpPr>
        <p:spPr bwMode="auto">
          <a:xfrm flipV="1">
            <a:off x="4648200" y="3505200"/>
            <a:ext cx="0" cy="304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09" name="Line 108"/>
          <p:cNvSpPr>
            <a:spLocks noChangeShapeType="1"/>
          </p:cNvSpPr>
          <p:nvPr/>
        </p:nvSpPr>
        <p:spPr bwMode="auto">
          <a:xfrm>
            <a:off x="2286000" y="3505200"/>
            <a:ext cx="23622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10" name="Line 109"/>
          <p:cNvSpPr>
            <a:spLocks noChangeShapeType="1"/>
          </p:cNvSpPr>
          <p:nvPr/>
        </p:nvSpPr>
        <p:spPr bwMode="auto">
          <a:xfrm flipV="1">
            <a:off x="2286000" y="3124200"/>
            <a:ext cx="0" cy="381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11" name="Line 110"/>
          <p:cNvSpPr>
            <a:spLocks noChangeShapeType="1"/>
          </p:cNvSpPr>
          <p:nvPr/>
        </p:nvSpPr>
        <p:spPr bwMode="auto">
          <a:xfrm>
            <a:off x="3581400" y="3124200"/>
            <a:ext cx="0" cy="304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12" name="Line 111"/>
          <p:cNvSpPr>
            <a:spLocks noChangeShapeType="1"/>
          </p:cNvSpPr>
          <p:nvPr/>
        </p:nvSpPr>
        <p:spPr bwMode="auto">
          <a:xfrm>
            <a:off x="3581400" y="3429000"/>
            <a:ext cx="1371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13" name="Line 112"/>
          <p:cNvSpPr>
            <a:spLocks noChangeShapeType="1"/>
          </p:cNvSpPr>
          <p:nvPr/>
        </p:nvSpPr>
        <p:spPr bwMode="auto">
          <a:xfrm>
            <a:off x="4953000" y="3429000"/>
            <a:ext cx="0" cy="381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14" name="Line 113"/>
          <p:cNvSpPr>
            <a:spLocks noChangeShapeType="1"/>
          </p:cNvSpPr>
          <p:nvPr/>
        </p:nvSpPr>
        <p:spPr bwMode="auto">
          <a:xfrm>
            <a:off x="3581400" y="3124200"/>
            <a:ext cx="0" cy="304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15" name="Line 114"/>
          <p:cNvSpPr>
            <a:spLocks noChangeShapeType="1"/>
          </p:cNvSpPr>
          <p:nvPr/>
        </p:nvSpPr>
        <p:spPr bwMode="auto">
          <a:xfrm>
            <a:off x="3581400" y="3429000"/>
            <a:ext cx="1371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grpSp>
        <p:nvGrpSpPr>
          <p:cNvPr id="116" name="Group 115"/>
          <p:cNvGrpSpPr>
            <a:grpSpLocks/>
          </p:cNvGrpSpPr>
          <p:nvPr/>
        </p:nvGrpSpPr>
        <p:grpSpPr bwMode="auto">
          <a:xfrm>
            <a:off x="3581400" y="3124200"/>
            <a:ext cx="1371600" cy="685800"/>
            <a:chOff x="2256" y="1968"/>
            <a:chExt cx="864" cy="432"/>
          </a:xfrm>
        </p:grpSpPr>
        <p:sp>
          <p:nvSpPr>
            <p:cNvPr id="117" name="Line 116"/>
            <p:cNvSpPr>
              <a:spLocks noChangeShapeType="1"/>
            </p:cNvSpPr>
            <p:nvPr/>
          </p:nvSpPr>
          <p:spPr bwMode="auto">
            <a:xfrm>
              <a:off x="3120" y="2160"/>
              <a:ext cx="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18" name="Line 117"/>
            <p:cNvSpPr>
              <a:spLocks noChangeShapeType="1"/>
            </p:cNvSpPr>
            <p:nvPr/>
          </p:nvSpPr>
          <p:spPr bwMode="auto">
            <a:xfrm>
              <a:off x="2256" y="1968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19" name="Line 118"/>
            <p:cNvSpPr>
              <a:spLocks noChangeShapeType="1"/>
            </p:cNvSpPr>
            <p:nvPr/>
          </p:nvSpPr>
          <p:spPr bwMode="auto">
            <a:xfrm>
              <a:off x="2256" y="2160"/>
              <a:ext cx="86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</p:grpSp>
      <p:sp>
        <p:nvSpPr>
          <p:cNvPr id="120" name="Line 119"/>
          <p:cNvSpPr>
            <a:spLocks noChangeShapeType="1"/>
          </p:cNvSpPr>
          <p:nvPr/>
        </p:nvSpPr>
        <p:spPr bwMode="auto">
          <a:xfrm flipV="1">
            <a:off x="5181600" y="3352800"/>
            <a:ext cx="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21" name="Line 120"/>
          <p:cNvSpPr>
            <a:spLocks noChangeShapeType="1"/>
          </p:cNvSpPr>
          <p:nvPr/>
        </p:nvSpPr>
        <p:spPr bwMode="auto">
          <a:xfrm flipH="1">
            <a:off x="4419600" y="3352800"/>
            <a:ext cx="762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22" name="Line 121"/>
          <p:cNvSpPr>
            <a:spLocks noChangeShapeType="1"/>
          </p:cNvSpPr>
          <p:nvPr/>
        </p:nvSpPr>
        <p:spPr bwMode="auto">
          <a:xfrm flipV="1">
            <a:off x="4419600" y="3124200"/>
            <a:ext cx="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23" name="Rectangle 122"/>
          <p:cNvSpPr>
            <a:spLocks noChangeArrowheads="1"/>
          </p:cNvSpPr>
          <p:nvPr/>
        </p:nvSpPr>
        <p:spPr bwMode="auto">
          <a:xfrm>
            <a:off x="6416675" y="5334000"/>
            <a:ext cx="2057400" cy="990600"/>
          </a:xfrm>
          <a:prstGeom prst="rect">
            <a:avLst/>
          </a:prstGeom>
          <a:solidFill>
            <a:srgbClr val="FFCC00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24" name="Text Box 123"/>
          <p:cNvSpPr txBox="1">
            <a:spLocks noChangeArrowheads="1"/>
          </p:cNvSpPr>
          <p:nvPr/>
        </p:nvSpPr>
        <p:spPr bwMode="auto">
          <a:xfrm>
            <a:off x="6321365" y="5345459"/>
            <a:ext cx="400110" cy="49301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Req0</a:t>
            </a:r>
          </a:p>
        </p:txBody>
      </p:sp>
      <p:sp>
        <p:nvSpPr>
          <p:cNvPr id="125" name="Text Box 124"/>
          <p:cNvSpPr txBox="1">
            <a:spLocks noChangeArrowheads="1"/>
          </p:cNvSpPr>
          <p:nvPr/>
        </p:nvSpPr>
        <p:spPr bwMode="auto">
          <a:xfrm>
            <a:off x="6599178" y="5338377"/>
            <a:ext cx="400110" cy="624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Grant0</a:t>
            </a:r>
          </a:p>
        </p:txBody>
      </p:sp>
      <p:sp>
        <p:nvSpPr>
          <p:cNvPr id="126" name="Text Box 125"/>
          <p:cNvSpPr txBox="1">
            <a:spLocks noChangeArrowheads="1"/>
          </p:cNvSpPr>
          <p:nvPr/>
        </p:nvSpPr>
        <p:spPr bwMode="auto">
          <a:xfrm>
            <a:off x="6865878" y="5345459"/>
            <a:ext cx="400110" cy="49301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Req1</a:t>
            </a:r>
          </a:p>
        </p:txBody>
      </p:sp>
      <p:sp>
        <p:nvSpPr>
          <p:cNvPr id="127" name="Text Box 126"/>
          <p:cNvSpPr txBox="1">
            <a:spLocks noChangeArrowheads="1"/>
          </p:cNvSpPr>
          <p:nvPr/>
        </p:nvSpPr>
        <p:spPr bwMode="auto">
          <a:xfrm>
            <a:off x="7143690" y="5338377"/>
            <a:ext cx="400110" cy="624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Grant1</a:t>
            </a:r>
          </a:p>
        </p:txBody>
      </p:sp>
      <p:sp>
        <p:nvSpPr>
          <p:cNvPr id="128" name="Text Box 127"/>
          <p:cNvSpPr txBox="1">
            <a:spLocks noChangeArrowheads="1"/>
          </p:cNvSpPr>
          <p:nvPr/>
        </p:nvSpPr>
        <p:spPr bwMode="auto">
          <a:xfrm>
            <a:off x="7388165" y="5345459"/>
            <a:ext cx="400110" cy="49301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Req2</a:t>
            </a:r>
          </a:p>
        </p:txBody>
      </p:sp>
      <p:sp>
        <p:nvSpPr>
          <p:cNvPr id="129" name="Text Box 128"/>
          <p:cNvSpPr txBox="1">
            <a:spLocks noChangeArrowheads="1"/>
          </p:cNvSpPr>
          <p:nvPr/>
        </p:nvSpPr>
        <p:spPr bwMode="auto">
          <a:xfrm>
            <a:off x="7677090" y="5338698"/>
            <a:ext cx="400110" cy="72244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Grant02</a:t>
            </a:r>
          </a:p>
        </p:txBody>
      </p:sp>
      <p:sp>
        <p:nvSpPr>
          <p:cNvPr id="130" name="Text Box 129"/>
          <p:cNvSpPr txBox="1">
            <a:spLocks noChangeArrowheads="1"/>
          </p:cNvSpPr>
          <p:nvPr/>
        </p:nvSpPr>
        <p:spPr bwMode="auto">
          <a:xfrm>
            <a:off x="7921565" y="5345459"/>
            <a:ext cx="400110" cy="49301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Req3</a:t>
            </a:r>
          </a:p>
        </p:txBody>
      </p:sp>
      <p:sp>
        <p:nvSpPr>
          <p:cNvPr id="131" name="Text Box 130"/>
          <p:cNvSpPr txBox="1">
            <a:spLocks noChangeArrowheads="1"/>
          </p:cNvSpPr>
          <p:nvPr/>
        </p:nvSpPr>
        <p:spPr bwMode="auto">
          <a:xfrm>
            <a:off x="8150165" y="5314565"/>
            <a:ext cx="400110" cy="624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Grant3</a:t>
            </a:r>
          </a:p>
        </p:txBody>
      </p:sp>
      <p:sp>
        <p:nvSpPr>
          <p:cNvPr id="132" name="Text Box 131"/>
          <p:cNvSpPr txBox="1">
            <a:spLocks noChangeArrowheads="1"/>
          </p:cNvSpPr>
          <p:nvPr/>
        </p:nvSpPr>
        <p:spPr bwMode="auto">
          <a:xfrm>
            <a:off x="7797800" y="6096000"/>
            <a:ext cx="736600" cy="304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Enable</a:t>
            </a:r>
          </a:p>
        </p:txBody>
      </p:sp>
      <p:sp>
        <p:nvSpPr>
          <p:cNvPr id="133" name="Text Box 132"/>
          <p:cNvSpPr txBox="1">
            <a:spLocks noChangeArrowheads="1"/>
          </p:cNvSpPr>
          <p:nvPr/>
        </p:nvSpPr>
        <p:spPr bwMode="auto">
          <a:xfrm>
            <a:off x="6750050" y="6096000"/>
            <a:ext cx="1022350" cy="304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TW" sz="1400" dirty="0" err="1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AnyQueue</a:t>
            </a:r>
            <a:endParaRPr lang="en-US" altLang="zh-TW" sz="1400" dirty="0">
              <a:solidFill>
                <a:srgbClr val="000000"/>
              </a:solidFill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34" name="Line 133"/>
          <p:cNvSpPr>
            <a:spLocks noChangeShapeType="1"/>
          </p:cNvSpPr>
          <p:nvPr/>
        </p:nvSpPr>
        <p:spPr bwMode="auto">
          <a:xfrm>
            <a:off x="5181600" y="48006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35" name="Line 134"/>
          <p:cNvSpPr>
            <a:spLocks noChangeShapeType="1"/>
          </p:cNvSpPr>
          <p:nvPr/>
        </p:nvSpPr>
        <p:spPr bwMode="auto">
          <a:xfrm>
            <a:off x="5181600" y="5105400"/>
            <a:ext cx="129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36" name="Line 135"/>
          <p:cNvSpPr>
            <a:spLocks noChangeShapeType="1"/>
          </p:cNvSpPr>
          <p:nvPr/>
        </p:nvSpPr>
        <p:spPr bwMode="auto">
          <a:xfrm>
            <a:off x="6477000" y="5105400"/>
            <a:ext cx="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37" name="Line 136"/>
          <p:cNvSpPr>
            <a:spLocks noChangeShapeType="1"/>
          </p:cNvSpPr>
          <p:nvPr/>
        </p:nvSpPr>
        <p:spPr bwMode="auto">
          <a:xfrm flipV="1">
            <a:off x="6096000" y="4800600"/>
            <a:ext cx="0" cy="228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lg" len="lg"/>
          </a:ln>
          <a:effectLst/>
        </p:spPr>
        <p:txBody>
          <a:bodyPr anchor="ctr">
            <a:spAutoFit/>
          </a:bodyPr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38" name="Line 137"/>
          <p:cNvSpPr>
            <a:spLocks noChangeShapeType="1"/>
          </p:cNvSpPr>
          <p:nvPr/>
        </p:nvSpPr>
        <p:spPr bwMode="auto">
          <a:xfrm>
            <a:off x="6096000" y="5029200"/>
            <a:ext cx="6858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39" name="Line 138"/>
          <p:cNvSpPr>
            <a:spLocks noChangeShapeType="1"/>
          </p:cNvSpPr>
          <p:nvPr/>
        </p:nvSpPr>
        <p:spPr bwMode="auto">
          <a:xfrm>
            <a:off x="6781800" y="5029200"/>
            <a:ext cx="0" cy="304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40" name="Line 140"/>
          <p:cNvSpPr>
            <a:spLocks noChangeShapeType="1"/>
          </p:cNvSpPr>
          <p:nvPr/>
        </p:nvSpPr>
        <p:spPr bwMode="auto">
          <a:xfrm>
            <a:off x="2819400" y="1600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41" name="Line 141"/>
          <p:cNvSpPr>
            <a:spLocks noChangeShapeType="1"/>
          </p:cNvSpPr>
          <p:nvPr/>
        </p:nvSpPr>
        <p:spPr bwMode="auto">
          <a:xfrm>
            <a:off x="3810000" y="1600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42" name="Line 142"/>
          <p:cNvSpPr>
            <a:spLocks noChangeShapeType="1"/>
          </p:cNvSpPr>
          <p:nvPr/>
        </p:nvSpPr>
        <p:spPr bwMode="auto">
          <a:xfrm>
            <a:off x="4343400" y="1600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43" name="Line 143"/>
          <p:cNvSpPr>
            <a:spLocks noChangeShapeType="1"/>
          </p:cNvSpPr>
          <p:nvPr/>
        </p:nvSpPr>
        <p:spPr bwMode="auto">
          <a:xfrm flipV="1">
            <a:off x="7315200" y="4724400"/>
            <a:ext cx="0" cy="609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44" name="Line 144"/>
          <p:cNvSpPr>
            <a:spLocks noChangeShapeType="1"/>
          </p:cNvSpPr>
          <p:nvPr/>
        </p:nvSpPr>
        <p:spPr bwMode="auto">
          <a:xfrm flipV="1">
            <a:off x="7848600" y="4724400"/>
            <a:ext cx="0" cy="609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45" name="Line 145"/>
          <p:cNvSpPr>
            <a:spLocks noChangeShapeType="1"/>
          </p:cNvSpPr>
          <p:nvPr/>
        </p:nvSpPr>
        <p:spPr bwMode="auto">
          <a:xfrm flipV="1">
            <a:off x="8382000" y="4724400"/>
            <a:ext cx="0" cy="609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46" name="Line 147"/>
          <p:cNvSpPr>
            <a:spLocks noChangeShapeType="1"/>
          </p:cNvSpPr>
          <p:nvPr/>
        </p:nvSpPr>
        <p:spPr bwMode="auto">
          <a:xfrm>
            <a:off x="7620000" y="4724400"/>
            <a:ext cx="0" cy="609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47" name="Line 149"/>
          <p:cNvSpPr>
            <a:spLocks noChangeShapeType="1"/>
          </p:cNvSpPr>
          <p:nvPr/>
        </p:nvSpPr>
        <p:spPr bwMode="auto">
          <a:xfrm flipV="1">
            <a:off x="8232775" y="6324600"/>
            <a:ext cx="0" cy="304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48" name="Line 156"/>
          <p:cNvSpPr>
            <a:spLocks noChangeShapeType="1"/>
          </p:cNvSpPr>
          <p:nvPr/>
        </p:nvSpPr>
        <p:spPr bwMode="auto">
          <a:xfrm>
            <a:off x="7086600" y="4724400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49" name="Line 157"/>
          <p:cNvSpPr>
            <a:spLocks noChangeShapeType="1"/>
          </p:cNvSpPr>
          <p:nvPr/>
        </p:nvSpPr>
        <p:spPr bwMode="auto">
          <a:xfrm>
            <a:off x="8153400" y="4724400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50" name="Line 158"/>
          <p:cNvSpPr>
            <a:spLocks noChangeShapeType="1"/>
          </p:cNvSpPr>
          <p:nvPr/>
        </p:nvSpPr>
        <p:spPr bwMode="auto">
          <a:xfrm>
            <a:off x="2286000" y="3505200"/>
            <a:ext cx="23622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51" name="Line 159"/>
          <p:cNvSpPr>
            <a:spLocks noChangeShapeType="1"/>
          </p:cNvSpPr>
          <p:nvPr/>
        </p:nvSpPr>
        <p:spPr bwMode="auto">
          <a:xfrm flipV="1">
            <a:off x="2286000" y="3124200"/>
            <a:ext cx="0" cy="381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52" name="Line 160"/>
          <p:cNvSpPr>
            <a:spLocks noChangeShapeType="1"/>
          </p:cNvSpPr>
          <p:nvPr/>
        </p:nvSpPr>
        <p:spPr bwMode="auto">
          <a:xfrm flipV="1">
            <a:off x="4648200" y="3505200"/>
            <a:ext cx="0" cy="304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53" name="Line 161"/>
          <p:cNvSpPr>
            <a:spLocks noChangeShapeType="1"/>
          </p:cNvSpPr>
          <p:nvPr/>
        </p:nvSpPr>
        <p:spPr bwMode="auto">
          <a:xfrm>
            <a:off x="2286000" y="3505200"/>
            <a:ext cx="2362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154" name="Line 162"/>
          <p:cNvSpPr>
            <a:spLocks noChangeShapeType="1"/>
          </p:cNvSpPr>
          <p:nvPr/>
        </p:nvSpPr>
        <p:spPr bwMode="auto">
          <a:xfrm flipV="1">
            <a:off x="2286000" y="3124200"/>
            <a:ext cx="0" cy="381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lg" len="lg"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en-US">
              <a:solidFill>
                <a:srgbClr val="000000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pic>
        <p:nvPicPr>
          <p:cNvPr id="155" name="Picture 1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367213"/>
            <a:ext cx="2146300" cy="1500187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lg" len="lg"/>
          </a:ln>
          <a:effectLst/>
        </p:spPr>
      </p:pic>
    </p:spTree>
    <p:extLst>
      <p:ext uri="{BB962C8B-B14F-4D97-AF65-F5344CB8AC3E}">
        <p14:creationId xmlns:p14="http://schemas.microsoft.com/office/powerpoint/2010/main" val="13783370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Issues to Distinctive Functional Units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4D28-5E5B-4FD7-92E2-392EF37B371B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8" name="Group 196"/>
          <p:cNvGrpSpPr>
            <a:grpSpLocks/>
          </p:cNvGrpSpPr>
          <p:nvPr/>
        </p:nvGrpSpPr>
        <p:grpSpPr bwMode="auto">
          <a:xfrm>
            <a:off x="228600" y="1524000"/>
            <a:ext cx="4343400" cy="3124200"/>
            <a:chOff x="336" y="672"/>
            <a:chExt cx="5232" cy="3504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384" y="672"/>
              <a:ext cx="5184" cy="336"/>
            </a:xfrm>
            <a:prstGeom prst="rect">
              <a:avLst/>
            </a:prstGeom>
            <a:solidFill>
              <a:srgbClr val="FFFF66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Reservation Station</a:t>
              </a: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672" y="912"/>
              <a:ext cx="0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672" y="672"/>
              <a:ext cx="0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1008" y="912"/>
              <a:ext cx="0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1008" y="672"/>
              <a:ext cx="0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1344" y="912"/>
              <a:ext cx="0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1344" y="672"/>
              <a:ext cx="0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1680" y="912"/>
              <a:ext cx="0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1680" y="672"/>
              <a:ext cx="0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1968" y="912"/>
              <a:ext cx="0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1968" y="672"/>
              <a:ext cx="0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2304" y="912"/>
              <a:ext cx="0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2304" y="672"/>
              <a:ext cx="0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2640" y="912"/>
              <a:ext cx="0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2640" y="672"/>
              <a:ext cx="0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2976" y="912"/>
              <a:ext cx="0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2976" y="672"/>
              <a:ext cx="0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3312" y="912"/>
              <a:ext cx="0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3312" y="672"/>
              <a:ext cx="0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3648" y="912"/>
              <a:ext cx="0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3648" y="672"/>
              <a:ext cx="0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grpSp>
          <p:nvGrpSpPr>
            <p:cNvPr id="30" name="Group 26"/>
            <p:cNvGrpSpPr>
              <a:grpSpLocks/>
            </p:cNvGrpSpPr>
            <p:nvPr/>
          </p:nvGrpSpPr>
          <p:grpSpPr bwMode="auto">
            <a:xfrm>
              <a:off x="3984" y="672"/>
              <a:ext cx="720" cy="336"/>
              <a:chOff x="3984" y="672"/>
              <a:chExt cx="720" cy="336"/>
            </a:xfrm>
          </p:grpSpPr>
          <p:sp>
            <p:nvSpPr>
              <p:cNvPr id="119" name="Line 27"/>
              <p:cNvSpPr>
                <a:spLocks noChangeShapeType="1"/>
              </p:cNvSpPr>
              <p:nvPr/>
            </p:nvSpPr>
            <p:spPr bwMode="auto">
              <a:xfrm>
                <a:off x="3984" y="912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Arial" pitchFamily="34" charset="0"/>
                </a:endParaRPr>
              </a:p>
            </p:txBody>
          </p:sp>
          <p:sp>
            <p:nvSpPr>
              <p:cNvPr id="120" name="Line 28"/>
              <p:cNvSpPr>
                <a:spLocks noChangeShapeType="1"/>
              </p:cNvSpPr>
              <p:nvPr/>
            </p:nvSpPr>
            <p:spPr bwMode="auto">
              <a:xfrm>
                <a:off x="3984" y="672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Arial" pitchFamily="34" charset="0"/>
                </a:endParaRPr>
              </a:p>
            </p:txBody>
          </p:sp>
          <p:sp>
            <p:nvSpPr>
              <p:cNvPr id="121" name="Line 29"/>
              <p:cNvSpPr>
                <a:spLocks noChangeShapeType="1"/>
              </p:cNvSpPr>
              <p:nvPr/>
            </p:nvSpPr>
            <p:spPr bwMode="auto">
              <a:xfrm>
                <a:off x="4320" y="912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Arial" pitchFamily="34" charset="0"/>
                </a:endParaRPr>
              </a:p>
            </p:txBody>
          </p:sp>
          <p:sp>
            <p:nvSpPr>
              <p:cNvPr id="122" name="Line 30"/>
              <p:cNvSpPr>
                <a:spLocks noChangeShapeType="1"/>
              </p:cNvSpPr>
              <p:nvPr/>
            </p:nvSpPr>
            <p:spPr bwMode="auto">
              <a:xfrm>
                <a:off x="4320" y="672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Arial" pitchFamily="34" charset="0"/>
                </a:endParaRPr>
              </a:p>
            </p:txBody>
          </p:sp>
          <p:sp>
            <p:nvSpPr>
              <p:cNvPr id="123" name="Line 31"/>
              <p:cNvSpPr>
                <a:spLocks noChangeShapeType="1"/>
              </p:cNvSpPr>
              <p:nvPr/>
            </p:nvSpPr>
            <p:spPr bwMode="auto">
              <a:xfrm>
                <a:off x="4704" y="912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Arial" pitchFamily="34" charset="0"/>
                </a:endParaRPr>
              </a:p>
            </p:txBody>
          </p:sp>
          <p:sp>
            <p:nvSpPr>
              <p:cNvPr id="124" name="Line 32"/>
              <p:cNvSpPr>
                <a:spLocks noChangeShapeType="1"/>
              </p:cNvSpPr>
              <p:nvPr/>
            </p:nvSpPr>
            <p:spPr bwMode="auto">
              <a:xfrm>
                <a:off x="4704" y="672"/>
                <a:ext cx="0" cy="9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Arial" pitchFamily="34" charset="0"/>
                </a:endParaRPr>
              </a:p>
            </p:txBody>
          </p:sp>
        </p:grpSp>
        <p:grpSp>
          <p:nvGrpSpPr>
            <p:cNvPr id="31" name="Group 33"/>
            <p:cNvGrpSpPr>
              <a:grpSpLocks/>
            </p:cNvGrpSpPr>
            <p:nvPr/>
          </p:nvGrpSpPr>
          <p:grpSpPr bwMode="auto">
            <a:xfrm>
              <a:off x="4800" y="816"/>
              <a:ext cx="624" cy="48"/>
              <a:chOff x="4800" y="816"/>
              <a:chExt cx="624" cy="48"/>
            </a:xfrm>
          </p:grpSpPr>
          <p:sp>
            <p:nvSpPr>
              <p:cNvPr id="115" name="Oval 34"/>
              <p:cNvSpPr>
                <a:spLocks noChangeArrowheads="1"/>
              </p:cNvSpPr>
              <p:nvPr/>
            </p:nvSpPr>
            <p:spPr bwMode="auto">
              <a:xfrm>
                <a:off x="4800" y="816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1905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Arial" pitchFamily="34" charset="0"/>
                </a:endParaRPr>
              </a:p>
            </p:txBody>
          </p:sp>
          <p:sp>
            <p:nvSpPr>
              <p:cNvPr id="116" name="Oval 35"/>
              <p:cNvSpPr>
                <a:spLocks noChangeArrowheads="1"/>
              </p:cNvSpPr>
              <p:nvPr/>
            </p:nvSpPr>
            <p:spPr bwMode="auto">
              <a:xfrm>
                <a:off x="4944" y="816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1905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Arial" pitchFamily="34" charset="0"/>
                </a:endParaRPr>
              </a:p>
            </p:txBody>
          </p:sp>
          <p:sp>
            <p:nvSpPr>
              <p:cNvPr id="117" name="Oval 36"/>
              <p:cNvSpPr>
                <a:spLocks noChangeArrowheads="1"/>
              </p:cNvSpPr>
              <p:nvPr/>
            </p:nvSpPr>
            <p:spPr bwMode="auto">
              <a:xfrm>
                <a:off x="5136" y="816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1905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Arial" pitchFamily="34" charset="0"/>
                </a:endParaRPr>
              </a:p>
            </p:txBody>
          </p:sp>
          <p:sp>
            <p:nvSpPr>
              <p:cNvPr id="118" name="Oval 37"/>
              <p:cNvSpPr>
                <a:spLocks noChangeArrowheads="1"/>
              </p:cNvSpPr>
              <p:nvPr/>
            </p:nvSpPr>
            <p:spPr bwMode="auto">
              <a:xfrm>
                <a:off x="5376" y="816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1905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Arial" pitchFamily="34" charset="0"/>
                </a:endParaRPr>
              </a:p>
            </p:txBody>
          </p:sp>
        </p:grpSp>
        <p:sp>
          <p:nvSpPr>
            <p:cNvPr id="32" name="Rectangle 39"/>
            <p:cNvSpPr>
              <a:spLocks noChangeArrowheads="1"/>
            </p:cNvSpPr>
            <p:nvPr/>
          </p:nvSpPr>
          <p:spPr bwMode="auto">
            <a:xfrm>
              <a:off x="336" y="1344"/>
              <a:ext cx="1296" cy="624"/>
            </a:xfrm>
            <a:prstGeom prst="rect">
              <a:avLst/>
            </a:prstGeom>
            <a:solidFill>
              <a:srgbClr val="FFCC00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33" name="Line 40"/>
            <p:cNvSpPr>
              <a:spLocks noChangeShapeType="1"/>
            </p:cNvSpPr>
            <p:nvPr/>
          </p:nvSpPr>
          <p:spPr bwMode="auto">
            <a:xfrm flipV="1">
              <a:off x="566" y="1008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34" name="Line 41"/>
            <p:cNvSpPr>
              <a:spLocks noChangeShapeType="1"/>
            </p:cNvSpPr>
            <p:nvPr/>
          </p:nvSpPr>
          <p:spPr bwMode="auto">
            <a:xfrm flipV="1">
              <a:off x="902" y="1008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35" name="Line 42"/>
            <p:cNvSpPr>
              <a:spLocks noChangeShapeType="1"/>
            </p:cNvSpPr>
            <p:nvPr/>
          </p:nvSpPr>
          <p:spPr bwMode="auto">
            <a:xfrm flipV="1">
              <a:off x="1238" y="1008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36" name="Line 43"/>
            <p:cNvSpPr>
              <a:spLocks noChangeShapeType="1"/>
            </p:cNvSpPr>
            <p:nvPr/>
          </p:nvSpPr>
          <p:spPr bwMode="auto">
            <a:xfrm flipV="1">
              <a:off x="1574" y="1008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37" name="Line 44"/>
            <p:cNvSpPr>
              <a:spLocks noChangeShapeType="1"/>
            </p:cNvSpPr>
            <p:nvPr/>
          </p:nvSpPr>
          <p:spPr bwMode="auto">
            <a:xfrm>
              <a:off x="422" y="1008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38" name="Line 45"/>
            <p:cNvSpPr>
              <a:spLocks noChangeShapeType="1"/>
            </p:cNvSpPr>
            <p:nvPr/>
          </p:nvSpPr>
          <p:spPr bwMode="auto">
            <a:xfrm>
              <a:off x="758" y="1008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39" name="Line 46"/>
            <p:cNvSpPr>
              <a:spLocks noChangeShapeType="1"/>
            </p:cNvSpPr>
            <p:nvPr/>
          </p:nvSpPr>
          <p:spPr bwMode="auto">
            <a:xfrm>
              <a:off x="1094" y="1008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40" name="Line 47"/>
            <p:cNvSpPr>
              <a:spLocks noChangeShapeType="1"/>
            </p:cNvSpPr>
            <p:nvPr/>
          </p:nvSpPr>
          <p:spPr bwMode="auto">
            <a:xfrm>
              <a:off x="1430" y="1008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41" name="Line 48"/>
            <p:cNvSpPr>
              <a:spLocks noChangeShapeType="1"/>
            </p:cNvSpPr>
            <p:nvPr/>
          </p:nvSpPr>
          <p:spPr bwMode="auto">
            <a:xfrm>
              <a:off x="422" y="1008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42" name="Line 49"/>
            <p:cNvSpPr>
              <a:spLocks noChangeShapeType="1"/>
            </p:cNvSpPr>
            <p:nvPr/>
          </p:nvSpPr>
          <p:spPr bwMode="auto">
            <a:xfrm>
              <a:off x="758" y="1008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43" name="Line 50"/>
            <p:cNvSpPr>
              <a:spLocks noChangeShapeType="1"/>
            </p:cNvSpPr>
            <p:nvPr/>
          </p:nvSpPr>
          <p:spPr bwMode="auto">
            <a:xfrm>
              <a:off x="1094" y="1008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44" name="Line 51"/>
            <p:cNvSpPr>
              <a:spLocks noChangeShapeType="1"/>
            </p:cNvSpPr>
            <p:nvPr/>
          </p:nvSpPr>
          <p:spPr bwMode="auto">
            <a:xfrm>
              <a:off x="422" y="1008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45" name="Line 52"/>
            <p:cNvSpPr>
              <a:spLocks noChangeShapeType="1"/>
            </p:cNvSpPr>
            <p:nvPr/>
          </p:nvSpPr>
          <p:spPr bwMode="auto">
            <a:xfrm>
              <a:off x="758" y="1008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46" name="Line 53"/>
            <p:cNvSpPr>
              <a:spLocks noChangeShapeType="1"/>
            </p:cNvSpPr>
            <p:nvPr/>
          </p:nvSpPr>
          <p:spPr bwMode="auto">
            <a:xfrm>
              <a:off x="1430" y="1008"/>
              <a:ext cx="0" cy="3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47" name="Line 54"/>
            <p:cNvSpPr>
              <a:spLocks noChangeShapeType="1"/>
            </p:cNvSpPr>
            <p:nvPr/>
          </p:nvSpPr>
          <p:spPr bwMode="auto">
            <a:xfrm>
              <a:off x="1094" y="1008"/>
              <a:ext cx="0" cy="3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48" name="Line 55"/>
            <p:cNvSpPr>
              <a:spLocks noChangeShapeType="1"/>
            </p:cNvSpPr>
            <p:nvPr/>
          </p:nvSpPr>
          <p:spPr bwMode="auto">
            <a:xfrm>
              <a:off x="422" y="1008"/>
              <a:ext cx="0" cy="3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49" name="Line 56"/>
            <p:cNvSpPr>
              <a:spLocks noChangeShapeType="1"/>
            </p:cNvSpPr>
            <p:nvPr/>
          </p:nvSpPr>
          <p:spPr bwMode="auto">
            <a:xfrm>
              <a:off x="758" y="1008"/>
              <a:ext cx="0" cy="3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50" name="Oval 97"/>
            <p:cNvSpPr>
              <a:spLocks noChangeArrowheads="1"/>
            </p:cNvSpPr>
            <p:nvPr/>
          </p:nvSpPr>
          <p:spPr bwMode="auto">
            <a:xfrm>
              <a:off x="3360" y="1680"/>
              <a:ext cx="48" cy="48"/>
            </a:xfrm>
            <a:prstGeom prst="ellipse">
              <a:avLst/>
            </a:prstGeom>
            <a:solidFill>
              <a:srgbClr val="000000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51" name="Oval 98"/>
            <p:cNvSpPr>
              <a:spLocks noChangeArrowheads="1"/>
            </p:cNvSpPr>
            <p:nvPr/>
          </p:nvSpPr>
          <p:spPr bwMode="auto">
            <a:xfrm>
              <a:off x="3504" y="1680"/>
              <a:ext cx="48" cy="48"/>
            </a:xfrm>
            <a:prstGeom prst="ellipse">
              <a:avLst/>
            </a:prstGeom>
            <a:solidFill>
              <a:srgbClr val="000000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52" name="Oval 99"/>
            <p:cNvSpPr>
              <a:spLocks noChangeArrowheads="1"/>
            </p:cNvSpPr>
            <p:nvPr/>
          </p:nvSpPr>
          <p:spPr bwMode="auto">
            <a:xfrm>
              <a:off x="3696" y="1680"/>
              <a:ext cx="48" cy="48"/>
            </a:xfrm>
            <a:prstGeom prst="ellipse">
              <a:avLst/>
            </a:prstGeom>
            <a:solidFill>
              <a:srgbClr val="000000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53" name="Oval 100"/>
            <p:cNvSpPr>
              <a:spLocks noChangeArrowheads="1"/>
            </p:cNvSpPr>
            <p:nvPr/>
          </p:nvSpPr>
          <p:spPr bwMode="auto">
            <a:xfrm>
              <a:off x="3936" y="1680"/>
              <a:ext cx="48" cy="48"/>
            </a:xfrm>
            <a:prstGeom prst="ellipse">
              <a:avLst/>
            </a:prstGeom>
            <a:solidFill>
              <a:srgbClr val="000000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54" name="Oval 101"/>
            <p:cNvSpPr>
              <a:spLocks noChangeArrowheads="1"/>
            </p:cNvSpPr>
            <p:nvPr/>
          </p:nvSpPr>
          <p:spPr bwMode="auto">
            <a:xfrm>
              <a:off x="4272" y="1680"/>
              <a:ext cx="48" cy="48"/>
            </a:xfrm>
            <a:prstGeom prst="ellipse">
              <a:avLst/>
            </a:prstGeom>
            <a:solidFill>
              <a:srgbClr val="000000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55" name="Oval 102"/>
            <p:cNvSpPr>
              <a:spLocks noChangeArrowheads="1"/>
            </p:cNvSpPr>
            <p:nvPr/>
          </p:nvSpPr>
          <p:spPr bwMode="auto">
            <a:xfrm>
              <a:off x="4656" y="1680"/>
              <a:ext cx="48" cy="48"/>
            </a:xfrm>
            <a:prstGeom prst="ellipse">
              <a:avLst/>
            </a:prstGeom>
            <a:solidFill>
              <a:srgbClr val="000000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56" name="Oval 103"/>
            <p:cNvSpPr>
              <a:spLocks noChangeArrowheads="1"/>
            </p:cNvSpPr>
            <p:nvPr/>
          </p:nvSpPr>
          <p:spPr bwMode="auto">
            <a:xfrm>
              <a:off x="5088" y="1680"/>
              <a:ext cx="48" cy="48"/>
            </a:xfrm>
            <a:prstGeom prst="ellipse">
              <a:avLst/>
            </a:prstGeom>
            <a:solidFill>
              <a:srgbClr val="000000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57" name="Oval 105"/>
            <p:cNvSpPr>
              <a:spLocks noChangeArrowheads="1"/>
            </p:cNvSpPr>
            <p:nvPr/>
          </p:nvSpPr>
          <p:spPr bwMode="auto">
            <a:xfrm>
              <a:off x="3360" y="1248"/>
              <a:ext cx="48" cy="48"/>
            </a:xfrm>
            <a:prstGeom prst="ellipse">
              <a:avLst/>
            </a:prstGeom>
            <a:solidFill>
              <a:srgbClr val="000000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58" name="Oval 106"/>
            <p:cNvSpPr>
              <a:spLocks noChangeArrowheads="1"/>
            </p:cNvSpPr>
            <p:nvPr/>
          </p:nvSpPr>
          <p:spPr bwMode="auto">
            <a:xfrm>
              <a:off x="3504" y="1248"/>
              <a:ext cx="48" cy="48"/>
            </a:xfrm>
            <a:prstGeom prst="ellipse">
              <a:avLst/>
            </a:prstGeom>
            <a:solidFill>
              <a:srgbClr val="000000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59" name="Oval 107"/>
            <p:cNvSpPr>
              <a:spLocks noChangeArrowheads="1"/>
            </p:cNvSpPr>
            <p:nvPr/>
          </p:nvSpPr>
          <p:spPr bwMode="auto">
            <a:xfrm>
              <a:off x="3696" y="1248"/>
              <a:ext cx="48" cy="48"/>
            </a:xfrm>
            <a:prstGeom prst="ellipse">
              <a:avLst/>
            </a:prstGeom>
            <a:solidFill>
              <a:srgbClr val="000000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60" name="Oval 108"/>
            <p:cNvSpPr>
              <a:spLocks noChangeArrowheads="1"/>
            </p:cNvSpPr>
            <p:nvPr/>
          </p:nvSpPr>
          <p:spPr bwMode="auto">
            <a:xfrm>
              <a:off x="3936" y="1248"/>
              <a:ext cx="48" cy="48"/>
            </a:xfrm>
            <a:prstGeom prst="ellipse">
              <a:avLst/>
            </a:prstGeom>
            <a:solidFill>
              <a:srgbClr val="000000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61" name="Oval 109"/>
            <p:cNvSpPr>
              <a:spLocks noChangeArrowheads="1"/>
            </p:cNvSpPr>
            <p:nvPr/>
          </p:nvSpPr>
          <p:spPr bwMode="auto">
            <a:xfrm>
              <a:off x="4272" y="1248"/>
              <a:ext cx="48" cy="48"/>
            </a:xfrm>
            <a:prstGeom prst="ellipse">
              <a:avLst/>
            </a:prstGeom>
            <a:solidFill>
              <a:srgbClr val="000000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62" name="Oval 110"/>
            <p:cNvSpPr>
              <a:spLocks noChangeArrowheads="1"/>
            </p:cNvSpPr>
            <p:nvPr/>
          </p:nvSpPr>
          <p:spPr bwMode="auto">
            <a:xfrm>
              <a:off x="4656" y="1248"/>
              <a:ext cx="48" cy="48"/>
            </a:xfrm>
            <a:prstGeom prst="ellipse">
              <a:avLst/>
            </a:prstGeom>
            <a:solidFill>
              <a:srgbClr val="000000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63" name="Oval 111"/>
            <p:cNvSpPr>
              <a:spLocks noChangeArrowheads="1"/>
            </p:cNvSpPr>
            <p:nvPr/>
          </p:nvSpPr>
          <p:spPr bwMode="auto">
            <a:xfrm>
              <a:off x="5088" y="1248"/>
              <a:ext cx="48" cy="48"/>
            </a:xfrm>
            <a:prstGeom prst="ellipse">
              <a:avLst/>
            </a:prstGeom>
            <a:solidFill>
              <a:srgbClr val="000000"/>
            </a:solidFill>
            <a:ln w="1905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64" name="Rectangle 114"/>
            <p:cNvSpPr>
              <a:spLocks noChangeArrowheads="1"/>
            </p:cNvSpPr>
            <p:nvPr/>
          </p:nvSpPr>
          <p:spPr bwMode="auto">
            <a:xfrm>
              <a:off x="2688" y="2400"/>
              <a:ext cx="1296" cy="624"/>
            </a:xfrm>
            <a:prstGeom prst="rect">
              <a:avLst/>
            </a:prstGeom>
            <a:solidFill>
              <a:srgbClr val="FFCC00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65" name="Line 125"/>
            <p:cNvSpPr>
              <a:spLocks noChangeShapeType="1"/>
            </p:cNvSpPr>
            <p:nvPr/>
          </p:nvSpPr>
          <p:spPr bwMode="auto">
            <a:xfrm>
              <a:off x="912" y="1968"/>
              <a:ext cx="0" cy="2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66" name="Line 126"/>
            <p:cNvSpPr>
              <a:spLocks noChangeShapeType="1"/>
            </p:cNvSpPr>
            <p:nvPr/>
          </p:nvSpPr>
          <p:spPr bwMode="auto">
            <a:xfrm>
              <a:off x="912" y="2256"/>
              <a:ext cx="187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67" name="Line 127"/>
            <p:cNvSpPr>
              <a:spLocks noChangeShapeType="1"/>
            </p:cNvSpPr>
            <p:nvPr/>
          </p:nvSpPr>
          <p:spPr bwMode="auto">
            <a:xfrm>
              <a:off x="2784" y="2256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68" name="Line 128"/>
            <p:cNvSpPr>
              <a:spLocks noChangeShapeType="1"/>
            </p:cNvSpPr>
            <p:nvPr/>
          </p:nvSpPr>
          <p:spPr bwMode="auto">
            <a:xfrm flipV="1">
              <a:off x="2928" y="2208"/>
              <a:ext cx="0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69" name="Line 129"/>
            <p:cNvSpPr>
              <a:spLocks noChangeShapeType="1"/>
            </p:cNvSpPr>
            <p:nvPr/>
          </p:nvSpPr>
          <p:spPr bwMode="auto">
            <a:xfrm>
              <a:off x="1440" y="2208"/>
              <a:ext cx="14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70" name="Line 130"/>
            <p:cNvSpPr>
              <a:spLocks noChangeShapeType="1"/>
            </p:cNvSpPr>
            <p:nvPr/>
          </p:nvSpPr>
          <p:spPr bwMode="auto">
            <a:xfrm flipV="1">
              <a:off x="1440" y="1968"/>
              <a:ext cx="0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71" name="Line 131"/>
            <p:cNvSpPr>
              <a:spLocks noChangeShapeType="1"/>
            </p:cNvSpPr>
            <p:nvPr/>
          </p:nvSpPr>
          <p:spPr bwMode="auto">
            <a:xfrm>
              <a:off x="2256" y="1968"/>
              <a:ext cx="0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72" name="Line 132"/>
            <p:cNvSpPr>
              <a:spLocks noChangeShapeType="1"/>
            </p:cNvSpPr>
            <p:nvPr/>
          </p:nvSpPr>
          <p:spPr bwMode="auto">
            <a:xfrm>
              <a:off x="2256" y="2160"/>
              <a:ext cx="86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73" name="Line 133"/>
            <p:cNvSpPr>
              <a:spLocks noChangeShapeType="1"/>
            </p:cNvSpPr>
            <p:nvPr/>
          </p:nvSpPr>
          <p:spPr bwMode="auto">
            <a:xfrm>
              <a:off x="3120" y="2160"/>
              <a:ext cx="0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74" name="Line 134"/>
            <p:cNvSpPr>
              <a:spLocks noChangeShapeType="1"/>
            </p:cNvSpPr>
            <p:nvPr/>
          </p:nvSpPr>
          <p:spPr bwMode="auto">
            <a:xfrm>
              <a:off x="2256" y="1968"/>
              <a:ext cx="0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75" name="Line 135"/>
            <p:cNvSpPr>
              <a:spLocks noChangeShapeType="1"/>
            </p:cNvSpPr>
            <p:nvPr/>
          </p:nvSpPr>
          <p:spPr bwMode="auto">
            <a:xfrm>
              <a:off x="2256" y="2160"/>
              <a:ext cx="86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grpSp>
          <p:nvGrpSpPr>
            <p:cNvPr id="76" name="Group 136"/>
            <p:cNvGrpSpPr>
              <a:grpSpLocks/>
            </p:cNvGrpSpPr>
            <p:nvPr/>
          </p:nvGrpSpPr>
          <p:grpSpPr bwMode="auto">
            <a:xfrm>
              <a:off x="2256" y="1968"/>
              <a:ext cx="864" cy="432"/>
              <a:chOff x="2256" y="1968"/>
              <a:chExt cx="864" cy="432"/>
            </a:xfrm>
          </p:grpSpPr>
          <p:sp>
            <p:nvSpPr>
              <p:cNvPr id="112" name="Line 137"/>
              <p:cNvSpPr>
                <a:spLocks noChangeShapeType="1"/>
              </p:cNvSpPr>
              <p:nvPr/>
            </p:nvSpPr>
            <p:spPr bwMode="auto">
              <a:xfrm>
                <a:off x="3120" y="2160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Arial" pitchFamily="34" charset="0"/>
                </a:endParaRPr>
              </a:p>
            </p:txBody>
          </p:sp>
          <p:sp>
            <p:nvSpPr>
              <p:cNvPr id="113" name="Line 138"/>
              <p:cNvSpPr>
                <a:spLocks noChangeShapeType="1"/>
              </p:cNvSpPr>
              <p:nvPr/>
            </p:nvSpPr>
            <p:spPr bwMode="auto">
              <a:xfrm>
                <a:off x="2256" y="1968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Arial" pitchFamily="34" charset="0"/>
                </a:endParaRPr>
              </a:p>
            </p:txBody>
          </p:sp>
          <p:sp>
            <p:nvSpPr>
              <p:cNvPr id="114" name="Line 139"/>
              <p:cNvSpPr>
                <a:spLocks noChangeShapeType="1"/>
              </p:cNvSpPr>
              <p:nvPr/>
            </p:nvSpPr>
            <p:spPr bwMode="auto">
              <a:xfrm>
                <a:off x="2256" y="2160"/>
                <a:ext cx="864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新細明體" pitchFamily="18" charset="-120"/>
                  <a:cs typeface="Arial" pitchFamily="34" charset="0"/>
                </a:endParaRPr>
              </a:p>
            </p:txBody>
          </p:sp>
        </p:grpSp>
        <p:sp>
          <p:nvSpPr>
            <p:cNvPr id="77" name="Line 140"/>
            <p:cNvSpPr>
              <a:spLocks noChangeShapeType="1"/>
            </p:cNvSpPr>
            <p:nvPr/>
          </p:nvSpPr>
          <p:spPr bwMode="auto">
            <a:xfrm flipV="1">
              <a:off x="3264" y="2112"/>
              <a:ext cx="0" cy="2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78" name="Line 141"/>
            <p:cNvSpPr>
              <a:spLocks noChangeShapeType="1"/>
            </p:cNvSpPr>
            <p:nvPr/>
          </p:nvSpPr>
          <p:spPr bwMode="auto">
            <a:xfrm flipH="1">
              <a:off x="2784" y="2112"/>
              <a:ext cx="4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79" name="Line 142"/>
            <p:cNvSpPr>
              <a:spLocks noChangeShapeType="1"/>
            </p:cNvSpPr>
            <p:nvPr/>
          </p:nvSpPr>
          <p:spPr bwMode="auto">
            <a:xfrm flipV="1">
              <a:off x="2784" y="1968"/>
              <a:ext cx="0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80" name="Line 156"/>
            <p:cNvSpPr>
              <a:spLocks noChangeShapeType="1"/>
            </p:cNvSpPr>
            <p:nvPr/>
          </p:nvSpPr>
          <p:spPr bwMode="auto">
            <a:xfrm>
              <a:off x="3264" y="3024"/>
              <a:ext cx="0" cy="19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none" w="lg" len="lg"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81" name="Line 157"/>
            <p:cNvSpPr>
              <a:spLocks noChangeShapeType="1"/>
            </p:cNvSpPr>
            <p:nvPr/>
          </p:nvSpPr>
          <p:spPr bwMode="auto">
            <a:xfrm>
              <a:off x="3264" y="3216"/>
              <a:ext cx="81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82" name="Line 158"/>
            <p:cNvSpPr>
              <a:spLocks noChangeShapeType="1"/>
            </p:cNvSpPr>
            <p:nvPr/>
          </p:nvSpPr>
          <p:spPr bwMode="auto">
            <a:xfrm>
              <a:off x="4080" y="3216"/>
              <a:ext cx="0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83" name="Line 159"/>
            <p:cNvSpPr>
              <a:spLocks noChangeShapeType="1"/>
            </p:cNvSpPr>
            <p:nvPr/>
          </p:nvSpPr>
          <p:spPr bwMode="auto">
            <a:xfrm flipV="1">
              <a:off x="3840" y="3024"/>
              <a:ext cx="0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84" name="Line 160"/>
            <p:cNvSpPr>
              <a:spLocks noChangeShapeType="1"/>
            </p:cNvSpPr>
            <p:nvPr/>
          </p:nvSpPr>
          <p:spPr bwMode="auto">
            <a:xfrm>
              <a:off x="3840" y="3168"/>
              <a:ext cx="43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85" name="Line 161"/>
            <p:cNvSpPr>
              <a:spLocks noChangeShapeType="1"/>
            </p:cNvSpPr>
            <p:nvPr/>
          </p:nvSpPr>
          <p:spPr bwMode="auto">
            <a:xfrm>
              <a:off x="4272" y="3168"/>
              <a:ext cx="0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86" name="Line 165"/>
            <p:cNvSpPr>
              <a:spLocks noChangeShapeType="1"/>
            </p:cNvSpPr>
            <p:nvPr/>
          </p:nvSpPr>
          <p:spPr bwMode="auto">
            <a:xfrm flipV="1">
              <a:off x="5184" y="3984"/>
              <a:ext cx="0" cy="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87" name="Line 166"/>
            <p:cNvSpPr>
              <a:spLocks noChangeShapeType="1"/>
            </p:cNvSpPr>
            <p:nvPr/>
          </p:nvSpPr>
          <p:spPr bwMode="auto">
            <a:xfrm flipV="1">
              <a:off x="4608" y="2976"/>
              <a:ext cx="0" cy="3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88" name="Line 167"/>
            <p:cNvSpPr>
              <a:spLocks noChangeShapeType="1"/>
            </p:cNvSpPr>
            <p:nvPr/>
          </p:nvSpPr>
          <p:spPr bwMode="auto">
            <a:xfrm flipV="1">
              <a:off x="4944" y="2976"/>
              <a:ext cx="0" cy="3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89" name="Line 168"/>
            <p:cNvSpPr>
              <a:spLocks noChangeShapeType="1"/>
            </p:cNvSpPr>
            <p:nvPr/>
          </p:nvSpPr>
          <p:spPr bwMode="auto">
            <a:xfrm flipV="1">
              <a:off x="5280" y="2976"/>
              <a:ext cx="0" cy="3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90" name="Line 169"/>
            <p:cNvSpPr>
              <a:spLocks noChangeShapeType="1"/>
            </p:cNvSpPr>
            <p:nvPr/>
          </p:nvSpPr>
          <p:spPr bwMode="auto">
            <a:xfrm>
              <a:off x="4464" y="2976"/>
              <a:ext cx="0" cy="38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91" name="Line 170"/>
            <p:cNvSpPr>
              <a:spLocks noChangeShapeType="1"/>
            </p:cNvSpPr>
            <p:nvPr/>
          </p:nvSpPr>
          <p:spPr bwMode="auto">
            <a:xfrm>
              <a:off x="4800" y="2976"/>
              <a:ext cx="0" cy="38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92" name="Line 171"/>
            <p:cNvSpPr>
              <a:spLocks noChangeShapeType="1"/>
            </p:cNvSpPr>
            <p:nvPr/>
          </p:nvSpPr>
          <p:spPr bwMode="auto">
            <a:xfrm>
              <a:off x="5136" y="2976"/>
              <a:ext cx="0" cy="38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93" name="Rectangle 177"/>
            <p:cNvSpPr>
              <a:spLocks noChangeArrowheads="1"/>
            </p:cNvSpPr>
            <p:nvPr/>
          </p:nvSpPr>
          <p:spPr bwMode="auto">
            <a:xfrm>
              <a:off x="1680" y="1344"/>
              <a:ext cx="1296" cy="624"/>
            </a:xfrm>
            <a:prstGeom prst="rect">
              <a:avLst/>
            </a:prstGeom>
            <a:solidFill>
              <a:srgbClr val="FFCC00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94" name="Line 178"/>
            <p:cNvSpPr>
              <a:spLocks noChangeShapeType="1"/>
            </p:cNvSpPr>
            <p:nvPr/>
          </p:nvSpPr>
          <p:spPr bwMode="auto">
            <a:xfrm flipV="1">
              <a:off x="1910" y="1008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95" name="Line 179"/>
            <p:cNvSpPr>
              <a:spLocks noChangeShapeType="1"/>
            </p:cNvSpPr>
            <p:nvPr/>
          </p:nvSpPr>
          <p:spPr bwMode="auto">
            <a:xfrm flipV="1">
              <a:off x="2246" y="1008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96" name="Line 180"/>
            <p:cNvSpPr>
              <a:spLocks noChangeShapeType="1"/>
            </p:cNvSpPr>
            <p:nvPr/>
          </p:nvSpPr>
          <p:spPr bwMode="auto">
            <a:xfrm flipV="1">
              <a:off x="2582" y="1008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97" name="Line 181"/>
            <p:cNvSpPr>
              <a:spLocks noChangeShapeType="1"/>
            </p:cNvSpPr>
            <p:nvPr/>
          </p:nvSpPr>
          <p:spPr bwMode="auto">
            <a:xfrm flipV="1">
              <a:off x="2918" y="1008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98" name="Line 182"/>
            <p:cNvSpPr>
              <a:spLocks noChangeShapeType="1"/>
            </p:cNvSpPr>
            <p:nvPr/>
          </p:nvSpPr>
          <p:spPr bwMode="auto">
            <a:xfrm>
              <a:off x="1766" y="1008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99" name="Line 183"/>
            <p:cNvSpPr>
              <a:spLocks noChangeShapeType="1"/>
            </p:cNvSpPr>
            <p:nvPr/>
          </p:nvSpPr>
          <p:spPr bwMode="auto">
            <a:xfrm>
              <a:off x="2102" y="1008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00" name="Line 184"/>
            <p:cNvSpPr>
              <a:spLocks noChangeShapeType="1"/>
            </p:cNvSpPr>
            <p:nvPr/>
          </p:nvSpPr>
          <p:spPr bwMode="auto">
            <a:xfrm>
              <a:off x="2438" y="1008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01" name="Line 185"/>
            <p:cNvSpPr>
              <a:spLocks noChangeShapeType="1"/>
            </p:cNvSpPr>
            <p:nvPr/>
          </p:nvSpPr>
          <p:spPr bwMode="auto">
            <a:xfrm>
              <a:off x="2774" y="1008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02" name="Line 186"/>
            <p:cNvSpPr>
              <a:spLocks noChangeShapeType="1"/>
            </p:cNvSpPr>
            <p:nvPr/>
          </p:nvSpPr>
          <p:spPr bwMode="auto">
            <a:xfrm>
              <a:off x="1766" y="1008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03" name="Line 187"/>
            <p:cNvSpPr>
              <a:spLocks noChangeShapeType="1"/>
            </p:cNvSpPr>
            <p:nvPr/>
          </p:nvSpPr>
          <p:spPr bwMode="auto">
            <a:xfrm>
              <a:off x="2102" y="1008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04" name="Line 188"/>
            <p:cNvSpPr>
              <a:spLocks noChangeShapeType="1"/>
            </p:cNvSpPr>
            <p:nvPr/>
          </p:nvSpPr>
          <p:spPr bwMode="auto">
            <a:xfrm>
              <a:off x="2438" y="1008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05" name="Line 189"/>
            <p:cNvSpPr>
              <a:spLocks noChangeShapeType="1"/>
            </p:cNvSpPr>
            <p:nvPr/>
          </p:nvSpPr>
          <p:spPr bwMode="auto">
            <a:xfrm>
              <a:off x="1766" y="1008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06" name="Line 190"/>
            <p:cNvSpPr>
              <a:spLocks noChangeShapeType="1"/>
            </p:cNvSpPr>
            <p:nvPr/>
          </p:nvSpPr>
          <p:spPr bwMode="auto">
            <a:xfrm>
              <a:off x="2102" y="1008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07" name="Line 191"/>
            <p:cNvSpPr>
              <a:spLocks noChangeShapeType="1"/>
            </p:cNvSpPr>
            <p:nvPr/>
          </p:nvSpPr>
          <p:spPr bwMode="auto">
            <a:xfrm>
              <a:off x="2774" y="1008"/>
              <a:ext cx="0" cy="3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08" name="Line 192"/>
            <p:cNvSpPr>
              <a:spLocks noChangeShapeType="1"/>
            </p:cNvSpPr>
            <p:nvPr/>
          </p:nvSpPr>
          <p:spPr bwMode="auto">
            <a:xfrm>
              <a:off x="2438" y="1008"/>
              <a:ext cx="0" cy="3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09" name="Line 193"/>
            <p:cNvSpPr>
              <a:spLocks noChangeShapeType="1"/>
            </p:cNvSpPr>
            <p:nvPr/>
          </p:nvSpPr>
          <p:spPr bwMode="auto">
            <a:xfrm>
              <a:off x="1766" y="1008"/>
              <a:ext cx="0" cy="3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10" name="Line 194"/>
            <p:cNvSpPr>
              <a:spLocks noChangeShapeType="1"/>
            </p:cNvSpPr>
            <p:nvPr/>
          </p:nvSpPr>
          <p:spPr bwMode="auto">
            <a:xfrm>
              <a:off x="2102" y="1008"/>
              <a:ext cx="0" cy="3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11" name="Rectangle 195"/>
            <p:cNvSpPr>
              <a:spLocks noChangeArrowheads="1"/>
            </p:cNvSpPr>
            <p:nvPr/>
          </p:nvSpPr>
          <p:spPr bwMode="auto">
            <a:xfrm>
              <a:off x="4032" y="3360"/>
              <a:ext cx="1296" cy="624"/>
            </a:xfrm>
            <a:prstGeom prst="rect">
              <a:avLst/>
            </a:prstGeom>
            <a:solidFill>
              <a:srgbClr val="FFCC00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itchFamily="34" charset="0"/>
              </a:endParaRPr>
            </a:p>
          </p:txBody>
        </p:sp>
      </p:grpSp>
      <p:sp>
        <p:nvSpPr>
          <p:cNvPr id="125" name="Text Box 314"/>
          <p:cNvSpPr txBox="1">
            <a:spLocks noChangeArrowheads="1"/>
          </p:cNvSpPr>
          <p:nvPr/>
        </p:nvSpPr>
        <p:spPr bwMode="auto">
          <a:xfrm>
            <a:off x="850900" y="1066800"/>
            <a:ext cx="701675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Distributed Instruction Windows (e.g., MIPS R1000 or Alpha 21264)</a:t>
            </a:r>
          </a:p>
        </p:txBody>
      </p:sp>
      <p:sp>
        <p:nvSpPr>
          <p:cNvPr id="126" name="Text Box 315"/>
          <p:cNvSpPr txBox="1">
            <a:spLocks noChangeArrowheads="1"/>
          </p:cNvSpPr>
          <p:nvPr/>
        </p:nvSpPr>
        <p:spPr bwMode="auto">
          <a:xfrm>
            <a:off x="228600" y="6019800"/>
            <a:ext cx="5029200" cy="641350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Faster to have separate instruction schedulers for different instruction types</a:t>
            </a:r>
          </a:p>
        </p:txBody>
      </p:sp>
      <p:pic>
        <p:nvPicPr>
          <p:cNvPr id="127" name="Picture 3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419600"/>
            <a:ext cx="633413" cy="817563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lg" len="lg"/>
          </a:ln>
          <a:effectLst/>
        </p:spPr>
      </p:pic>
      <p:pic>
        <p:nvPicPr>
          <p:cNvPr id="128" name="Picture 3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4419600"/>
            <a:ext cx="633412" cy="817563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lg" len="lg"/>
          </a:ln>
          <a:effectLst/>
        </p:spPr>
      </p:pic>
      <p:pic>
        <p:nvPicPr>
          <p:cNvPr id="129" name="Picture 3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5181600"/>
            <a:ext cx="1493838" cy="804863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lg" len="lg"/>
          </a:ln>
          <a:effectLst/>
        </p:spPr>
      </p:pic>
      <p:pic>
        <p:nvPicPr>
          <p:cNvPr id="130" name="Picture 3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5138738"/>
            <a:ext cx="1493838" cy="804862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lg" len="lg"/>
          </a:ln>
          <a:effectLst/>
        </p:spPr>
      </p:pic>
    </p:spTree>
    <p:extLst>
      <p:ext uri="{BB962C8B-B14F-4D97-AF65-F5344CB8AC3E}">
        <p14:creationId xmlns:p14="http://schemas.microsoft.com/office/powerpoint/2010/main" val="19142802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Dual Issues to Multiple Units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4D28-5E5B-4FD7-92E2-392EF37B371B}" type="slidenum">
              <a:rPr lang="en-US" smtClean="0">
                <a:latin typeface="+mn-lt"/>
              </a:rPr>
              <a:pPr/>
              <a:t>32</a:t>
            </a:fld>
            <a:endParaRPr lang="en-US">
              <a:latin typeface="+mn-lt"/>
            </a:endParaRPr>
          </a:p>
        </p:txBody>
      </p:sp>
      <p:pic>
        <p:nvPicPr>
          <p:cNvPr id="6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6469063" cy="1169988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lg" len="lg"/>
          </a:ln>
          <a:effectLst/>
        </p:spPr>
      </p:pic>
      <p:pic>
        <p:nvPicPr>
          <p:cNvPr id="6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9538" y="4724400"/>
            <a:ext cx="6469062" cy="1169988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lg" len="lg"/>
          </a:ln>
          <a:effectLst/>
        </p:spPr>
      </p:pic>
      <p:sp>
        <p:nvSpPr>
          <p:cNvPr id="63" name="Line 13"/>
          <p:cNvSpPr>
            <a:spLocks noChangeShapeType="1"/>
          </p:cNvSpPr>
          <p:nvPr/>
        </p:nvSpPr>
        <p:spPr bwMode="auto">
          <a:xfrm>
            <a:off x="2743200" y="2743200"/>
            <a:ext cx="0" cy="762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64" name="Text Box 14"/>
          <p:cNvSpPr txBox="1">
            <a:spLocks noChangeArrowheads="1"/>
          </p:cNvSpPr>
          <p:nvPr/>
        </p:nvSpPr>
        <p:spPr bwMode="auto">
          <a:xfrm rot="5400000">
            <a:off x="2561432" y="2848768"/>
            <a:ext cx="88265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Grant0</a:t>
            </a:r>
          </a:p>
        </p:txBody>
      </p:sp>
      <p:sp>
        <p:nvSpPr>
          <p:cNvPr id="65" name="Text Box 17"/>
          <p:cNvSpPr txBox="1">
            <a:spLocks noChangeArrowheads="1"/>
          </p:cNvSpPr>
          <p:nvPr/>
        </p:nvSpPr>
        <p:spPr bwMode="auto">
          <a:xfrm>
            <a:off x="0" y="6553200"/>
            <a:ext cx="2106613" cy="304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[Palarchala Dissertation]</a:t>
            </a:r>
          </a:p>
        </p:txBody>
      </p:sp>
      <p:sp>
        <p:nvSpPr>
          <p:cNvPr id="66" name="Line 18"/>
          <p:cNvSpPr>
            <a:spLocks noChangeShapeType="1"/>
          </p:cNvSpPr>
          <p:nvPr/>
        </p:nvSpPr>
        <p:spPr bwMode="auto">
          <a:xfrm>
            <a:off x="2751138" y="1295400"/>
            <a:ext cx="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67" name="Text Box 19"/>
          <p:cNvSpPr txBox="1">
            <a:spLocks noChangeArrowheads="1"/>
          </p:cNvSpPr>
          <p:nvPr/>
        </p:nvSpPr>
        <p:spPr bwMode="auto">
          <a:xfrm rot="5400000">
            <a:off x="2660758" y="1171059"/>
            <a:ext cx="699872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Req0</a:t>
            </a:r>
          </a:p>
        </p:txBody>
      </p:sp>
      <p:sp>
        <p:nvSpPr>
          <p:cNvPr id="68" name="Line 27"/>
          <p:cNvSpPr>
            <a:spLocks noChangeShapeType="1"/>
          </p:cNvSpPr>
          <p:nvPr/>
        </p:nvSpPr>
        <p:spPr bwMode="auto">
          <a:xfrm>
            <a:off x="3892550" y="2743200"/>
            <a:ext cx="0" cy="762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69" name="Text Box 28"/>
          <p:cNvSpPr txBox="1">
            <a:spLocks noChangeArrowheads="1"/>
          </p:cNvSpPr>
          <p:nvPr/>
        </p:nvSpPr>
        <p:spPr bwMode="auto">
          <a:xfrm rot="5400000">
            <a:off x="3710782" y="2848768"/>
            <a:ext cx="88265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Grant1</a:t>
            </a:r>
          </a:p>
        </p:txBody>
      </p:sp>
      <p:sp>
        <p:nvSpPr>
          <p:cNvPr id="70" name="Line 31"/>
          <p:cNvSpPr>
            <a:spLocks noChangeShapeType="1"/>
          </p:cNvSpPr>
          <p:nvPr/>
        </p:nvSpPr>
        <p:spPr bwMode="auto">
          <a:xfrm>
            <a:off x="3900488" y="1295400"/>
            <a:ext cx="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71" name="Text Box 32"/>
          <p:cNvSpPr txBox="1">
            <a:spLocks noChangeArrowheads="1"/>
          </p:cNvSpPr>
          <p:nvPr/>
        </p:nvSpPr>
        <p:spPr bwMode="auto">
          <a:xfrm rot="5400000">
            <a:off x="3810108" y="1171059"/>
            <a:ext cx="699872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Req1</a:t>
            </a:r>
          </a:p>
        </p:txBody>
      </p:sp>
      <p:sp>
        <p:nvSpPr>
          <p:cNvPr id="72" name="Line 39"/>
          <p:cNvSpPr>
            <a:spLocks noChangeShapeType="1"/>
          </p:cNvSpPr>
          <p:nvPr/>
        </p:nvSpPr>
        <p:spPr bwMode="auto">
          <a:xfrm>
            <a:off x="4959350" y="2743200"/>
            <a:ext cx="0" cy="762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73" name="Text Box 40"/>
          <p:cNvSpPr txBox="1">
            <a:spLocks noChangeArrowheads="1"/>
          </p:cNvSpPr>
          <p:nvPr/>
        </p:nvSpPr>
        <p:spPr bwMode="auto">
          <a:xfrm rot="5400000">
            <a:off x="4777582" y="2848768"/>
            <a:ext cx="88265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Grant2</a:t>
            </a:r>
          </a:p>
        </p:txBody>
      </p:sp>
      <p:sp>
        <p:nvSpPr>
          <p:cNvPr id="74" name="Line 43"/>
          <p:cNvSpPr>
            <a:spLocks noChangeShapeType="1"/>
          </p:cNvSpPr>
          <p:nvPr/>
        </p:nvSpPr>
        <p:spPr bwMode="auto">
          <a:xfrm>
            <a:off x="4967288" y="1295400"/>
            <a:ext cx="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75" name="Text Box 44"/>
          <p:cNvSpPr txBox="1">
            <a:spLocks noChangeArrowheads="1"/>
          </p:cNvSpPr>
          <p:nvPr/>
        </p:nvSpPr>
        <p:spPr bwMode="auto">
          <a:xfrm rot="5400000">
            <a:off x="4876908" y="1171059"/>
            <a:ext cx="699872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Req2</a:t>
            </a:r>
          </a:p>
        </p:txBody>
      </p:sp>
      <p:sp>
        <p:nvSpPr>
          <p:cNvPr id="76" name="Line 51"/>
          <p:cNvSpPr>
            <a:spLocks noChangeShapeType="1"/>
          </p:cNvSpPr>
          <p:nvPr/>
        </p:nvSpPr>
        <p:spPr bwMode="auto">
          <a:xfrm>
            <a:off x="5949950" y="2743200"/>
            <a:ext cx="0" cy="762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77" name="Text Box 52"/>
          <p:cNvSpPr txBox="1">
            <a:spLocks noChangeArrowheads="1"/>
          </p:cNvSpPr>
          <p:nvPr/>
        </p:nvSpPr>
        <p:spPr bwMode="auto">
          <a:xfrm rot="5400000">
            <a:off x="5768182" y="2848768"/>
            <a:ext cx="882650" cy="366713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Grant3</a:t>
            </a:r>
          </a:p>
        </p:txBody>
      </p:sp>
      <p:sp>
        <p:nvSpPr>
          <p:cNvPr id="78" name="Line 55"/>
          <p:cNvSpPr>
            <a:spLocks noChangeShapeType="1"/>
          </p:cNvSpPr>
          <p:nvPr/>
        </p:nvSpPr>
        <p:spPr bwMode="auto">
          <a:xfrm>
            <a:off x="5957888" y="1295400"/>
            <a:ext cx="0" cy="457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79" name="Text Box 56"/>
          <p:cNvSpPr txBox="1">
            <a:spLocks noChangeArrowheads="1"/>
          </p:cNvSpPr>
          <p:nvPr/>
        </p:nvSpPr>
        <p:spPr bwMode="auto">
          <a:xfrm rot="5400000">
            <a:off x="5867508" y="1171059"/>
            <a:ext cx="699872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+mn-lt"/>
                <a:ea typeface="新細明體" pitchFamily="18" charset="-120"/>
                <a:cs typeface="Arial" pitchFamily="34" charset="0"/>
              </a:rPr>
              <a:t>Req3</a:t>
            </a:r>
          </a:p>
        </p:txBody>
      </p:sp>
      <p:grpSp>
        <p:nvGrpSpPr>
          <p:cNvPr id="80" name="Group 61"/>
          <p:cNvGrpSpPr>
            <a:grpSpLocks/>
          </p:cNvGrpSpPr>
          <p:nvPr/>
        </p:nvGrpSpPr>
        <p:grpSpPr bwMode="auto">
          <a:xfrm>
            <a:off x="2370138" y="3505200"/>
            <a:ext cx="3870325" cy="3016250"/>
            <a:chOff x="1493" y="2208"/>
            <a:chExt cx="2438" cy="1900"/>
          </a:xfrm>
        </p:grpSpPr>
        <p:sp>
          <p:nvSpPr>
            <p:cNvPr id="81" name="AutoShape 11"/>
            <p:cNvSpPr>
              <a:spLocks noChangeArrowheads="1"/>
            </p:cNvSpPr>
            <p:nvPr/>
          </p:nvSpPr>
          <p:spPr bwMode="auto">
            <a:xfrm rot="5400000">
              <a:off x="1493" y="2304"/>
              <a:ext cx="336" cy="336"/>
            </a:xfrm>
            <a:prstGeom prst="flowChartDelay">
              <a:avLst/>
            </a:prstGeom>
            <a:solidFill>
              <a:srgbClr val="CCFF99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82" name="Oval 12"/>
            <p:cNvSpPr>
              <a:spLocks noChangeArrowheads="1"/>
            </p:cNvSpPr>
            <p:nvPr/>
          </p:nvSpPr>
          <p:spPr bwMode="auto">
            <a:xfrm>
              <a:off x="1685" y="2208"/>
              <a:ext cx="96" cy="96"/>
            </a:xfrm>
            <a:prstGeom prst="ellipse">
              <a:avLst/>
            </a:prstGeom>
            <a:solidFill>
              <a:srgbClr val="CCFF99"/>
            </a:solidFill>
            <a:ln w="19050" algn="ctr">
              <a:solidFill>
                <a:srgbClr val="008000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83" name="Line 15"/>
            <p:cNvSpPr>
              <a:spLocks noChangeShapeType="1"/>
            </p:cNvSpPr>
            <p:nvPr/>
          </p:nvSpPr>
          <p:spPr bwMode="auto">
            <a:xfrm>
              <a:off x="1637" y="2640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84" name="Line 16"/>
            <p:cNvSpPr>
              <a:spLocks noChangeShapeType="1"/>
            </p:cNvSpPr>
            <p:nvPr/>
          </p:nvSpPr>
          <p:spPr bwMode="auto">
            <a:xfrm>
              <a:off x="1637" y="3648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85" name="Text Box 20"/>
            <p:cNvSpPr txBox="1">
              <a:spLocks noChangeArrowheads="1"/>
            </p:cNvSpPr>
            <p:nvPr/>
          </p:nvSpPr>
          <p:spPr bwMode="auto">
            <a:xfrm rot="5400000">
              <a:off x="1566" y="2726"/>
              <a:ext cx="460" cy="23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Req0</a:t>
              </a:r>
            </a:p>
          </p:txBody>
        </p:sp>
        <p:sp>
          <p:nvSpPr>
            <p:cNvPr id="86" name="Text Box 21"/>
            <p:cNvSpPr txBox="1">
              <a:spLocks noChangeArrowheads="1"/>
            </p:cNvSpPr>
            <p:nvPr/>
          </p:nvSpPr>
          <p:spPr bwMode="auto">
            <a:xfrm rot="5400000">
              <a:off x="1518" y="3714"/>
              <a:ext cx="556" cy="23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Grant0</a:t>
              </a:r>
            </a:p>
          </p:txBody>
        </p:sp>
        <p:sp>
          <p:nvSpPr>
            <p:cNvPr id="87" name="AutoShape 25"/>
            <p:cNvSpPr>
              <a:spLocks noChangeArrowheads="1"/>
            </p:cNvSpPr>
            <p:nvPr/>
          </p:nvSpPr>
          <p:spPr bwMode="auto">
            <a:xfrm rot="5400000">
              <a:off x="2217" y="2304"/>
              <a:ext cx="336" cy="336"/>
            </a:xfrm>
            <a:prstGeom prst="flowChartDelay">
              <a:avLst/>
            </a:prstGeom>
            <a:solidFill>
              <a:srgbClr val="CCFF99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88" name="Oval 26"/>
            <p:cNvSpPr>
              <a:spLocks noChangeArrowheads="1"/>
            </p:cNvSpPr>
            <p:nvPr/>
          </p:nvSpPr>
          <p:spPr bwMode="auto">
            <a:xfrm>
              <a:off x="2409" y="2208"/>
              <a:ext cx="96" cy="96"/>
            </a:xfrm>
            <a:prstGeom prst="ellipse">
              <a:avLst/>
            </a:prstGeom>
            <a:solidFill>
              <a:srgbClr val="CCFF99"/>
            </a:solidFill>
            <a:ln w="19050" algn="ctr">
              <a:solidFill>
                <a:srgbClr val="008000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89" name="Line 29"/>
            <p:cNvSpPr>
              <a:spLocks noChangeShapeType="1"/>
            </p:cNvSpPr>
            <p:nvPr/>
          </p:nvSpPr>
          <p:spPr bwMode="auto">
            <a:xfrm>
              <a:off x="2361" y="2640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90" name="Line 30"/>
            <p:cNvSpPr>
              <a:spLocks noChangeShapeType="1"/>
            </p:cNvSpPr>
            <p:nvPr/>
          </p:nvSpPr>
          <p:spPr bwMode="auto">
            <a:xfrm>
              <a:off x="2361" y="3648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91" name="Text Box 33"/>
            <p:cNvSpPr txBox="1">
              <a:spLocks noChangeArrowheads="1"/>
            </p:cNvSpPr>
            <p:nvPr/>
          </p:nvSpPr>
          <p:spPr bwMode="auto">
            <a:xfrm rot="5400000">
              <a:off x="2290" y="2726"/>
              <a:ext cx="460" cy="23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Req1</a:t>
              </a:r>
            </a:p>
          </p:txBody>
        </p:sp>
        <p:sp>
          <p:nvSpPr>
            <p:cNvPr id="92" name="Text Box 34"/>
            <p:cNvSpPr txBox="1">
              <a:spLocks noChangeArrowheads="1"/>
            </p:cNvSpPr>
            <p:nvPr/>
          </p:nvSpPr>
          <p:spPr bwMode="auto">
            <a:xfrm rot="5400000">
              <a:off x="2242" y="3714"/>
              <a:ext cx="556" cy="23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Grant1</a:t>
              </a:r>
            </a:p>
          </p:txBody>
        </p:sp>
        <p:sp>
          <p:nvSpPr>
            <p:cNvPr id="93" name="AutoShape 37"/>
            <p:cNvSpPr>
              <a:spLocks noChangeArrowheads="1"/>
            </p:cNvSpPr>
            <p:nvPr/>
          </p:nvSpPr>
          <p:spPr bwMode="auto">
            <a:xfrm rot="5400000">
              <a:off x="2889" y="2304"/>
              <a:ext cx="336" cy="336"/>
            </a:xfrm>
            <a:prstGeom prst="flowChartDelay">
              <a:avLst/>
            </a:prstGeom>
            <a:solidFill>
              <a:srgbClr val="CCFF99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94" name="Oval 38"/>
            <p:cNvSpPr>
              <a:spLocks noChangeArrowheads="1"/>
            </p:cNvSpPr>
            <p:nvPr/>
          </p:nvSpPr>
          <p:spPr bwMode="auto">
            <a:xfrm>
              <a:off x="3081" y="2208"/>
              <a:ext cx="96" cy="96"/>
            </a:xfrm>
            <a:prstGeom prst="ellipse">
              <a:avLst/>
            </a:prstGeom>
            <a:solidFill>
              <a:srgbClr val="CCFF99"/>
            </a:solidFill>
            <a:ln w="19050" algn="ctr">
              <a:solidFill>
                <a:srgbClr val="008000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95" name="Line 41"/>
            <p:cNvSpPr>
              <a:spLocks noChangeShapeType="1"/>
            </p:cNvSpPr>
            <p:nvPr/>
          </p:nvSpPr>
          <p:spPr bwMode="auto">
            <a:xfrm>
              <a:off x="3033" y="2640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96" name="Line 42"/>
            <p:cNvSpPr>
              <a:spLocks noChangeShapeType="1"/>
            </p:cNvSpPr>
            <p:nvPr/>
          </p:nvSpPr>
          <p:spPr bwMode="auto">
            <a:xfrm>
              <a:off x="3033" y="3648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97" name="Text Box 45"/>
            <p:cNvSpPr txBox="1">
              <a:spLocks noChangeArrowheads="1"/>
            </p:cNvSpPr>
            <p:nvPr/>
          </p:nvSpPr>
          <p:spPr bwMode="auto">
            <a:xfrm rot="5400000">
              <a:off x="2962" y="2726"/>
              <a:ext cx="460" cy="23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Req2</a:t>
              </a:r>
            </a:p>
          </p:txBody>
        </p:sp>
        <p:sp>
          <p:nvSpPr>
            <p:cNvPr id="98" name="Text Box 46"/>
            <p:cNvSpPr txBox="1">
              <a:spLocks noChangeArrowheads="1"/>
            </p:cNvSpPr>
            <p:nvPr/>
          </p:nvSpPr>
          <p:spPr bwMode="auto">
            <a:xfrm rot="5400000">
              <a:off x="2914" y="3714"/>
              <a:ext cx="556" cy="23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Grant2</a:t>
              </a:r>
            </a:p>
          </p:txBody>
        </p:sp>
        <p:sp>
          <p:nvSpPr>
            <p:cNvPr id="99" name="AutoShape 49"/>
            <p:cNvSpPr>
              <a:spLocks noChangeArrowheads="1"/>
            </p:cNvSpPr>
            <p:nvPr/>
          </p:nvSpPr>
          <p:spPr bwMode="auto">
            <a:xfrm rot="5400000">
              <a:off x="3513" y="2304"/>
              <a:ext cx="336" cy="336"/>
            </a:xfrm>
            <a:prstGeom prst="flowChartDelay">
              <a:avLst/>
            </a:prstGeom>
            <a:solidFill>
              <a:srgbClr val="CCFF99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00" name="Oval 50"/>
            <p:cNvSpPr>
              <a:spLocks noChangeArrowheads="1"/>
            </p:cNvSpPr>
            <p:nvPr/>
          </p:nvSpPr>
          <p:spPr bwMode="auto">
            <a:xfrm>
              <a:off x="3705" y="2208"/>
              <a:ext cx="96" cy="96"/>
            </a:xfrm>
            <a:prstGeom prst="ellipse">
              <a:avLst/>
            </a:prstGeom>
            <a:solidFill>
              <a:srgbClr val="CCFF99"/>
            </a:solidFill>
            <a:ln w="19050" algn="ctr">
              <a:solidFill>
                <a:srgbClr val="008000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01" name="Line 53"/>
            <p:cNvSpPr>
              <a:spLocks noChangeShapeType="1"/>
            </p:cNvSpPr>
            <p:nvPr/>
          </p:nvSpPr>
          <p:spPr bwMode="auto">
            <a:xfrm>
              <a:off x="3657" y="2640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02" name="Line 54"/>
            <p:cNvSpPr>
              <a:spLocks noChangeShapeType="1"/>
            </p:cNvSpPr>
            <p:nvPr/>
          </p:nvSpPr>
          <p:spPr bwMode="auto">
            <a:xfrm>
              <a:off x="3657" y="3648"/>
              <a:ext cx="0" cy="3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03" name="Text Box 57"/>
            <p:cNvSpPr txBox="1">
              <a:spLocks noChangeArrowheads="1"/>
            </p:cNvSpPr>
            <p:nvPr/>
          </p:nvSpPr>
          <p:spPr bwMode="auto">
            <a:xfrm rot="5400000">
              <a:off x="3586" y="2726"/>
              <a:ext cx="460" cy="23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Req3</a:t>
              </a:r>
            </a:p>
          </p:txBody>
        </p:sp>
        <p:sp>
          <p:nvSpPr>
            <p:cNvPr id="104" name="Text Box 58"/>
            <p:cNvSpPr txBox="1">
              <a:spLocks noChangeArrowheads="1"/>
            </p:cNvSpPr>
            <p:nvPr/>
          </p:nvSpPr>
          <p:spPr bwMode="auto">
            <a:xfrm rot="5400000">
              <a:off x="3538" y="3714"/>
              <a:ext cx="556" cy="23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新細明體" pitchFamily="18" charset="-120"/>
                  <a:cs typeface="Arial" pitchFamily="34" charset="0"/>
                </a:rPr>
                <a:t>Grant3</a:t>
              </a:r>
            </a:p>
          </p:txBody>
        </p:sp>
      </p:grpSp>
      <p:grpSp>
        <p:nvGrpSpPr>
          <p:cNvPr id="105" name="Group 103"/>
          <p:cNvGrpSpPr>
            <a:grpSpLocks/>
          </p:cNvGrpSpPr>
          <p:nvPr/>
        </p:nvGrpSpPr>
        <p:grpSpPr bwMode="auto">
          <a:xfrm>
            <a:off x="2514600" y="1447800"/>
            <a:ext cx="228600" cy="2209800"/>
            <a:chOff x="1584" y="912"/>
            <a:chExt cx="144" cy="1392"/>
          </a:xfrm>
        </p:grpSpPr>
        <p:sp>
          <p:nvSpPr>
            <p:cNvPr id="106" name="Line 101"/>
            <p:cNvSpPr>
              <a:spLocks noChangeShapeType="1"/>
            </p:cNvSpPr>
            <p:nvPr/>
          </p:nvSpPr>
          <p:spPr bwMode="auto">
            <a:xfrm>
              <a:off x="1584" y="912"/>
              <a:ext cx="14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07" name="Line 102"/>
            <p:cNvSpPr>
              <a:spLocks noChangeShapeType="1"/>
            </p:cNvSpPr>
            <p:nvPr/>
          </p:nvSpPr>
          <p:spPr bwMode="auto">
            <a:xfrm>
              <a:off x="1584" y="912"/>
              <a:ext cx="0" cy="13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endParaRPr>
            </a:p>
          </p:txBody>
        </p:sp>
      </p:grpSp>
      <p:grpSp>
        <p:nvGrpSpPr>
          <p:cNvPr id="108" name="Group 106"/>
          <p:cNvGrpSpPr>
            <a:grpSpLocks/>
          </p:cNvGrpSpPr>
          <p:nvPr/>
        </p:nvGrpSpPr>
        <p:grpSpPr bwMode="auto">
          <a:xfrm>
            <a:off x="3657600" y="1447800"/>
            <a:ext cx="228600" cy="2209800"/>
            <a:chOff x="1584" y="912"/>
            <a:chExt cx="144" cy="1392"/>
          </a:xfrm>
        </p:grpSpPr>
        <p:sp>
          <p:nvSpPr>
            <p:cNvPr id="109" name="Line 107"/>
            <p:cNvSpPr>
              <a:spLocks noChangeShapeType="1"/>
            </p:cNvSpPr>
            <p:nvPr/>
          </p:nvSpPr>
          <p:spPr bwMode="auto">
            <a:xfrm>
              <a:off x="1584" y="912"/>
              <a:ext cx="14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10" name="Line 108"/>
            <p:cNvSpPr>
              <a:spLocks noChangeShapeType="1"/>
            </p:cNvSpPr>
            <p:nvPr/>
          </p:nvSpPr>
          <p:spPr bwMode="auto">
            <a:xfrm>
              <a:off x="1584" y="912"/>
              <a:ext cx="0" cy="13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endParaRPr>
            </a:p>
          </p:txBody>
        </p:sp>
      </p:grpSp>
      <p:grpSp>
        <p:nvGrpSpPr>
          <p:cNvPr id="111" name="Group 109"/>
          <p:cNvGrpSpPr>
            <a:grpSpLocks/>
          </p:cNvGrpSpPr>
          <p:nvPr/>
        </p:nvGrpSpPr>
        <p:grpSpPr bwMode="auto">
          <a:xfrm>
            <a:off x="4724400" y="1447800"/>
            <a:ext cx="228600" cy="2209800"/>
            <a:chOff x="1584" y="912"/>
            <a:chExt cx="144" cy="1392"/>
          </a:xfrm>
        </p:grpSpPr>
        <p:sp>
          <p:nvSpPr>
            <p:cNvPr id="112" name="Line 110"/>
            <p:cNvSpPr>
              <a:spLocks noChangeShapeType="1"/>
            </p:cNvSpPr>
            <p:nvPr/>
          </p:nvSpPr>
          <p:spPr bwMode="auto">
            <a:xfrm>
              <a:off x="1584" y="912"/>
              <a:ext cx="14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13" name="Line 111"/>
            <p:cNvSpPr>
              <a:spLocks noChangeShapeType="1"/>
            </p:cNvSpPr>
            <p:nvPr/>
          </p:nvSpPr>
          <p:spPr bwMode="auto">
            <a:xfrm>
              <a:off x="1584" y="912"/>
              <a:ext cx="0" cy="13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endParaRPr>
            </a:p>
          </p:txBody>
        </p:sp>
      </p:grpSp>
      <p:grpSp>
        <p:nvGrpSpPr>
          <p:cNvPr id="114" name="Group 112"/>
          <p:cNvGrpSpPr>
            <a:grpSpLocks/>
          </p:cNvGrpSpPr>
          <p:nvPr/>
        </p:nvGrpSpPr>
        <p:grpSpPr bwMode="auto">
          <a:xfrm>
            <a:off x="5715000" y="1447800"/>
            <a:ext cx="228600" cy="2209800"/>
            <a:chOff x="1584" y="912"/>
            <a:chExt cx="144" cy="1392"/>
          </a:xfrm>
        </p:grpSpPr>
        <p:sp>
          <p:nvSpPr>
            <p:cNvPr id="115" name="Line 113"/>
            <p:cNvSpPr>
              <a:spLocks noChangeShapeType="1"/>
            </p:cNvSpPr>
            <p:nvPr/>
          </p:nvSpPr>
          <p:spPr bwMode="auto">
            <a:xfrm>
              <a:off x="1584" y="912"/>
              <a:ext cx="14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endParaRPr>
            </a:p>
          </p:txBody>
        </p:sp>
        <p:sp>
          <p:nvSpPr>
            <p:cNvPr id="116" name="Line 114"/>
            <p:cNvSpPr>
              <a:spLocks noChangeShapeType="1"/>
            </p:cNvSpPr>
            <p:nvPr/>
          </p:nvSpPr>
          <p:spPr bwMode="auto">
            <a:xfrm>
              <a:off x="1584" y="912"/>
              <a:ext cx="0" cy="13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新細明體" pitchFamily="18" charset="-12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612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441325" y="347663"/>
            <a:ext cx="297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Bypass Delay</a:t>
            </a:r>
          </a:p>
        </p:txBody>
      </p:sp>
      <p:sp>
        <p:nvSpPr>
          <p:cNvPr id="77827" name="Line 3"/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517525" y="1512888"/>
            <a:ext cx="7777163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Tx/>
              <a:buChar char="•"/>
            </a:pPr>
            <a:r>
              <a:rPr lang="en-US" sz="2800"/>
              <a:t> The number of bypass paths equals 2xIW</a:t>
            </a:r>
            <a:r>
              <a:rPr lang="en-US" sz="2800" baseline="30000"/>
              <a:t>2</a:t>
            </a:r>
            <a:r>
              <a:rPr lang="en-US" sz="2800"/>
              <a:t>xS</a:t>
            </a:r>
          </a:p>
          <a:p>
            <a:pPr>
              <a:buClr>
                <a:srgbClr val="FF0000"/>
              </a:buClr>
            </a:pPr>
            <a:r>
              <a:rPr lang="en-US" sz="2800"/>
              <a:t>   (S is the number of pipeline stages)</a:t>
            </a:r>
          </a:p>
          <a:p>
            <a:pPr>
              <a:buClr>
                <a:srgbClr val="FF0000"/>
              </a:buClr>
              <a:buFontTx/>
              <a:buChar char="•"/>
            </a:pPr>
            <a:endParaRPr lang="en-US" sz="2800"/>
          </a:p>
          <a:p>
            <a:pPr>
              <a:buClr>
                <a:srgbClr val="FF0000"/>
              </a:buClr>
              <a:buFontTx/>
              <a:buChar char="•"/>
            </a:pPr>
            <a:r>
              <a:rPr lang="en-US" sz="2800"/>
              <a:t> Wire length ~ IW, hence, delay ~ IW</a:t>
            </a:r>
            <a:r>
              <a:rPr lang="en-US" sz="2800" baseline="30000"/>
              <a:t>2</a:t>
            </a:r>
          </a:p>
          <a:p>
            <a:pPr>
              <a:buClr>
                <a:srgbClr val="FF0000"/>
              </a:buClr>
              <a:buFontTx/>
              <a:buChar char="•"/>
            </a:pPr>
            <a:endParaRPr lang="en-US" sz="2800" baseline="30000"/>
          </a:p>
          <a:p>
            <a:pPr>
              <a:buClr>
                <a:srgbClr val="FF0000"/>
              </a:buClr>
              <a:buFontTx/>
              <a:buChar char="•"/>
            </a:pPr>
            <a:r>
              <a:rPr lang="en-US" sz="2800"/>
              <a:t> The layout and pipeline depth (capacitive load)</a:t>
            </a:r>
          </a:p>
          <a:p>
            <a:pPr>
              <a:buClr>
                <a:srgbClr val="FF0000"/>
              </a:buClr>
            </a:pPr>
            <a:r>
              <a:rPr lang="en-US" sz="2800"/>
              <a:t>  also matter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Registers </a:t>
            </a:r>
          </a:p>
          <a:p>
            <a:r>
              <a:rPr lang="en-US" dirty="0"/>
              <a:t>Caches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06B6EE-A093-4FEF-8170-8F99626F721D}" type="datetime1">
              <a:rPr lang="en-US" smtClean="0"/>
              <a:pPr>
                <a:defRPr/>
              </a:pPr>
              <a:t>10/12/2022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16EC20-D012-429D-9293-36ECE46676D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/>
              <a:t>Limitations of ILP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Assume an ideal processor model</a:t>
            </a:r>
          </a:p>
          <a:p>
            <a:pPr lvl="1" eaLnBrk="1" hangingPunct="1"/>
            <a:r>
              <a:rPr lang="en-US" altLang="ko-KR"/>
              <a:t>Register renaming </a:t>
            </a:r>
          </a:p>
          <a:p>
            <a:pPr lvl="2" eaLnBrk="1" hangingPunct="1"/>
            <a:r>
              <a:rPr lang="en-US" altLang="ko-KR"/>
              <a:t>Infinite number of virtual registers</a:t>
            </a:r>
          </a:p>
          <a:p>
            <a:pPr lvl="2" eaLnBrk="1" hangingPunct="1"/>
            <a:r>
              <a:rPr lang="en-US" altLang="ko-KR"/>
              <a:t>All WAW and WAR hazards can be removed</a:t>
            </a:r>
          </a:p>
          <a:p>
            <a:pPr lvl="1" eaLnBrk="1" hangingPunct="1"/>
            <a:r>
              <a:rPr lang="en-US" altLang="ko-KR"/>
              <a:t>Branch prediction</a:t>
            </a:r>
          </a:p>
          <a:p>
            <a:pPr lvl="2" eaLnBrk="1" hangingPunct="1"/>
            <a:r>
              <a:rPr lang="en-US" altLang="ko-KR"/>
              <a:t>Perfect branch prediction</a:t>
            </a:r>
          </a:p>
          <a:p>
            <a:pPr lvl="1" eaLnBrk="1" hangingPunct="1"/>
            <a:r>
              <a:rPr lang="en-US" altLang="ko-KR"/>
              <a:t>Jump prediction</a:t>
            </a:r>
          </a:p>
          <a:p>
            <a:pPr lvl="2" eaLnBrk="1" hangingPunct="1"/>
            <a:r>
              <a:rPr lang="en-US" altLang="ko-KR"/>
              <a:t>All jumps are perfectly predicted</a:t>
            </a:r>
          </a:p>
          <a:p>
            <a:pPr lvl="1" eaLnBrk="1" hangingPunct="1"/>
            <a:r>
              <a:rPr lang="en-US" altLang="ko-KR"/>
              <a:t>Memory address alias analysis</a:t>
            </a:r>
          </a:p>
          <a:p>
            <a:pPr lvl="2" eaLnBrk="1" hangingPunct="1"/>
            <a:r>
              <a:rPr lang="en-US" altLang="ko-KR"/>
              <a:t>All memory addresses are known exactly</a:t>
            </a:r>
          </a:p>
          <a:p>
            <a:pPr lvl="1" eaLnBrk="1" hangingPunct="1"/>
            <a:r>
              <a:rPr lang="en-US" altLang="ko-KR"/>
              <a:t>Perfect caches</a:t>
            </a:r>
          </a:p>
          <a:p>
            <a:pPr lvl="2" eaLnBrk="1" hangingPunct="1"/>
            <a:r>
              <a:rPr lang="en-US" altLang="ko-KR"/>
              <a:t>All memory accesses take 1 clock cycle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/>
              <a:t>Impact of Window Size</a:t>
            </a:r>
          </a:p>
        </p:txBody>
      </p:sp>
      <p:pic>
        <p:nvPicPr>
          <p:cNvPr id="12291" name="Picture 4" descr="Ch3-fig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820738"/>
            <a:ext cx="5976937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7921625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/>
              <a:t>Impact of Branch Prediction</a:t>
            </a:r>
          </a:p>
        </p:txBody>
      </p:sp>
      <p:pic>
        <p:nvPicPr>
          <p:cNvPr id="13315" name="Picture 5" descr="Ch3-fig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836613"/>
            <a:ext cx="5832475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3789363"/>
            <a:ext cx="414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b="1"/>
              <a:t>2K window</a:t>
            </a:r>
          </a:p>
          <a:p>
            <a:r>
              <a:rPr lang="en-US" altLang="ko-KR" b="1"/>
              <a:t>Max. 64 instruction issues per cycle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7921625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/>
              <a:t>Impact of Finite Registers</a:t>
            </a:r>
          </a:p>
        </p:txBody>
      </p:sp>
      <p:pic>
        <p:nvPicPr>
          <p:cNvPr id="14339" name="Picture 5" descr="Ch3-fig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836613"/>
            <a:ext cx="5037137" cy="576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23850" y="4005263"/>
            <a:ext cx="41036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b="1"/>
              <a:t>2K window</a:t>
            </a:r>
          </a:p>
          <a:p>
            <a:r>
              <a:rPr lang="en-US" altLang="ko-KR" b="1"/>
              <a:t>Max. 64 instruction issues per cycle</a:t>
            </a:r>
          </a:p>
          <a:p>
            <a:r>
              <a:rPr lang="en-US" altLang="ko-KR" b="1"/>
              <a:t>8K entry tournament predictors</a:t>
            </a:r>
          </a:p>
          <a:p>
            <a:r>
              <a:rPr lang="en-US" altLang="ko-KR" b="1"/>
              <a:t>2K jump and return predictors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7921625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/>
              <a:t>Impact of Imperfect Alias Analysis</a:t>
            </a:r>
          </a:p>
        </p:txBody>
      </p:sp>
      <p:pic>
        <p:nvPicPr>
          <p:cNvPr id="15363" name="Picture 5" descr="Ch3-fig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5588" y="836613"/>
            <a:ext cx="6348412" cy="573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79388" y="3789363"/>
            <a:ext cx="4103687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b="1"/>
              <a:t>2K window</a:t>
            </a:r>
          </a:p>
          <a:p>
            <a:r>
              <a:rPr lang="en-US" altLang="ko-KR" b="1"/>
              <a:t>Max. 64 instruction issues per cycle</a:t>
            </a:r>
          </a:p>
          <a:p>
            <a:r>
              <a:rPr lang="en-US" altLang="ko-KR" b="1"/>
              <a:t>8K entry tournament predictors</a:t>
            </a:r>
          </a:p>
          <a:p>
            <a:r>
              <a:rPr lang="en-US" altLang="ko-KR" b="1"/>
              <a:t>2K jump and return predictors</a:t>
            </a:r>
          </a:p>
          <a:p>
            <a:r>
              <a:rPr lang="en-US" altLang="ko-KR" b="1"/>
              <a:t>256 integer and 256 FP registers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Register Renaming</a:t>
            </a:r>
          </a:p>
        </p:txBody>
      </p:sp>
      <p:pic>
        <p:nvPicPr>
          <p:cNvPr id="7475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66800"/>
            <a:ext cx="6858000" cy="5099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5879173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4450"/>
            <a:ext cx="8353425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3200"/>
              <a:t>Limits of Multiple-Issue Processors: Revisited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Doubling the issue rate above the current 3-6 issue, i.e. 6-12 issue requires</a:t>
            </a:r>
          </a:p>
          <a:p>
            <a:pPr lvl="1" eaLnBrk="1" hangingPunct="1"/>
            <a:r>
              <a:rPr lang="en-US" altLang="ko-KR"/>
              <a:t>Issue 3-4 data memory accesses per cycle</a:t>
            </a:r>
          </a:p>
          <a:p>
            <a:pPr lvl="1" eaLnBrk="1" hangingPunct="1"/>
            <a:r>
              <a:rPr lang="en-US" altLang="ko-KR"/>
              <a:t>Resolve two or three branches per cycle</a:t>
            </a:r>
          </a:p>
          <a:p>
            <a:pPr lvl="1" eaLnBrk="1" hangingPunct="1"/>
            <a:r>
              <a:rPr lang="en-US" altLang="ko-KR"/>
              <a:t>Rename and access more than 20 registers per cycle</a:t>
            </a:r>
          </a:p>
          <a:p>
            <a:pPr lvl="1" eaLnBrk="1" hangingPunct="1"/>
            <a:r>
              <a:rPr lang="en-US" altLang="ko-KR"/>
              <a:t>Fetch 12-24 instructions per cycle</a:t>
            </a:r>
          </a:p>
          <a:p>
            <a:pPr lvl="1" eaLnBrk="1" hangingPunct="1"/>
            <a:r>
              <a:rPr lang="en-US" altLang="ko-KR">
                <a:sym typeface="Wingdings" pitchFamily="2" charset="2"/>
              </a:rPr>
              <a:t> The complexity of implementing these capabilities would sacrifice the maximum clock rate</a:t>
            </a:r>
          </a:p>
          <a:p>
            <a:pPr eaLnBrk="1" hangingPunct="1"/>
            <a:r>
              <a:rPr lang="en-US" altLang="ko-KR"/>
              <a:t>Another issue is power!</a:t>
            </a:r>
          </a:p>
          <a:p>
            <a:pPr lvl="1" eaLnBrk="1" hangingPunct="1"/>
            <a:r>
              <a:rPr lang="en-US" altLang="ko-KR"/>
              <a:t>Modern microprocessors are primarily power limited.</a:t>
            </a:r>
          </a:p>
          <a:p>
            <a:pPr lvl="2" eaLnBrk="1" hangingPunct="1"/>
            <a:r>
              <a:rPr lang="en-US" altLang="ko-KR" i="1"/>
              <a:t>Static power grows proportionally to the transistor count</a:t>
            </a:r>
          </a:p>
          <a:p>
            <a:pPr lvl="2" eaLnBrk="1" hangingPunct="1"/>
            <a:r>
              <a:rPr lang="en-US" altLang="ko-KR" i="1"/>
              <a:t>Dynamic power is proportional to the product of the number of switching transistors and the switching rate</a:t>
            </a:r>
          </a:p>
          <a:p>
            <a:pPr lvl="1" eaLnBrk="1" hangingPunct="1"/>
            <a:r>
              <a:rPr lang="en-US" altLang="ko-KR"/>
              <a:t>Microprocessors trying to achieve both a high IPC and a high CR must switch more transistors and switch them faster!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/>
              <a:t>Limits of Multiple-Issue Processors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Energy inefficiency of multiple-issue processors</a:t>
            </a:r>
          </a:p>
          <a:p>
            <a:pPr lvl="1" eaLnBrk="1" hangingPunct="1"/>
            <a:r>
              <a:rPr lang="en-US" altLang="ko-KR"/>
              <a:t>Multiple instruction issue incurs overhead in logic that grows faster than the issue rate increase</a:t>
            </a:r>
          </a:p>
          <a:p>
            <a:pPr lvl="2" eaLnBrk="1" hangingPunct="1"/>
            <a:r>
              <a:rPr lang="en-US" altLang="ko-KR"/>
              <a:t>Dependence checking, register renaming, wakeup and select, etc.</a:t>
            </a:r>
          </a:p>
          <a:p>
            <a:pPr lvl="2" eaLnBrk="1" hangingPunct="1"/>
            <a:r>
              <a:rPr lang="en-US" altLang="ko-KR"/>
              <a:t>Without voltage reduction, higher IPC will lead to lower performance/watt!</a:t>
            </a:r>
          </a:p>
          <a:p>
            <a:pPr lvl="1" eaLnBrk="1" hangingPunct="1"/>
            <a:r>
              <a:rPr lang="en-US" altLang="ko-KR"/>
              <a:t>Growing gap between peak issue rate and sustained performance</a:t>
            </a:r>
          </a:p>
          <a:p>
            <a:pPr lvl="2" eaLnBrk="1" hangingPunct="1"/>
            <a:r>
              <a:rPr lang="en-US" altLang="ko-KR"/>
              <a:t>The number of transistor switching is proportional to the peak issue rate</a:t>
            </a:r>
          </a:p>
          <a:p>
            <a:pPr lvl="2" eaLnBrk="1" hangingPunct="1"/>
            <a:r>
              <a:rPr lang="en-US" altLang="ko-KR"/>
              <a:t>The performance is proportional to the sustained rate</a:t>
            </a:r>
          </a:p>
          <a:p>
            <a:pPr lvl="2" eaLnBrk="1" hangingPunct="1"/>
            <a:r>
              <a:rPr lang="en-US" altLang="ko-KR"/>
              <a:t>Thus, growing gap translates to increasing energy per unit performance!</a:t>
            </a:r>
          </a:p>
          <a:p>
            <a:pPr eaLnBrk="1" hangingPunct="1"/>
            <a:r>
              <a:rPr lang="en-US" altLang="ko-KR"/>
              <a:t>For example, speculation is inherently inefficient</a:t>
            </a:r>
          </a:p>
          <a:p>
            <a:pPr lvl="1" eaLnBrk="1" hangingPunct="1"/>
            <a:r>
              <a:rPr lang="en-US" altLang="ko-KR"/>
              <a:t>It can never be perfect, thus there is inherently waste in executing computations before we know that whether the path is taken or not</a:t>
            </a:r>
          </a:p>
          <a:p>
            <a:pPr eaLnBrk="1" hangingPunct="1"/>
            <a:r>
              <a:rPr lang="en-US" altLang="ko-KR"/>
              <a:t>Increasing clock rate is also not energy efficient</a:t>
            </a:r>
          </a:p>
          <a:p>
            <a:pPr lvl="1" eaLnBrk="1" hangingPunct="1"/>
            <a:r>
              <a:rPr lang="en-US" altLang="ko-KR"/>
              <a:t>Increasing clock rate will increase transistor switching frequency</a:t>
            </a:r>
          </a:p>
          <a:p>
            <a:pPr lvl="1" eaLnBrk="1" hangingPunct="1"/>
            <a:r>
              <a:rPr lang="en-US" altLang="ko-KR"/>
              <a:t>Faster clock rate need deeper pipeline, but it will increase the overhead of pipelining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3" name="Rectangle 5"/>
          <p:cNvSpPr>
            <a:spLocks noGrp="1" noChangeArrowheads="1"/>
          </p:cNvSpPr>
          <p:nvPr>
            <p:ph type="title"/>
          </p:nvPr>
        </p:nvSpPr>
        <p:spPr>
          <a:xfrm>
            <a:off x="759417" y="138113"/>
            <a:ext cx="8155983" cy="807284"/>
          </a:xfrm>
        </p:spPr>
        <p:txBody>
          <a:bodyPr/>
          <a:lstStyle/>
          <a:p>
            <a:r>
              <a:rPr lang="en-US" sz="2400"/>
              <a:t>Example: Pentium 4</a:t>
            </a:r>
            <a:br>
              <a:rPr lang="en-US" sz="2400"/>
            </a:br>
            <a:r>
              <a:rPr lang="en-US" sz="2400"/>
              <a:t>A Superscalar CISC Machine</a:t>
            </a:r>
          </a:p>
        </p:txBody>
      </p:sp>
      <p:pic>
        <p:nvPicPr>
          <p:cNvPr id="1146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066800"/>
            <a:ext cx="8686800" cy="5410200"/>
          </a:xfrm>
          <a:noFill/>
          <a:ln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04200" cy="304800"/>
          </a:xfrm>
        </p:spPr>
        <p:txBody>
          <a:bodyPr/>
          <a:lstStyle/>
          <a:p>
            <a:r>
              <a:rPr lang="en-US" sz="2400"/>
              <a:t>Pentium 4 alternate view</a:t>
            </a:r>
          </a:p>
        </p:txBody>
      </p:sp>
      <p:pic>
        <p:nvPicPr>
          <p:cNvPr id="14950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685800"/>
            <a:ext cx="8229600" cy="5867400"/>
          </a:xfrm>
          <a:noFill/>
          <a:ln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Pentium 4 pipeline </a:t>
            </a:r>
          </a:p>
        </p:txBody>
      </p:sp>
      <p:pic>
        <p:nvPicPr>
          <p:cNvPr id="15053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2057400"/>
            <a:ext cx="8763000" cy="2438400"/>
          </a:xfrm>
          <a:noFill/>
          <a:ln/>
        </p:spPr>
      </p:pic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3048000" y="4953000"/>
            <a:ext cx="358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99"/>
                </a:solidFill>
                <a:latin typeface="Comic Sans MS" pitchFamily="66" charset="0"/>
              </a:rPr>
              <a:t>20 stages !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HP PA-RISC 8000</a:t>
            </a:r>
          </a:p>
        </p:txBody>
      </p:sp>
      <p:pic>
        <p:nvPicPr>
          <p:cNvPr id="8909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47800" y="1752600"/>
            <a:ext cx="6702425" cy="4114800"/>
          </a:xfrm>
          <a:noFill/>
          <a:ln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Processor Performance with Time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1143000"/>
            <a:ext cx="7010400" cy="5208588"/>
          </a:xfrm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24200" y="6019800"/>
            <a:ext cx="381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Year of introduction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Price being paid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2038" y="1350963"/>
            <a:ext cx="6318250" cy="4838700"/>
          </a:xfrm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MIPS-X (1988)</a:t>
            </a:r>
          </a:p>
        </p:txBody>
      </p:sp>
      <p:pic>
        <p:nvPicPr>
          <p:cNvPr id="6" name="Content Placeholder 5" descr="Screen Shot 2011-10-27 at 1.08.48 A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8635" t="11690" r="2792" b="6824"/>
          <a:stretch>
            <a:fillRect/>
          </a:stretch>
        </p:blipFill>
        <p:spPr>
          <a:xfrm>
            <a:off x="483325" y="1175658"/>
            <a:ext cx="8085909" cy="482103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06B6EE-A093-4FEF-8170-8F99626F721D}" type="datetime1">
              <a:rPr lang="en-US" smtClean="0"/>
              <a:pPr>
                <a:defRPr/>
              </a:pPr>
              <a:t>10/12/2022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16EC20-D012-429D-9293-36ECE46676D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078455"/>
            <a:ext cx="66677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ftp://reports.stanford.edu/pub/cstr/reports/csl/tr/86/289/CSL-TR-86-289.pdf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Renaming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Alpha 21264+, MIPS R10K+, Pentium 4 use  explicit register renaming</a:t>
            </a:r>
          </a:p>
          <a:p>
            <a:pPr lvl="1"/>
            <a:r>
              <a:rPr lang="en-US" dirty="0"/>
              <a:t>Registers are not read until instruction dispatches (begins execution)</a:t>
            </a:r>
          </a:p>
          <a:p>
            <a:pPr lvl="1"/>
            <a:r>
              <a:rPr lang="en-US" dirty="0"/>
              <a:t>Register renaming ensures no conflicts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4D28-5E5B-4FD7-92E2-392EF37B371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Line 6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7138916" y="3962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605516" y="36576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   PR23</a:t>
            </a:r>
          </a:p>
        </p:txBody>
      </p:sp>
      <p:sp>
        <p:nvSpPr>
          <p:cNvPr id="10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7138916" y="3657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05516" y="42672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R3   PR17</a:t>
            </a:r>
          </a:p>
        </p:txBody>
      </p:sp>
      <p:sp>
        <p:nvSpPr>
          <p:cNvPr id="12" name="Line 1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7138916" y="4267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605516" y="45720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R4   PR45</a:t>
            </a:r>
          </a:p>
        </p:txBody>
      </p:sp>
      <p:sp>
        <p:nvSpPr>
          <p:cNvPr id="14" name="Line 1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138916" y="4572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605516" y="48768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R5   PR13</a:t>
            </a:r>
          </a:p>
        </p:txBody>
      </p:sp>
      <p:sp>
        <p:nvSpPr>
          <p:cNvPr id="16" name="Line 1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138916" y="4876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605516" y="51816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R6   PR20</a:t>
            </a:r>
          </a:p>
        </p:txBody>
      </p:sp>
      <p:sp>
        <p:nvSpPr>
          <p:cNvPr id="18" name="Line 1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7138916" y="5181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605516" y="54864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R7   PR30</a:t>
            </a:r>
          </a:p>
        </p:txBody>
      </p:sp>
      <p:sp>
        <p:nvSpPr>
          <p:cNvPr id="20" name="Line 1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138916" y="5486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894441" y="5776913"/>
            <a:ext cx="332142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2"/>
                </a:solidFill>
                <a:latin typeface="+mn-lt"/>
              </a:rPr>
              <a:t>…</a:t>
            </a:r>
          </a:p>
        </p:txBody>
      </p:sp>
      <p:sp>
        <p:nvSpPr>
          <p:cNvPr id="22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629400" y="6248400"/>
            <a:ext cx="11430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62410" y="3302555"/>
            <a:ext cx="498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RAT</a:t>
            </a:r>
          </a:p>
        </p:txBody>
      </p:sp>
      <p:sp>
        <p:nvSpPr>
          <p:cNvPr id="25" name="Text Box 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14400" y="4385846"/>
            <a:ext cx="2159566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 R5, R4, R2</a:t>
            </a:r>
          </a:p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R7, R5, R1</a:t>
            </a:r>
          </a:p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 R5, R3, R2</a:t>
            </a:r>
          </a:p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LW  R7, 1000(R5)</a:t>
            </a:r>
          </a:p>
        </p:txBody>
      </p:sp>
      <p:sp>
        <p:nvSpPr>
          <p:cNvPr id="26" name="Rectangle 2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605516" y="39624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R2   PR2  </a:t>
            </a:r>
          </a:p>
        </p:txBody>
      </p:sp>
    </p:spTree>
    <p:extLst>
      <p:ext uri="{BB962C8B-B14F-4D97-AF65-F5344CB8AC3E}">
        <p14:creationId xmlns:p14="http://schemas.microsoft.com/office/powerpoint/2010/main" val="2327911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Renaming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4D28-5E5B-4FD7-92E2-392EF37B371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Line 6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7138916" y="3962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605516" y="36576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   PR23</a:t>
            </a:r>
          </a:p>
        </p:txBody>
      </p:sp>
      <p:sp>
        <p:nvSpPr>
          <p:cNvPr id="9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7138916" y="3657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05516" y="42672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R3   PR17</a:t>
            </a:r>
          </a:p>
        </p:txBody>
      </p:sp>
      <p:sp>
        <p:nvSpPr>
          <p:cNvPr id="11" name="Line 1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7138916" y="4267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605516" y="45720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R4   PR45</a:t>
            </a:r>
          </a:p>
        </p:txBody>
      </p:sp>
      <p:sp>
        <p:nvSpPr>
          <p:cNvPr id="13" name="Line 1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138916" y="4572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605516" y="48768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R5   </a:t>
            </a:r>
            <a:r>
              <a:rPr lang="en-US" sz="1400" b="1" strike="sngStrike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PR13</a:t>
            </a:r>
          </a:p>
        </p:txBody>
      </p:sp>
      <p:sp>
        <p:nvSpPr>
          <p:cNvPr id="15" name="Line 1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138916" y="4876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605516" y="51816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R6   PR20</a:t>
            </a:r>
          </a:p>
        </p:txBody>
      </p:sp>
      <p:sp>
        <p:nvSpPr>
          <p:cNvPr id="17" name="Line 1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7138916" y="5181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605516" y="54864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R7   PR30</a:t>
            </a:r>
          </a:p>
        </p:txBody>
      </p:sp>
      <p:sp>
        <p:nvSpPr>
          <p:cNvPr id="19" name="Line 1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138916" y="5486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894441" y="5776913"/>
            <a:ext cx="292068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21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629400" y="6248400"/>
            <a:ext cx="11430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62410" y="3302555"/>
            <a:ext cx="498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RAT</a:t>
            </a:r>
          </a:p>
        </p:txBody>
      </p:sp>
      <p:sp>
        <p:nvSpPr>
          <p:cNvPr id="23" name="Rectangle 2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505200" y="4385846"/>
            <a:ext cx="252986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PR37</a:t>
            </a:r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PR45, PR2</a:t>
            </a:r>
          </a:p>
        </p:txBody>
      </p:sp>
      <p:sp>
        <p:nvSpPr>
          <p:cNvPr id="28" name="Content Placeholder 27"/>
          <p:cNvSpPr txBox="1">
            <a:spLocks noGrp="1"/>
          </p:cNvSpPr>
          <p:nvPr>
            <p:ph idx="1"/>
          </p:nvPr>
        </p:nvSpPr>
        <p:spPr>
          <a:xfrm>
            <a:off x="228600" y="1066800"/>
            <a:ext cx="87264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Assume that </a:t>
            </a:r>
            <a:r>
              <a:rPr lang="en-US" dirty="0">
                <a:solidFill>
                  <a:srgbClr val="C00000"/>
                </a:solidFill>
              </a:rPr>
              <a:t>PR37</a:t>
            </a:r>
            <a:r>
              <a:rPr lang="en-US" dirty="0"/>
              <a:t> is free and allocated to DIV’s destination register R5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784988" y="4873823"/>
            <a:ext cx="6142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PR37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14400" y="4385846"/>
            <a:ext cx="2159566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 R5, R4, R2</a:t>
            </a:r>
          </a:p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R7, R5, R1</a:t>
            </a:r>
          </a:p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 R5, R3, R2</a:t>
            </a:r>
          </a:p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LW  R7, 1000(R5)</a:t>
            </a:r>
          </a:p>
        </p:txBody>
      </p:sp>
      <p:sp>
        <p:nvSpPr>
          <p:cNvPr id="31" name="Rectangle 3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605516" y="39624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R2   PR2  </a:t>
            </a:r>
          </a:p>
        </p:txBody>
      </p:sp>
    </p:spTree>
    <p:extLst>
      <p:ext uri="{BB962C8B-B14F-4D97-AF65-F5344CB8AC3E}">
        <p14:creationId xmlns:p14="http://schemas.microsoft.com/office/powerpoint/2010/main" val="2401137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Renaming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4D28-5E5B-4FD7-92E2-392EF37B371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Line 6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7138916" y="3962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605516" y="36576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   PR23</a:t>
            </a:r>
          </a:p>
        </p:txBody>
      </p:sp>
      <p:sp>
        <p:nvSpPr>
          <p:cNvPr id="9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7138916" y="3657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05516" y="42672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R3   PR17</a:t>
            </a:r>
          </a:p>
        </p:txBody>
      </p:sp>
      <p:sp>
        <p:nvSpPr>
          <p:cNvPr id="11" name="Line 1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7138916" y="4267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605516" y="45720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R4   PR45</a:t>
            </a:r>
          </a:p>
        </p:txBody>
      </p:sp>
      <p:sp>
        <p:nvSpPr>
          <p:cNvPr id="13" name="Line 1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138916" y="4572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605516" y="48768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R5  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PR37</a:t>
            </a:r>
          </a:p>
        </p:txBody>
      </p:sp>
      <p:sp>
        <p:nvSpPr>
          <p:cNvPr id="15" name="Line 1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138916" y="4876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605516" y="51816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R6   PR20</a:t>
            </a:r>
          </a:p>
        </p:txBody>
      </p:sp>
      <p:sp>
        <p:nvSpPr>
          <p:cNvPr id="17" name="Line 1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7138916" y="5181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605516" y="54864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R7   PR30</a:t>
            </a:r>
          </a:p>
        </p:txBody>
      </p:sp>
      <p:sp>
        <p:nvSpPr>
          <p:cNvPr id="19" name="Line 1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138916" y="5486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894441" y="5776913"/>
            <a:ext cx="332142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2"/>
                </a:solidFill>
                <a:latin typeface="+mn-lt"/>
              </a:rPr>
              <a:t>…</a:t>
            </a:r>
          </a:p>
        </p:txBody>
      </p:sp>
      <p:sp>
        <p:nvSpPr>
          <p:cNvPr id="21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629400" y="6248400"/>
            <a:ext cx="11430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62410" y="3302555"/>
            <a:ext cx="498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RAT</a:t>
            </a:r>
          </a:p>
        </p:txBody>
      </p:sp>
      <p:sp>
        <p:nvSpPr>
          <p:cNvPr id="23" name="Rectangle 2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505200" y="4385846"/>
            <a:ext cx="252986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PR37</a:t>
            </a:r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PR45, PR2</a:t>
            </a:r>
          </a:p>
        </p:txBody>
      </p:sp>
      <p:sp>
        <p:nvSpPr>
          <p:cNvPr id="28" name="Content Placeholder 27"/>
          <p:cNvSpPr txBox="1">
            <a:spLocks noGrp="1"/>
          </p:cNvSpPr>
          <p:nvPr>
            <p:ph idx="1"/>
          </p:nvPr>
        </p:nvSpPr>
        <p:spPr>
          <a:xfrm>
            <a:off x="228600" y="1066800"/>
            <a:ext cx="87264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Assume that </a:t>
            </a:r>
            <a:r>
              <a:rPr lang="en-US" dirty="0">
                <a:solidFill>
                  <a:srgbClr val="C00000"/>
                </a:solidFill>
              </a:rPr>
              <a:t>PR37</a:t>
            </a:r>
            <a:r>
              <a:rPr lang="en-US" dirty="0"/>
              <a:t> is free and allocated to DIV’s destination register R5</a:t>
            </a:r>
          </a:p>
        </p:txBody>
      </p:sp>
      <p:sp>
        <p:nvSpPr>
          <p:cNvPr id="26" name="Text Box 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14400" y="4385846"/>
            <a:ext cx="2159566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 R5, R4, R2</a:t>
            </a:r>
          </a:p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R7, R5, R1</a:t>
            </a:r>
          </a:p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 R5, R3, R2</a:t>
            </a:r>
          </a:p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LW  R7, 1000(R5)</a:t>
            </a:r>
          </a:p>
        </p:txBody>
      </p:sp>
      <p:sp>
        <p:nvSpPr>
          <p:cNvPr id="27" name="Rectangle 2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605516" y="39624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R2   PR2  </a:t>
            </a:r>
          </a:p>
        </p:txBody>
      </p:sp>
    </p:spTree>
    <p:extLst>
      <p:ext uri="{BB962C8B-B14F-4D97-AF65-F5344CB8AC3E}">
        <p14:creationId xmlns:p14="http://schemas.microsoft.com/office/powerpoint/2010/main" val="3080949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Renaming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4D28-5E5B-4FD7-92E2-392EF37B371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Line 6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7138916" y="3962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605516" y="36576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   PR23</a:t>
            </a:r>
          </a:p>
        </p:txBody>
      </p:sp>
      <p:sp>
        <p:nvSpPr>
          <p:cNvPr id="9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7138916" y="3657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05516" y="42672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R3   PR17</a:t>
            </a:r>
          </a:p>
        </p:txBody>
      </p:sp>
      <p:sp>
        <p:nvSpPr>
          <p:cNvPr id="11" name="Line 1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7138916" y="4267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605516" y="45720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R4   PR45</a:t>
            </a:r>
          </a:p>
        </p:txBody>
      </p:sp>
      <p:sp>
        <p:nvSpPr>
          <p:cNvPr id="13" name="Line 1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138916" y="4572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605516" y="48768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R5  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PR37</a:t>
            </a:r>
          </a:p>
        </p:txBody>
      </p:sp>
      <p:sp>
        <p:nvSpPr>
          <p:cNvPr id="15" name="Line 1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138916" y="4876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605516" y="51816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R6   PR20</a:t>
            </a:r>
          </a:p>
        </p:txBody>
      </p:sp>
      <p:sp>
        <p:nvSpPr>
          <p:cNvPr id="17" name="Line 1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7138916" y="5181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605516" y="54864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R7   </a:t>
            </a:r>
            <a:r>
              <a:rPr lang="en-US" sz="1400" b="1" strike="sngStrike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PR30</a:t>
            </a:r>
          </a:p>
        </p:txBody>
      </p:sp>
      <p:sp>
        <p:nvSpPr>
          <p:cNvPr id="19" name="Line 1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138916" y="5486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894441" y="5776913"/>
            <a:ext cx="332142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2"/>
                </a:solidFill>
                <a:latin typeface="+mn-lt"/>
              </a:rPr>
              <a:t>…</a:t>
            </a:r>
          </a:p>
        </p:txBody>
      </p:sp>
      <p:sp>
        <p:nvSpPr>
          <p:cNvPr id="21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629400" y="6248400"/>
            <a:ext cx="11430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62410" y="3302555"/>
            <a:ext cx="498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RAT</a:t>
            </a:r>
          </a:p>
        </p:txBody>
      </p:sp>
      <p:sp>
        <p:nvSpPr>
          <p:cNvPr id="23" name="Rectangle 2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505200" y="4385846"/>
            <a:ext cx="265329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 PR37, PR45, PR2</a:t>
            </a:r>
          </a:p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PR4 , PR37, PR23</a:t>
            </a:r>
          </a:p>
        </p:txBody>
      </p:sp>
      <p:sp>
        <p:nvSpPr>
          <p:cNvPr id="28" name="Content Placeholder 27"/>
          <p:cNvSpPr txBox="1">
            <a:spLocks noGrp="1"/>
          </p:cNvSpPr>
          <p:nvPr>
            <p:ph idx="1"/>
          </p:nvPr>
        </p:nvSpPr>
        <p:spPr>
          <a:xfrm>
            <a:off x="228600" y="1066800"/>
            <a:ext cx="87264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Assume that </a:t>
            </a:r>
            <a:r>
              <a:rPr lang="en-US" dirty="0">
                <a:solidFill>
                  <a:srgbClr val="C00000"/>
                </a:solidFill>
              </a:rPr>
              <a:t>PR4</a:t>
            </a:r>
            <a:r>
              <a:rPr lang="en-US" dirty="0"/>
              <a:t> is free and allocated to ADD’s destination register R7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790171" y="5471665"/>
            <a:ext cx="5068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PR4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14400" y="4385846"/>
            <a:ext cx="2159566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 R5, R4, R2</a:t>
            </a:r>
          </a:p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R7, R5, R1</a:t>
            </a:r>
          </a:p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 R5, R3, R2</a:t>
            </a:r>
          </a:p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LW  R7, 1000(R5)</a:t>
            </a:r>
          </a:p>
        </p:txBody>
      </p:sp>
      <p:sp>
        <p:nvSpPr>
          <p:cNvPr id="27" name="Rectangle 2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605516" y="39624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R2   PR2  </a:t>
            </a:r>
          </a:p>
        </p:txBody>
      </p:sp>
    </p:spTree>
    <p:extLst>
      <p:ext uri="{BB962C8B-B14F-4D97-AF65-F5344CB8AC3E}">
        <p14:creationId xmlns:p14="http://schemas.microsoft.com/office/powerpoint/2010/main" val="176879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Renaming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94D28-5E5B-4FD7-92E2-392EF37B371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Line 6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7138916" y="3962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605516" y="36576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   PR23</a:t>
            </a:r>
          </a:p>
        </p:txBody>
      </p:sp>
      <p:sp>
        <p:nvSpPr>
          <p:cNvPr id="9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7138916" y="3657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05516" y="42672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R3   PR17</a:t>
            </a:r>
          </a:p>
        </p:txBody>
      </p:sp>
      <p:sp>
        <p:nvSpPr>
          <p:cNvPr id="11" name="Line 1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7138916" y="4267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605516" y="45720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R4   PR45</a:t>
            </a:r>
          </a:p>
        </p:txBody>
      </p:sp>
      <p:sp>
        <p:nvSpPr>
          <p:cNvPr id="13" name="Line 12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7138916" y="4572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605516" y="48768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R5   </a:t>
            </a:r>
            <a:r>
              <a:rPr lang="en-US" sz="1400" b="1" strike="sngStrike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PR37</a:t>
            </a:r>
          </a:p>
        </p:txBody>
      </p:sp>
      <p:sp>
        <p:nvSpPr>
          <p:cNvPr id="15" name="Line 1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7138916" y="4876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605516" y="51816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R6   PR20</a:t>
            </a:r>
          </a:p>
        </p:txBody>
      </p:sp>
      <p:sp>
        <p:nvSpPr>
          <p:cNvPr id="17" name="Line 1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7138916" y="5181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605516" y="54864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R7  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PR4 </a:t>
            </a:r>
          </a:p>
        </p:txBody>
      </p:sp>
      <p:sp>
        <p:nvSpPr>
          <p:cNvPr id="19" name="Line 1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7138916" y="5486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894441" y="5776913"/>
            <a:ext cx="292068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21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629400" y="6248400"/>
            <a:ext cx="11430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62410" y="3302555"/>
            <a:ext cx="498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RAT</a:t>
            </a:r>
          </a:p>
        </p:txBody>
      </p:sp>
      <p:sp>
        <p:nvSpPr>
          <p:cNvPr id="23" name="Rectangle 2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505200" y="4385846"/>
            <a:ext cx="265329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 PR37, PR45, PR2</a:t>
            </a:r>
          </a:p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PR4 , PR37, PR23</a:t>
            </a:r>
          </a:p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 PR42, PR17, PR2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790171" y="4876800"/>
            <a:ext cx="6142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PR42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14400" y="4385846"/>
            <a:ext cx="2159566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 R5, R4, R2</a:t>
            </a:r>
          </a:p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R7, R5, R1</a:t>
            </a:r>
          </a:p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 R5, R3, R2</a:t>
            </a:r>
          </a:p>
          <a:p>
            <a:r>
              <a:rPr lang="en-US" sz="16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LW  R7, 1000(R5)</a:t>
            </a:r>
          </a:p>
        </p:txBody>
      </p:sp>
      <p:sp>
        <p:nvSpPr>
          <p:cNvPr id="29" name="Rectangle 2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605516" y="3962400"/>
            <a:ext cx="1143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R2   PR2  </a:t>
            </a:r>
          </a:p>
        </p:txBody>
      </p:sp>
    </p:spTree>
    <p:extLst>
      <p:ext uri="{BB962C8B-B14F-4D97-AF65-F5344CB8AC3E}">
        <p14:creationId xmlns:p14="http://schemas.microsoft.com/office/powerpoint/2010/main" val="26978860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6446</TotalTime>
  <Words>2547</Words>
  <Application>Microsoft Office PowerPoint</Application>
  <PresentationFormat>On-screen Show (4:3)</PresentationFormat>
  <Paragraphs>894</Paragraphs>
  <Slides>48</Slides>
  <Notes>5</Notes>
  <HiddenSlides>1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Arial</vt:lpstr>
      <vt:lpstr>Comic Sans MS</vt:lpstr>
      <vt:lpstr>Courier New</vt:lpstr>
      <vt:lpstr>Franklin Gothic Book</vt:lpstr>
      <vt:lpstr>Garamond</vt:lpstr>
      <vt:lpstr>Tahoma</vt:lpstr>
      <vt:lpstr>Times New Roman</vt:lpstr>
      <vt:lpstr>Wingdings</vt:lpstr>
      <vt:lpstr>Blends</vt:lpstr>
      <vt:lpstr>Bitmap Image</vt:lpstr>
      <vt:lpstr>Superscalar Complexity</vt:lpstr>
      <vt:lpstr>View of Superscalar Execution</vt:lpstr>
      <vt:lpstr>Generic Superscalar Processor Models</vt:lpstr>
      <vt:lpstr>Register Renaming</vt:lpstr>
      <vt:lpstr>Register Renaming</vt:lpstr>
      <vt:lpstr>Register Renaming</vt:lpstr>
      <vt:lpstr>Register Renaming</vt:lpstr>
      <vt:lpstr>Register Renaming</vt:lpstr>
      <vt:lpstr>Register Renaming</vt:lpstr>
      <vt:lpstr>Register Renaming</vt:lpstr>
      <vt:lpstr>MIPS R10000, Recycling Physical Registers</vt:lpstr>
      <vt:lpstr>MIPS R10000, Recycling Physical Registers</vt:lpstr>
      <vt:lpstr>MIPS R10000, Recycling Physical Registers</vt:lpstr>
      <vt:lpstr>MIPS R10000, Recycling Physical Registers</vt:lpstr>
      <vt:lpstr>MIPS R10000, Recycling Physical Registers</vt:lpstr>
      <vt:lpstr>MIPS R10000, Recycling Physical Registers</vt:lpstr>
      <vt:lpstr>MIPS R10000, Recycling Physical Registers</vt:lpstr>
      <vt:lpstr>MIPS R10000, Recycling Physical Registers</vt:lpstr>
      <vt:lpstr>MIPS R10000, Recycling Physical Registers</vt:lpstr>
      <vt:lpstr>MIPS R10000, Recycling Physical Registers</vt:lpstr>
      <vt:lpstr>PowerPoint Presentation</vt:lpstr>
      <vt:lpstr>Instr Scheduling: Wakeup &amp; Select</vt:lpstr>
      <vt:lpstr>PowerPoint Presentation</vt:lpstr>
      <vt:lpstr>Scalar Scheduler (Issue Width = 1)</vt:lpstr>
      <vt:lpstr>Superscalar Scheduler (Width = 4)</vt:lpstr>
      <vt:lpstr>PowerPoint Presentation</vt:lpstr>
      <vt:lpstr>Simple (?) Select Logic Implementation</vt:lpstr>
      <vt:lpstr>Simple Select Logic Implementation</vt:lpstr>
      <vt:lpstr>Simple Select Logic Implementation</vt:lpstr>
      <vt:lpstr>Simple Select Logic Implementation</vt:lpstr>
      <vt:lpstr>Issues to Distinctive Functional Units</vt:lpstr>
      <vt:lpstr>Dual Issues to Multiple Units</vt:lpstr>
      <vt:lpstr>PowerPoint Presentation</vt:lpstr>
      <vt:lpstr>Other structures</vt:lpstr>
      <vt:lpstr>Limitations of ILP</vt:lpstr>
      <vt:lpstr>Impact of Window Size</vt:lpstr>
      <vt:lpstr>Impact of Branch Prediction</vt:lpstr>
      <vt:lpstr>Impact of Finite Registers</vt:lpstr>
      <vt:lpstr>Impact of Imperfect Alias Analysis</vt:lpstr>
      <vt:lpstr>Limits of Multiple-Issue Processors: Revisited</vt:lpstr>
      <vt:lpstr>Limits of Multiple-Issue Processors</vt:lpstr>
      <vt:lpstr>Example: Pentium 4 A Superscalar CISC Machine</vt:lpstr>
      <vt:lpstr>Pentium 4 alternate view</vt:lpstr>
      <vt:lpstr>Pentium 4 pipeline </vt:lpstr>
      <vt:lpstr>HP PA-RISC 8000</vt:lpstr>
      <vt:lpstr>Processor Performance with Time</vt:lpstr>
      <vt:lpstr>Price being paid</vt:lpstr>
      <vt:lpstr>MIPS-X (1988)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Kumar, Rakesh</cp:lastModifiedBy>
  <cp:revision>412</cp:revision>
  <cp:lastPrinted>2011-10-27T18:39:05Z</cp:lastPrinted>
  <dcterms:created xsi:type="dcterms:W3CDTF">2007-02-18T14:48:18Z</dcterms:created>
  <dcterms:modified xsi:type="dcterms:W3CDTF">2022-10-13T00:02:14Z</dcterms:modified>
</cp:coreProperties>
</file>