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4492" r:id="rId2"/>
    <p:sldMasterId id="2147484479" r:id="rId3"/>
    <p:sldMasterId id="2147484300" r:id="rId4"/>
    <p:sldMasterId id="2147484452" r:id="rId5"/>
    <p:sldMasterId id="2147484454" r:id="rId6"/>
    <p:sldMasterId id="2147484466" r:id="rId7"/>
  </p:sldMasterIdLst>
  <p:notesMasterIdLst>
    <p:notesMasterId r:id="rId63"/>
  </p:notesMasterIdLst>
  <p:handoutMasterIdLst>
    <p:handoutMasterId r:id="rId64"/>
  </p:handoutMasterIdLst>
  <p:sldIdLst>
    <p:sldId id="258" r:id="rId8"/>
    <p:sldId id="1297" r:id="rId9"/>
    <p:sldId id="1040" r:id="rId10"/>
    <p:sldId id="1300" r:id="rId11"/>
    <p:sldId id="1302" r:id="rId12"/>
    <p:sldId id="1045" r:id="rId13"/>
    <p:sldId id="1046" r:id="rId14"/>
    <p:sldId id="1047" r:id="rId15"/>
    <p:sldId id="1048" r:id="rId16"/>
    <p:sldId id="1303" r:id="rId17"/>
    <p:sldId id="1281" r:id="rId18"/>
    <p:sldId id="1282" r:id="rId19"/>
    <p:sldId id="1283" r:id="rId20"/>
    <p:sldId id="1284" r:id="rId21"/>
    <p:sldId id="1286" r:id="rId22"/>
    <p:sldId id="1287" r:id="rId23"/>
    <p:sldId id="1288" r:id="rId24"/>
    <p:sldId id="257" r:id="rId25"/>
    <p:sldId id="286" r:id="rId26"/>
    <p:sldId id="1290" r:id="rId27"/>
    <p:sldId id="1291" r:id="rId28"/>
    <p:sldId id="1292" r:id="rId29"/>
    <p:sldId id="1293" r:id="rId30"/>
    <p:sldId id="1294" r:id="rId31"/>
    <p:sldId id="1295" r:id="rId32"/>
    <p:sldId id="1296" r:id="rId33"/>
    <p:sldId id="1299" r:id="rId34"/>
    <p:sldId id="259" r:id="rId35"/>
    <p:sldId id="260" r:id="rId36"/>
    <p:sldId id="262" r:id="rId37"/>
    <p:sldId id="263" r:id="rId38"/>
    <p:sldId id="264" r:id="rId39"/>
    <p:sldId id="261" r:id="rId40"/>
    <p:sldId id="273" r:id="rId41"/>
    <p:sldId id="274" r:id="rId42"/>
    <p:sldId id="1232" r:id="rId43"/>
    <p:sldId id="1233" r:id="rId44"/>
    <p:sldId id="340" r:id="rId45"/>
    <p:sldId id="341" r:id="rId46"/>
    <p:sldId id="1172" r:id="rId47"/>
    <p:sldId id="290" r:id="rId48"/>
    <p:sldId id="1173" r:id="rId49"/>
    <p:sldId id="295" r:id="rId50"/>
    <p:sldId id="1217" r:id="rId51"/>
    <p:sldId id="1298" r:id="rId52"/>
    <p:sldId id="289" r:id="rId53"/>
    <p:sldId id="292" r:id="rId54"/>
    <p:sldId id="293" r:id="rId55"/>
    <p:sldId id="294" r:id="rId56"/>
    <p:sldId id="1225" r:id="rId57"/>
    <p:sldId id="1226" r:id="rId58"/>
    <p:sldId id="1227" r:id="rId59"/>
    <p:sldId id="1228" r:id="rId60"/>
    <p:sldId id="1229" r:id="rId61"/>
    <p:sldId id="567" r:id="rId6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5"/>
    <a:srgbClr val="0000FF"/>
    <a:srgbClr val="0033CC"/>
    <a:srgbClr val="00CC00"/>
    <a:srgbClr val="FF6600"/>
    <a:srgbClr val="003399"/>
    <a:srgbClr val="FF0000"/>
    <a:srgbClr val="00FF00"/>
    <a:srgbClr val="27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63F1C-82AD-4648-AE2A-E1597D8D14A2}" v="27" dt="2020-03-10T16:56:21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1"/>
    <p:restoredTop sz="67130"/>
  </p:normalViewPr>
  <p:slideViewPr>
    <p:cSldViewPr snapToGrid="0" snapToObjects="1">
      <p:cViewPr>
        <p:scale>
          <a:sx n="143" d="100"/>
          <a:sy n="143" d="100"/>
        </p:scale>
        <p:origin x="95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07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 Huang" userId="6515a6473675acb6" providerId="LiveId" clId="{57263F1C-82AD-4648-AE2A-E1597D8D14A2}"/>
    <pc:docChg chg="undo custSel delSld modSld">
      <pc:chgData name="Jian Huang" userId="6515a6473675acb6" providerId="LiveId" clId="{57263F1C-82AD-4648-AE2A-E1597D8D14A2}" dt="2020-03-10T16:58:23.957" v="335" actId="122"/>
      <pc:docMkLst>
        <pc:docMk/>
      </pc:docMkLst>
      <pc:sldChg chg="modSp">
        <pc:chgData name="Jian Huang" userId="6515a6473675acb6" providerId="LiveId" clId="{57263F1C-82AD-4648-AE2A-E1597D8D14A2}" dt="2020-03-10T08:56:43.060" v="19" actId="14100"/>
        <pc:sldMkLst>
          <pc:docMk/>
          <pc:sldMk cId="2731231489" sldId="342"/>
        </pc:sldMkLst>
        <pc:spChg chg="mod">
          <ac:chgData name="Jian Huang" userId="6515a6473675acb6" providerId="LiveId" clId="{57263F1C-82AD-4648-AE2A-E1597D8D14A2}" dt="2020-03-10T08:56:30.828" v="6" actId="1076"/>
          <ac:spMkLst>
            <pc:docMk/>
            <pc:sldMk cId="2731231489" sldId="342"/>
            <ac:spMk id="2" creationId="{691A055E-6051-48DA-8453-E092E2206F20}"/>
          </ac:spMkLst>
        </pc:spChg>
        <pc:spChg chg="mod">
          <ac:chgData name="Jian Huang" userId="6515a6473675acb6" providerId="LiveId" clId="{57263F1C-82AD-4648-AE2A-E1597D8D14A2}" dt="2020-03-10T08:56:43.060" v="19" actId="14100"/>
          <ac:spMkLst>
            <pc:docMk/>
            <pc:sldMk cId="2731231489" sldId="342"/>
            <ac:spMk id="6" creationId="{3946F596-F2B6-45B1-AB9C-37957874D25F}"/>
          </ac:spMkLst>
        </pc:spChg>
      </pc:sldChg>
      <pc:sldChg chg="del">
        <pc:chgData name="Jian Huang" userId="6515a6473675acb6" providerId="LiveId" clId="{57263F1C-82AD-4648-AE2A-E1597D8D14A2}" dt="2020-03-10T08:55:38.425" v="0" actId="2696"/>
        <pc:sldMkLst>
          <pc:docMk/>
          <pc:sldMk cId="0" sldId="821"/>
        </pc:sldMkLst>
      </pc:sldChg>
      <pc:sldChg chg="addSp delSp modSp mod modAnim">
        <pc:chgData name="Jian Huang" userId="6515a6473675acb6" providerId="LiveId" clId="{57263F1C-82AD-4648-AE2A-E1597D8D14A2}" dt="2020-03-10T16:51:44.928" v="175" actId="14100"/>
        <pc:sldMkLst>
          <pc:docMk/>
          <pc:sldMk cId="1320619995" sldId="1299"/>
        </pc:sldMkLst>
        <pc:spChg chg="add del mod">
          <ac:chgData name="Jian Huang" userId="6515a6473675acb6" providerId="LiveId" clId="{57263F1C-82AD-4648-AE2A-E1597D8D14A2}" dt="2020-03-10T16:33:28.021" v="59" actId="478"/>
          <ac:spMkLst>
            <pc:docMk/>
            <pc:sldMk cId="1320619995" sldId="1299"/>
            <ac:spMk id="2" creationId="{B0D78090-D85A-49D1-AA89-5C76894C4F46}"/>
          </ac:spMkLst>
        </pc:spChg>
        <pc:spChg chg="del">
          <ac:chgData name="Jian Huang" userId="6515a6473675acb6" providerId="LiveId" clId="{57263F1C-82AD-4648-AE2A-E1597D8D14A2}" dt="2020-03-10T16:33:22.854" v="58" actId="478"/>
          <ac:spMkLst>
            <pc:docMk/>
            <pc:sldMk cId="1320619995" sldId="1299"/>
            <ac:spMk id="3" creationId="{AC14E271-357B-4FA6-971C-F951E379FBB1}"/>
          </ac:spMkLst>
        </pc:spChg>
        <pc:spChg chg="add mod">
          <ac:chgData name="Jian Huang" userId="6515a6473675acb6" providerId="LiveId" clId="{57263F1C-82AD-4648-AE2A-E1597D8D14A2}" dt="2020-03-10T16:51:38.759" v="174" actId="20577"/>
          <ac:spMkLst>
            <pc:docMk/>
            <pc:sldMk cId="1320619995" sldId="1299"/>
            <ac:spMk id="4" creationId="{B8FB974C-9D37-4829-91FA-0D1E9C85D6D1}"/>
          </ac:spMkLst>
        </pc:spChg>
        <pc:spChg chg="mod">
          <ac:chgData name="Jian Huang" userId="6515a6473675acb6" providerId="LiveId" clId="{57263F1C-82AD-4648-AE2A-E1597D8D14A2}" dt="2020-03-10T16:33:14.238" v="56" actId="20577"/>
          <ac:spMkLst>
            <pc:docMk/>
            <pc:sldMk cId="1320619995" sldId="1299"/>
            <ac:spMk id="58369" creationId="{C5E1EE4E-606B-430C-A2E2-3BB9C575FD00}"/>
          </ac:spMkLst>
        </pc:spChg>
        <pc:graphicFrameChg chg="add mod">
          <ac:chgData name="Jian Huang" userId="6515a6473675acb6" providerId="LiveId" clId="{57263F1C-82AD-4648-AE2A-E1597D8D14A2}" dt="2020-03-10T16:51:44.928" v="175" actId="14100"/>
          <ac:graphicFrameMkLst>
            <pc:docMk/>
            <pc:sldMk cId="1320619995" sldId="1299"/>
            <ac:graphicFrameMk id="7" creationId="{EA1AF9EC-F085-4219-B9BB-2E0AE29D2E42}"/>
          </ac:graphicFrameMkLst>
        </pc:graphicFrameChg>
        <pc:picChg chg="del">
          <ac:chgData name="Jian Huang" userId="6515a6473675acb6" providerId="LiveId" clId="{57263F1C-82AD-4648-AE2A-E1597D8D14A2}" dt="2020-03-10T16:33:17.490" v="57" actId="478"/>
          <ac:picMkLst>
            <pc:docMk/>
            <pc:sldMk cId="1320619995" sldId="1299"/>
            <ac:picMk id="58372" creationId="{5A94B710-76D7-4C23-9BE7-D9344673F575}"/>
          </ac:picMkLst>
        </pc:picChg>
      </pc:sldChg>
      <pc:sldChg chg="addSp delSp modSp">
        <pc:chgData name="Jian Huang" userId="6515a6473675acb6" providerId="LiveId" clId="{57263F1C-82AD-4648-AE2A-E1597D8D14A2}" dt="2020-03-10T16:58:23.957" v="335" actId="122"/>
        <pc:sldMkLst>
          <pc:docMk/>
          <pc:sldMk cId="910659647" sldId="1300"/>
        </pc:sldMkLst>
        <pc:spChg chg="del">
          <ac:chgData name="Jian Huang" userId="6515a6473675acb6" providerId="LiveId" clId="{57263F1C-82AD-4648-AE2A-E1597D8D14A2}" dt="2020-03-10T16:52:11.221" v="187" actId="478"/>
          <ac:spMkLst>
            <pc:docMk/>
            <pc:sldMk cId="910659647" sldId="1300"/>
            <ac:spMk id="4" creationId="{B8FB974C-9D37-4829-91FA-0D1E9C85D6D1}"/>
          </ac:spMkLst>
        </pc:spChg>
        <pc:spChg chg="mod">
          <ac:chgData name="Jian Huang" userId="6515a6473675acb6" providerId="LiveId" clId="{57263F1C-82AD-4648-AE2A-E1597D8D14A2}" dt="2020-03-10T16:52:04.758" v="185" actId="20577"/>
          <ac:spMkLst>
            <pc:docMk/>
            <pc:sldMk cId="910659647" sldId="1300"/>
            <ac:spMk id="58369" creationId="{C5E1EE4E-606B-430C-A2E2-3BB9C575FD00}"/>
          </ac:spMkLst>
        </pc:spChg>
        <pc:graphicFrameChg chg="add mod modGraphic">
          <ac:chgData name="Jian Huang" userId="6515a6473675acb6" providerId="LiveId" clId="{57263F1C-82AD-4648-AE2A-E1597D8D14A2}" dt="2020-03-10T16:58:23.957" v="335" actId="122"/>
          <ac:graphicFrameMkLst>
            <pc:docMk/>
            <pc:sldMk cId="910659647" sldId="1300"/>
            <ac:graphicFrameMk id="2" creationId="{834494E2-9545-4957-B484-CEA21A1EA021}"/>
          </ac:graphicFrameMkLst>
        </pc:graphicFrameChg>
        <pc:graphicFrameChg chg="del">
          <ac:chgData name="Jian Huang" userId="6515a6473675acb6" providerId="LiveId" clId="{57263F1C-82AD-4648-AE2A-E1597D8D14A2}" dt="2020-03-10T16:52:07.482" v="186" actId="478"/>
          <ac:graphicFrameMkLst>
            <pc:docMk/>
            <pc:sldMk cId="910659647" sldId="1300"/>
            <ac:graphicFrameMk id="7" creationId="{EA1AF9EC-F085-4219-B9BB-2E0AE29D2E4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85FF2892-1AD3-482E-840D-E8B6B34D46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00D8B76D-AC89-4D1D-ACCE-1512D40E61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628B1BDD-4356-4AED-89C6-F7C0588C56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AFAF3CFF-F85C-4657-A601-15106708BF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6B3BB2D-D970-4AD1-8757-FFF55A6D5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3E7571B3-E940-46F6-A55E-410C084721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886A7DF-EBF8-4F12-89F0-5FDAED6DB3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0EB33F6-F44D-472D-AA2A-006B608C77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E3DC9FD1-AB3E-438C-9874-97A76DDFA8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39CF1963-EDC1-4FC8-8AF2-C1F0B936E6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0754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1D41C0C3-BEBB-4A9A-B232-A14F0BC0B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D0205C3-0ECD-480C-8F79-F22B4770FF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7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/>
              <a:t>Today we will learn about DRAM and its internal </a:t>
            </a:r>
            <a:r>
              <a:rPr lang="en-US" baseline="0" dirty="0" err="1"/>
              <a:t>architechture</a:t>
            </a:r>
            <a:r>
              <a:rPr lang="en-US" baseline="0" dirty="0"/>
              <a:t>; what are the </a:t>
            </a:r>
            <a:r>
              <a:rPr lang="en-US" baseline="0" dirty="0" err="1"/>
              <a:t>tradefoos</a:t>
            </a:r>
            <a:r>
              <a:rPr lang="en-US" baseline="0" dirty="0"/>
              <a:t> in </a:t>
            </a:r>
            <a:r>
              <a:rPr lang="en-US" baseline="0" dirty="0" err="1"/>
              <a:t>desigining</a:t>
            </a:r>
            <a:r>
              <a:rPr lang="en-US" baseline="0" dirty="0"/>
              <a:t> a dram</a:t>
            </a:r>
          </a:p>
        </p:txBody>
      </p:sp>
    </p:spTree>
    <p:extLst>
      <p:ext uri="{BB962C8B-B14F-4D97-AF65-F5344CB8AC3E}">
        <p14:creationId xmlns:p14="http://schemas.microsoft.com/office/powerpoint/2010/main" val="186338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1366 Pins</a:t>
            </a:r>
          </a:p>
          <a:p>
            <a:r>
              <a:rPr lang="en-US" dirty="0"/>
              <a:t>650 for power</a:t>
            </a:r>
          </a:p>
          <a:p>
            <a:r>
              <a:rPr lang="en-US" dirty="0"/>
              <a:t>400 for DDR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03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now quickly go over the same structure, top down.</a:t>
            </a:r>
          </a:p>
          <a:p>
            <a:endParaRPr lang="en-US" dirty="0"/>
          </a:p>
          <a:p>
            <a:r>
              <a:rPr lang="en-US" dirty="0"/>
              <a:t>Questions before that?</a:t>
            </a:r>
          </a:p>
          <a:p>
            <a:endParaRPr lang="en-US" dirty="0"/>
          </a:p>
          <a:p>
            <a:r>
              <a:rPr lang="en-US" dirty="0"/>
              <a:t>One channel; 2 DIMs attached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35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side of DIMM is a 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58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rank is a collection of 8 chips </a:t>
            </a:r>
            <a:r>
              <a:rPr lang="en-US" dirty="0" err="1"/>
              <a:t>ehre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3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Ranks share </a:t>
            </a:r>
            <a:r>
              <a:rPr lang="en-US" dirty="0" err="1"/>
              <a:t>Addr</a:t>
            </a:r>
            <a:r>
              <a:rPr lang="en-US" dirty="0"/>
              <a:t>/</a:t>
            </a:r>
            <a:r>
              <a:rPr lang="en-US" dirty="0" err="1"/>
              <a:t>Cmd</a:t>
            </a:r>
            <a:r>
              <a:rPr lang="en-US" dirty="0"/>
              <a:t> and data busses</a:t>
            </a:r>
          </a:p>
          <a:p>
            <a:endParaRPr lang="en-US" dirty="0"/>
          </a:p>
          <a:p>
            <a:r>
              <a:rPr lang="en-US" dirty="0"/>
              <a:t>Cannot access </a:t>
            </a:r>
            <a:r>
              <a:rPr lang="en-US" dirty="0" err="1"/>
              <a:t>rnaks</a:t>
            </a:r>
            <a:r>
              <a:rPr lang="en-US" dirty="0"/>
              <a:t> in </a:t>
            </a:r>
            <a:r>
              <a:rPr lang="en-US" dirty="0" err="1"/>
              <a:t>paralelle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a rank you get 64 bits, with 8 bits coming form each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2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Banks share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 and data busses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5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days the memory controller is integrated on chip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12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Coupled inverters</a:t>
            </a:r>
          </a:p>
          <a:p>
            <a:endParaRPr lang="en-US" dirty="0"/>
          </a:p>
          <a:p>
            <a:r>
              <a:rPr lang="en-US" dirty="0"/>
              <a:t>Each inverter is 2 </a:t>
            </a:r>
            <a:r>
              <a:rPr lang="en-US" dirty="0" err="1"/>
              <a:t>transisors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54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196DC-8712-4D85-B4A9-1C1F1F8D7F9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elimination of multiple column address strobes, data read on each cycle during data streaming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this is the organization that exists within the DRAM</a:t>
            </a:r>
          </a:p>
          <a:p>
            <a:r>
              <a:rPr lang="en-US" dirty="0"/>
              <a:t>We will first go bottom up and then look at it top down as well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19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07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DRAM bank 2D structure of 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DRAM Row also called DRAM page (Not related to virtual pages)</a:t>
            </a:r>
          </a:p>
          <a:p>
            <a:r>
              <a:rPr lang="en-US" dirty="0"/>
              <a:t>Sense Amplifiers also called row buffers</a:t>
            </a:r>
          </a:p>
          <a:p>
            <a:endParaRPr lang="en-US" dirty="0"/>
          </a:p>
          <a:p>
            <a:r>
              <a:rPr lang="en-US" dirty="0"/>
              <a:t>First the row gets sensed and stored in the row buffer</a:t>
            </a:r>
          </a:p>
          <a:p>
            <a:r>
              <a:rPr lang="en-US" dirty="0"/>
              <a:t>The column address picks 8 bits out of the entire row</a:t>
            </a:r>
          </a:p>
          <a:p>
            <a:endParaRPr lang="en-US" dirty="0"/>
          </a:p>
          <a:p>
            <a:r>
              <a:rPr lang="en-US" dirty="0"/>
              <a:t>The DRAM chip contains multiple of these banks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5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industry focused on cost,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50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chip has 8 bit interface, but we want a wider interface</a:t>
            </a:r>
          </a:p>
          <a:p>
            <a:endParaRPr lang="en-US" dirty="0"/>
          </a:p>
          <a:p>
            <a:r>
              <a:rPr lang="en-US" dirty="0"/>
              <a:t>Increasing the pin count on each chip is expensive,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6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chip has the same interface, 8 of them together provide 64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2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Wasting </a:t>
            </a:r>
            <a:r>
              <a:rPr lang="en-US" dirty="0" err="1"/>
              <a:t>bw</a:t>
            </a:r>
            <a:r>
              <a:rPr lang="en-US" dirty="0"/>
              <a:t> if we don’t need 64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0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1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completely different accesses in parallel; double bandwidth without any restrictions</a:t>
            </a:r>
          </a:p>
          <a:p>
            <a:r>
              <a:rPr lang="en-US" dirty="0"/>
              <a:t>So this is great</a:t>
            </a:r>
          </a:p>
          <a:p>
            <a:endParaRPr lang="en-US" dirty="0"/>
          </a:p>
          <a:p>
            <a:r>
              <a:rPr lang="en-US" dirty="0"/>
              <a:t>But its very expensive, since pin area on the processor side also needs to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05C3-0ECD-480C-8F79-F22B4770FF8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7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99F9E22E-B1E3-4371-8B6F-36C04E0C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23950"/>
            <a:ext cx="10972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6A1EAED-0F5E-42F1-9F74-C398E0892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37185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B579A7F6-27B4-4A4D-ACEC-7C59DE4074A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5824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105664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10464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F03A67-80D0-4C5D-862D-81CFC1E81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672C8E-AC8D-45E3-ACBF-7ACDE64C4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CF0149-3BA2-46AE-9E8D-F65546471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CC87B0-B918-437B-9E8B-7E3493271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550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EE6C321-CBD5-48F6-91C6-7F6A05DC4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DDD4A34-BA21-486D-9349-92920762FD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E0D4E-8294-496B-A3C9-CA755C4C9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82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52400"/>
            <a:ext cx="2870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407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F3543AC-6620-4038-A1AD-F262950D42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F9C3854-6317-4B90-8BFD-E9B0405A4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71B8E-75AF-4C58-A238-7C4B76914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052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480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371600"/>
            <a:ext cx="56388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371600"/>
            <a:ext cx="5638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B9BB40C-C238-4206-8EE7-08C273A45E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E4FA44C8-9234-42D8-9BE5-F138AB5BC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71037-2587-4C33-B02C-A6A8EDE13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7683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18BF-1879-429D-AE55-A9159E5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7CC7-F789-4F11-81ED-D1ECE48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36FC-A88E-4A4B-90F0-37876D90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657EED-BEB9-409D-AF43-34D9CFC84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4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3858F-11FD-4316-9987-0BFF9990BC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master_bluesidebar.eps">
            <a:extLst>
              <a:ext uri="{FF2B5EF4-FFF2-40B4-BE49-F238E27FC236}">
                <a16:creationId xmlns:a16="http://schemas.microsoft.com/office/drawing/2014/main" id="{B67732B0-8807-4A40-B585-B468773F3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BE712A-7C00-42B8-BDDD-C4632554A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BA03888-D9BF-4AE9-A78E-72ED4FF18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3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9BFF-A062-4BA9-80BB-A5D707F3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520B-45F6-4F9F-A14D-49A6B192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5DD2-109B-425E-8CDC-D925B1AB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FD016F-2AB2-4E29-9F8B-C4F728F2E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7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E524-4711-4799-9291-0CBE8BE9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54C1-F9D7-4140-A7D0-68B3748B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6849-92C6-409B-994E-E8E45C12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95B311-7547-421C-94A4-2F4663F0F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9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9FBE2-E496-4A01-9AEC-C73A3624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D0CE9-8E93-44D1-B19A-CEEC0C08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5F282-379A-4381-9E59-8E92373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6C3FC5-7735-4192-B460-3C41F1A3C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8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DC3CB15-CF31-4DD0-A17F-2A8A5369A5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633C33F1-4547-40C8-B7C0-36B36964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84C136-4656-46E4-B2BA-0B65CF56B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4ED12C-54AD-42C5-B8EE-5F608167F3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3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88277-B55E-473B-9897-B6E165A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AF983-168D-4632-970B-9C2CCFA7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FB52E-D1C2-4166-AA01-348EF43E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403A71-0D24-4058-96C8-1A7036B76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53C95A3-3C23-4327-9AA2-72C1C7F28B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64605134-5F4C-44F8-9AA4-794CEC70A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9640D0-CDCF-4DAD-8F69-3A287F145F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F9EFB01-6CDB-48B4-9096-73DF249601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214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CAC0D-36DD-4D60-AE60-E76394D1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EF21B-0A2C-489F-8F18-304CD08F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2F762-ED10-403D-8C29-CAE5083C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F89CF6-3102-431C-AC42-85FE81D6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8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88DE7-FD94-482F-8192-98C7C278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BA2C-0673-424D-9AE5-6547F2B1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7350-C79D-4C1C-A552-A8F5F7A2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E2D9006-6728-4B96-AFD4-CA63B286D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4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D08D-9DFC-426F-9910-9D37B2F5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2EF06-7565-4F8A-972A-61CFA6B6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6967-C884-47BB-92E6-7738CE1E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E0C3DD-3C72-4C13-97B3-9FFD68EBF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9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6F76-4E21-4F9C-A1ED-62CEF3EA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F921-76E1-407B-9A16-A4B6055B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DF71-BDE9-4D93-841E-36720F6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4818AA-7C72-4913-9860-01ED28608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8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020281-D07F-4A8B-8A2A-7B38C00A5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4BD46CD4-BDB8-4EEE-AEAE-C180CA73B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95C2F7-D35F-41D3-B5D8-0B4BAE7DEC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1E74EC9-E9E2-42D0-AA5F-DC43722C91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924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18BF-1879-429D-AE55-A9159E5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7CC7-F789-4F11-81ED-D1ECE48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36FC-A88E-4A4B-90F0-37876D90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657EED-BEB9-409D-AF43-34D9CFC84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98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3858F-11FD-4316-9987-0BFF9990BC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master_bluesidebar.eps">
            <a:extLst>
              <a:ext uri="{FF2B5EF4-FFF2-40B4-BE49-F238E27FC236}">
                <a16:creationId xmlns:a16="http://schemas.microsoft.com/office/drawing/2014/main" id="{B67732B0-8807-4A40-B585-B468773F3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BE712A-7C00-42B8-BDDD-C4632554A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BA03888-D9BF-4AE9-A78E-72ED4FF18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37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9BFF-A062-4BA9-80BB-A5D707F3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520B-45F6-4F9F-A14D-49A6B192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5DD2-109B-425E-8CDC-D925B1AB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FD016F-2AB2-4E29-9F8B-C4F728F2E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7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E524-4711-4799-9291-0CBE8BE9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54C1-F9D7-4140-A7D0-68B3748B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6849-92C6-409B-994E-E8E45C12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95B311-7547-421C-94A4-2F4663F0F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7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9FBE2-E496-4A01-9AEC-C73A3624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D0CE9-8E93-44D1-B19A-CEEC0C08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5F282-379A-4381-9E59-8E92373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6C3FC5-7735-4192-B460-3C41F1A3C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0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18AB43D6-5F91-4179-9620-AC4C7E1799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B24EC99-1340-407F-BA6F-2E1C0B6C3B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96C6D-A55E-4590-88C1-8A61A4689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480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DC3CB15-CF31-4DD0-A17F-2A8A5369A5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633C33F1-4547-40C8-B7C0-36B36964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84C136-4656-46E4-B2BA-0B65CF56B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4ED12C-54AD-42C5-B8EE-5F608167F3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50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88277-B55E-473B-9897-B6E165A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AF983-168D-4632-970B-9C2CCFA7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FB52E-D1C2-4166-AA01-348EF43E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403A71-0D24-4058-96C8-1A7036B76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46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CAC0D-36DD-4D60-AE60-E76394D1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EF21B-0A2C-489F-8F18-304CD08F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2F762-ED10-403D-8C29-CAE5083C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F89CF6-3102-431C-AC42-85FE81D6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0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88DE7-FD94-482F-8192-98C7C278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BA2C-0673-424D-9AE5-6547F2B1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7350-C79D-4C1C-A552-A8F5F7A2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E2D9006-6728-4B96-AFD4-CA63B286D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12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D08D-9DFC-426F-9910-9D37B2F5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2EF06-7565-4F8A-972A-61CFA6B6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6967-C884-47BB-92E6-7738CE1E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E0C3DD-3C72-4C13-97B3-9FFD68EBF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960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6F76-4E21-4F9C-A1ED-62CEF3EA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F921-76E1-407B-9A16-A4B6055B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DF71-BDE9-4D93-841E-36720F6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4818AA-7C72-4913-9860-01ED28608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37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020281-D07F-4A8B-8A2A-7B38C00A5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4BD46CD4-BDB8-4EEE-AEAE-C180CA73B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95C2F7-D35F-41D3-B5D8-0B4BAE7DEC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1E74EC9-E9E2-42D0-AA5F-DC43722C91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87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18BF-1879-429D-AE55-A9159E5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7CC7-F789-4F11-81ED-D1ECE48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36FC-A88E-4A4B-90F0-37876D90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657EED-BEB9-409D-AF43-34D9CFC84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068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3858F-11FD-4316-9987-0BFF9990BC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master_bluesidebar.eps">
            <a:extLst>
              <a:ext uri="{FF2B5EF4-FFF2-40B4-BE49-F238E27FC236}">
                <a16:creationId xmlns:a16="http://schemas.microsoft.com/office/drawing/2014/main" id="{B67732B0-8807-4A40-B585-B468773F3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BE712A-7C00-42B8-BDDD-C4632554A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BA03888-D9BF-4AE9-A78E-72ED4FF18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30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9BFF-A062-4BA9-80BB-A5D707F3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520B-45F6-4F9F-A14D-49A6B192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5DD2-109B-425E-8CDC-D925B1AB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FD016F-2AB2-4E29-9F8B-C4F728F2E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0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5638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371600"/>
            <a:ext cx="5638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1ACC6C2-6F0C-48F3-8EA7-BB3964CFCA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CEAB35-C161-47BD-9595-B36F9C760F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1076F-F1AD-4662-8FD9-6EAFB3DB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9780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E524-4711-4799-9291-0CBE8BE9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54C1-F9D7-4140-A7D0-68B3748B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6849-92C6-409B-994E-E8E45C12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95B311-7547-421C-94A4-2F4663F0F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89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9FBE2-E496-4A01-9AEC-C73A3624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D0CE9-8E93-44D1-B19A-CEEC0C08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5F282-379A-4381-9E59-8E92373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6C3FC5-7735-4192-B460-3C41F1A3C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23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DC3CB15-CF31-4DD0-A17F-2A8A5369A5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633C33F1-4547-40C8-B7C0-36B36964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84C136-4656-46E4-B2BA-0B65CF56B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4ED12C-54AD-42C5-B8EE-5F608167F3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88277-B55E-473B-9897-B6E165AB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AF983-168D-4632-970B-9C2CCFA7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FB52E-D1C2-4166-AA01-348EF43E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403A71-0D24-4058-96C8-1A7036B76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07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CAC0D-36DD-4D60-AE60-E76394D1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EF21B-0A2C-489F-8F18-304CD08F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2F762-ED10-403D-8C29-CAE5083C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F89CF6-3102-431C-AC42-85FE81D61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82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88DE7-FD94-482F-8192-98C7C278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BA2C-0673-424D-9AE5-6547F2B1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7350-C79D-4C1C-A552-A8F5F7A2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E2D9006-6728-4B96-AFD4-CA63B286D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11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D08D-9DFC-426F-9910-9D37B2F5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2EF06-7565-4F8A-972A-61CFA6B6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6967-C884-47BB-92E6-7738CE1E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E0C3DD-3C72-4C13-97B3-9FFD68EBF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82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6F76-4E21-4F9C-A1ED-62CEF3EA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F921-76E1-407B-9A16-A4B6055B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DF71-BDE9-4D93-841E-36720F6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4818AA-7C72-4913-9860-01ED28608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42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020281-D07F-4A8B-8A2A-7B38C00A5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4BD46CD4-BDB8-4EEE-AEAE-C180CA73B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95C2F7-D35F-41D3-B5D8-0B4BAE7DEC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1E74EC9-E9E2-42D0-AA5F-DC43722C91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5DA62AF-B73D-47BB-8042-24CE3756C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ster_bluesidebar.eps">
            <a:extLst>
              <a:ext uri="{FF2B5EF4-FFF2-40B4-BE49-F238E27FC236}">
                <a16:creationId xmlns:a16="http://schemas.microsoft.com/office/drawing/2014/main" id="{8189778B-3C90-4866-B1B3-C7CF05732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072D06-C29D-4262-AD6A-45A27C2D8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5838C41-9227-4FF5-AC3F-ED37CBD408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EBD3363-1F02-404C-BA27-8BCCCEDC25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4919EEEC-EB6A-46A9-95C7-CCF7B759E3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7F1BB-6F38-4540-9970-C4106357F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0289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7530"/>
            <a:ext cx="114808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8788" y="546287"/>
            <a:ext cx="11238005" cy="655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364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8788" y="1385359"/>
            <a:ext cx="11238005" cy="288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45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788" y="1641907"/>
            <a:ext cx="11238005" cy="2662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1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9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81363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2088"/>
            <a:ext cx="103632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  <p:extLst>
      <p:ext uri="{BB962C8B-B14F-4D97-AF65-F5344CB8AC3E}">
        <p14:creationId xmlns:p14="http://schemas.microsoft.com/office/powerpoint/2010/main" val="1426905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EAFBE99-5109-41E1-8B0C-011EBC27D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>
            <a:extLst>
              <a:ext uri="{FF2B5EF4-FFF2-40B4-BE49-F238E27FC236}">
                <a16:creationId xmlns:a16="http://schemas.microsoft.com/office/drawing/2014/main" id="{647F409C-707D-4EEA-ACF6-6588FE5FD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9CD6C2-2F85-4D5E-9DAA-FE33201D32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AF8BAE-1918-4361-842B-CB3EA58D6B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89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4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5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3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170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209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650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942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6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1C1F73E8-287E-42EA-B60C-5698883ED2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9B4CD6C-C584-450C-8790-95A2BF9B7A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3C582-C886-4189-A537-4C499B0F2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92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45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684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7" y="133350"/>
            <a:ext cx="2842683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517" y="133350"/>
            <a:ext cx="83312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745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2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5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9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5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FC95E086-4971-42F7-8027-E06EE8E00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C2DCF204-076F-4909-9148-46695CD711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D9D4D-EA62-4DC8-8DB2-E30A3660C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02847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8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3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1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2C310C3-A4A6-403B-BE0B-59F422DE6E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0A1C342-DE4E-49A2-9C87-9EB2EA9DDF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0F1FF-A16D-429C-85D1-2AA6FB12B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759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4D2E05A-54CE-445B-9AE6-9159E275AA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33F51A1-74E0-4BF9-8865-4FAC2DE12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CD30-A98D-4473-AF1E-CB1A1CE5C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69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EB497CB0-5DF3-4913-A812-04307241E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48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08628212-6FDF-4981-A7D6-0EDE1AB96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98526"/>
            <a:ext cx="114808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1A675B68-307A-43E3-AE33-60C014A54E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87A6B440-A298-464C-BF04-5428E183A7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36051" y="631825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anose="02020404030301010803" pitchFamily="18" charset="0"/>
              </a:defRPr>
            </a:lvl1pPr>
          </a:lstStyle>
          <a:p>
            <a:fld id="{8EC7E41E-B6C6-4CDB-A11A-1FBFDD6843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C81875A2-BB61-41FB-977C-F02C281E7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481763"/>
            <a:ext cx="11480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5DF9E181-E959-4B61-9EF3-F35D130E5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898525"/>
            <a:ext cx="11480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ED7E0521-3C66-4079-89C5-DF4F0327A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BEAD9289-9FDD-4F70-BAD7-978BE3930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0AFE-FBD6-40ED-A171-55F344E9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E6B3-FFA3-4425-8E43-35BEFCA61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0DAD8-B76E-4BF1-88A3-3BAB09A86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F55985-EA9B-428A-B62F-0FE36504A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ED7E0521-3C66-4079-89C5-DF4F0327A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BEAD9289-9FDD-4F70-BAD7-978BE3930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0AFE-FBD6-40ED-A171-55F344E9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E6B3-FFA3-4425-8E43-35BEFCA61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0DAD8-B76E-4BF1-88A3-3BAB09A86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F55985-EA9B-428A-B62F-0FE36504A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ED7E0521-3C66-4079-89C5-DF4F0327A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BEAD9289-9FDD-4F70-BAD7-978BE3930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0AFE-FBD6-40ED-A171-55F344E9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EE6B3-FFA3-4425-8E43-35BEFCA61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0DAD8-B76E-4BF1-88A3-3BAB09A86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F55985-EA9B-428A-B62F-0FE36504A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78" r:id="rId12"/>
    <p:sldLayoutId id="2147484505" r:id="rId13"/>
    <p:sldLayoutId id="21474845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>
            <a:extLst>
              <a:ext uri="{FF2B5EF4-FFF2-40B4-BE49-F238E27FC236}">
                <a16:creationId xmlns:a16="http://schemas.microsoft.com/office/drawing/2014/main" id="{577BBE31-D156-4F9D-912E-0914573160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17" y="2378076"/>
            <a:ext cx="12183535" cy="2074863"/>
            <a:chOff x="-1069" y="2880073"/>
            <a:chExt cx="10056262" cy="1676400"/>
          </a:xfrm>
        </p:grpSpPr>
        <p:pic>
          <p:nvPicPr>
            <p:cNvPr id="3077" name="Picture 14">
              <a:extLst>
                <a:ext uri="{FF2B5EF4-FFF2-40B4-BE49-F238E27FC236}">
                  <a16:creationId xmlns:a16="http://schemas.microsoft.com/office/drawing/2014/main" id="{09C64255-DF97-411C-BB2D-856D1FAAB3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"/>
            <a:stretch>
              <a:fillRect/>
            </a:stretch>
          </p:blipFill>
          <p:spPr bwMode="auto"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5">
              <a:extLst>
                <a:ext uri="{FF2B5EF4-FFF2-40B4-BE49-F238E27FC236}">
                  <a16:creationId xmlns:a16="http://schemas.microsoft.com/office/drawing/2014/main" id="{1008883F-9E9F-4E5E-A532-A2DAA49C0F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6">
              <a:extLst>
                <a:ext uri="{FF2B5EF4-FFF2-40B4-BE49-F238E27FC236}">
                  <a16:creationId xmlns:a16="http://schemas.microsoft.com/office/drawing/2014/main" id="{59ACBAA5-C544-4501-879B-5A7220D015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7">
              <a:extLst>
                <a:ext uri="{FF2B5EF4-FFF2-40B4-BE49-F238E27FC236}">
                  <a16:creationId xmlns:a16="http://schemas.microsoft.com/office/drawing/2014/main" id="{9318A37A-7CA0-4A52-8657-387FD771A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6">
            <a:extLst>
              <a:ext uri="{FF2B5EF4-FFF2-40B4-BE49-F238E27FC236}">
                <a16:creationId xmlns:a16="http://schemas.microsoft.com/office/drawing/2014/main" id="{6755FA30-D264-4C86-96CE-DF2C4483B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0089"/>
            <a:ext cx="1218353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3" descr="master_bluesidebar.eps">
            <a:extLst>
              <a:ext uri="{FF2B5EF4-FFF2-40B4-BE49-F238E27FC236}">
                <a16:creationId xmlns:a16="http://schemas.microsoft.com/office/drawing/2014/main" id="{1A5926FC-FF1A-4A41-AF24-DA2688C6E7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551"/>
            <a:ext cx="12276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</p:sldLayoutIdLst>
  <p:hf hdr="0" dt="0"/>
  <p:txStyles>
    <p:titleStyle>
      <a:lvl1pPr algn="ctr" defTabSz="46196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619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6075" indent="-346075" algn="l" defTabSz="4619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8925" algn="l" defTabSz="4619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0188" algn="l" defTabSz="4619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230188" algn="l" defTabSz="4619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800" indent="-230188" algn="l" defTabSz="4619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15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990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066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40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075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151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226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301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377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452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529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603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518" y="960439"/>
            <a:ext cx="1133898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46618" y="133350"/>
            <a:ext cx="1133898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01968" y="1"/>
            <a:ext cx="690033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155894"/>
          </a:xfrm>
          <a:solidFill>
            <a:schemeClr val="accent5"/>
          </a:solidFill>
        </p:spPr>
        <p:txBody>
          <a:bodyPr anchor="ctr" anchorCtr="1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ECE411: Computer Organization and Design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and Its Internal Architecture</a:t>
            </a:r>
          </a:p>
        </p:txBody>
      </p:sp>
      <p:pic>
        <p:nvPicPr>
          <p:cNvPr id="1030" name="Picture 6" descr="Patent Coordinator – University of Illinois Urbana-Champaign ...">
            <a:extLst>
              <a:ext uri="{FF2B5EF4-FFF2-40B4-BE49-F238E27FC236}">
                <a16:creationId xmlns:a16="http://schemas.microsoft.com/office/drawing/2014/main" id="{E622D3C3-62B0-4E52-BD93-CF66D844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55" y="5188623"/>
            <a:ext cx="2508626" cy="16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83F564F-34F8-0442-AB8B-CD29B1AD8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2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9589-2B9E-94D3-9467-9539D34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5819" b="1" dirty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PIN Out Diagram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5342D-2140-7067-E418-2551CE7C44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F9E53-67BC-B995-5840-DA54F9F0A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4180-6920-9C42-9DA1-4829E04370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457EED-6BB1-F697-7EEF-4F3A79702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89845"/>
            <a:ext cx="5680041" cy="519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2A444-8ABA-3259-A3D2-9B65CCA30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73" y="1417638"/>
            <a:ext cx="5156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858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D8BC284-2E33-4260-BFF8-D5E493D858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Subsystem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E1D1A512-963A-4BDA-A087-33E95EAA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0D43DCF7-FB6A-4564-B0A9-12B35BFA7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65613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>
            <a:extLst>
              <a:ext uri="{FF2B5EF4-FFF2-40B4-BE49-F238E27FC236}">
                <a16:creationId xmlns:a16="http://schemas.microsoft.com/office/drawing/2014/main" id="{02AD3BCE-71C5-4D35-8932-568E3E0A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>
            <a:extLst>
              <a:ext uri="{FF2B5EF4-FFF2-40B4-BE49-F238E27FC236}">
                <a16:creationId xmlns:a16="http://schemas.microsoft.com/office/drawing/2014/main" id="{63EF77D7-3B6A-4D69-9129-F57E19C1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1514"/>
            <a:ext cx="2590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>
            <a:extLst>
              <a:ext uri="{FF2B5EF4-FFF2-40B4-BE49-F238E27FC236}">
                <a16:creationId xmlns:a16="http://schemas.microsoft.com/office/drawing/2014/main" id="{B407EEF6-891C-4315-BDCD-E5CA6C2B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hape 12">
            <a:extLst>
              <a:ext uri="{FF2B5EF4-FFF2-40B4-BE49-F238E27FC236}">
                <a16:creationId xmlns:a16="http://schemas.microsoft.com/office/drawing/2014/main" id="{2A28888E-11A4-40E3-8D91-7DBBA465B2A3}"/>
              </a:ext>
            </a:extLst>
          </p:cNvPr>
          <p:cNvCxnSpPr>
            <a:cxnSpLocks noChangeShapeType="1"/>
            <a:stCxn id="30723" idx="3"/>
            <a:endCxn id="30725" idx="2"/>
          </p:cNvCxnSpPr>
          <p:nvPr/>
        </p:nvCxnSpPr>
        <p:spPr bwMode="auto">
          <a:xfrm flipV="1">
            <a:off x="6553200" y="3810001"/>
            <a:ext cx="1219200" cy="1522413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hape 13">
            <a:extLst>
              <a:ext uri="{FF2B5EF4-FFF2-40B4-BE49-F238E27FC236}">
                <a16:creationId xmlns:a16="http://schemas.microsoft.com/office/drawing/2014/main" id="{CB210BED-6D11-45B0-B792-C470766C6282}"/>
              </a:ext>
            </a:extLst>
          </p:cNvPr>
          <p:cNvCxnSpPr>
            <a:cxnSpLocks noChangeShapeType="1"/>
            <a:stCxn id="30723" idx="1"/>
            <a:endCxn id="30722" idx="2"/>
          </p:cNvCxnSpPr>
          <p:nvPr/>
        </p:nvCxnSpPr>
        <p:spPr bwMode="auto">
          <a:xfrm rot="10800000">
            <a:off x="4191000" y="3798889"/>
            <a:ext cx="1009650" cy="15335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hape 16">
            <a:extLst>
              <a:ext uri="{FF2B5EF4-FFF2-40B4-BE49-F238E27FC236}">
                <a16:creationId xmlns:a16="http://schemas.microsoft.com/office/drawing/2014/main" id="{D1D2BFEC-4C1F-4BAF-8E97-9C6E5ACEE5B2}"/>
              </a:ext>
            </a:extLst>
          </p:cNvPr>
          <p:cNvCxnSpPr>
            <a:cxnSpLocks noChangeShapeType="1"/>
            <a:stCxn id="30725" idx="0"/>
            <a:endCxn id="30726" idx="2"/>
          </p:cNvCxnSpPr>
          <p:nvPr/>
        </p:nvCxnSpPr>
        <p:spPr bwMode="auto">
          <a:xfrm rot="5400000" flipH="1" flipV="1">
            <a:off x="7531895" y="2971007"/>
            <a:ext cx="481012" cy="3175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6">
            <a:extLst>
              <a:ext uri="{FF2B5EF4-FFF2-40B4-BE49-F238E27FC236}">
                <a16:creationId xmlns:a16="http://schemas.microsoft.com/office/drawing/2014/main" id="{102E2C77-3BF9-4E97-9C41-71A789B2470C}"/>
              </a:ext>
            </a:extLst>
          </p:cNvPr>
          <p:cNvCxnSpPr>
            <a:cxnSpLocks noChangeShapeType="1"/>
            <a:stCxn id="30722" idx="0"/>
            <a:endCxn id="30724" idx="2"/>
          </p:cNvCxnSpPr>
          <p:nvPr/>
        </p:nvCxnSpPr>
        <p:spPr bwMode="auto">
          <a:xfrm rot="5400000" flipH="1" flipV="1">
            <a:off x="3956844" y="2966244"/>
            <a:ext cx="4699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TextBox 22">
            <a:extLst>
              <a:ext uri="{FF2B5EF4-FFF2-40B4-BE49-F238E27FC236}">
                <a16:creationId xmlns:a16="http://schemas.microsoft.com/office/drawing/2014/main" id="{9522A3D1-32EE-4F2C-A646-157EC4DA8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97514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Memory channel</a:t>
            </a:r>
          </a:p>
        </p:txBody>
      </p:sp>
      <p:sp>
        <p:nvSpPr>
          <p:cNvPr id="30732" name="TextBox 23">
            <a:extLst>
              <a:ext uri="{FF2B5EF4-FFF2-40B4-BE49-F238E27FC236}">
                <a16:creationId xmlns:a16="http://schemas.microsoft.com/office/drawing/2014/main" id="{4B72B0FB-0AA8-4352-8ED7-CBA600CBA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4379914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Memory channel</a:t>
            </a:r>
          </a:p>
        </p:txBody>
      </p:sp>
      <p:sp>
        <p:nvSpPr>
          <p:cNvPr id="30733" name="TextBox 24">
            <a:extLst>
              <a:ext uri="{FF2B5EF4-FFF2-40B4-BE49-F238E27FC236}">
                <a16:creationId xmlns:a16="http://schemas.microsoft.com/office/drawing/2014/main" id="{C61DBA0F-ADDB-4ADF-8E38-48387070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  <a:latin typeface="Calibri" panose="020F0502020204030204" pitchFamily="34" charset="0"/>
              </a:rPr>
              <a:t>DIMM </a:t>
            </a:r>
            <a:r>
              <a:rPr lang="en-US" altLang="en-US" sz="1400" b="1">
                <a:solidFill>
                  <a:srgbClr val="00B050"/>
                </a:solidFill>
                <a:latin typeface="Calibri" panose="020F0502020204030204" pitchFamily="34" charset="0"/>
              </a:rPr>
              <a:t>(Dual in-line memory module)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B08ADC-1E2C-4FFD-9D0A-07FA97F920C6}"/>
              </a:ext>
            </a:extLst>
          </p:cNvPr>
          <p:cNvSpPr/>
          <p:nvPr/>
        </p:nvSpPr>
        <p:spPr>
          <a:xfrm>
            <a:off x="6400800" y="2057400"/>
            <a:ext cx="2743200" cy="762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35" name="TextBox 26">
            <a:extLst>
              <a:ext uri="{FF2B5EF4-FFF2-40B4-BE49-F238E27FC236}">
                <a16:creationId xmlns:a16="http://schemas.microsoft.com/office/drawing/2014/main" id="{8B0ADEBA-91CE-4D4C-A6C7-DAE74F36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Processor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4AA3BC-D28C-4EB3-B3A7-8832FB4CE8E6}"/>
              </a:ext>
            </a:extLst>
          </p:cNvPr>
          <p:cNvCxnSpPr/>
          <p:nvPr/>
        </p:nvCxnSpPr>
        <p:spPr>
          <a:xfrm flipV="1">
            <a:off x="75438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6E5745-D085-4458-9E58-0438DAED3E03}"/>
              </a:ext>
            </a:extLst>
          </p:cNvPr>
          <p:cNvCxnSpPr/>
          <p:nvPr/>
        </p:nvCxnSpPr>
        <p:spPr>
          <a:xfrm flipV="1">
            <a:off x="3962400" y="4267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DF4D133-864D-4FBF-AE34-B74E7A5FDD78}"/>
              </a:ext>
            </a:extLst>
          </p:cNvPr>
          <p:cNvSpPr/>
          <p:nvPr/>
        </p:nvSpPr>
        <p:spPr>
          <a:xfrm>
            <a:off x="2743200" y="1981200"/>
            <a:ext cx="2895600" cy="1905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39" name="TextBox 34">
            <a:extLst>
              <a:ext uri="{FF2B5EF4-FFF2-40B4-BE49-F238E27FC236}">
                <a16:creationId xmlns:a16="http://schemas.microsoft.com/office/drawing/2014/main" id="{D8CB0D58-D5C4-4377-84BB-95F5F00D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ja-JP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800" b="1">
                <a:solidFill>
                  <a:srgbClr val="C0504D"/>
                </a:solidFill>
                <a:latin typeface="Calibri" panose="020F0502020204030204" pitchFamily="34" charset="0"/>
              </a:rPr>
              <a:t>Channel</a:t>
            </a:r>
            <a:r>
              <a:rPr lang="ja-JP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”</a:t>
            </a:r>
            <a:endParaRPr lang="en-US" altLang="en-US" sz="1800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22549" name="Picture 20">
            <a:extLst>
              <a:ext uri="{FF2B5EF4-FFF2-40B4-BE49-F238E27FC236}">
                <a16:creationId xmlns:a16="http://schemas.microsoft.com/office/drawing/2014/main" id="{E3907C50-41D2-4FF7-9D49-C08D5028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821239"/>
            <a:ext cx="2052638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D51FB-0BFC-4798-BA79-AAAC6988A3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391935A-1816-4D8F-90E3-AE86E3CE39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a DIMM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43ED8CD-5F40-4ABC-AA03-46C9F1582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>
            <a:extLst>
              <a:ext uri="{FF2B5EF4-FFF2-40B4-BE49-F238E27FC236}">
                <a16:creationId xmlns:a16="http://schemas.microsoft.com/office/drawing/2014/main" id="{DDEF5D15-B57A-4B02-A1ED-9325F5D1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  <a:latin typeface="Calibri" panose="020F0502020204030204" pitchFamily="34" charset="0"/>
              </a:rPr>
              <a:t>DIMM </a:t>
            </a:r>
            <a:r>
              <a:rPr lang="en-US" altLang="en-US" sz="1400" b="1">
                <a:solidFill>
                  <a:srgbClr val="00B050"/>
                </a:solidFill>
                <a:latin typeface="Calibri" panose="020F0502020204030204" pitchFamily="34" charset="0"/>
              </a:rPr>
              <a:t>(Dual in-line memory module)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273D9F3-8676-4AB2-8352-CEB07332601E}"/>
              </a:ext>
            </a:extLst>
          </p:cNvPr>
          <p:cNvSpPr/>
          <p:nvPr/>
        </p:nvSpPr>
        <p:spPr>
          <a:xfrm>
            <a:off x="5562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Side view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6B7C8CDA-9637-4F7B-96D0-07313C796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1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A26D908A-78E8-46B5-8A13-995211101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487864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>
            <a:extLst>
              <a:ext uri="{FF2B5EF4-FFF2-40B4-BE49-F238E27FC236}">
                <a16:creationId xmlns:a16="http://schemas.microsoft.com/office/drawing/2014/main" id="{286072BC-12BD-4DE3-890F-7CEE7ABC2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479926"/>
            <a:ext cx="384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0">
            <a:extLst>
              <a:ext uri="{FF2B5EF4-FFF2-40B4-BE49-F238E27FC236}">
                <a16:creationId xmlns:a16="http://schemas.microsoft.com/office/drawing/2014/main" id="{FB5E90FE-F55F-462F-9193-F87DFCD9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Front of DIMM</a:t>
            </a:r>
          </a:p>
        </p:txBody>
      </p:sp>
      <p:sp>
        <p:nvSpPr>
          <p:cNvPr id="31753" name="TextBox 11">
            <a:extLst>
              <a:ext uri="{FF2B5EF4-FFF2-40B4-BE49-F238E27FC236}">
                <a16:creationId xmlns:a16="http://schemas.microsoft.com/office/drawing/2014/main" id="{98416234-F819-46BA-821C-95CFFF1D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Back of DIMM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1AFD69-3F8A-4728-9B44-BEC1A7694ECD}"/>
              </a:ext>
            </a:extLst>
          </p:cNvPr>
          <p:cNvCxnSpPr>
            <a:endCxn id="31752" idx="0"/>
          </p:cNvCxnSpPr>
          <p:nvPr/>
        </p:nvCxnSpPr>
        <p:spPr>
          <a:xfrm rot="10800000" flipV="1">
            <a:off x="4953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65AF78-DEB6-41B4-991B-0E6EEAFB385E}"/>
              </a:ext>
            </a:extLst>
          </p:cNvPr>
          <p:cNvCxnSpPr>
            <a:endCxn id="31753" idx="0"/>
          </p:cNvCxnSpPr>
          <p:nvPr/>
        </p:nvCxnSpPr>
        <p:spPr>
          <a:xfrm rot="16200000" flipH="1">
            <a:off x="8267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7019D-A08B-4B3F-8032-626BF5EE22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C716E86-DE6F-4E40-B0CF-91E4418B4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a DIMM</a:t>
            </a:r>
          </a:p>
        </p:txBody>
      </p:sp>
      <p:pic>
        <p:nvPicPr>
          <p:cNvPr id="32770" name="Picture 3">
            <a:extLst>
              <a:ext uri="{FF2B5EF4-FFF2-40B4-BE49-F238E27FC236}">
                <a16:creationId xmlns:a16="http://schemas.microsoft.com/office/drawing/2014/main" id="{FEA91BF4-76D9-4C54-A48B-BC65CD345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>
            <a:extLst>
              <a:ext uri="{FF2B5EF4-FFF2-40B4-BE49-F238E27FC236}">
                <a16:creationId xmlns:a16="http://schemas.microsoft.com/office/drawing/2014/main" id="{65BCFFC7-3746-4235-91B6-94CD1D14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  <a:latin typeface="Calibri" panose="020F0502020204030204" pitchFamily="34" charset="0"/>
              </a:rPr>
              <a:t>DIMM </a:t>
            </a:r>
            <a:r>
              <a:rPr lang="en-US" altLang="en-US" sz="1400" b="1">
                <a:solidFill>
                  <a:srgbClr val="00B050"/>
                </a:solidFill>
                <a:latin typeface="Calibri" panose="020F0502020204030204" pitchFamily="34" charset="0"/>
              </a:rPr>
              <a:t>(Dual in-line memory module)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F0D6312-29BC-42B6-B857-47B73D5C9D12}"/>
              </a:ext>
            </a:extLst>
          </p:cNvPr>
          <p:cNvSpPr/>
          <p:nvPr/>
        </p:nvSpPr>
        <p:spPr>
          <a:xfrm>
            <a:off x="5562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Side view</a:t>
            </a:r>
          </a:p>
        </p:txBody>
      </p:sp>
      <p:pic>
        <p:nvPicPr>
          <p:cNvPr id="32773" name="Picture 7">
            <a:extLst>
              <a:ext uri="{FF2B5EF4-FFF2-40B4-BE49-F238E27FC236}">
                <a16:creationId xmlns:a16="http://schemas.microsoft.com/office/drawing/2014/main" id="{6A54A2A0-1AA2-4096-AB4C-D66FD7DD5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1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F91F6017-57FC-419D-A7E0-08B404C9F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487864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3D9DEECE-BA8E-40DE-8420-387B6294D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479926"/>
            <a:ext cx="3844925" cy="701675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10">
            <a:extLst>
              <a:ext uri="{FF2B5EF4-FFF2-40B4-BE49-F238E27FC236}">
                <a16:creationId xmlns:a16="http://schemas.microsoft.com/office/drawing/2014/main" id="{570BBCBB-A3CB-468D-A35A-7CFF9483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Front of DIMM</a:t>
            </a:r>
          </a:p>
        </p:txBody>
      </p:sp>
      <p:sp>
        <p:nvSpPr>
          <p:cNvPr id="32777" name="TextBox 11">
            <a:extLst>
              <a:ext uri="{FF2B5EF4-FFF2-40B4-BE49-F238E27FC236}">
                <a16:creationId xmlns:a16="http://schemas.microsoft.com/office/drawing/2014/main" id="{86CF8C15-C890-4FB1-988E-8C447F85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Back of DIMM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3B6C97-9145-4844-A070-61C0497A62F8}"/>
              </a:ext>
            </a:extLst>
          </p:cNvPr>
          <p:cNvCxnSpPr>
            <a:endCxn id="32776" idx="0"/>
          </p:cNvCxnSpPr>
          <p:nvPr/>
        </p:nvCxnSpPr>
        <p:spPr>
          <a:xfrm rot="10800000" flipV="1">
            <a:off x="4953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2EF54B-2BF4-411D-A4EF-0C0E929297EE}"/>
              </a:ext>
            </a:extLst>
          </p:cNvPr>
          <p:cNvCxnSpPr>
            <a:endCxn id="32777" idx="0"/>
          </p:cNvCxnSpPr>
          <p:nvPr/>
        </p:nvCxnSpPr>
        <p:spPr>
          <a:xfrm rot="16200000" flipH="1">
            <a:off x="8267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07BA58A-4E79-49C3-A1C2-4880D7698B68}"/>
              </a:ext>
            </a:extLst>
          </p:cNvPr>
          <p:cNvSpPr/>
          <p:nvPr/>
        </p:nvSpPr>
        <p:spPr>
          <a:xfrm>
            <a:off x="22098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40F220-542F-476D-ACCE-62DB2A7001BF}"/>
              </a:ext>
            </a:extLst>
          </p:cNvPr>
          <p:cNvSpPr/>
          <p:nvPr/>
        </p:nvSpPr>
        <p:spPr>
          <a:xfrm>
            <a:off x="64770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782" name="TextBox 38">
            <a:extLst>
              <a:ext uri="{FF2B5EF4-FFF2-40B4-BE49-F238E27FC236}">
                <a16:creationId xmlns:a16="http://schemas.microsoft.com/office/drawing/2014/main" id="{F72DE141-6A5A-4072-9D13-0D37B7A9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38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0: </a:t>
            </a:r>
            <a:r>
              <a:rPr lang="en-US" altLang="en-US" sz="1800">
                <a:solidFill>
                  <a:srgbClr val="F79646"/>
                </a:solidFill>
                <a:latin typeface="Calibri" panose="020F0502020204030204" pitchFamily="34" charset="0"/>
              </a:rPr>
              <a:t>collection of 8 chips</a:t>
            </a:r>
          </a:p>
        </p:txBody>
      </p:sp>
      <p:sp>
        <p:nvSpPr>
          <p:cNvPr id="32783" name="TextBox 39">
            <a:extLst>
              <a:ext uri="{FF2B5EF4-FFF2-40B4-BE49-F238E27FC236}">
                <a16:creationId xmlns:a16="http://schemas.microsoft.com/office/drawing/2014/main" id="{1E84FC17-8AE0-45A8-ABED-B1D495F0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649914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1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629449-56E4-47C1-8620-CB44B6AD70C4}"/>
              </a:ext>
            </a:extLst>
          </p:cNvPr>
          <p:cNvCxnSpPr>
            <a:stCxn id="37" idx="2"/>
            <a:endCxn id="32782" idx="0"/>
          </p:cNvCxnSpPr>
          <p:nvPr/>
        </p:nvCxnSpPr>
        <p:spPr>
          <a:xfrm rot="16200000" flipH="1">
            <a:off x="3886200" y="5143500"/>
            <a:ext cx="609600" cy="381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D7BB0A8-1A6C-4A58-923C-17A58D0F0490}"/>
              </a:ext>
            </a:extLst>
          </p:cNvPr>
          <p:cNvCxnSpPr>
            <a:stCxn id="38" idx="2"/>
            <a:endCxn id="32783" idx="0"/>
          </p:cNvCxnSpPr>
          <p:nvPr/>
        </p:nvCxnSpPr>
        <p:spPr>
          <a:xfrm rot="16200000" flipH="1">
            <a:off x="8185944" y="5110957"/>
            <a:ext cx="620713" cy="4572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2E525-F74E-4A68-90AE-C9EE533B20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996686A-23DC-4E43-A469-1EADBAF6BB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2DADD-377E-40AF-AE96-E94B6B7122E0}"/>
              </a:ext>
            </a:extLst>
          </p:cNvPr>
          <p:cNvSpPr/>
          <p:nvPr/>
        </p:nvSpPr>
        <p:spPr>
          <a:xfrm>
            <a:off x="47244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Rank 0 (Front)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77BAC-ED9A-4A90-A68D-504D61254769}"/>
              </a:ext>
            </a:extLst>
          </p:cNvPr>
          <p:cNvSpPr/>
          <p:nvPr/>
        </p:nvSpPr>
        <p:spPr>
          <a:xfrm>
            <a:off x="75438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Rank 1 (Back)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E73ADA-4C3B-487A-846D-63115747005D}"/>
              </a:ext>
            </a:extLst>
          </p:cNvPr>
          <p:cNvCxnSpPr/>
          <p:nvPr/>
        </p:nvCxnSpPr>
        <p:spPr>
          <a:xfrm flipV="1">
            <a:off x="7035800" y="4648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>
            <a:extLst>
              <a:ext uri="{FF2B5EF4-FFF2-40B4-BE49-F238E27FC236}">
                <a16:creationId xmlns:a16="http://schemas.microsoft.com/office/drawing/2014/main" id="{D47FB5B5-1427-4968-99EE-36B82E6BDC4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14332" y="4877595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hape 31">
            <a:extLst>
              <a:ext uri="{FF2B5EF4-FFF2-40B4-BE49-F238E27FC236}">
                <a16:creationId xmlns:a16="http://schemas.microsoft.com/office/drawing/2014/main" id="{D23D256E-D25A-4F67-B5D1-DE0B9D179915}"/>
              </a:ext>
            </a:extLst>
          </p:cNvPr>
          <p:cNvCxnSpPr>
            <a:stCxn id="4" idx="1"/>
          </p:cNvCxnSpPr>
          <p:nvPr/>
        </p:nvCxnSpPr>
        <p:spPr>
          <a:xfrm rot="10800000" flipV="1">
            <a:off x="4419600" y="2705100"/>
            <a:ext cx="304800" cy="27051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>
            <a:extLst>
              <a:ext uri="{FF2B5EF4-FFF2-40B4-BE49-F238E27FC236}">
                <a16:creationId xmlns:a16="http://schemas.microsoft.com/office/drawing/2014/main" id="{D58B74BE-284E-4E3A-BFFE-D867EC09E552}"/>
              </a:ext>
            </a:extLst>
          </p:cNvPr>
          <p:cNvCxnSpPr>
            <a:stCxn id="5" idx="1"/>
          </p:cNvCxnSpPr>
          <p:nvPr/>
        </p:nvCxnSpPr>
        <p:spPr>
          <a:xfrm rot="10800000">
            <a:off x="4167188" y="2057400"/>
            <a:ext cx="3376612" cy="647700"/>
          </a:xfrm>
          <a:prstGeom prst="bentConnector3">
            <a:avLst>
              <a:gd name="adj1" fmla="val 7977"/>
            </a:avLst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>
            <a:extLst>
              <a:ext uri="{FF2B5EF4-FFF2-40B4-BE49-F238E27FC236}">
                <a16:creationId xmlns:a16="http://schemas.microsoft.com/office/drawing/2014/main" id="{455EBDB0-83AB-4222-910C-0711CEDA1961}"/>
              </a:ext>
            </a:extLst>
          </p:cNvPr>
          <p:cNvCxnSpPr/>
          <p:nvPr/>
        </p:nvCxnSpPr>
        <p:spPr>
          <a:xfrm rot="5400000">
            <a:off x="2506663" y="3733800"/>
            <a:ext cx="335280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40">
            <a:extLst>
              <a:ext uri="{FF2B5EF4-FFF2-40B4-BE49-F238E27FC236}">
                <a16:creationId xmlns:a16="http://schemas.microsoft.com/office/drawing/2014/main" id="{A591FA01-2A92-4B79-AEF8-558FB9E05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33802" name="TextBox 41">
            <a:extLst>
              <a:ext uri="{FF2B5EF4-FFF2-40B4-BE49-F238E27FC236}">
                <a16:creationId xmlns:a16="http://schemas.microsoft.com/office/drawing/2014/main" id="{1A3BB5E1-FE5E-41FE-97ED-415B5F78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CS &lt;0:1&gt;</a:t>
            </a:r>
          </a:p>
        </p:txBody>
      </p:sp>
      <p:cxnSp>
        <p:nvCxnSpPr>
          <p:cNvPr id="45" name="Shape 44">
            <a:extLst>
              <a:ext uri="{FF2B5EF4-FFF2-40B4-BE49-F238E27FC236}">
                <a16:creationId xmlns:a16="http://schemas.microsoft.com/office/drawing/2014/main" id="{0FDA3EE7-73BA-4BF2-B885-1FD194C5E382}"/>
              </a:ext>
            </a:extLst>
          </p:cNvPr>
          <p:cNvCxnSpPr>
            <a:stCxn id="4" idx="0"/>
          </p:cNvCxnSpPr>
          <p:nvPr/>
        </p:nvCxnSpPr>
        <p:spPr>
          <a:xfrm rot="16200000" flipH="1" flipV="1">
            <a:off x="2952750" y="2533650"/>
            <a:ext cx="2971800" cy="2781300"/>
          </a:xfrm>
          <a:prstGeom prst="bentConnector3">
            <a:avLst>
              <a:gd name="adj1" fmla="val -28116"/>
            </a:avLst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4">
            <a:extLst>
              <a:ext uri="{FF2B5EF4-FFF2-40B4-BE49-F238E27FC236}">
                <a16:creationId xmlns:a16="http://schemas.microsoft.com/office/drawing/2014/main" id="{885B79D6-4C6F-4737-9B41-43D3A176F7DF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6800850" y="590550"/>
            <a:ext cx="838200" cy="2857500"/>
          </a:xfrm>
          <a:prstGeom prst="bentConnector2">
            <a:avLst/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TextBox 54">
            <a:extLst>
              <a:ext uri="{FF2B5EF4-FFF2-40B4-BE49-F238E27FC236}">
                <a16:creationId xmlns:a16="http://schemas.microsoft.com/office/drawing/2014/main" id="{F1815DA7-D8C6-41B2-A977-7C6782AF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70C0"/>
                </a:solidFill>
                <a:latin typeface="Calibri" panose="020F0502020204030204" pitchFamily="34" charset="0"/>
              </a:rPr>
              <a:t>Addr/Cmd</a:t>
            </a:r>
          </a:p>
        </p:txBody>
      </p:sp>
      <p:cxnSp>
        <p:nvCxnSpPr>
          <p:cNvPr id="58" name="Shape 9">
            <a:extLst>
              <a:ext uri="{FF2B5EF4-FFF2-40B4-BE49-F238E27FC236}">
                <a16:creationId xmlns:a16="http://schemas.microsoft.com/office/drawing/2014/main" id="{033A7DD8-DED4-477F-9EB8-36DD0A11FB9D}"/>
              </a:ext>
            </a:extLst>
          </p:cNvPr>
          <p:cNvCxnSpPr>
            <a:cxnSpLocks noChangeShapeType="1"/>
            <a:endCxn id="4" idx="2"/>
          </p:cNvCxnSpPr>
          <p:nvPr/>
        </p:nvCxnSpPr>
        <p:spPr bwMode="auto">
          <a:xfrm rot="16200000" flipV="1">
            <a:off x="58102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hape 9">
            <a:extLst>
              <a:ext uri="{FF2B5EF4-FFF2-40B4-BE49-F238E27FC236}">
                <a16:creationId xmlns:a16="http://schemas.microsoft.com/office/drawing/2014/main" id="{338A6F74-4BCF-4868-8473-03FB43FB251A}"/>
              </a:ext>
            </a:extLst>
          </p:cNvPr>
          <p:cNvCxnSpPr>
            <a:cxnSpLocks noChangeShapeType="1"/>
            <a:endCxn id="5" idx="2"/>
          </p:cNvCxnSpPr>
          <p:nvPr/>
        </p:nvCxnSpPr>
        <p:spPr bwMode="auto">
          <a:xfrm rot="5400000" flipH="1" flipV="1">
            <a:off x="76009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22737ED7-2CCF-4805-989F-8FBF168ED814}"/>
              </a:ext>
            </a:extLst>
          </p:cNvPr>
          <p:cNvSpPr/>
          <p:nvPr/>
        </p:nvSpPr>
        <p:spPr>
          <a:xfrm rot="13500000">
            <a:off x="6794500" y="3544888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CC529-BB17-469C-9746-2DF8A88B9841}"/>
              </a:ext>
            </a:extLst>
          </p:cNvPr>
          <p:cNvCxnSpPr/>
          <p:nvPr/>
        </p:nvCxnSpPr>
        <p:spPr>
          <a:xfrm flipV="1">
            <a:off x="60960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32E13AD-F42E-485C-8D1C-7BD73D1FFA44}"/>
              </a:ext>
            </a:extLst>
          </p:cNvPr>
          <p:cNvCxnSpPr/>
          <p:nvPr/>
        </p:nvCxnSpPr>
        <p:spPr>
          <a:xfrm flipV="1">
            <a:off x="79248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TextBox 74">
            <a:extLst>
              <a:ext uri="{FF2B5EF4-FFF2-40B4-BE49-F238E27FC236}">
                <a16:creationId xmlns:a16="http://schemas.microsoft.com/office/drawing/2014/main" id="{AEB9DB48-1087-4AE0-B916-C4A35887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&lt;0:63&gt;</a:t>
            </a:r>
          </a:p>
        </p:txBody>
      </p:sp>
      <p:sp>
        <p:nvSpPr>
          <p:cNvPr id="33812" name="TextBox 75">
            <a:extLst>
              <a:ext uri="{FF2B5EF4-FFF2-40B4-BE49-F238E27FC236}">
                <a16:creationId xmlns:a16="http://schemas.microsoft.com/office/drawing/2014/main" id="{652C5ED2-3FC9-49B6-93DC-F235763E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&lt;0:63&gt;</a:t>
            </a: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D8A1792E-35F2-4303-BAE1-251E20393A23}"/>
              </a:ext>
            </a:extLst>
          </p:cNvPr>
          <p:cNvSpPr/>
          <p:nvPr/>
        </p:nvSpPr>
        <p:spPr>
          <a:xfrm rot="5400000">
            <a:off x="4914900" y="3009900"/>
            <a:ext cx="533400" cy="579120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814" name="TextBox 87">
            <a:extLst>
              <a:ext uri="{FF2B5EF4-FFF2-40B4-BE49-F238E27FC236}">
                <a16:creationId xmlns:a16="http://schemas.microsoft.com/office/drawing/2014/main" id="{6F7F56AC-4225-4C35-87A8-36E36D08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72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Memory channel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11043-095E-44E0-8473-5FDCED31A4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6CA97373-0645-43D1-AE37-E38373D5F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a Rank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7AA12-8929-46F9-93F4-AE5B77E8EE9B}"/>
              </a:ext>
            </a:extLst>
          </p:cNvPr>
          <p:cNvSpPr/>
          <p:nvPr/>
        </p:nvSpPr>
        <p:spPr>
          <a:xfrm>
            <a:off x="2133600" y="2895600"/>
            <a:ext cx="1295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Rank 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74679D-A0D9-4F0F-883D-5F838B948A9D}"/>
              </a:ext>
            </a:extLst>
          </p:cNvPr>
          <p:cNvCxnSpPr/>
          <p:nvPr/>
        </p:nvCxnSpPr>
        <p:spPr>
          <a:xfrm flipV="1">
            <a:off x="2590800" y="3579813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hape 9">
            <a:extLst>
              <a:ext uri="{FF2B5EF4-FFF2-40B4-BE49-F238E27FC236}">
                <a16:creationId xmlns:a16="http://schemas.microsoft.com/office/drawing/2014/main" id="{2F45C062-3544-421C-A5E1-5589433073D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69332" y="3809207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1" name="TextBox 7">
            <a:extLst>
              <a:ext uri="{FF2B5EF4-FFF2-40B4-BE49-F238E27FC236}">
                <a16:creationId xmlns:a16="http://schemas.microsoft.com/office/drawing/2014/main" id="{BE4CABC7-8A3F-4CF2-BD4C-A8EA6CE7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92514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&lt;0:63&gt;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5A8CE3-CD62-4D3F-A808-0C4C3CF5FF86}"/>
              </a:ext>
            </a:extLst>
          </p:cNvPr>
          <p:cNvCxnSpPr>
            <a:stCxn id="23" idx="0"/>
            <a:endCxn id="43" idx="1"/>
          </p:cNvCxnSpPr>
          <p:nvPr/>
        </p:nvCxnSpPr>
        <p:spPr>
          <a:xfrm rot="5400000" flipH="1" flipV="1">
            <a:off x="3877470" y="1048545"/>
            <a:ext cx="331787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D6615-216A-41B0-A06D-6DCBBF197784}"/>
              </a:ext>
            </a:extLst>
          </p:cNvPr>
          <p:cNvCxnSpPr>
            <a:stCxn id="23" idx="4"/>
            <a:endCxn id="43" idx="3"/>
          </p:cNvCxnSpPr>
          <p:nvPr/>
        </p:nvCxnSpPr>
        <p:spPr>
          <a:xfrm rot="16200000" flipH="1">
            <a:off x="3686969" y="3704432"/>
            <a:ext cx="712788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EB74F-6372-4E29-99C8-4399C39D9259}"/>
              </a:ext>
            </a:extLst>
          </p:cNvPr>
          <p:cNvSpPr/>
          <p:nvPr/>
        </p:nvSpPr>
        <p:spPr>
          <a:xfrm>
            <a:off x="5562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Chip 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203BD-7BB2-4CE1-A612-33C55CDD6581}"/>
              </a:ext>
            </a:extLst>
          </p:cNvPr>
          <p:cNvSpPr/>
          <p:nvPr/>
        </p:nvSpPr>
        <p:spPr>
          <a:xfrm>
            <a:off x="64008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Chip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50ACE-5231-4BC1-9C31-5AD69A98EA67}"/>
              </a:ext>
            </a:extLst>
          </p:cNvPr>
          <p:cNvSpPr/>
          <p:nvPr/>
        </p:nvSpPr>
        <p:spPr>
          <a:xfrm>
            <a:off x="8610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Chip 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7F2892-B443-4263-B06D-1307DE3E6944}"/>
              </a:ext>
            </a:extLst>
          </p:cNvPr>
          <p:cNvSpPr/>
          <p:nvPr/>
        </p:nvSpPr>
        <p:spPr>
          <a:xfrm>
            <a:off x="1752600" y="2438400"/>
            <a:ext cx="2133600" cy="2133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828" name="TextBox 29">
            <a:extLst>
              <a:ext uri="{FF2B5EF4-FFF2-40B4-BE49-F238E27FC236}">
                <a16:creationId xmlns:a16="http://schemas.microsoft.com/office/drawing/2014/main" id="{FB72B449-1B97-4D8A-8B84-3715A0EA3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098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6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cxnSp>
        <p:nvCxnSpPr>
          <p:cNvPr id="31" name="Shape 9">
            <a:extLst>
              <a:ext uri="{FF2B5EF4-FFF2-40B4-BE49-F238E27FC236}">
                <a16:creationId xmlns:a16="http://schemas.microsoft.com/office/drawing/2014/main" id="{F31F6647-A96B-4645-B37C-4D082F56EF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34794" y="3885406"/>
            <a:ext cx="1066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TextBox 31">
            <a:extLst>
              <a:ext uri="{FF2B5EF4-FFF2-40B4-BE49-F238E27FC236}">
                <a16:creationId xmlns:a16="http://schemas.microsoft.com/office/drawing/2014/main" id="{85C46560-9B01-41B0-BF13-4817091CB9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187157" y="3663157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34" name="Shape 9">
            <a:extLst>
              <a:ext uri="{FF2B5EF4-FFF2-40B4-BE49-F238E27FC236}">
                <a16:creationId xmlns:a16="http://schemas.microsoft.com/office/drawing/2014/main" id="{B23D49E9-95F5-4624-B887-1D257F3F2A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171407" y="3885407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TextBox 34">
            <a:extLst>
              <a:ext uri="{FF2B5EF4-FFF2-40B4-BE49-F238E27FC236}">
                <a16:creationId xmlns:a16="http://schemas.microsoft.com/office/drawing/2014/main" id="{DBF8975D-7294-4731-AC58-8599FAB7CD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237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36" name="Shape 9">
            <a:extLst>
              <a:ext uri="{FF2B5EF4-FFF2-40B4-BE49-F238E27FC236}">
                <a16:creationId xmlns:a16="http://schemas.microsoft.com/office/drawing/2014/main" id="{881EE717-5B89-467C-8ABA-F447DB2639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381207" y="3885407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TextBox 36">
            <a:extLst>
              <a:ext uri="{FF2B5EF4-FFF2-40B4-BE49-F238E27FC236}">
                <a16:creationId xmlns:a16="http://schemas.microsoft.com/office/drawing/2014/main" id="{EE238F29-8F97-40AB-A654-777C752925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335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38" name="Shape 9">
            <a:extLst>
              <a:ext uri="{FF2B5EF4-FFF2-40B4-BE49-F238E27FC236}">
                <a16:creationId xmlns:a16="http://schemas.microsoft.com/office/drawing/2014/main" id="{B987A2E7-F5AC-4EBE-B2D3-D99B800D6E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4419600"/>
            <a:ext cx="30480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hape 9">
            <a:extLst>
              <a:ext uri="{FF2B5EF4-FFF2-40B4-BE49-F238E27FC236}">
                <a16:creationId xmlns:a16="http://schemas.microsoft.com/office/drawing/2014/main" id="{27AEB0B8-0F92-4FB2-B212-6440F420FE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41332" y="4952207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TextBox 41">
            <a:extLst>
              <a:ext uri="{FF2B5EF4-FFF2-40B4-BE49-F238E27FC236}">
                <a16:creationId xmlns:a16="http://schemas.microsoft.com/office/drawing/2014/main" id="{61A03CFF-F11A-448C-A9D5-26180B6C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945733-8EAE-4B05-9138-C3D99089E2B4}"/>
              </a:ext>
            </a:extLst>
          </p:cNvPr>
          <p:cNvSpPr/>
          <p:nvPr/>
        </p:nvSpPr>
        <p:spPr>
          <a:xfrm>
            <a:off x="4419600" y="1447800"/>
            <a:ext cx="5791200" cy="44958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5E5A4-3D80-435D-B3AC-69CFAC7027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9">
            <a:extLst>
              <a:ext uri="{FF2B5EF4-FFF2-40B4-BE49-F238E27FC236}">
                <a16:creationId xmlns:a16="http://schemas.microsoft.com/office/drawing/2014/main" id="{4353475F-1C1B-4E5B-A3FB-9FF9457BEE1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667500" y="4152900"/>
            <a:ext cx="914400" cy="381000"/>
          </a:xfrm>
          <a:prstGeom prst="bentConnector3">
            <a:avLst>
              <a:gd name="adj1" fmla="val 5813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>
            <a:extLst>
              <a:ext uri="{FF2B5EF4-FFF2-40B4-BE49-F238E27FC236}">
                <a16:creationId xmlns:a16="http://schemas.microsoft.com/office/drawing/2014/main" id="{484864B4-ADCC-47D9-AD0A-91CB464E507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086600" y="3810000"/>
            <a:ext cx="1752600" cy="228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" name="Title 1">
            <a:extLst>
              <a:ext uri="{FF2B5EF4-FFF2-40B4-BE49-F238E27FC236}">
                <a16:creationId xmlns:a16="http://schemas.microsoft.com/office/drawing/2014/main" id="{CE92E150-D411-4B5B-8602-FA34111D9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a Chip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D1BF34-D25F-4F74-A024-693917AD57BC}"/>
              </a:ext>
            </a:extLst>
          </p:cNvPr>
          <p:cNvSpPr/>
          <p:nvPr/>
        </p:nvSpPr>
        <p:spPr>
          <a:xfrm>
            <a:off x="2819400" y="25908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Chip 0</a:t>
            </a:r>
          </a:p>
        </p:txBody>
      </p:sp>
      <p:cxnSp>
        <p:nvCxnSpPr>
          <p:cNvPr id="6" name="Shape 9">
            <a:extLst>
              <a:ext uri="{FF2B5EF4-FFF2-40B4-BE49-F238E27FC236}">
                <a16:creationId xmlns:a16="http://schemas.microsoft.com/office/drawing/2014/main" id="{EE23A2BC-1FB3-4772-A7A1-D8A7406D68A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80482" y="4114007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6">
            <a:extLst>
              <a:ext uri="{FF2B5EF4-FFF2-40B4-BE49-F238E27FC236}">
                <a16:creationId xmlns:a16="http://schemas.microsoft.com/office/drawing/2014/main" id="{9D6EE65E-E958-46F7-8864-A58887628A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32844" y="3891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FD87C-159F-4291-8323-21139A30FED3}"/>
              </a:ext>
            </a:extLst>
          </p:cNvPr>
          <p:cNvGraphicFramePr>
            <a:graphicFrameLocks noGrp="1"/>
          </p:cNvGraphicFramePr>
          <p:nvPr/>
        </p:nvGraphicFramePr>
        <p:xfrm>
          <a:off x="7162800" y="17208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B5E53EE-356A-412F-A59D-6CFA579DFD6B}"/>
              </a:ext>
            </a:extLst>
          </p:cNvPr>
          <p:cNvSpPr/>
          <p:nvPr/>
        </p:nvSpPr>
        <p:spPr>
          <a:xfrm>
            <a:off x="7162800" y="1720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9665E-F5A5-484E-929D-6FF31EAEBF3C}"/>
              </a:ext>
            </a:extLst>
          </p:cNvPr>
          <p:cNvSpPr/>
          <p:nvPr/>
        </p:nvSpPr>
        <p:spPr>
          <a:xfrm>
            <a:off x="7010400" y="1873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CB4E-2697-469E-AED9-429540451614}"/>
              </a:ext>
            </a:extLst>
          </p:cNvPr>
          <p:cNvSpPr/>
          <p:nvPr/>
        </p:nvSpPr>
        <p:spPr>
          <a:xfrm>
            <a:off x="6858000" y="2025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4C2F6-AA08-4C71-BEB8-75EE6BD7C932}"/>
              </a:ext>
            </a:extLst>
          </p:cNvPr>
          <p:cNvSpPr/>
          <p:nvPr/>
        </p:nvSpPr>
        <p:spPr>
          <a:xfrm>
            <a:off x="6705600" y="21780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DAC92E5-D7BD-43B9-B92C-F38060D5B9F4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23304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61C49A6-10CA-41C2-B2AF-300A0C5272C6}"/>
              </a:ext>
            </a:extLst>
          </p:cNvPr>
          <p:cNvSpPr/>
          <p:nvPr/>
        </p:nvSpPr>
        <p:spPr>
          <a:xfrm>
            <a:off x="6553200" y="23304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5733C6-F6E2-4CC4-8F47-83222DF16BB8}"/>
              </a:ext>
            </a:extLst>
          </p:cNvPr>
          <p:cNvSpPr/>
          <p:nvPr/>
        </p:nvSpPr>
        <p:spPr>
          <a:xfrm>
            <a:off x="6400800" y="2482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35B117-9581-445C-936F-8E3B7E695FE4}"/>
              </a:ext>
            </a:extLst>
          </p:cNvPr>
          <p:cNvSpPr/>
          <p:nvPr/>
        </p:nvSpPr>
        <p:spPr>
          <a:xfrm>
            <a:off x="6248400" y="2635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145EE6-1056-468E-BEEE-4591B260AF3C}"/>
              </a:ext>
            </a:extLst>
          </p:cNvPr>
          <p:cNvCxnSpPr/>
          <p:nvPr/>
        </p:nvCxnSpPr>
        <p:spPr>
          <a:xfrm rot="5400000" flipH="1" flipV="1">
            <a:off x="5981700" y="1758950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57" name="TextBox 30">
            <a:extLst>
              <a:ext uri="{FF2B5EF4-FFF2-40B4-BE49-F238E27FC236}">
                <a16:creationId xmlns:a16="http://schemas.microsoft.com/office/drawing/2014/main" id="{66F4DF23-5FA0-4BA6-9C09-BDFDF36ADDC0}"/>
              </a:ext>
            </a:extLst>
          </p:cNvPr>
          <p:cNvSpPr txBox="1">
            <a:spLocks noChangeArrowheads="1"/>
          </p:cNvSpPr>
          <p:nvPr/>
        </p:nvSpPr>
        <p:spPr bwMode="auto">
          <a:xfrm rot="-2834338">
            <a:off x="5803106" y="1861344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8 banks</a:t>
            </a:r>
          </a:p>
        </p:txBody>
      </p:sp>
      <p:cxnSp>
        <p:nvCxnSpPr>
          <p:cNvPr id="34" name="Shape 9">
            <a:extLst>
              <a:ext uri="{FF2B5EF4-FFF2-40B4-BE49-F238E27FC236}">
                <a16:creationId xmlns:a16="http://schemas.microsoft.com/office/drawing/2014/main" id="{C7D70743-CAE4-42C9-803A-348F4BF88F48}"/>
              </a:ext>
            </a:extLst>
          </p:cNvPr>
          <p:cNvCxnSpPr>
            <a:cxnSpLocks noChangeShapeType="1"/>
            <a:endCxn id="22" idx="2"/>
          </p:cNvCxnSpPr>
          <p:nvPr/>
        </p:nvCxnSpPr>
        <p:spPr bwMode="auto">
          <a:xfrm rot="16200000" flipV="1">
            <a:off x="6556375" y="4194175"/>
            <a:ext cx="793750" cy="419100"/>
          </a:xfrm>
          <a:prstGeom prst="bentConnector3">
            <a:avLst>
              <a:gd name="adj1" fmla="val 5187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C303D85-9013-49E1-81BE-9E6D51EC09D5}"/>
              </a:ext>
            </a:extLst>
          </p:cNvPr>
          <p:cNvSpPr/>
          <p:nvPr/>
        </p:nvSpPr>
        <p:spPr>
          <a:xfrm>
            <a:off x="6096000" y="2787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Bank 0</a:t>
            </a:r>
          </a:p>
        </p:txBody>
      </p:sp>
      <p:sp>
        <p:nvSpPr>
          <p:cNvPr id="32" name="Diagonal Stripe 31">
            <a:extLst>
              <a:ext uri="{FF2B5EF4-FFF2-40B4-BE49-F238E27FC236}">
                <a16:creationId xmlns:a16="http://schemas.microsoft.com/office/drawing/2014/main" id="{041D211F-0662-4023-9A99-C403573E199A}"/>
              </a:ext>
            </a:extLst>
          </p:cNvPr>
          <p:cNvSpPr/>
          <p:nvPr/>
        </p:nvSpPr>
        <p:spPr>
          <a:xfrm rot="13500000">
            <a:off x="7199313" y="4303713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961" name="TextBox 55">
            <a:extLst>
              <a:ext uri="{FF2B5EF4-FFF2-40B4-BE49-F238E27FC236}">
                <a16:creationId xmlns:a16="http://schemas.microsoft.com/office/drawing/2014/main" id="{3B7C7A7E-DCDA-4914-BAF9-BF1FABD4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90976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35962" name="TextBox 56">
            <a:extLst>
              <a:ext uri="{FF2B5EF4-FFF2-40B4-BE49-F238E27FC236}">
                <a16:creationId xmlns:a16="http://schemas.microsoft.com/office/drawing/2014/main" id="{8710F460-8926-4363-8098-5D8A2AF9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196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35963" name="TextBox 57">
            <a:extLst>
              <a:ext uri="{FF2B5EF4-FFF2-40B4-BE49-F238E27FC236}">
                <a16:creationId xmlns:a16="http://schemas.microsoft.com/office/drawing/2014/main" id="{B46A75B1-C6A6-48DA-AFDB-09A533FE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86176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35964" name="TextBox 59">
            <a:extLst>
              <a:ext uri="{FF2B5EF4-FFF2-40B4-BE49-F238E27FC236}">
                <a16:creationId xmlns:a16="http://schemas.microsoft.com/office/drawing/2014/main" id="{6B9C7311-1FC8-4DA0-8304-7BFA6F3E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38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504D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61" name="Shape 9">
            <a:extLst>
              <a:ext uri="{FF2B5EF4-FFF2-40B4-BE49-F238E27FC236}">
                <a16:creationId xmlns:a16="http://schemas.microsoft.com/office/drawing/2014/main" id="{CA6355CF-A9B6-4F7C-AE05-560AF9BB65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152482" y="5638007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66" name="TextBox 61">
            <a:extLst>
              <a:ext uri="{FF2B5EF4-FFF2-40B4-BE49-F238E27FC236}">
                <a16:creationId xmlns:a16="http://schemas.microsoft.com/office/drawing/2014/main" id="{E93387B7-CCE9-4DC1-BB1E-B3ACA53A18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004844" y="5415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90D37A7-06FF-4B7D-9517-BDBF1BFD06C4}"/>
              </a:ext>
            </a:extLst>
          </p:cNvPr>
          <p:cNvSpPr/>
          <p:nvPr/>
        </p:nvSpPr>
        <p:spPr>
          <a:xfrm>
            <a:off x="2057400" y="2286000"/>
            <a:ext cx="2133600" cy="2514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2719EDA-31FE-44C9-9B3F-7B7DD3087330}"/>
              </a:ext>
            </a:extLst>
          </p:cNvPr>
          <p:cNvSpPr/>
          <p:nvPr/>
        </p:nvSpPr>
        <p:spPr>
          <a:xfrm>
            <a:off x="4953000" y="1295400"/>
            <a:ext cx="5257800" cy="502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41374C3-735B-4E33-B28A-764C1C91F477}"/>
              </a:ext>
            </a:extLst>
          </p:cNvPr>
          <p:cNvCxnSpPr>
            <a:stCxn id="64" idx="0"/>
            <a:endCxn id="65" idx="1"/>
          </p:cNvCxnSpPr>
          <p:nvPr/>
        </p:nvCxnSpPr>
        <p:spPr>
          <a:xfrm rot="5400000" flipH="1" flipV="1">
            <a:off x="4296569" y="859631"/>
            <a:ext cx="2540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9EEC925-1602-46BC-8716-ED1CE41C6756}"/>
              </a:ext>
            </a:extLst>
          </p:cNvPr>
          <p:cNvCxnSpPr>
            <a:stCxn id="64" idx="4"/>
            <a:endCxn id="65" idx="3"/>
          </p:cNvCxnSpPr>
          <p:nvPr/>
        </p:nvCxnSpPr>
        <p:spPr>
          <a:xfrm rot="16200000" flipH="1">
            <a:off x="4029869" y="3894931"/>
            <a:ext cx="7874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480B3-D42D-4456-A3A8-53BCAFAD6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9">
            <a:extLst>
              <a:ext uri="{FF2B5EF4-FFF2-40B4-BE49-F238E27FC236}">
                <a16:creationId xmlns:a16="http://schemas.microsoft.com/office/drawing/2014/main" id="{268F0A6F-1508-46BA-A288-4BD15EB1D8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696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6" name="Title 1">
            <a:extLst>
              <a:ext uri="{FF2B5EF4-FFF2-40B4-BE49-F238E27FC236}">
                <a16:creationId xmlns:a16="http://schemas.microsoft.com/office/drawing/2014/main" id="{C9DAC288-8922-4DDE-8EF9-88832126A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a 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E30D9-444D-4F63-AF38-451B28CA6BCF}"/>
              </a:ext>
            </a:extLst>
          </p:cNvPr>
          <p:cNvSpPr/>
          <p:nvPr/>
        </p:nvSpPr>
        <p:spPr>
          <a:xfrm>
            <a:off x="2286000" y="251460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Bank 0</a:t>
            </a:r>
          </a:p>
        </p:txBody>
      </p:sp>
      <p:cxnSp>
        <p:nvCxnSpPr>
          <p:cNvPr id="10" name="Shape 9">
            <a:extLst>
              <a:ext uri="{FF2B5EF4-FFF2-40B4-BE49-F238E27FC236}">
                <a16:creationId xmlns:a16="http://schemas.microsoft.com/office/drawing/2014/main" id="{1582E167-A35A-46F9-AE00-10F4D19F96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28082" y="4266407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9" name="TextBox 10">
            <a:extLst>
              <a:ext uri="{FF2B5EF4-FFF2-40B4-BE49-F238E27FC236}">
                <a16:creationId xmlns:a16="http://schemas.microsoft.com/office/drawing/2014/main" id="{5208DC66-1797-4A3B-B11A-3E5BD398D17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80444" y="4044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36870" name="TextBox 11">
            <a:extLst>
              <a:ext uri="{FF2B5EF4-FFF2-40B4-BE49-F238E27FC236}">
                <a16:creationId xmlns:a16="http://schemas.microsoft.com/office/drawing/2014/main" id="{9A36758B-C499-424F-8DA4-4CCB5357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659189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F81BD"/>
                </a:solidFill>
                <a:latin typeface="Calibri" panose="020F0502020204030204" pitchFamily="34" charset="0"/>
              </a:rPr>
              <a:t>row 0</a:t>
            </a:r>
          </a:p>
        </p:txBody>
      </p:sp>
      <p:sp>
        <p:nvSpPr>
          <p:cNvPr id="36871" name="TextBox 13">
            <a:extLst>
              <a:ext uri="{FF2B5EF4-FFF2-40B4-BE49-F238E27FC236}">
                <a16:creationId xmlns:a16="http://schemas.microsoft.com/office/drawing/2014/main" id="{325AE00F-E20E-42A3-81BA-6A74C710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1336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F81BD"/>
                </a:solidFill>
                <a:latin typeface="Calibri" panose="020F0502020204030204" pitchFamily="34" charset="0"/>
              </a:rPr>
              <a:t>row 16k-1</a:t>
            </a:r>
          </a:p>
        </p:txBody>
      </p:sp>
      <p:sp>
        <p:nvSpPr>
          <p:cNvPr id="36872" name="TextBox 17">
            <a:extLst>
              <a:ext uri="{FF2B5EF4-FFF2-40B4-BE49-F238E27FC236}">
                <a16:creationId xmlns:a16="http://schemas.microsoft.com/office/drawing/2014/main" id="{FA05915E-0525-4628-A69A-158A43820AA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902700" y="27574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4F81BD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1FFCAB-F555-4EC8-B126-FF0DA5054031}"/>
              </a:ext>
            </a:extLst>
          </p:cNvPr>
          <p:cNvCxnSpPr/>
          <p:nvPr/>
        </p:nvCxnSpPr>
        <p:spPr>
          <a:xfrm>
            <a:off x="5562600" y="1557339"/>
            <a:ext cx="3276600" cy="158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Box 20">
            <a:extLst>
              <a:ext uri="{FF2B5EF4-FFF2-40B4-BE49-F238E27FC236}">
                <a16:creationId xmlns:a16="http://schemas.microsoft.com/office/drawing/2014/main" id="{2A846E5C-5574-4923-B2C5-F04026A7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4F81BD"/>
                </a:solidFill>
                <a:latin typeface="Calibri" panose="020F0502020204030204" pitchFamily="34" charset="0"/>
              </a:rPr>
              <a:t>2kB</a:t>
            </a:r>
          </a:p>
        </p:txBody>
      </p:sp>
      <p:cxnSp>
        <p:nvCxnSpPr>
          <p:cNvPr id="22" name="Shape 9">
            <a:extLst>
              <a:ext uri="{FF2B5EF4-FFF2-40B4-BE49-F238E27FC236}">
                <a16:creationId xmlns:a16="http://schemas.microsoft.com/office/drawing/2014/main" id="{A34DBB2C-F146-476C-9E05-14487E4569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791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TextBox 22">
            <a:extLst>
              <a:ext uri="{FF2B5EF4-FFF2-40B4-BE49-F238E27FC236}">
                <a16:creationId xmlns:a16="http://schemas.microsoft.com/office/drawing/2014/main" id="{88847BCC-8284-4DAB-A6CE-9932A7AF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84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1B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CB4741-6DBD-4573-98B2-6AB3C32EFDE6}"/>
              </a:ext>
            </a:extLst>
          </p:cNvPr>
          <p:cNvCxnSpPr/>
          <p:nvPr/>
        </p:nvCxnSpPr>
        <p:spPr>
          <a:xfrm>
            <a:off x="5584825" y="1968500"/>
            <a:ext cx="381000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26">
            <a:extLst>
              <a:ext uri="{FF2B5EF4-FFF2-40B4-BE49-F238E27FC236}">
                <a16:creationId xmlns:a16="http://schemas.microsoft.com/office/drawing/2014/main" id="{73739D05-3A40-40A0-BBC9-2CB11E09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1601789"/>
            <a:ext cx="1106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4F81BD"/>
                </a:solidFill>
                <a:latin typeface="Calibri" panose="020F0502020204030204" pitchFamily="34" charset="0"/>
              </a:rPr>
              <a:t>1B (column)</a:t>
            </a:r>
          </a:p>
        </p:txBody>
      </p:sp>
      <p:cxnSp>
        <p:nvCxnSpPr>
          <p:cNvPr id="35" name="Shape 9">
            <a:extLst>
              <a:ext uri="{FF2B5EF4-FFF2-40B4-BE49-F238E27FC236}">
                <a16:creationId xmlns:a16="http://schemas.microsoft.com/office/drawing/2014/main" id="{9B22CC09-FC11-4E7C-B7E5-F214F4CE7BB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057900" y="4611688"/>
            <a:ext cx="990600" cy="762000"/>
          </a:xfrm>
          <a:prstGeom prst="bentConnector3">
            <a:avLst>
              <a:gd name="adj1" fmla="val 65759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EDB50B-CA14-44BD-88A5-A2AB6DE31FDB}"/>
              </a:ext>
            </a:extLst>
          </p:cNvPr>
          <p:cNvGraphicFramePr>
            <a:graphicFrameLocks noGrp="1"/>
          </p:cNvGraphicFramePr>
          <p:nvPr/>
        </p:nvGraphicFramePr>
        <p:xfrm>
          <a:off x="5562600" y="2090738"/>
          <a:ext cx="3332160" cy="24495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0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36" name="TextBox 40">
            <a:extLst>
              <a:ext uri="{FF2B5EF4-FFF2-40B4-BE49-F238E27FC236}">
                <a16:creationId xmlns:a16="http://schemas.microsoft.com/office/drawing/2014/main" id="{D5570BAF-F16B-4408-AA11-E74817F3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4973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1B</a:t>
            </a:r>
          </a:p>
        </p:txBody>
      </p:sp>
      <p:sp>
        <p:nvSpPr>
          <p:cNvPr id="36937" name="Rectangle 43">
            <a:extLst>
              <a:ext uri="{FF2B5EF4-FFF2-40B4-BE49-F238E27FC236}">
                <a16:creationId xmlns:a16="http://schemas.microsoft.com/office/drawing/2014/main" id="{41BC5A09-C819-42A2-9D07-D73A68EE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65588"/>
            <a:ext cx="1506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Row-buffer</a:t>
            </a:r>
          </a:p>
        </p:txBody>
      </p:sp>
      <p:sp>
        <p:nvSpPr>
          <p:cNvPr id="36938" name="TextBox 46">
            <a:extLst>
              <a:ext uri="{FF2B5EF4-FFF2-40B4-BE49-F238E27FC236}">
                <a16:creationId xmlns:a16="http://schemas.microsoft.com/office/drawing/2014/main" id="{4540DF54-B49F-42D1-BC60-7D1AC835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735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1B</a:t>
            </a:r>
          </a:p>
        </p:txBody>
      </p:sp>
      <p:sp>
        <p:nvSpPr>
          <p:cNvPr id="36939" name="TextBox 48">
            <a:extLst>
              <a:ext uri="{FF2B5EF4-FFF2-40B4-BE49-F238E27FC236}">
                <a16:creationId xmlns:a16="http://schemas.microsoft.com/office/drawing/2014/main" id="{AF8DC9B0-06E9-4D97-AAF8-412902F40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021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504D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50" name="Shape 9">
            <a:extLst>
              <a:ext uri="{FF2B5EF4-FFF2-40B4-BE49-F238E27FC236}">
                <a16:creationId xmlns:a16="http://schemas.microsoft.com/office/drawing/2014/main" id="{79160365-C6A2-4B90-986A-70BBAD488F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42919" y="6134894"/>
            <a:ext cx="8382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41" name="TextBox 50">
            <a:extLst>
              <a:ext uri="{FF2B5EF4-FFF2-40B4-BE49-F238E27FC236}">
                <a16:creationId xmlns:a16="http://schemas.microsoft.com/office/drawing/2014/main" id="{83A5B3A2-E239-4EA1-BFF5-59F29348220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34957" y="5950745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1B7B3E5C-DCBA-483A-B31C-8BF0EB8035F4}"/>
              </a:ext>
            </a:extLst>
          </p:cNvPr>
          <p:cNvSpPr/>
          <p:nvPr/>
        </p:nvSpPr>
        <p:spPr>
          <a:xfrm rot="13500000">
            <a:off x="6818313" y="4991100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AC2A09E-D603-4DCF-97B5-F3DDF73FAB2C}"/>
              </a:ext>
            </a:extLst>
          </p:cNvPr>
          <p:cNvSpPr/>
          <p:nvPr/>
        </p:nvSpPr>
        <p:spPr>
          <a:xfrm>
            <a:off x="1828800" y="2057400"/>
            <a:ext cx="2286000" cy="2895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715ECDD-83B3-48C7-A8A3-284E6BCF85DF}"/>
              </a:ext>
            </a:extLst>
          </p:cNvPr>
          <p:cNvSpPr/>
          <p:nvPr/>
        </p:nvSpPr>
        <p:spPr>
          <a:xfrm>
            <a:off x="4648200" y="1219200"/>
            <a:ext cx="5410200" cy="54102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99ADB3-E31D-4E35-9902-83B8A53F3634}"/>
              </a:ext>
            </a:extLst>
          </p:cNvPr>
          <p:cNvCxnSpPr>
            <a:stCxn id="56" idx="0"/>
          </p:cNvCxnSpPr>
          <p:nvPr/>
        </p:nvCxnSpPr>
        <p:spPr>
          <a:xfrm rot="5400000" flipH="1" flipV="1">
            <a:off x="3657600" y="762000"/>
            <a:ext cx="609600" cy="19812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BC6FDA-CE24-4044-9B67-E8B457ECFD8B}"/>
              </a:ext>
            </a:extLst>
          </p:cNvPr>
          <p:cNvCxnSpPr>
            <a:stCxn id="56" idx="4"/>
          </p:cNvCxnSpPr>
          <p:nvPr/>
        </p:nvCxnSpPr>
        <p:spPr>
          <a:xfrm rot="16200000" flipH="1">
            <a:off x="3238500" y="4686300"/>
            <a:ext cx="1295400" cy="18288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04C1C-87CF-4793-9C4B-194819117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2464" y="1303338"/>
            <a:ext cx="8347075" cy="50101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cpu_mem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24000" y="1143000"/>
            <a:ext cx="9144000" cy="52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2FCA29B-3789-4640-833A-0F2098F8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87" y="527072"/>
            <a:ext cx="887888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364" b="1" kern="1200" baseline="0">
                <a:solidFill>
                  <a:srgbClr val="13294B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752475" indent="-288925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2800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915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990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3066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6140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rgbClr val="E84A25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CPU-DRAM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FDC7D-C4AF-4400-80CE-C4F5AA8E29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593" y="583986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 Access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47584" y="1933832"/>
            <a:ext cx="10571205" cy="4379656"/>
          </a:xfrm>
        </p:spPr>
        <p:txBody>
          <a:bodyPr/>
          <a:lstStyle/>
          <a:p>
            <a:r>
              <a:rPr lang="en-US" dirty="0"/>
              <a:t>One command access, multiple bytes are read/written.</a:t>
            </a:r>
          </a:p>
          <a:p>
            <a:r>
              <a:rPr lang="en-US" dirty="0"/>
              <a:t>Hardware provides multiple burst length option and software can set.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1F689-78FE-47E8-B349-75CD0761CB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C73A7ED-C63F-4460-8F8F-D7DC9396F4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Subsystem Organization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2D10C26-F232-4531-8BFF-D7A093E8F6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/>
              <a:t>Memory subsystem organization</a:t>
            </a:r>
          </a:p>
          <a:p>
            <a:pPr lvl="1" eaLnBrk="1" hangingPunct="1"/>
            <a:r>
              <a:rPr lang="en-US" altLang="en-US"/>
              <a:t>Channel</a:t>
            </a:r>
          </a:p>
          <a:p>
            <a:pPr lvl="1" eaLnBrk="1" hangingPunct="1"/>
            <a:r>
              <a:rPr lang="en-US" altLang="en-US"/>
              <a:t>DIMM</a:t>
            </a:r>
          </a:p>
          <a:p>
            <a:pPr lvl="1" eaLnBrk="1" hangingPunct="1"/>
            <a:r>
              <a:rPr lang="en-US" altLang="en-US"/>
              <a:t>Rank</a:t>
            </a:r>
          </a:p>
          <a:p>
            <a:pPr lvl="1" eaLnBrk="1" hangingPunct="1"/>
            <a:r>
              <a:rPr lang="en-US" altLang="en-US"/>
              <a:t>Chip</a:t>
            </a:r>
          </a:p>
          <a:p>
            <a:pPr lvl="1" eaLnBrk="1" hangingPunct="1"/>
            <a:r>
              <a:rPr lang="en-US" altLang="en-US"/>
              <a:t>Bank</a:t>
            </a:r>
          </a:p>
          <a:p>
            <a:pPr lvl="1" eaLnBrk="1" hangingPunct="1"/>
            <a:r>
              <a:rPr lang="en-US" altLang="en-US"/>
              <a:t>Row/Column</a:t>
            </a:r>
          </a:p>
        </p:txBody>
      </p:sp>
      <p:sp>
        <p:nvSpPr>
          <p:cNvPr id="5" name="Flowchart: Merge 4">
            <a:extLst>
              <a:ext uri="{FF2B5EF4-FFF2-40B4-BE49-F238E27FC236}">
                <a16:creationId xmlns:a16="http://schemas.microsoft.com/office/drawing/2014/main" id="{B393035D-DA92-47F7-8854-2519C749B6BA}"/>
              </a:ext>
            </a:extLst>
          </p:cNvPr>
          <p:cNvSpPr/>
          <p:nvPr/>
        </p:nvSpPr>
        <p:spPr>
          <a:xfrm>
            <a:off x="4495800" y="2209800"/>
            <a:ext cx="1981200" cy="2971800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ECEA4EF3-2E58-4D80-989D-F7D13E64C5CA}"/>
              </a:ext>
            </a:extLst>
          </p:cNvPr>
          <p:cNvSpPr/>
          <p:nvPr/>
        </p:nvSpPr>
        <p:spPr>
          <a:xfrm>
            <a:off x="4648200" y="2667000"/>
            <a:ext cx="1676400" cy="2514600"/>
          </a:xfrm>
          <a:prstGeom prst="flowChartMerge">
            <a:avLst/>
          </a:prstGeom>
          <a:solidFill>
            <a:srgbClr val="00B050"/>
          </a:solidFill>
          <a:ln>
            <a:solidFill>
              <a:srgbClr val="004C2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58E66431-89DE-4354-8720-7F2E77AED3C9}"/>
              </a:ext>
            </a:extLst>
          </p:cNvPr>
          <p:cNvSpPr/>
          <p:nvPr/>
        </p:nvSpPr>
        <p:spPr>
          <a:xfrm>
            <a:off x="4800600" y="3124200"/>
            <a:ext cx="1371600" cy="2057400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Merge 9">
            <a:extLst>
              <a:ext uri="{FF2B5EF4-FFF2-40B4-BE49-F238E27FC236}">
                <a16:creationId xmlns:a16="http://schemas.microsoft.com/office/drawing/2014/main" id="{96441C4D-94D7-4623-BB50-AF52CF88DEEC}"/>
              </a:ext>
            </a:extLst>
          </p:cNvPr>
          <p:cNvSpPr/>
          <p:nvPr/>
        </p:nvSpPr>
        <p:spPr>
          <a:xfrm>
            <a:off x="4953000" y="3581400"/>
            <a:ext cx="1066800" cy="1600200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F6303E75-93C7-4180-AE49-521F152E804D}"/>
              </a:ext>
            </a:extLst>
          </p:cNvPr>
          <p:cNvSpPr/>
          <p:nvPr/>
        </p:nvSpPr>
        <p:spPr>
          <a:xfrm>
            <a:off x="5105400" y="4038600"/>
            <a:ext cx="762000" cy="11430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BBA61178-B4F4-41B2-8083-AA0E27BBAC01}"/>
              </a:ext>
            </a:extLst>
          </p:cNvPr>
          <p:cNvSpPr/>
          <p:nvPr/>
        </p:nvSpPr>
        <p:spPr>
          <a:xfrm>
            <a:off x="5257800" y="4495800"/>
            <a:ext cx="457200" cy="685800"/>
          </a:xfrm>
          <a:prstGeom prst="flowChartMerg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0353E-105D-41FC-A13F-57BE98C7E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7AF8-6739-45EE-8A00-4E69C3CE94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6D94B-2028-4CFD-9E38-B8853C161592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2A11BF44-29BE-490E-A0D3-3F648B3A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976BE0A0-B917-4385-A409-9A3147087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3B163E37-EF0C-4D7C-8696-4103E696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39AE8800-217E-4122-97FC-7E78706684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4A5A89-D7E1-49E0-9A42-1723A878A3D0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09D29-BFAD-4116-B292-19656A8CA024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21" name="TextBox 14">
            <a:extLst>
              <a:ext uri="{FF2B5EF4-FFF2-40B4-BE49-F238E27FC236}">
                <a16:creationId xmlns:a16="http://schemas.microsoft.com/office/drawing/2014/main" id="{4C818AEF-76B8-4828-98E3-9D37B5E4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38922" name="TextBox 15">
            <a:extLst>
              <a:ext uri="{FF2B5EF4-FFF2-40B4-BE49-F238E27FC236}">
                <a16:creationId xmlns:a16="http://schemas.microsoft.com/office/drawing/2014/main" id="{72362945-822B-4636-8487-B21CC7F4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pic>
        <p:nvPicPr>
          <p:cNvPr id="38923" name="Picture 53">
            <a:extLst>
              <a:ext uri="{FF2B5EF4-FFF2-40B4-BE49-F238E27FC236}">
                <a16:creationId xmlns:a16="http://schemas.microsoft.com/office/drawing/2014/main" id="{2E521B26-E38E-47B7-AE2E-F5637781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1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54">
            <a:extLst>
              <a:ext uri="{FF2B5EF4-FFF2-40B4-BE49-F238E27FC236}">
                <a16:creationId xmlns:a16="http://schemas.microsoft.com/office/drawing/2014/main" id="{6F97651A-978C-4C29-8F34-AC3CDC0C7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5720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55">
            <a:extLst>
              <a:ext uri="{FF2B5EF4-FFF2-40B4-BE49-F238E27FC236}">
                <a16:creationId xmlns:a16="http://schemas.microsoft.com/office/drawing/2014/main" id="{D026C263-BB78-48F5-807B-23DBD31F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20976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56">
            <a:extLst>
              <a:ext uri="{FF2B5EF4-FFF2-40B4-BE49-F238E27FC236}">
                <a16:creationId xmlns:a16="http://schemas.microsoft.com/office/drawing/2014/main" id="{0242E4BF-3331-4EC5-9E71-68C15758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62364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57">
            <a:extLst>
              <a:ext uri="{FF2B5EF4-FFF2-40B4-BE49-F238E27FC236}">
                <a16:creationId xmlns:a16="http://schemas.microsoft.com/office/drawing/2014/main" id="{630BE46B-F57C-4B43-A42E-D3C6181C7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24164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hape 58">
            <a:extLst>
              <a:ext uri="{FF2B5EF4-FFF2-40B4-BE49-F238E27FC236}">
                <a16:creationId xmlns:a16="http://schemas.microsoft.com/office/drawing/2014/main" id="{0553A3DB-5FF0-4D25-8268-0F36E75FADE8}"/>
              </a:ext>
            </a:extLst>
          </p:cNvPr>
          <p:cNvCxnSpPr>
            <a:cxnSpLocks noChangeShapeType="1"/>
            <a:stCxn id="38924" idx="3"/>
            <a:endCxn id="38926" idx="2"/>
          </p:cNvCxnSpPr>
          <p:nvPr/>
        </p:nvCxnSpPr>
        <p:spPr bwMode="auto">
          <a:xfrm flipV="1">
            <a:off x="9437688" y="3962400"/>
            <a:ext cx="354012" cy="1098550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hape 59">
            <a:extLst>
              <a:ext uri="{FF2B5EF4-FFF2-40B4-BE49-F238E27FC236}">
                <a16:creationId xmlns:a16="http://schemas.microsoft.com/office/drawing/2014/main" id="{D42E6A41-EE6A-4785-96F5-76CF35D6A7D9}"/>
              </a:ext>
            </a:extLst>
          </p:cNvPr>
          <p:cNvCxnSpPr>
            <a:cxnSpLocks noChangeShapeType="1"/>
            <a:stCxn id="38924" idx="1"/>
            <a:endCxn id="38923" idx="2"/>
          </p:cNvCxnSpPr>
          <p:nvPr/>
        </p:nvCxnSpPr>
        <p:spPr bwMode="auto">
          <a:xfrm rot="10800000">
            <a:off x="7666038" y="4060826"/>
            <a:ext cx="792162" cy="10001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hape 16">
            <a:extLst>
              <a:ext uri="{FF2B5EF4-FFF2-40B4-BE49-F238E27FC236}">
                <a16:creationId xmlns:a16="http://schemas.microsoft.com/office/drawing/2014/main" id="{530489B3-53FB-4F7D-A7A6-250D29DC6D44}"/>
              </a:ext>
            </a:extLst>
          </p:cNvPr>
          <p:cNvCxnSpPr>
            <a:cxnSpLocks noChangeShapeType="1"/>
            <a:stCxn id="38926" idx="0"/>
            <a:endCxn id="38927" idx="2"/>
          </p:cNvCxnSpPr>
          <p:nvPr/>
        </p:nvCxnSpPr>
        <p:spPr bwMode="auto">
          <a:xfrm rot="5400000" flipH="1" flipV="1">
            <a:off x="9523413" y="3394075"/>
            <a:ext cx="538162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hape 16">
            <a:extLst>
              <a:ext uri="{FF2B5EF4-FFF2-40B4-BE49-F238E27FC236}">
                <a16:creationId xmlns:a16="http://schemas.microsoft.com/office/drawing/2014/main" id="{11D248A0-3F31-4FB4-9C7B-7ACE5E194666}"/>
              </a:ext>
            </a:extLst>
          </p:cNvPr>
          <p:cNvCxnSpPr>
            <a:cxnSpLocks noChangeShapeType="1"/>
            <a:stCxn id="38923" idx="0"/>
            <a:endCxn id="38925" idx="2"/>
          </p:cNvCxnSpPr>
          <p:nvPr/>
        </p:nvCxnSpPr>
        <p:spPr bwMode="auto">
          <a:xfrm rot="5400000" flipH="1" flipV="1">
            <a:off x="7474744" y="3391694"/>
            <a:ext cx="3810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9592177-F48D-4AC3-9157-F26AA7797FFE}"/>
              </a:ext>
            </a:extLst>
          </p:cNvPr>
          <p:cNvSpPr/>
          <p:nvPr/>
        </p:nvSpPr>
        <p:spPr>
          <a:xfrm>
            <a:off x="6400800" y="2514600"/>
            <a:ext cx="2514600" cy="175260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33" name="TextBox 63">
            <a:extLst>
              <a:ext uri="{FF2B5EF4-FFF2-40B4-BE49-F238E27FC236}">
                <a16:creationId xmlns:a16="http://schemas.microsoft.com/office/drawing/2014/main" id="{72AA6D45-48E5-4D99-9682-70023088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213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Channel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F774A2-D344-4DE4-A3D9-E8D3C1DD0CA1}"/>
              </a:ext>
            </a:extLst>
          </p:cNvPr>
          <p:cNvSpPr/>
          <p:nvPr/>
        </p:nvSpPr>
        <p:spPr>
          <a:xfrm>
            <a:off x="6553200" y="3505200"/>
            <a:ext cx="2209800" cy="609600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35" name="TextBox 67">
            <a:extLst>
              <a:ext uri="{FF2B5EF4-FFF2-40B4-BE49-F238E27FC236}">
                <a16:creationId xmlns:a16="http://schemas.microsoft.com/office/drawing/2014/main" id="{BE2616BB-5A9E-4C73-8B8A-63D8FF969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40114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  <a:latin typeface="Calibri" panose="020F0502020204030204" pitchFamily="34" charset="0"/>
              </a:rPr>
              <a:t>DIMM 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FD8465-E6B5-444B-B45C-8B439B645355}"/>
              </a:ext>
            </a:extLst>
          </p:cNvPr>
          <p:cNvSpPr/>
          <p:nvPr/>
        </p:nvSpPr>
        <p:spPr>
          <a:xfrm>
            <a:off x="6705600" y="3635375"/>
            <a:ext cx="1905000" cy="3048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37" name="TextBox 69">
            <a:extLst>
              <a:ext uri="{FF2B5EF4-FFF2-40B4-BE49-F238E27FC236}">
                <a16:creationId xmlns:a16="http://schemas.microsoft.com/office/drawing/2014/main" id="{BCF1FCA5-6234-4CF5-AFD4-3B603898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DF47DD-FDA9-4E27-ACD3-EA32D08C43C5}"/>
              </a:ext>
            </a:extLst>
          </p:cNvPr>
          <p:cNvCxnSpPr>
            <a:stCxn id="67" idx="1"/>
            <a:endCxn id="38935" idx="3"/>
          </p:cNvCxnSpPr>
          <p:nvPr/>
        </p:nvCxnSpPr>
        <p:spPr>
          <a:xfrm rot="10800000">
            <a:off x="6172200" y="3625850"/>
            <a:ext cx="381000" cy="18415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B9ACAB5-5BC6-4AE7-8A42-724652AAFEE7}"/>
              </a:ext>
            </a:extLst>
          </p:cNvPr>
          <p:cNvCxnSpPr>
            <a:stCxn id="69" idx="2"/>
            <a:endCxn id="38937" idx="0"/>
          </p:cNvCxnSpPr>
          <p:nvPr/>
        </p:nvCxnSpPr>
        <p:spPr>
          <a:xfrm rot="5400000">
            <a:off x="6904038" y="3741738"/>
            <a:ext cx="555625" cy="9525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>
            <a:extLst>
              <a:ext uri="{FF2B5EF4-FFF2-40B4-BE49-F238E27FC236}">
                <a16:creationId xmlns:a16="http://schemas.microsoft.com/office/drawing/2014/main" id="{1C0891CD-7346-4628-B5BE-AA19D73D91FC}"/>
              </a:ext>
            </a:extLst>
          </p:cNvPr>
          <p:cNvSpPr/>
          <p:nvPr/>
        </p:nvSpPr>
        <p:spPr>
          <a:xfrm rot="20478382">
            <a:off x="4406901" y="4121150"/>
            <a:ext cx="1654175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Mapped 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9E43F-DBC4-4164-B4C8-BF43D20869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2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FC97-6D6C-4B01-A223-BBE3A5783C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BB3C2-08B3-41AF-BC13-429283072C23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DF09BE2E-54EF-4EDB-B562-EA2EC8E0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4564C18D-F645-43C6-91F3-E33F460F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39941" name="TextBox 6">
            <a:extLst>
              <a:ext uri="{FF2B5EF4-FFF2-40B4-BE49-F238E27FC236}">
                <a16:creationId xmlns:a16="http://schemas.microsoft.com/office/drawing/2014/main" id="{CA721CE8-389A-449F-BAB7-7C463184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F1FBA497-B46F-4249-8DBE-C58FC2BB91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DDB418-6882-4931-ADB8-156652425257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107D0-6741-445E-9122-E1CF8D82AE11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45" name="TextBox 14">
            <a:extLst>
              <a:ext uri="{FF2B5EF4-FFF2-40B4-BE49-F238E27FC236}">
                <a16:creationId xmlns:a16="http://schemas.microsoft.com/office/drawing/2014/main" id="{7DDB6A93-622D-48B0-A58E-E6E81878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39946" name="TextBox 15">
            <a:extLst>
              <a:ext uri="{FF2B5EF4-FFF2-40B4-BE49-F238E27FC236}">
                <a16:creationId xmlns:a16="http://schemas.microsoft.com/office/drawing/2014/main" id="{EAE1701E-34BF-416C-BBA6-BED338FF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2834269-199E-464E-AB62-DA6B810FD630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48" name="TextBox 69">
            <a:extLst>
              <a:ext uri="{FF2B5EF4-FFF2-40B4-BE49-F238E27FC236}">
                <a16:creationId xmlns:a16="http://schemas.microsoft.com/office/drawing/2014/main" id="{C568E21E-59B1-488A-B9D2-30479E47C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39914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D4E4DC6-DCA2-4768-8573-85EE353DA49C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8CC1FBD-390B-49BB-8524-B400EA9E0A10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8BBD8EE-A7CB-41AC-8422-57F3DC74BDC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656131E-746A-4712-88DE-F8FD7C33EAB0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85EB430-8EF8-44D5-A584-BAECCBC856A7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77F7E9D-F2F4-4002-AAE6-3B761C32E423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589F014F-6DF1-4B4B-B17A-B425C858DD84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A67C10-F9C8-4DB0-B266-9A8FFFE219ED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6B12C1-5E96-4540-A418-50560AFE90FD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114" name="TextBox 39">
            <a:extLst>
              <a:ext uri="{FF2B5EF4-FFF2-40B4-BE49-F238E27FC236}">
                <a16:creationId xmlns:a16="http://schemas.microsoft.com/office/drawing/2014/main" id="{86F6CC23-CD78-437A-8235-5E90C80C6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0115" name="TextBox 40">
            <a:extLst>
              <a:ext uri="{FF2B5EF4-FFF2-40B4-BE49-F238E27FC236}">
                <a16:creationId xmlns:a16="http://schemas.microsoft.com/office/drawing/2014/main" id="{385A171B-0417-4F27-9996-B1C5766F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0116" name="TextBox 41">
            <a:extLst>
              <a:ext uri="{FF2B5EF4-FFF2-40B4-BE49-F238E27FC236}">
                <a16:creationId xmlns:a16="http://schemas.microsoft.com/office/drawing/2014/main" id="{3568FD5E-620E-4AB3-BFD5-1FE0E1F3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9C5A5981-F9F0-4DBF-89B9-33C435D288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18" name="TextBox 43">
            <a:extLst>
              <a:ext uri="{FF2B5EF4-FFF2-40B4-BE49-F238E27FC236}">
                <a16:creationId xmlns:a16="http://schemas.microsoft.com/office/drawing/2014/main" id="{659F919E-C893-4F19-A993-D7AEB99652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D02B5777-D313-4E06-B22D-FDC3BB9408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20" name="TextBox 45">
            <a:extLst>
              <a:ext uri="{FF2B5EF4-FFF2-40B4-BE49-F238E27FC236}">
                <a16:creationId xmlns:a16="http://schemas.microsoft.com/office/drawing/2014/main" id="{4BFE7DC4-F3E4-461F-9387-CC975195F9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BDE8E27C-944B-4687-9974-5FD0E42649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22" name="TextBox 47">
            <a:extLst>
              <a:ext uri="{FF2B5EF4-FFF2-40B4-BE49-F238E27FC236}">
                <a16:creationId xmlns:a16="http://schemas.microsoft.com/office/drawing/2014/main" id="{56FF2853-38D4-4FA8-B92A-0A75F17F7E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50" name="Shape 9">
            <a:extLst>
              <a:ext uri="{FF2B5EF4-FFF2-40B4-BE49-F238E27FC236}">
                <a16:creationId xmlns:a16="http://schemas.microsoft.com/office/drawing/2014/main" id="{0AF5A8D5-0DD0-4F2D-BA04-E67FEB9875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24" name="TextBox 50">
            <a:extLst>
              <a:ext uri="{FF2B5EF4-FFF2-40B4-BE49-F238E27FC236}">
                <a16:creationId xmlns:a16="http://schemas.microsoft.com/office/drawing/2014/main" id="{B4A82D37-C93B-4C15-B58E-D14EAC0B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cxnSp>
        <p:nvCxnSpPr>
          <p:cNvPr id="53" name="Shape 9">
            <a:extLst>
              <a:ext uri="{FF2B5EF4-FFF2-40B4-BE49-F238E27FC236}">
                <a16:creationId xmlns:a16="http://schemas.microsoft.com/office/drawing/2014/main" id="{9A06E175-F1F1-454D-8B30-30A13AFBFC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26" name="TextBox 64">
            <a:extLst>
              <a:ext uri="{FF2B5EF4-FFF2-40B4-BE49-F238E27FC236}">
                <a16:creationId xmlns:a16="http://schemas.microsoft.com/office/drawing/2014/main" id="{898ABAE4-6FFD-4FD2-AEB4-67D10CD4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B9699-F33C-45CA-89DA-9D353FA4C7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4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5767-7629-4A46-B1A0-8745F96C48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756E6-A748-4393-ACEF-4411ED2262E6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25288365-B256-4DFD-957E-F212B39E0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1830418E-70E5-4DD1-B6CE-5F6E1804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30DD4851-A51A-4591-A483-42D72CC7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40966" name="TextBox 7">
            <a:extLst>
              <a:ext uri="{FF2B5EF4-FFF2-40B4-BE49-F238E27FC236}">
                <a16:creationId xmlns:a16="http://schemas.microsoft.com/office/drawing/2014/main" id="{71690B6E-0BF6-40B5-84DF-1D93CFBB787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DBF657-86DE-4088-8B3B-51DE3A19048B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D6EDBB-1760-4A72-AE47-F1635117D51A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9" name="TextBox 14">
            <a:extLst>
              <a:ext uri="{FF2B5EF4-FFF2-40B4-BE49-F238E27FC236}">
                <a16:creationId xmlns:a16="http://schemas.microsoft.com/office/drawing/2014/main" id="{11002F1F-FE71-4A00-A460-10E63B09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40970" name="TextBox 15">
            <a:extLst>
              <a:ext uri="{FF2B5EF4-FFF2-40B4-BE49-F238E27FC236}">
                <a16:creationId xmlns:a16="http://schemas.microsoft.com/office/drawing/2014/main" id="{C32E2881-7185-43A2-B8D0-068E4A15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2DBF2F-29EA-4405-A24D-762BD7EE54FA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72" name="TextBox 69">
            <a:extLst>
              <a:ext uri="{FF2B5EF4-FFF2-40B4-BE49-F238E27FC236}">
                <a16:creationId xmlns:a16="http://schemas.microsoft.com/office/drawing/2014/main" id="{190CFAF7-8CED-4023-9D3B-B3912824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4308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12945CB-F164-4DB9-B1ED-3A1BE7E6228A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E6915EF-965E-4ACD-B240-7577EF64BFF9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3F75B9B-1FBD-42E6-BA26-4AE8E1864128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161CA33-2587-428D-8403-44F46A63DAF9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B310C5C-72C2-4971-9760-9DA7CBD2FABE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4DEB391-B89C-4241-B634-B579B615AC46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EB1E2465-3890-4EBD-97F5-23DEE8E50F7B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F6AF7E-E4C9-44F8-8238-A8B56130DAB4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F53CEB-3446-4C56-B320-6C1DD93D940C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38" name="TextBox 39">
            <a:extLst>
              <a:ext uri="{FF2B5EF4-FFF2-40B4-BE49-F238E27FC236}">
                <a16:creationId xmlns:a16="http://schemas.microsoft.com/office/drawing/2014/main" id="{13D81644-4FC9-4BE4-A7B7-3168EF65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1139" name="TextBox 40">
            <a:extLst>
              <a:ext uri="{FF2B5EF4-FFF2-40B4-BE49-F238E27FC236}">
                <a16:creationId xmlns:a16="http://schemas.microsoft.com/office/drawing/2014/main" id="{B171E8E8-56FA-41DA-B55B-EBE96B37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1140" name="TextBox 41">
            <a:extLst>
              <a:ext uri="{FF2B5EF4-FFF2-40B4-BE49-F238E27FC236}">
                <a16:creationId xmlns:a16="http://schemas.microsoft.com/office/drawing/2014/main" id="{081A0F31-D280-4275-965D-BBBB0BA68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270A230F-4186-4451-BA99-88065FDF3A5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2" name="TextBox 43">
            <a:extLst>
              <a:ext uri="{FF2B5EF4-FFF2-40B4-BE49-F238E27FC236}">
                <a16:creationId xmlns:a16="http://schemas.microsoft.com/office/drawing/2014/main" id="{87F88206-7821-4982-9096-68D0794E961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B3F4E56B-DA3C-4B8A-A573-0E85B6EE2F2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4" name="TextBox 45">
            <a:extLst>
              <a:ext uri="{FF2B5EF4-FFF2-40B4-BE49-F238E27FC236}">
                <a16:creationId xmlns:a16="http://schemas.microsoft.com/office/drawing/2014/main" id="{239C9FA6-36A5-45AE-9967-EF26C34B06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54063152-DFE4-4703-9461-770D1D5F6B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6" name="TextBox 47">
            <a:extLst>
              <a:ext uri="{FF2B5EF4-FFF2-40B4-BE49-F238E27FC236}">
                <a16:creationId xmlns:a16="http://schemas.microsoft.com/office/drawing/2014/main" id="{6B69DCC2-53AE-4282-A378-143A24D79CD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50" name="Shape 9">
            <a:extLst>
              <a:ext uri="{FF2B5EF4-FFF2-40B4-BE49-F238E27FC236}">
                <a16:creationId xmlns:a16="http://schemas.microsoft.com/office/drawing/2014/main" id="{1B492AF3-89ED-4CBC-8984-A50E235708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8" name="TextBox 50">
            <a:extLst>
              <a:ext uri="{FF2B5EF4-FFF2-40B4-BE49-F238E27FC236}">
                <a16:creationId xmlns:a16="http://schemas.microsoft.com/office/drawing/2014/main" id="{4684E5BF-309F-4816-AF7C-1AF2B73E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cxnSp>
        <p:nvCxnSpPr>
          <p:cNvPr id="52" name="Shape 9">
            <a:extLst>
              <a:ext uri="{FF2B5EF4-FFF2-40B4-BE49-F238E27FC236}">
                <a16:creationId xmlns:a16="http://schemas.microsoft.com/office/drawing/2014/main" id="{B508536F-8661-4E25-888D-61E6A7699F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50" name="TextBox 52">
            <a:extLst>
              <a:ext uri="{FF2B5EF4-FFF2-40B4-BE49-F238E27FC236}">
                <a16:creationId xmlns:a16="http://schemas.microsoft.com/office/drawing/2014/main" id="{505CB68B-5CD7-4D4A-84F2-18416AE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0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Row 0</a:t>
            </a: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Col 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C71E73F-AA77-4627-80E6-BAB52B88127E}"/>
              </a:ext>
            </a:extLst>
          </p:cNvPr>
          <p:cNvCxnSpPr>
            <a:endCxn id="41150" idx="3"/>
          </p:cNvCxnSpPr>
          <p:nvPr/>
        </p:nvCxnSpPr>
        <p:spPr>
          <a:xfrm rot="10800000" flipV="1">
            <a:off x="5029200" y="2819401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2" name="TextBox 58">
            <a:extLst>
              <a:ext uri="{FF2B5EF4-FFF2-40B4-BE49-F238E27FC236}">
                <a16:creationId xmlns:a16="http://schemas.microsoft.com/office/drawing/2014/main" id="{2DC9D6C6-E952-4D8E-8DA0-51BF880A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5C42A5-E8CB-4EAA-870B-C046EC7B8E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1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AEC7-DD60-45ED-80FB-152BED159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9F286-6184-4921-A1C1-3E0F740EB8BE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TextBox 4">
            <a:extLst>
              <a:ext uri="{FF2B5EF4-FFF2-40B4-BE49-F238E27FC236}">
                <a16:creationId xmlns:a16="http://schemas.microsoft.com/office/drawing/2014/main" id="{DB3DA1CB-1025-4A52-853C-C033DB0C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7BE932C9-7C6C-4457-87AC-B8F09C19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6F169E91-EA52-48F2-9C3A-858FA639E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6567ABC7-8F5A-4206-8DB2-3169593FE1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1CCF88-347B-4953-B63A-A124228FB836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B8030-533A-412C-9132-EA56E53EA280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93" name="TextBox 14">
            <a:extLst>
              <a:ext uri="{FF2B5EF4-FFF2-40B4-BE49-F238E27FC236}">
                <a16:creationId xmlns:a16="http://schemas.microsoft.com/office/drawing/2014/main" id="{60FC4746-EB4F-49B1-A3E4-C08EEC99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41994" name="TextBox 15">
            <a:extLst>
              <a:ext uri="{FF2B5EF4-FFF2-40B4-BE49-F238E27FC236}">
                <a16:creationId xmlns:a16="http://schemas.microsoft.com/office/drawing/2014/main" id="{3B420F38-365E-4F80-B112-311DCD5B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901921-0C85-424F-B9F5-8906FD883EC6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96" name="TextBox 69">
            <a:extLst>
              <a:ext uri="{FF2B5EF4-FFF2-40B4-BE49-F238E27FC236}">
                <a16:creationId xmlns:a16="http://schemas.microsoft.com/office/drawing/2014/main" id="{1EEC4ECB-E312-4F67-A182-C757FADB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4308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4CF7A34-188D-4239-9D1F-C0FC552ED9CC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CAD6A6D-6D1F-4DCC-AD7C-C5C9170246D0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C6446F9-394E-4009-AF24-BD87F12516E0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43C5834-53B2-4E66-8C64-DD1D311A499E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D4C1901-BB7A-4BE9-8E4D-CEBCB47C6562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8817F6A-C269-4CBA-9000-30F4677AB6D9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36F5AA50-9B8D-404A-9B54-9B253D49433F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B52AF5-24E0-4956-BC12-A54715781E81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F28659-36F7-47CA-8240-67B4CD42DD78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162" name="TextBox 39">
            <a:extLst>
              <a:ext uri="{FF2B5EF4-FFF2-40B4-BE49-F238E27FC236}">
                <a16:creationId xmlns:a16="http://schemas.microsoft.com/office/drawing/2014/main" id="{8BDF8EEC-3450-4112-93EF-F6E2768D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2163" name="TextBox 40">
            <a:extLst>
              <a:ext uri="{FF2B5EF4-FFF2-40B4-BE49-F238E27FC236}">
                <a16:creationId xmlns:a16="http://schemas.microsoft.com/office/drawing/2014/main" id="{D986164A-7165-4F84-BFFA-F79D4383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2164" name="TextBox 41">
            <a:extLst>
              <a:ext uri="{FF2B5EF4-FFF2-40B4-BE49-F238E27FC236}">
                <a16:creationId xmlns:a16="http://schemas.microsoft.com/office/drawing/2014/main" id="{94DC1876-590D-4F01-819B-DD820E39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B8A7C888-2EC2-4CCE-BC99-BBF962CC1A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166" name="TextBox 43">
            <a:extLst>
              <a:ext uri="{FF2B5EF4-FFF2-40B4-BE49-F238E27FC236}">
                <a16:creationId xmlns:a16="http://schemas.microsoft.com/office/drawing/2014/main" id="{A8954009-1CD6-45E5-BF62-96AFF4C5A1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D9C8AA0E-B5E2-4E63-B42F-9963358085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168" name="TextBox 45">
            <a:extLst>
              <a:ext uri="{FF2B5EF4-FFF2-40B4-BE49-F238E27FC236}">
                <a16:creationId xmlns:a16="http://schemas.microsoft.com/office/drawing/2014/main" id="{4FD6D5F5-1BD1-4FE0-94E0-9EA40DDF84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042EC238-4FC1-463B-95C2-0AF2805C31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170" name="TextBox 47">
            <a:extLst>
              <a:ext uri="{FF2B5EF4-FFF2-40B4-BE49-F238E27FC236}">
                <a16:creationId xmlns:a16="http://schemas.microsoft.com/office/drawing/2014/main" id="{0D2916D3-AD04-4B35-8765-CF09A5A90AA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50" name="Shape 9">
            <a:extLst>
              <a:ext uri="{FF2B5EF4-FFF2-40B4-BE49-F238E27FC236}">
                <a16:creationId xmlns:a16="http://schemas.microsoft.com/office/drawing/2014/main" id="{DA0D6D0D-A434-4D54-AD36-349754ECC9E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172" name="TextBox 50">
            <a:extLst>
              <a:ext uri="{FF2B5EF4-FFF2-40B4-BE49-F238E27FC236}">
                <a16:creationId xmlns:a16="http://schemas.microsoft.com/office/drawing/2014/main" id="{55D948B6-C911-492A-98C3-12FA3BD6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EDB672-9EB9-4A18-AF20-303B20133EDC}"/>
              </a:ext>
            </a:extLst>
          </p:cNvPr>
          <p:cNvSpPr/>
          <p:nvPr/>
        </p:nvSpPr>
        <p:spPr>
          <a:xfrm>
            <a:off x="2706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3" name="Shape 9">
            <a:extLst>
              <a:ext uri="{FF2B5EF4-FFF2-40B4-BE49-F238E27FC236}">
                <a16:creationId xmlns:a16="http://schemas.microsoft.com/office/drawing/2014/main" id="{C2F0EAE2-C938-482C-AEC5-D78B6CD8B4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175" name="TextBox 53">
            <a:extLst>
              <a:ext uri="{FF2B5EF4-FFF2-40B4-BE49-F238E27FC236}">
                <a16:creationId xmlns:a16="http://schemas.microsoft.com/office/drawing/2014/main" id="{DD1F8307-D8DE-447A-9B45-70CECAFB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0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Row 0</a:t>
            </a: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Col 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3BA1366-4DC8-487B-81C9-9BEA077372AE}"/>
              </a:ext>
            </a:extLst>
          </p:cNvPr>
          <p:cNvCxnSpPr>
            <a:endCxn id="42175" idx="3"/>
          </p:cNvCxnSpPr>
          <p:nvPr/>
        </p:nvCxnSpPr>
        <p:spPr>
          <a:xfrm rot="10800000" flipV="1">
            <a:off x="5029200" y="2819401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77" name="TextBox 55">
            <a:extLst>
              <a:ext uri="{FF2B5EF4-FFF2-40B4-BE49-F238E27FC236}">
                <a16:creationId xmlns:a16="http://schemas.microsoft.com/office/drawing/2014/main" id="{3931D5B3-560A-497B-8548-2F6A0ADB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694AA1-F91D-4D3B-98ED-C8FD80EF61A5}"/>
              </a:ext>
            </a:extLst>
          </p:cNvPr>
          <p:cNvSpPr/>
          <p:nvPr/>
        </p:nvSpPr>
        <p:spPr>
          <a:xfrm>
            <a:off x="7162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C30C3-D250-4D6A-96E3-DA9178D81E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7A7-0FEE-488E-A8BC-3457863D1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FFC9B-EF27-4279-B6A2-9CCAD3BF9AB5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011" name="TextBox 4">
            <a:extLst>
              <a:ext uri="{FF2B5EF4-FFF2-40B4-BE49-F238E27FC236}">
                <a16:creationId xmlns:a16="http://schemas.microsoft.com/office/drawing/2014/main" id="{B58C7E86-DBD0-4B1A-9886-CEF8F4CF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43012" name="TextBox 5">
            <a:extLst>
              <a:ext uri="{FF2B5EF4-FFF2-40B4-BE49-F238E27FC236}">
                <a16:creationId xmlns:a16="http://schemas.microsoft.com/office/drawing/2014/main" id="{1AB8DBDA-91DF-4442-B24D-F302EF55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43013" name="TextBox 6">
            <a:extLst>
              <a:ext uri="{FF2B5EF4-FFF2-40B4-BE49-F238E27FC236}">
                <a16:creationId xmlns:a16="http://schemas.microsoft.com/office/drawing/2014/main" id="{E4C73CFF-1322-4628-BA12-DB980E8C0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43014" name="TextBox 7">
            <a:extLst>
              <a:ext uri="{FF2B5EF4-FFF2-40B4-BE49-F238E27FC236}">
                <a16:creationId xmlns:a16="http://schemas.microsoft.com/office/drawing/2014/main" id="{480D1C7D-2B63-4256-8A29-F3213DFD96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896257-A472-4897-9058-CFD3DEEE8813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CBBA7AF-A511-47BF-9B82-254BB285A820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017" name="TextBox 14">
            <a:extLst>
              <a:ext uri="{FF2B5EF4-FFF2-40B4-BE49-F238E27FC236}">
                <a16:creationId xmlns:a16="http://schemas.microsoft.com/office/drawing/2014/main" id="{1D102D39-8DF0-47DF-BA42-B8AF90DD6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43018" name="TextBox 15">
            <a:extLst>
              <a:ext uri="{FF2B5EF4-FFF2-40B4-BE49-F238E27FC236}">
                <a16:creationId xmlns:a16="http://schemas.microsoft.com/office/drawing/2014/main" id="{78129F34-651A-4152-9A5C-C8E6B61F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3D19046-B078-4E28-AE0C-2BD9EDAD7CD1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020" name="TextBox 69">
            <a:extLst>
              <a:ext uri="{FF2B5EF4-FFF2-40B4-BE49-F238E27FC236}">
                <a16:creationId xmlns:a16="http://schemas.microsoft.com/office/drawing/2014/main" id="{0467B2DC-38C9-49E0-A584-16B8F91B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4308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4A04BDB-E622-4232-9F77-B655934B491D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2E137E4-106C-4E58-8315-58A29CEE8116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F344ED8-1A4F-4CE3-B76F-4EA4F442AECE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5F133A7-5D1F-4A10-B6F3-D56CE07779D5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161860C-0273-49BC-AB48-088CE96735D2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6ECB868-DAF6-4ED5-B7F2-E05EFF4672C2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15665C2F-8A6C-4E5E-809B-4BD42DDC0ABC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706AD4-AA7C-40A8-A8AA-F5C955DAD09A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B1BD4A-74C5-47D1-A613-10C0D68DE33A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186" name="TextBox 39">
            <a:extLst>
              <a:ext uri="{FF2B5EF4-FFF2-40B4-BE49-F238E27FC236}">
                <a16:creationId xmlns:a16="http://schemas.microsoft.com/office/drawing/2014/main" id="{0F4D9662-69C6-4F45-87BF-45EA3AB1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3187" name="TextBox 40">
            <a:extLst>
              <a:ext uri="{FF2B5EF4-FFF2-40B4-BE49-F238E27FC236}">
                <a16:creationId xmlns:a16="http://schemas.microsoft.com/office/drawing/2014/main" id="{2DB938F8-FD60-4644-9D39-362B5C6D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3188" name="TextBox 41">
            <a:extLst>
              <a:ext uri="{FF2B5EF4-FFF2-40B4-BE49-F238E27FC236}">
                <a16:creationId xmlns:a16="http://schemas.microsoft.com/office/drawing/2014/main" id="{2027A603-43FB-4AA9-B0F5-7AFDDA82A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92009C79-1381-452D-A94E-26B27BE0C9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90" name="TextBox 43">
            <a:extLst>
              <a:ext uri="{FF2B5EF4-FFF2-40B4-BE49-F238E27FC236}">
                <a16:creationId xmlns:a16="http://schemas.microsoft.com/office/drawing/2014/main" id="{6CEF32B8-8F26-4C45-8E0C-DA5E1D1124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42BFDD24-BBFA-4D36-A99A-51AC9B1B02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92" name="TextBox 45">
            <a:extLst>
              <a:ext uri="{FF2B5EF4-FFF2-40B4-BE49-F238E27FC236}">
                <a16:creationId xmlns:a16="http://schemas.microsoft.com/office/drawing/2014/main" id="{A2719F8A-2136-41EF-9D22-C007E156FD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BF3D58BA-F7D1-4C88-8477-5725F54BF67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94" name="TextBox 47">
            <a:extLst>
              <a:ext uri="{FF2B5EF4-FFF2-40B4-BE49-F238E27FC236}">
                <a16:creationId xmlns:a16="http://schemas.microsoft.com/office/drawing/2014/main" id="{3AC50893-A08D-4336-A41E-8BF6C5FCF5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50" name="Shape 9">
            <a:extLst>
              <a:ext uri="{FF2B5EF4-FFF2-40B4-BE49-F238E27FC236}">
                <a16:creationId xmlns:a16="http://schemas.microsoft.com/office/drawing/2014/main" id="{C6C41F29-68F7-496B-BEB0-DCAABD56A5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96" name="TextBox 50">
            <a:extLst>
              <a:ext uri="{FF2B5EF4-FFF2-40B4-BE49-F238E27FC236}">
                <a16:creationId xmlns:a16="http://schemas.microsoft.com/office/drawing/2014/main" id="{74EE245A-013D-46CC-B564-C7E20C6F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9B9335-42B4-4A2C-AA4C-992390CCFC1C}"/>
              </a:ext>
            </a:extLst>
          </p:cNvPr>
          <p:cNvSpPr/>
          <p:nvPr/>
        </p:nvSpPr>
        <p:spPr>
          <a:xfrm>
            <a:off x="2706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3" name="Shape 9">
            <a:extLst>
              <a:ext uri="{FF2B5EF4-FFF2-40B4-BE49-F238E27FC236}">
                <a16:creationId xmlns:a16="http://schemas.microsoft.com/office/drawing/2014/main" id="{5544EFCC-F33D-47F9-8A01-4E775608DC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99" name="TextBox 53">
            <a:extLst>
              <a:ext uri="{FF2B5EF4-FFF2-40B4-BE49-F238E27FC236}">
                <a16:creationId xmlns:a16="http://schemas.microsoft.com/office/drawing/2014/main" id="{404AF802-78B0-4221-9994-383558B4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0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Row 0</a:t>
            </a: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Col 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A626ACC-E00E-4223-83A1-0CF8E9282B95}"/>
              </a:ext>
            </a:extLst>
          </p:cNvPr>
          <p:cNvCxnSpPr>
            <a:endCxn id="43199" idx="3"/>
          </p:cNvCxnSpPr>
          <p:nvPr/>
        </p:nvCxnSpPr>
        <p:spPr>
          <a:xfrm rot="10800000" flipV="1">
            <a:off x="5029200" y="2819401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01" name="TextBox 56">
            <a:extLst>
              <a:ext uri="{FF2B5EF4-FFF2-40B4-BE49-F238E27FC236}">
                <a16:creationId xmlns:a16="http://schemas.microsoft.com/office/drawing/2014/main" id="{6C6B18EF-2DDA-42F6-AC89-1B1579F8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B0E05-61BB-45A8-962B-F637CA7B9C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EF3-5CF4-4F5C-9FC8-592E6C9F8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9B072-4437-44AF-B6F9-2F9D84C56BC8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TextBox 4">
            <a:extLst>
              <a:ext uri="{FF2B5EF4-FFF2-40B4-BE49-F238E27FC236}">
                <a16:creationId xmlns:a16="http://schemas.microsoft.com/office/drawing/2014/main" id="{28D88834-BC6A-4E9B-AF73-9EC7DCCC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44036" name="TextBox 5">
            <a:extLst>
              <a:ext uri="{FF2B5EF4-FFF2-40B4-BE49-F238E27FC236}">
                <a16:creationId xmlns:a16="http://schemas.microsoft.com/office/drawing/2014/main" id="{998EE3D8-AEEC-41F1-9E09-636E56BF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44037" name="TextBox 6">
            <a:extLst>
              <a:ext uri="{FF2B5EF4-FFF2-40B4-BE49-F238E27FC236}">
                <a16:creationId xmlns:a16="http://schemas.microsoft.com/office/drawing/2014/main" id="{DC0E805C-2003-47CB-858A-B6000ECA5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C4FC5DFE-EDB4-4BA9-83CB-06F6A0732B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D7701B-D1C9-427F-BE71-50DE410F79BD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92C9F7-13E2-49EA-9B1D-C32693CC2904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41" name="TextBox 14">
            <a:extLst>
              <a:ext uri="{FF2B5EF4-FFF2-40B4-BE49-F238E27FC236}">
                <a16:creationId xmlns:a16="http://schemas.microsoft.com/office/drawing/2014/main" id="{2F668766-5461-4F26-95B2-DAD09442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44042" name="TextBox 15">
            <a:extLst>
              <a:ext uri="{FF2B5EF4-FFF2-40B4-BE49-F238E27FC236}">
                <a16:creationId xmlns:a16="http://schemas.microsoft.com/office/drawing/2014/main" id="{41BB1C79-3AE4-45F7-9795-ED4DE2F2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A21545-A380-46A3-8638-B6D7D65F80F6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44" name="TextBox 69">
            <a:extLst>
              <a:ext uri="{FF2B5EF4-FFF2-40B4-BE49-F238E27FC236}">
                <a16:creationId xmlns:a16="http://schemas.microsoft.com/office/drawing/2014/main" id="{AD376A76-2BC9-4016-9D93-7CF110A5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4308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209D1A1-E6D0-45BA-BD16-810B5EDD8325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04A187C-CCC0-4617-BDAD-4C2730E6616B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357B1ED-7CA8-47A6-B9E7-899B022DFBBB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D79FA36-E19E-4ED7-87EA-619581D4A324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0AF3ECB-7620-4851-A458-B738E4CA6547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95AD024-91D3-4571-9195-4996D368DA11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F8E4180B-6C02-45FA-B993-F666AFC37D5E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017F11-8B21-42A1-BCCB-5169531D95CB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E59627-B9B9-4CAD-ADD7-D7CCC9B6A497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210" name="TextBox 39">
            <a:extLst>
              <a:ext uri="{FF2B5EF4-FFF2-40B4-BE49-F238E27FC236}">
                <a16:creationId xmlns:a16="http://schemas.microsoft.com/office/drawing/2014/main" id="{F46BDA6E-BBC6-46A2-8A11-AF68A55C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4211" name="TextBox 40">
            <a:extLst>
              <a:ext uri="{FF2B5EF4-FFF2-40B4-BE49-F238E27FC236}">
                <a16:creationId xmlns:a16="http://schemas.microsoft.com/office/drawing/2014/main" id="{BE0E6DD2-7E47-4A80-854E-A7C6F71D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4212" name="TextBox 41">
            <a:extLst>
              <a:ext uri="{FF2B5EF4-FFF2-40B4-BE49-F238E27FC236}">
                <a16:creationId xmlns:a16="http://schemas.microsoft.com/office/drawing/2014/main" id="{8F6B960F-B6F2-45C4-98FA-3F768F70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6C352E9A-5E50-4CB5-9F3F-9DFC1521823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214" name="TextBox 43">
            <a:extLst>
              <a:ext uri="{FF2B5EF4-FFF2-40B4-BE49-F238E27FC236}">
                <a16:creationId xmlns:a16="http://schemas.microsoft.com/office/drawing/2014/main" id="{B7DDCFBB-AE52-4F55-B557-F06C35C90C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D6B09829-E14B-4C74-9740-21D451FFED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216" name="TextBox 45">
            <a:extLst>
              <a:ext uri="{FF2B5EF4-FFF2-40B4-BE49-F238E27FC236}">
                <a16:creationId xmlns:a16="http://schemas.microsoft.com/office/drawing/2014/main" id="{41463C43-AC7F-4E5C-9428-2C666C9AD9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BF62B46C-35C8-4B6C-BD45-4D9CF21F44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218" name="TextBox 47">
            <a:extLst>
              <a:ext uri="{FF2B5EF4-FFF2-40B4-BE49-F238E27FC236}">
                <a16:creationId xmlns:a16="http://schemas.microsoft.com/office/drawing/2014/main" id="{CA67B0D0-78B8-4AE1-89A5-543B193CD6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49" name="Shape 9">
            <a:extLst>
              <a:ext uri="{FF2B5EF4-FFF2-40B4-BE49-F238E27FC236}">
                <a16:creationId xmlns:a16="http://schemas.microsoft.com/office/drawing/2014/main" id="{BDDDD124-45D9-4083-9D86-33B43BBB9D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>
            <a:extLst>
              <a:ext uri="{FF2B5EF4-FFF2-40B4-BE49-F238E27FC236}">
                <a16:creationId xmlns:a16="http://schemas.microsoft.com/office/drawing/2014/main" id="{9B94C84C-011C-4F41-8236-BE382C7579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221" name="TextBox 50">
            <a:extLst>
              <a:ext uri="{FF2B5EF4-FFF2-40B4-BE49-F238E27FC236}">
                <a16:creationId xmlns:a16="http://schemas.microsoft.com/office/drawing/2014/main" id="{330AA639-B075-4CB0-88E7-E57474EF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1742B3-F4E3-4275-9D45-C21013800064}"/>
              </a:ext>
            </a:extLst>
          </p:cNvPr>
          <p:cNvSpPr/>
          <p:nvPr/>
        </p:nvSpPr>
        <p:spPr>
          <a:xfrm>
            <a:off x="2706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E19FF3-D3D3-4C66-B2AA-166F89CCFF3B}"/>
              </a:ext>
            </a:extLst>
          </p:cNvPr>
          <p:cNvSpPr/>
          <p:nvPr/>
        </p:nvSpPr>
        <p:spPr>
          <a:xfrm>
            <a:off x="2713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3129C8-C858-4DE6-99D3-58AC48E9289D}"/>
              </a:ext>
            </a:extLst>
          </p:cNvPr>
          <p:cNvCxnSpPr/>
          <p:nvPr/>
        </p:nvCxnSpPr>
        <p:spPr>
          <a:xfrm rot="10800000" flipV="1">
            <a:off x="5029200" y="2819401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25" name="TextBox 57">
            <a:extLst>
              <a:ext uri="{FF2B5EF4-FFF2-40B4-BE49-F238E27FC236}">
                <a16:creationId xmlns:a16="http://schemas.microsoft.com/office/drawing/2014/main" id="{3FC98B9E-DD4E-4CD6-BA3D-A7B7291E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0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Row 0</a:t>
            </a: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Col 1</a:t>
            </a:r>
          </a:p>
        </p:txBody>
      </p:sp>
      <p:sp>
        <p:nvSpPr>
          <p:cNvPr id="44226" name="TextBox 59">
            <a:extLst>
              <a:ext uri="{FF2B5EF4-FFF2-40B4-BE49-F238E27FC236}">
                <a16:creationId xmlns:a16="http://schemas.microsoft.com/office/drawing/2014/main" id="{337B34E4-07A4-4A08-B16A-480226E7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B7D8E6-E958-45C7-9D6B-E60EBE94F8F1}"/>
              </a:ext>
            </a:extLst>
          </p:cNvPr>
          <p:cNvSpPr/>
          <p:nvPr/>
        </p:nvSpPr>
        <p:spPr>
          <a:xfrm>
            <a:off x="7162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3F62D-8C8E-42E6-866F-DF7C014D9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26D2-E29C-4C2C-AAFD-91C399EBF0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Example: Transferring a cache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A1A2F-215D-470A-9110-7B4DAF394D7A}"/>
              </a:ext>
            </a:extLst>
          </p:cNvPr>
          <p:cNvSpPr/>
          <p:nvPr/>
        </p:nvSpPr>
        <p:spPr>
          <a:xfrm>
            <a:off x="2667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Box 4">
            <a:extLst>
              <a:ext uri="{FF2B5EF4-FFF2-40B4-BE49-F238E27FC236}">
                <a16:creationId xmlns:a16="http://schemas.microsoft.com/office/drawing/2014/main" id="{AB9A745A-010D-4B86-B2A9-26ADBA14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0xFFFF…F</a:t>
            </a:r>
          </a:p>
        </p:txBody>
      </p:sp>
      <p:sp>
        <p:nvSpPr>
          <p:cNvPr id="45060" name="TextBox 5">
            <a:extLst>
              <a:ext uri="{FF2B5EF4-FFF2-40B4-BE49-F238E27FC236}">
                <a16:creationId xmlns:a16="http://schemas.microsoft.com/office/drawing/2014/main" id="{4FC1562E-7D10-4146-831A-74C9DF37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76864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0x00</a:t>
            </a:r>
          </a:p>
        </p:txBody>
      </p:sp>
      <p:sp>
        <p:nvSpPr>
          <p:cNvPr id="45061" name="TextBox 6">
            <a:extLst>
              <a:ext uri="{FF2B5EF4-FFF2-40B4-BE49-F238E27FC236}">
                <a16:creationId xmlns:a16="http://schemas.microsoft.com/office/drawing/2014/main" id="{3042A15C-B5C1-4EA6-BE34-C0FB0402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8064A2"/>
                </a:solidFill>
                <a:latin typeface="Calibri" panose="020F0502020204030204" pitchFamily="34" charset="0"/>
              </a:rPr>
              <a:t>0x40</a:t>
            </a:r>
          </a:p>
        </p:txBody>
      </p:sp>
      <p:sp>
        <p:nvSpPr>
          <p:cNvPr id="45062" name="TextBox 7">
            <a:extLst>
              <a:ext uri="{FF2B5EF4-FFF2-40B4-BE49-F238E27FC236}">
                <a16:creationId xmlns:a16="http://schemas.microsoft.com/office/drawing/2014/main" id="{AADC32CD-620B-47FC-B2F9-EB8F49916EA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16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64A2"/>
                </a:solidFill>
                <a:latin typeface="Calibri" panose="020F0502020204030204" pitchFamily="34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04156A-88B9-4A58-B04A-5BE2C4E461F1}"/>
              </a:ext>
            </a:extLst>
          </p:cNvPr>
          <p:cNvCxnSpPr/>
          <p:nvPr/>
        </p:nvCxnSpPr>
        <p:spPr>
          <a:xfrm rot="5400000">
            <a:off x="2705101" y="4991101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CD161-580E-402A-A595-402B9C4EA287}"/>
              </a:ext>
            </a:extLst>
          </p:cNvPr>
          <p:cNvSpPr/>
          <p:nvPr/>
        </p:nvSpPr>
        <p:spPr>
          <a:xfrm>
            <a:off x="2667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5" name="TextBox 14">
            <a:extLst>
              <a:ext uri="{FF2B5EF4-FFF2-40B4-BE49-F238E27FC236}">
                <a16:creationId xmlns:a16="http://schemas.microsoft.com/office/drawing/2014/main" id="{4D904039-84C2-4B90-A042-5DA21ADE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64B 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cache block</a:t>
            </a:r>
          </a:p>
        </p:txBody>
      </p:sp>
      <p:sp>
        <p:nvSpPr>
          <p:cNvPr id="45066" name="TextBox 15">
            <a:extLst>
              <a:ext uri="{FF2B5EF4-FFF2-40B4-BE49-F238E27FC236}">
                <a16:creationId xmlns:a16="http://schemas.microsoft.com/office/drawing/2014/main" id="{0E65E274-02B4-4CB5-8349-7399BEA3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Physical memory space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3901CB8-1903-4BDE-AC23-073AB07AEE20}"/>
              </a:ext>
            </a:extLst>
          </p:cNvPr>
          <p:cNvSpPr/>
          <p:nvPr/>
        </p:nvSpPr>
        <p:spPr>
          <a:xfrm>
            <a:off x="5105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8" name="TextBox 69">
            <a:extLst>
              <a:ext uri="{FF2B5EF4-FFF2-40B4-BE49-F238E27FC236}">
                <a16:creationId xmlns:a16="http://schemas.microsoft.com/office/drawing/2014/main" id="{B075C480-3909-40D6-9385-57345C06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4308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79646"/>
                </a:solidFill>
                <a:latin typeface="Calibri" panose="020F0502020204030204" pitchFamily="34" charset="0"/>
              </a:rPr>
              <a:t>Rank 0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81D728E-2CAA-4E67-B9A5-910DC7B50E76}"/>
              </a:ext>
            </a:extLst>
          </p:cNvPr>
          <p:cNvGraphicFramePr>
            <a:graphicFrameLocks noGrp="1"/>
          </p:cNvGraphicFramePr>
          <p:nvPr/>
        </p:nvGraphicFramePr>
        <p:xfrm>
          <a:off x="5384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CE4468-2E08-4532-A3A9-56E6B80ABE80}"/>
              </a:ext>
            </a:extLst>
          </p:cNvPr>
          <p:cNvGraphicFramePr>
            <a:graphicFrameLocks noGrp="1"/>
          </p:cNvGraphicFramePr>
          <p:nvPr/>
        </p:nvGraphicFramePr>
        <p:xfrm>
          <a:off x="5308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2AFB580-8788-4336-B7C9-2DE3759286EC}"/>
              </a:ext>
            </a:extLst>
          </p:cNvPr>
          <p:cNvGraphicFramePr>
            <a:graphicFrameLocks noGrp="1"/>
          </p:cNvGraphicFramePr>
          <p:nvPr/>
        </p:nvGraphicFramePr>
        <p:xfrm>
          <a:off x="9042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71BB550-F1CE-4B15-B2A1-8E324A8FC1CC}"/>
              </a:ext>
            </a:extLst>
          </p:cNvPr>
          <p:cNvGraphicFramePr>
            <a:graphicFrameLocks noGrp="1"/>
          </p:cNvGraphicFramePr>
          <p:nvPr/>
        </p:nvGraphicFramePr>
        <p:xfrm>
          <a:off x="8966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4142042-E1F1-4E57-9463-C29C9E31B550}"/>
              </a:ext>
            </a:extLst>
          </p:cNvPr>
          <p:cNvGraphicFramePr>
            <a:graphicFrameLocks noGrp="1"/>
          </p:cNvGraphicFramePr>
          <p:nvPr/>
        </p:nvGraphicFramePr>
        <p:xfrm>
          <a:off x="6375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03FEDEF-0104-4AC3-BFAF-D5E1BA07EA01}"/>
              </a:ext>
            </a:extLst>
          </p:cNvPr>
          <p:cNvGraphicFramePr>
            <a:graphicFrameLocks noGrp="1"/>
          </p:cNvGraphicFramePr>
          <p:nvPr/>
        </p:nvGraphicFramePr>
        <p:xfrm>
          <a:off x="6299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990A3659-C153-423A-A289-88C4162546F2}"/>
              </a:ext>
            </a:extLst>
          </p:cNvPr>
          <p:cNvSpPr/>
          <p:nvPr/>
        </p:nvSpPr>
        <p:spPr>
          <a:xfrm>
            <a:off x="5257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6F7ECE-E656-49A0-BEB7-131FCE5819FA}"/>
              </a:ext>
            </a:extLst>
          </p:cNvPr>
          <p:cNvSpPr/>
          <p:nvPr/>
        </p:nvSpPr>
        <p:spPr>
          <a:xfrm>
            <a:off x="6248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A8A105-A358-4D5D-9F65-A3A13E8B3CB8}"/>
              </a:ext>
            </a:extLst>
          </p:cNvPr>
          <p:cNvSpPr/>
          <p:nvPr/>
        </p:nvSpPr>
        <p:spPr>
          <a:xfrm>
            <a:off x="8915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234" name="TextBox 39">
            <a:extLst>
              <a:ext uri="{FF2B5EF4-FFF2-40B4-BE49-F238E27FC236}">
                <a16:creationId xmlns:a16="http://schemas.microsoft.com/office/drawing/2014/main" id="{ECB90B38-2F90-4FC2-97CE-362B77C4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0</a:t>
            </a:r>
          </a:p>
        </p:txBody>
      </p:sp>
      <p:sp>
        <p:nvSpPr>
          <p:cNvPr id="45235" name="TextBox 40">
            <a:extLst>
              <a:ext uri="{FF2B5EF4-FFF2-40B4-BE49-F238E27FC236}">
                <a16:creationId xmlns:a16="http://schemas.microsoft.com/office/drawing/2014/main" id="{9227372F-DB45-44F0-A1B3-7E7C2589D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1</a:t>
            </a:r>
          </a:p>
        </p:txBody>
      </p:sp>
      <p:sp>
        <p:nvSpPr>
          <p:cNvPr id="45236" name="TextBox 41">
            <a:extLst>
              <a:ext uri="{FF2B5EF4-FFF2-40B4-BE49-F238E27FC236}">
                <a16:creationId xmlns:a16="http://schemas.microsoft.com/office/drawing/2014/main" id="{8B78B8BC-D81D-45E4-B39A-8B00A75B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755776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Chip 7</a:t>
            </a:r>
          </a:p>
        </p:txBody>
      </p:sp>
      <p:cxnSp>
        <p:nvCxnSpPr>
          <p:cNvPr id="43" name="Shape 9">
            <a:extLst>
              <a:ext uri="{FF2B5EF4-FFF2-40B4-BE49-F238E27FC236}">
                <a16:creationId xmlns:a16="http://schemas.microsoft.com/office/drawing/2014/main" id="{5C28CFCF-B5FC-41DA-84B5-3D4D6440C9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95082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238" name="TextBox 43">
            <a:extLst>
              <a:ext uri="{FF2B5EF4-FFF2-40B4-BE49-F238E27FC236}">
                <a16:creationId xmlns:a16="http://schemas.microsoft.com/office/drawing/2014/main" id="{903C5673-E4B8-45E1-AA42-D0B23F0DD9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47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&lt;0:7&gt;</a:t>
            </a:r>
          </a:p>
        </p:txBody>
      </p:sp>
      <p:cxnSp>
        <p:nvCxnSpPr>
          <p:cNvPr id="45" name="Shape 9">
            <a:extLst>
              <a:ext uri="{FF2B5EF4-FFF2-40B4-BE49-F238E27FC236}">
                <a16:creationId xmlns:a16="http://schemas.microsoft.com/office/drawing/2014/main" id="{CA69BBAD-6962-48D2-B5DA-0BD0DF87EA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52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240" name="TextBox 45">
            <a:extLst>
              <a:ext uri="{FF2B5EF4-FFF2-40B4-BE49-F238E27FC236}">
                <a16:creationId xmlns:a16="http://schemas.microsoft.com/office/drawing/2014/main" id="{C49E4941-DBA4-4AD3-A9A8-30050673B1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47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&lt;8:15&gt;</a:t>
            </a:r>
          </a:p>
        </p:txBody>
      </p:sp>
      <p:cxnSp>
        <p:nvCxnSpPr>
          <p:cNvPr id="47" name="Shape 9">
            <a:extLst>
              <a:ext uri="{FF2B5EF4-FFF2-40B4-BE49-F238E27FC236}">
                <a16:creationId xmlns:a16="http://schemas.microsoft.com/office/drawing/2014/main" id="{F8BC866B-E6D4-499C-AB22-3A30D2DCA0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8407" y="3888582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242" name="TextBox 47">
            <a:extLst>
              <a:ext uri="{FF2B5EF4-FFF2-40B4-BE49-F238E27FC236}">
                <a16:creationId xmlns:a16="http://schemas.microsoft.com/office/drawing/2014/main" id="{1D39755B-149C-4474-9FD7-D9589B95A7A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0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&lt;56:63&gt;</a:t>
            </a:r>
          </a:p>
        </p:txBody>
      </p:sp>
      <p:cxnSp>
        <p:nvCxnSpPr>
          <p:cNvPr id="49" name="Shape 9">
            <a:extLst>
              <a:ext uri="{FF2B5EF4-FFF2-40B4-BE49-F238E27FC236}">
                <a16:creationId xmlns:a16="http://schemas.microsoft.com/office/drawing/2014/main" id="{3A0B42AA-F173-4725-9C2A-CF1C732730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>
            <a:extLst>
              <a:ext uri="{FF2B5EF4-FFF2-40B4-BE49-F238E27FC236}">
                <a16:creationId xmlns:a16="http://schemas.microsoft.com/office/drawing/2014/main" id="{4D2673C6-6717-45D0-A827-BFA30B19C97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857207" y="4955382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245" name="TextBox 50">
            <a:extLst>
              <a:ext uri="{FF2B5EF4-FFF2-40B4-BE49-F238E27FC236}">
                <a16:creationId xmlns:a16="http://schemas.microsoft.com/office/drawing/2014/main" id="{B5C3467B-D49A-4DBE-9B72-D6566B76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0504D"/>
                </a:solidFill>
                <a:latin typeface="Calibri" panose="020F0502020204030204" pitchFamily="34" charset="0"/>
              </a:rPr>
              <a:t>Data &lt;0:63&gt;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521881-4338-4080-9018-3A9CB664FBB6}"/>
              </a:ext>
            </a:extLst>
          </p:cNvPr>
          <p:cNvSpPr/>
          <p:nvPr/>
        </p:nvSpPr>
        <p:spPr>
          <a:xfrm>
            <a:off x="2706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1FA968-6D27-4858-BE0C-64EE754F2FC0}"/>
              </a:ext>
            </a:extLst>
          </p:cNvPr>
          <p:cNvSpPr/>
          <p:nvPr/>
        </p:nvSpPr>
        <p:spPr>
          <a:xfrm>
            <a:off x="2713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A4F444F-28E3-417D-8319-38F2D1691186}"/>
              </a:ext>
            </a:extLst>
          </p:cNvPr>
          <p:cNvCxnSpPr/>
          <p:nvPr/>
        </p:nvCxnSpPr>
        <p:spPr>
          <a:xfrm rot="10800000" flipV="1">
            <a:off x="5029200" y="2819401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49" name="TextBox 57">
            <a:extLst>
              <a:ext uri="{FF2B5EF4-FFF2-40B4-BE49-F238E27FC236}">
                <a16:creationId xmlns:a16="http://schemas.microsoft.com/office/drawing/2014/main" id="{C883F801-7E7A-44CC-9E10-587D67B2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0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Row 0</a:t>
            </a:r>
          </a:p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Col 1</a:t>
            </a:r>
          </a:p>
        </p:txBody>
      </p:sp>
      <p:sp>
        <p:nvSpPr>
          <p:cNvPr id="45250" name="TextBox 58">
            <a:extLst>
              <a:ext uri="{FF2B5EF4-FFF2-40B4-BE49-F238E27FC236}">
                <a16:creationId xmlns:a16="http://schemas.microsoft.com/office/drawing/2014/main" id="{23F1475D-4969-4E05-AF0F-489855FB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8801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</a:rPr>
              <a:t>A 64B cache block takes 8 I/O cycles to transfer.</a:t>
            </a:r>
          </a:p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</a:rPr>
              <a:t>During the process, 8 columns are read sequentially.</a:t>
            </a:r>
          </a:p>
        </p:txBody>
      </p:sp>
      <p:sp>
        <p:nvSpPr>
          <p:cNvPr id="45251" name="TextBox 53">
            <a:extLst>
              <a:ext uri="{FF2B5EF4-FFF2-40B4-BE49-F238E27FC236}">
                <a16:creationId xmlns:a16="http://schemas.microsoft.com/office/drawing/2014/main" id="{65F7FE7D-C056-473C-B6D8-9F2DC18D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E2329-A438-4906-8A3D-C941C4C93B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4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9876" y="1637270"/>
            <a:ext cx="10941908" cy="4676218"/>
          </a:xfrm>
        </p:spPr>
        <p:txBody>
          <a:bodyPr/>
          <a:lstStyle/>
          <a:p>
            <a:r>
              <a:rPr lang="en-US" dirty="0"/>
              <a:t>DRAM = Dynamic RAM</a:t>
            </a:r>
          </a:p>
          <a:p>
            <a:endParaRPr lang="en-US" dirty="0"/>
          </a:p>
          <a:p>
            <a:r>
              <a:rPr lang="en-US" dirty="0"/>
              <a:t>SRAM: 6 transistors per bit</a:t>
            </a:r>
          </a:p>
          <a:p>
            <a:pPr lvl="1"/>
            <a:r>
              <a:rPr lang="en-US" dirty="0"/>
              <a:t>built with normal high-speed CMOS technology</a:t>
            </a:r>
          </a:p>
          <a:p>
            <a:r>
              <a:rPr lang="en-US" dirty="0"/>
              <a:t>DRAM: 1 transistor per bit</a:t>
            </a:r>
          </a:p>
          <a:p>
            <a:pPr lvl="1"/>
            <a:r>
              <a:rPr lang="en-US" dirty="0"/>
              <a:t>built with special DRAM process optimized for density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2D71B66-BB43-4FCA-8E78-818718C0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19" y="556870"/>
            <a:ext cx="5750144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364" b="1" kern="1200" baseline="0">
                <a:solidFill>
                  <a:srgbClr val="13294B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752475" indent="-288925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288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2800" indent="-230188" algn="l" defTabSz="4619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915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990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3066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6140" indent="-231538" algn="l" defTabSz="4630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solidFill>
                  <a:srgbClr val="E84A25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SRAM vs. DRAM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BCAA7-03FD-4E46-A4AC-EDC6841CF0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Structures</a:t>
            </a: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 rot="5400000">
            <a:off x="4310063" y="3087688"/>
            <a:ext cx="455612" cy="3794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4727575" y="3200400"/>
            <a:ext cx="152400" cy="1524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 rot="16200000" flipH="1">
            <a:off x="4386263" y="3846513"/>
            <a:ext cx="455612" cy="379412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4271963" y="3959225"/>
            <a:ext cx="152400" cy="1524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46119" name="AutoShape 7"/>
          <p:cNvCxnSpPr>
            <a:cxnSpLocks noChangeShapeType="1"/>
            <a:stCxn id="346118" idx="2"/>
            <a:endCxn id="346115" idx="3"/>
          </p:cNvCxnSpPr>
          <p:nvPr/>
        </p:nvCxnSpPr>
        <p:spPr bwMode="auto">
          <a:xfrm rot="10800000" flipH="1">
            <a:off x="4271964" y="3278189"/>
            <a:ext cx="79375" cy="757237"/>
          </a:xfrm>
          <a:prstGeom prst="bentConnector3">
            <a:avLst>
              <a:gd name="adj1" fmla="val -288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46120" name="AutoShape 8"/>
          <p:cNvCxnSpPr>
            <a:cxnSpLocks noChangeShapeType="1"/>
            <a:stCxn id="346116" idx="6"/>
            <a:endCxn id="346117" idx="3"/>
          </p:cNvCxnSpPr>
          <p:nvPr/>
        </p:nvCxnSpPr>
        <p:spPr bwMode="auto">
          <a:xfrm flipH="1">
            <a:off x="4805363" y="3276601"/>
            <a:ext cx="74612" cy="760413"/>
          </a:xfrm>
          <a:prstGeom prst="bentConnector3">
            <a:avLst>
              <a:gd name="adj1" fmla="val -306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38526" y="3049588"/>
            <a:ext cx="606425" cy="227012"/>
            <a:chOff x="1637" y="1539"/>
            <a:chExt cx="382" cy="143"/>
          </a:xfrm>
        </p:grpSpPr>
        <p:sp>
          <p:nvSpPr>
            <p:cNvPr id="346122" name="Freeform 10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6123" name="Line 11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08576" y="3049588"/>
            <a:ext cx="606425" cy="227012"/>
            <a:chOff x="1637" y="1539"/>
            <a:chExt cx="382" cy="143"/>
          </a:xfrm>
        </p:grpSpPr>
        <p:sp>
          <p:nvSpPr>
            <p:cNvPr id="346125" name="Freeform 13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6126" name="Line 14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3438525" y="2593976"/>
            <a:ext cx="0" cy="189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>
            <a:off x="5715000" y="2593976"/>
            <a:ext cx="0" cy="189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V="1">
            <a:off x="3741738" y="2820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 flipV="1">
            <a:off x="5411788" y="28209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3294063" y="445928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5570538" y="445928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46133" name="Line 21"/>
          <p:cNvSpPr>
            <a:spLocks noChangeShapeType="1"/>
          </p:cNvSpPr>
          <p:nvPr/>
        </p:nvSpPr>
        <p:spPr bwMode="auto">
          <a:xfrm>
            <a:off x="5638800" y="451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4194233" y="2122488"/>
            <a:ext cx="7761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SRAM</a:t>
            </a:r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>
            <a:off x="3211514" y="2822575"/>
            <a:ext cx="2732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2209800" y="2667000"/>
            <a:ext cx="938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wordline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" name="Group 45"/>
          <p:cNvGrpSpPr/>
          <p:nvPr/>
        </p:nvGrpSpPr>
        <p:grpSpPr>
          <a:xfrm>
            <a:off x="6248401" y="2138364"/>
            <a:ext cx="2503488" cy="2689225"/>
            <a:chOff x="4724401" y="2138363"/>
            <a:chExt cx="2503488" cy="268922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6469063" y="3201988"/>
              <a:ext cx="303212" cy="379412"/>
              <a:chOff x="4075" y="2017"/>
              <a:chExt cx="191" cy="239"/>
            </a:xfrm>
          </p:grpSpPr>
          <p:sp>
            <p:nvSpPr>
              <p:cNvPr id="346138" name="Oval 26"/>
              <p:cNvSpPr>
                <a:spLocks noChangeArrowheads="1"/>
              </p:cNvSpPr>
              <p:nvPr/>
            </p:nvSpPr>
            <p:spPr bwMode="auto">
              <a:xfrm>
                <a:off x="4075" y="2017"/>
                <a:ext cx="191" cy="239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4123" y="2064"/>
                <a:ext cx="96" cy="144"/>
                <a:chOff x="4123" y="2064"/>
                <a:chExt cx="96" cy="144"/>
              </a:xfrm>
            </p:grpSpPr>
            <p:grpSp>
              <p:nvGrpSpPr>
                <p:cNvPr id="7" name="Group 28"/>
                <p:cNvGrpSpPr>
                  <a:grpSpLocks/>
                </p:cNvGrpSpPr>
                <p:nvPr/>
              </p:nvGrpSpPr>
              <p:grpSpPr bwMode="auto">
                <a:xfrm>
                  <a:off x="4123" y="2112"/>
                  <a:ext cx="96" cy="96"/>
                  <a:chOff x="4266" y="2256"/>
                  <a:chExt cx="192" cy="287"/>
                </a:xfrm>
              </p:grpSpPr>
              <p:sp>
                <p:nvSpPr>
                  <p:cNvPr id="34614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51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614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66" y="2399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614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2399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614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2256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6145" name="AutoShape 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14" y="2495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46146" name="Line 34"/>
                <p:cNvSpPr>
                  <a:spLocks noChangeShapeType="1"/>
                </p:cNvSpPr>
                <p:nvPr/>
              </p:nvSpPr>
              <p:spPr bwMode="auto">
                <a:xfrm>
                  <a:off x="4171" y="206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4724401" y="2138363"/>
              <a:ext cx="2503488" cy="2689225"/>
              <a:chOff x="2976" y="1347"/>
              <a:chExt cx="1577" cy="1694"/>
            </a:xfrm>
          </p:grpSpPr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789" y="1922"/>
                <a:ext cx="382" cy="143"/>
                <a:chOff x="1637" y="1539"/>
                <a:chExt cx="382" cy="143"/>
              </a:xfrm>
            </p:grpSpPr>
            <p:sp>
              <p:nvSpPr>
                <p:cNvPr id="346149" name="Freeform 37"/>
                <p:cNvSpPr>
                  <a:spLocks/>
                </p:cNvSpPr>
                <p:nvPr/>
              </p:nvSpPr>
              <p:spPr bwMode="auto">
                <a:xfrm>
                  <a:off x="1637" y="1586"/>
                  <a:ext cx="382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96" y="0"/>
                    </a:cxn>
                    <a:cxn ang="0">
                      <a:pos x="287" y="0"/>
                    </a:cxn>
                    <a:cxn ang="0">
                      <a:pos x="287" y="96"/>
                    </a:cxn>
                    <a:cxn ang="0">
                      <a:pos x="382" y="96"/>
                    </a:cxn>
                  </a:cxnLst>
                  <a:rect l="0" t="0" r="r" b="b"/>
                  <a:pathLst>
                    <a:path w="382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96" y="0"/>
                      </a:lnTo>
                      <a:lnTo>
                        <a:pt x="287" y="0"/>
                      </a:lnTo>
                      <a:lnTo>
                        <a:pt x="287" y="96"/>
                      </a:lnTo>
                      <a:lnTo>
                        <a:pt x="382" y="9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150" name="Line 38"/>
                <p:cNvSpPr>
                  <a:spLocks noChangeShapeType="1"/>
                </p:cNvSpPr>
                <p:nvPr/>
              </p:nvSpPr>
              <p:spPr bwMode="auto">
                <a:xfrm>
                  <a:off x="1733" y="1539"/>
                  <a:ext cx="1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6151" name="Line 39"/>
              <p:cNvSpPr>
                <a:spLocks noChangeShapeType="1"/>
              </p:cNvSpPr>
              <p:nvPr/>
            </p:nvSpPr>
            <p:spPr bwMode="auto">
              <a:xfrm flipV="1">
                <a:off x="3980" y="177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152" name="Line 40"/>
              <p:cNvSpPr>
                <a:spLocks noChangeShapeType="1"/>
              </p:cNvSpPr>
              <p:nvPr/>
            </p:nvSpPr>
            <p:spPr bwMode="auto">
              <a:xfrm>
                <a:off x="3789" y="1634"/>
                <a:ext cx="0" cy="1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153" name="Text Box 41"/>
              <p:cNvSpPr txBox="1">
                <a:spLocks noChangeArrowheads="1"/>
              </p:cNvSpPr>
              <p:nvPr/>
            </p:nvSpPr>
            <p:spPr bwMode="auto">
              <a:xfrm>
                <a:off x="3698" y="2829"/>
                <a:ext cx="18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346154" name="Text Box 42"/>
              <p:cNvSpPr txBox="1">
                <a:spLocks noChangeArrowheads="1"/>
              </p:cNvSpPr>
              <p:nvPr/>
            </p:nvSpPr>
            <p:spPr bwMode="auto">
              <a:xfrm>
                <a:off x="3634" y="1347"/>
                <a:ext cx="496" cy="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</a:rPr>
                  <a:t>DRAM</a:t>
                </a:r>
              </a:p>
            </p:txBody>
          </p:sp>
          <p:sp>
            <p:nvSpPr>
              <p:cNvPr id="346155" name="Line 43"/>
              <p:cNvSpPr>
                <a:spLocks noChangeShapeType="1"/>
              </p:cNvSpPr>
              <p:nvPr/>
            </p:nvSpPr>
            <p:spPr bwMode="auto">
              <a:xfrm>
                <a:off x="3645" y="1778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156" name="Text Box 44"/>
              <p:cNvSpPr txBox="1">
                <a:spLocks noChangeArrowheads="1"/>
              </p:cNvSpPr>
              <p:nvPr/>
            </p:nvSpPr>
            <p:spPr bwMode="auto">
              <a:xfrm>
                <a:off x="2976" y="1728"/>
                <a:ext cx="591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rgbClr val="000000"/>
                    </a:solidFill>
                  </a:rPr>
                  <a:t>wordline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800600" y="5410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 lines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57600" y="48768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562600" y="48006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46153" idx="2"/>
          </p:cNvCxnSpPr>
          <p:nvPr/>
        </p:nvCxnSpPr>
        <p:spPr>
          <a:xfrm flipV="1">
            <a:off x="5867400" y="4827588"/>
            <a:ext cx="1675608" cy="658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8F16F7-03B4-4947-A690-D130DA4DAC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6241" y="523081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Read/Write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2320" y="1525566"/>
            <a:ext cx="6390483" cy="5010150"/>
          </a:xfrm>
        </p:spPr>
        <p:txBody>
          <a:bodyPr/>
          <a:lstStyle/>
          <a:p>
            <a:r>
              <a:rPr lang="en-US" dirty="0"/>
              <a:t>Write </a:t>
            </a:r>
          </a:p>
          <a:p>
            <a:pPr lvl="1"/>
            <a:r>
              <a:rPr lang="en-US" dirty="0"/>
              <a:t>Charge </a:t>
            </a:r>
            <a:r>
              <a:rPr lang="en-US" dirty="0" err="1"/>
              <a:t>bitline</a:t>
            </a:r>
            <a:r>
              <a:rPr lang="en-US" dirty="0"/>
              <a:t> HIGH or LOW and set </a:t>
            </a:r>
            <a:r>
              <a:rPr lang="en-US" dirty="0" err="1"/>
              <a:t>wordline</a:t>
            </a:r>
            <a:r>
              <a:rPr lang="en-US" dirty="0"/>
              <a:t> HIGH</a:t>
            </a:r>
          </a:p>
          <a:p>
            <a:r>
              <a:rPr lang="en-US" dirty="0"/>
              <a:t>Read</a:t>
            </a:r>
          </a:p>
          <a:p>
            <a:pPr lvl="1"/>
            <a:r>
              <a:rPr lang="en-US" dirty="0"/>
              <a:t>After </a:t>
            </a:r>
            <a:r>
              <a:rPr lang="en-US" dirty="0" err="1"/>
              <a:t>bitline</a:t>
            </a:r>
            <a:r>
              <a:rPr lang="en-US" dirty="0"/>
              <a:t> is </a:t>
            </a:r>
            <a:r>
              <a:rPr lang="en-US" dirty="0" err="1"/>
              <a:t>precharged</a:t>
            </a:r>
            <a:r>
              <a:rPr lang="en-US" dirty="0"/>
              <a:t>, the </a:t>
            </a:r>
            <a:r>
              <a:rPr lang="en-US" dirty="0" err="1"/>
              <a:t>wordline</a:t>
            </a:r>
            <a:r>
              <a:rPr lang="en-US" dirty="0"/>
              <a:t> is set</a:t>
            </a:r>
          </a:p>
          <a:p>
            <a:pPr lvl="1"/>
            <a:r>
              <a:rPr lang="en-US" dirty="0"/>
              <a:t>Depending on the charge </a:t>
            </a:r>
            <a:r>
              <a:rPr lang="en-US" dirty="0" err="1"/>
              <a:t>bitline</a:t>
            </a:r>
            <a:r>
              <a:rPr lang="en-US" dirty="0"/>
              <a:t> becomes slightly higher or lower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8915400" y="3048000"/>
            <a:ext cx="303212" cy="379412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991600" y="3048000"/>
            <a:ext cx="152400" cy="455612"/>
            <a:chOff x="4266" y="2256"/>
            <a:chExt cx="192" cy="287"/>
          </a:xfrm>
        </p:grpSpPr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4266" y="235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4266" y="2399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4362" y="239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V="1">
              <a:off x="4362" y="2256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AutoShape 33"/>
            <p:cNvSpPr>
              <a:spLocks noChangeArrowheads="1"/>
            </p:cNvSpPr>
            <p:nvPr/>
          </p:nvSpPr>
          <p:spPr bwMode="auto">
            <a:xfrm flipV="1">
              <a:off x="4314" y="2495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" name="Line 34"/>
          <p:cNvSpPr>
            <a:spLocks noChangeShapeType="1"/>
          </p:cNvSpPr>
          <p:nvPr/>
        </p:nvSpPr>
        <p:spPr bwMode="auto">
          <a:xfrm>
            <a:off x="9067800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162803" y="1981209"/>
            <a:ext cx="2503489" cy="2689234"/>
            <a:chOff x="2976" y="1347"/>
            <a:chExt cx="1577" cy="1694"/>
          </a:xfrm>
        </p:grpSpPr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3789" y="1922"/>
              <a:ext cx="382" cy="143"/>
              <a:chOff x="1637" y="1539"/>
              <a:chExt cx="382" cy="143"/>
            </a:xfrm>
          </p:grpSpPr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V="1">
              <a:off x="3980" y="177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>
              <a:off x="3789" y="1634"/>
              <a:ext cx="0" cy="1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3698" y="2829"/>
              <a:ext cx="18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3634" y="1347"/>
              <a:ext cx="49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DRAM</a:t>
              </a: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3645" y="17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auto">
            <a:xfrm>
              <a:off x="2976" y="1728"/>
              <a:ext cx="59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</a:rPr>
                <a:t>wordline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2EC48F-606F-484A-AF4F-90983D4041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DRAM Bank Structure</a:t>
            </a:r>
          </a:p>
        </p:txBody>
      </p:sp>
      <p:sp>
        <p:nvSpPr>
          <p:cNvPr id="931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E4EAEFC-0506-634F-8FB5-A71500BD526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>
                <a:defRPr/>
              </a:pPr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80947-8FD3-0918-6EE3-5C0CB44D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05" y="1629971"/>
            <a:ext cx="538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44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Chip Organization</a:t>
            </a:r>
          </a:p>
        </p:txBody>
      </p:sp>
      <p:sp>
        <p:nvSpPr>
          <p:cNvPr id="348163" name="Line 3"/>
          <p:cNvSpPr>
            <a:spLocks noChangeShapeType="1"/>
          </p:cNvSpPr>
          <p:nvPr/>
        </p:nvSpPr>
        <p:spPr bwMode="auto">
          <a:xfrm>
            <a:off x="4957763" y="271042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4957763" y="286282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5" name="Line 5"/>
          <p:cNvSpPr>
            <a:spLocks noChangeShapeType="1"/>
          </p:cNvSpPr>
          <p:nvPr/>
        </p:nvSpPr>
        <p:spPr bwMode="auto">
          <a:xfrm>
            <a:off x="4957763" y="301522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4957763" y="316762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7" name="Line 7"/>
          <p:cNvSpPr>
            <a:spLocks noChangeShapeType="1"/>
          </p:cNvSpPr>
          <p:nvPr/>
        </p:nvSpPr>
        <p:spPr bwMode="auto">
          <a:xfrm>
            <a:off x="4957763" y="399947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8" name="Line 8"/>
          <p:cNvSpPr>
            <a:spLocks noChangeShapeType="1"/>
          </p:cNvSpPr>
          <p:nvPr/>
        </p:nvSpPr>
        <p:spPr bwMode="auto">
          <a:xfrm>
            <a:off x="4957763" y="415187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4957763" y="430427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>
            <a:off x="4957763" y="445667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4275139" y="2481821"/>
            <a:ext cx="682625" cy="22764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Row Decoder</a:t>
            </a:r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5110164" y="4910695"/>
            <a:ext cx="2732087" cy="228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Sense Amps</a:t>
            </a:r>
          </a:p>
        </p:txBody>
      </p:sp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5110164" y="5671108"/>
            <a:ext cx="2732087" cy="2270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Column Decoder</a:t>
            </a: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 flipV="1">
            <a:off x="5260975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5" name="Line 15"/>
          <p:cNvSpPr>
            <a:spLocks noChangeShapeType="1"/>
          </p:cNvSpPr>
          <p:nvPr/>
        </p:nvSpPr>
        <p:spPr bwMode="auto">
          <a:xfrm flipV="1">
            <a:off x="5413375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6" name="Line 16"/>
          <p:cNvSpPr>
            <a:spLocks noChangeShapeType="1"/>
          </p:cNvSpPr>
          <p:nvPr/>
        </p:nvSpPr>
        <p:spPr bwMode="auto">
          <a:xfrm flipV="1">
            <a:off x="5565775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7" name="Line 17"/>
          <p:cNvSpPr>
            <a:spLocks noChangeShapeType="1"/>
          </p:cNvSpPr>
          <p:nvPr/>
        </p:nvSpPr>
        <p:spPr bwMode="auto">
          <a:xfrm flipV="1">
            <a:off x="5718175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 flipV="1">
            <a:off x="7689850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79" name="Line 19"/>
          <p:cNvSpPr>
            <a:spLocks noChangeShapeType="1"/>
          </p:cNvSpPr>
          <p:nvPr/>
        </p:nvSpPr>
        <p:spPr bwMode="auto">
          <a:xfrm flipV="1">
            <a:off x="7537450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0" name="Line 20"/>
          <p:cNvSpPr>
            <a:spLocks noChangeShapeType="1"/>
          </p:cNvSpPr>
          <p:nvPr/>
        </p:nvSpPr>
        <p:spPr bwMode="auto">
          <a:xfrm flipV="1">
            <a:off x="7386638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1" name="Line 21"/>
          <p:cNvSpPr>
            <a:spLocks noChangeShapeType="1"/>
          </p:cNvSpPr>
          <p:nvPr/>
        </p:nvSpPr>
        <p:spPr bwMode="auto">
          <a:xfrm flipV="1">
            <a:off x="7234238" y="240562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2" name="Text Box 22"/>
          <p:cNvSpPr txBox="1">
            <a:spLocks noChangeArrowheads="1"/>
          </p:cNvSpPr>
          <p:nvPr/>
        </p:nvSpPr>
        <p:spPr bwMode="auto">
          <a:xfrm>
            <a:off x="5880455" y="3316846"/>
            <a:ext cx="10726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Memory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Cell Array</a:t>
            </a:r>
          </a:p>
        </p:txBody>
      </p:sp>
      <p:sp>
        <p:nvSpPr>
          <p:cNvPr id="348183" name="Line 23"/>
          <p:cNvSpPr>
            <a:spLocks noChangeShapeType="1"/>
          </p:cNvSpPr>
          <p:nvPr/>
        </p:nvSpPr>
        <p:spPr bwMode="auto">
          <a:xfrm flipV="1">
            <a:off x="7689850" y="3391458"/>
            <a:ext cx="1062038" cy="608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358313" y="3316845"/>
            <a:ext cx="152400" cy="228600"/>
            <a:chOff x="4123" y="2064"/>
            <a:chExt cx="96" cy="144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123" y="2112"/>
              <a:ext cx="96" cy="96"/>
              <a:chOff x="4266" y="2256"/>
              <a:chExt cx="192" cy="287"/>
            </a:xfrm>
          </p:grpSpPr>
          <p:sp>
            <p:nvSpPr>
              <p:cNvPr id="348186" name="Line 26"/>
              <p:cNvSpPr>
                <a:spLocks noChangeShapeType="1"/>
              </p:cNvSpPr>
              <p:nvPr/>
            </p:nvSpPr>
            <p:spPr bwMode="auto">
              <a:xfrm>
                <a:off x="4266" y="2351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187" name="Line 27"/>
              <p:cNvSpPr>
                <a:spLocks noChangeShapeType="1"/>
              </p:cNvSpPr>
              <p:nvPr/>
            </p:nvSpPr>
            <p:spPr bwMode="auto">
              <a:xfrm>
                <a:off x="4266" y="239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188" name="Line 28"/>
              <p:cNvSpPr>
                <a:spLocks noChangeShapeType="1"/>
              </p:cNvSpPr>
              <p:nvPr/>
            </p:nvSpPr>
            <p:spPr bwMode="auto">
              <a:xfrm>
                <a:off x="4362" y="239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189" name="Line 29"/>
              <p:cNvSpPr>
                <a:spLocks noChangeShapeType="1"/>
              </p:cNvSpPr>
              <p:nvPr/>
            </p:nvSpPr>
            <p:spPr bwMode="auto">
              <a:xfrm flipV="1">
                <a:off x="4362" y="2256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190" name="AutoShape 30"/>
              <p:cNvSpPr>
                <a:spLocks noChangeArrowheads="1"/>
              </p:cNvSpPr>
              <p:nvPr/>
            </p:nvSpPr>
            <p:spPr bwMode="auto">
              <a:xfrm flipV="1">
                <a:off x="4314" y="2495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191" name="Line 31"/>
            <p:cNvSpPr>
              <a:spLocks noChangeShapeType="1"/>
            </p:cNvSpPr>
            <p:nvPr/>
          </p:nvSpPr>
          <p:spPr bwMode="auto">
            <a:xfrm>
              <a:off x="417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828089" y="3088246"/>
            <a:ext cx="606425" cy="227013"/>
            <a:chOff x="1637" y="1539"/>
            <a:chExt cx="382" cy="143"/>
          </a:xfrm>
        </p:grpSpPr>
        <p:sp>
          <p:nvSpPr>
            <p:cNvPr id="348193" name="Freeform 33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8195" name="Line 35"/>
          <p:cNvSpPr>
            <a:spLocks noChangeShapeType="1"/>
          </p:cNvSpPr>
          <p:nvPr/>
        </p:nvSpPr>
        <p:spPr bwMode="auto">
          <a:xfrm flipV="1">
            <a:off x="9131300" y="285964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6" name="Line 36"/>
          <p:cNvSpPr>
            <a:spLocks noChangeShapeType="1"/>
          </p:cNvSpPr>
          <p:nvPr/>
        </p:nvSpPr>
        <p:spPr bwMode="auto">
          <a:xfrm>
            <a:off x="5260975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>
            <a:off x="5413375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8" name="Line 38"/>
          <p:cNvSpPr>
            <a:spLocks noChangeShapeType="1"/>
          </p:cNvSpPr>
          <p:nvPr/>
        </p:nvSpPr>
        <p:spPr bwMode="auto">
          <a:xfrm>
            <a:off x="5565775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9" name="Line 39"/>
          <p:cNvSpPr>
            <a:spLocks noChangeShapeType="1"/>
          </p:cNvSpPr>
          <p:nvPr/>
        </p:nvSpPr>
        <p:spPr bwMode="auto">
          <a:xfrm>
            <a:off x="5718175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0" name="Line 40"/>
          <p:cNvSpPr>
            <a:spLocks noChangeShapeType="1"/>
          </p:cNvSpPr>
          <p:nvPr/>
        </p:nvSpPr>
        <p:spPr bwMode="auto">
          <a:xfrm>
            <a:off x="7234238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1" name="Line 41"/>
          <p:cNvSpPr>
            <a:spLocks noChangeShapeType="1"/>
          </p:cNvSpPr>
          <p:nvPr/>
        </p:nvSpPr>
        <p:spPr bwMode="auto">
          <a:xfrm>
            <a:off x="7386638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2" name="Line 42"/>
          <p:cNvSpPr>
            <a:spLocks noChangeShapeType="1"/>
          </p:cNvSpPr>
          <p:nvPr/>
        </p:nvSpPr>
        <p:spPr bwMode="auto">
          <a:xfrm>
            <a:off x="7539038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3" name="Line 43"/>
          <p:cNvSpPr>
            <a:spLocks noChangeShapeType="1"/>
          </p:cNvSpPr>
          <p:nvPr/>
        </p:nvSpPr>
        <p:spPr bwMode="auto">
          <a:xfrm>
            <a:off x="7691438" y="513770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4" name="Rectangle 44"/>
          <p:cNvSpPr>
            <a:spLocks noChangeArrowheads="1"/>
          </p:cNvSpPr>
          <p:nvPr/>
        </p:nvSpPr>
        <p:spPr bwMode="auto">
          <a:xfrm>
            <a:off x="5110164" y="5290108"/>
            <a:ext cx="2732087" cy="2270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Row Buffer</a:t>
            </a:r>
          </a:p>
        </p:txBody>
      </p:sp>
      <p:sp>
        <p:nvSpPr>
          <p:cNvPr id="348205" name="Line 45"/>
          <p:cNvSpPr>
            <a:spLocks noChangeShapeType="1"/>
          </p:cNvSpPr>
          <p:nvPr/>
        </p:nvSpPr>
        <p:spPr bwMode="auto">
          <a:xfrm>
            <a:off x="3970338" y="36200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6" name="Line 46"/>
          <p:cNvSpPr>
            <a:spLocks noChangeShapeType="1"/>
          </p:cNvSpPr>
          <p:nvPr/>
        </p:nvSpPr>
        <p:spPr bwMode="auto">
          <a:xfrm>
            <a:off x="4729163" y="574413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7" name="Text Box 47"/>
          <p:cNvSpPr txBox="1">
            <a:spLocks noChangeArrowheads="1"/>
          </p:cNvSpPr>
          <p:nvPr/>
        </p:nvSpPr>
        <p:spPr bwMode="auto">
          <a:xfrm>
            <a:off x="3064952" y="3316846"/>
            <a:ext cx="9364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Row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348208" name="Text Box 48"/>
          <p:cNvSpPr txBox="1">
            <a:spLocks noChangeArrowheads="1"/>
          </p:cNvSpPr>
          <p:nvPr/>
        </p:nvSpPr>
        <p:spPr bwMode="auto">
          <a:xfrm>
            <a:off x="3747577" y="5440921"/>
            <a:ext cx="9364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Column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348209" name="Line 49"/>
          <p:cNvSpPr>
            <a:spLocks noChangeShapeType="1"/>
          </p:cNvSpPr>
          <p:nvPr/>
        </p:nvSpPr>
        <p:spPr bwMode="auto">
          <a:xfrm flipV="1">
            <a:off x="6172200" y="5896533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0" name="Line 50"/>
          <p:cNvSpPr>
            <a:spLocks noChangeShapeType="1"/>
          </p:cNvSpPr>
          <p:nvPr/>
        </p:nvSpPr>
        <p:spPr bwMode="auto">
          <a:xfrm>
            <a:off x="6627813" y="5896533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1" name="Text Box 51"/>
          <p:cNvSpPr txBox="1">
            <a:spLocks noChangeArrowheads="1"/>
          </p:cNvSpPr>
          <p:nvPr/>
        </p:nvSpPr>
        <p:spPr bwMode="auto">
          <a:xfrm>
            <a:off x="6572511" y="5972733"/>
            <a:ext cx="10278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Data Bus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401" y="1561071"/>
            <a:ext cx="461665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Bit lines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01001" y="430427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Word lines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15A2A-037C-4B83-AA02-DD76E6D23B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5490" y="523081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Chip Organization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490" y="1779073"/>
            <a:ext cx="11896509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Differences with SRAM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reads are </a:t>
            </a:r>
            <a:r>
              <a:rPr lang="en-US" i="1" dirty="0"/>
              <a:t>destructive</a:t>
            </a:r>
            <a:r>
              <a:rPr lang="en-US" dirty="0"/>
              <a:t>: contents are erased after reading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Row buffer/DRAM Page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Read lots of bits all at once, and then parcel them out based on different column addresses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Read from the same row buffer from different locations order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84D67-0EE9-4786-A22E-05B8F5689F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Read Operation</a:t>
            </a:r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>
            <a:off x="4957763" y="221615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4957763" y="236855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>
            <a:off x="4957763" y="252095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3" name="Line 7"/>
          <p:cNvSpPr>
            <a:spLocks noChangeShapeType="1"/>
          </p:cNvSpPr>
          <p:nvPr/>
        </p:nvSpPr>
        <p:spPr bwMode="auto">
          <a:xfrm>
            <a:off x="4957763" y="267335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>
            <a:off x="4957763" y="350520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5" name="Line 9"/>
          <p:cNvSpPr>
            <a:spLocks noChangeShapeType="1"/>
          </p:cNvSpPr>
          <p:nvPr/>
        </p:nvSpPr>
        <p:spPr bwMode="auto">
          <a:xfrm>
            <a:off x="4957763" y="365760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4957763" y="381000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>
            <a:off x="4957763" y="3962400"/>
            <a:ext cx="295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4275139" y="1987551"/>
            <a:ext cx="682625" cy="22764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Row Decoder</a:t>
            </a:r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5110164" y="4416425"/>
            <a:ext cx="2732087" cy="228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Sense Amps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5110164" y="5176838"/>
            <a:ext cx="2732087" cy="2270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Column Decoder</a:t>
            </a:r>
          </a:p>
        </p:txBody>
      </p:sp>
      <p:sp>
        <p:nvSpPr>
          <p:cNvPr id="367631" name="Line 15"/>
          <p:cNvSpPr>
            <a:spLocks noChangeShapeType="1"/>
          </p:cNvSpPr>
          <p:nvPr/>
        </p:nvSpPr>
        <p:spPr bwMode="auto">
          <a:xfrm flipV="1">
            <a:off x="5260975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 flipV="1">
            <a:off x="5413375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 flipV="1">
            <a:off x="5565775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 flipV="1">
            <a:off x="5718175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5" name="Line 19"/>
          <p:cNvSpPr>
            <a:spLocks noChangeShapeType="1"/>
          </p:cNvSpPr>
          <p:nvPr/>
        </p:nvSpPr>
        <p:spPr bwMode="auto">
          <a:xfrm flipV="1">
            <a:off x="7689850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6" name="Line 20"/>
          <p:cNvSpPr>
            <a:spLocks noChangeShapeType="1"/>
          </p:cNvSpPr>
          <p:nvPr/>
        </p:nvSpPr>
        <p:spPr bwMode="auto">
          <a:xfrm flipV="1">
            <a:off x="7537450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7" name="Line 21"/>
          <p:cNvSpPr>
            <a:spLocks noChangeShapeType="1"/>
          </p:cNvSpPr>
          <p:nvPr/>
        </p:nvSpPr>
        <p:spPr bwMode="auto">
          <a:xfrm flipV="1">
            <a:off x="7386638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8" name="Line 22"/>
          <p:cNvSpPr>
            <a:spLocks noChangeShapeType="1"/>
          </p:cNvSpPr>
          <p:nvPr/>
        </p:nvSpPr>
        <p:spPr bwMode="auto">
          <a:xfrm flipV="1">
            <a:off x="7234238" y="19113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5880455" y="2822576"/>
            <a:ext cx="10726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Memory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Cell Array</a:t>
            </a:r>
          </a:p>
        </p:txBody>
      </p:sp>
      <p:sp>
        <p:nvSpPr>
          <p:cNvPr id="367640" name="Line 24"/>
          <p:cNvSpPr>
            <a:spLocks noChangeShapeType="1"/>
          </p:cNvSpPr>
          <p:nvPr/>
        </p:nvSpPr>
        <p:spPr bwMode="auto">
          <a:xfrm>
            <a:off x="5260975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1" name="Line 25"/>
          <p:cNvSpPr>
            <a:spLocks noChangeShapeType="1"/>
          </p:cNvSpPr>
          <p:nvPr/>
        </p:nvSpPr>
        <p:spPr bwMode="auto">
          <a:xfrm>
            <a:off x="5413375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>
            <a:off x="5565775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3" name="Line 27"/>
          <p:cNvSpPr>
            <a:spLocks noChangeShapeType="1"/>
          </p:cNvSpPr>
          <p:nvPr/>
        </p:nvSpPr>
        <p:spPr bwMode="auto">
          <a:xfrm>
            <a:off x="5718175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4" name="Line 28"/>
          <p:cNvSpPr>
            <a:spLocks noChangeShapeType="1"/>
          </p:cNvSpPr>
          <p:nvPr/>
        </p:nvSpPr>
        <p:spPr bwMode="auto">
          <a:xfrm>
            <a:off x="7234238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5" name="Line 29"/>
          <p:cNvSpPr>
            <a:spLocks noChangeShapeType="1"/>
          </p:cNvSpPr>
          <p:nvPr/>
        </p:nvSpPr>
        <p:spPr bwMode="auto">
          <a:xfrm>
            <a:off x="7386638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6" name="Line 30"/>
          <p:cNvSpPr>
            <a:spLocks noChangeShapeType="1"/>
          </p:cNvSpPr>
          <p:nvPr/>
        </p:nvSpPr>
        <p:spPr bwMode="auto">
          <a:xfrm>
            <a:off x="7539038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7" name="Line 31"/>
          <p:cNvSpPr>
            <a:spLocks noChangeShapeType="1"/>
          </p:cNvSpPr>
          <p:nvPr/>
        </p:nvSpPr>
        <p:spPr bwMode="auto">
          <a:xfrm>
            <a:off x="7691438" y="4643438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48" name="Rectangle 32"/>
          <p:cNvSpPr>
            <a:spLocks noChangeArrowheads="1"/>
          </p:cNvSpPr>
          <p:nvPr/>
        </p:nvSpPr>
        <p:spPr bwMode="auto">
          <a:xfrm>
            <a:off x="5110164" y="4795838"/>
            <a:ext cx="2732087" cy="22701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Row Buffer</a:t>
            </a:r>
          </a:p>
        </p:txBody>
      </p:sp>
      <p:sp>
        <p:nvSpPr>
          <p:cNvPr id="367650" name="Line 34"/>
          <p:cNvSpPr>
            <a:spLocks noChangeShapeType="1"/>
          </p:cNvSpPr>
          <p:nvPr/>
        </p:nvSpPr>
        <p:spPr bwMode="auto">
          <a:xfrm>
            <a:off x="4729163" y="52498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24201" y="2949579"/>
            <a:ext cx="1150938" cy="338138"/>
            <a:chOff x="1008" y="1858"/>
            <a:chExt cx="725" cy="213"/>
          </a:xfrm>
        </p:grpSpPr>
        <p:sp>
          <p:nvSpPr>
            <p:cNvPr id="367649" name="Line 33"/>
            <p:cNvSpPr>
              <a:spLocks noChangeShapeType="1"/>
            </p:cNvSpPr>
            <p:nvPr/>
          </p:nvSpPr>
          <p:spPr bwMode="auto">
            <a:xfrm>
              <a:off x="1541" y="1969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51" name="Text Box 35"/>
            <p:cNvSpPr txBox="1">
              <a:spLocks noChangeArrowheads="1"/>
            </p:cNvSpPr>
            <p:nvPr/>
          </p:nvSpPr>
          <p:spPr bwMode="auto">
            <a:xfrm>
              <a:off x="1008" y="1858"/>
              <a:ext cx="48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0x1FE</a:t>
              </a:r>
            </a:p>
          </p:txBody>
        </p:sp>
      </p:grpSp>
      <p:sp>
        <p:nvSpPr>
          <p:cNvPr id="367652" name="Text Box 36"/>
          <p:cNvSpPr txBox="1">
            <a:spLocks noChangeArrowheads="1"/>
          </p:cNvSpPr>
          <p:nvPr/>
        </p:nvSpPr>
        <p:spPr bwMode="auto">
          <a:xfrm>
            <a:off x="3901719" y="5089525"/>
            <a:ext cx="7425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0x000</a:t>
            </a:r>
          </a:p>
        </p:txBody>
      </p:sp>
      <p:sp>
        <p:nvSpPr>
          <p:cNvPr id="367653" name="Line 37"/>
          <p:cNvSpPr>
            <a:spLocks noChangeShapeType="1"/>
          </p:cNvSpPr>
          <p:nvPr/>
        </p:nvSpPr>
        <p:spPr bwMode="auto">
          <a:xfrm flipV="1">
            <a:off x="6172200" y="5402263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54" name="Line 38"/>
          <p:cNvSpPr>
            <a:spLocks noChangeShapeType="1"/>
          </p:cNvSpPr>
          <p:nvPr/>
        </p:nvSpPr>
        <p:spPr bwMode="auto">
          <a:xfrm>
            <a:off x="6627813" y="5402263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55" name="Text Box 39"/>
          <p:cNvSpPr txBox="1">
            <a:spLocks noChangeArrowheads="1"/>
          </p:cNvSpPr>
          <p:nvPr/>
        </p:nvSpPr>
        <p:spPr bwMode="auto">
          <a:xfrm>
            <a:off x="6572511" y="5478463"/>
            <a:ext cx="10278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Data Bus</a:t>
            </a:r>
          </a:p>
        </p:txBody>
      </p:sp>
      <p:sp>
        <p:nvSpPr>
          <p:cNvPr id="367662" name="Line 46"/>
          <p:cNvSpPr>
            <a:spLocks noChangeShapeType="1"/>
          </p:cNvSpPr>
          <p:nvPr/>
        </p:nvSpPr>
        <p:spPr bwMode="auto">
          <a:xfrm>
            <a:off x="4957763" y="3810000"/>
            <a:ext cx="2959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260976" y="3811589"/>
            <a:ext cx="2428875" cy="611187"/>
            <a:chOff x="2354" y="2401"/>
            <a:chExt cx="1530" cy="385"/>
          </a:xfrm>
        </p:grpSpPr>
        <p:sp>
          <p:nvSpPr>
            <p:cNvPr id="367663" name="Line 47"/>
            <p:cNvSpPr>
              <a:spLocks noChangeShapeType="1"/>
            </p:cNvSpPr>
            <p:nvPr/>
          </p:nvSpPr>
          <p:spPr bwMode="auto">
            <a:xfrm>
              <a:off x="2354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4" name="Line 48"/>
            <p:cNvSpPr>
              <a:spLocks noChangeShapeType="1"/>
            </p:cNvSpPr>
            <p:nvPr/>
          </p:nvSpPr>
          <p:spPr bwMode="auto">
            <a:xfrm>
              <a:off x="2450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5" name="Line 49"/>
            <p:cNvSpPr>
              <a:spLocks noChangeShapeType="1"/>
            </p:cNvSpPr>
            <p:nvPr/>
          </p:nvSpPr>
          <p:spPr bwMode="auto">
            <a:xfrm>
              <a:off x="2546" y="2401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6" name="Line 50"/>
            <p:cNvSpPr>
              <a:spLocks noChangeShapeType="1"/>
            </p:cNvSpPr>
            <p:nvPr/>
          </p:nvSpPr>
          <p:spPr bwMode="auto">
            <a:xfrm>
              <a:off x="2642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7" name="Line 51"/>
            <p:cNvSpPr>
              <a:spLocks noChangeShapeType="1"/>
            </p:cNvSpPr>
            <p:nvPr/>
          </p:nvSpPr>
          <p:spPr bwMode="auto">
            <a:xfrm>
              <a:off x="3597" y="2401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8" name="Line 52"/>
            <p:cNvSpPr>
              <a:spLocks noChangeShapeType="1"/>
            </p:cNvSpPr>
            <p:nvPr/>
          </p:nvSpPr>
          <p:spPr bwMode="auto">
            <a:xfrm>
              <a:off x="3693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69" name="Line 53"/>
            <p:cNvSpPr>
              <a:spLocks noChangeShapeType="1"/>
            </p:cNvSpPr>
            <p:nvPr/>
          </p:nvSpPr>
          <p:spPr bwMode="auto">
            <a:xfrm>
              <a:off x="3784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0" name="Line 54"/>
            <p:cNvSpPr>
              <a:spLocks noChangeShapeType="1"/>
            </p:cNvSpPr>
            <p:nvPr/>
          </p:nvSpPr>
          <p:spPr bwMode="auto">
            <a:xfrm>
              <a:off x="3884" y="2405"/>
              <a:ext cx="0" cy="381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260976" y="4643438"/>
            <a:ext cx="2428875" cy="157162"/>
            <a:chOff x="2354" y="2401"/>
            <a:chExt cx="1530" cy="385"/>
          </a:xfrm>
        </p:grpSpPr>
        <p:sp>
          <p:nvSpPr>
            <p:cNvPr id="367673" name="Line 57"/>
            <p:cNvSpPr>
              <a:spLocks noChangeShapeType="1"/>
            </p:cNvSpPr>
            <p:nvPr/>
          </p:nvSpPr>
          <p:spPr bwMode="auto">
            <a:xfrm>
              <a:off x="2354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4" name="Line 58"/>
            <p:cNvSpPr>
              <a:spLocks noChangeShapeType="1"/>
            </p:cNvSpPr>
            <p:nvPr/>
          </p:nvSpPr>
          <p:spPr bwMode="auto">
            <a:xfrm>
              <a:off x="2450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5" name="Line 59"/>
            <p:cNvSpPr>
              <a:spLocks noChangeShapeType="1"/>
            </p:cNvSpPr>
            <p:nvPr/>
          </p:nvSpPr>
          <p:spPr bwMode="auto">
            <a:xfrm>
              <a:off x="2546" y="2401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6" name="Line 60"/>
            <p:cNvSpPr>
              <a:spLocks noChangeShapeType="1"/>
            </p:cNvSpPr>
            <p:nvPr/>
          </p:nvSpPr>
          <p:spPr bwMode="auto">
            <a:xfrm>
              <a:off x="2642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7" name="Line 61"/>
            <p:cNvSpPr>
              <a:spLocks noChangeShapeType="1"/>
            </p:cNvSpPr>
            <p:nvPr/>
          </p:nvSpPr>
          <p:spPr bwMode="auto">
            <a:xfrm>
              <a:off x="3597" y="2401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8" name="Line 62"/>
            <p:cNvSpPr>
              <a:spLocks noChangeShapeType="1"/>
            </p:cNvSpPr>
            <p:nvPr/>
          </p:nvSpPr>
          <p:spPr bwMode="auto">
            <a:xfrm>
              <a:off x="3693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79" name="Line 63"/>
            <p:cNvSpPr>
              <a:spLocks noChangeShapeType="1"/>
            </p:cNvSpPr>
            <p:nvPr/>
          </p:nvSpPr>
          <p:spPr bwMode="auto">
            <a:xfrm>
              <a:off x="3784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7680" name="Line 64"/>
            <p:cNvSpPr>
              <a:spLocks noChangeShapeType="1"/>
            </p:cNvSpPr>
            <p:nvPr/>
          </p:nvSpPr>
          <p:spPr bwMode="auto">
            <a:xfrm>
              <a:off x="3884" y="2405"/>
              <a:ext cx="0" cy="3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7681" name="Line 65"/>
          <p:cNvSpPr>
            <a:spLocks noChangeShapeType="1"/>
          </p:cNvSpPr>
          <p:nvPr/>
        </p:nvSpPr>
        <p:spPr bwMode="auto">
          <a:xfrm>
            <a:off x="5260975" y="502285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82" name="Text Box 66"/>
          <p:cNvSpPr txBox="1">
            <a:spLocks noChangeArrowheads="1"/>
          </p:cNvSpPr>
          <p:nvPr/>
        </p:nvSpPr>
        <p:spPr bwMode="auto">
          <a:xfrm>
            <a:off x="3888094" y="5081588"/>
            <a:ext cx="74251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0x001</a:t>
            </a:r>
          </a:p>
        </p:txBody>
      </p:sp>
      <p:sp>
        <p:nvSpPr>
          <p:cNvPr id="367683" name="Line 67"/>
          <p:cNvSpPr>
            <a:spLocks noChangeShapeType="1"/>
          </p:cNvSpPr>
          <p:nvPr/>
        </p:nvSpPr>
        <p:spPr bwMode="auto">
          <a:xfrm>
            <a:off x="5413375" y="5024438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84" name="Text Box 68"/>
          <p:cNvSpPr txBox="1">
            <a:spLocks noChangeArrowheads="1"/>
          </p:cNvSpPr>
          <p:nvPr/>
        </p:nvSpPr>
        <p:spPr bwMode="auto">
          <a:xfrm>
            <a:off x="3896110" y="5089525"/>
            <a:ext cx="74251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0x002</a:t>
            </a:r>
          </a:p>
        </p:txBody>
      </p:sp>
      <p:sp>
        <p:nvSpPr>
          <p:cNvPr id="367685" name="Line 69"/>
          <p:cNvSpPr>
            <a:spLocks noChangeShapeType="1"/>
          </p:cNvSpPr>
          <p:nvPr/>
        </p:nvSpPr>
        <p:spPr bwMode="auto">
          <a:xfrm>
            <a:off x="5565775" y="502602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86" name="AutoShape 70"/>
          <p:cNvSpPr>
            <a:spLocks noChangeArrowheads="1"/>
          </p:cNvSpPr>
          <p:nvPr/>
        </p:nvSpPr>
        <p:spPr bwMode="auto">
          <a:xfrm>
            <a:off x="2265364" y="5629276"/>
            <a:ext cx="1508125" cy="936625"/>
          </a:xfrm>
          <a:prstGeom prst="wedgeRoundRectCallout">
            <a:avLst>
              <a:gd name="adj1" fmla="val 73157"/>
              <a:gd name="adj2" fmla="val -77625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Accesses need not be sequential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63283-1CE1-4357-BAA5-9E1F207BF5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52" grpId="0"/>
      <p:bldP spid="367652" grpId="1"/>
      <p:bldP spid="367662" grpId="0" animBg="1"/>
      <p:bldP spid="367681" grpId="0" animBg="1"/>
      <p:bldP spid="367681" grpId="1" animBg="1"/>
      <p:bldP spid="367682" grpId="0"/>
      <p:bldP spid="367682" grpId="1"/>
      <p:bldP spid="367683" grpId="0" animBg="1"/>
      <p:bldP spid="367683" grpId="1" animBg="1"/>
      <p:bldP spid="367684" grpId="0"/>
      <p:bldP spid="367685" grpId="0" animBg="1"/>
      <p:bldP spid="3676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Destructive Read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38525" y="2671763"/>
            <a:ext cx="152400" cy="228600"/>
            <a:chOff x="4123" y="2064"/>
            <a:chExt cx="96" cy="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23" y="2112"/>
              <a:ext cx="96" cy="96"/>
              <a:chOff x="4266" y="2256"/>
              <a:chExt cx="192" cy="287"/>
            </a:xfrm>
          </p:grpSpPr>
          <p:sp>
            <p:nvSpPr>
              <p:cNvPr id="350213" name="Line 5"/>
              <p:cNvSpPr>
                <a:spLocks noChangeShapeType="1"/>
              </p:cNvSpPr>
              <p:nvPr/>
            </p:nvSpPr>
            <p:spPr bwMode="auto">
              <a:xfrm>
                <a:off x="4266" y="2351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214" name="Line 6"/>
              <p:cNvSpPr>
                <a:spLocks noChangeShapeType="1"/>
              </p:cNvSpPr>
              <p:nvPr/>
            </p:nvSpPr>
            <p:spPr bwMode="auto">
              <a:xfrm>
                <a:off x="4266" y="239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215" name="Line 7"/>
              <p:cNvSpPr>
                <a:spLocks noChangeShapeType="1"/>
              </p:cNvSpPr>
              <p:nvPr/>
            </p:nvSpPr>
            <p:spPr bwMode="auto">
              <a:xfrm>
                <a:off x="4362" y="239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216" name="Line 8"/>
              <p:cNvSpPr>
                <a:spLocks noChangeShapeType="1"/>
              </p:cNvSpPr>
              <p:nvPr/>
            </p:nvSpPr>
            <p:spPr bwMode="auto">
              <a:xfrm flipV="1">
                <a:off x="4362" y="2256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217" name="AutoShape 9"/>
              <p:cNvSpPr>
                <a:spLocks noChangeArrowheads="1"/>
              </p:cNvSpPr>
              <p:nvPr/>
            </p:nvSpPr>
            <p:spPr bwMode="auto">
              <a:xfrm flipV="1">
                <a:off x="4314" y="2495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0218" name="Line 10"/>
            <p:cNvSpPr>
              <a:spLocks noChangeShapeType="1"/>
            </p:cNvSpPr>
            <p:nvPr/>
          </p:nvSpPr>
          <p:spPr bwMode="auto">
            <a:xfrm>
              <a:off x="417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08301" y="2443163"/>
            <a:ext cx="606425" cy="227012"/>
            <a:chOff x="1637" y="1539"/>
            <a:chExt cx="382" cy="143"/>
          </a:xfrm>
        </p:grpSpPr>
        <p:sp>
          <p:nvSpPr>
            <p:cNvPr id="350220" name="Freeform 12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3211513" y="22145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3498649" y="242570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>
            <a:off x="4881563" y="2062164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4881563" y="2973388"/>
            <a:ext cx="311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4881563" y="2517775"/>
            <a:ext cx="5318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4805363" y="2062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4375801" y="1893888"/>
            <a:ext cx="4716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V</a:t>
            </a:r>
            <a:r>
              <a:rPr lang="en-US" sz="1600" baseline="-25000">
                <a:solidFill>
                  <a:srgbClr val="000000"/>
                </a:solidFill>
              </a:rPr>
              <a:t>dd</a:t>
            </a:r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5413375" y="1987550"/>
            <a:ext cx="0" cy="985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0" name="Text Box 22"/>
          <p:cNvSpPr txBox="1">
            <a:spLocks noChangeArrowheads="1"/>
          </p:cNvSpPr>
          <p:nvPr/>
        </p:nvSpPr>
        <p:spPr bwMode="auto">
          <a:xfrm>
            <a:off x="3959892" y="3078164"/>
            <a:ext cx="139057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Wordline Enabled</a:t>
            </a:r>
          </a:p>
        </p:txBody>
      </p:sp>
      <p:sp>
        <p:nvSpPr>
          <p:cNvPr id="350231" name="Freeform 23"/>
          <p:cNvSpPr>
            <a:spLocks/>
          </p:cNvSpPr>
          <p:nvPr/>
        </p:nvSpPr>
        <p:spPr bwMode="auto">
          <a:xfrm>
            <a:off x="5413376" y="2443163"/>
            <a:ext cx="303213" cy="74612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48" y="48"/>
              </a:cxn>
              <a:cxn ang="0">
                <a:pos x="191" y="0"/>
              </a:cxn>
            </a:cxnLst>
            <a:rect l="0" t="0" r="r" b="b"/>
            <a:pathLst>
              <a:path w="191" h="95">
                <a:moveTo>
                  <a:pt x="0" y="95"/>
                </a:moveTo>
                <a:cubicBezTo>
                  <a:pt x="8" y="79"/>
                  <a:pt x="16" y="64"/>
                  <a:pt x="48" y="48"/>
                </a:cubicBezTo>
                <a:cubicBezTo>
                  <a:pt x="80" y="32"/>
                  <a:pt x="135" y="16"/>
                  <a:pt x="191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 flipV="1">
            <a:off x="5716588" y="1987550"/>
            <a:ext cx="0" cy="985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3" name="Text Box 25"/>
          <p:cNvSpPr txBox="1">
            <a:spLocks noChangeArrowheads="1"/>
          </p:cNvSpPr>
          <p:nvPr/>
        </p:nvSpPr>
        <p:spPr bwMode="auto">
          <a:xfrm>
            <a:off x="4023578" y="3429001"/>
            <a:ext cx="157402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Sense Amp Enabled</a:t>
            </a:r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5337175" y="297338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5" name="Line 27"/>
          <p:cNvSpPr>
            <a:spLocks noChangeShapeType="1"/>
          </p:cNvSpPr>
          <p:nvPr/>
        </p:nvSpPr>
        <p:spPr bwMode="auto">
          <a:xfrm flipV="1">
            <a:off x="5640388" y="2973388"/>
            <a:ext cx="7620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7352975" y="2214564"/>
            <a:ext cx="8451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bitline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voltage</a:t>
            </a:r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>
            <a:off x="4881563" y="4187826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>
            <a:off x="4881563" y="5099050"/>
            <a:ext cx="311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4375801" y="4003675"/>
            <a:ext cx="4716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V</a:t>
            </a:r>
            <a:r>
              <a:rPr lang="en-US" sz="1600" baseline="-25000">
                <a:solidFill>
                  <a:srgbClr val="000000"/>
                </a:solidFill>
              </a:rPr>
              <a:t>dd</a:t>
            </a:r>
          </a:p>
        </p:txBody>
      </p:sp>
      <p:sp>
        <p:nvSpPr>
          <p:cNvPr id="350240" name="Line 32"/>
          <p:cNvSpPr>
            <a:spLocks noChangeShapeType="1"/>
          </p:cNvSpPr>
          <p:nvPr/>
        </p:nvSpPr>
        <p:spPr bwMode="auto">
          <a:xfrm flipV="1">
            <a:off x="5413375" y="4111626"/>
            <a:ext cx="0" cy="987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41" name="Line 33"/>
          <p:cNvSpPr>
            <a:spLocks noChangeShapeType="1"/>
          </p:cNvSpPr>
          <p:nvPr/>
        </p:nvSpPr>
        <p:spPr bwMode="auto">
          <a:xfrm flipV="1">
            <a:off x="5716588" y="4111626"/>
            <a:ext cx="0" cy="987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42" name="Line 34"/>
          <p:cNvSpPr>
            <a:spLocks noChangeShapeType="1"/>
          </p:cNvSpPr>
          <p:nvPr/>
        </p:nvSpPr>
        <p:spPr bwMode="auto">
          <a:xfrm>
            <a:off x="4805363" y="41894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43" name="Line 35"/>
          <p:cNvSpPr>
            <a:spLocks noChangeShapeType="1"/>
          </p:cNvSpPr>
          <p:nvPr/>
        </p:nvSpPr>
        <p:spPr bwMode="auto">
          <a:xfrm>
            <a:off x="4881563" y="4187825"/>
            <a:ext cx="5318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44" name="Freeform 36"/>
          <p:cNvSpPr>
            <a:spLocks/>
          </p:cNvSpPr>
          <p:nvPr/>
        </p:nvSpPr>
        <p:spPr bwMode="auto">
          <a:xfrm>
            <a:off x="5413376" y="4187826"/>
            <a:ext cx="303213" cy="379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91"/>
              </a:cxn>
              <a:cxn ang="0">
                <a:pos x="191" y="239"/>
              </a:cxn>
            </a:cxnLst>
            <a:rect l="0" t="0" r="r" b="b"/>
            <a:pathLst>
              <a:path w="191" h="239">
                <a:moveTo>
                  <a:pt x="0" y="0"/>
                </a:moveTo>
                <a:cubicBezTo>
                  <a:pt x="8" y="75"/>
                  <a:pt x="16" y="151"/>
                  <a:pt x="48" y="191"/>
                </a:cubicBezTo>
                <a:cubicBezTo>
                  <a:pt x="80" y="231"/>
                  <a:pt x="135" y="235"/>
                  <a:pt x="191" y="239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892679" y="4246564"/>
            <a:ext cx="120898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storage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cell voltage</a:t>
            </a:r>
          </a:p>
        </p:txBody>
      </p:sp>
      <p:sp>
        <p:nvSpPr>
          <p:cNvPr id="350246" name="Line 38"/>
          <p:cNvSpPr>
            <a:spLocks noChangeShapeType="1"/>
          </p:cNvSpPr>
          <p:nvPr/>
        </p:nvSpPr>
        <p:spPr bwMode="auto">
          <a:xfrm>
            <a:off x="5716588" y="2443163"/>
            <a:ext cx="15176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716588" y="1987551"/>
            <a:ext cx="2049462" cy="455613"/>
            <a:chOff x="2641" y="1252"/>
            <a:chExt cx="1291" cy="287"/>
          </a:xfrm>
        </p:grpSpPr>
        <p:sp>
          <p:nvSpPr>
            <p:cNvPr id="350248" name="Freeform 40"/>
            <p:cNvSpPr>
              <a:spLocks/>
            </p:cNvSpPr>
            <p:nvPr/>
          </p:nvSpPr>
          <p:spPr bwMode="auto">
            <a:xfrm>
              <a:off x="2641" y="1299"/>
              <a:ext cx="956" cy="24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143" y="56"/>
                </a:cxn>
                <a:cxn ang="0">
                  <a:pos x="382" y="8"/>
                </a:cxn>
                <a:cxn ang="0">
                  <a:pos x="956" y="8"/>
                </a:cxn>
              </a:cxnLst>
              <a:rect l="0" t="0" r="r" b="b"/>
              <a:pathLst>
                <a:path w="956" h="200">
                  <a:moveTo>
                    <a:pt x="0" y="200"/>
                  </a:moveTo>
                  <a:cubicBezTo>
                    <a:pt x="39" y="144"/>
                    <a:pt x="79" y="88"/>
                    <a:pt x="143" y="56"/>
                  </a:cubicBezTo>
                  <a:cubicBezTo>
                    <a:pt x="207" y="24"/>
                    <a:pt x="247" y="16"/>
                    <a:pt x="382" y="8"/>
                  </a:cubicBezTo>
                  <a:cubicBezTo>
                    <a:pt x="517" y="0"/>
                    <a:pt x="736" y="4"/>
                    <a:pt x="956" y="8"/>
                  </a:cubicBezTo>
                </a:path>
              </a:pathLst>
            </a:custGeom>
            <a:noFill/>
            <a:ln w="25400" cap="flat" cmpd="sng">
              <a:solidFill>
                <a:srgbClr val="6600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49" name="Line 41"/>
            <p:cNvSpPr>
              <a:spLocks noChangeShapeType="1"/>
            </p:cNvSpPr>
            <p:nvPr/>
          </p:nvSpPr>
          <p:spPr bwMode="auto">
            <a:xfrm flipV="1">
              <a:off x="3645" y="1252"/>
              <a:ext cx="287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7660640" y="1758950"/>
            <a:ext cx="118814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sense amp</a:t>
            </a:r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>
            <a:off x="5716588" y="4567238"/>
            <a:ext cx="15176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881564" y="2517775"/>
            <a:ext cx="2352675" cy="77788"/>
            <a:chOff x="2115" y="1633"/>
            <a:chExt cx="1482" cy="49"/>
          </a:xfrm>
        </p:grpSpPr>
        <p:sp>
          <p:nvSpPr>
            <p:cNvPr id="350253" name="Line 45"/>
            <p:cNvSpPr>
              <a:spLocks noChangeShapeType="1"/>
            </p:cNvSpPr>
            <p:nvPr/>
          </p:nvSpPr>
          <p:spPr bwMode="auto">
            <a:xfrm>
              <a:off x="2115" y="1634"/>
              <a:ext cx="33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54" name="Freeform 46"/>
            <p:cNvSpPr>
              <a:spLocks/>
            </p:cNvSpPr>
            <p:nvPr/>
          </p:nvSpPr>
          <p:spPr bwMode="auto">
            <a:xfrm flipV="1">
              <a:off x="2450" y="1633"/>
              <a:ext cx="191" cy="49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48" y="48"/>
                </a:cxn>
                <a:cxn ang="0">
                  <a:pos x="191" y="0"/>
                </a:cxn>
              </a:cxnLst>
              <a:rect l="0" t="0" r="r" b="b"/>
              <a:pathLst>
                <a:path w="191" h="95">
                  <a:moveTo>
                    <a:pt x="0" y="95"/>
                  </a:moveTo>
                  <a:cubicBezTo>
                    <a:pt x="8" y="79"/>
                    <a:pt x="16" y="64"/>
                    <a:pt x="48" y="48"/>
                  </a:cubicBezTo>
                  <a:cubicBezTo>
                    <a:pt x="80" y="32"/>
                    <a:pt x="135" y="16"/>
                    <a:pt x="191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55" name="Line 47"/>
            <p:cNvSpPr>
              <a:spLocks noChangeShapeType="1"/>
            </p:cNvSpPr>
            <p:nvPr/>
          </p:nvSpPr>
          <p:spPr bwMode="auto">
            <a:xfrm>
              <a:off x="2641" y="1682"/>
              <a:ext cx="9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0256" name="Freeform 48"/>
          <p:cNvSpPr>
            <a:spLocks/>
          </p:cNvSpPr>
          <p:nvPr/>
        </p:nvSpPr>
        <p:spPr bwMode="auto">
          <a:xfrm flipV="1">
            <a:off x="5716588" y="2595564"/>
            <a:ext cx="1517650" cy="37782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43" y="56"/>
              </a:cxn>
              <a:cxn ang="0">
                <a:pos x="382" y="8"/>
              </a:cxn>
              <a:cxn ang="0">
                <a:pos x="956" y="8"/>
              </a:cxn>
            </a:cxnLst>
            <a:rect l="0" t="0" r="r" b="b"/>
            <a:pathLst>
              <a:path w="956" h="200">
                <a:moveTo>
                  <a:pt x="0" y="200"/>
                </a:moveTo>
                <a:cubicBezTo>
                  <a:pt x="39" y="144"/>
                  <a:pt x="79" y="88"/>
                  <a:pt x="143" y="56"/>
                </a:cubicBezTo>
                <a:cubicBezTo>
                  <a:pt x="207" y="24"/>
                  <a:pt x="247" y="16"/>
                  <a:pt x="382" y="8"/>
                </a:cubicBezTo>
                <a:cubicBezTo>
                  <a:pt x="517" y="0"/>
                  <a:pt x="736" y="4"/>
                  <a:pt x="956" y="8"/>
                </a:cubicBezTo>
              </a:path>
            </a:pathLst>
          </a:custGeom>
          <a:noFill/>
          <a:ln w="25400" cap="flat" cmpd="sng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881564" y="4719638"/>
            <a:ext cx="2352675" cy="379412"/>
            <a:chOff x="2115" y="2973"/>
            <a:chExt cx="1482" cy="239"/>
          </a:xfrm>
        </p:grpSpPr>
        <p:sp>
          <p:nvSpPr>
            <p:cNvPr id="350258" name="Line 50"/>
            <p:cNvSpPr>
              <a:spLocks noChangeShapeType="1"/>
            </p:cNvSpPr>
            <p:nvPr/>
          </p:nvSpPr>
          <p:spPr bwMode="auto">
            <a:xfrm>
              <a:off x="2115" y="3212"/>
              <a:ext cx="33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59" name="Freeform 51"/>
            <p:cNvSpPr>
              <a:spLocks/>
            </p:cNvSpPr>
            <p:nvPr/>
          </p:nvSpPr>
          <p:spPr bwMode="auto">
            <a:xfrm flipV="1">
              <a:off x="2450" y="2973"/>
              <a:ext cx="191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91"/>
                </a:cxn>
                <a:cxn ang="0">
                  <a:pos x="191" y="239"/>
                </a:cxn>
              </a:cxnLst>
              <a:rect l="0" t="0" r="r" b="b"/>
              <a:pathLst>
                <a:path w="191" h="239">
                  <a:moveTo>
                    <a:pt x="0" y="0"/>
                  </a:moveTo>
                  <a:cubicBezTo>
                    <a:pt x="8" y="75"/>
                    <a:pt x="16" y="151"/>
                    <a:pt x="48" y="191"/>
                  </a:cubicBezTo>
                  <a:cubicBezTo>
                    <a:pt x="80" y="231"/>
                    <a:pt x="135" y="235"/>
                    <a:pt x="191" y="239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60" name="Line 52"/>
            <p:cNvSpPr>
              <a:spLocks noChangeShapeType="1"/>
            </p:cNvSpPr>
            <p:nvPr/>
          </p:nvSpPr>
          <p:spPr bwMode="auto">
            <a:xfrm>
              <a:off x="2641" y="2973"/>
              <a:ext cx="9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3509099" y="2443163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0262" name="Line 54"/>
          <p:cNvSpPr>
            <a:spLocks noChangeShapeType="1"/>
          </p:cNvSpPr>
          <p:nvPr/>
        </p:nvSpPr>
        <p:spPr bwMode="auto">
          <a:xfrm flipV="1">
            <a:off x="7234238" y="1987550"/>
            <a:ext cx="531812" cy="985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323013" y="3429000"/>
            <a:ext cx="3263900" cy="1517650"/>
            <a:chOff x="3023" y="2160"/>
            <a:chExt cx="2056" cy="956"/>
          </a:xfrm>
        </p:grpSpPr>
        <p:sp>
          <p:nvSpPr>
            <p:cNvPr id="350264" name="Oval 56"/>
            <p:cNvSpPr>
              <a:spLocks noChangeArrowheads="1"/>
            </p:cNvSpPr>
            <p:nvPr/>
          </p:nvSpPr>
          <p:spPr bwMode="auto">
            <a:xfrm>
              <a:off x="3262" y="2734"/>
              <a:ext cx="96" cy="382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265" name="AutoShape 57"/>
            <p:cNvSpPr>
              <a:spLocks noChangeArrowheads="1"/>
            </p:cNvSpPr>
            <p:nvPr/>
          </p:nvSpPr>
          <p:spPr bwMode="auto">
            <a:xfrm>
              <a:off x="3023" y="2160"/>
              <a:ext cx="2056" cy="382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</a:rPr>
                <a:t>After read of 0 or 1, cell contains</a:t>
              </a:r>
            </a:p>
            <a:p>
              <a:pPr algn="ctr"/>
              <a:r>
                <a:rPr lang="en-US" sz="1600">
                  <a:solidFill>
                    <a:srgbClr val="FFFFFF"/>
                  </a:solidFill>
                </a:rPr>
                <a:t>something close to 1/2</a:t>
              </a:r>
            </a:p>
          </p:txBody>
        </p:sp>
        <p:sp>
          <p:nvSpPr>
            <p:cNvPr id="350266" name="Line 58"/>
            <p:cNvSpPr>
              <a:spLocks noChangeShapeType="1"/>
            </p:cNvSpPr>
            <p:nvPr/>
          </p:nvSpPr>
          <p:spPr bwMode="auto">
            <a:xfrm flipV="1">
              <a:off x="3310" y="2542"/>
              <a:ext cx="96" cy="1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BD526-F397-4BE9-9EA0-D1A3629F5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3" grpId="0"/>
      <p:bldP spid="350256" grpId="0" animBg="1"/>
      <p:bldP spid="350261" grpId="0"/>
      <p:bldP spid="3502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11513" y="5218121"/>
            <a:ext cx="6156324" cy="338138"/>
            <a:chOff x="1063" y="3287"/>
            <a:chExt cx="3878" cy="21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1235" name="Rectangle 3"/>
            <p:cNvSpPr>
              <a:spLocks noChangeArrowheads="1"/>
            </p:cNvSpPr>
            <p:nvPr/>
          </p:nvSpPr>
          <p:spPr bwMode="auto">
            <a:xfrm>
              <a:off x="1063" y="3307"/>
              <a:ext cx="3156" cy="19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36" name="Text Box 4"/>
            <p:cNvSpPr txBox="1">
              <a:spLocks noChangeArrowheads="1"/>
            </p:cNvSpPr>
            <p:nvPr/>
          </p:nvSpPr>
          <p:spPr bwMode="auto">
            <a:xfrm>
              <a:off x="4188" y="3287"/>
              <a:ext cx="75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Row Buffer</a:t>
              </a:r>
            </a:p>
          </p:txBody>
        </p:sp>
      </p:grpSp>
      <p:sp>
        <p:nvSpPr>
          <p:cNvPr id="3512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9345" y="519529"/>
            <a:ext cx="9569236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Writeback of DRAM Page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14984" y="1743075"/>
            <a:ext cx="10904834" cy="240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 after a read, the contents of the DRAM cell are gone</a:t>
            </a:r>
          </a:p>
          <a:p>
            <a:pPr>
              <a:lnSpc>
                <a:spcPct val="90000"/>
              </a:lnSpc>
            </a:pPr>
            <a:r>
              <a:rPr lang="en-US" dirty="0"/>
              <a:t>The values are stored in the row buffer</a:t>
            </a:r>
          </a:p>
          <a:p>
            <a:pPr>
              <a:lnSpc>
                <a:spcPct val="90000"/>
              </a:lnSpc>
            </a:pPr>
            <a:r>
              <a:rPr lang="en-US" dirty="0"/>
              <a:t>Write them back into the cells for the next read in the future</a:t>
            </a: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3363913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3667125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397033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427355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4576763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488156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5184775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548798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7" name="Rectangle 15"/>
          <p:cNvSpPr>
            <a:spLocks noChangeArrowheads="1"/>
          </p:cNvSpPr>
          <p:nvPr/>
        </p:nvSpPr>
        <p:spPr bwMode="auto">
          <a:xfrm>
            <a:off x="579278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609600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49" name="Rectangle 17"/>
          <p:cNvSpPr>
            <a:spLocks noChangeArrowheads="1"/>
          </p:cNvSpPr>
          <p:nvPr/>
        </p:nvSpPr>
        <p:spPr bwMode="auto">
          <a:xfrm>
            <a:off x="639921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0" name="Rectangle 18"/>
          <p:cNvSpPr>
            <a:spLocks noChangeArrowheads="1"/>
          </p:cNvSpPr>
          <p:nvPr/>
        </p:nvSpPr>
        <p:spPr bwMode="auto">
          <a:xfrm>
            <a:off x="6702425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1" name="Rectangle 19"/>
          <p:cNvSpPr>
            <a:spLocks noChangeArrowheads="1"/>
          </p:cNvSpPr>
          <p:nvPr/>
        </p:nvSpPr>
        <p:spPr bwMode="auto">
          <a:xfrm>
            <a:off x="7005638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7310438" y="4035425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3" name="Rectangle 21"/>
          <p:cNvSpPr>
            <a:spLocks noChangeArrowheads="1"/>
          </p:cNvSpPr>
          <p:nvPr/>
        </p:nvSpPr>
        <p:spPr bwMode="auto">
          <a:xfrm>
            <a:off x="7613650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4" name="Rectangle 22"/>
          <p:cNvSpPr>
            <a:spLocks noChangeArrowheads="1"/>
          </p:cNvSpPr>
          <p:nvPr/>
        </p:nvSpPr>
        <p:spPr bwMode="auto">
          <a:xfrm>
            <a:off x="7916863" y="4035425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5" name="AutoShape 23"/>
          <p:cNvSpPr>
            <a:spLocks noChangeArrowheads="1"/>
          </p:cNvSpPr>
          <p:nvPr/>
        </p:nvSpPr>
        <p:spPr bwMode="auto">
          <a:xfrm flipV="1">
            <a:off x="3287713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6" name="AutoShape 24"/>
          <p:cNvSpPr>
            <a:spLocks noChangeArrowheads="1"/>
          </p:cNvSpPr>
          <p:nvPr/>
        </p:nvSpPr>
        <p:spPr bwMode="auto">
          <a:xfrm flipV="1">
            <a:off x="3590926" y="4719638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7" name="AutoShape 25"/>
          <p:cNvSpPr>
            <a:spLocks noChangeArrowheads="1"/>
          </p:cNvSpPr>
          <p:nvPr/>
        </p:nvSpPr>
        <p:spPr bwMode="auto">
          <a:xfrm flipV="1">
            <a:off x="3895726" y="4718050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8" name="AutoShape 26"/>
          <p:cNvSpPr>
            <a:spLocks noChangeArrowheads="1"/>
          </p:cNvSpPr>
          <p:nvPr/>
        </p:nvSpPr>
        <p:spPr bwMode="auto">
          <a:xfrm flipV="1">
            <a:off x="4198938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59" name="AutoShape 27"/>
          <p:cNvSpPr>
            <a:spLocks noChangeArrowheads="1"/>
          </p:cNvSpPr>
          <p:nvPr/>
        </p:nvSpPr>
        <p:spPr bwMode="auto">
          <a:xfrm flipV="1">
            <a:off x="4502151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0" name="AutoShape 28"/>
          <p:cNvSpPr>
            <a:spLocks noChangeArrowheads="1"/>
          </p:cNvSpPr>
          <p:nvPr/>
        </p:nvSpPr>
        <p:spPr bwMode="auto">
          <a:xfrm flipV="1">
            <a:off x="4805363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1" name="AutoShape 29"/>
          <p:cNvSpPr>
            <a:spLocks noChangeArrowheads="1"/>
          </p:cNvSpPr>
          <p:nvPr/>
        </p:nvSpPr>
        <p:spPr bwMode="auto">
          <a:xfrm flipV="1">
            <a:off x="5110163" y="4719638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2" name="AutoShape 30"/>
          <p:cNvSpPr>
            <a:spLocks noChangeArrowheads="1"/>
          </p:cNvSpPr>
          <p:nvPr/>
        </p:nvSpPr>
        <p:spPr bwMode="auto">
          <a:xfrm flipV="1">
            <a:off x="5413376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3" name="AutoShape 31"/>
          <p:cNvSpPr>
            <a:spLocks noChangeArrowheads="1"/>
          </p:cNvSpPr>
          <p:nvPr/>
        </p:nvSpPr>
        <p:spPr bwMode="auto">
          <a:xfrm flipV="1">
            <a:off x="5716588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4" name="AutoShape 32"/>
          <p:cNvSpPr>
            <a:spLocks noChangeArrowheads="1"/>
          </p:cNvSpPr>
          <p:nvPr/>
        </p:nvSpPr>
        <p:spPr bwMode="auto">
          <a:xfrm flipV="1">
            <a:off x="6019801" y="4721225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5" name="AutoShape 33"/>
          <p:cNvSpPr>
            <a:spLocks noChangeArrowheads="1"/>
          </p:cNvSpPr>
          <p:nvPr/>
        </p:nvSpPr>
        <p:spPr bwMode="auto">
          <a:xfrm flipV="1">
            <a:off x="6324601" y="4719638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6" name="AutoShape 34"/>
          <p:cNvSpPr>
            <a:spLocks noChangeArrowheads="1"/>
          </p:cNvSpPr>
          <p:nvPr/>
        </p:nvSpPr>
        <p:spPr bwMode="auto">
          <a:xfrm flipV="1">
            <a:off x="6627813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7" name="AutoShape 35"/>
          <p:cNvSpPr>
            <a:spLocks noChangeArrowheads="1"/>
          </p:cNvSpPr>
          <p:nvPr/>
        </p:nvSpPr>
        <p:spPr bwMode="auto">
          <a:xfrm flipV="1">
            <a:off x="6931026" y="4722813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8" name="AutoShape 36"/>
          <p:cNvSpPr>
            <a:spLocks noChangeArrowheads="1"/>
          </p:cNvSpPr>
          <p:nvPr/>
        </p:nvSpPr>
        <p:spPr bwMode="auto">
          <a:xfrm flipV="1">
            <a:off x="7234238" y="4722813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69" name="AutoShape 37"/>
          <p:cNvSpPr>
            <a:spLocks noChangeArrowheads="1"/>
          </p:cNvSpPr>
          <p:nvPr/>
        </p:nvSpPr>
        <p:spPr bwMode="auto">
          <a:xfrm flipV="1">
            <a:off x="7539038" y="4721225"/>
            <a:ext cx="303212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1270" name="AutoShape 38"/>
          <p:cNvSpPr>
            <a:spLocks noChangeArrowheads="1"/>
          </p:cNvSpPr>
          <p:nvPr/>
        </p:nvSpPr>
        <p:spPr bwMode="auto">
          <a:xfrm flipV="1">
            <a:off x="7842251" y="4722813"/>
            <a:ext cx="303213" cy="2286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440113" y="4187826"/>
            <a:ext cx="4552950" cy="531813"/>
            <a:chOff x="1207" y="2638"/>
            <a:chExt cx="2868" cy="335"/>
          </a:xfrm>
        </p:grpSpPr>
        <p:sp>
          <p:nvSpPr>
            <p:cNvPr id="351272" name="Line 40"/>
            <p:cNvSpPr>
              <a:spLocks noChangeShapeType="1"/>
            </p:cNvSpPr>
            <p:nvPr/>
          </p:nvSpPr>
          <p:spPr bwMode="auto">
            <a:xfrm>
              <a:off x="1207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3" name="Line 41"/>
            <p:cNvSpPr>
              <a:spLocks noChangeShapeType="1"/>
            </p:cNvSpPr>
            <p:nvPr/>
          </p:nvSpPr>
          <p:spPr bwMode="auto">
            <a:xfrm>
              <a:off x="1398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>
              <a:off x="1589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5" name="Line 43"/>
            <p:cNvSpPr>
              <a:spLocks noChangeShapeType="1"/>
            </p:cNvSpPr>
            <p:nvPr/>
          </p:nvSpPr>
          <p:spPr bwMode="auto">
            <a:xfrm>
              <a:off x="1780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6" name="Line 44"/>
            <p:cNvSpPr>
              <a:spLocks noChangeShapeType="1"/>
            </p:cNvSpPr>
            <p:nvPr/>
          </p:nvSpPr>
          <p:spPr bwMode="auto">
            <a:xfrm>
              <a:off x="1972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>
              <a:off x="2163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8" name="Line 46"/>
            <p:cNvSpPr>
              <a:spLocks noChangeShapeType="1"/>
            </p:cNvSpPr>
            <p:nvPr/>
          </p:nvSpPr>
          <p:spPr bwMode="auto">
            <a:xfrm>
              <a:off x="2354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79" name="Line 47"/>
            <p:cNvSpPr>
              <a:spLocks noChangeShapeType="1"/>
            </p:cNvSpPr>
            <p:nvPr/>
          </p:nvSpPr>
          <p:spPr bwMode="auto">
            <a:xfrm>
              <a:off x="2545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>
              <a:off x="2737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1" name="Line 49"/>
            <p:cNvSpPr>
              <a:spLocks noChangeShapeType="1"/>
            </p:cNvSpPr>
            <p:nvPr/>
          </p:nvSpPr>
          <p:spPr bwMode="auto">
            <a:xfrm>
              <a:off x="2928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2" name="Line 50"/>
            <p:cNvSpPr>
              <a:spLocks noChangeShapeType="1"/>
            </p:cNvSpPr>
            <p:nvPr/>
          </p:nvSpPr>
          <p:spPr bwMode="auto">
            <a:xfrm>
              <a:off x="3119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>
              <a:off x="3310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4" name="Line 52"/>
            <p:cNvSpPr>
              <a:spLocks noChangeShapeType="1"/>
            </p:cNvSpPr>
            <p:nvPr/>
          </p:nvSpPr>
          <p:spPr bwMode="auto">
            <a:xfrm>
              <a:off x="3501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5" name="Line 53"/>
            <p:cNvSpPr>
              <a:spLocks noChangeShapeType="1"/>
            </p:cNvSpPr>
            <p:nvPr/>
          </p:nvSpPr>
          <p:spPr bwMode="auto">
            <a:xfrm>
              <a:off x="3693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6" name="Line 54"/>
            <p:cNvSpPr>
              <a:spLocks noChangeShapeType="1"/>
            </p:cNvSpPr>
            <p:nvPr/>
          </p:nvSpPr>
          <p:spPr bwMode="auto">
            <a:xfrm>
              <a:off x="3884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87" name="Line 55"/>
            <p:cNvSpPr>
              <a:spLocks noChangeShapeType="1"/>
            </p:cNvSpPr>
            <p:nvPr/>
          </p:nvSpPr>
          <p:spPr bwMode="auto">
            <a:xfrm>
              <a:off x="4075" y="2638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8084318" y="4686300"/>
            <a:ext cx="13354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Sense Amps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363913" y="5022850"/>
            <a:ext cx="4705350" cy="152400"/>
            <a:chOff x="1159" y="3164"/>
            <a:chExt cx="2964" cy="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1290" name="Oval 58"/>
            <p:cNvSpPr>
              <a:spLocks noChangeArrowheads="1"/>
            </p:cNvSpPr>
            <p:nvPr/>
          </p:nvSpPr>
          <p:spPr bwMode="auto">
            <a:xfrm>
              <a:off x="1159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1" name="Oval 59"/>
            <p:cNvSpPr>
              <a:spLocks noChangeArrowheads="1"/>
            </p:cNvSpPr>
            <p:nvPr/>
          </p:nvSpPr>
          <p:spPr bwMode="auto">
            <a:xfrm>
              <a:off x="1350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2" name="Oval 60"/>
            <p:cNvSpPr>
              <a:spLocks noChangeArrowheads="1"/>
            </p:cNvSpPr>
            <p:nvPr/>
          </p:nvSpPr>
          <p:spPr bwMode="auto">
            <a:xfrm>
              <a:off x="1541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3" name="Oval 61"/>
            <p:cNvSpPr>
              <a:spLocks noChangeArrowheads="1"/>
            </p:cNvSpPr>
            <p:nvPr/>
          </p:nvSpPr>
          <p:spPr bwMode="auto">
            <a:xfrm>
              <a:off x="1923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4" name="Oval 62"/>
            <p:cNvSpPr>
              <a:spLocks noChangeArrowheads="1"/>
            </p:cNvSpPr>
            <p:nvPr/>
          </p:nvSpPr>
          <p:spPr bwMode="auto">
            <a:xfrm>
              <a:off x="2497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5" name="Oval 63"/>
            <p:cNvSpPr>
              <a:spLocks noChangeArrowheads="1"/>
            </p:cNvSpPr>
            <p:nvPr/>
          </p:nvSpPr>
          <p:spPr bwMode="auto">
            <a:xfrm>
              <a:off x="2688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6" name="Oval 64"/>
            <p:cNvSpPr>
              <a:spLocks noChangeArrowheads="1"/>
            </p:cNvSpPr>
            <p:nvPr/>
          </p:nvSpPr>
          <p:spPr bwMode="auto">
            <a:xfrm>
              <a:off x="3262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7" name="Oval 65"/>
            <p:cNvSpPr>
              <a:spLocks noChangeArrowheads="1"/>
            </p:cNvSpPr>
            <p:nvPr/>
          </p:nvSpPr>
          <p:spPr bwMode="auto">
            <a:xfrm>
              <a:off x="3645" y="3164"/>
              <a:ext cx="96" cy="96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298" name="Oval 66"/>
            <p:cNvSpPr>
              <a:spLocks noChangeArrowheads="1"/>
            </p:cNvSpPr>
            <p:nvPr/>
          </p:nvSpPr>
          <p:spPr bwMode="auto">
            <a:xfrm>
              <a:off x="1733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299" name="Oval 67"/>
            <p:cNvSpPr>
              <a:spLocks noChangeArrowheads="1"/>
            </p:cNvSpPr>
            <p:nvPr/>
          </p:nvSpPr>
          <p:spPr bwMode="auto">
            <a:xfrm>
              <a:off x="2115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0" name="Oval 68"/>
            <p:cNvSpPr>
              <a:spLocks noChangeArrowheads="1"/>
            </p:cNvSpPr>
            <p:nvPr/>
          </p:nvSpPr>
          <p:spPr bwMode="auto">
            <a:xfrm>
              <a:off x="2306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1" name="Oval 69"/>
            <p:cNvSpPr>
              <a:spLocks noChangeArrowheads="1"/>
            </p:cNvSpPr>
            <p:nvPr/>
          </p:nvSpPr>
          <p:spPr bwMode="auto">
            <a:xfrm>
              <a:off x="2880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2" name="Oval 70"/>
            <p:cNvSpPr>
              <a:spLocks noChangeArrowheads="1"/>
            </p:cNvSpPr>
            <p:nvPr/>
          </p:nvSpPr>
          <p:spPr bwMode="auto">
            <a:xfrm>
              <a:off x="3071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3" name="Oval 71"/>
            <p:cNvSpPr>
              <a:spLocks noChangeArrowheads="1"/>
            </p:cNvSpPr>
            <p:nvPr/>
          </p:nvSpPr>
          <p:spPr bwMode="auto">
            <a:xfrm>
              <a:off x="3454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4" name="Oval 72"/>
            <p:cNvSpPr>
              <a:spLocks noChangeArrowheads="1"/>
            </p:cNvSpPr>
            <p:nvPr/>
          </p:nvSpPr>
          <p:spPr bwMode="auto">
            <a:xfrm>
              <a:off x="3836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1305" name="Oval 73"/>
            <p:cNvSpPr>
              <a:spLocks noChangeArrowheads="1"/>
            </p:cNvSpPr>
            <p:nvPr/>
          </p:nvSpPr>
          <p:spPr bwMode="auto">
            <a:xfrm>
              <a:off x="4027" y="316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3363913" y="4187825"/>
            <a:ext cx="4552950" cy="1138238"/>
            <a:chOff x="1159" y="2638"/>
            <a:chExt cx="2868" cy="717"/>
          </a:xfrm>
        </p:grpSpPr>
        <p:sp>
          <p:nvSpPr>
            <p:cNvPr id="351307" name="Line 75"/>
            <p:cNvSpPr>
              <a:spLocks noChangeShapeType="1"/>
            </p:cNvSpPr>
            <p:nvPr/>
          </p:nvSpPr>
          <p:spPr bwMode="auto">
            <a:xfrm flipV="1">
              <a:off x="1159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08" name="Line 76"/>
            <p:cNvSpPr>
              <a:spLocks noChangeShapeType="1"/>
            </p:cNvSpPr>
            <p:nvPr/>
          </p:nvSpPr>
          <p:spPr bwMode="auto">
            <a:xfrm flipV="1">
              <a:off x="1350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09" name="Line 77"/>
            <p:cNvSpPr>
              <a:spLocks noChangeShapeType="1"/>
            </p:cNvSpPr>
            <p:nvPr/>
          </p:nvSpPr>
          <p:spPr bwMode="auto">
            <a:xfrm flipV="1">
              <a:off x="1541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0" name="Line 78"/>
            <p:cNvSpPr>
              <a:spLocks noChangeShapeType="1"/>
            </p:cNvSpPr>
            <p:nvPr/>
          </p:nvSpPr>
          <p:spPr bwMode="auto">
            <a:xfrm flipV="1">
              <a:off x="1733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1" name="Line 79"/>
            <p:cNvSpPr>
              <a:spLocks noChangeShapeType="1"/>
            </p:cNvSpPr>
            <p:nvPr/>
          </p:nvSpPr>
          <p:spPr bwMode="auto">
            <a:xfrm flipV="1">
              <a:off x="1924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2" name="Line 80"/>
            <p:cNvSpPr>
              <a:spLocks noChangeShapeType="1"/>
            </p:cNvSpPr>
            <p:nvPr/>
          </p:nvSpPr>
          <p:spPr bwMode="auto">
            <a:xfrm flipV="1">
              <a:off x="2115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3" name="Line 81"/>
            <p:cNvSpPr>
              <a:spLocks noChangeShapeType="1"/>
            </p:cNvSpPr>
            <p:nvPr/>
          </p:nvSpPr>
          <p:spPr bwMode="auto">
            <a:xfrm flipV="1">
              <a:off x="2306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4" name="Line 82"/>
            <p:cNvSpPr>
              <a:spLocks noChangeShapeType="1"/>
            </p:cNvSpPr>
            <p:nvPr/>
          </p:nvSpPr>
          <p:spPr bwMode="auto">
            <a:xfrm flipV="1">
              <a:off x="2498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5" name="Line 83"/>
            <p:cNvSpPr>
              <a:spLocks noChangeShapeType="1"/>
            </p:cNvSpPr>
            <p:nvPr/>
          </p:nvSpPr>
          <p:spPr bwMode="auto">
            <a:xfrm flipV="1">
              <a:off x="2689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6" name="Line 84"/>
            <p:cNvSpPr>
              <a:spLocks noChangeShapeType="1"/>
            </p:cNvSpPr>
            <p:nvPr/>
          </p:nvSpPr>
          <p:spPr bwMode="auto">
            <a:xfrm flipV="1">
              <a:off x="2880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7" name="Line 85"/>
            <p:cNvSpPr>
              <a:spLocks noChangeShapeType="1"/>
            </p:cNvSpPr>
            <p:nvPr/>
          </p:nvSpPr>
          <p:spPr bwMode="auto">
            <a:xfrm flipV="1">
              <a:off x="3071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8" name="Line 86"/>
            <p:cNvSpPr>
              <a:spLocks noChangeShapeType="1"/>
            </p:cNvSpPr>
            <p:nvPr/>
          </p:nvSpPr>
          <p:spPr bwMode="auto">
            <a:xfrm flipV="1">
              <a:off x="3262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19" name="Line 87"/>
            <p:cNvSpPr>
              <a:spLocks noChangeShapeType="1"/>
            </p:cNvSpPr>
            <p:nvPr/>
          </p:nvSpPr>
          <p:spPr bwMode="auto">
            <a:xfrm flipV="1">
              <a:off x="3454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20" name="Line 88"/>
            <p:cNvSpPr>
              <a:spLocks noChangeShapeType="1"/>
            </p:cNvSpPr>
            <p:nvPr/>
          </p:nvSpPr>
          <p:spPr bwMode="auto">
            <a:xfrm flipV="1">
              <a:off x="3645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21" name="Line 89"/>
            <p:cNvSpPr>
              <a:spLocks noChangeShapeType="1"/>
            </p:cNvSpPr>
            <p:nvPr/>
          </p:nvSpPr>
          <p:spPr bwMode="auto">
            <a:xfrm flipV="1">
              <a:off x="3836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322" name="Line 90"/>
            <p:cNvSpPr>
              <a:spLocks noChangeShapeType="1"/>
            </p:cNvSpPr>
            <p:nvPr/>
          </p:nvSpPr>
          <p:spPr bwMode="auto">
            <a:xfrm flipV="1">
              <a:off x="4027" y="2638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1323" name="Text Box 91"/>
          <p:cNvSpPr txBox="1">
            <a:spLocks noChangeArrowheads="1"/>
          </p:cNvSpPr>
          <p:nvPr/>
        </p:nvSpPr>
        <p:spPr bwMode="auto">
          <a:xfrm>
            <a:off x="8134301" y="3943350"/>
            <a:ext cx="12538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DRAM cells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ED9E-22F3-4F17-96ED-A5841E8D8D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0442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51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520" y="530224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520" y="1847334"/>
            <a:ext cx="7285682" cy="4466153"/>
          </a:xfrm>
        </p:spPr>
        <p:txBody>
          <a:bodyPr/>
          <a:lstStyle/>
          <a:p>
            <a:r>
              <a:rPr lang="en-US" dirty="0"/>
              <a:t>Fairly gradually, the DRAM cell will lose its contents even if it’s not accessed</a:t>
            </a:r>
          </a:p>
          <a:p>
            <a:pPr lvl="1"/>
            <a:r>
              <a:rPr lang="en-US" dirty="0"/>
              <a:t>This is why it’s called “dynamic”</a:t>
            </a:r>
          </a:p>
          <a:p>
            <a:pPr lvl="1"/>
            <a:r>
              <a:rPr lang="en-US" dirty="0"/>
              <a:t>Contrast to SRAM which is “static” in that once written, it maintains its value forever </a:t>
            </a:r>
            <a:r>
              <a:rPr lang="en-US" sz="1600" dirty="0"/>
              <a:t>(so long as power remains on)</a:t>
            </a:r>
          </a:p>
          <a:p>
            <a:r>
              <a:rPr lang="en-US" dirty="0"/>
              <a:t>All DRAM rows need to be regularly read and re-written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51913" y="2595563"/>
            <a:ext cx="152400" cy="228600"/>
            <a:chOff x="4123" y="2064"/>
            <a:chExt cx="96" cy="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23" y="2112"/>
              <a:ext cx="96" cy="96"/>
              <a:chOff x="4266" y="2256"/>
              <a:chExt cx="192" cy="287"/>
            </a:xfrm>
          </p:grpSpPr>
          <p:sp>
            <p:nvSpPr>
              <p:cNvPr id="352262" name="Line 6"/>
              <p:cNvSpPr>
                <a:spLocks noChangeShapeType="1"/>
              </p:cNvSpPr>
              <p:nvPr/>
            </p:nvSpPr>
            <p:spPr bwMode="auto">
              <a:xfrm>
                <a:off x="4266" y="2351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263" name="Line 7"/>
              <p:cNvSpPr>
                <a:spLocks noChangeShapeType="1"/>
              </p:cNvSpPr>
              <p:nvPr/>
            </p:nvSpPr>
            <p:spPr bwMode="auto">
              <a:xfrm>
                <a:off x="4266" y="2399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264" name="Line 8"/>
              <p:cNvSpPr>
                <a:spLocks noChangeShapeType="1"/>
              </p:cNvSpPr>
              <p:nvPr/>
            </p:nvSpPr>
            <p:spPr bwMode="auto">
              <a:xfrm>
                <a:off x="4362" y="239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265" name="Line 9"/>
              <p:cNvSpPr>
                <a:spLocks noChangeShapeType="1"/>
              </p:cNvSpPr>
              <p:nvPr/>
            </p:nvSpPr>
            <p:spPr bwMode="auto">
              <a:xfrm flipV="1">
                <a:off x="4362" y="2256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266" name="AutoShape 10"/>
              <p:cNvSpPr>
                <a:spLocks noChangeArrowheads="1"/>
              </p:cNvSpPr>
              <p:nvPr/>
            </p:nvSpPr>
            <p:spPr bwMode="auto">
              <a:xfrm flipV="1">
                <a:off x="4314" y="2495"/>
                <a:ext cx="96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2267" name="Line 11"/>
            <p:cNvSpPr>
              <a:spLocks noChangeShapeType="1"/>
            </p:cNvSpPr>
            <p:nvPr/>
          </p:nvSpPr>
          <p:spPr bwMode="auto">
            <a:xfrm>
              <a:off x="417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421689" y="2366963"/>
            <a:ext cx="606425" cy="227012"/>
            <a:chOff x="1637" y="1539"/>
            <a:chExt cx="382" cy="143"/>
          </a:xfrm>
        </p:grpSpPr>
        <p:sp>
          <p:nvSpPr>
            <p:cNvPr id="352269" name="Freeform 13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2270" name="Line 14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2271" name="Line 15"/>
          <p:cNvSpPr>
            <a:spLocks noChangeShapeType="1"/>
          </p:cNvSpPr>
          <p:nvPr/>
        </p:nvSpPr>
        <p:spPr bwMode="auto">
          <a:xfrm flipV="1">
            <a:off x="8724900" y="2138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8421688" y="1987550"/>
            <a:ext cx="0" cy="128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9012036" y="234950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421691" y="2581278"/>
            <a:ext cx="1522413" cy="654051"/>
            <a:chOff x="2689" y="1626"/>
            <a:chExt cx="959" cy="412"/>
          </a:xfrm>
        </p:grpSpPr>
        <p:sp>
          <p:nvSpPr>
            <p:cNvPr id="352275" name="Freeform 19"/>
            <p:cNvSpPr>
              <a:spLocks/>
            </p:cNvSpPr>
            <p:nvPr/>
          </p:nvSpPr>
          <p:spPr bwMode="auto">
            <a:xfrm>
              <a:off x="2689" y="1626"/>
              <a:ext cx="334" cy="391"/>
            </a:xfrm>
            <a:custGeom>
              <a:avLst/>
              <a:gdLst/>
              <a:ahLst/>
              <a:cxnLst>
                <a:cxn ang="0">
                  <a:pos x="334" y="56"/>
                </a:cxn>
                <a:cxn ang="0">
                  <a:pos x="48" y="56"/>
                </a:cxn>
                <a:cxn ang="0">
                  <a:pos x="48" y="391"/>
                </a:cxn>
              </a:cxnLst>
              <a:rect l="0" t="0" r="r" b="b"/>
              <a:pathLst>
                <a:path w="334" h="391">
                  <a:moveTo>
                    <a:pt x="334" y="56"/>
                  </a:moveTo>
                  <a:cubicBezTo>
                    <a:pt x="215" y="28"/>
                    <a:pt x="96" y="0"/>
                    <a:pt x="48" y="56"/>
                  </a:cubicBezTo>
                  <a:cubicBezTo>
                    <a:pt x="0" y="112"/>
                    <a:pt x="24" y="251"/>
                    <a:pt x="48" y="391"/>
                  </a:cubicBezTo>
                </a:path>
              </a:pathLst>
            </a:custGeom>
            <a:noFill/>
            <a:ln w="25400" cap="flat" cmpd="sng">
              <a:solidFill>
                <a:srgbClr val="6600CC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2276" name="Text Box 20"/>
            <p:cNvSpPr txBox="1">
              <a:spLocks noChangeArrowheads="1"/>
            </p:cNvSpPr>
            <p:nvPr/>
          </p:nvSpPr>
          <p:spPr bwMode="auto">
            <a:xfrm>
              <a:off x="2720" y="1825"/>
              <a:ext cx="92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Gate Leakage</a:t>
              </a:r>
            </a:p>
          </p:txBody>
        </p:sp>
      </p:grp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9027249" y="2366963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2278" name="AutoShape 22"/>
          <p:cNvSpPr>
            <a:spLocks noChangeArrowheads="1"/>
          </p:cNvSpPr>
          <p:nvPr/>
        </p:nvSpPr>
        <p:spPr bwMode="auto">
          <a:xfrm>
            <a:off x="7975601" y="4341813"/>
            <a:ext cx="2346325" cy="1606550"/>
          </a:xfrm>
          <a:prstGeom prst="wedgeRoundRectCallout">
            <a:avLst>
              <a:gd name="adj1" fmla="val -65157"/>
              <a:gd name="adj2" fmla="val 1282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If it keeps its value even if power is removed, then it’s “non-volatile” (e.g., flash, HDD, DVDs)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A74E4-4926-4C26-B6D4-B9DFC02E3F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3" grpId="0"/>
      <p:bldP spid="352277" grpId="0"/>
      <p:bldP spid="3522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52A4FEA6-A76A-4B0C-9C57-A242EC0C7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18983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Refresh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B234A-570D-42CA-82F5-CD90712ADD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481" y="1587842"/>
            <a:ext cx="11423822" cy="4603407"/>
          </a:xfrm>
        </p:spPr>
        <p:txBody>
          <a:bodyPr/>
          <a:lstStyle/>
          <a:p>
            <a:r>
              <a:rPr lang="en-US" altLang="en-US" dirty="0"/>
              <a:t>DRAM capacitor charge leaks over time</a:t>
            </a:r>
          </a:p>
          <a:p>
            <a:r>
              <a:rPr lang="en-US" altLang="en-US" dirty="0"/>
              <a:t>The memory controller needs to read each row periodically to restore the charge</a:t>
            </a:r>
          </a:p>
          <a:p>
            <a:pPr lvl="1"/>
            <a:r>
              <a:rPr lang="en-US" altLang="en-US" dirty="0"/>
              <a:t>Activate + </a:t>
            </a:r>
            <a:r>
              <a:rPr lang="en-US" altLang="en-US" dirty="0" err="1"/>
              <a:t>precharge</a:t>
            </a:r>
            <a:r>
              <a:rPr lang="en-US" altLang="en-US" dirty="0"/>
              <a:t> each row every N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Typical N = 64 </a:t>
            </a:r>
            <a:r>
              <a:rPr lang="en-US" altLang="en-US" dirty="0" err="1"/>
              <a:t>ms</a:t>
            </a:r>
            <a:endParaRPr lang="en-US" altLang="en-US" dirty="0"/>
          </a:p>
          <a:p>
            <a:r>
              <a:rPr lang="en-US" altLang="en-US" dirty="0"/>
              <a:t>Implications on performance?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-- DRAM bank unavailable while refreshed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-- Long pause times: If we refresh all rows in burst, every 64ms the DRAM will be unavailable until refresh ends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Burst refresh</a:t>
            </a:r>
            <a:r>
              <a:rPr lang="en-US" altLang="en-US" dirty="0"/>
              <a:t>: All rows refreshed immediately after one another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Distributed refresh</a:t>
            </a:r>
            <a:r>
              <a:rPr lang="en-US" altLang="en-US" dirty="0"/>
              <a:t>: Each row refreshed at a different time, at regular intervals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8B0EF36-23E0-4429-B9F6-CC58EF599C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B3FEBC-1D56-4A4C-81C6-32E67BC2F914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5E1EE4E-606B-430C-A2E2-3BB9C575F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35460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Refresh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E271-357B-4FA6-971C-F951E379FB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2599" y="996950"/>
            <a:ext cx="9170773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Distributed refresh eliminates long pause times</a:t>
            </a:r>
          </a:p>
          <a:p>
            <a:r>
              <a:rPr lang="en-US" altLang="en-US" dirty="0"/>
              <a:t>How else we can reduce the effect of refresh on performance?</a:t>
            </a:r>
          </a:p>
          <a:p>
            <a:pPr lvl="1"/>
            <a:r>
              <a:rPr lang="en-US" altLang="en-US" dirty="0"/>
              <a:t>Can we reduce the number of refreshes?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52EBC34-CA23-4661-883C-4F7994C384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C4B5B22-3A04-48B1-B003-C60FD2743C16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  <p:pic>
        <p:nvPicPr>
          <p:cNvPr id="58372" name="Picture 2">
            <a:extLst>
              <a:ext uri="{FF2B5EF4-FFF2-40B4-BE49-F238E27FC236}">
                <a16:creationId xmlns:a16="http://schemas.microsoft.com/office/drawing/2014/main" id="{5A94B710-76D7-4C23-9BE7-D9344673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1336676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Read Timing</a:t>
            </a: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35150"/>
            <a:ext cx="5008562" cy="395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7678737" y="3158440"/>
            <a:ext cx="412115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Accesses are asynchronous: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triggered by RAS and CAS signals, which can in theory occur at arbitrary times (subject to DRAM timing constraints)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3D32D-9253-464B-9C07-D5056DDBF4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46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SDRAM Read Timing</a:t>
            </a:r>
          </a:p>
        </p:txBody>
      </p:sp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900" y="1911351"/>
            <a:ext cx="6686550" cy="387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7281864" y="2351089"/>
            <a:ext cx="2124075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4309" name="AutoShape 5"/>
          <p:cNvSpPr>
            <a:spLocks/>
          </p:cNvSpPr>
          <p:nvPr/>
        </p:nvSpPr>
        <p:spPr bwMode="auto">
          <a:xfrm rot="16200000" flipV="1">
            <a:off x="6893720" y="3847307"/>
            <a:ext cx="150812" cy="2200275"/>
          </a:xfrm>
          <a:prstGeom prst="rightBrace">
            <a:avLst>
              <a:gd name="adj1" fmla="val 121579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6309423" y="4533900"/>
            <a:ext cx="1348447" cy="3385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Burst Length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35651" y="2517775"/>
            <a:ext cx="2409825" cy="3111500"/>
            <a:chOff x="2716" y="1586"/>
            <a:chExt cx="1518" cy="1960"/>
          </a:xfrm>
        </p:grpSpPr>
        <p:sp>
          <p:nvSpPr>
            <p:cNvPr id="354312" name="Rectangle 8"/>
            <p:cNvSpPr>
              <a:spLocks noChangeArrowheads="1"/>
            </p:cNvSpPr>
            <p:nvPr/>
          </p:nvSpPr>
          <p:spPr bwMode="auto">
            <a:xfrm>
              <a:off x="2737" y="3175"/>
              <a:ext cx="1418" cy="371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3" name="AutoShape 9"/>
            <p:cNvSpPr>
              <a:spLocks noChangeArrowheads="1"/>
            </p:cNvSpPr>
            <p:nvPr/>
          </p:nvSpPr>
          <p:spPr bwMode="auto">
            <a:xfrm>
              <a:off x="2716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4" name="AutoShape 10"/>
            <p:cNvSpPr>
              <a:spLocks noChangeArrowheads="1"/>
            </p:cNvSpPr>
            <p:nvPr/>
          </p:nvSpPr>
          <p:spPr bwMode="auto">
            <a:xfrm>
              <a:off x="2955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5" name="AutoShape 11"/>
            <p:cNvSpPr>
              <a:spLocks noChangeArrowheads="1"/>
            </p:cNvSpPr>
            <p:nvPr/>
          </p:nvSpPr>
          <p:spPr bwMode="auto">
            <a:xfrm>
              <a:off x="3201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6" name="AutoShape 12"/>
            <p:cNvSpPr>
              <a:spLocks noChangeArrowheads="1"/>
            </p:cNvSpPr>
            <p:nvPr/>
          </p:nvSpPr>
          <p:spPr bwMode="auto">
            <a:xfrm>
              <a:off x="3433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7" name="AutoShape 13"/>
            <p:cNvSpPr>
              <a:spLocks noChangeArrowheads="1"/>
            </p:cNvSpPr>
            <p:nvPr/>
          </p:nvSpPr>
          <p:spPr bwMode="auto">
            <a:xfrm>
              <a:off x="3672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18" name="AutoShape 14"/>
            <p:cNvSpPr>
              <a:spLocks noChangeArrowheads="1"/>
            </p:cNvSpPr>
            <p:nvPr/>
          </p:nvSpPr>
          <p:spPr bwMode="auto">
            <a:xfrm>
              <a:off x="3911" y="3164"/>
              <a:ext cx="239" cy="3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201" y="1586"/>
              <a:ext cx="0" cy="1578"/>
              <a:chOff x="3215" y="1586"/>
              <a:chExt cx="0" cy="1578"/>
            </a:xfrm>
          </p:grpSpPr>
          <p:sp>
            <p:nvSpPr>
              <p:cNvPr id="354320" name="Line 16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321" name="Line 17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679" y="2303"/>
              <a:ext cx="62" cy="861"/>
              <a:chOff x="3215" y="1586"/>
              <a:chExt cx="0" cy="1578"/>
            </a:xfrm>
          </p:grpSpPr>
          <p:sp>
            <p:nvSpPr>
              <p:cNvPr id="354323" name="Line 19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324" name="Line 20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flipH="1">
              <a:off x="4138" y="2303"/>
              <a:ext cx="96" cy="861"/>
              <a:chOff x="3215" y="1586"/>
              <a:chExt cx="0" cy="1578"/>
            </a:xfrm>
          </p:grpSpPr>
          <p:sp>
            <p:nvSpPr>
              <p:cNvPr id="354326" name="Line 22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327" name="Line 23"/>
              <p:cNvSpPr>
                <a:spLocks noChangeShapeType="1"/>
              </p:cNvSpPr>
              <p:nvPr/>
            </p:nvSpPr>
            <p:spPr bwMode="auto">
              <a:xfrm>
                <a:off x="3215" y="1586"/>
                <a:ext cx="0" cy="157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4328" name="AutoShape 24"/>
          <p:cNvSpPr>
            <a:spLocks noChangeArrowheads="1"/>
          </p:cNvSpPr>
          <p:nvPr/>
        </p:nvSpPr>
        <p:spPr bwMode="auto">
          <a:xfrm>
            <a:off x="6854825" y="1379539"/>
            <a:ext cx="3263900" cy="9112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Double-Data Rate (DDR) DRAM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transfers data on both rising and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falling edge of the clock</a:t>
            </a:r>
          </a:p>
        </p:txBody>
      </p:sp>
      <p:sp>
        <p:nvSpPr>
          <p:cNvPr id="354329" name="Text Box 25"/>
          <p:cNvSpPr txBox="1">
            <a:spLocks noChangeArrowheads="1"/>
          </p:cNvSpPr>
          <p:nvPr/>
        </p:nvSpPr>
        <p:spPr bwMode="auto">
          <a:xfrm>
            <a:off x="2162766" y="5622925"/>
            <a:ext cx="34772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</a:rPr>
              <a:t>Timing figures taken from “A Performance Comparison of Contemporary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DRAM Architectures” by Cuppu, Jacob, Davis and Mudge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908301" y="3454400"/>
            <a:ext cx="2200275" cy="731838"/>
            <a:chOff x="872" y="2176"/>
            <a:chExt cx="1386" cy="461"/>
          </a:xfrm>
        </p:grpSpPr>
        <p:sp>
          <p:nvSpPr>
            <p:cNvPr id="354331" name="AutoShape 27"/>
            <p:cNvSpPr>
              <a:spLocks/>
            </p:cNvSpPr>
            <p:nvPr/>
          </p:nvSpPr>
          <p:spPr bwMode="auto">
            <a:xfrm rot="16200000" flipV="1">
              <a:off x="1517" y="1897"/>
              <a:ext cx="95" cy="1386"/>
            </a:xfrm>
            <a:prstGeom prst="rightBrace">
              <a:avLst>
                <a:gd name="adj1" fmla="val 121579"/>
                <a:gd name="adj2" fmla="val 50000"/>
              </a:avLst>
            </a:prstGeom>
            <a:noFill/>
            <a:ln w="254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4332" name="Text Box 28"/>
            <p:cNvSpPr txBox="1">
              <a:spLocks noChangeArrowheads="1"/>
            </p:cNvSpPr>
            <p:nvPr/>
          </p:nvSpPr>
          <p:spPr bwMode="auto">
            <a:xfrm>
              <a:off x="907" y="2176"/>
              <a:ext cx="1316" cy="36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CC"/>
                  </a:solidFill>
                </a:rPr>
                <a:t>Command frequency</a:t>
              </a:r>
            </a:p>
            <a:p>
              <a:pPr algn="ctr"/>
              <a:r>
                <a:rPr lang="en-US" sz="1600" dirty="0">
                  <a:solidFill>
                    <a:srgbClr val="6600CC"/>
                  </a:solidFill>
                </a:rPr>
                <a:t>does not change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86600" y="144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E086D3-AB02-4C8F-BF27-25D731EF2F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880BD-0457-0CDE-3A27-AB0F1937D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Consists of multiple banks (8 is a common number today)</a:t>
            </a:r>
          </a:p>
          <a:p>
            <a:r>
              <a:rPr lang="en-US" dirty="0">
                <a:latin typeface="Tahoma" charset="0"/>
              </a:rPr>
              <a:t>Banks share command/address/data buses</a:t>
            </a:r>
          </a:p>
          <a:p>
            <a:r>
              <a:rPr lang="en-US" dirty="0">
                <a:latin typeface="Tahoma" charset="0"/>
              </a:rPr>
              <a:t>The chip itself has a narrow interface (4-16 bits per read)</a:t>
            </a:r>
          </a:p>
          <a:p>
            <a:r>
              <a:rPr lang="en-US" dirty="0">
                <a:latin typeface="Tahoma" charset="0"/>
              </a:rPr>
              <a:t>Changing the number of banks, size of the interface (pins), whether or not command/address/data buses are shared has significant impact on DRAM system cost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C0ABB-A661-34E2-5380-AA9187593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DRAM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26E3D-5DC5-438F-7C70-1DAF2E0BE6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28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51A509CD-DED4-47A3-8D27-DA53215D64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051" y="488092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Page Mode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1DFD870-42EA-4692-9CC4-8D67A7CD14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2616" y="1538416"/>
            <a:ext cx="10354962" cy="4652834"/>
          </a:xfrm>
        </p:spPr>
        <p:txBody>
          <a:bodyPr/>
          <a:lstStyle/>
          <a:p>
            <a:r>
              <a:rPr lang="en-US" altLang="en-US" dirty="0"/>
              <a:t>A DRAM bank is a 2D array of cells: rows x columns</a:t>
            </a:r>
          </a:p>
          <a:p>
            <a:r>
              <a:rPr lang="en-US" altLang="en-US" dirty="0"/>
              <a:t>A </a:t>
            </a:r>
            <a:r>
              <a:rPr lang="ja-JP" altLang="en-US" dirty="0"/>
              <a:t>“</a:t>
            </a:r>
            <a:r>
              <a:rPr lang="en-US" altLang="ja-JP" dirty="0"/>
              <a:t>DRAM row</a:t>
            </a:r>
            <a:r>
              <a:rPr lang="ja-JP" altLang="en-US" dirty="0"/>
              <a:t>”</a:t>
            </a:r>
            <a:r>
              <a:rPr lang="en-US" altLang="ja-JP" dirty="0"/>
              <a:t> is also called a </a:t>
            </a:r>
            <a:r>
              <a:rPr lang="ja-JP" altLang="en-US" dirty="0"/>
              <a:t>“</a:t>
            </a:r>
            <a:r>
              <a:rPr lang="en-US" altLang="ja-JP" dirty="0"/>
              <a:t>DRAM page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ja-JP" altLang="en-US" dirty="0"/>
              <a:t>“</a:t>
            </a:r>
            <a:r>
              <a:rPr lang="en-US" altLang="ja-JP" dirty="0"/>
              <a:t>Sense amplifiers</a:t>
            </a:r>
            <a:r>
              <a:rPr lang="ja-JP" altLang="en-US" dirty="0"/>
              <a:t>”</a:t>
            </a:r>
            <a:r>
              <a:rPr lang="en-US" altLang="ja-JP" dirty="0"/>
              <a:t> also called </a:t>
            </a:r>
            <a:r>
              <a:rPr lang="ja-JP" altLang="en-US" dirty="0"/>
              <a:t>“</a:t>
            </a:r>
            <a:r>
              <a:rPr lang="en-US" altLang="ja-JP" dirty="0"/>
              <a:t>row buffer</a:t>
            </a:r>
            <a:r>
              <a:rPr lang="ja-JP" altLang="en-US" dirty="0"/>
              <a:t>”</a:t>
            </a:r>
            <a:endParaRPr lang="en-US" altLang="ja-JP" dirty="0"/>
          </a:p>
          <a:p>
            <a:endParaRPr lang="en-US" altLang="en-US" dirty="0"/>
          </a:p>
          <a:p>
            <a:r>
              <a:rPr lang="en-US" altLang="en-US" dirty="0"/>
              <a:t>Each address is a &lt;</a:t>
            </a:r>
            <a:r>
              <a:rPr lang="en-US" altLang="en-US" dirty="0" err="1"/>
              <a:t>row,column</a:t>
            </a:r>
            <a:r>
              <a:rPr lang="en-US" altLang="en-US" dirty="0"/>
              <a:t>&gt; pair</a:t>
            </a:r>
          </a:p>
          <a:p>
            <a:r>
              <a:rPr lang="en-US" altLang="en-US" dirty="0"/>
              <a:t>Access to a </a:t>
            </a:r>
            <a:r>
              <a:rPr lang="ja-JP" altLang="en-US" dirty="0"/>
              <a:t>“</a:t>
            </a:r>
            <a:r>
              <a:rPr lang="en-US" altLang="ja-JP" dirty="0"/>
              <a:t>closed row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Activate</a:t>
            </a:r>
            <a:r>
              <a:rPr lang="en-US" altLang="en-US" dirty="0"/>
              <a:t> command opens row (placed into row buffer)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Read/write</a:t>
            </a:r>
            <a:r>
              <a:rPr lang="en-US" altLang="en-US" dirty="0"/>
              <a:t> command reads/writes column in the row buffer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</a:rPr>
              <a:t>Precharge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command closes the row and prepares the bank for next access</a:t>
            </a:r>
          </a:p>
          <a:p>
            <a:r>
              <a:rPr lang="en-US" altLang="en-US" dirty="0"/>
              <a:t>Access to an </a:t>
            </a:r>
            <a:r>
              <a:rPr lang="ja-JP" altLang="en-US" dirty="0"/>
              <a:t>“</a:t>
            </a:r>
            <a:r>
              <a:rPr lang="en-US" altLang="ja-JP" dirty="0"/>
              <a:t>open row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No need for activate command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8D1E2135-7111-4B16-B99E-47E14690E9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871256-1F2B-4EAB-8920-FA1FE7B2F0EE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Page Mode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306634" y="1777792"/>
            <a:ext cx="3641725" cy="3905667"/>
            <a:chOff x="2751138" y="1911350"/>
            <a:chExt cx="3641725" cy="3905667"/>
          </a:xfrm>
        </p:grpSpPr>
        <p:sp>
          <p:nvSpPr>
            <p:cNvPr id="367620" name="Line 4"/>
            <p:cNvSpPr>
              <a:spLocks noChangeShapeType="1"/>
            </p:cNvSpPr>
            <p:nvPr/>
          </p:nvSpPr>
          <p:spPr bwMode="auto">
            <a:xfrm>
              <a:off x="3433763" y="221615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1" name="Line 5"/>
            <p:cNvSpPr>
              <a:spLocks noChangeShapeType="1"/>
            </p:cNvSpPr>
            <p:nvPr/>
          </p:nvSpPr>
          <p:spPr bwMode="auto">
            <a:xfrm>
              <a:off x="3433763" y="236855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2" name="Line 6"/>
            <p:cNvSpPr>
              <a:spLocks noChangeShapeType="1"/>
            </p:cNvSpPr>
            <p:nvPr/>
          </p:nvSpPr>
          <p:spPr bwMode="auto">
            <a:xfrm>
              <a:off x="3433763" y="252095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3433763" y="267335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4" name="Line 8"/>
            <p:cNvSpPr>
              <a:spLocks noChangeShapeType="1"/>
            </p:cNvSpPr>
            <p:nvPr/>
          </p:nvSpPr>
          <p:spPr bwMode="auto">
            <a:xfrm>
              <a:off x="3433763" y="350520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5" name="Line 9"/>
            <p:cNvSpPr>
              <a:spLocks noChangeShapeType="1"/>
            </p:cNvSpPr>
            <p:nvPr/>
          </p:nvSpPr>
          <p:spPr bwMode="auto">
            <a:xfrm>
              <a:off x="3433763" y="365760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6" name="Line 10"/>
            <p:cNvSpPr>
              <a:spLocks noChangeShapeType="1"/>
            </p:cNvSpPr>
            <p:nvPr/>
          </p:nvSpPr>
          <p:spPr bwMode="auto">
            <a:xfrm>
              <a:off x="3433763" y="381000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7" name="Line 11"/>
            <p:cNvSpPr>
              <a:spLocks noChangeShapeType="1"/>
            </p:cNvSpPr>
            <p:nvPr/>
          </p:nvSpPr>
          <p:spPr bwMode="auto">
            <a:xfrm>
              <a:off x="3433763" y="3962400"/>
              <a:ext cx="2959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28" name="Rectangle 12"/>
            <p:cNvSpPr>
              <a:spLocks noChangeArrowheads="1"/>
            </p:cNvSpPr>
            <p:nvPr/>
          </p:nvSpPr>
          <p:spPr bwMode="auto">
            <a:xfrm>
              <a:off x="2751138" y="1987550"/>
              <a:ext cx="682625" cy="22764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eaVert" wrap="none" anchor="ctr"/>
            <a:lstStyle/>
            <a:p>
              <a:pPr algn="ctr"/>
              <a:r>
                <a:rPr lang="en-US" sz="1600">
                  <a:latin typeface="+mn-lt"/>
                </a:rPr>
                <a:t>Row Decoder</a:t>
              </a:r>
            </a:p>
          </p:txBody>
        </p:sp>
        <p:sp>
          <p:nvSpPr>
            <p:cNvPr id="367629" name="Rectangle 13"/>
            <p:cNvSpPr>
              <a:spLocks noChangeArrowheads="1"/>
            </p:cNvSpPr>
            <p:nvPr/>
          </p:nvSpPr>
          <p:spPr bwMode="auto">
            <a:xfrm>
              <a:off x="3586163" y="4416425"/>
              <a:ext cx="2732087" cy="22860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en-US" sz="1600">
                  <a:latin typeface="+mn-lt"/>
                </a:rPr>
                <a:t>Sense Amps</a:t>
              </a:r>
            </a:p>
          </p:txBody>
        </p:sp>
        <p:sp>
          <p:nvSpPr>
            <p:cNvPr id="367630" name="Rectangle 14"/>
            <p:cNvSpPr>
              <a:spLocks noChangeArrowheads="1"/>
            </p:cNvSpPr>
            <p:nvPr/>
          </p:nvSpPr>
          <p:spPr bwMode="auto">
            <a:xfrm>
              <a:off x="3586163" y="5176838"/>
              <a:ext cx="2732087" cy="22701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en-US" sz="1600">
                  <a:latin typeface="+mn-lt"/>
                </a:rPr>
                <a:t>Column Decoder</a:t>
              </a:r>
            </a:p>
          </p:txBody>
        </p:sp>
        <p:sp>
          <p:nvSpPr>
            <p:cNvPr id="367631" name="Line 15"/>
            <p:cNvSpPr>
              <a:spLocks noChangeShapeType="1"/>
            </p:cNvSpPr>
            <p:nvPr/>
          </p:nvSpPr>
          <p:spPr bwMode="auto">
            <a:xfrm flipV="1">
              <a:off x="3736975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2" name="Line 16"/>
            <p:cNvSpPr>
              <a:spLocks noChangeShapeType="1"/>
            </p:cNvSpPr>
            <p:nvPr/>
          </p:nvSpPr>
          <p:spPr bwMode="auto">
            <a:xfrm flipV="1">
              <a:off x="3889375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3" name="Line 17"/>
            <p:cNvSpPr>
              <a:spLocks noChangeShapeType="1"/>
            </p:cNvSpPr>
            <p:nvPr/>
          </p:nvSpPr>
          <p:spPr bwMode="auto">
            <a:xfrm flipV="1">
              <a:off x="4041775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4" name="Line 18"/>
            <p:cNvSpPr>
              <a:spLocks noChangeShapeType="1"/>
            </p:cNvSpPr>
            <p:nvPr/>
          </p:nvSpPr>
          <p:spPr bwMode="auto">
            <a:xfrm flipV="1">
              <a:off x="4194175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5" name="Line 19"/>
            <p:cNvSpPr>
              <a:spLocks noChangeShapeType="1"/>
            </p:cNvSpPr>
            <p:nvPr/>
          </p:nvSpPr>
          <p:spPr bwMode="auto">
            <a:xfrm flipV="1">
              <a:off x="6165850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6" name="Line 20"/>
            <p:cNvSpPr>
              <a:spLocks noChangeShapeType="1"/>
            </p:cNvSpPr>
            <p:nvPr/>
          </p:nvSpPr>
          <p:spPr bwMode="auto">
            <a:xfrm flipV="1">
              <a:off x="6013450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7" name="Line 21"/>
            <p:cNvSpPr>
              <a:spLocks noChangeShapeType="1"/>
            </p:cNvSpPr>
            <p:nvPr/>
          </p:nvSpPr>
          <p:spPr bwMode="auto">
            <a:xfrm flipV="1">
              <a:off x="5862638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8" name="Line 22"/>
            <p:cNvSpPr>
              <a:spLocks noChangeShapeType="1"/>
            </p:cNvSpPr>
            <p:nvPr/>
          </p:nvSpPr>
          <p:spPr bwMode="auto">
            <a:xfrm flipV="1">
              <a:off x="5710238" y="1911350"/>
              <a:ext cx="0" cy="2503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39" name="Text Box 23"/>
            <p:cNvSpPr txBox="1">
              <a:spLocks noChangeArrowheads="1"/>
            </p:cNvSpPr>
            <p:nvPr/>
          </p:nvSpPr>
          <p:spPr bwMode="auto">
            <a:xfrm>
              <a:off x="4402076" y="2822575"/>
              <a:ext cx="981359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Memory</a:t>
              </a:r>
            </a:p>
            <a:p>
              <a:pPr algn="ctr"/>
              <a:r>
                <a:rPr lang="en-US" sz="1600">
                  <a:latin typeface="+mn-lt"/>
                </a:rPr>
                <a:t>Cell Array</a:t>
              </a:r>
            </a:p>
          </p:txBody>
        </p:sp>
        <p:sp>
          <p:nvSpPr>
            <p:cNvPr id="367640" name="Line 24"/>
            <p:cNvSpPr>
              <a:spLocks noChangeShapeType="1"/>
            </p:cNvSpPr>
            <p:nvPr/>
          </p:nvSpPr>
          <p:spPr bwMode="auto">
            <a:xfrm>
              <a:off x="3736975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1" name="Line 25"/>
            <p:cNvSpPr>
              <a:spLocks noChangeShapeType="1"/>
            </p:cNvSpPr>
            <p:nvPr/>
          </p:nvSpPr>
          <p:spPr bwMode="auto">
            <a:xfrm>
              <a:off x="3889375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2" name="Line 26"/>
            <p:cNvSpPr>
              <a:spLocks noChangeShapeType="1"/>
            </p:cNvSpPr>
            <p:nvPr/>
          </p:nvSpPr>
          <p:spPr bwMode="auto">
            <a:xfrm>
              <a:off x="4041775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3" name="Line 27"/>
            <p:cNvSpPr>
              <a:spLocks noChangeShapeType="1"/>
            </p:cNvSpPr>
            <p:nvPr/>
          </p:nvSpPr>
          <p:spPr bwMode="auto">
            <a:xfrm>
              <a:off x="4194175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4" name="Line 28"/>
            <p:cNvSpPr>
              <a:spLocks noChangeShapeType="1"/>
            </p:cNvSpPr>
            <p:nvPr/>
          </p:nvSpPr>
          <p:spPr bwMode="auto">
            <a:xfrm>
              <a:off x="5710238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5" name="Line 29"/>
            <p:cNvSpPr>
              <a:spLocks noChangeShapeType="1"/>
            </p:cNvSpPr>
            <p:nvPr/>
          </p:nvSpPr>
          <p:spPr bwMode="auto">
            <a:xfrm>
              <a:off x="5862638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6" name="Line 30"/>
            <p:cNvSpPr>
              <a:spLocks noChangeShapeType="1"/>
            </p:cNvSpPr>
            <p:nvPr/>
          </p:nvSpPr>
          <p:spPr bwMode="auto">
            <a:xfrm>
              <a:off x="6015038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7" name="Line 31"/>
            <p:cNvSpPr>
              <a:spLocks noChangeShapeType="1"/>
            </p:cNvSpPr>
            <p:nvPr/>
          </p:nvSpPr>
          <p:spPr bwMode="auto">
            <a:xfrm>
              <a:off x="6167438" y="4643438"/>
              <a:ext cx="0" cy="531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48" name="Rectangle 32"/>
            <p:cNvSpPr>
              <a:spLocks noChangeArrowheads="1"/>
            </p:cNvSpPr>
            <p:nvPr/>
          </p:nvSpPr>
          <p:spPr bwMode="auto">
            <a:xfrm>
              <a:off x="3586163" y="4795838"/>
              <a:ext cx="2732087" cy="22701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en-US" sz="1600">
                  <a:latin typeface="+mn-lt"/>
                </a:rPr>
                <a:t>Row Buffer</a:t>
              </a:r>
            </a:p>
          </p:txBody>
        </p:sp>
        <p:sp>
          <p:nvSpPr>
            <p:cNvPr id="367653" name="Line 37"/>
            <p:cNvSpPr>
              <a:spLocks noChangeShapeType="1"/>
            </p:cNvSpPr>
            <p:nvPr/>
          </p:nvSpPr>
          <p:spPr bwMode="auto">
            <a:xfrm flipV="1">
              <a:off x="4648200" y="5402263"/>
              <a:ext cx="0" cy="227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54" name="Line 38"/>
            <p:cNvSpPr>
              <a:spLocks noChangeShapeType="1"/>
            </p:cNvSpPr>
            <p:nvPr/>
          </p:nvSpPr>
          <p:spPr bwMode="auto">
            <a:xfrm>
              <a:off x="5103813" y="5402263"/>
              <a:ext cx="0" cy="227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55" name="Text Box 39"/>
            <p:cNvSpPr txBox="1">
              <a:spLocks noChangeArrowheads="1"/>
            </p:cNvSpPr>
            <p:nvPr/>
          </p:nvSpPr>
          <p:spPr bwMode="auto">
            <a:xfrm>
              <a:off x="5103813" y="5478463"/>
              <a:ext cx="91723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Data Bus</a:t>
              </a:r>
            </a:p>
          </p:txBody>
        </p:sp>
        <p:sp>
          <p:nvSpPr>
            <p:cNvPr id="367662" name="Line 46"/>
            <p:cNvSpPr>
              <a:spLocks noChangeShapeType="1"/>
            </p:cNvSpPr>
            <p:nvPr/>
          </p:nvSpPr>
          <p:spPr bwMode="auto">
            <a:xfrm>
              <a:off x="3433763" y="3810000"/>
              <a:ext cx="29591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736975" y="3811588"/>
              <a:ext cx="2428875" cy="611187"/>
              <a:chOff x="2354" y="2401"/>
              <a:chExt cx="1530" cy="385"/>
            </a:xfrm>
          </p:grpSpPr>
          <p:sp>
            <p:nvSpPr>
              <p:cNvPr id="367663" name="Line 47"/>
              <p:cNvSpPr>
                <a:spLocks noChangeShapeType="1"/>
              </p:cNvSpPr>
              <p:nvPr/>
            </p:nvSpPr>
            <p:spPr bwMode="auto">
              <a:xfrm>
                <a:off x="235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4" name="Line 48"/>
              <p:cNvSpPr>
                <a:spLocks noChangeShapeType="1"/>
              </p:cNvSpPr>
              <p:nvPr/>
            </p:nvSpPr>
            <p:spPr bwMode="auto">
              <a:xfrm>
                <a:off x="2450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5" name="Line 49"/>
              <p:cNvSpPr>
                <a:spLocks noChangeShapeType="1"/>
              </p:cNvSpPr>
              <p:nvPr/>
            </p:nvSpPr>
            <p:spPr bwMode="auto">
              <a:xfrm>
                <a:off x="2546" y="2401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6" name="Line 50"/>
              <p:cNvSpPr>
                <a:spLocks noChangeShapeType="1"/>
              </p:cNvSpPr>
              <p:nvPr/>
            </p:nvSpPr>
            <p:spPr bwMode="auto">
              <a:xfrm>
                <a:off x="2642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7" name="Line 51"/>
              <p:cNvSpPr>
                <a:spLocks noChangeShapeType="1"/>
              </p:cNvSpPr>
              <p:nvPr/>
            </p:nvSpPr>
            <p:spPr bwMode="auto">
              <a:xfrm>
                <a:off x="3597" y="2401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8" name="Line 52"/>
              <p:cNvSpPr>
                <a:spLocks noChangeShapeType="1"/>
              </p:cNvSpPr>
              <p:nvPr/>
            </p:nvSpPr>
            <p:spPr bwMode="auto">
              <a:xfrm>
                <a:off x="3693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69" name="Line 53"/>
              <p:cNvSpPr>
                <a:spLocks noChangeShapeType="1"/>
              </p:cNvSpPr>
              <p:nvPr/>
            </p:nvSpPr>
            <p:spPr bwMode="auto">
              <a:xfrm>
                <a:off x="378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0" name="Line 54"/>
              <p:cNvSpPr>
                <a:spLocks noChangeShapeType="1"/>
              </p:cNvSpPr>
              <p:nvPr/>
            </p:nvSpPr>
            <p:spPr bwMode="auto">
              <a:xfrm>
                <a:off x="388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3736975" y="4643438"/>
              <a:ext cx="2428875" cy="157162"/>
              <a:chOff x="2354" y="2401"/>
              <a:chExt cx="1530" cy="385"/>
            </a:xfrm>
          </p:grpSpPr>
          <p:sp>
            <p:nvSpPr>
              <p:cNvPr id="367673" name="Line 57"/>
              <p:cNvSpPr>
                <a:spLocks noChangeShapeType="1"/>
              </p:cNvSpPr>
              <p:nvPr/>
            </p:nvSpPr>
            <p:spPr bwMode="auto">
              <a:xfrm>
                <a:off x="235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4" name="Line 58"/>
              <p:cNvSpPr>
                <a:spLocks noChangeShapeType="1"/>
              </p:cNvSpPr>
              <p:nvPr/>
            </p:nvSpPr>
            <p:spPr bwMode="auto">
              <a:xfrm>
                <a:off x="2450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5" name="Line 59"/>
              <p:cNvSpPr>
                <a:spLocks noChangeShapeType="1"/>
              </p:cNvSpPr>
              <p:nvPr/>
            </p:nvSpPr>
            <p:spPr bwMode="auto">
              <a:xfrm>
                <a:off x="2546" y="2401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6" name="Line 60"/>
              <p:cNvSpPr>
                <a:spLocks noChangeShapeType="1"/>
              </p:cNvSpPr>
              <p:nvPr/>
            </p:nvSpPr>
            <p:spPr bwMode="auto">
              <a:xfrm>
                <a:off x="2642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7" name="Line 61"/>
              <p:cNvSpPr>
                <a:spLocks noChangeShapeType="1"/>
              </p:cNvSpPr>
              <p:nvPr/>
            </p:nvSpPr>
            <p:spPr bwMode="auto">
              <a:xfrm>
                <a:off x="3597" y="2401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8" name="Line 62"/>
              <p:cNvSpPr>
                <a:spLocks noChangeShapeType="1"/>
              </p:cNvSpPr>
              <p:nvPr/>
            </p:nvSpPr>
            <p:spPr bwMode="auto">
              <a:xfrm>
                <a:off x="3693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79" name="Line 63"/>
              <p:cNvSpPr>
                <a:spLocks noChangeShapeType="1"/>
              </p:cNvSpPr>
              <p:nvPr/>
            </p:nvSpPr>
            <p:spPr bwMode="auto">
              <a:xfrm>
                <a:off x="378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67680" name="Line 64"/>
              <p:cNvSpPr>
                <a:spLocks noChangeShapeType="1"/>
              </p:cNvSpPr>
              <p:nvPr/>
            </p:nvSpPr>
            <p:spPr bwMode="auto">
              <a:xfrm>
                <a:off x="3884" y="2405"/>
                <a:ext cx="0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367681" name="Line 65"/>
            <p:cNvSpPr>
              <a:spLocks noChangeShapeType="1"/>
            </p:cNvSpPr>
            <p:nvPr/>
          </p:nvSpPr>
          <p:spPr bwMode="auto">
            <a:xfrm>
              <a:off x="3736975" y="5022850"/>
              <a:ext cx="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83" name="Line 67"/>
            <p:cNvSpPr>
              <a:spLocks noChangeShapeType="1"/>
            </p:cNvSpPr>
            <p:nvPr/>
          </p:nvSpPr>
          <p:spPr bwMode="auto">
            <a:xfrm>
              <a:off x="3889375" y="5024438"/>
              <a:ext cx="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7685" name="Line 69"/>
            <p:cNvSpPr>
              <a:spLocks noChangeShapeType="1"/>
            </p:cNvSpPr>
            <p:nvPr/>
          </p:nvSpPr>
          <p:spPr bwMode="auto">
            <a:xfrm>
              <a:off x="4041775" y="5026025"/>
              <a:ext cx="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867399" y="1386841"/>
            <a:ext cx="53772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Access to a </a:t>
            </a: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closed row</a:t>
            </a:r>
            <a:r>
              <a:rPr lang="en-US" sz="2800" dirty="0">
                <a:solidFill>
                  <a:srgbClr val="0070C0"/>
                </a:solidFill>
              </a:rPr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Activate</a:t>
            </a:r>
            <a:r>
              <a:rPr lang="en-US" sz="2000" dirty="0"/>
              <a:t> command opens row (placed into row buffer)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Read/write</a:t>
            </a:r>
            <a:r>
              <a:rPr lang="en-US" sz="2000" dirty="0"/>
              <a:t> command reads/writes column in the row buffer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</a:rPr>
              <a:t>Precharge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command closes the row and prepares the bank for next access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Access to an “</a:t>
            </a:r>
            <a:r>
              <a:rPr lang="en-US" sz="2800" dirty="0">
                <a:solidFill>
                  <a:srgbClr val="FF0000"/>
                </a:solidFill>
              </a:rPr>
              <a:t>open row</a:t>
            </a:r>
            <a:r>
              <a:rPr lang="en-US" sz="2800" dirty="0"/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No need for activate command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24000" y="6488669"/>
            <a:ext cx="2965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www.ece.cmu.edu/~omutlu/ece741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15882-8EA9-4FAF-9308-04DADC99FD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84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9664BB2-B125-487C-BC8B-A6F812335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087" y="523320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Bank Operation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223EC03E-7F31-4647-A0C2-CA8F65F265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8FA7AC-C634-4D18-80D3-36B8C0321A0A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410C4873-F7E6-48E8-AB2A-6C4233A1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2321054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108" name="Line 5">
            <a:extLst>
              <a:ext uri="{FF2B5EF4-FFF2-40B4-BE49-F238E27FC236}">
                <a16:creationId xmlns:a16="http://schemas.microsoft.com/office/drawing/2014/main" id="{65D09940-8CFD-4F6F-AA6C-93A956CA8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2609979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6">
            <a:extLst>
              <a:ext uri="{FF2B5EF4-FFF2-40B4-BE49-F238E27FC236}">
                <a16:creationId xmlns:a16="http://schemas.microsoft.com/office/drawing/2014/main" id="{876FB920-1E9C-4CA1-8412-B020FC07E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2897316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4887308C-3F91-48A8-BAFE-BA717BEC9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3186241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8">
            <a:extLst>
              <a:ext uri="{FF2B5EF4-FFF2-40B4-BE49-F238E27FC236}">
                <a16:creationId xmlns:a16="http://schemas.microsoft.com/office/drawing/2014/main" id="{D4303343-5ECC-43E6-B5C8-7AD36B2A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3473579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9">
            <a:extLst>
              <a:ext uri="{FF2B5EF4-FFF2-40B4-BE49-F238E27FC236}">
                <a16:creationId xmlns:a16="http://schemas.microsoft.com/office/drawing/2014/main" id="{3D7C5130-034C-43E1-86F7-C969D7A09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3760916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10">
            <a:extLst>
              <a:ext uri="{FF2B5EF4-FFF2-40B4-BE49-F238E27FC236}">
                <a16:creationId xmlns:a16="http://schemas.microsoft.com/office/drawing/2014/main" id="{A90C93CF-26A1-4CCE-AA96-521A70648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4049841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9B85C25-1202-471D-9A67-E1F3E0E22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5143630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32B4C303-E9D6-439A-9E65-0FF6D6E0A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5187" y="4567367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CB30137-5D9E-4F94-B4B1-505B1DA8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600" y="5086479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0000"/>
                </a:solidFill>
              </a:rPr>
              <a:t>Row Buffer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16177199-C738-4152-93F5-90CB7EB9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62" y="1922591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99"/>
                </a:solidFill>
              </a:rPr>
              <a:t>(Row 0, Column 0)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A43BC23-53CB-44C8-B5B8-E16447EB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400" y="2321054"/>
            <a:ext cx="461962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F6908E5-071E-4B68-8355-AE50114D1BB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12681" y="3274348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Row decoder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2AF644A2-236A-4C24-9C61-3112BB26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12" y="5734180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Column mux</a:t>
            </a:r>
          </a:p>
        </p:txBody>
      </p:sp>
      <p:sp>
        <p:nvSpPr>
          <p:cNvPr id="47121" name="Line 20">
            <a:extLst>
              <a:ext uri="{FF2B5EF4-FFF2-40B4-BE49-F238E27FC236}">
                <a16:creationId xmlns:a16="http://schemas.microsoft.com/office/drawing/2014/main" id="{A2F94F1B-3767-4E44-A6D2-D965DE7E7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925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21">
            <a:extLst>
              <a:ext uri="{FF2B5EF4-FFF2-40B4-BE49-F238E27FC236}">
                <a16:creationId xmlns:a16="http://schemas.microsoft.com/office/drawing/2014/main" id="{84E157F0-B43E-48B1-8107-2F5668F3D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112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2">
            <a:extLst>
              <a:ext uri="{FF2B5EF4-FFF2-40B4-BE49-F238E27FC236}">
                <a16:creationId xmlns:a16="http://schemas.microsoft.com/office/drawing/2014/main" id="{7517B610-C1E2-4D03-9FA4-A4D72033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887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3">
            <a:extLst>
              <a:ext uri="{FF2B5EF4-FFF2-40B4-BE49-F238E27FC236}">
                <a16:creationId xmlns:a16="http://schemas.microsoft.com/office/drawing/2014/main" id="{6181D7B9-8DD3-46ED-8C69-18DD8A0C0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1075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4">
            <a:extLst>
              <a:ext uri="{FF2B5EF4-FFF2-40B4-BE49-F238E27FC236}">
                <a16:creationId xmlns:a16="http://schemas.microsoft.com/office/drawing/2014/main" id="{E6089E5C-B699-4AFD-92ED-7622F507B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1262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5">
            <a:extLst>
              <a:ext uri="{FF2B5EF4-FFF2-40B4-BE49-F238E27FC236}">
                <a16:creationId xmlns:a16="http://schemas.microsoft.com/office/drawing/2014/main" id="{7A4179D2-ED99-4257-B0EB-333271B4C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450" y="2321054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6">
            <a:extLst>
              <a:ext uri="{FF2B5EF4-FFF2-40B4-BE49-F238E27FC236}">
                <a16:creationId xmlns:a16="http://schemas.microsoft.com/office/drawing/2014/main" id="{773A1BF5-7D87-483B-9AB0-E03264BDA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737" y="4314954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7ADE7A0E-0DDE-46A8-9265-AEA4EC28A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363" y="3473579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A3C01ADD-4D2A-4BD8-B92D-32E0B61B9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3125" y="5432555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>
            <a:extLst>
              <a:ext uri="{FF2B5EF4-FFF2-40B4-BE49-F238E27FC236}">
                <a16:creationId xmlns:a16="http://schemas.microsoft.com/office/drawing/2014/main" id="{9F460E0E-2C76-41C7-A101-58FC14BB4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2988" y="347357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75F4272B-0D32-417C-AFF2-4AF35571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837" y="3243392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Row address 0</a:t>
            </a:r>
          </a:p>
        </p:txBody>
      </p:sp>
      <p:sp>
        <p:nvSpPr>
          <p:cNvPr id="30" name="Text Box 41">
            <a:extLst>
              <a:ext uri="{FF2B5EF4-FFF2-40B4-BE49-F238E27FC236}">
                <a16:creationId xmlns:a16="http://schemas.microsoft.com/office/drawing/2014/main" id="{A72ED6CD-0008-4FEE-9F22-2819ADEE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87" y="5756404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Column address 0</a:t>
            </a:r>
          </a:p>
        </p:txBody>
      </p:sp>
      <p:sp>
        <p:nvSpPr>
          <p:cNvPr id="31" name="Line 42">
            <a:extLst>
              <a:ext uri="{FF2B5EF4-FFF2-40B4-BE49-F238E27FC236}">
                <a16:creationId xmlns:a16="http://schemas.microsoft.com/office/drawing/2014/main" id="{1E9C3CBF-EE53-4221-B711-449839871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0751" y="5950079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3">
            <a:extLst>
              <a:ext uri="{FF2B5EF4-FFF2-40B4-BE49-F238E27FC236}">
                <a16:creationId xmlns:a16="http://schemas.microsoft.com/office/drawing/2014/main" id="{03BF25C9-5141-46CB-BD37-C4DDC48AE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5187" y="6123117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44">
            <a:extLst>
              <a:ext uri="{FF2B5EF4-FFF2-40B4-BE49-F238E27FC236}">
                <a16:creationId xmlns:a16="http://schemas.microsoft.com/office/drawing/2014/main" id="{B91576AB-3CA0-4767-8587-B01501B8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112" y="6412042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Data</a:t>
            </a:r>
          </a:p>
        </p:txBody>
      </p:sp>
      <p:sp>
        <p:nvSpPr>
          <p:cNvPr id="34" name="Rectangle 45">
            <a:extLst>
              <a:ext uri="{FF2B5EF4-FFF2-40B4-BE49-F238E27FC236}">
                <a16:creationId xmlns:a16="http://schemas.microsoft.com/office/drawing/2014/main" id="{4030DA9A-A289-4468-B23D-FF39521C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2321055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6F252207-AC33-4BBC-9903-1ECFC4224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5143630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12B679F9-A425-4E13-8C29-0EC437F4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5143630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80DEA9A3-4227-4C84-854B-F7AE9308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962" y="5099179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Row 0</a:t>
            </a:r>
          </a:p>
        </p:txBody>
      </p:sp>
      <p:sp>
        <p:nvSpPr>
          <p:cNvPr id="38" name="Text Box 50">
            <a:extLst>
              <a:ext uri="{FF2B5EF4-FFF2-40B4-BE49-F238E27FC236}">
                <a16:creationId xmlns:a16="http://schemas.microsoft.com/office/drawing/2014/main" id="{567342C6-E696-43E2-AFC3-9D26294D4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75" y="5099179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Empty</a:t>
            </a:r>
          </a:p>
        </p:txBody>
      </p:sp>
      <p:sp>
        <p:nvSpPr>
          <p:cNvPr id="39" name="Text Box 51">
            <a:extLst>
              <a:ext uri="{FF2B5EF4-FFF2-40B4-BE49-F238E27FC236}">
                <a16:creationId xmlns:a16="http://schemas.microsoft.com/office/drawing/2014/main" id="{E4B02A8A-E05D-4142-AFF6-4631AD09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976" y="2208341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99"/>
                </a:solidFill>
              </a:rPr>
              <a:t>  (Row 0, Column 1)</a:t>
            </a:r>
          </a:p>
        </p:txBody>
      </p:sp>
      <p:sp>
        <p:nvSpPr>
          <p:cNvPr id="40" name="Text Box 52">
            <a:extLst>
              <a:ext uri="{FF2B5EF4-FFF2-40B4-BE49-F238E27FC236}">
                <a16:creationId xmlns:a16="http://schemas.microsoft.com/office/drawing/2014/main" id="{001FAE36-56A8-4E1C-93CB-6A49E178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87" y="5756404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Column address 1</a:t>
            </a:r>
          </a:p>
        </p:txBody>
      </p:sp>
      <p:sp>
        <p:nvSpPr>
          <p:cNvPr id="41" name="Rectangle 53">
            <a:extLst>
              <a:ext uri="{FF2B5EF4-FFF2-40B4-BE49-F238E27FC236}">
                <a16:creationId xmlns:a16="http://schemas.microsoft.com/office/drawing/2014/main" id="{2B1CA9CD-FFBA-43BA-ACD2-0C9CB970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512" y="5143630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86AC426F-423F-4429-AC40-49340106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62" y="2475041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99"/>
                </a:solidFill>
              </a:rPr>
              <a:t>(Row 0, Column 85)</a:t>
            </a: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00EC0DE7-20A6-4475-BB2D-779EAC80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412" y="5143630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" name="Text Box 56">
            <a:extLst>
              <a:ext uri="{FF2B5EF4-FFF2-40B4-BE49-F238E27FC236}">
                <a16:creationId xmlns:a16="http://schemas.microsoft.com/office/drawing/2014/main" id="{3368270B-9CC5-40FC-83C3-FC73A545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87" y="5756405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Column address 85</a:t>
            </a:r>
          </a:p>
        </p:txBody>
      </p:sp>
      <p:sp>
        <p:nvSpPr>
          <p:cNvPr id="45" name="Text Box 58">
            <a:extLst>
              <a:ext uri="{FF2B5EF4-FFF2-40B4-BE49-F238E27FC236}">
                <a16:creationId xmlns:a16="http://schemas.microsoft.com/office/drawing/2014/main" id="{F7CB25DE-FE90-4094-A2DD-EFA94067C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01" y="2748091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99"/>
                </a:solidFill>
              </a:rPr>
              <a:t>(Row 1, Column 0)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FD78EB5-3779-4C0A-AAAA-F475ADDCB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125" y="5086479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HIT</a:t>
            </a:r>
          </a:p>
        </p:txBody>
      </p:sp>
      <p:sp>
        <p:nvSpPr>
          <p:cNvPr id="47" name="Text Box 60">
            <a:extLst>
              <a:ext uri="{FF2B5EF4-FFF2-40B4-BE49-F238E27FC236}">
                <a16:creationId xmlns:a16="http://schemas.microsoft.com/office/drawing/2014/main" id="{F737DE5D-C6BB-4513-9B8B-ABB6D613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537" y="5086479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HIT</a:t>
            </a:r>
          </a:p>
        </p:txBody>
      </p:sp>
      <p:sp>
        <p:nvSpPr>
          <p:cNvPr id="48" name="Text Box 61">
            <a:extLst>
              <a:ext uri="{FF2B5EF4-FFF2-40B4-BE49-F238E27FC236}">
                <a16:creationId xmlns:a16="http://schemas.microsoft.com/office/drawing/2014/main" id="{AB79CB63-3EC7-46B4-837F-07B7B920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012" y="3243392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Row address 1</a:t>
            </a: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58612FFF-3A8D-44EE-803F-08F8F07DF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2609980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78A2394A-4E45-4EAE-AF79-5F1FD8674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5143630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0060BF45-E0D1-4B59-B7D5-A775E61F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7" y="5143630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" name="Text Box 65">
            <a:extLst>
              <a:ext uri="{FF2B5EF4-FFF2-40B4-BE49-F238E27FC236}">
                <a16:creationId xmlns:a16="http://schemas.microsoft.com/office/drawing/2014/main" id="{EAAEE915-AF33-4B03-B890-66CDC70B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587" y="5097592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Row 1</a:t>
            </a:r>
          </a:p>
        </p:txBody>
      </p:sp>
      <p:sp>
        <p:nvSpPr>
          <p:cNvPr id="53" name="Text Box 66">
            <a:extLst>
              <a:ext uri="{FF2B5EF4-FFF2-40B4-BE49-F238E27FC236}">
                <a16:creationId xmlns:a16="http://schemas.microsoft.com/office/drawing/2014/main" id="{5461CA88-1355-49B7-990E-39670E56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87" y="5754817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Column address 0</a:t>
            </a:r>
          </a:p>
        </p:txBody>
      </p:sp>
      <p:sp>
        <p:nvSpPr>
          <p:cNvPr id="54" name="Text Box 67">
            <a:extLst>
              <a:ext uri="{FF2B5EF4-FFF2-40B4-BE49-F238E27FC236}">
                <a16:creationId xmlns:a16="http://schemas.microsoft.com/office/drawing/2014/main" id="{C9555A3B-BEDC-4117-9D74-F453B101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312" y="5086479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CONFLICT !</a:t>
            </a:r>
          </a:p>
        </p:txBody>
      </p:sp>
      <p:sp>
        <p:nvSpPr>
          <p:cNvPr id="47157" name="Text Box 69">
            <a:extLst>
              <a:ext uri="{FF2B5EF4-FFF2-40B4-BE49-F238E27FC236}">
                <a16:creationId xmlns:a16="http://schemas.microsoft.com/office/drawing/2014/main" id="{E6579C98-0CD9-4170-8DEB-B5952280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925" y="1974979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Columns</a:t>
            </a:r>
          </a:p>
        </p:txBody>
      </p:sp>
      <p:sp>
        <p:nvSpPr>
          <p:cNvPr id="47158" name="Text Box 70">
            <a:extLst>
              <a:ext uri="{FF2B5EF4-FFF2-40B4-BE49-F238E27FC236}">
                <a16:creationId xmlns:a16="http://schemas.microsoft.com/office/drawing/2014/main" id="{13A0DD8F-1E5E-47F3-BF0F-673CB7D0629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676531" y="331562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Rows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583209C9-5468-4D65-9E85-6FC78629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025" y="1657480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99"/>
                </a:solidFill>
              </a:rPr>
              <a:t>  Access Address: </a:t>
            </a:r>
          </a:p>
        </p:txBody>
      </p:sp>
      <p:sp>
        <p:nvSpPr>
          <p:cNvPr id="58" name="Trapezoid 57">
            <a:extLst>
              <a:ext uri="{FF2B5EF4-FFF2-40B4-BE49-F238E27FC236}">
                <a16:creationId xmlns:a16="http://schemas.microsoft.com/office/drawing/2014/main" id="{BB1A9B9B-5667-415B-9BAF-D898D3019E68}"/>
              </a:ext>
            </a:extLst>
          </p:cNvPr>
          <p:cNvSpPr/>
          <p:nvPr/>
        </p:nvSpPr>
        <p:spPr bwMode="auto">
          <a:xfrm rot="10800000">
            <a:off x="5270800" y="5704017"/>
            <a:ext cx="1617662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903 0.0007 L 0.07409 0.22616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007 C 0.02617 0.00116 0.05247 0.00232 0.05247 0.00255 L 0.04883 0.22778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232 L -0.0569 0.00232 L -0.05821 0.22616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903 0.0007 L 0.07409 0.22616 " pathEditMode="relative" rAng="0" ptsTypes="AAA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1111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5" grpId="1"/>
      <p:bldP spid="16" grpId="0" animBg="1"/>
      <p:bldP spid="17" grpId="0"/>
      <p:bldP spid="18" grpId="0"/>
      <p:bldP spid="29" grpId="0"/>
      <p:bldP spid="29" grpId="1"/>
      <p:bldP spid="30" grpId="0"/>
      <p:bldP spid="30" grpId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4" grpId="0"/>
      <p:bldP spid="54" grpId="1"/>
      <p:bldP spid="5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1875" y="2647620"/>
            <a:ext cx="6883399" cy="3006726"/>
            <a:chOff x="633" y="1156"/>
            <a:chExt cx="4336" cy="1894"/>
          </a:xfrm>
        </p:grpSpPr>
        <p:sp>
          <p:nvSpPr>
            <p:cNvPr id="358403" name="AutoShape 3"/>
            <p:cNvSpPr>
              <a:spLocks noChangeArrowheads="1"/>
            </p:cNvSpPr>
            <p:nvPr/>
          </p:nvSpPr>
          <p:spPr bwMode="auto">
            <a:xfrm>
              <a:off x="633" y="1156"/>
              <a:ext cx="3347" cy="1578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70000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58404" name="Text Box 4"/>
            <p:cNvSpPr txBox="1">
              <a:spLocks noChangeArrowheads="1"/>
            </p:cNvSpPr>
            <p:nvPr/>
          </p:nvSpPr>
          <p:spPr bwMode="auto">
            <a:xfrm>
              <a:off x="3869" y="2449"/>
              <a:ext cx="110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Memory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Controller</a:t>
              </a:r>
            </a:p>
          </p:txBody>
        </p:sp>
      </p:grpSp>
      <p:sp>
        <p:nvSpPr>
          <p:cNvPr id="3584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</a:t>
            </a:r>
          </a:p>
        </p:txBody>
      </p:sp>
      <p:sp>
        <p:nvSpPr>
          <p:cNvPr id="358406" name="Freeform 6"/>
          <p:cNvSpPr>
            <a:spLocks/>
          </p:cNvSpPr>
          <p:nvPr/>
        </p:nvSpPr>
        <p:spPr bwMode="auto">
          <a:xfrm>
            <a:off x="3324224" y="3027033"/>
            <a:ext cx="455612" cy="608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4083049" y="3027033"/>
            <a:ext cx="455612" cy="608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 flipV="1">
            <a:off x="6056312" y="3028621"/>
            <a:ext cx="454025" cy="606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3"/>
              </a:cxn>
              <a:cxn ang="0">
                <a:pos x="239" y="383"/>
              </a:cxn>
              <a:cxn ang="0">
                <a:pos x="239" y="0"/>
              </a:cxn>
            </a:cxnLst>
            <a:rect l="0" t="0" r="r" b="b"/>
            <a:pathLst>
              <a:path w="239" h="383">
                <a:moveTo>
                  <a:pt x="0" y="0"/>
                </a:moveTo>
                <a:lnTo>
                  <a:pt x="0" y="383"/>
                </a:lnTo>
                <a:lnTo>
                  <a:pt x="239" y="383"/>
                </a:lnTo>
                <a:lnTo>
                  <a:pt x="2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3324225" y="4241471"/>
            <a:ext cx="1214437" cy="455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Scheduler</a:t>
            </a:r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5676900" y="4241471"/>
            <a:ext cx="1214437" cy="455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Buffer</a:t>
            </a:r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>
            <a:off x="3551236" y="3711246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4310061" y="3711246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6283324" y="3711246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58414" name="Picture 14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3095625" y="5227309"/>
            <a:ext cx="1589087" cy="369887"/>
          </a:xfrm>
          <a:prstGeom prst="rect">
            <a:avLst/>
          </a:prstGeom>
          <a:noFill/>
        </p:spPr>
      </p:pic>
      <p:pic>
        <p:nvPicPr>
          <p:cNvPr id="358415" name="Picture 15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3171825" y="5389234"/>
            <a:ext cx="1589087" cy="369887"/>
          </a:xfrm>
          <a:prstGeom prst="rect">
            <a:avLst/>
          </a:prstGeom>
          <a:noFill/>
        </p:spPr>
      </p:pic>
      <p:pic>
        <p:nvPicPr>
          <p:cNvPr id="358416" name="Picture 16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3248025" y="5541634"/>
            <a:ext cx="1589087" cy="369887"/>
          </a:xfrm>
          <a:prstGeom prst="rect">
            <a:avLst/>
          </a:prstGeom>
          <a:noFill/>
        </p:spPr>
      </p:pic>
      <p:pic>
        <p:nvPicPr>
          <p:cNvPr id="358417" name="Picture 17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3322636" y="5692445"/>
            <a:ext cx="1589088" cy="369888"/>
          </a:xfrm>
          <a:prstGeom prst="rect">
            <a:avLst/>
          </a:prstGeom>
          <a:noFill/>
        </p:spPr>
      </p:pic>
      <p:pic>
        <p:nvPicPr>
          <p:cNvPr id="358418" name="Picture 18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5454650" y="5227309"/>
            <a:ext cx="1589087" cy="369887"/>
          </a:xfrm>
          <a:prstGeom prst="rect">
            <a:avLst/>
          </a:prstGeom>
          <a:noFill/>
        </p:spPr>
      </p:pic>
      <p:pic>
        <p:nvPicPr>
          <p:cNvPr id="358419" name="Picture 19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5530850" y="5389234"/>
            <a:ext cx="1589087" cy="369887"/>
          </a:xfrm>
          <a:prstGeom prst="rect">
            <a:avLst/>
          </a:prstGeom>
          <a:noFill/>
        </p:spPr>
      </p:pic>
      <p:pic>
        <p:nvPicPr>
          <p:cNvPr id="358420" name="Picture 20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5607050" y="5541634"/>
            <a:ext cx="1589087" cy="369887"/>
          </a:xfrm>
          <a:prstGeom prst="rect">
            <a:avLst/>
          </a:prstGeom>
          <a:noFill/>
        </p:spPr>
      </p:pic>
      <p:pic>
        <p:nvPicPr>
          <p:cNvPr id="358421" name="Picture 21" descr="DIMMs"/>
          <p:cNvPicPr>
            <a:picLocks noChangeAspect="1" noChangeArrowheads="1"/>
          </p:cNvPicPr>
          <p:nvPr/>
        </p:nvPicPr>
        <p:blipFill>
          <a:blip r:embed="rId2" cstate="print"/>
          <a:srcRect l="1102" t="4396" r="1822" b="59219"/>
          <a:stretch>
            <a:fillRect/>
          </a:stretch>
        </p:blipFill>
        <p:spPr bwMode="auto">
          <a:xfrm>
            <a:off x="5681661" y="5692445"/>
            <a:ext cx="1589088" cy="369888"/>
          </a:xfrm>
          <a:prstGeom prst="rect">
            <a:avLst/>
          </a:prstGeom>
          <a:noFill/>
        </p:spPr>
      </p:pic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3513565" y="6214733"/>
            <a:ext cx="8226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Bank 0</a:t>
            </a: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5947866" y="6214733"/>
            <a:ext cx="8226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Bank 1</a:t>
            </a:r>
          </a:p>
        </p:txBody>
      </p:sp>
      <p:sp>
        <p:nvSpPr>
          <p:cNvPr id="358424" name="Line 24"/>
          <p:cNvSpPr>
            <a:spLocks noChangeShapeType="1"/>
          </p:cNvSpPr>
          <p:nvPr/>
        </p:nvSpPr>
        <p:spPr bwMode="auto">
          <a:xfrm>
            <a:off x="3400424" y="31032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5" name="Line 25"/>
          <p:cNvSpPr>
            <a:spLocks noChangeShapeType="1"/>
          </p:cNvSpPr>
          <p:nvPr/>
        </p:nvSpPr>
        <p:spPr bwMode="auto">
          <a:xfrm>
            <a:off x="3400424" y="31794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6" name="Line 26"/>
          <p:cNvSpPr>
            <a:spLocks noChangeShapeType="1"/>
          </p:cNvSpPr>
          <p:nvPr/>
        </p:nvSpPr>
        <p:spPr bwMode="auto">
          <a:xfrm>
            <a:off x="3400424" y="32556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7" name="Line 27"/>
          <p:cNvSpPr>
            <a:spLocks noChangeShapeType="1"/>
          </p:cNvSpPr>
          <p:nvPr/>
        </p:nvSpPr>
        <p:spPr bwMode="auto">
          <a:xfrm>
            <a:off x="3400424" y="33302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8" name="Line 28"/>
          <p:cNvSpPr>
            <a:spLocks noChangeShapeType="1"/>
          </p:cNvSpPr>
          <p:nvPr/>
        </p:nvSpPr>
        <p:spPr bwMode="auto">
          <a:xfrm>
            <a:off x="3400424" y="34064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29" name="Line 29"/>
          <p:cNvSpPr>
            <a:spLocks noChangeShapeType="1"/>
          </p:cNvSpPr>
          <p:nvPr/>
        </p:nvSpPr>
        <p:spPr bwMode="auto">
          <a:xfrm>
            <a:off x="3400424" y="34826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0" name="Line 30"/>
          <p:cNvSpPr>
            <a:spLocks noChangeShapeType="1"/>
          </p:cNvSpPr>
          <p:nvPr/>
        </p:nvSpPr>
        <p:spPr bwMode="auto">
          <a:xfrm>
            <a:off x="3400424" y="35588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1" name="Line 31"/>
          <p:cNvSpPr>
            <a:spLocks noChangeShapeType="1"/>
          </p:cNvSpPr>
          <p:nvPr/>
        </p:nvSpPr>
        <p:spPr bwMode="auto">
          <a:xfrm>
            <a:off x="4159249" y="31032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2" name="Line 32"/>
          <p:cNvSpPr>
            <a:spLocks noChangeShapeType="1"/>
          </p:cNvSpPr>
          <p:nvPr/>
        </p:nvSpPr>
        <p:spPr bwMode="auto">
          <a:xfrm>
            <a:off x="4159249" y="31794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4159249" y="3255633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>
            <a:off x="4159249" y="33302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5" name="Line 35"/>
          <p:cNvSpPr>
            <a:spLocks noChangeShapeType="1"/>
          </p:cNvSpPr>
          <p:nvPr/>
        </p:nvSpPr>
        <p:spPr bwMode="auto">
          <a:xfrm>
            <a:off x="4159249" y="34064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6" name="Line 36"/>
          <p:cNvSpPr>
            <a:spLocks noChangeShapeType="1"/>
          </p:cNvSpPr>
          <p:nvPr/>
        </p:nvSpPr>
        <p:spPr bwMode="auto">
          <a:xfrm>
            <a:off x="4159249" y="34826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7" name="Line 37"/>
          <p:cNvSpPr>
            <a:spLocks noChangeShapeType="1"/>
          </p:cNvSpPr>
          <p:nvPr/>
        </p:nvSpPr>
        <p:spPr bwMode="auto">
          <a:xfrm>
            <a:off x="4159249" y="3558845"/>
            <a:ext cx="30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8" name="Line 38"/>
          <p:cNvSpPr>
            <a:spLocks noChangeShapeType="1"/>
          </p:cNvSpPr>
          <p:nvPr/>
        </p:nvSpPr>
        <p:spPr bwMode="auto">
          <a:xfrm>
            <a:off x="6132512" y="310323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39" name="Line 39"/>
          <p:cNvSpPr>
            <a:spLocks noChangeShapeType="1"/>
          </p:cNvSpPr>
          <p:nvPr/>
        </p:nvSpPr>
        <p:spPr bwMode="auto">
          <a:xfrm>
            <a:off x="6132512" y="317943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0" name="Line 40"/>
          <p:cNvSpPr>
            <a:spLocks noChangeShapeType="1"/>
          </p:cNvSpPr>
          <p:nvPr/>
        </p:nvSpPr>
        <p:spPr bwMode="auto">
          <a:xfrm>
            <a:off x="6132512" y="3255633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1" name="Line 41"/>
          <p:cNvSpPr>
            <a:spLocks noChangeShapeType="1"/>
          </p:cNvSpPr>
          <p:nvPr/>
        </p:nvSpPr>
        <p:spPr bwMode="auto">
          <a:xfrm>
            <a:off x="6132512" y="333024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2" name="Line 42"/>
          <p:cNvSpPr>
            <a:spLocks noChangeShapeType="1"/>
          </p:cNvSpPr>
          <p:nvPr/>
        </p:nvSpPr>
        <p:spPr bwMode="auto">
          <a:xfrm>
            <a:off x="6132512" y="340644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3" name="Line 43"/>
          <p:cNvSpPr>
            <a:spLocks noChangeShapeType="1"/>
          </p:cNvSpPr>
          <p:nvPr/>
        </p:nvSpPr>
        <p:spPr bwMode="auto">
          <a:xfrm>
            <a:off x="6132512" y="348264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4" name="Line 44"/>
          <p:cNvSpPr>
            <a:spLocks noChangeShapeType="1"/>
          </p:cNvSpPr>
          <p:nvPr/>
        </p:nvSpPr>
        <p:spPr bwMode="auto">
          <a:xfrm>
            <a:off x="6132512" y="355884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5" name="Line 45"/>
          <p:cNvSpPr>
            <a:spLocks noChangeShapeType="1"/>
          </p:cNvSpPr>
          <p:nvPr/>
        </p:nvSpPr>
        <p:spPr bwMode="auto">
          <a:xfrm>
            <a:off x="3551236" y="4773283"/>
            <a:ext cx="0" cy="3794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6" name="Freeform 46"/>
          <p:cNvSpPr>
            <a:spLocks/>
          </p:cNvSpPr>
          <p:nvPr/>
        </p:nvSpPr>
        <p:spPr bwMode="auto">
          <a:xfrm>
            <a:off x="4310061" y="4773283"/>
            <a:ext cx="1670050" cy="379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5"/>
              </a:cxn>
              <a:cxn ang="0">
                <a:pos x="1052" y="95"/>
              </a:cxn>
              <a:cxn ang="0">
                <a:pos x="1052" y="239"/>
              </a:cxn>
            </a:cxnLst>
            <a:rect l="0" t="0" r="r" b="b"/>
            <a:pathLst>
              <a:path w="1052" h="239">
                <a:moveTo>
                  <a:pt x="0" y="0"/>
                </a:moveTo>
                <a:lnTo>
                  <a:pt x="0" y="95"/>
                </a:lnTo>
                <a:lnTo>
                  <a:pt x="1052" y="95"/>
                </a:lnTo>
                <a:lnTo>
                  <a:pt x="1052" y="239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7" name="Line 47"/>
          <p:cNvSpPr>
            <a:spLocks noChangeShapeType="1"/>
          </p:cNvSpPr>
          <p:nvPr/>
        </p:nvSpPr>
        <p:spPr bwMode="auto">
          <a:xfrm>
            <a:off x="7842249" y="3103233"/>
            <a:ext cx="1524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48" name="Text Box 48"/>
          <p:cNvSpPr txBox="1">
            <a:spLocks noChangeArrowheads="1"/>
          </p:cNvSpPr>
          <p:nvPr/>
        </p:nvSpPr>
        <p:spPr bwMode="auto">
          <a:xfrm>
            <a:off x="7904882" y="2934958"/>
            <a:ext cx="12330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Commands</a:t>
            </a:r>
          </a:p>
        </p:txBody>
      </p:sp>
      <p:sp>
        <p:nvSpPr>
          <p:cNvPr id="358449" name="Freeform 49"/>
          <p:cNvSpPr>
            <a:spLocks/>
          </p:cNvSpPr>
          <p:nvPr/>
        </p:nvSpPr>
        <p:spPr bwMode="auto">
          <a:xfrm>
            <a:off x="4462462" y="3709659"/>
            <a:ext cx="227013" cy="144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143" y="144"/>
              </a:cxn>
              <a:cxn ang="0">
                <a:pos x="143" y="909"/>
              </a:cxn>
            </a:cxnLst>
            <a:rect l="0" t="0" r="r" b="b"/>
            <a:pathLst>
              <a:path w="143" h="909">
                <a:moveTo>
                  <a:pt x="0" y="0"/>
                </a:moveTo>
                <a:lnTo>
                  <a:pt x="0" y="144"/>
                </a:lnTo>
                <a:lnTo>
                  <a:pt x="143" y="144"/>
                </a:lnTo>
                <a:lnTo>
                  <a:pt x="143" y="909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0" name="Line 50"/>
          <p:cNvSpPr>
            <a:spLocks noChangeShapeType="1"/>
          </p:cNvSpPr>
          <p:nvPr/>
        </p:nvSpPr>
        <p:spPr bwMode="auto">
          <a:xfrm>
            <a:off x="4462461" y="3709658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1" name="Line 51"/>
          <p:cNvSpPr>
            <a:spLocks noChangeShapeType="1"/>
          </p:cNvSpPr>
          <p:nvPr/>
        </p:nvSpPr>
        <p:spPr bwMode="auto">
          <a:xfrm>
            <a:off x="4689475" y="4468483"/>
            <a:ext cx="911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2" name="Freeform 52"/>
          <p:cNvSpPr>
            <a:spLocks/>
          </p:cNvSpPr>
          <p:nvPr/>
        </p:nvSpPr>
        <p:spPr bwMode="auto">
          <a:xfrm>
            <a:off x="4689475" y="3938259"/>
            <a:ext cx="2428875" cy="1214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0" y="0"/>
              </a:cxn>
              <a:cxn ang="0">
                <a:pos x="1530" y="765"/>
              </a:cxn>
            </a:cxnLst>
            <a:rect l="0" t="0" r="r" b="b"/>
            <a:pathLst>
              <a:path w="1530" h="765">
                <a:moveTo>
                  <a:pt x="0" y="0"/>
                </a:moveTo>
                <a:lnTo>
                  <a:pt x="1530" y="0"/>
                </a:lnTo>
                <a:lnTo>
                  <a:pt x="1530" y="765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3" name="Line 53"/>
          <p:cNvSpPr>
            <a:spLocks noChangeShapeType="1"/>
          </p:cNvSpPr>
          <p:nvPr/>
        </p:nvSpPr>
        <p:spPr bwMode="auto">
          <a:xfrm flipH="1">
            <a:off x="6967537" y="4468483"/>
            <a:ext cx="1508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4" name="Line 54"/>
          <p:cNvSpPr>
            <a:spLocks noChangeShapeType="1"/>
          </p:cNvSpPr>
          <p:nvPr/>
        </p:nvSpPr>
        <p:spPr bwMode="auto">
          <a:xfrm>
            <a:off x="7842249" y="3406445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55" name="Text Box 55"/>
          <p:cNvSpPr txBox="1">
            <a:spLocks noChangeArrowheads="1"/>
          </p:cNvSpPr>
          <p:nvPr/>
        </p:nvSpPr>
        <p:spPr bwMode="auto">
          <a:xfrm>
            <a:off x="7963391" y="3222295"/>
            <a:ext cx="61747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Data</a:t>
            </a:r>
          </a:p>
        </p:txBody>
      </p:sp>
      <p:sp>
        <p:nvSpPr>
          <p:cNvPr id="358456" name="Text Box 56"/>
          <p:cNvSpPr txBox="1">
            <a:spLocks noChangeArrowheads="1"/>
          </p:cNvSpPr>
          <p:nvPr/>
        </p:nvSpPr>
        <p:spPr bwMode="auto">
          <a:xfrm>
            <a:off x="2398972" y="3027034"/>
            <a:ext cx="80021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Queue</a:t>
            </a:r>
          </a:p>
        </p:txBody>
      </p:sp>
      <p:sp>
        <p:nvSpPr>
          <p:cNvPr id="358457" name="Text Box 57"/>
          <p:cNvSpPr txBox="1">
            <a:spLocks noChangeArrowheads="1"/>
          </p:cNvSpPr>
          <p:nvPr/>
        </p:nvSpPr>
        <p:spPr bwMode="auto">
          <a:xfrm>
            <a:off x="4483359" y="3027034"/>
            <a:ext cx="80021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Write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Queue</a:t>
            </a:r>
          </a:p>
        </p:txBody>
      </p:sp>
      <p:sp>
        <p:nvSpPr>
          <p:cNvPr id="358458" name="Text Box 58"/>
          <p:cNvSpPr txBox="1">
            <a:spLocks noChangeArrowheads="1"/>
          </p:cNvSpPr>
          <p:nvPr/>
        </p:nvSpPr>
        <p:spPr bwMode="auto">
          <a:xfrm>
            <a:off x="6408071" y="3027034"/>
            <a:ext cx="11063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Response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Queue</a:t>
            </a:r>
          </a:p>
        </p:txBody>
      </p:sp>
      <p:sp>
        <p:nvSpPr>
          <p:cNvPr id="358459" name="Line 59"/>
          <p:cNvSpPr>
            <a:spLocks noChangeShapeType="1"/>
          </p:cNvSpPr>
          <p:nvPr/>
        </p:nvSpPr>
        <p:spPr bwMode="auto">
          <a:xfrm>
            <a:off x="3551236" y="2647621"/>
            <a:ext cx="0" cy="303213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0" name="Line 60"/>
          <p:cNvSpPr>
            <a:spLocks noChangeShapeType="1"/>
          </p:cNvSpPr>
          <p:nvPr/>
        </p:nvSpPr>
        <p:spPr bwMode="auto">
          <a:xfrm>
            <a:off x="4310061" y="2647621"/>
            <a:ext cx="0" cy="303213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1" name="Line 61"/>
          <p:cNvSpPr>
            <a:spLocks noChangeShapeType="1"/>
          </p:cNvSpPr>
          <p:nvPr/>
        </p:nvSpPr>
        <p:spPr bwMode="auto">
          <a:xfrm flipV="1">
            <a:off x="6283324" y="2647620"/>
            <a:ext cx="0" cy="304800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2" name="Line 62"/>
          <p:cNvSpPr>
            <a:spLocks noChangeShapeType="1"/>
          </p:cNvSpPr>
          <p:nvPr/>
        </p:nvSpPr>
        <p:spPr bwMode="auto">
          <a:xfrm>
            <a:off x="7842249" y="3709658"/>
            <a:ext cx="152400" cy="0"/>
          </a:xfrm>
          <a:prstGeom prst="line">
            <a:avLst/>
          </a:prstGeom>
          <a:noFill/>
          <a:ln w="508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3" name="Text Box 63"/>
          <p:cNvSpPr txBox="1">
            <a:spLocks noChangeArrowheads="1"/>
          </p:cNvSpPr>
          <p:nvPr/>
        </p:nvSpPr>
        <p:spPr bwMode="auto">
          <a:xfrm>
            <a:off x="7881463" y="3541383"/>
            <a:ext cx="14266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To/From CPU</a:t>
            </a:r>
          </a:p>
        </p:txBody>
      </p:sp>
      <p:sp>
        <p:nvSpPr>
          <p:cNvPr id="358464" name="AutoShape 64"/>
          <p:cNvSpPr>
            <a:spLocks noChangeArrowheads="1"/>
          </p:cNvSpPr>
          <p:nvPr/>
        </p:nvSpPr>
        <p:spPr bwMode="auto">
          <a:xfrm>
            <a:off x="6324600" y="1356984"/>
            <a:ext cx="3794125" cy="11382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Like Write-Combining Buffer,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Scheduler may coalesce multiple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accesses together, or re-order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reduce number of row accesses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2FA14-91B4-47D2-9766-0AF2D0998E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2479FA-632E-4A8F-8822-3DE8568ED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790" y="587288"/>
            <a:ext cx="11357918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Components: Basic DRAM Operation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072703F8-169B-449D-8F5D-E6D6749425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1724" y="1717588"/>
            <a:ext cx="10157254" cy="4473661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dirty="0"/>
              <a:t>CPU </a:t>
            </a:r>
            <a:r>
              <a:rPr lang="en-US" altLang="en-US" dirty="0">
                <a:cs typeface="Arial" panose="020B0604020202020204" pitchFamily="34" charset="0"/>
              </a:rPr>
              <a:t>→ controller transfer time</a:t>
            </a:r>
          </a:p>
          <a:p>
            <a:pPr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Controller latency</a:t>
            </a:r>
          </a:p>
          <a:p>
            <a:pPr lvl="1">
              <a:buSzPct val="104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Queuing &amp; scheduling delay at the controller</a:t>
            </a:r>
          </a:p>
          <a:p>
            <a:pPr lvl="1">
              <a:buSzPct val="104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Access converted to basic commands</a:t>
            </a:r>
          </a:p>
          <a:p>
            <a:pPr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Controller → DRAM transfer time</a:t>
            </a:r>
          </a:p>
          <a:p>
            <a:pPr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DRAM bank latency</a:t>
            </a:r>
          </a:p>
          <a:p>
            <a:pPr lvl="1">
              <a:buSzPct val="104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Simple CAS if row is </a:t>
            </a:r>
            <a:r>
              <a:rPr lang="ja-JP" altLang="en-US" dirty="0">
                <a:cs typeface="Arial" panose="020B0604020202020204" pitchFamily="34" charset="0"/>
              </a:rPr>
              <a:t>“</a:t>
            </a:r>
            <a:r>
              <a:rPr lang="en-US" altLang="ja-JP" dirty="0">
                <a:cs typeface="Arial" panose="020B0604020202020204" pitchFamily="34" charset="0"/>
              </a:rPr>
              <a:t>open</a:t>
            </a:r>
            <a:r>
              <a:rPr lang="ja-JP" altLang="en-US" dirty="0">
                <a:cs typeface="Arial" panose="020B0604020202020204" pitchFamily="34" charset="0"/>
              </a:rPr>
              <a:t>”</a:t>
            </a:r>
            <a:r>
              <a:rPr lang="en-US" altLang="ja-JP" dirty="0">
                <a:cs typeface="Arial" panose="020B0604020202020204" pitchFamily="34" charset="0"/>
              </a:rPr>
              <a:t> OR</a:t>
            </a:r>
          </a:p>
          <a:p>
            <a:pPr lvl="1">
              <a:buSzPct val="104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RAS + CAS if array </a:t>
            </a:r>
            <a:r>
              <a:rPr lang="en-US" altLang="en-US" dirty="0" err="1">
                <a:cs typeface="Arial" panose="020B0604020202020204" pitchFamily="34" charset="0"/>
              </a:rPr>
              <a:t>precharged</a:t>
            </a:r>
            <a:r>
              <a:rPr lang="en-US" altLang="en-US" dirty="0">
                <a:cs typeface="Arial" panose="020B0604020202020204" pitchFamily="34" charset="0"/>
              </a:rPr>
              <a:t> OR</a:t>
            </a:r>
          </a:p>
          <a:p>
            <a:pPr lvl="1">
              <a:buSzPct val="104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PRE + RAS + CAS (worst case)</a:t>
            </a:r>
          </a:p>
          <a:p>
            <a:pPr>
              <a:buClrTx/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DRAM → CPU transfer time (through controller)</a:t>
            </a:r>
          </a:p>
          <a:p>
            <a:pPr>
              <a:buSzPct val="104000"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54584B58-8C3C-4EFD-9656-E004E7575E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22FF524-D04F-4703-B39B-8CE710203CB0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59340D27-DDB3-40EA-B207-645DA5FCA4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21042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Page vs. Close Page Policies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D8F24841-4FAE-4B01-A46C-AF6689D03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0578" y="1587842"/>
            <a:ext cx="9442622" cy="460340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Open Page:  Keep the row opened until a conflict </a:t>
            </a:r>
          </a:p>
          <a:p>
            <a:pPr lvl="1">
              <a:defRPr/>
            </a:pPr>
            <a:r>
              <a:rPr lang="en-US" dirty="0">
                <a:ea typeface="ＭＳ Ｐゴシック" pitchFamily="34" charset="-128"/>
              </a:rPr>
              <a:t>A row buffer hit will take only CAS delay: say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12.5 ns</a:t>
            </a:r>
          </a:p>
          <a:p>
            <a:pPr lvl="1">
              <a:defRPr/>
            </a:pPr>
            <a:r>
              <a:rPr lang="en-US" dirty="0">
                <a:ea typeface="ＭＳ Ｐゴシック" pitchFamily="34" charset="-128"/>
              </a:rPr>
              <a:t>A row buffer conflict will take PRE+RAS+CAS: say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37.5 ns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Close Page:  Close the row buffer after access</a:t>
            </a:r>
          </a:p>
          <a:p>
            <a:pPr lvl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A row buffer miss take RAS + CAS: say 12.5 + 12.5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25ns</a:t>
            </a:r>
          </a:p>
          <a:p>
            <a:pPr marL="344487" lvl="1" indent="0">
              <a:buNone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Right policy depends on row buffer hit rate</a:t>
            </a:r>
          </a:p>
          <a:p>
            <a:pPr lvl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Server processors typically use close page policy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CC0DA3E-DCF3-4255-90BC-8B42EAC5CB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D2BCC0B-365A-46CF-A50A-D69BD49E3BB1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592" y="546917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7592" y="1760838"/>
            <a:ext cx="11251900" cy="4552650"/>
          </a:xfrm>
        </p:spPr>
        <p:txBody>
          <a:bodyPr/>
          <a:lstStyle/>
          <a:p>
            <a:r>
              <a:rPr lang="en-US" dirty="0"/>
              <a:t>Scheduling memory requests in the dram system to increase the DRAM utilization</a:t>
            </a:r>
          </a:p>
          <a:p>
            <a:endParaRPr lang="en-US" dirty="0"/>
          </a:p>
          <a:p>
            <a:r>
              <a:rPr lang="en-US" dirty="0"/>
              <a:t>Suggested Reading</a:t>
            </a:r>
          </a:p>
          <a:p>
            <a:pPr lvl="1"/>
            <a:r>
              <a:rPr lang="en-US" dirty="0" err="1"/>
              <a:t>Rixner</a:t>
            </a:r>
            <a:r>
              <a:rPr lang="en-US" dirty="0"/>
              <a:t> et al., “</a:t>
            </a:r>
            <a:r>
              <a:rPr lang="en-US" dirty="0">
                <a:solidFill>
                  <a:srgbClr val="0070C0"/>
                </a:solidFill>
              </a:rPr>
              <a:t>Memory Access Scheduling</a:t>
            </a:r>
            <a:r>
              <a:rPr lang="en-US" dirty="0"/>
              <a:t>,” ISCA 2000.</a:t>
            </a:r>
          </a:p>
          <a:p>
            <a:pPr lvl="1"/>
            <a:r>
              <a:rPr lang="en-US" dirty="0" err="1"/>
              <a:t>Mutlu</a:t>
            </a:r>
            <a:r>
              <a:rPr lang="en-US" dirty="0"/>
              <a:t> and </a:t>
            </a:r>
            <a:r>
              <a:rPr lang="en-US" dirty="0" err="1"/>
              <a:t>Moscibroda</a:t>
            </a:r>
            <a:r>
              <a:rPr lang="en-US" dirty="0"/>
              <a:t>, “</a:t>
            </a:r>
            <a:r>
              <a:rPr lang="en-US" dirty="0">
                <a:solidFill>
                  <a:srgbClr val="0070C0"/>
                </a:solidFill>
              </a:rPr>
              <a:t>Parallelism-Aware Batch Scheduling: Enhancing both Performance and Fairness of Shared DRAM Systems,</a:t>
            </a:r>
            <a:r>
              <a:rPr lang="en-US" dirty="0"/>
              <a:t>” ISCA 2008.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mat"/>
              <a:ea typeface="+mn-ea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B3307-6D84-4D90-ABA8-89E6E21D79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6198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4982" y="553095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Scheduling Policies-I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 algn="l" rtl="0">
              <a:defRPr/>
            </a:pPr>
            <a:endParaRPr lang="en-US" sz="1400">
              <a:solidFill>
                <a:srgbClr val="000000"/>
              </a:solidFill>
              <a:latin typeface="AUdimat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03190" y="1655420"/>
            <a:ext cx="10540313" cy="4700931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FCFS</a:t>
            </a:r>
            <a:r>
              <a:rPr lang="en-US" dirty="0"/>
              <a:t> (first come first served)</a:t>
            </a:r>
          </a:p>
          <a:p>
            <a:pPr lvl="1"/>
            <a:r>
              <a:rPr lang="en-US" dirty="0"/>
              <a:t>Oldest request first</a:t>
            </a:r>
          </a:p>
          <a:p>
            <a:r>
              <a:rPr lang="en-US" dirty="0">
                <a:solidFill>
                  <a:srgbClr val="0000FF"/>
                </a:solidFill>
              </a:rPr>
              <a:t>FR-FCFS </a:t>
            </a:r>
            <a:r>
              <a:rPr lang="en-US" dirty="0"/>
              <a:t>(first ready, first come first served)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1. Row-hit first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2. Oldest first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Goal: Maximize row buffer hit rate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maximize DRAM throughput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Actually, scheduling is done at the </a:t>
            </a:r>
            <a:r>
              <a:rPr lang="en-US" sz="2000" dirty="0">
                <a:solidFill>
                  <a:srgbClr val="0000FF"/>
                </a:solidFill>
              </a:rPr>
              <a:t>command level</a:t>
            </a:r>
          </a:p>
          <a:p>
            <a:pPr lvl="2"/>
            <a:r>
              <a:rPr lang="en-US" sz="1800" dirty="0"/>
              <a:t>Column commands (read/write) prioritized over row commands (activate/</a:t>
            </a:r>
            <a:r>
              <a:rPr lang="en-US" sz="1800" dirty="0" err="1"/>
              <a:t>precharge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Within each group, older commands prioritized over younger ones</a:t>
            </a:r>
          </a:p>
          <a:p>
            <a:pPr lvl="2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CF063-6B73-4B30-9EA3-BE46F70CC2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0835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414" y="544512"/>
            <a:ext cx="8229600" cy="7588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 Scheduling Policies-II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336" y="1643448"/>
            <a:ext cx="9565204" cy="4670039"/>
          </a:xfrm>
        </p:spPr>
        <p:txBody>
          <a:bodyPr/>
          <a:lstStyle/>
          <a:p>
            <a:r>
              <a:rPr lang="en-US" sz="2800" dirty="0"/>
              <a:t>A scheduling policy is essentially a prioritization order</a:t>
            </a:r>
          </a:p>
          <a:p>
            <a:endParaRPr lang="en-US" sz="2800" dirty="0"/>
          </a:p>
          <a:p>
            <a:r>
              <a:rPr lang="en-US" sz="2800" dirty="0"/>
              <a:t>Prioritization can be based on</a:t>
            </a:r>
          </a:p>
          <a:p>
            <a:pPr lvl="1"/>
            <a:r>
              <a:rPr lang="en-US" sz="2400" dirty="0"/>
              <a:t>Request age</a:t>
            </a:r>
          </a:p>
          <a:p>
            <a:pPr lvl="1"/>
            <a:r>
              <a:rPr lang="en-US" sz="2400" dirty="0"/>
              <a:t>Row buffer hit/miss status</a:t>
            </a:r>
          </a:p>
          <a:p>
            <a:pPr lvl="1"/>
            <a:r>
              <a:rPr lang="en-US" sz="2400" dirty="0"/>
              <a:t>Request type (</a:t>
            </a:r>
            <a:r>
              <a:rPr lang="en-US" sz="2400" dirty="0" err="1"/>
              <a:t>prefetch</a:t>
            </a:r>
            <a:r>
              <a:rPr lang="en-US" sz="2400" dirty="0"/>
              <a:t>, read, write)</a:t>
            </a:r>
          </a:p>
          <a:p>
            <a:pPr lvl="1"/>
            <a:r>
              <a:rPr lang="en-US" sz="2400" dirty="0"/>
              <a:t>Requestor type (load miss or store miss)</a:t>
            </a:r>
          </a:p>
          <a:p>
            <a:pPr lvl="1"/>
            <a:r>
              <a:rPr lang="en-US" sz="2400" dirty="0"/>
              <a:t>Request criticality</a:t>
            </a:r>
          </a:p>
          <a:p>
            <a:pPr lvl="2"/>
            <a:r>
              <a:rPr lang="en-US" sz="2000" dirty="0"/>
              <a:t>Oldest miss in the core?</a:t>
            </a:r>
          </a:p>
          <a:p>
            <a:pPr lvl="2"/>
            <a:r>
              <a:rPr lang="en-US" sz="2000" dirty="0"/>
              <a:t>How many instructions in core are dependent on it?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024E-9146-4A4C-89C9-1A3155A2C7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71720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2" y="544513"/>
            <a:ext cx="11794524" cy="758825"/>
          </a:xfrm>
        </p:spPr>
        <p:txBody>
          <a:bodyPr/>
          <a:lstStyle/>
          <a:p>
            <a:r>
              <a:rPr lang="en-US" sz="40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DRAM Controllers Difficult to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876" y="1581664"/>
            <a:ext cx="12023124" cy="4738002"/>
          </a:xfrm>
        </p:spPr>
        <p:txBody>
          <a:bodyPr/>
          <a:lstStyle/>
          <a:p>
            <a:r>
              <a:rPr lang="en-US" sz="2400" dirty="0"/>
              <a:t>Need to obey </a:t>
            </a:r>
            <a:r>
              <a:rPr lang="en-US" sz="2400" dirty="0">
                <a:solidFill>
                  <a:srgbClr val="0000FF"/>
                </a:solidFill>
              </a:rPr>
              <a:t>DRAM timing constraints </a:t>
            </a:r>
            <a:r>
              <a:rPr lang="en-US" sz="2400" dirty="0"/>
              <a:t>for correctness</a:t>
            </a:r>
          </a:p>
          <a:p>
            <a:pPr lvl="1"/>
            <a:r>
              <a:rPr lang="en-US" sz="2000" dirty="0"/>
              <a:t>There are many (50+) timing constraints in DRAM</a:t>
            </a:r>
          </a:p>
          <a:p>
            <a:pPr lvl="1"/>
            <a:r>
              <a:rPr lang="en-US" sz="2000" dirty="0" err="1"/>
              <a:t>tWTR</a:t>
            </a:r>
            <a:r>
              <a:rPr lang="en-US" sz="2000" dirty="0"/>
              <a:t>: Minimum number of cycles to wait before issuing a read command after a write command is issued</a:t>
            </a:r>
          </a:p>
          <a:p>
            <a:pPr lvl="1"/>
            <a:r>
              <a:rPr lang="en-US" sz="2000" dirty="0" err="1"/>
              <a:t>tRC</a:t>
            </a:r>
            <a:r>
              <a:rPr lang="en-US" sz="2000" dirty="0"/>
              <a:t>: Minimum number of cycles between the issuing of two consecutive activate commands to the same bank</a:t>
            </a:r>
          </a:p>
          <a:p>
            <a:pPr lvl="1"/>
            <a:r>
              <a:rPr lang="en-US" sz="2000" dirty="0"/>
              <a:t>…</a:t>
            </a:r>
          </a:p>
          <a:p>
            <a:r>
              <a:rPr lang="en-US" sz="2400" dirty="0"/>
              <a:t>Need to </a:t>
            </a:r>
            <a:r>
              <a:rPr lang="en-US" sz="2400" dirty="0">
                <a:solidFill>
                  <a:srgbClr val="0000FF"/>
                </a:solidFill>
              </a:rPr>
              <a:t>keep track of many resources </a:t>
            </a:r>
            <a:r>
              <a:rPr lang="en-US" sz="2400" dirty="0"/>
              <a:t>to prevent conflicts</a:t>
            </a:r>
          </a:p>
          <a:p>
            <a:pPr lvl="1"/>
            <a:r>
              <a:rPr lang="en-US" sz="2000" dirty="0"/>
              <a:t>Channels, banks, ranks, data bus, address bus, row buffers</a:t>
            </a:r>
          </a:p>
          <a:p>
            <a:r>
              <a:rPr lang="en-US" sz="2400" dirty="0"/>
              <a:t>Need to handle </a:t>
            </a:r>
            <a:r>
              <a:rPr lang="en-US" sz="2400" dirty="0">
                <a:solidFill>
                  <a:srgbClr val="0000FF"/>
                </a:solidFill>
              </a:rPr>
              <a:t>DRAM refresh</a:t>
            </a:r>
          </a:p>
          <a:p>
            <a:r>
              <a:rPr lang="en-US" sz="2400" dirty="0"/>
              <a:t>Need to optimize for performance </a:t>
            </a:r>
            <a:r>
              <a:rPr lang="en-US" sz="1400" dirty="0"/>
              <a:t>(in the presence of constraints)</a:t>
            </a:r>
          </a:p>
          <a:p>
            <a:pPr lvl="1"/>
            <a:r>
              <a:rPr lang="en-US" sz="2000" dirty="0"/>
              <a:t>Reordering is not simple</a:t>
            </a:r>
          </a:p>
          <a:p>
            <a:pPr lvl="1"/>
            <a:r>
              <a:rPr lang="en-US" sz="2000" dirty="0"/>
              <a:t>Predicting the future?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53C1B-EA79-4C50-9BCE-7A8842D625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25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2135E5-7416-99CB-FDC9-8CD892D29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latin typeface="Tahoma" charset="0"/>
              </a:rPr>
              <a:t>Rank: Multiple chips operated together to form a wide interface</a:t>
            </a:r>
          </a:p>
          <a:p>
            <a:r>
              <a:rPr lang="en-US" sz="2400" dirty="0">
                <a:latin typeface="Tahoma" charset="0"/>
              </a:rPr>
              <a:t>All chips comprising a rank are controlled at the same time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Respond to a single command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Share address and command buses, but provide different data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sz="2400" dirty="0">
                <a:latin typeface="Tahoma" charset="0"/>
              </a:rPr>
              <a:t>A DRAM module consists of one or more ranks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E.g., DIMM (dual inline memory module)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This is what you plug into your motherboard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sz="2400" dirty="0">
                <a:latin typeface="Tahoma" charset="0"/>
              </a:rPr>
              <a:t>If we have chips with 8-bit interface, to read 8 bytes in a single access, use 8 chips in a DIMM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0653-1318-F063-A6E9-7B1EBC380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DRAM</a:t>
            </a:r>
            <a:r>
              <a:rPr lang="en-US" dirty="0">
                <a:latin typeface="Garamond" charset="0"/>
              </a:rPr>
              <a:t> Rank and Module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4567-045C-06AD-5F8A-427526765B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9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FAC8FE7-E9E3-4975-A346-57C104677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297" y="498389"/>
            <a:ext cx="11237053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Banks (Interleaving) and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2E31-8B49-43F8-AB8F-B68167FA16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4654" y="1346886"/>
            <a:ext cx="9883346" cy="4844364"/>
          </a:xfrm>
        </p:spPr>
        <p:txBody>
          <a:bodyPr/>
          <a:lstStyle/>
          <a:p>
            <a:r>
              <a:rPr lang="en-US" altLang="en-US" dirty="0"/>
              <a:t>Multiple banks</a:t>
            </a:r>
          </a:p>
          <a:p>
            <a:pPr lvl="1"/>
            <a:r>
              <a:rPr lang="en-US" altLang="en-US" dirty="0"/>
              <a:t>Enable </a:t>
            </a:r>
            <a:r>
              <a:rPr lang="en-US" altLang="en-US" dirty="0">
                <a:solidFill>
                  <a:srgbClr val="FF0000"/>
                </a:solidFill>
              </a:rPr>
              <a:t>concurrent DRAM accesses</a:t>
            </a:r>
          </a:p>
          <a:p>
            <a:pPr lvl="1"/>
            <a:r>
              <a:rPr lang="en-US" altLang="en-US" dirty="0"/>
              <a:t>Bits in address determine which bank an address resides in</a:t>
            </a:r>
          </a:p>
          <a:p>
            <a:r>
              <a:rPr lang="en-US" altLang="en-US" dirty="0"/>
              <a:t>Multiple independent channels serve the same purpose</a:t>
            </a:r>
          </a:p>
          <a:p>
            <a:pPr lvl="1"/>
            <a:r>
              <a:rPr lang="en-US" altLang="en-US" dirty="0"/>
              <a:t>But they are even better because they have </a:t>
            </a:r>
            <a:r>
              <a:rPr lang="en-US" altLang="en-US" dirty="0">
                <a:solidFill>
                  <a:srgbClr val="FF0000"/>
                </a:solidFill>
              </a:rPr>
              <a:t>separate data buses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Increased bus bandwidth</a:t>
            </a:r>
          </a:p>
          <a:p>
            <a:pPr lvl="1"/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Enabling more concurrency requires reducing</a:t>
            </a:r>
          </a:p>
          <a:p>
            <a:pPr lvl="1"/>
            <a:r>
              <a:rPr lang="en-US" altLang="en-US" dirty="0"/>
              <a:t>Bank conflicts</a:t>
            </a:r>
          </a:p>
          <a:p>
            <a:pPr lvl="1"/>
            <a:r>
              <a:rPr lang="en-US" altLang="en-US" dirty="0"/>
              <a:t>Channel conflicts</a:t>
            </a:r>
          </a:p>
          <a:p>
            <a:r>
              <a:rPr lang="en-US" altLang="en-US" dirty="0"/>
              <a:t>How to select/randomize bank/channel indices in address?</a:t>
            </a:r>
          </a:p>
          <a:p>
            <a:pPr lvl="1"/>
            <a:r>
              <a:rPr lang="en-US" altLang="en-US" dirty="0"/>
              <a:t>Lower order bits have more entropy</a:t>
            </a:r>
          </a:p>
          <a:p>
            <a:pPr lvl="1"/>
            <a:r>
              <a:rPr lang="en-US" altLang="en-US" dirty="0"/>
              <a:t>Randomizing hash functions (XOR of different address bits)</a:t>
            </a:r>
          </a:p>
          <a:p>
            <a:pPr lvl="1"/>
            <a:endParaRPr lang="en-US" altLang="en-US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D9304CFA-B7FA-4B45-8980-CA7B8DDB3C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4F83F94-E721-428A-A937-CD5A4632BB1D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1AC097A5-4F22-4EF6-B44E-BB50EF122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23103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Multiple Banks/Channels Help</a:t>
            </a:r>
          </a:p>
        </p:txBody>
      </p:sp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86B4EDAD-4856-4A3E-A458-3564917996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58D04F-FC62-46BD-80F0-4A0B6787AC1C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 dirty="0">
              <a:latin typeface="Garamond" panose="02020404030301010803" pitchFamily="18" charset="0"/>
            </a:endParaRP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EA4B7724-480F-4C71-B610-32B9CFEF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543050"/>
            <a:ext cx="8580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EA510F6-533B-4E03-B6D9-21B0C9E0C0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29281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Channels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BACD18-AA57-457C-8EEF-69CB02735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7330" y="1810264"/>
            <a:ext cx="9485870" cy="4380985"/>
          </a:xfrm>
        </p:spPr>
        <p:txBody>
          <a:bodyPr/>
          <a:lstStyle/>
          <a:p>
            <a:r>
              <a:rPr lang="en-US" altLang="en-US" dirty="0"/>
              <a:t>Advantages</a:t>
            </a:r>
          </a:p>
          <a:p>
            <a:pPr lvl="1"/>
            <a:r>
              <a:rPr lang="en-US" altLang="en-US" dirty="0"/>
              <a:t>Increased bandwidth</a:t>
            </a:r>
          </a:p>
          <a:p>
            <a:pPr lvl="1"/>
            <a:r>
              <a:rPr lang="en-US" altLang="en-US" dirty="0"/>
              <a:t>Multiple concurrent accesses (if independent channels)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Disadvantages</a:t>
            </a:r>
          </a:p>
          <a:p>
            <a:pPr lvl="1"/>
            <a:r>
              <a:rPr lang="en-US" altLang="en-US" dirty="0"/>
              <a:t>Higher cost than a single channel</a:t>
            </a:r>
          </a:p>
          <a:p>
            <a:pPr lvl="2"/>
            <a:r>
              <a:rPr lang="en-US" altLang="en-US" dirty="0"/>
              <a:t>More board wires</a:t>
            </a:r>
          </a:p>
          <a:p>
            <a:pPr lvl="2"/>
            <a:r>
              <a:rPr lang="en-US" altLang="en-US" dirty="0"/>
              <a:t>More pins 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F7F0FC35-D5D7-428A-BDF0-56E8D553EA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A41FF3-6101-4ED0-812A-67C072E2B1C2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52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59867E6-732B-4FCE-986D-48E50D7D2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484830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Mapping (Single Channel)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6BA5F42F-01DF-4627-8E2B-984F882318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3232" y="1299690"/>
            <a:ext cx="8610600" cy="5194300"/>
          </a:xfrm>
        </p:spPr>
        <p:txBody>
          <a:bodyPr/>
          <a:lstStyle/>
          <a:p>
            <a:r>
              <a:rPr lang="en-US" altLang="en-US" dirty="0"/>
              <a:t>Single-channel system with 8-byte memory bus</a:t>
            </a:r>
          </a:p>
          <a:p>
            <a:pPr lvl="1"/>
            <a:r>
              <a:rPr lang="en-US" altLang="en-US" dirty="0"/>
              <a:t>2GB memory, 8 banks, 16K rows &amp; 2K columns per bank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Row interleaving</a:t>
            </a:r>
          </a:p>
          <a:p>
            <a:pPr lvl="1"/>
            <a:r>
              <a:rPr lang="en-US" altLang="en-US" dirty="0"/>
              <a:t>Consecutive rows of memory in consecutive banks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0000FF"/>
                </a:solidFill>
              </a:rPr>
              <a:t>Cache block interleaving</a:t>
            </a:r>
          </a:p>
          <a:p>
            <a:pPr marL="695325" lvl="2" indent="-342900"/>
            <a:r>
              <a:rPr lang="en-US" altLang="en-US" dirty="0"/>
              <a:t>Consecutive cache block addresses in consecutive banks</a:t>
            </a:r>
          </a:p>
          <a:p>
            <a:pPr marL="695325" lvl="2" indent="-342900"/>
            <a:r>
              <a:rPr lang="en-US" altLang="en-US" dirty="0"/>
              <a:t>64 bytes cache blocks</a:t>
            </a:r>
          </a:p>
          <a:p>
            <a:pPr marL="695325" lvl="2" indent="-342900"/>
            <a:endParaRPr lang="en-US" altLang="en-US" dirty="0"/>
          </a:p>
          <a:p>
            <a:pPr marL="695325" lvl="2" indent="-342900"/>
            <a:endParaRPr lang="en-US" altLang="en-US" dirty="0"/>
          </a:p>
          <a:p>
            <a:pPr marL="695325" lvl="2" indent="-342900"/>
            <a:endParaRPr lang="en-US" altLang="en-US" dirty="0"/>
          </a:p>
          <a:p>
            <a:pPr marL="695325" lvl="2" indent="-342900"/>
            <a:r>
              <a:rPr lang="en-US" altLang="en-US" dirty="0"/>
              <a:t>Accesses to consecutive cache blocks can be serviced in parallel</a:t>
            </a:r>
          </a:p>
          <a:p>
            <a:pPr marL="695325" lvl="2" indent="-342900"/>
            <a:r>
              <a:rPr lang="en-US" altLang="en-US" dirty="0"/>
              <a:t>How about random accesses? </a:t>
            </a:r>
            <a:r>
              <a:rPr lang="en-US" altLang="en-US" dirty="0" err="1"/>
              <a:t>Strided</a:t>
            </a:r>
            <a:r>
              <a:rPr lang="en-US" altLang="en-US" dirty="0"/>
              <a:t> accesses?</a:t>
            </a: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0CBBB52-7D1D-461D-B74D-1C60358DA1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931269-259E-468E-91E4-AAFF0DAD9A18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58FA2E52-629D-4095-9564-5EC576D2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582" y="3190404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Column (11 bits)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03AF030C-B8B7-45A6-BD8B-1660482C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96" y="3190404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Bank (3 bits)</a:t>
            </a:r>
          </a:p>
        </p:txBody>
      </p:sp>
      <p:sp>
        <p:nvSpPr>
          <p:cNvPr id="55302" name="TextBox 6">
            <a:extLst>
              <a:ext uri="{FF2B5EF4-FFF2-40B4-BE49-F238E27FC236}">
                <a16:creationId xmlns:a16="http://schemas.microsoft.com/office/drawing/2014/main" id="{02F0899F-DA26-412B-9E9A-371B6480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71" y="3190404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Row (14 bits)</a:t>
            </a:r>
          </a:p>
        </p:txBody>
      </p:sp>
      <p:sp>
        <p:nvSpPr>
          <p:cNvPr id="55303" name="TextBox 7">
            <a:extLst>
              <a:ext uri="{FF2B5EF4-FFF2-40B4-BE49-F238E27FC236}">
                <a16:creationId xmlns:a16="http://schemas.microsoft.com/office/drawing/2014/main" id="{F81560D7-B15A-4EE7-8B20-E942CADD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33" y="3190404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Byte in bus (3 bits)</a:t>
            </a:r>
          </a:p>
        </p:txBody>
      </p:sp>
      <p:sp>
        <p:nvSpPr>
          <p:cNvPr id="55304" name="TextBox 8">
            <a:extLst>
              <a:ext uri="{FF2B5EF4-FFF2-40B4-BE49-F238E27FC236}">
                <a16:creationId xmlns:a16="http://schemas.microsoft.com/office/drawing/2014/main" id="{BE56DABE-30E1-48AB-A719-B545B4BE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358" y="5250979"/>
            <a:ext cx="10445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Low Col. </a:t>
            </a:r>
          </a:p>
        </p:txBody>
      </p:sp>
      <p:sp>
        <p:nvSpPr>
          <p:cNvPr id="55305" name="TextBox 9">
            <a:extLst>
              <a:ext uri="{FF2B5EF4-FFF2-40B4-BE49-F238E27FC236}">
                <a16:creationId xmlns:a16="http://schemas.microsoft.com/office/drawing/2014/main" id="{331A85C6-95E9-42C7-BCAD-AF2DE9DE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96" y="5250979"/>
            <a:ext cx="13731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High Column</a:t>
            </a:r>
          </a:p>
        </p:txBody>
      </p:sp>
      <p:sp>
        <p:nvSpPr>
          <p:cNvPr id="55306" name="TextBox 10">
            <a:extLst>
              <a:ext uri="{FF2B5EF4-FFF2-40B4-BE49-F238E27FC236}">
                <a16:creationId xmlns:a16="http://schemas.microsoft.com/office/drawing/2014/main" id="{F4153BD7-D31F-4389-BACA-275D8F34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71" y="5250979"/>
            <a:ext cx="27781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Row (14 bits)</a:t>
            </a:r>
          </a:p>
        </p:txBody>
      </p:sp>
      <p:sp>
        <p:nvSpPr>
          <p:cNvPr id="55307" name="TextBox 11">
            <a:extLst>
              <a:ext uri="{FF2B5EF4-FFF2-40B4-BE49-F238E27FC236}">
                <a16:creationId xmlns:a16="http://schemas.microsoft.com/office/drawing/2014/main" id="{E8FE8D96-6DA6-48B4-8B46-90EAE449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33" y="5250979"/>
            <a:ext cx="16668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Byte in bus (3 bits)</a:t>
            </a:r>
          </a:p>
        </p:txBody>
      </p:sp>
      <p:sp>
        <p:nvSpPr>
          <p:cNvPr id="55308" name="TextBox 12">
            <a:extLst>
              <a:ext uri="{FF2B5EF4-FFF2-40B4-BE49-F238E27FC236}">
                <a16:creationId xmlns:a16="http://schemas.microsoft.com/office/drawing/2014/main" id="{07423F60-1923-43DC-9666-6C4D4DCE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83" y="5250979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Bank (3 bits)</a:t>
            </a:r>
          </a:p>
        </p:txBody>
      </p:sp>
      <p:sp>
        <p:nvSpPr>
          <p:cNvPr id="55309" name="TextBox 13">
            <a:extLst>
              <a:ext uri="{FF2B5EF4-FFF2-40B4-BE49-F238E27FC236}">
                <a16:creationId xmlns:a16="http://schemas.microsoft.com/office/drawing/2014/main" id="{4EE31F3D-BE5B-4FD4-96C4-8E8D05DC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070" y="5557366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3 bits</a:t>
            </a:r>
          </a:p>
        </p:txBody>
      </p:sp>
      <p:sp>
        <p:nvSpPr>
          <p:cNvPr id="55310" name="TextBox 14">
            <a:extLst>
              <a:ext uri="{FF2B5EF4-FFF2-40B4-BE49-F238E27FC236}">
                <a16:creationId xmlns:a16="http://schemas.microsoft.com/office/drawing/2014/main" id="{85D4A2B2-DCC3-4C97-913B-ECBABC97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107" y="5571653"/>
            <a:ext cx="55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8 bits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FD5FBAE-3C09-4BF1-90EC-BA2FFF9B57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552452"/>
            <a:ext cx="114808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Mapping Randomization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3D6BFB07-3C60-4138-B3D5-5A4071ADBD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055" y="1716089"/>
            <a:ext cx="9978080" cy="5194300"/>
          </a:xfrm>
        </p:spPr>
        <p:txBody>
          <a:bodyPr/>
          <a:lstStyle/>
          <a:p>
            <a:r>
              <a:rPr lang="en-US" altLang="en-US" dirty="0"/>
              <a:t>DRAM controller can randomize the address mapping to banks so that bank conflicts are less likely</a:t>
            </a:r>
          </a:p>
          <a:p>
            <a:endParaRPr lang="en-US" altLang="en-US" dirty="0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B021791C-B40E-45D1-8ED5-6C5DD7C295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6051" y="631825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9B0D4E-D14D-4FF1-94CB-DF096E18167E}" type="slidenum">
              <a:rPr lang="en-US" altLang="en-US" sz="1600"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600">
              <a:latin typeface="Garamond" panose="02020404030301010803" pitchFamily="18" charset="0"/>
            </a:endParaRPr>
          </a:p>
        </p:txBody>
      </p:sp>
      <p:sp>
        <p:nvSpPr>
          <p:cNvPr id="56324" name="TextBox 4">
            <a:extLst>
              <a:ext uri="{FF2B5EF4-FFF2-40B4-BE49-F238E27FC236}">
                <a16:creationId xmlns:a16="http://schemas.microsoft.com/office/drawing/2014/main" id="{33C58C66-079B-4B23-AE8A-E7EFCF87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10356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Column (11 bits)</a:t>
            </a:r>
          </a:p>
        </p:txBody>
      </p:sp>
      <p:sp>
        <p:nvSpPr>
          <p:cNvPr id="56325" name="TextBox 5">
            <a:extLst>
              <a:ext uri="{FF2B5EF4-FFF2-40B4-BE49-F238E27FC236}">
                <a16:creationId xmlns:a16="http://schemas.microsoft.com/office/drawing/2014/main" id="{E61CB478-1ED9-46FB-A9E9-FB5159409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4" y="3103565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3 bits</a:t>
            </a:r>
          </a:p>
        </p:txBody>
      </p:sp>
      <p:sp>
        <p:nvSpPr>
          <p:cNvPr id="56326" name="TextBox 6">
            <a:extLst>
              <a:ext uri="{FF2B5EF4-FFF2-40B4-BE49-F238E27FC236}">
                <a16:creationId xmlns:a16="http://schemas.microsoft.com/office/drawing/2014/main" id="{1A90D85D-D4A3-4BB9-8B67-8CF36704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9" y="310356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/>
          </a:p>
        </p:txBody>
      </p:sp>
      <p:sp>
        <p:nvSpPr>
          <p:cNvPr id="56327" name="TextBox 7">
            <a:extLst>
              <a:ext uri="{FF2B5EF4-FFF2-40B4-BE49-F238E27FC236}">
                <a16:creationId xmlns:a16="http://schemas.microsoft.com/office/drawing/2014/main" id="{53D7CAE7-F074-4F3F-AC13-870395D5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1" y="310356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Byte in bus (3 bits)</a:t>
            </a:r>
          </a:p>
        </p:txBody>
      </p:sp>
      <p:cxnSp>
        <p:nvCxnSpPr>
          <p:cNvPr id="56328" name="Straight Connector 8">
            <a:extLst>
              <a:ext uri="{FF2B5EF4-FFF2-40B4-BE49-F238E27FC236}">
                <a16:creationId xmlns:a16="http://schemas.microsoft.com/office/drawing/2014/main" id="{6D58F1B6-DBEF-4891-BF58-A723D45895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83620" y="3258347"/>
            <a:ext cx="307975" cy="15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9" name="Straight Connector 9">
            <a:extLst>
              <a:ext uri="{FF2B5EF4-FFF2-40B4-BE49-F238E27FC236}">
                <a16:creationId xmlns:a16="http://schemas.microsoft.com/office/drawing/2014/main" id="{1086DD8F-BCB6-4EC4-9BD8-92E7E4FEF8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69407" y="3256758"/>
            <a:ext cx="307975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0" name="Elbow Connector 10">
            <a:extLst>
              <a:ext uri="{FF2B5EF4-FFF2-40B4-BE49-F238E27FC236}">
                <a16:creationId xmlns:a16="http://schemas.microsoft.com/office/drawing/2014/main" id="{71F77658-0608-4F5F-9D38-D3351EACCE3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51125" y="3467102"/>
            <a:ext cx="742950" cy="63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nip Same Side Corner Rectangle 11">
            <a:extLst>
              <a:ext uri="{FF2B5EF4-FFF2-40B4-BE49-F238E27FC236}">
                <a16:creationId xmlns:a16="http://schemas.microsoft.com/office/drawing/2014/main" id="{34D50E60-58A5-402F-939C-A181AC40314F}"/>
              </a:ext>
            </a:extLst>
          </p:cNvPr>
          <p:cNvSpPr/>
          <p:nvPr/>
        </p:nvSpPr>
        <p:spPr bwMode="auto">
          <a:xfrm rot="10800000">
            <a:off x="3071813" y="4159252"/>
            <a:ext cx="887412" cy="512762"/>
          </a:xfrm>
          <a:prstGeom prst="snip2Same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 dirty="0">
              <a:ea typeface="+mn-ea"/>
              <a:cs typeface="Arial" charset="0"/>
            </a:endParaRPr>
          </a:p>
        </p:txBody>
      </p:sp>
      <p:sp>
        <p:nvSpPr>
          <p:cNvPr id="56332" name="TextBox 12">
            <a:extLst>
              <a:ext uri="{FF2B5EF4-FFF2-40B4-BE49-F238E27FC236}">
                <a16:creationId xmlns:a16="http://schemas.microsoft.com/office/drawing/2014/main" id="{DD321F5C-E888-4252-94FF-AD8358CE1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4262440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XOR</a:t>
            </a:r>
          </a:p>
        </p:txBody>
      </p:sp>
      <p:cxnSp>
        <p:nvCxnSpPr>
          <p:cNvPr id="56333" name="Straight Connector 13">
            <a:extLst>
              <a:ext uri="{FF2B5EF4-FFF2-40B4-BE49-F238E27FC236}">
                <a16:creationId xmlns:a16="http://schemas.microsoft.com/office/drawing/2014/main" id="{23455D76-113D-4256-92F4-15F38159BD26}"/>
              </a:ext>
            </a:extLst>
          </p:cNvPr>
          <p:cNvCxnSpPr>
            <a:cxnSpLocks noChangeShapeType="1"/>
            <a:stCxn id="56325" idx="2"/>
          </p:cNvCxnSpPr>
          <p:nvPr/>
        </p:nvCxnSpPr>
        <p:spPr bwMode="auto">
          <a:xfrm rot="16200000" flipH="1">
            <a:off x="4443413" y="3590927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4" name="Straight Connector 14">
            <a:extLst>
              <a:ext uri="{FF2B5EF4-FFF2-40B4-BE49-F238E27FC236}">
                <a16:creationId xmlns:a16="http://schemas.microsoft.com/office/drawing/2014/main" id="{C0ACB7D7-512A-4BEF-B633-CAB115D4E93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721100" y="3770314"/>
            <a:ext cx="901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5" name="Straight Connector 15">
            <a:extLst>
              <a:ext uri="{FF2B5EF4-FFF2-40B4-BE49-F238E27FC236}">
                <a16:creationId xmlns:a16="http://schemas.microsoft.com/office/drawing/2014/main" id="{4523724B-6A36-4007-80E2-F7DC64D6BB7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26631" y="3964783"/>
            <a:ext cx="38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6" name="Straight Arrow Connector 16">
            <a:extLst>
              <a:ext uri="{FF2B5EF4-FFF2-40B4-BE49-F238E27FC236}">
                <a16:creationId xmlns:a16="http://schemas.microsoft.com/office/drawing/2014/main" id="{94988BBA-E688-4EE7-9871-D0A4718CB650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 rot="16200000" flipH="1">
            <a:off x="3392488" y="4794252"/>
            <a:ext cx="244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7" name="TextBox 17">
            <a:extLst>
              <a:ext uri="{FF2B5EF4-FFF2-40B4-BE49-F238E27FC236}">
                <a16:creationId xmlns:a16="http://schemas.microsoft.com/office/drawing/2014/main" id="{C191A440-1EC8-4C31-9A73-A8E2B14D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32378"/>
            <a:ext cx="122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Bank index (3 bits)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364" y="535793"/>
            <a:ext cx="660186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5"/>
                </a:solidFill>
                <a:latin typeface="+mj-lt"/>
              </a:rPr>
              <a:t>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6EEEE-08B3-4074-A60A-FACC90B6DA01}"/>
              </a:ext>
            </a:extLst>
          </p:cNvPr>
          <p:cNvSpPr txBox="1"/>
          <p:nvPr/>
        </p:nvSpPr>
        <p:spPr>
          <a:xfrm>
            <a:off x="995852" y="1631882"/>
            <a:ext cx="313588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DRAM Chip Organization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8DC88-4567-40B1-AFFA-1E4A53A57115}"/>
              </a:ext>
            </a:extLst>
          </p:cNvPr>
          <p:cNvSpPr txBox="1"/>
          <p:nvPr/>
        </p:nvSpPr>
        <p:spPr>
          <a:xfrm>
            <a:off x="995850" y="2238329"/>
            <a:ext cx="219152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Destructive 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BFA2E-049C-4929-95F0-7937EAF5F9A4}"/>
              </a:ext>
            </a:extLst>
          </p:cNvPr>
          <p:cNvSpPr txBox="1"/>
          <p:nvPr/>
        </p:nvSpPr>
        <p:spPr>
          <a:xfrm>
            <a:off x="995850" y="2858035"/>
            <a:ext cx="270799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SDRAM Read Timing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BA90F-9BFC-428E-9236-21AB7852E18B}"/>
              </a:ext>
            </a:extLst>
          </p:cNvPr>
          <p:cNvSpPr txBox="1"/>
          <p:nvPr/>
        </p:nvSpPr>
        <p:spPr>
          <a:xfrm>
            <a:off x="987384" y="3450355"/>
            <a:ext cx="249095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Memory Controller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5EE69-749C-43BB-BF01-91AD57348DAD}"/>
              </a:ext>
            </a:extLst>
          </p:cNvPr>
          <p:cNvSpPr txBox="1"/>
          <p:nvPr/>
        </p:nvSpPr>
        <p:spPr>
          <a:xfrm>
            <a:off x="987384" y="4063071"/>
            <a:ext cx="249095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Memory Scheduling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815F7-5D5C-480B-B29C-AF8665CB10E1}"/>
              </a:ext>
            </a:extLst>
          </p:cNvPr>
          <p:cNvSpPr txBox="1"/>
          <p:nvPr/>
        </p:nvSpPr>
        <p:spPr>
          <a:xfrm>
            <a:off x="987383" y="4675787"/>
            <a:ext cx="326483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Open-Page vs. Close Page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568B7-6AB8-4D08-8A13-6189465F1FAA}"/>
              </a:ext>
            </a:extLst>
          </p:cNvPr>
          <p:cNvSpPr txBox="1"/>
          <p:nvPr/>
        </p:nvSpPr>
        <p:spPr>
          <a:xfrm>
            <a:off x="995851" y="5303966"/>
            <a:ext cx="283108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DIMM Organization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B0046-7226-4EE4-9759-B4704A61B560}"/>
              </a:ext>
            </a:extLst>
          </p:cNvPr>
          <p:cNvSpPr txBox="1"/>
          <p:nvPr/>
        </p:nvSpPr>
        <p:spPr>
          <a:xfrm>
            <a:off x="995851" y="5901219"/>
            <a:ext cx="283108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DRAM Refresh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49AE4-E892-4AAF-AD56-87049C06BD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918FE6-FEDB-42B5-B0DB-51A8335001C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5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5819" b="1" dirty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 64-bit Wide DIMM (One Rank)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7BC8090-DED7-7E4E-A1CC-D3E3EEFE3E7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>
                <a:defRPr/>
              </a:pPr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99332" name="Object 2"/>
          <p:cNvGraphicFramePr>
            <a:graphicFrameLocks noChangeAspect="1"/>
          </p:cNvGraphicFramePr>
          <p:nvPr/>
        </p:nvGraphicFramePr>
        <p:xfrm>
          <a:off x="2430463" y="2068513"/>
          <a:ext cx="7453312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15000" imgH="2019300" progId="Visio.Drawing.11">
                  <p:embed/>
                </p:oleObj>
              </mc:Choice>
              <mc:Fallback>
                <p:oleObj name="Visio" r:id="rId3" imgW="5715000" imgH="2019300" progId="Visio.Drawing.11">
                  <p:embed/>
                  <p:pic>
                    <p:nvPicPr>
                      <p:cNvPr id="993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068513"/>
                        <a:ext cx="7453312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107763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004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5819" b="1" dirty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 64-bit Wide DIMM (One Rank)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212" y="1444209"/>
            <a:ext cx="4884478" cy="493871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Advantages: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Acts like a </a:t>
            </a:r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high-capacity DRAM chip </a:t>
            </a:r>
            <a:r>
              <a:rPr lang="en-US" sz="1800" dirty="0">
                <a:latin typeface="Tahoma" charset="0"/>
                <a:ea typeface="ＭＳ Ｐゴシック" charset="0"/>
              </a:rPr>
              <a:t>with a </a:t>
            </a:r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wide interface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Flexibility</a:t>
            </a:r>
            <a:r>
              <a:rPr lang="en-US" sz="1800" dirty="0">
                <a:latin typeface="Tahoma" charset="0"/>
                <a:ea typeface="ＭＳ Ｐゴシック" charset="0"/>
              </a:rPr>
              <a:t>: memory controller does not need to deal with individual chips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Disadvantages: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Granularity</a:t>
            </a:r>
            <a:r>
              <a:rPr lang="en-US" sz="1800" dirty="0">
                <a:latin typeface="Tahoma" charset="0"/>
                <a:ea typeface="ＭＳ Ｐゴシック" charset="0"/>
              </a:rPr>
              <a:t>: Accesses cannot be smaller than the interface width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CB4AEAA-1E3C-6947-9548-E3EFC2AB0CB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>
                <a:defRPr/>
              </a:pPr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5125627" cy="46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D6EE0-247A-A549-8157-C96EC2E6B901}"/>
              </a:ext>
            </a:extLst>
          </p:cNvPr>
          <p:cNvSpPr txBox="1"/>
          <p:nvPr/>
        </p:nvSpPr>
        <p:spPr>
          <a:xfrm>
            <a:off x="372463" y="6382922"/>
            <a:ext cx="8600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Mutlu+, “</a:t>
            </a:r>
            <a:r>
              <a:rPr lang="en-US" sz="1600" dirty="0">
                <a:solidFill>
                  <a:srgbClr val="0000FF"/>
                </a:solidFill>
              </a:rPr>
              <a:t>Stall-Time Fair Memory Access Scheduling for Chip Multiprocessors</a:t>
            </a:r>
            <a:r>
              <a:rPr lang="en-US" sz="1600" dirty="0"/>
              <a:t>,” MICRO 2007.</a:t>
            </a:r>
          </a:p>
        </p:txBody>
      </p:sp>
    </p:spTree>
    <p:extLst>
      <p:ext uri="{BB962C8B-B14F-4D97-AF65-F5344CB8AC3E}">
        <p14:creationId xmlns:p14="http://schemas.microsoft.com/office/powerpoint/2010/main" val="302412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5819" b="1" dirty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Multiple DIMMs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E45511C-8E3B-B74E-BDEE-1B5E5F5A6F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>
                <a:defRPr/>
              </a:pPr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1114"/>
            <a:ext cx="6164263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93013" y="1006475"/>
            <a:ext cx="4223242" cy="5194300"/>
          </a:xfrm>
        </p:spPr>
        <p:txBody>
          <a:bodyPr/>
          <a:lstStyle/>
          <a:p>
            <a:r>
              <a:rPr lang="en-US" sz="2400" dirty="0">
                <a:latin typeface="Tahoma" charset="0"/>
              </a:rPr>
              <a:t>Advantages: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Enables even higher capacity</a:t>
            </a:r>
          </a:p>
          <a:p>
            <a:pPr lvl="1"/>
            <a:endParaRPr lang="en-US" sz="1400" dirty="0">
              <a:latin typeface="Tahoma" charset="0"/>
              <a:ea typeface="ＭＳ Ｐゴシック" charset="0"/>
            </a:endParaRPr>
          </a:p>
          <a:p>
            <a:r>
              <a:rPr lang="en-US" sz="2400" dirty="0">
                <a:latin typeface="Tahoma" charset="0"/>
              </a:rPr>
              <a:t>Disadvantages: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Interconnect complexity and energy consumption can be high</a:t>
            </a:r>
          </a:p>
          <a:p>
            <a:pPr marL="344487" lvl="1" indent="0">
              <a:buNone/>
            </a:pPr>
            <a:r>
              <a:rPr lang="en-US" sz="2000" dirty="0">
                <a:latin typeface="Tahoma" charset="0"/>
                <a:ea typeface="ＭＳ Ｐゴシック" charset="0"/>
                <a:sym typeface="Wingdings"/>
              </a:rPr>
              <a:t>    Scalability is limited by this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14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8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5819" b="1" dirty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DRAM Channels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752600" y="996950"/>
            <a:ext cx="8610600" cy="4182022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sz="2400" dirty="0">
                <a:latin typeface="Tahoma" charset="0"/>
              </a:rPr>
              <a:t>2 Independent Channels: 2 Memory Controllers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8975914-7D94-7F48-82E9-960C100D559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>
                <a:defRPr/>
              </a:pPr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1339850"/>
            <a:ext cx="36464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339850"/>
            <a:ext cx="36464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FC826-F45A-D249-9421-163D54D96906}"/>
              </a:ext>
            </a:extLst>
          </p:cNvPr>
          <p:cNvSpPr txBox="1"/>
          <p:nvPr/>
        </p:nvSpPr>
        <p:spPr>
          <a:xfrm>
            <a:off x="1703512" y="6474822"/>
            <a:ext cx="8600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Mutlu</a:t>
            </a:r>
            <a:r>
              <a:rPr lang="en-US" sz="1600" dirty="0"/>
              <a:t>+, “</a:t>
            </a:r>
            <a:r>
              <a:rPr lang="en-US" sz="1600" dirty="0">
                <a:solidFill>
                  <a:srgbClr val="0000FF"/>
                </a:solidFill>
              </a:rPr>
              <a:t>Stall-Time Fair Memory Access Scheduling for Chip Multiprocessors</a:t>
            </a:r>
            <a:r>
              <a:rPr lang="en-US" sz="1600" dirty="0"/>
              <a:t>,” MICRO 2007.</a:t>
            </a:r>
          </a:p>
        </p:txBody>
      </p:sp>
    </p:spTree>
    <p:extLst>
      <p:ext uri="{BB962C8B-B14F-4D97-AF65-F5344CB8AC3E}">
        <p14:creationId xmlns:p14="http://schemas.microsoft.com/office/powerpoint/2010/main" val="5430658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6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124259</TotalTime>
  <Words>2797</Words>
  <Application>Microsoft Macintosh PowerPoint</Application>
  <PresentationFormat>Widescreen</PresentationFormat>
  <Paragraphs>701</Paragraphs>
  <Slides>55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Arial</vt:lpstr>
      <vt:lpstr>Arial Narrow</vt:lpstr>
      <vt:lpstr>AUdimat</vt:lpstr>
      <vt:lpstr>Calibri</vt:lpstr>
      <vt:lpstr>Calibri Light</vt:lpstr>
      <vt:lpstr>Garamond</vt:lpstr>
      <vt:lpstr>Tahoma</vt:lpstr>
      <vt:lpstr>Times New Roman</vt:lpstr>
      <vt:lpstr>Wingdings</vt:lpstr>
      <vt:lpstr>Edge</vt:lpstr>
      <vt:lpstr>3_Office Theme</vt:lpstr>
      <vt:lpstr>2_Office Theme</vt:lpstr>
      <vt:lpstr>Office Theme</vt:lpstr>
      <vt:lpstr>Cover Slide</vt:lpstr>
      <vt:lpstr>blue-v</vt:lpstr>
      <vt:lpstr>1_Office Theme</vt:lpstr>
      <vt:lpstr>Visio</vt:lpstr>
      <vt:lpstr>ECE411: Computer Organization and Design DRAM and Its Internal Architecture</vt:lpstr>
      <vt:lpstr>Memory Subsystem Organization</vt:lpstr>
      <vt:lpstr>The DRAM Bank Structure</vt:lpstr>
      <vt:lpstr>PowerPoint Presentation</vt:lpstr>
      <vt:lpstr>PowerPoint Presentation</vt:lpstr>
      <vt:lpstr>A 64-bit Wide DIMM (One Rank)</vt:lpstr>
      <vt:lpstr>A 64-bit Wide DIMM (One Rank)</vt:lpstr>
      <vt:lpstr>Multiple DIMMs</vt:lpstr>
      <vt:lpstr>DRAM Channels</vt:lpstr>
      <vt:lpstr>PIN Out Diagram</vt:lpstr>
      <vt:lpstr>Memory Subsystem</vt:lpstr>
      <vt:lpstr>Breaking down a DIMM</vt:lpstr>
      <vt:lpstr>Breaking down a DIMM</vt:lpstr>
      <vt:lpstr>Rank</vt:lpstr>
      <vt:lpstr>Breaking down a Rank</vt:lpstr>
      <vt:lpstr>Breaking down a Chip</vt:lpstr>
      <vt:lpstr>Breaking down a Bank</vt:lpstr>
      <vt:lpstr>PowerPoint Presentation</vt:lpstr>
      <vt:lpstr>Burst Access 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PowerPoint Presentation</vt:lpstr>
      <vt:lpstr>Hardware Structures</vt:lpstr>
      <vt:lpstr>DRAM Read/Write</vt:lpstr>
      <vt:lpstr>DRAM Chip Organization</vt:lpstr>
      <vt:lpstr>DRAM Chip Organization</vt:lpstr>
      <vt:lpstr>DRAM Read Operation</vt:lpstr>
      <vt:lpstr>Destructive Read</vt:lpstr>
      <vt:lpstr>Need for Writeback of DRAM Page</vt:lpstr>
      <vt:lpstr>Refresh</vt:lpstr>
      <vt:lpstr>DRAM Refresh (I)</vt:lpstr>
      <vt:lpstr>DRAM Refresh (II)</vt:lpstr>
      <vt:lpstr>DRAM Read Timing</vt:lpstr>
      <vt:lpstr>SDRAM Read Timing</vt:lpstr>
      <vt:lpstr>DRAM Page Mode</vt:lpstr>
      <vt:lpstr>DRAM Page Mode</vt:lpstr>
      <vt:lpstr>DRAM Bank Operation</vt:lpstr>
      <vt:lpstr>Memory Controller</vt:lpstr>
      <vt:lpstr>Latency Components: Basic DRAM Operation</vt:lpstr>
      <vt:lpstr>Open Page vs. Close Page Policies</vt:lpstr>
      <vt:lpstr>DRAM scheduling</vt:lpstr>
      <vt:lpstr>DRAM Scheduling Policies-I  </vt:lpstr>
      <vt:lpstr>DRAM Scheduling Policies-II</vt:lpstr>
      <vt:lpstr>Why are DRAM Controllers Difficult to Design?</vt:lpstr>
      <vt:lpstr>Multiple Banks (Interleaving) and Channels</vt:lpstr>
      <vt:lpstr>How Multiple Banks/Channels Help</vt:lpstr>
      <vt:lpstr>Multiple Channels</vt:lpstr>
      <vt:lpstr>Address Mapping (Single Channel)</vt:lpstr>
      <vt:lpstr>Bank Mapping Randomization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Address-Value Delta (AVD) Prediction</dc:title>
  <dc:creator>onur</dc:creator>
  <cp:lastModifiedBy>Agarwal, Siddharth</cp:lastModifiedBy>
  <cp:revision>4344</cp:revision>
  <dcterms:created xsi:type="dcterms:W3CDTF">2010-11-03T23:02:29Z</dcterms:created>
  <dcterms:modified xsi:type="dcterms:W3CDTF">2022-10-06T18:56:14Z</dcterms:modified>
</cp:coreProperties>
</file>