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notesSlides/notesSlide4.xml" ContentType="application/vnd.openxmlformats-officedocument.presentationml.notesSlide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508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28" r:id="rId23"/>
    <p:sldId id="529" r:id="rId24"/>
    <p:sldId id="530" r:id="rId25"/>
    <p:sldId id="531" r:id="rId26"/>
    <p:sldId id="532" r:id="rId27"/>
    <p:sldId id="533" r:id="rId28"/>
    <p:sldId id="534" r:id="rId29"/>
    <p:sldId id="535" r:id="rId30"/>
    <p:sldId id="536" r:id="rId31"/>
    <p:sldId id="537" r:id="rId32"/>
    <p:sldId id="538" r:id="rId33"/>
    <p:sldId id="539" r:id="rId34"/>
    <p:sldId id="540" r:id="rId35"/>
    <p:sldId id="541" r:id="rId36"/>
    <p:sldId id="421" r:id="rId3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Rakesh" userId="e6961465-9b26-4018-8ebe-1bb6947834b0" providerId="ADAL" clId="{F837BEDD-2714-41D6-9F41-4637ED99D864}"/>
    <pc:docChg chg="delSld">
      <pc:chgData name="Kumar, Rakesh" userId="e6961465-9b26-4018-8ebe-1bb6947834b0" providerId="ADAL" clId="{F837BEDD-2714-41D6-9F41-4637ED99D864}" dt="2022-09-29T18:42:32.006" v="17" actId="47"/>
      <pc:docMkLst>
        <pc:docMk/>
      </pc:docMkLst>
      <pc:sldChg chg="del">
        <pc:chgData name="Kumar, Rakesh" userId="e6961465-9b26-4018-8ebe-1bb6947834b0" providerId="ADAL" clId="{F837BEDD-2714-41D6-9F41-4637ED99D864}" dt="2022-09-29T18:29:25.455" v="0" actId="47"/>
        <pc:sldMkLst>
          <pc:docMk/>
          <pc:sldMk cId="51010321" sldId="358"/>
        </pc:sldMkLst>
      </pc:sldChg>
      <pc:sldChg chg="del">
        <pc:chgData name="Kumar, Rakesh" userId="e6961465-9b26-4018-8ebe-1bb6947834b0" providerId="ADAL" clId="{F837BEDD-2714-41D6-9F41-4637ED99D864}" dt="2022-09-29T18:29:25.695" v="1" actId="47"/>
        <pc:sldMkLst>
          <pc:docMk/>
          <pc:sldMk cId="898202112" sldId="359"/>
        </pc:sldMkLst>
      </pc:sldChg>
      <pc:sldChg chg="del">
        <pc:chgData name="Kumar, Rakesh" userId="e6961465-9b26-4018-8ebe-1bb6947834b0" providerId="ADAL" clId="{F837BEDD-2714-41D6-9F41-4637ED99D864}" dt="2022-09-29T18:29:25.920" v="2" actId="47"/>
        <pc:sldMkLst>
          <pc:docMk/>
          <pc:sldMk cId="2408213297" sldId="360"/>
        </pc:sldMkLst>
      </pc:sldChg>
      <pc:sldChg chg="del">
        <pc:chgData name="Kumar, Rakesh" userId="e6961465-9b26-4018-8ebe-1bb6947834b0" providerId="ADAL" clId="{F837BEDD-2714-41D6-9F41-4637ED99D864}" dt="2022-09-29T18:29:26.127" v="3" actId="47"/>
        <pc:sldMkLst>
          <pc:docMk/>
          <pc:sldMk cId="2357622535" sldId="361"/>
        </pc:sldMkLst>
      </pc:sldChg>
      <pc:sldChg chg="del">
        <pc:chgData name="Kumar, Rakesh" userId="e6961465-9b26-4018-8ebe-1bb6947834b0" providerId="ADAL" clId="{F837BEDD-2714-41D6-9F41-4637ED99D864}" dt="2022-09-29T18:29:26.315" v="4" actId="47"/>
        <pc:sldMkLst>
          <pc:docMk/>
          <pc:sldMk cId="987307410" sldId="362"/>
        </pc:sldMkLst>
      </pc:sldChg>
      <pc:sldChg chg="del">
        <pc:chgData name="Kumar, Rakesh" userId="e6961465-9b26-4018-8ebe-1bb6947834b0" providerId="ADAL" clId="{F837BEDD-2714-41D6-9F41-4637ED99D864}" dt="2022-09-29T18:29:26.512" v="5" actId="47"/>
        <pc:sldMkLst>
          <pc:docMk/>
          <pc:sldMk cId="1502943082" sldId="363"/>
        </pc:sldMkLst>
      </pc:sldChg>
      <pc:sldChg chg="del">
        <pc:chgData name="Kumar, Rakesh" userId="e6961465-9b26-4018-8ebe-1bb6947834b0" providerId="ADAL" clId="{F837BEDD-2714-41D6-9F41-4637ED99D864}" dt="2022-09-29T18:29:26.784" v="6" actId="47"/>
        <pc:sldMkLst>
          <pc:docMk/>
          <pc:sldMk cId="196852750" sldId="364"/>
        </pc:sldMkLst>
      </pc:sldChg>
      <pc:sldChg chg="del">
        <pc:chgData name="Kumar, Rakesh" userId="e6961465-9b26-4018-8ebe-1bb6947834b0" providerId="ADAL" clId="{F837BEDD-2714-41D6-9F41-4637ED99D864}" dt="2022-09-29T18:29:26.956" v="7" actId="47"/>
        <pc:sldMkLst>
          <pc:docMk/>
          <pc:sldMk cId="2628752496" sldId="365"/>
        </pc:sldMkLst>
      </pc:sldChg>
      <pc:sldChg chg="del">
        <pc:chgData name="Kumar, Rakesh" userId="e6961465-9b26-4018-8ebe-1bb6947834b0" providerId="ADAL" clId="{F837BEDD-2714-41D6-9F41-4637ED99D864}" dt="2022-09-29T18:29:27.170" v="8" actId="47"/>
        <pc:sldMkLst>
          <pc:docMk/>
          <pc:sldMk cId="885789797" sldId="366"/>
        </pc:sldMkLst>
      </pc:sldChg>
      <pc:sldChg chg="del">
        <pc:chgData name="Kumar, Rakesh" userId="e6961465-9b26-4018-8ebe-1bb6947834b0" providerId="ADAL" clId="{F837BEDD-2714-41D6-9F41-4637ED99D864}" dt="2022-09-29T18:29:27.408" v="9" actId="47"/>
        <pc:sldMkLst>
          <pc:docMk/>
          <pc:sldMk cId="1713907373" sldId="367"/>
        </pc:sldMkLst>
      </pc:sldChg>
      <pc:sldChg chg="del">
        <pc:chgData name="Kumar, Rakesh" userId="e6961465-9b26-4018-8ebe-1bb6947834b0" providerId="ADAL" clId="{F837BEDD-2714-41D6-9F41-4637ED99D864}" dt="2022-09-29T18:29:28.118" v="10" actId="47"/>
        <pc:sldMkLst>
          <pc:docMk/>
          <pc:sldMk cId="3491143037" sldId="368"/>
        </pc:sldMkLst>
      </pc:sldChg>
      <pc:sldChg chg="del">
        <pc:chgData name="Kumar, Rakesh" userId="e6961465-9b26-4018-8ebe-1bb6947834b0" providerId="ADAL" clId="{F837BEDD-2714-41D6-9F41-4637ED99D864}" dt="2022-09-29T18:29:28.365" v="11" actId="47"/>
        <pc:sldMkLst>
          <pc:docMk/>
          <pc:sldMk cId="3134231522" sldId="369"/>
        </pc:sldMkLst>
      </pc:sldChg>
      <pc:sldChg chg="del">
        <pc:chgData name="Kumar, Rakesh" userId="e6961465-9b26-4018-8ebe-1bb6947834b0" providerId="ADAL" clId="{F837BEDD-2714-41D6-9F41-4637ED99D864}" dt="2022-09-29T18:29:28.599" v="12" actId="47"/>
        <pc:sldMkLst>
          <pc:docMk/>
          <pc:sldMk cId="4093502547" sldId="370"/>
        </pc:sldMkLst>
      </pc:sldChg>
      <pc:sldChg chg="del">
        <pc:chgData name="Kumar, Rakesh" userId="e6961465-9b26-4018-8ebe-1bb6947834b0" providerId="ADAL" clId="{F837BEDD-2714-41D6-9F41-4637ED99D864}" dt="2022-09-29T18:29:28.841" v="13" actId="47"/>
        <pc:sldMkLst>
          <pc:docMk/>
          <pc:sldMk cId="1073590633" sldId="371"/>
        </pc:sldMkLst>
      </pc:sldChg>
      <pc:sldChg chg="del">
        <pc:chgData name="Kumar, Rakesh" userId="e6961465-9b26-4018-8ebe-1bb6947834b0" providerId="ADAL" clId="{F837BEDD-2714-41D6-9F41-4637ED99D864}" dt="2022-09-29T18:29:29.052" v="14" actId="47"/>
        <pc:sldMkLst>
          <pc:docMk/>
          <pc:sldMk cId="627003752" sldId="372"/>
        </pc:sldMkLst>
      </pc:sldChg>
      <pc:sldChg chg="del">
        <pc:chgData name="Kumar, Rakesh" userId="e6961465-9b26-4018-8ebe-1bb6947834b0" providerId="ADAL" clId="{F837BEDD-2714-41D6-9F41-4637ED99D864}" dt="2022-09-29T18:29:29.367" v="15" actId="47"/>
        <pc:sldMkLst>
          <pc:docMk/>
          <pc:sldMk cId="576866878" sldId="373"/>
        </pc:sldMkLst>
      </pc:sldChg>
      <pc:sldChg chg="del">
        <pc:chgData name="Kumar, Rakesh" userId="e6961465-9b26-4018-8ebe-1bb6947834b0" providerId="ADAL" clId="{F837BEDD-2714-41D6-9F41-4637ED99D864}" dt="2022-09-29T18:29:30.784" v="16" actId="47"/>
        <pc:sldMkLst>
          <pc:docMk/>
          <pc:sldMk cId="2256278299" sldId="374"/>
        </pc:sldMkLst>
      </pc:sldChg>
      <pc:sldChg chg="del">
        <pc:chgData name="Kumar, Rakesh" userId="e6961465-9b26-4018-8ebe-1bb6947834b0" providerId="ADAL" clId="{F837BEDD-2714-41D6-9F41-4637ED99D864}" dt="2022-09-29T18:42:32.006" v="17" actId="47"/>
        <pc:sldMkLst>
          <pc:docMk/>
          <pc:sldMk cId="776783725" sldId="5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4699F-5819-402A-A829-A552DB63D93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0FB90-6B6F-45E2-97D5-731F3A26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2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ACF0332-3DC0-4E24-B39F-6675CE7C3CD2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5C23AC8-CEE7-4CD1-B59B-FFC66FC650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4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1B90B7-0BC0-4461-A18D-D1E2C2288F2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6138" cy="3492500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3439"/>
            <a:ext cx="5150273" cy="418747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3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F28DCD-B0CC-4864-BA7B-A7D203F3811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6138" cy="3492500"/>
          </a:xfrm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3439"/>
            <a:ext cx="5150273" cy="418747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BCDE81-FA61-47E9-A577-19F4CBFD0A1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6138" cy="3492500"/>
          </a:xfrm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3439"/>
            <a:ext cx="5150273" cy="418747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9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6DB85-3FF9-4CE2-AE10-B4F9D213875E}" type="datetime3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 September, 2022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34A37-DC7B-44C3-AAEA-6C7FBD273409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5E0B65-627F-4898-8B10-F5305380B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347.xml"/><Relationship Id="rId21" Type="http://schemas.openxmlformats.org/officeDocument/2006/relationships/tags" Target="../tags/tag342.xml"/><Relationship Id="rId42" Type="http://schemas.openxmlformats.org/officeDocument/2006/relationships/tags" Target="../tags/tag363.xml"/><Relationship Id="rId47" Type="http://schemas.openxmlformats.org/officeDocument/2006/relationships/tags" Target="../tags/tag368.xml"/><Relationship Id="rId63" Type="http://schemas.openxmlformats.org/officeDocument/2006/relationships/tags" Target="../tags/tag384.xml"/><Relationship Id="rId68" Type="http://schemas.openxmlformats.org/officeDocument/2006/relationships/tags" Target="../tags/tag389.xml"/><Relationship Id="rId84" Type="http://schemas.openxmlformats.org/officeDocument/2006/relationships/tags" Target="../tags/tag405.xml"/><Relationship Id="rId89" Type="http://schemas.openxmlformats.org/officeDocument/2006/relationships/tags" Target="../tags/tag410.xml"/><Relationship Id="rId16" Type="http://schemas.openxmlformats.org/officeDocument/2006/relationships/tags" Target="../tags/tag337.xml"/><Relationship Id="rId11" Type="http://schemas.openxmlformats.org/officeDocument/2006/relationships/tags" Target="../tags/tag332.xml"/><Relationship Id="rId32" Type="http://schemas.openxmlformats.org/officeDocument/2006/relationships/tags" Target="../tags/tag353.xml"/><Relationship Id="rId37" Type="http://schemas.openxmlformats.org/officeDocument/2006/relationships/tags" Target="../tags/tag358.xml"/><Relationship Id="rId53" Type="http://schemas.openxmlformats.org/officeDocument/2006/relationships/tags" Target="../tags/tag374.xml"/><Relationship Id="rId58" Type="http://schemas.openxmlformats.org/officeDocument/2006/relationships/tags" Target="../tags/tag379.xml"/><Relationship Id="rId74" Type="http://schemas.openxmlformats.org/officeDocument/2006/relationships/tags" Target="../tags/tag395.xml"/><Relationship Id="rId79" Type="http://schemas.openxmlformats.org/officeDocument/2006/relationships/tags" Target="../tags/tag400.xml"/><Relationship Id="rId102" Type="http://schemas.openxmlformats.org/officeDocument/2006/relationships/tags" Target="../tags/tag423.xml"/><Relationship Id="rId5" Type="http://schemas.openxmlformats.org/officeDocument/2006/relationships/tags" Target="../tags/tag326.xml"/><Relationship Id="rId90" Type="http://schemas.openxmlformats.org/officeDocument/2006/relationships/tags" Target="../tags/tag411.xml"/><Relationship Id="rId95" Type="http://schemas.openxmlformats.org/officeDocument/2006/relationships/tags" Target="../tags/tag416.xml"/><Relationship Id="rId22" Type="http://schemas.openxmlformats.org/officeDocument/2006/relationships/tags" Target="../tags/tag343.xml"/><Relationship Id="rId27" Type="http://schemas.openxmlformats.org/officeDocument/2006/relationships/tags" Target="../tags/tag348.xml"/><Relationship Id="rId43" Type="http://schemas.openxmlformats.org/officeDocument/2006/relationships/tags" Target="../tags/tag364.xml"/><Relationship Id="rId48" Type="http://schemas.openxmlformats.org/officeDocument/2006/relationships/tags" Target="../tags/tag369.xml"/><Relationship Id="rId64" Type="http://schemas.openxmlformats.org/officeDocument/2006/relationships/tags" Target="../tags/tag385.xml"/><Relationship Id="rId69" Type="http://schemas.openxmlformats.org/officeDocument/2006/relationships/tags" Target="../tags/tag390.xml"/><Relationship Id="rId80" Type="http://schemas.openxmlformats.org/officeDocument/2006/relationships/tags" Target="../tags/tag401.xml"/><Relationship Id="rId85" Type="http://schemas.openxmlformats.org/officeDocument/2006/relationships/tags" Target="../tags/tag406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33" Type="http://schemas.openxmlformats.org/officeDocument/2006/relationships/tags" Target="../tags/tag354.xml"/><Relationship Id="rId38" Type="http://schemas.openxmlformats.org/officeDocument/2006/relationships/tags" Target="../tags/tag359.xml"/><Relationship Id="rId59" Type="http://schemas.openxmlformats.org/officeDocument/2006/relationships/tags" Target="../tags/tag380.xml"/><Relationship Id="rId103" Type="http://schemas.openxmlformats.org/officeDocument/2006/relationships/tags" Target="../tags/tag424.xml"/><Relationship Id="rId20" Type="http://schemas.openxmlformats.org/officeDocument/2006/relationships/tags" Target="../tags/tag341.xml"/><Relationship Id="rId41" Type="http://schemas.openxmlformats.org/officeDocument/2006/relationships/tags" Target="../tags/tag362.xml"/><Relationship Id="rId54" Type="http://schemas.openxmlformats.org/officeDocument/2006/relationships/tags" Target="../tags/tag375.xml"/><Relationship Id="rId62" Type="http://schemas.openxmlformats.org/officeDocument/2006/relationships/tags" Target="../tags/tag383.xml"/><Relationship Id="rId70" Type="http://schemas.openxmlformats.org/officeDocument/2006/relationships/tags" Target="../tags/tag391.xml"/><Relationship Id="rId75" Type="http://schemas.openxmlformats.org/officeDocument/2006/relationships/tags" Target="../tags/tag396.xml"/><Relationship Id="rId83" Type="http://schemas.openxmlformats.org/officeDocument/2006/relationships/tags" Target="../tags/tag404.xml"/><Relationship Id="rId88" Type="http://schemas.openxmlformats.org/officeDocument/2006/relationships/tags" Target="../tags/tag409.xml"/><Relationship Id="rId91" Type="http://schemas.openxmlformats.org/officeDocument/2006/relationships/tags" Target="../tags/tag412.xml"/><Relationship Id="rId96" Type="http://schemas.openxmlformats.org/officeDocument/2006/relationships/tags" Target="../tags/tag417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28" Type="http://schemas.openxmlformats.org/officeDocument/2006/relationships/tags" Target="../tags/tag349.xml"/><Relationship Id="rId36" Type="http://schemas.openxmlformats.org/officeDocument/2006/relationships/tags" Target="../tags/tag357.xml"/><Relationship Id="rId49" Type="http://schemas.openxmlformats.org/officeDocument/2006/relationships/tags" Target="../tags/tag370.xml"/><Relationship Id="rId57" Type="http://schemas.openxmlformats.org/officeDocument/2006/relationships/tags" Target="../tags/tag378.xml"/><Relationship Id="rId10" Type="http://schemas.openxmlformats.org/officeDocument/2006/relationships/tags" Target="../tags/tag331.xml"/><Relationship Id="rId31" Type="http://schemas.openxmlformats.org/officeDocument/2006/relationships/tags" Target="../tags/tag352.xml"/><Relationship Id="rId44" Type="http://schemas.openxmlformats.org/officeDocument/2006/relationships/tags" Target="../tags/tag365.xml"/><Relationship Id="rId52" Type="http://schemas.openxmlformats.org/officeDocument/2006/relationships/tags" Target="../tags/tag373.xml"/><Relationship Id="rId60" Type="http://schemas.openxmlformats.org/officeDocument/2006/relationships/tags" Target="../tags/tag381.xml"/><Relationship Id="rId65" Type="http://schemas.openxmlformats.org/officeDocument/2006/relationships/tags" Target="../tags/tag386.xml"/><Relationship Id="rId73" Type="http://schemas.openxmlformats.org/officeDocument/2006/relationships/tags" Target="../tags/tag394.xml"/><Relationship Id="rId78" Type="http://schemas.openxmlformats.org/officeDocument/2006/relationships/tags" Target="../tags/tag399.xml"/><Relationship Id="rId81" Type="http://schemas.openxmlformats.org/officeDocument/2006/relationships/tags" Target="../tags/tag402.xml"/><Relationship Id="rId86" Type="http://schemas.openxmlformats.org/officeDocument/2006/relationships/tags" Target="../tags/tag407.xml"/><Relationship Id="rId94" Type="http://schemas.openxmlformats.org/officeDocument/2006/relationships/tags" Target="../tags/tag415.xml"/><Relationship Id="rId99" Type="http://schemas.openxmlformats.org/officeDocument/2006/relationships/tags" Target="../tags/tag420.xml"/><Relationship Id="rId101" Type="http://schemas.openxmlformats.org/officeDocument/2006/relationships/tags" Target="../tags/tag422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39" Type="http://schemas.openxmlformats.org/officeDocument/2006/relationships/tags" Target="../tags/tag360.xml"/><Relationship Id="rId34" Type="http://schemas.openxmlformats.org/officeDocument/2006/relationships/tags" Target="../tags/tag355.xml"/><Relationship Id="rId50" Type="http://schemas.openxmlformats.org/officeDocument/2006/relationships/tags" Target="../tags/tag371.xml"/><Relationship Id="rId55" Type="http://schemas.openxmlformats.org/officeDocument/2006/relationships/tags" Target="../tags/tag376.xml"/><Relationship Id="rId76" Type="http://schemas.openxmlformats.org/officeDocument/2006/relationships/tags" Target="../tags/tag397.xml"/><Relationship Id="rId97" Type="http://schemas.openxmlformats.org/officeDocument/2006/relationships/tags" Target="../tags/tag418.xml"/><Relationship Id="rId104" Type="http://schemas.openxmlformats.org/officeDocument/2006/relationships/tags" Target="../tags/tag425.xml"/><Relationship Id="rId7" Type="http://schemas.openxmlformats.org/officeDocument/2006/relationships/tags" Target="../tags/tag328.xml"/><Relationship Id="rId71" Type="http://schemas.openxmlformats.org/officeDocument/2006/relationships/tags" Target="../tags/tag392.xml"/><Relationship Id="rId92" Type="http://schemas.openxmlformats.org/officeDocument/2006/relationships/tags" Target="../tags/tag413.xml"/><Relationship Id="rId2" Type="http://schemas.openxmlformats.org/officeDocument/2006/relationships/tags" Target="../tags/tag323.xml"/><Relationship Id="rId29" Type="http://schemas.openxmlformats.org/officeDocument/2006/relationships/tags" Target="../tags/tag350.xml"/><Relationship Id="rId24" Type="http://schemas.openxmlformats.org/officeDocument/2006/relationships/tags" Target="../tags/tag345.xml"/><Relationship Id="rId40" Type="http://schemas.openxmlformats.org/officeDocument/2006/relationships/tags" Target="../tags/tag361.xml"/><Relationship Id="rId45" Type="http://schemas.openxmlformats.org/officeDocument/2006/relationships/tags" Target="../tags/tag366.xml"/><Relationship Id="rId66" Type="http://schemas.openxmlformats.org/officeDocument/2006/relationships/tags" Target="../tags/tag387.xml"/><Relationship Id="rId87" Type="http://schemas.openxmlformats.org/officeDocument/2006/relationships/tags" Target="../tags/tag408.xml"/><Relationship Id="rId61" Type="http://schemas.openxmlformats.org/officeDocument/2006/relationships/tags" Target="../tags/tag382.xml"/><Relationship Id="rId82" Type="http://schemas.openxmlformats.org/officeDocument/2006/relationships/tags" Target="../tags/tag403.xml"/><Relationship Id="rId19" Type="http://schemas.openxmlformats.org/officeDocument/2006/relationships/tags" Target="../tags/tag340.xml"/><Relationship Id="rId14" Type="http://schemas.openxmlformats.org/officeDocument/2006/relationships/tags" Target="../tags/tag335.xml"/><Relationship Id="rId30" Type="http://schemas.openxmlformats.org/officeDocument/2006/relationships/tags" Target="../tags/tag351.xml"/><Relationship Id="rId35" Type="http://schemas.openxmlformats.org/officeDocument/2006/relationships/tags" Target="../tags/tag356.xml"/><Relationship Id="rId56" Type="http://schemas.openxmlformats.org/officeDocument/2006/relationships/tags" Target="../tags/tag377.xml"/><Relationship Id="rId77" Type="http://schemas.openxmlformats.org/officeDocument/2006/relationships/tags" Target="../tags/tag398.xml"/><Relationship Id="rId100" Type="http://schemas.openxmlformats.org/officeDocument/2006/relationships/tags" Target="../tags/tag421.xml"/><Relationship Id="rId105" Type="http://schemas.openxmlformats.org/officeDocument/2006/relationships/slideLayout" Target="../slideLayouts/slideLayout2.xml"/><Relationship Id="rId8" Type="http://schemas.openxmlformats.org/officeDocument/2006/relationships/tags" Target="../tags/tag329.xml"/><Relationship Id="rId51" Type="http://schemas.openxmlformats.org/officeDocument/2006/relationships/tags" Target="../tags/tag372.xml"/><Relationship Id="rId72" Type="http://schemas.openxmlformats.org/officeDocument/2006/relationships/tags" Target="../tags/tag393.xml"/><Relationship Id="rId93" Type="http://schemas.openxmlformats.org/officeDocument/2006/relationships/tags" Target="../tags/tag414.xml"/><Relationship Id="rId98" Type="http://schemas.openxmlformats.org/officeDocument/2006/relationships/tags" Target="../tags/tag419.xml"/><Relationship Id="rId3" Type="http://schemas.openxmlformats.org/officeDocument/2006/relationships/tags" Target="../tags/tag324.xml"/><Relationship Id="rId25" Type="http://schemas.openxmlformats.org/officeDocument/2006/relationships/tags" Target="../tags/tag346.xml"/><Relationship Id="rId46" Type="http://schemas.openxmlformats.org/officeDocument/2006/relationships/tags" Target="../tags/tag367.xml"/><Relationship Id="rId67" Type="http://schemas.openxmlformats.org/officeDocument/2006/relationships/tags" Target="../tags/tag38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428.xml"/><Relationship Id="rId2" Type="http://schemas.openxmlformats.org/officeDocument/2006/relationships/tags" Target="../tags/tag427.xml"/><Relationship Id="rId1" Type="http://schemas.openxmlformats.org/officeDocument/2006/relationships/tags" Target="../tags/tag426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0.xml"/><Relationship Id="rId1" Type="http://schemas.openxmlformats.org/officeDocument/2006/relationships/tags" Target="../tags/tag4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2.xml"/><Relationship Id="rId1" Type="http://schemas.openxmlformats.org/officeDocument/2006/relationships/tags" Target="../tags/tag4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4.xml"/><Relationship Id="rId1" Type="http://schemas.openxmlformats.org/officeDocument/2006/relationships/tags" Target="../tags/tag4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136.xml"/><Relationship Id="rId21" Type="http://schemas.openxmlformats.org/officeDocument/2006/relationships/tags" Target="../tags/tag131.xml"/><Relationship Id="rId42" Type="http://schemas.openxmlformats.org/officeDocument/2006/relationships/tags" Target="../tags/tag152.xml"/><Relationship Id="rId47" Type="http://schemas.openxmlformats.org/officeDocument/2006/relationships/tags" Target="../tags/tag157.xml"/><Relationship Id="rId63" Type="http://schemas.openxmlformats.org/officeDocument/2006/relationships/tags" Target="../tags/tag173.xml"/><Relationship Id="rId68" Type="http://schemas.openxmlformats.org/officeDocument/2006/relationships/tags" Target="../tags/tag178.xml"/><Relationship Id="rId84" Type="http://schemas.openxmlformats.org/officeDocument/2006/relationships/tags" Target="../tags/tag194.xml"/><Relationship Id="rId89" Type="http://schemas.openxmlformats.org/officeDocument/2006/relationships/tags" Target="../tags/tag199.xml"/><Relationship Id="rId16" Type="http://schemas.openxmlformats.org/officeDocument/2006/relationships/tags" Target="../tags/tag126.xml"/><Relationship Id="rId107" Type="http://schemas.openxmlformats.org/officeDocument/2006/relationships/tags" Target="../tags/tag217.xml"/><Relationship Id="rId11" Type="http://schemas.openxmlformats.org/officeDocument/2006/relationships/tags" Target="../tags/tag121.xml"/><Relationship Id="rId32" Type="http://schemas.openxmlformats.org/officeDocument/2006/relationships/tags" Target="../tags/tag142.xml"/><Relationship Id="rId37" Type="http://schemas.openxmlformats.org/officeDocument/2006/relationships/tags" Target="../tags/tag147.xml"/><Relationship Id="rId53" Type="http://schemas.openxmlformats.org/officeDocument/2006/relationships/tags" Target="../tags/tag163.xml"/><Relationship Id="rId58" Type="http://schemas.openxmlformats.org/officeDocument/2006/relationships/tags" Target="../tags/tag168.xml"/><Relationship Id="rId74" Type="http://schemas.openxmlformats.org/officeDocument/2006/relationships/tags" Target="../tags/tag184.xml"/><Relationship Id="rId79" Type="http://schemas.openxmlformats.org/officeDocument/2006/relationships/tags" Target="../tags/tag189.xml"/><Relationship Id="rId102" Type="http://schemas.openxmlformats.org/officeDocument/2006/relationships/tags" Target="../tags/tag212.xml"/><Relationship Id="rId5" Type="http://schemas.openxmlformats.org/officeDocument/2006/relationships/tags" Target="../tags/tag115.xml"/><Relationship Id="rId90" Type="http://schemas.openxmlformats.org/officeDocument/2006/relationships/tags" Target="../tags/tag200.xml"/><Relationship Id="rId95" Type="http://schemas.openxmlformats.org/officeDocument/2006/relationships/tags" Target="../tags/tag205.xml"/><Relationship Id="rId22" Type="http://schemas.openxmlformats.org/officeDocument/2006/relationships/tags" Target="../tags/tag132.xml"/><Relationship Id="rId27" Type="http://schemas.openxmlformats.org/officeDocument/2006/relationships/tags" Target="../tags/tag137.xml"/><Relationship Id="rId43" Type="http://schemas.openxmlformats.org/officeDocument/2006/relationships/tags" Target="../tags/tag153.xml"/><Relationship Id="rId48" Type="http://schemas.openxmlformats.org/officeDocument/2006/relationships/tags" Target="../tags/tag158.xml"/><Relationship Id="rId64" Type="http://schemas.openxmlformats.org/officeDocument/2006/relationships/tags" Target="../tags/tag174.xml"/><Relationship Id="rId69" Type="http://schemas.openxmlformats.org/officeDocument/2006/relationships/tags" Target="../tags/tag179.xml"/><Relationship Id="rId80" Type="http://schemas.openxmlformats.org/officeDocument/2006/relationships/tags" Target="../tags/tag190.xml"/><Relationship Id="rId85" Type="http://schemas.openxmlformats.org/officeDocument/2006/relationships/tags" Target="../tags/tag195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33" Type="http://schemas.openxmlformats.org/officeDocument/2006/relationships/tags" Target="../tags/tag143.xml"/><Relationship Id="rId38" Type="http://schemas.openxmlformats.org/officeDocument/2006/relationships/tags" Target="../tags/tag148.xml"/><Relationship Id="rId59" Type="http://schemas.openxmlformats.org/officeDocument/2006/relationships/tags" Target="../tags/tag169.xml"/><Relationship Id="rId103" Type="http://schemas.openxmlformats.org/officeDocument/2006/relationships/tags" Target="../tags/tag213.xml"/><Relationship Id="rId108" Type="http://schemas.openxmlformats.org/officeDocument/2006/relationships/slideLayout" Target="../slideLayouts/slideLayout2.xml"/><Relationship Id="rId20" Type="http://schemas.openxmlformats.org/officeDocument/2006/relationships/tags" Target="../tags/tag130.xml"/><Relationship Id="rId41" Type="http://schemas.openxmlformats.org/officeDocument/2006/relationships/tags" Target="../tags/tag151.xml"/><Relationship Id="rId54" Type="http://schemas.openxmlformats.org/officeDocument/2006/relationships/tags" Target="../tags/tag164.xml"/><Relationship Id="rId62" Type="http://schemas.openxmlformats.org/officeDocument/2006/relationships/tags" Target="../tags/tag172.xml"/><Relationship Id="rId70" Type="http://schemas.openxmlformats.org/officeDocument/2006/relationships/tags" Target="../tags/tag180.xml"/><Relationship Id="rId75" Type="http://schemas.openxmlformats.org/officeDocument/2006/relationships/tags" Target="../tags/tag185.xml"/><Relationship Id="rId83" Type="http://schemas.openxmlformats.org/officeDocument/2006/relationships/tags" Target="../tags/tag193.xml"/><Relationship Id="rId88" Type="http://schemas.openxmlformats.org/officeDocument/2006/relationships/tags" Target="../tags/tag198.xml"/><Relationship Id="rId91" Type="http://schemas.openxmlformats.org/officeDocument/2006/relationships/tags" Target="../tags/tag201.xml"/><Relationship Id="rId96" Type="http://schemas.openxmlformats.org/officeDocument/2006/relationships/tags" Target="../tags/tag206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tags" Target="../tags/tag138.xml"/><Relationship Id="rId36" Type="http://schemas.openxmlformats.org/officeDocument/2006/relationships/tags" Target="../tags/tag146.xml"/><Relationship Id="rId49" Type="http://schemas.openxmlformats.org/officeDocument/2006/relationships/tags" Target="../tags/tag159.xml"/><Relationship Id="rId57" Type="http://schemas.openxmlformats.org/officeDocument/2006/relationships/tags" Target="../tags/tag167.xml"/><Relationship Id="rId106" Type="http://schemas.openxmlformats.org/officeDocument/2006/relationships/tags" Target="../tags/tag216.xml"/><Relationship Id="rId10" Type="http://schemas.openxmlformats.org/officeDocument/2006/relationships/tags" Target="../tags/tag120.xml"/><Relationship Id="rId31" Type="http://schemas.openxmlformats.org/officeDocument/2006/relationships/tags" Target="../tags/tag141.xml"/><Relationship Id="rId44" Type="http://schemas.openxmlformats.org/officeDocument/2006/relationships/tags" Target="../tags/tag154.xml"/><Relationship Id="rId52" Type="http://schemas.openxmlformats.org/officeDocument/2006/relationships/tags" Target="../tags/tag162.xml"/><Relationship Id="rId60" Type="http://schemas.openxmlformats.org/officeDocument/2006/relationships/tags" Target="../tags/tag170.xml"/><Relationship Id="rId65" Type="http://schemas.openxmlformats.org/officeDocument/2006/relationships/tags" Target="../tags/tag175.xml"/><Relationship Id="rId73" Type="http://schemas.openxmlformats.org/officeDocument/2006/relationships/tags" Target="../tags/tag183.xml"/><Relationship Id="rId78" Type="http://schemas.openxmlformats.org/officeDocument/2006/relationships/tags" Target="../tags/tag188.xml"/><Relationship Id="rId81" Type="http://schemas.openxmlformats.org/officeDocument/2006/relationships/tags" Target="../tags/tag191.xml"/><Relationship Id="rId86" Type="http://schemas.openxmlformats.org/officeDocument/2006/relationships/tags" Target="../tags/tag196.xml"/><Relationship Id="rId94" Type="http://schemas.openxmlformats.org/officeDocument/2006/relationships/tags" Target="../tags/tag204.xml"/><Relationship Id="rId99" Type="http://schemas.openxmlformats.org/officeDocument/2006/relationships/tags" Target="../tags/tag209.xml"/><Relationship Id="rId101" Type="http://schemas.openxmlformats.org/officeDocument/2006/relationships/tags" Target="../tags/tag211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39" Type="http://schemas.openxmlformats.org/officeDocument/2006/relationships/tags" Target="../tags/tag149.xml"/><Relationship Id="rId34" Type="http://schemas.openxmlformats.org/officeDocument/2006/relationships/tags" Target="../tags/tag144.xml"/><Relationship Id="rId50" Type="http://schemas.openxmlformats.org/officeDocument/2006/relationships/tags" Target="../tags/tag160.xml"/><Relationship Id="rId55" Type="http://schemas.openxmlformats.org/officeDocument/2006/relationships/tags" Target="../tags/tag165.xml"/><Relationship Id="rId76" Type="http://schemas.openxmlformats.org/officeDocument/2006/relationships/tags" Target="../tags/tag186.xml"/><Relationship Id="rId97" Type="http://schemas.openxmlformats.org/officeDocument/2006/relationships/tags" Target="../tags/tag207.xml"/><Relationship Id="rId104" Type="http://schemas.openxmlformats.org/officeDocument/2006/relationships/tags" Target="../tags/tag214.xml"/><Relationship Id="rId7" Type="http://schemas.openxmlformats.org/officeDocument/2006/relationships/tags" Target="../tags/tag117.xml"/><Relationship Id="rId71" Type="http://schemas.openxmlformats.org/officeDocument/2006/relationships/tags" Target="../tags/tag181.xml"/><Relationship Id="rId92" Type="http://schemas.openxmlformats.org/officeDocument/2006/relationships/tags" Target="../tags/tag202.xml"/><Relationship Id="rId2" Type="http://schemas.openxmlformats.org/officeDocument/2006/relationships/tags" Target="../tags/tag112.xml"/><Relationship Id="rId29" Type="http://schemas.openxmlformats.org/officeDocument/2006/relationships/tags" Target="../tags/tag139.xml"/><Relationship Id="rId24" Type="http://schemas.openxmlformats.org/officeDocument/2006/relationships/tags" Target="../tags/tag134.xml"/><Relationship Id="rId40" Type="http://schemas.openxmlformats.org/officeDocument/2006/relationships/tags" Target="../tags/tag150.xml"/><Relationship Id="rId45" Type="http://schemas.openxmlformats.org/officeDocument/2006/relationships/tags" Target="../tags/tag155.xml"/><Relationship Id="rId66" Type="http://schemas.openxmlformats.org/officeDocument/2006/relationships/tags" Target="../tags/tag176.xml"/><Relationship Id="rId87" Type="http://schemas.openxmlformats.org/officeDocument/2006/relationships/tags" Target="../tags/tag197.xml"/><Relationship Id="rId61" Type="http://schemas.openxmlformats.org/officeDocument/2006/relationships/tags" Target="../tags/tag171.xml"/><Relationship Id="rId82" Type="http://schemas.openxmlformats.org/officeDocument/2006/relationships/tags" Target="../tags/tag192.xml"/><Relationship Id="rId19" Type="http://schemas.openxmlformats.org/officeDocument/2006/relationships/tags" Target="../tags/tag129.xml"/><Relationship Id="rId14" Type="http://schemas.openxmlformats.org/officeDocument/2006/relationships/tags" Target="../tags/tag124.xml"/><Relationship Id="rId30" Type="http://schemas.openxmlformats.org/officeDocument/2006/relationships/tags" Target="../tags/tag140.xml"/><Relationship Id="rId35" Type="http://schemas.openxmlformats.org/officeDocument/2006/relationships/tags" Target="../tags/tag145.xml"/><Relationship Id="rId56" Type="http://schemas.openxmlformats.org/officeDocument/2006/relationships/tags" Target="../tags/tag166.xml"/><Relationship Id="rId77" Type="http://schemas.openxmlformats.org/officeDocument/2006/relationships/tags" Target="../tags/tag187.xml"/><Relationship Id="rId100" Type="http://schemas.openxmlformats.org/officeDocument/2006/relationships/tags" Target="../tags/tag210.xml"/><Relationship Id="rId105" Type="http://schemas.openxmlformats.org/officeDocument/2006/relationships/tags" Target="../tags/tag215.xml"/><Relationship Id="rId8" Type="http://schemas.openxmlformats.org/officeDocument/2006/relationships/tags" Target="../tags/tag118.xml"/><Relationship Id="rId51" Type="http://schemas.openxmlformats.org/officeDocument/2006/relationships/tags" Target="../tags/tag161.xml"/><Relationship Id="rId72" Type="http://schemas.openxmlformats.org/officeDocument/2006/relationships/tags" Target="../tags/tag182.xml"/><Relationship Id="rId93" Type="http://schemas.openxmlformats.org/officeDocument/2006/relationships/tags" Target="../tags/tag203.xml"/><Relationship Id="rId98" Type="http://schemas.openxmlformats.org/officeDocument/2006/relationships/tags" Target="../tags/tag208.xml"/><Relationship Id="rId3" Type="http://schemas.openxmlformats.org/officeDocument/2006/relationships/tags" Target="../tags/tag113.xml"/><Relationship Id="rId25" Type="http://schemas.openxmlformats.org/officeDocument/2006/relationships/tags" Target="../tags/tag135.xml"/><Relationship Id="rId46" Type="http://schemas.openxmlformats.org/officeDocument/2006/relationships/tags" Target="../tags/tag156.xml"/><Relationship Id="rId67" Type="http://schemas.openxmlformats.org/officeDocument/2006/relationships/tags" Target="../tags/tag17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243.xml"/><Relationship Id="rId21" Type="http://schemas.openxmlformats.org/officeDocument/2006/relationships/tags" Target="../tags/tag238.xml"/><Relationship Id="rId42" Type="http://schemas.openxmlformats.org/officeDocument/2006/relationships/tags" Target="../tags/tag259.xml"/><Relationship Id="rId47" Type="http://schemas.openxmlformats.org/officeDocument/2006/relationships/tags" Target="../tags/tag264.xml"/><Relationship Id="rId63" Type="http://schemas.openxmlformats.org/officeDocument/2006/relationships/tags" Target="../tags/tag280.xml"/><Relationship Id="rId68" Type="http://schemas.openxmlformats.org/officeDocument/2006/relationships/tags" Target="../tags/tag285.xml"/><Relationship Id="rId84" Type="http://schemas.openxmlformats.org/officeDocument/2006/relationships/tags" Target="../tags/tag301.xml"/><Relationship Id="rId89" Type="http://schemas.openxmlformats.org/officeDocument/2006/relationships/tags" Target="../tags/tag306.xml"/><Relationship Id="rId16" Type="http://schemas.openxmlformats.org/officeDocument/2006/relationships/tags" Target="../tags/tag233.xml"/><Relationship Id="rId11" Type="http://schemas.openxmlformats.org/officeDocument/2006/relationships/tags" Target="../tags/tag228.xml"/><Relationship Id="rId32" Type="http://schemas.openxmlformats.org/officeDocument/2006/relationships/tags" Target="../tags/tag249.xml"/><Relationship Id="rId37" Type="http://schemas.openxmlformats.org/officeDocument/2006/relationships/tags" Target="../tags/tag254.xml"/><Relationship Id="rId53" Type="http://schemas.openxmlformats.org/officeDocument/2006/relationships/tags" Target="../tags/tag270.xml"/><Relationship Id="rId58" Type="http://schemas.openxmlformats.org/officeDocument/2006/relationships/tags" Target="../tags/tag275.xml"/><Relationship Id="rId74" Type="http://schemas.openxmlformats.org/officeDocument/2006/relationships/tags" Target="../tags/tag291.xml"/><Relationship Id="rId79" Type="http://schemas.openxmlformats.org/officeDocument/2006/relationships/tags" Target="../tags/tag296.xml"/><Relationship Id="rId102" Type="http://schemas.openxmlformats.org/officeDocument/2006/relationships/tags" Target="../tags/tag319.xml"/><Relationship Id="rId5" Type="http://schemas.openxmlformats.org/officeDocument/2006/relationships/tags" Target="../tags/tag222.xml"/><Relationship Id="rId90" Type="http://schemas.openxmlformats.org/officeDocument/2006/relationships/tags" Target="../tags/tag307.xml"/><Relationship Id="rId95" Type="http://schemas.openxmlformats.org/officeDocument/2006/relationships/tags" Target="../tags/tag312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43" Type="http://schemas.openxmlformats.org/officeDocument/2006/relationships/tags" Target="../tags/tag260.xml"/><Relationship Id="rId48" Type="http://schemas.openxmlformats.org/officeDocument/2006/relationships/tags" Target="../tags/tag265.xml"/><Relationship Id="rId64" Type="http://schemas.openxmlformats.org/officeDocument/2006/relationships/tags" Target="../tags/tag281.xml"/><Relationship Id="rId69" Type="http://schemas.openxmlformats.org/officeDocument/2006/relationships/tags" Target="../tags/tag286.xml"/><Relationship Id="rId80" Type="http://schemas.openxmlformats.org/officeDocument/2006/relationships/tags" Target="../tags/tag297.xml"/><Relationship Id="rId85" Type="http://schemas.openxmlformats.org/officeDocument/2006/relationships/tags" Target="../tags/tag302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33" Type="http://schemas.openxmlformats.org/officeDocument/2006/relationships/tags" Target="../tags/tag250.xml"/><Relationship Id="rId38" Type="http://schemas.openxmlformats.org/officeDocument/2006/relationships/tags" Target="../tags/tag255.xml"/><Relationship Id="rId59" Type="http://schemas.openxmlformats.org/officeDocument/2006/relationships/tags" Target="../tags/tag276.xml"/><Relationship Id="rId103" Type="http://schemas.openxmlformats.org/officeDocument/2006/relationships/tags" Target="../tags/tag320.xml"/><Relationship Id="rId20" Type="http://schemas.openxmlformats.org/officeDocument/2006/relationships/tags" Target="../tags/tag237.xml"/><Relationship Id="rId41" Type="http://schemas.openxmlformats.org/officeDocument/2006/relationships/tags" Target="../tags/tag258.xml"/><Relationship Id="rId54" Type="http://schemas.openxmlformats.org/officeDocument/2006/relationships/tags" Target="../tags/tag271.xml"/><Relationship Id="rId62" Type="http://schemas.openxmlformats.org/officeDocument/2006/relationships/tags" Target="../tags/tag279.xml"/><Relationship Id="rId70" Type="http://schemas.openxmlformats.org/officeDocument/2006/relationships/tags" Target="../tags/tag287.xml"/><Relationship Id="rId75" Type="http://schemas.openxmlformats.org/officeDocument/2006/relationships/tags" Target="../tags/tag292.xml"/><Relationship Id="rId83" Type="http://schemas.openxmlformats.org/officeDocument/2006/relationships/tags" Target="../tags/tag300.xml"/><Relationship Id="rId88" Type="http://schemas.openxmlformats.org/officeDocument/2006/relationships/tags" Target="../tags/tag305.xml"/><Relationship Id="rId91" Type="http://schemas.openxmlformats.org/officeDocument/2006/relationships/tags" Target="../tags/tag308.xml"/><Relationship Id="rId96" Type="http://schemas.openxmlformats.org/officeDocument/2006/relationships/tags" Target="../tags/tag313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36" Type="http://schemas.openxmlformats.org/officeDocument/2006/relationships/tags" Target="../tags/tag253.xml"/><Relationship Id="rId49" Type="http://schemas.openxmlformats.org/officeDocument/2006/relationships/tags" Target="../tags/tag266.xml"/><Relationship Id="rId57" Type="http://schemas.openxmlformats.org/officeDocument/2006/relationships/tags" Target="../tags/tag274.xml"/><Relationship Id="rId10" Type="http://schemas.openxmlformats.org/officeDocument/2006/relationships/tags" Target="../tags/tag227.xml"/><Relationship Id="rId31" Type="http://schemas.openxmlformats.org/officeDocument/2006/relationships/tags" Target="../tags/tag248.xml"/><Relationship Id="rId44" Type="http://schemas.openxmlformats.org/officeDocument/2006/relationships/tags" Target="../tags/tag261.xml"/><Relationship Id="rId52" Type="http://schemas.openxmlformats.org/officeDocument/2006/relationships/tags" Target="../tags/tag269.xml"/><Relationship Id="rId60" Type="http://schemas.openxmlformats.org/officeDocument/2006/relationships/tags" Target="../tags/tag277.xml"/><Relationship Id="rId65" Type="http://schemas.openxmlformats.org/officeDocument/2006/relationships/tags" Target="../tags/tag282.xml"/><Relationship Id="rId73" Type="http://schemas.openxmlformats.org/officeDocument/2006/relationships/tags" Target="../tags/tag290.xml"/><Relationship Id="rId78" Type="http://schemas.openxmlformats.org/officeDocument/2006/relationships/tags" Target="../tags/tag295.xml"/><Relationship Id="rId81" Type="http://schemas.openxmlformats.org/officeDocument/2006/relationships/tags" Target="../tags/tag298.xml"/><Relationship Id="rId86" Type="http://schemas.openxmlformats.org/officeDocument/2006/relationships/tags" Target="../tags/tag303.xml"/><Relationship Id="rId94" Type="http://schemas.openxmlformats.org/officeDocument/2006/relationships/tags" Target="../tags/tag311.xml"/><Relationship Id="rId99" Type="http://schemas.openxmlformats.org/officeDocument/2006/relationships/tags" Target="../tags/tag316.xml"/><Relationship Id="rId101" Type="http://schemas.openxmlformats.org/officeDocument/2006/relationships/tags" Target="../tags/tag318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39" Type="http://schemas.openxmlformats.org/officeDocument/2006/relationships/tags" Target="../tags/tag256.xml"/><Relationship Id="rId34" Type="http://schemas.openxmlformats.org/officeDocument/2006/relationships/tags" Target="../tags/tag251.xml"/><Relationship Id="rId50" Type="http://schemas.openxmlformats.org/officeDocument/2006/relationships/tags" Target="../tags/tag267.xml"/><Relationship Id="rId55" Type="http://schemas.openxmlformats.org/officeDocument/2006/relationships/tags" Target="../tags/tag272.xml"/><Relationship Id="rId76" Type="http://schemas.openxmlformats.org/officeDocument/2006/relationships/tags" Target="../tags/tag293.xml"/><Relationship Id="rId97" Type="http://schemas.openxmlformats.org/officeDocument/2006/relationships/tags" Target="../tags/tag314.xml"/><Relationship Id="rId104" Type="http://schemas.openxmlformats.org/officeDocument/2006/relationships/tags" Target="../tags/tag321.xml"/><Relationship Id="rId7" Type="http://schemas.openxmlformats.org/officeDocument/2006/relationships/tags" Target="../tags/tag224.xml"/><Relationship Id="rId71" Type="http://schemas.openxmlformats.org/officeDocument/2006/relationships/tags" Target="../tags/tag288.xml"/><Relationship Id="rId92" Type="http://schemas.openxmlformats.org/officeDocument/2006/relationships/tags" Target="../tags/tag309.xml"/><Relationship Id="rId2" Type="http://schemas.openxmlformats.org/officeDocument/2006/relationships/tags" Target="../tags/tag219.xml"/><Relationship Id="rId29" Type="http://schemas.openxmlformats.org/officeDocument/2006/relationships/tags" Target="../tags/tag246.xml"/><Relationship Id="rId24" Type="http://schemas.openxmlformats.org/officeDocument/2006/relationships/tags" Target="../tags/tag241.xml"/><Relationship Id="rId40" Type="http://schemas.openxmlformats.org/officeDocument/2006/relationships/tags" Target="../tags/tag257.xml"/><Relationship Id="rId45" Type="http://schemas.openxmlformats.org/officeDocument/2006/relationships/tags" Target="../tags/tag262.xml"/><Relationship Id="rId66" Type="http://schemas.openxmlformats.org/officeDocument/2006/relationships/tags" Target="../tags/tag283.xml"/><Relationship Id="rId87" Type="http://schemas.openxmlformats.org/officeDocument/2006/relationships/tags" Target="../tags/tag304.xml"/><Relationship Id="rId61" Type="http://schemas.openxmlformats.org/officeDocument/2006/relationships/tags" Target="../tags/tag278.xml"/><Relationship Id="rId82" Type="http://schemas.openxmlformats.org/officeDocument/2006/relationships/tags" Target="../tags/tag299.xml"/><Relationship Id="rId19" Type="http://schemas.openxmlformats.org/officeDocument/2006/relationships/tags" Target="../tags/tag236.xml"/><Relationship Id="rId14" Type="http://schemas.openxmlformats.org/officeDocument/2006/relationships/tags" Target="../tags/tag231.xml"/><Relationship Id="rId30" Type="http://schemas.openxmlformats.org/officeDocument/2006/relationships/tags" Target="../tags/tag247.xml"/><Relationship Id="rId35" Type="http://schemas.openxmlformats.org/officeDocument/2006/relationships/tags" Target="../tags/tag252.xml"/><Relationship Id="rId56" Type="http://schemas.openxmlformats.org/officeDocument/2006/relationships/tags" Target="../tags/tag273.xml"/><Relationship Id="rId77" Type="http://schemas.openxmlformats.org/officeDocument/2006/relationships/tags" Target="../tags/tag294.xml"/><Relationship Id="rId100" Type="http://schemas.openxmlformats.org/officeDocument/2006/relationships/tags" Target="../tags/tag317.xml"/><Relationship Id="rId105" Type="http://schemas.openxmlformats.org/officeDocument/2006/relationships/slideLayout" Target="../slideLayouts/slideLayout2.xml"/><Relationship Id="rId8" Type="http://schemas.openxmlformats.org/officeDocument/2006/relationships/tags" Target="../tags/tag225.xml"/><Relationship Id="rId51" Type="http://schemas.openxmlformats.org/officeDocument/2006/relationships/tags" Target="../tags/tag268.xml"/><Relationship Id="rId72" Type="http://schemas.openxmlformats.org/officeDocument/2006/relationships/tags" Target="../tags/tag289.xml"/><Relationship Id="rId93" Type="http://schemas.openxmlformats.org/officeDocument/2006/relationships/tags" Target="../tags/tag310.xml"/><Relationship Id="rId98" Type="http://schemas.openxmlformats.org/officeDocument/2006/relationships/tags" Target="../tags/tag315.xml"/><Relationship Id="rId3" Type="http://schemas.openxmlformats.org/officeDocument/2006/relationships/tags" Target="../tags/tag220.xml"/><Relationship Id="rId25" Type="http://schemas.openxmlformats.org/officeDocument/2006/relationships/tags" Target="../tags/tag242.xml"/><Relationship Id="rId46" Type="http://schemas.openxmlformats.org/officeDocument/2006/relationships/tags" Target="../tags/tag263.xml"/><Relationship Id="rId67" Type="http://schemas.openxmlformats.org/officeDocument/2006/relationships/tags" Target="../tags/tag2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Pipelining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59BE01-67F3-44B4-915F-E74A1920ACD7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E3201B-0000-4263-8F7C-0193F585A5E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 for Branches</a:t>
            </a:r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26488" cy="2359025"/>
          </a:xfrm>
        </p:spPr>
        <p:txBody>
          <a:bodyPr/>
          <a:lstStyle/>
          <a:p>
            <a:r>
              <a:rPr lang="en-US"/>
              <a:t>If a comparison register is a destination of preceding ALU instruction or 2</a:t>
            </a:r>
            <a:r>
              <a:rPr lang="en-US" baseline="30000"/>
              <a:t>nd</a:t>
            </a:r>
            <a:r>
              <a:rPr lang="en-US"/>
              <a:t> preceding load instruction</a:t>
            </a:r>
          </a:p>
          <a:p>
            <a:pPr lvl="1"/>
            <a:r>
              <a:rPr lang="en-US"/>
              <a:t>Need 1 stall cycle</a:t>
            </a:r>
          </a:p>
        </p:txBody>
      </p:sp>
      <p:sp>
        <p:nvSpPr>
          <p:cNvPr id="1028100" name="Rectangle 4"/>
          <p:cNvSpPr>
            <a:spLocks noChangeArrowheads="1"/>
          </p:cNvSpPr>
          <p:nvPr/>
        </p:nvSpPr>
        <p:spPr bwMode="auto">
          <a:xfrm>
            <a:off x="755650" y="4878388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beq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stalled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32138" y="3644900"/>
            <a:ext cx="3024187" cy="504825"/>
            <a:chOff x="2018" y="2341"/>
            <a:chExt cx="1905" cy="318"/>
          </a:xfrm>
        </p:grpSpPr>
        <p:sp>
          <p:nvSpPr>
            <p:cNvPr id="1028102" name="Rectangle 6"/>
            <p:cNvSpPr>
              <a:spLocks noChangeArrowheads="1"/>
            </p:cNvSpPr>
            <p:nvPr/>
          </p:nvSpPr>
          <p:spPr bwMode="auto">
            <a:xfrm>
              <a:off x="2018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IF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03" name="Rectangle 7"/>
            <p:cNvSpPr>
              <a:spLocks noChangeArrowheads="1"/>
            </p:cNvSpPr>
            <p:nvPr/>
          </p:nvSpPr>
          <p:spPr bwMode="auto">
            <a:xfrm>
              <a:off x="2426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ID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04" name="Rectangle 8"/>
            <p:cNvSpPr>
              <a:spLocks noChangeArrowheads="1"/>
            </p:cNvSpPr>
            <p:nvPr/>
          </p:nvSpPr>
          <p:spPr bwMode="auto">
            <a:xfrm>
              <a:off x="2835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EX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05" name="Rectangle 9"/>
            <p:cNvSpPr>
              <a:spLocks noChangeArrowheads="1"/>
            </p:cNvSpPr>
            <p:nvPr/>
          </p:nvSpPr>
          <p:spPr bwMode="auto">
            <a:xfrm>
              <a:off x="3243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MEM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06" name="Rectangle 10"/>
            <p:cNvSpPr>
              <a:spLocks noChangeArrowheads="1"/>
            </p:cNvSpPr>
            <p:nvPr/>
          </p:nvSpPr>
          <p:spPr bwMode="auto">
            <a:xfrm>
              <a:off x="3651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WB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07" name="Rectangle 11"/>
            <p:cNvSpPr>
              <a:spLocks noChangeArrowheads="1"/>
            </p:cNvSpPr>
            <p:nvPr/>
          </p:nvSpPr>
          <p:spPr bwMode="auto">
            <a:xfrm>
              <a:off x="2336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8108" name="Rectangle 12"/>
            <p:cNvSpPr>
              <a:spLocks noChangeArrowheads="1"/>
            </p:cNvSpPr>
            <p:nvPr/>
          </p:nvSpPr>
          <p:spPr bwMode="auto">
            <a:xfrm>
              <a:off x="2744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8109" name="Rectangle 13"/>
            <p:cNvSpPr>
              <a:spLocks noChangeArrowheads="1"/>
            </p:cNvSpPr>
            <p:nvPr/>
          </p:nvSpPr>
          <p:spPr bwMode="auto">
            <a:xfrm>
              <a:off x="3152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8110" name="Rectangle 14"/>
            <p:cNvSpPr>
              <a:spLocks noChangeArrowheads="1"/>
            </p:cNvSpPr>
            <p:nvPr/>
          </p:nvSpPr>
          <p:spPr bwMode="auto">
            <a:xfrm>
              <a:off x="3560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779838" y="4221163"/>
            <a:ext cx="3024187" cy="504825"/>
            <a:chOff x="2018" y="2341"/>
            <a:chExt cx="1905" cy="318"/>
          </a:xfrm>
        </p:grpSpPr>
        <p:sp>
          <p:nvSpPr>
            <p:cNvPr id="1028112" name="Rectangle 16"/>
            <p:cNvSpPr>
              <a:spLocks noChangeArrowheads="1"/>
            </p:cNvSpPr>
            <p:nvPr/>
          </p:nvSpPr>
          <p:spPr bwMode="auto">
            <a:xfrm>
              <a:off x="2018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IF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13" name="Rectangle 17"/>
            <p:cNvSpPr>
              <a:spLocks noChangeArrowheads="1"/>
            </p:cNvSpPr>
            <p:nvPr/>
          </p:nvSpPr>
          <p:spPr bwMode="auto">
            <a:xfrm>
              <a:off x="2426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ID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14" name="Rectangle 18"/>
            <p:cNvSpPr>
              <a:spLocks noChangeArrowheads="1"/>
            </p:cNvSpPr>
            <p:nvPr/>
          </p:nvSpPr>
          <p:spPr bwMode="auto">
            <a:xfrm>
              <a:off x="2835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EX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15" name="Rectangle 19"/>
            <p:cNvSpPr>
              <a:spLocks noChangeArrowheads="1"/>
            </p:cNvSpPr>
            <p:nvPr/>
          </p:nvSpPr>
          <p:spPr bwMode="auto">
            <a:xfrm>
              <a:off x="3243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MEM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16" name="Rectangle 20"/>
            <p:cNvSpPr>
              <a:spLocks noChangeArrowheads="1"/>
            </p:cNvSpPr>
            <p:nvPr/>
          </p:nvSpPr>
          <p:spPr bwMode="auto">
            <a:xfrm>
              <a:off x="3651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WB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8117" name="Rectangle 21"/>
            <p:cNvSpPr>
              <a:spLocks noChangeArrowheads="1"/>
            </p:cNvSpPr>
            <p:nvPr/>
          </p:nvSpPr>
          <p:spPr bwMode="auto">
            <a:xfrm>
              <a:off x="2336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8118" name="Rectangle 22"/>
            <p:cNvSpPr>
              <a:spLocks noChangeArrowheads="1"/>
            </p:cNvSpPr>
            <p:nvPr/>
          </p:nvSpPr>
          <p:spPr bwMode="auto">
            <a:xfrm>
              <a:off x="2744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8119" name="Rectangle 23"/>
            <p:cNvSpPr>
              <a:spLocks noChangeArrowheads="1"/>
            </p:cNvSpPr>
            <p:nvPr/>
          </p:nvSpPr>
          <p:spPr bwMode="auto">
            <a:xfrm>
              <a:off x="3152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8120" name="Rectangle 24"/>
            <p:cNvSpPr>
              <a:spLocks noChangeArrowheads="1"/>
            </p:cNvSpPr>
            <p:nvPr/>
          </p:nvSpPr>
          <p:spPr bwMode="auto">
            <a:xfrm>
              <a:off x="3560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28121" name="Rectangle 25"/>
          <p:cNvSpPr>
            <a:spLocks noChangeArrowheads="1"/>
          </p:cNvSpPr>
          <p:nvPr/>
        </p:nvSpPr>
        <p:spPr bwMode="auto">
          <a:xfrm>
            <a:off x="4427538" y="4868863"/>
            <a:ext cx="431800" cy="360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IF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8122" name="Rectangle 26"/>
          <p:cNvSpPr>
            <a:spLocks noChangeArrowheads="1"/>
          </p:cNvSpPr>
          <p:nvPr/>
        </p:nvSpPr>
        <p:spPr bwMode="auto">
          <a:xfrm>
            <a:off x="5075238" y="4868863"/>
            <a:ext cx="431800" cy="360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ID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8123" name="Rectangle 27"/>
          <p:cNvSpPr>
            <a:spLocks noChangeArrowheads="1"/>
          </p:cNvSpPr>
          <p:nvPr/>
        </p:nvSpPr>
        <p:spPr bwMode="auto">
          <a:xfrm>
            <a:off x="4932363" y="4795838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24" name="Rectangle 28"/>
          <p:cNvSpPr>
            <a:spLocks noChangeArrowheads="1"/>
          </p:cNvSpPr>
          <p:nvPr/>
        </p:nvSpPr>
        <p:spPr bwMode="auto">
          <a:xfrm>
            <a:off x="5580063" y="4795838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25" name="Rectangle 29"/>
          <p:cNvSpPr>
            <a:spLocks noChangeArrowheads="1"/>
          </p:cNvSpPr>
          <p:nvPr/>
        </p:nvSpPr>
        <p:spPr bwMode="auto">
          <a:xfrm>
            <a:off x="6227763" y="4795838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26" name="Rectangle 30"/>
          <p:cNvSpPr>
            <a:spLocks noChangeArrowheads="1"/>
          </p:cNvSpPr>
          <p:nvPr/>
        </p:nvSpPr>
        <p:spPr bwMode="auto">
          <a:xfrm>
            <a:off x="6875463" y="4795838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27" name="Rectangle 31"/>
          <p:cNvSpPr>
            <a:spLocks noChangeArrowheads="1"/>
          </p:cNvSpPr>
          <p:nvPr/>
        </p:nvSpPr>
        <p:spPr bwMode="auto">
          <a:xfrm>
            <a:off x="5724525" y="5445125"/>
            <a:ext cx="4318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ID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8128" name="Rectangle 32"/>
          <p:cNvSpPr>
            <a:spLocks noChangeArrowheads="1"/>
          </p:cNvSpPr>
          <p:nvPr/>
        </p:nvSpPr>
        <p:spPr bwMode="auto">
          <a:xfrm>
            <a:off x="6373813" y="5445125"/>
            <a:ext cx="4318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EX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8129" name="Rectangle 33"/>
          <p:cNvSpPr>
            <a:spLocks noChangeArrowheads="1"/>
          </p:cNvSpPr>
          <p:nvPr/>
        </p:nvSpPr>
        <p:spPr bwMode="auto">
          <a:xfrm>
            <a:off x="7021513" y="5445125"/>
            <a:ext cx="4318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MEM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8130" name="Rectangle 34"/>
          <p:cNvSpPr>
            <a:spLocks noChangeArrowheads="1"/>
          </p:cNvSpPr>
          <p:nvPr/>
        </p:nvSpPr>
        <p:spPr bwMode="auto">
          <a:xfrm>
            <a:off x="7669213" y="5445125"/>
            <a:ext cx="4318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WB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8131" name="Rectangle 35"/>
          <p:cNvSpPr>
            <a:spLocks noChangeArrowheads="1"/>
          </p:cNvSpPr>
          <p:nvPr/>
        </p:nvSpPr>
        <p:spPr bwMode="auto">
          <a:xfrm>
            <a:off x="5581650" y="5372100"/>
            <a:ext cx="714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32" name="Rectangle 36"/>
          <p:cNvSpPr>
            <a:spLocks noChangeArrowheads="1"/>
          </p:cNvSpPr>
          <p:nvPr/>
        </p:nvSpPr>
        <p:spPr bwMode="auto">
          <a:xfrm>
            <a:off x="6229350" y="5372100"/>
            <a:ext cx="714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33" name="Rectangle 37"/>
          <p:cNvSpPr>
            <a:spLocks noChangeArrowheads="1"/>
          </p:cNvSpPr>
          <p:nvPr/>
        </p:nvSpPr>
        <p:spPr bwMode="auto">
          <a:xfrm>
            <a:off x="6877050" y="5372100"/>
            <a:ext cx="714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34" name="Rectangle 38"/>
          <p:cNvSpPr>
            <a:spLocks noChangeArrowheads="1"/>
          </p:cNvSpPr>
          <p:nvPr/>
        </p:nvSpPr>
        <p:spPr bwMode="auto">
          <a:xfrm>
            <a:off x="7524750" y="5372100"/>
            <a:ext cx="714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35" name="Rectangle 39"/>
          <p:cNvSpPr>
            <a:spLocks noChangeArrowheads="1"/>
          </p:cNvSpPr>
          <p:nvPr/>
        </p:nvSpPr>
        <p:spPr bwMode="auto">
          <a:xfrm>
            <a:off x="755650" y="4302125"/>
            <a:ext cx="2117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add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$4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$5, $6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28136" name="Rectangle 40"/>
          <p:cNvSpPr>
            <a:spLocks noChangeArrowheads="1"/>
          </p:cNvSpPr>
          <p:nvPr/>
        </p:nvSpPr>
        <p:spPr bwMode="auto">
          <a:xfrm>
            <a:off x="755650" y="3725863"/>
            <a:ext cx="1841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lw 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addr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28137" name="Rectangle 41"/>
          <p:cNvSpPr>
            <a:spLocks noChangeArrowheads="1"/>
          </p:cNvSpPr>
          <p:nvPr/>
        </p:nvSpPr>
        <p:spPr bwMode="auto">
          <a:xfrm>
            <a:off x="755650" y="5454650"/>
            <a:ext cx="267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beq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$4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target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28138" name="Line 42"/>
          <p:cNvSpPr>
            <a:spLocks noChangeShapeType="1"/>
          </p:cNvSpPr>
          <p:nvPr/>
        </p:nvSpPr>
        <p:spPr bwMode="auto">
          <a:xfrm>
            <a:off x="5651500" y="3860800"/>
            <a:ext cx="433388" cy="1727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39" name="Line 43"/>
          <p:cNvSpPr>
            <a:spLocks noChangeShapeType="1"/>
          </p:cNvSpPr>
          <p:nvPr/>
        </p:nvSpPr>
        <p:spPr bwMode="auto">
          <a:xfrm>
            <a:off x="5651500" y="4437063"/>
            <a:ext cx="433388" cy="1223962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140" name="AutoShape 44"/>
          <p:cNvSpPr>
            <a:spLocks noChangeArrowheads="1"/>
          </p:cNvSpPr>
          <p:nvPr/>
        </p:nvSpPr>
        <p:spPr bwMode="auto">
          <a:xfrm>
            <a:off x="5724525" y="4940300"/>
            <a:ext cx="360363" cy="287338"/>
          </a:xfrm>
          <a:prstGeom prst="cloudCallout">
            <a:avLst>
              <a:gd name="adj1" fmla="val -12995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8141" name="AutoShape 45"/>
          <p:cNvSpPr>
            <a:spLocks noChangeArrowheads="1"/>
          </p:cNvSpPr>
          <p:nvPr/>
        </p:nvSpPr>
        <p:spPr bwMode="auto">
          <a:xfrm>
            <a:off x="6372225" y="4940300"/>
            <a:ext cx="358775" cy="287338"/>
          </a:xfrm>
          <a:prstGeom prst="cloudCallout">
            <a:avLst>
              <a:gd name="adj1" fmla="val -12833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8142" name="AutoShape 46"/>
          <p:cNvSpPr>
            <a:spLocks noChangeArrowheads="1"/>
          </p:cNvSpPr>
          <p:nvPr/>
        </p:nvSpPr>
        <p:spPr bwMode="auto">
          <a:xfrm>
            <a:off x="7019925" y="4940300"/>
            <a:ext cx="358775" cy="287338"/>
          </a:xfrm>
          <a:prstGeom prst="cloudCallout">
            <a:avLst>
              <a:gd name="adj1" fmla="val -12833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386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BDB8A-7C79-4906-849F-15ECCFDDB9B8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21C8C6-66E7-4919-B31D-594B4C1EC82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 for Branches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26488" cy="2359025"/>
          </a:xfrm>
        </p:spPr>
        <p:txBody>
          <a:bodyPr/>
          <a:lstStyle/>
          <a:p>
            <a:r>
              <a:rPr lang="en-US"/>
              <a:t>If a comparison register is a destination of immediately preceding load instruction</a:t>
            </a:r>
          </a:p>
          <a:p>
            <a:pPr lvl="1"/>
            <a:r>
              <a:rPr lang="en-US"/>
              <a:t>Need 2 stall cycles</a:t>
            </a:r>
          </a:p>
        </p:txBody>
      </p:sp>
      <p:sp>
        <p:nvSpPr>
          <p:cNvPr id="1030148" name="Rectangle 4"/>
          <p:cNvSpPr>
            <a:spLocks noChangeArrowheads="1"/>
          </p:cNvSpPr>
          <p:nvPr/>
        </p:nvSpPr>
        <p:spPr bwMode="auto">
          <a:xfrm>
            <a:off x="755650" y="4878388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beq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stalled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32138" y="3644900"/>
            <a:ext cx="3024187" cy="504825"/>
            <a:chOff x="2018" y="2341"/>
            <a:chExt cx="1905" cy="318"/>
          </a:xfrm>
        </p:grpSpPr>
        <p:sp>
          <p:nvSpPr>
            <p:cNvPr id="1030150" name="Rectangle 6"/>
            <p:cNvSpPr>
              <a:spLocks noChangeArrowheads="1"/>
            </p:cNvSpPr>
            <p:nvPr/>
          </p:nvSpPr>
          <p:spPr bwMode="auto">
            <a:xfrm>
              <a:off x="2018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IF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30151" name="Rectangle 7"/>
            <p:cNvSpPr>
              <a:spLocks noChangeArrowheads="1"/>
            </p:cNvSpPr>
            <p:nvPr/>
          </p:nvSpPr>
          <p:spPr bwMode="auto">
            <a:xfrm>
              <a:off x="2426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ID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30152" name="Rectangle 8"/>
            <p:cNvSpPr>
              <a:spLocks noChangeArrowheads="1"/>
            </p:cNvSpPr>
            <p:nvPr/>
          </p:nvSpPr>
          <p:spPr bwMode="auto">
            <a:xfrm>
              <a:off x="2835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EX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30153" name="Rectangle 9"/>
            <p:cNvSpPr>
              <a:spLocks noChangeArrowheads="1"/>
            </p:cNvSpPr>
            <p:nvPr/>
          </p:nvSpPr>
          <p:spPr bwMode="auto">
            <a:xfrm>
              <a:off x="3243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MEM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30154" name="Rectangle 10"/>
            <p:cNvSpPr>
              <a:spLocks noChangeArrowheads="1"/>
            </p:cNvSpPr>
            <p:nvPr/>
          </p:nvSpPr>
          <p:spPr bwMode="auto">
            <a:xfrm>
              <a:off x="3651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WB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30155" name="Rectangle 11"/>
            <p:cNvSpPr>
              <a:spLocks noChangeArrowheads="1"/>
            </p:cNvSpPr>
            <p:nvPr/>
          </p:nvSpPr>
          <p:spPr bwMode="auto">
            <a:xfrm>
              <a:off x="2336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0156" name="Rectangle 12"/>
            <p:cNvSpPr>
              <a:spLocks noChangeArrowheads="1"/>
            </p:cNvSpPr>
            <p:nvPr/>
          </p:nvSpPr>
          <p:spPr bwMode="auto">
            <a:xfrm>
              <a:off x="2744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0157" name="Rectangle 13"/>
            <p:cNvSpPr>
              <a:spLocks noChangeArrowheads="1"/>
            </p:cNvSpPr>
            <p:nvPr/>
          </p:nvSpPr>
          <p:spPr bwMode="auto">
            <a:xfrm>
              <a:off x="3152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0158" name="Rectangle 14"/>
            <p:cNvSpPr>
              <a:spLocks noChangeArrowheads="1"/>
            </p:cNvSpPr>
            <p:nvPr/>
          </p:nvSpPr>
          <p:spPr bwMode="auto">
            <a:xfrm>
              <a:off x="3560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30159" name="Rectangle 15"/>
          <p:cNvSpPr>
            <a:spLocks noChangeArrowheads="1"/>
          </p:cNvSpPr>
          <p:nvPr/>
        </p:nvSpPr>
        <p:spPr bwMode="auto">
          <a:xfrm>
            <a:off x="3779838" y="4294188"/>
            <a:ext cx="431800" cy="360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IF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60" name="Rectangle 16"/>
          <p:cNvSpPr>
            <a:spLocks noChangeArrowheads="1"/>
          </p:cNvSpPr>
          <p:nvPr/>
        </p:nvSpPr>
        <p:spPr bwMode="auto">
          <a:xfrm>
            <a:off x="4427538" y="4294188"/>
            <a:ext cx="431800" cy="360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ID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61" name="Rectangle 17"/>
          <p:cNvSpPr>
            <a:spLocks noChangeArrowheads="1"/>
          </p:cNvSpPr>
          <p:nvPr/>
        </p:nvSpPr>
        <p:spPr bwMode="auto">
          <a:xfrm>
            <a:off x="4284663" y="4221163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62" name="Rectangle 18"/>
          <p:cNvSpPr>
            <a:spLocks noChangeArrowheads="1"/>
          </p:cNvSpPr>
          <p:nvPr/>
        </p:nvSpPr>
        <p:spPr bwMode="auto">
          <a:xfrm>
            <a:off x="4932363" y="4221163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63" name="Rectangle 19"/>
          <p:cNvSpPr>
            <a:spLocks noChangeArrowheads="1"/>
          </p:cNvSpPr>
          <p:nvPr/>
        </p:nvSpPr>
        <p:spPr bwMode="auto">
          <a:xfrm>
            <a:off x="5580063" y="4221163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64" name="Rectangle 20"/>
          <p:cNvSpPr>
            <a:spLocks noChangeArrowheads="1"/>
          </p:cNvSpPr>
          <p:nvPr/>
        </p:nvSpPr>
        <p:spPr bwMode="auto">
          <a:xfrm>
            <a:off x="6227763" y="4221163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65" name="Rectangle 21"/>
          <p:cNvSpPr>
            <a:spLocks noChangeArrowheads="1"/>
          </p:cNvSpPr>
          <p:nvPr/>
        </p:nvSpPr>
        <p:spPr bwMode="auto">
          <a:xfrm>
            <a:off x="5075238" y="4868863"/>
            <a:ext cx="431800" cy="360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ID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66" name="Rectangle 22"/>
          <p:cNvSpPr>
            <a:spLocks noChangeArrowheads="1"/>
          </p:cNvSpPr>
          <p:nvPr/>
        </p:nvSpPr>
        <p:spPr bwMode="auto">
          <a:xfrm>
            <a:off x="4932363" y="4795838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67" name="Rectangle 23"/>
          <p:cNvSpPr>
            <a:spLocks noChangeArrowheads="1"/>
          </p:cNvSpPr>
          <p:nvPr/>
        </p:nvSpPr>
        <p:spPr bwMode="auto">
          <a:xfrm>
            <a:off x="5580063" y="4795838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68" name="Rectangle 24"/>
          <p:cNvSpPr>
            <a:spLocks noChangeArrowheads="1"/>
          </p:cNvSpPr>
          <p:nvPr/>
        </p:nvSpPr>
        <p:spPr bwMode="auto">
          <a:xfrm>
            <a:off x="6227763" y="4795838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69" name="Rectangle 25"/>
          <p:cNvSpPr>
            <a:spLocks noChangeArrowheads="1"/>
          </p:cNvSpPr>
          <p:nvPr/>
        </p:nvSpPr>
        <p:spPr bwMode="auto">
          <a:xfrm>
            <a:off x="6875463" y="4795838"/>
            <a:ext cx="71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70" name="Rectangle 26"/>
          <p:cNvSpPr>
            <a:spLocks noChangeArrowheads="1"/>
          </p:cNvSpPr>
          <p:nvPr/>
        </p:nvSpPr>
        <p:spPr bwMode="auto">
          <a:xfrm>
            <a:off x="5724525" y="5445125"/>
            <a:ext cx="4318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ID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71" name="Rectangle 27"/>
          <p:cNvSpPr>
            <a:spLocks noChangeArrowheads="1"/>
          </p:cNvSpPr>
          <p:nvPr/>
        </p:nvSpPr>
        <p:spPr bwMode="auto">
          <a:xfrm>
            <a:off x="6373813" y="5445125"/>
            <a:ext cx="4318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EX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72" name="Rectangle 28"/>
          <p:cNvSpPr>
            <a:spLocks noChangeArrowheads="1"/>
          </p:cNvSpPr>
          <p:nvPr/>
        </p:nvSpPr>
        <p:spPr bwMode="auto">
          <a:xfrm>
            <a:off x="7021513" y="5445125"/>
            <a:ext cx="4318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MEM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73" name="Rectangle 29"/>
          <p:cNvSpPr>
            <a:spLocks noChangeArrowheads="1"/>
          </p:cNvSpPr>
          <p:nvPr/>
        </p:nvSpPr>
        <p:spPr bwMode="auto">
          <a:xfrm>
            <a:off x="7669213" y="5445125"/>
            <a:ext cx="4318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WB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74" name="Rectangle 30"/>
          <p:cNvSpPr>
            <a:spLocks noChangeArrowheads="1"/>
          </p:cNvSpPr>
          <p:nvPr/>
        </p:nvSpPr>
        <p:spPr bwMode="auto">
          <a:xfrm>
            <a:off x="5581650" y="5372100"/>
            <a:ext cx="714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75" name="Rectangle 31"/>
          <p:cNvSpPr>
            <a:spLocks noChangeArrowheads="1"/>
          </p:cNvSpPr>
          <p:nvPr/>
        </p:nvSpPr>
        <p:spPr bwMode="auto">
          <a:xfrm>
            <a:off x="6229350" y="5372100"/>
            <a:ext cx="714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76" name="Rectangle 32"/>
          <p:cNvSpPr>
            <a:spLocks noChangeArrowheads="1"/>
          </p:cNvSpPr>
          <p:nvPr/>
        </p:nvSpPr>
        <p:spPr bwMode="auto">
          <a:xfrm>
            <a:off x="6877050" y="5372100"/>
            <a:ext cx="714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77" name="Rectangle 33"/>
          <p:cNvSpPr>
            <a:spLocks noChangeArrowheads="1"/>
          </p:cNvSpPr>
          <p:nvPr/>
        </p:nvSpPr>
        <p:spPr bwMode="auto">
          <a:xfrm>
            <a:off x="7524750" y="5372100"/>
            <a:ext cx="714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78" name="Rectangle 34"/>
          <p:cNvSpPr>
            <a:spLocks noChangeArrowheads="1"/>
          </p:cNvSpPr>
          <p:nvPr/>
        </p:nvSpPr>
        <p:spPr bwMode="auto">
          <a:xfrm>
            <a:off x="755650" y="4302125"/>
            <a:ext cx="170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beq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stalled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30179" name="Rectangle 35"/>
          <p:cNvSpPr>
            <a:spLocks noChangeArrowheads="1"/>
          </p:cNvSpPr>
          <p:nvPr/>
        </p:nvSpPr>
        <p:spPr bwMode="auto">
          <a:xfrm>
            <a:off x="755650" y="3725863"/>
            <a:ext cx="1841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lw 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addr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30180" name="Rectangle 36"/>
          <p:cNvSpPr>
            <a:spLocks noChangeArrowheads="1"/>
          </p:cNvSpPr>
          <p:nvPr/>
        </p:nvSpPr>
        <p:spPr bwMode="auto">
          <a:xfrm>
            <a:off x="755650" y="5454650"/>
            <a:ext cx="267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beq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$0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target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30181" name="Line 37"/>
          <p:cNvSpPr>
            <a:spLocks noChangeShapeType="1"/>
          </p:cNvSpPr>
          <p:nvPr/>
        </p:nvSpPr>
        <p:spPr bwMode="auto">
          <a:xfrm>
            <a:off x="5651500" y="3860800"/>
            <a:ext cx="433388" cy="1727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182" name="AutoShape 38"/>
          <p:cNvSpPr>
            <a:spLocks noChangeArrowheads="1"/>
          </p:cNvSpPr>
          <p:nvPr/>
        </p:nvSpPr>
        <p:spPr bwMode="auto">
          <a:xfrm>
            <a:off x="5724525" y="4940300"/>
            <a:ext cx="360363" cy="287338"/>
          </a:xfrm>
          <a:prstGeom prst="cloudCallout">
            <a:avLst>
              <a:gd name="adj1" fmla="val -12995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83" name="AutoShape 39"/>
          <p:cNvSpPr>
            <a:spLocks noChangeArrowheads="1"/>
          </p:cNvSpPr>
          <p:nvPr/>
        </p:nvSpPr>
        <p:spPr bwMode="auto">
          <a:xfrm>
            <a:off x="6372225" y="4940300"/>
            <a:ext cx="358775" cy="287338"/>
          </a:xfrm>
          <a:prstGeom prst="cloudCallout">
            <a:avLst>
              <a:gd name="adj1" fmla="val -12833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84" name="AutoShape 40"/>
          <p:cNvSpPr>
            <a:spLocks noChangeArrowheads="1"/>
          </p:cNvSpPr>
          <p:nvPr/>
        </p:nvSpPr>
        <p:spPr bwMode="auto">
          <a:xfrm>
            <a:off x="7019925" y="4940300"/>
            <a:ext cx="358775" cy="287338"/>
          </a:xfrm>
          <a:prstGeom prst="cloudCallout">
            <a:avLst>
              <a:gd name="adj1" fmla="val -12833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85" name="AutoShape 41"/>
          <p:cNvSpPr>
            <a:spLocks noChangeArrowheads="1"/>
          </p:cNvSpPr>
          <p:nvPr/>
        </p:nvSpPr>
        <p:spPr bwMode="auto">
          <a:xfrm>
            <a:off x="5076825" y="4364038"/>
            <a:ext cx="360363" cy="287337"/>
          </a:xfrm>
          <a:prstGeom prst="cloudCallout">
            <a:avLst>
              <a:gd name="adj1" fmla="val -12995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86" name="AutoShape 42"/>
          <p:cNvSpPr>
            <a:spLocks noChangeArrowheads="1"/>
          </p:cNvSpPr>
          <p:nvPr/>
        </p:nvSpPr>
        <p:spPr bwMode="auto">
          <a:xfrm>
            <a:off x="5724525" y="4364038"/>
            <a:ext cx="358775" cy="287337"/>
          </a:xfrm>
          <a:prstGeom prst="cloudCallout">
            <a:avLst>
              <a:gd name="adj1" fmla="val -12833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0187" name="AutoShape 43"/>
          <p:cNvSpPr>
            <a:spLocks noChangeArrowheads="1"/>
          </p:cNvSpPr>
          <p:nvPr/>
        </p:nvSpPr>
        <p:spPr bwMode="auto">
          <a:xfrm>
            <a:off x="6372225" y="4364038"/>
            <a:ext cx="358775" cy="287337"/>
          </a:xfrm>
          <a:prstGeom prst="cloudCallout">
            <a:avLst>
              <a:gd name="adj1" fmla="val -12833"/>
              <a:gd name="adj2" fmla="val 3619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104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Stalling for Branch Hazards</a:t>
            </a:r>
          </a:p>
        </p:txBody>
      </p:sp>
      <p:sp>
        <p:nvSpPr>
          <p:cNvPr id="43213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88" y="2195513"/>
            <a:ext cx="13716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beq $4, $0, there</a:t>
            </a:r>
          </a:p>
        </p:txBody>
      </p:sp>
      <p:sp>
        <p:nvSpPr>
          <p:cNvPr id="4321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88" y="2905125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and $12, $2, $5</a:t>
            </a:r>
          </a:p>
        </p:txBody>
      </p:sp>
      <p:sp>
        <p:nvSpPr>
          <p:cNvPr id="4321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8" y="3551238"/>
            <a:ext cx="5064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or ...</a:t>
            </a:r>
          </a:p>
        </p:txBody>
      </p:sp>
      <p:sp>
        <p:nvSpPr>
          <p:cNvPr id="43213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88" y="4260850"/>
            <a:ext cx="615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...</a:t>
            </a:r>
          </a:p>
        </p:txBody>
      </p:sp>
      <p:sp>
        <p:nvSpPr>
          <p:cNvPr id="43213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88" y="4972050"/>
            <a:ext cx="5572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sw ...</a:t>
            </a:r>
          </a:p>
        </p:txBody>
      </p:sp>
      <p:sp>
        <p:nvSpPr>
          <p:cNvPr id="43213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2789238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2137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2838" y="2789238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2" name="Group 1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318000" y="2716213"/>
            <a:ext cx="431800" cy="657225"/>
            <a:chOff x="3746" y="1711"/>
            <a:chExt cx="272" cy="41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07" y="1711"/>
              <a:ext cx="211" cy="414"/>
              <a:chOff x="3807" y="1711"/>
              <a:chExt cx="211" cy="414"/>
            </a:xfrm>
          </p:grpSpPr>
          <p:sp>
            <p:nvSpPr>
              <p:cNvPr id="432140" name="Line 12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3807" y="1711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1" name="Line 13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3807" y="1711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2" name="Line 14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3807" y="1859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3" name="Line 15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 flipH="1">
                <a:off x="3807" y="1918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4" name="Line 16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3807" y="1977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5" name="Line 17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 flipV="1">
                <a:off x="3807" y="1977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6" name="Line 18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4018" y="1859"/>
                <a:ext cx="0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2147" name="Rectangle 1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5400000">
              <a:off x="3742" y="1789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2148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06988" y="2789238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2149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19788" y="2789238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sp>
        <p:nvSpPr>
          <p:cNvPr id="432150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52888" y="2847975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51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052888" y="3176588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52" name="Line 2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751388" y="305117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5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508625" y="3044825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54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64138" y="4824413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2155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9788" y="4824413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4" name="Group 28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6683375" y="4752975"/>
            <a:ext cx="334963" cy="657225"/>
            <a:chOff x="5236" y="2994"/>
            <a:chExt cx="211" cy="414"/>
          </a:xfrm>
        </p:grpSpPr>
        <p:sp>
          <p:nvSpPr>
            <p:cNvPr id="432157" name="Line 29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5236" y="2994"/>
              <a:ext cx="0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58" name="Line 30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5236" y="2994"/>
              <a:ext cx="211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59" name="Line 31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5236" y="3142"/>
              <a:ext cx="86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60" name="Line 32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H="1">
              <a:off x="5236" y="3201"/>
              <a:ext cx="86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61" name="Line 33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5236" y="3261"/>
              <a:ext cx="0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62" name="Line 34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flipV="1">
              <a:off x="5236" y="3261"/>
              <a:ext cx="211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63" name="Line 3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5447" y="3142"/>
              <a:ext cx="0" cy="1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32164" name="Rectangle 3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5400000">
            <a:off x="6581775" y="4876800"/>
            <a:ext cx="3143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</a:t>
            </a:r>
          </a:p>
        </p:txBody>
      </p:sp>
      <p:sp>
        <p:nvSpPr>
          <p:cNvPr id="432165" name="Line 3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564188" y="5081588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66" name="Line 3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321425" y="4884738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67" name="Line 3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1425" y="5211763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68" name="Line 4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19925" y="5084763"/>
            <a:ext cx="354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69" name="Rectangle 4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410075" y="41036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2170" name="Rectangle 4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64138" y="41036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5" name="Group 43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5829300" y="4030663"/>
            <a:ext cx="431800" cy="657225"/>
            <a:chOff x="4698" y="2539"/>
            <a:chExt cx="272" cy="414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4759" y="2539"/>
              <a:ext cx="211" cy="414"/>
              <a:chOff x="4759" y="2539"/>
              <a:chExt cx="211" cy="414"/>
            </a:xfrm>
          </p:grpSpPr>
          <p:sp>
            <p:nvSpPr>
              <p:cNvPr id="432173" name="Line 45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4759" y="2539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4" name="Line 46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759" y="2539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5" name="Line 47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4759" y="2686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6" name="Line 48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 flipH="1">
                <a:off x="4759" y="2746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7" name="Line 49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4759" y="2805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8" name="Line 50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 flipV="1">
                <a:off x="4759" y="2805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9" name="Line 51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4970" y="2686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2180" name="Rectangle 5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5400000">
              <a:off x="4694" y="2617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2181" name="Rectangl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19875" y="4103688"/>
            <a:ext cx="395288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2182" name="Line 5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810125" y="4359275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3" name="Line 5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4188" y="4162425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4" name="Line 5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564188" y="4489450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5" name="Line 5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262688" y="4364038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6" name="Line 5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021513" y="4359275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7" name="Rectangle 5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652838" y="34448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2188" name="Rectangle 6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410075" y="34448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7" name="Group 61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5075238" y="3373438"/>
            <a:ext cx="431800" cy="657225"/>
            <a:chOff x="4223" y="2125"/>
            <a:chExt cx="272" cy="414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4284" y="2125"/>
              <a:ext cx="211" cy="414"/>
              <a:chOff x="4284" y="2125"/>
              <a:chExt cx="211" cy="414"/>
            </a:xfrm>
          </p:grpSpPr>
          <p:sp>
            <p:nvSpPr>
              <p:cNvPr id="432191" name="Line 63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4284" y="2125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2" name="Line 6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4284" y="2125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3" name="Line 65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4284" y="2273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4" name="Line 66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 flipH="1">
                <a:off x="4284" y="2333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5" name="Line 67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4284" y="2392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6" name="Line 68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flipV="1">
                <a:off x="4284" y="2392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7" name="Line 69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4495" y="2273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2198" name="Rectangle 70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 rot="5400000">
              <a:off x="4219" y="2202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2199" name="Rectangle 7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861050" y="3444875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2200" name="Rectangle 7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677025" y="3444875"/>
            <a:ext cx="392113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sp>
        <p:nvSpPr>
          <p:cNvPr id="432201" name="Line 7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4052888" y="3703638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202" name="Line 7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810125" y="3505200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203" name="Line 7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810125" y="3833813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204" name="Line 76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507038" y="370522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205" name="Line 7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6264275" y="3703638"/>
            <a:ext cx="40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78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1408113" y="2060575"/>
            <a:ext cx="3416300" cy="655638"/>
            <a:chOff x="887" y="1298"/>
            <a:chExt cx="2152" cy="413"/>
          </a:xfrm>
        </p:grpSpPr>
        <p:sp>
          <p:nvSpPr>
            <p:cNvPr id="432207" name="Rectangle 7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887" y="1343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IM</a:t>
              </a:r>
            </a:p>
          </p:txBody>
        </p:sp>
        <p:sp>
          <p:nvSpPr>
            <p:cNvPr id="432208" name="Rectangle 8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62" y="1343"/>
              <a:ext cx="250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grpSp>
          <p:nvGrpSpPr>
            <p:cNvPr id="10" name="Group 81"/>
            <p:cNvGrpSpPr>
              <a:grpSpLocks/>
            </p:cNvGrpSpPr>
            <p:nvPr/>
          </p:nvGrpSpPr>
          <p:grpSpPr bwMode="auto">
            <a:xfrm>
              <a:off x="1783" y="1298"/>
              <a:ext cx="269" cy="413"/>
              <a:chOff x="1783" y="1298"/>
              <a:chExt cx="269" cy="413"/>
            </a:xfrm>
          </p:grpSpPr>
          <p:grpSp>
            <p:nvGrpSpPr>
              <p:cNvPr id="11" name="Group 82"/>
              <p:cNvGrpSpPr>
                <a:grpSpLocks/>
              </p:cNvGrpSpPr>
              <p:nvPr/>
            </p:nvGrpSpPr>
            <p:grpSpPr bwMode="auto">
              <a:xfrm>
                <a:off x="1843" y="1298"/>
                <a:ext cx="209" cy="413"/>
                <a:chOff x="1843" y="1298"/>
                <a:chExt cx="209" cy="413"/>
              </a:xfrm>
            </p:grpSpPr>
            <p:sp>
              <p:nvSpPr>
                <p:cNvPr id="432211" name="Line 83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1843" y="1298"/>
                  <a:ext cx="0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2" name="Line 84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1843" y="1298"/>
                  <a:ext cx="209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3" name="Line 85"/>
                <p:cNvSpPr>
                  <a:spLocks noChangeShapeType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1843" y="1444"/>
                  <a:ext cx="86" cy="6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4" name="Line 86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 flipH="1">
                  <a:off x="1843" y="1505"/>
                  <a:ext cx="86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5" name="Line 87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1843" y="1564"/>
                  <a:ext cx="0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6" name="Line 88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 flipV="1">
                  <a:off x="1843" y="1564"/>
                  <a:ext cx="209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7" name="Line 89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2052" y="1444"/>
                  <a:ext cx="0" cy="1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32218" name="Rectangle 9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 rot="5400000">
                <a:off x="1779" y="1375"/>
                <a:ext cx="19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</a:p>
            </p:txBody>
          </p:sp>
        </p:grpSp>
        <p:sp>
          <p:nvSpPr>
            <p:cNvPr id="432219" name="Rectangle 9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278" y="1343"/>
              <a:ext cx="249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DM</a:t>
              </a:r>
            </a:p>
          </p:txBody>
        </p:sp>
        <p:sp>
          <p:nvSpPr>
            <p:cNvPr id="432220" name="Rectangle 9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791" y="1343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sp>
          <p:nvSpPr>
            <p:cNvPr id="432221" name="Line 9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139" y="1505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22" name="Line 9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1616" y="1381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23" name="Line 9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1616" y="1588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24" name="Line 9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055" y="1507"/>
              <a:ext cx="2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25" name="Line 9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2531" y="1505"/>
              <a:ext cx="2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32226" name="Rectangle 9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425575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CC1</a:t>
            </a:r>
          </a:p>
        </p:txBody>
      </p:sp>
      <p:sp>
        <p:nvSpPr>
          <p:cNvPr id="432227" name="Rectangle 9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125663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CC2</a:t>
            </a:r>
          </a:p>
        </p:txBody>
      </p:sp>
      <p:sp>
        <p:nvSpPr>
          <p:cNvPr id="432228" name="Rectangle 100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938463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CC3</a:t>
            </a:r>
          </a:p>
        </p:txBody>
      </p:sp>
      <p:sp>
        <p:nvSpPr>
          <p:cNvPr id="432229" name="Rectangle 10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957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CC4</a:t>
            </a:r>
          </a:p>
        </p:txBody>
      </p:sp>
      <p:sp>
        <p:nvSpPr>
          <p:cNvPr id="432230" name="Rectangle 102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3942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CC5</a:t>
            </a:r>
          </a:p>
        </p:txBody>
      </p:sp>
      <p:sp>
        <p:nvSpPr>
          <p:cNvPr id="432231" name="Rectangle 10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2070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CC6</a:t>
            </a:r>
          </a:p>
        </p:txBody>
      </p:sp>
      <p:sp>
        <p:nvSpPr>
          <p:cNvPr id="432232" name="Rectangle 10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96265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CC7</a:t>
            </a:r>
          </a:p>
        </p:txBody>
      </p:sp>
      <p:sp>
        <p:nvSpPr>
          <p:cNvPr id="432233" name="Rectangle 105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66115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CC8</a:t>
            </a:r>
          </a:p>
        </p:txBody>
      </p:sp>
      <p:sp>
        <p:nvSpPr>
          <p:cNvPr id="432234" name="Line 10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248025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Group 107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2043113" y="2779713"/>
            <a:ext cx="622300" cy="422275"/>
            <a:chOff x="1287" y="1751"/>
            <a:chExt cx="392" cy="266"/>
          </a:xfrm>
        </p:grpSpPr>
        <p:sp>
          <p:nvSpPr>
            <p:cNvPr id="432236" name="Freeform 108"/>
            <p:cNvSpPr>
              <a:spLocks/>
            </p:cNvSpPr>
            <p:nvPr>
              <p:custDataLst>
                <p:tags r:id="rId55"/>
              </p:custDataLst>
            </p:nvPr>
          </p:nvSpPr>
          <p:spPr bwMode="auto">
            <a:xfrm>
              <a:off x="1298" y="1751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37" name="Rectangle 10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7" y="1806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Bubble</a:t>
              </a:r>
            </a:p>
          </p:txBody>
        </p:sp>
      </p:grpSp>
      <p:sp>
        <p:nvSpPr>
          <p:cNvPr id="432238" name="Line 11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667000" y="2438400"/>
            <a:ext cx="76200" cy="609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7642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33C0CF-85F3-440C-ADD4-6960508B9A0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Branches</a:t>
            </a:r>
          </a:p>
        </p:txBody>
      </p:sp>
      <p:graphicFrame>
        <p:nvGraphicFramePr>
          <p:cNvPr id="409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815975" y="1979613"/>
          <a:ext cx="7843838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854480" imgH="4334040" progId="Word.Document.8">
                  <p:embed/>
                </p:oleObj>
              </mc:Choice>
              <mc:Fallback>
                <p:oleObj name="Document" r:id="rId2" imgW="7854480" imgH="4334040" progId="Word.Document.8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1979613"/>
                        <a:ext cx="7843838" cy="432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202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BDF09-19D5-4F67-AA19-AEED0B58FAB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Prediction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Predicting the outcome of a branch</a:t>
            </a:r>
          </a:p>
          <a:p>
            <a:pPr lvl="1"/>
            <a:r>
              <a:rPr lang="en-US"/>
              <a:t>Direction: </a:t>
            </a:r>
          </a:p>
          <a:p>
            <a:pPr lvl="2"/>
            <a:r>
              <a:rPr lang="en-US"/>
              <a:t>Taken / Not Taken</a:t>
            </a:r>
          </a:p>
          <a:p>
            <a:pPr lvl="2"/>
            <a:r>
              <a:rPr lang="en-US"/>
              <a:t>Direction predictors</a:t>
            </a:r>
          </a:p>
          <a:p>
            <a:pPr lvl="1"/>
            <a:r>
              <a:rPr lang="en-US"/>
              <a:t>Target Address</a:t>
            </a:r>
          </a:p>
          <a:p>
            <a:pPr lvl="2"/>
            <a:r>
              <a:rPr lang="en-US"/>
              <a:t>PC+offset (Taken)/ PC+4 (Not Taken) </a:t>
            </a:r>
          </a:p>
          <a:p>
            <a:pPr lvl="2"/>
            <a:r>
              <a:rPr lang="en-US"/>
              <a:t>Target address predictors</a:t>
            </a:r>
          </a:p>
          <a:p>
            <a:pPr lvl="3"/>
            <a:r>
              <a:rPr lang="en-US"/>
              <a:t>Branch Target Address Cache (BTAC) or Branch Target Buffer (BTB)</a:t>
            </a:r>
          </a:p>
        </p:txBody>
      </p:sp>
    </p:spTree>
    <p:extLst>
      <p:ext uri="{BB962C8B-B14F-4D97-AF65-F5344CB8AC3E}">
        <p14:creationId xmlns:p14="http://schemas.microsoft.com/office/powerpoint/2010/main" val="574609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0B997D-5637-423C-89AC-F909901A7DA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Prediction Strategies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Static</a:t>
            </a:r>
          </a:p>
          <a:p>
            <a:pPr lvl="1">
              <a:spcBef>
                <a:spcPct val="0"/>
              </a:spcBef>
            </a:pPr>
            <a:r>
              <a:rPr lang="en-US"/>
              <a:t>Decided before runtime</a:t>
            </a:r>
          </a:p>
          <a:p>
            <a:pPr lvl="1">
              <a:spcBef>
                <a:spcPct val="0"/>
              </a:spcBef>
            </a:pPr>
            <a:r>
              <a:rPr lang="en-US"/>
              <a:t>Examples:</a:t>
            </a:r>
          </a:p>
          <a:p>
            <a:pPr lvl="2">
              <a:spcBef>
                <a:spcPct val="0"/>
              </a:spcBef>
            </a:pPr>
            <a:r>
              <a:rPr lang="en-US"/>
              <a:t>Always-Not Taken</a:t>
            </a:r>
          </a:p>
          <a:p>
            <a:pPr lvl="2">
              <a:spcBef>
                <a:spcPct val="0"/>
              </a:spcBef>
            </a:pPr>
            <a:r>
              <a:rPr lang="en-US"/>
              <a:t>Always-Taken</a:t>
            </a:r>
          </a:p>
          <a:p>
            <a:pPr lvl="2">
              <a:spcBef>
                <a:spcPct val="0"/>
              </a:spcBef>
            </a:pPr>
            <a:r>
              <a:rPr lang="en-US"/>
              <a:t>Backwards Taken, Forward Not Taken (BTFNT)</a:t>
            </a:r>
          </a:p>
          <a:p>
            <a:pPr lvl="2">
              <a:spcBef>
                <a:spcPct val="0"/>
              </a:spcBef>
            </a:pPr>
            <a:r>
              <a:rPr lang="en-US"/>
              <a:t>Profile-driven prediction</a:t>
            </a:r>
          </a:p>
          <a:p>
            <a:pPr>
              <a:spcBef>
                <a:spcPct val="0"/>
              </a:spcBef>
            </a:pPr>
            <a:r>
              <a:rPr lang="en-US"/>
              <a:t>Dynamic</a:t>
            </a:r>
          </a:p>
          <a:p>
            <a:pPr lvl="1">
              <a:spcBef>
                <a:spcPct val="0"/>
              </a:spcBef>
            </a:pPr>
            <a:r>
              <a:rPr lang="en-US"/>
              <a:t>Prediction decisions may change during the execution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36165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1C73CA-5732-4669-8F41-DC92E898D5C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0271"/>
            <a:ext cx="8763000" cy="1143000"/>
          </a:xfrm>
        </p:spPr>
        <p:txBody>
          <a:bodyPr/>
          <a:lstStyle/>
          <a:p>
            <a:r>
              <a:rPr lang="en-US" sz="3800" dirty="0"/>
              <a:t>What happens when a branch is predicted?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mispredict:</a:t>
            </a:r>
          </a:p>
          <a:p>
            <a:pPr lvl="1"/>
            <a:r>
              <a:rPr lang="en-US"/>
              <a:t>No speculative state may commit</a:t>
            </a:r>
          </a:p>
          <a:p>
            <a:pPr lvl="2"/>
            <a:r>
              <a:rPr lang="en-US"/>
              <a:t>Squash instructions in the pipeline</a:t>
            </a:r>
          </a:p>
          <a:p>
            <a:pPr lvl="2"/>
            <a:r>
              <a:rPr lang="en-US"/>
              <a:t>Must not allow stores in the pipeline to occur</a:t>
            </a:r>
          </a:p>
          <a:p>
            <a:pPr lvl="3"/>
            <a:r>
              <a:rPr lang="en-US"/>
              <a:t>Cannot allow stores which would not have happened to commit</a:t>
            </a:r>
          </a:p>
          <a:p>
            <a:pPr lvl="2"/>
            <a:r>
              <a:rPr lang="en-US"/>
              <a:t>Need to handle exceptions appropriately</a:t>
            </a:r>
          </a:p>
        </p:txBody>
      </p:sp>
    </p:spTree>
    <p:extLst>
      <p:ext uri="{BB962C8B-B14F-4D97-AF65-F5344CB8AC3E}">
        <p14:creationId xmlns:p14="http://schemas.microsoft.com/office/powerpoint/2010/main" val="1393049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D1F87-8405-4BF4-96D0-E6AE906C371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Bimodal Prediction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Table of 2-bit saturating counters</a:t>
            </a:r>
          </a:p>
          <a:p>
            <a:pPr lvl="1"/>
            <a:r>
              <a:rPr lang="en-US" dirty="0"/>
              <a:t> Predict the most common direction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Advantages: simple, cheap, “good” </a:t>
            </a:r>
          </a:p>
          <a:p>
            <a:pPr lvl="1">
              <a:buFontTx/>
              <a:buNone/>
            </a:pPr>
            <a:r>
              <a:rPr lang="en-US" dirty="0"/>
              <a:t>	accuracy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443663" y="1676400"/>
          <a:ext cx="2700337" cy="495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700360" imgH="5636520" progId="">
                  <p:embed/>
                </p:oleObj>
              </mc:Choice>
              <mc:Fallback>
                <p:oleObj r:id="rId2" imgW="2700360" imgH="5636520" progId="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676400"/>
                        <a:ext cx="2700337" cy="495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990600" y="2078037"/>
          <a:ext cx="4516438" cy="279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516560" imgH="2797920" progId="">
                  <p:embed/>
                </p:oleObj>
              </mc:Choice>
              <mc:Fallback>
                <p:oleObj r:id="rId4" imgW="4516560" imgH="2797920" progId="">
                  <p:embed/>
                  <p:pic>
                    <p:nvPicPr>
                      <p:cNvPr id="122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78037"/>
                        <a:ext cx="4516438" cy="279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312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— </a:t>
            </a:r>
            <a:fld id="{D2A48C0E-5087-4971-A058-AB50CE362733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46470" name="Picture 6" descr="f04-63-P3744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349500"/>
            <a:ext cx="6132513" cy="3722688"/>
          </a:xfrm>
          <a:prstGeom prst="rect">
            <a:avLst/>
          </a:prstGeom>
          <a:noFill/>
        </p:spPr>
      </p:pic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2-Bit Predictor</a:t>
            </a:r>
            <a:endParaRPr lang="en-AU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Only change prediction on two successive mispredictions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2616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23FE-B44A-4F9F-AF41-0397E251FF5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B1: if (x)</a:t>
            </a:r>
          </a:p>
          <a:p>
            <a:pPr>
              <a:buFontTx/>
              <a:buNone/>
            </a:pPr>
            <a:r>
              <a:rPr lang="en-US"/>
              <a:t>		...</a:t>
            </a:r>
          </a:p>
          <a:p>
            <a:pPr>
              <a:buFontTx/>
              <a:buNone/>
            </a:pPr>
            <a:r>
              <a:rPr lang="en-US"/>
              <a:t>B2: if (y)</a:t>
            </a:r>
          </a:p>
          <a:p>
            <a:pPr>
              <a:buFontTx/>
              <a:buNone/>
            </a:pPr>
            <a:r>
              <a:rPr lang="en-US"/>
              <a:t>		...</a:t>
            </a:r>
          </a:p>
          <a:p>
            <a:pPr>
              <a:buFontTx/>
              <a:buNone/>
            </a:pPr>
            <a:r>
              <a:rPr lang="en-US"/>
              <a:t>	   z=x&amp;&amp;y</a:t>
            </a:r>
          </a:p>
          <a:p>
            <a:pPr>
              <a:buFontTx/>
              <a:buNone/>
            </a:pPr>
            <a:r>
              <a:rPr lang="en-US"/>
              <a:t>B3: if (z)</a:t>
            </a:r>
          </a:p>
          <a:p>
            <a:pPr>
              <a:buFontTx/>
              <a:buNone/>
            </a:pPr>
            <a:r>
              <a:rPr lang="en-US"/>
              <a:t>		...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B3 can be predicted with 100% accuracy based on the outcomes of B1 and B2</a:t>
            </a:r>
          </a:p>
        </p:txBody>
      </p:sp>
    </p:spTree>
    <p:extLst>
      <p:ext uri="{BB962C8B-B14F-4D97-AF65-F5344CB8AC3E}">
        <p14:creationId xmlns:p14="http://schemas.microsoft.com/office/powerpoint/2010/main" val="381857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Branch Hazards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6150" y="2400300"/>
            <a:ext cx="4483100" cy="800100"/>
            <a:chOff x="1396" y="1512"/>
            <a:chExt cx="2824" cy="504"/>
          </a:xfrm>
        </p:grpSpPr>
        <p:sp>
          <p:nvSpPr>
            <p:cNvPr id="389124" name="Rectangle 4"/>
            <p:cNvSpPr>
              <a:spLocks noChangeArrowheads="1"/>
            </p:cNvSpPr>
            <p:nvPr/>
          </p:nvSpPr>
          <p:spPr bwMode="auto">
            <a:xfrm>
              <a:off x="1396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IM</a:t>
              </a:r>
            </a:p>
          </p:txBody>
        </p:sp>
        <p:sp>
          <p:nvSpPr>
            <p:cNvPr id="389125" name="Rectangle 5"/>
            <p:cNvSpPr>
              <a:spLocks noChangeArrowheads="1"/>
            </p:cNvSpPr>
            <p:nvPr/>
          </p:nvSpPr>
          <p:spPr bwMode="auto">
            <a:xfrm>
              <a:off x="2020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51" y="1512"/>
              <a:ext cx="275" cy="504"/>
              <a:chOff x="2651" y="1512"/>
              <a:chExt cx="275" cy="50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651" y="1536"/>
                <a:ext cx="275" cy="480"/>
                <a:chOff x="2651" y="1536"/>
                <a:chExt cx="275" cy="480"/>
              </a:xfrm>
            </p:grpSpPr>
            <p:sp>
              <p:nvSpPr>
                <p:cNvPr id="389128" name="Line 8"/>
                <p:cNvSpPr>
                  <a:spLocks noChangeShapeType="1"/>
                </p:cNvSpPr>
                <p:nvPr/>
              </p:nvSpPr>
              <p:spPr bwMode="auto">
                <a:xfrm>
                  <a:off x="2651" y="153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29" name="Line 9"/>
                <p:cNvSpPr>
                  <a:spLocks noChangeShapeType="1"/>
                </p:cNvSpPr>
                <p:nvPr/>
              </p:nvSpPr>
              <p:spPr bwMode="auto">
                <a:xfrm>
                  <a:off x="2651" y="153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30" name="Line 10"/>
                <p:cNvSpPr>
                  <a:spLocks noChangeShapeType="1"/>
                </p:cNvSpPr>
                <p:nvPr/>
              </p:nvSpPr>
              <p:spPr bwMode="auto">
                <a:xfrm>
                  <a:off x="2651" y="170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3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651" y="177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32" name="Line 12"/>
                <p:cNvSpPr>
                  <a:spLocks noChangeShapeType="1"/>
                </p:cNvSpPr>
                <p:nvPr/>
              </p:nvSpPr>
              <p:spPr bwMode="auto">
                <a:xfrm>
                  <a:off x="2651" y="184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651" y="184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34" name="Line 14"/>
                <p:cNvSpPr>
                  <a:spLocks noChangeShapeType="1"/>
                </p:cNvSpPr>
                <p:nvPr/>
              </p:nvSpPr>
              <p:spPr bwMode="auto">
                <a:xfrm>
                  <a:off x="2926" y="170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89135" name="Rectangle 15"/>
              <p:cNvSpPr>
                <a:spLocks noChangeArrowheads="1"/>
              </p:cNvSpPr>
              <p:nvPr/>
            </p:nvSpPr>
            <p:spPr bwMode="auto">
              <a:xfrm rot="5400000">
                <a:off x="2582" y="163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ALU</a:t>
                </a:r>
              </a:p>
            </p:txBody>
          </p:sp>
        </p:grpSp>
        <p:sp>
          <p:nvSpPr>
            <p:cNvPr id="389136" name="Rectangle 16"/>
            <p:cNvSpPr>
              <a:spLocks noChangeArrowheads="1"/>
            </p:cNvSpPr>
            <p:nvPr/>
          </p:nvSpPr>
          <p:spPr bwMode="auto">
            <a:xfrm>
              <a:off x="3220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DM</a:t>
              </a:r>
            </a:p>
          </p:txBody>
        </p:sp>
        <p:sp>
          <p:nvSpPr>
            <p:cNvPr id="389137" name="Rectangle 17"/>
            <p:cNvSpPr>
              <a:spLocks noChangeArrowheads="1"/>
            </p:cNvSpPr>
            <p:nvPr/>
          </p:nvSpPr>
          <p:spPr bwMode="auto">
            <a:xfrm>
              <a:off x="3892" y="158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sp>
          <p:nvSpPr>
            <p:cNvPr id="389138" name="Line 18"/>
            <p:cNvSpPr>
              <a:spLocks noChangeShapeType="1"/>
            </p:cNvSpPr>
            <p:nvPr/>
          </p:nvSpPr>
          <p:spPr bwMode="auto">
            <a:xfrm>
              <a:off x="1728" y="17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39" name="Line 19"/>
            <p:cNvSpPr>
              <a:spLocks noChangeShapeType="1"/>
            </p:cNvSpPr>
            <p:nvPr/>
          </p:nvSpPr>
          <p:spPr bwMode="auto">
            <a:xfrm>
              <a:off x="2352" y="16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40" name="Line 20"/>
            <p:cNvSpPr>
              <a:spLocks noChangeShapeType="1"/>
            </p:cNvSpPr>
            <p:nvPr/>
          </p:nvSpPr>
          <p:spPr bwMode="auto">
            <a:xfrm>
              <a:off x="2352" y="18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41" name="Line 21"/>
            <p:cNvSpPr>
              <a:spLocks noChangeShapeType="1"/>
            </p:cNvSpPr>
            <p:nvPr/>
          </p:nvSpPr>
          <p:spPr bwMode="auto">
            <a:xfrm>
              <a:off x="2927" y="177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42" name="Line 22"/>
            <p:cNvSpPr>
              <a:spLocks noChangeShapeType="1"/>
            </p:cNvSpPr>
            <p:nvPr/>
          </p:nvSpPr>
          <p:spPr bwMode="auto">
            <a:xfrm>
              <a:off x="3552" y="17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89143" name="Rectangle 23"/>
          <p:cNvSpPr>
            <a:spLocks noChangeArrowheads="1"/>
          </p:cNvSpPr>
          <p:nvPr/>
        </p:nvSpPr>
        <p:spPr bwMode="auto">
          <a:xfrm>
            <a:off x="5187950" y="4883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389144" name="Rectangle 24"/>
          <p:cNvSpPr>
            <a:spLocks noChangeArrowheads="1"/>
          </p:cNvSpPr>
          <p:nvPr/>
        </p:nvSpPr>
        <p:spPr bwMode="auto">
          <a:xfrm>
            <a:off x="6178550" y="4883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180263" y="4762500"/>
            <a:ext cx="436562" cy="800100"/>
            <a:chOff x="4523" y="3000"/>
            <a:chExt cx="275" cy="504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4523" y="3024"/>
              <a:ext cx="275" cy="480"/>
              <a:chOff x="4523" y="3024"/>
              <a:chExt cx="275" cy="480"/>
            </a:xfrm>
          </p:grpSpPr>
          <p:sp>
            <p:nvSpPr>
              <p:cNvPr id="389147" name="Line 27"/>
              <p:cNvSpPr>
                <a:spLocks noChangeShapeType="1"/>
              </p:cNvSpPr>
              <p:nvPr/>
            </p:nvSpPr>
            <p:spPr bwMode="auto">
              <a:xfrm>
                <a:off x="4523" y="3024"/>
                <a:ext cx="0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148" name="Line 28"/>
              <p:cNvSpPr>
                <a:spLocks noChangeShapeType="1"/>
              </p:cNvSpPr>
              <p:nvPr/>
            </p:nvSpPr>
            <p:spPr bwMode="auto">
              <a:xfrm>
                <a:off x="4523" y="3024"/>
                <a:ext cx="275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149" name="Line 29"/>
              <p:cNvSpPr>
                <a:spLocks noChangeShapeType="1"/>
              </p:cNvSpPr>
              <p:nvPr/>
            </p:nvSpPr>
            <p:spPr bwMode="auto">
              <a:xfrm>
                <a:off x="4523" y="3195"/>
                <a:ext cx="11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150" name="Line 30"/>
              <p:cNvSpPr>
                <a:spLocks noChangeShapeType="1"/>
              </p:cNvSpPr>
              <p:nvPr/>
            </p:nvSpPr>
            <p:spPr bwMode="auto">
              <a:xfrm flipH="1">
                <a:off x="4523" y="3264"/>
                <a:ext cx="11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151" name="Line 31"/>
              <p:cNvSpPr>
                <a:spLocks noChangeShapeType="1"/>
              </p:cNvSpPr>
              <p:nvPr/>
            </p:nvSpPr>
            <p:spPr bwMode="auto">
              <a:xfrm>
                <a:off x="4523" y="3333"/>
                <a:ext cx="0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152" name="Line 32"/>
              <p:cNvSpPr>
                <a:spLocks noChangeShapeType="1"/>
              </p:cNvSpPr>
              <p:nvPr/>
            </p:nvSpPr>
            <p:spPr bwMode="auto">
              <a:xfrm flipV="1">
                <a:off x="4523" y="3333"/>
                <a:ext cx="275" cy="1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153" name="Line 33"/>
              <p:cNvSpPr>
                <a:spLocks noChangeShapeType="1"/>
              </p:cNvSpPr>
              <p:nvPr/>
            </p:nvSpPr>
            <p:spPr bwMode="auto">
              <a:xfrm>
                <a:off x="4798" y="3195"/>
                <a:ext cx="0" cy="1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89154" name="Rectangle 34"/>
            <p:cNvSpPr>
              <a:spLocks noChangeArrowheads="1"/>
            </p:cNvSpPr>
            <p:nvPr/>
          </p:nvSpPr>
          <p:spPr bwMode="auto">
            <a:xfrm rot="5400000">
              <a:off x="4454" y="3119"/>
              <a:ext cx="42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ALU</a:t>
              </a:r>
            </a:p>
          </p:txBody>
        </p:sp>
      </p:grpSp>
      <p:sp>
        <p:nvSpPr>
          <p:cNvPr id="389155" name="Rectangle 35"/>
          <p:cNvSpPr>
            <a:spLocks noChangeArrowheads="1"/>
          </p:cNvSpPr>
          <p:nvPr/>
        </p:nvSpPr>
        <p:spPr bwMode="auto">
          <a:xfrm>
            <a:off x="8083550" y="48831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389156" name="Line 36"/>
          <p:cNvSpPr>
            <a:spLocks noChangeShapeType="1"/>
          </p:cNvSpPr>
          <p:nvPr/>
        </p:nvSpPr>
        <p:spPr bwMode="auto">
          <a:xfrm>
            <a:off x="57150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157" name="Line 37"/>
          <p:cNvSpPr>
            <a:spLocks noChangeShapeType="1"/>
          </p:cNvSpPr>
          <p:nvPr/>
        </p:nvSpPr>
        <p:spPr bwMode="auto">
          <a:xfrm>
            <a:off x="67056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158" name="Line 38"/>
          <p:cNvSpPr>
            <a:spLocks noChangeShapeType="1"/>
          </p:cNvSpPr>
          <p:nvPr/>
        </p:nvSpPr>
        <p:spPr bwMode="auto">
          <a:xfrm>
            <a:off x="6705600" y="5334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159" name="Line 39"/>
          <p:cNvSpPr>
            <a:spLocks noChangeShapeType="1"/>
          </p:cNvSpPr>
          <p:nvPr/>
        </p:nvSpPr>
        <p:spPr bwMode="auto">
          <a:xfrm>
            <a:off x="7618413" y="5186363"/>
            <a:ext cx="461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197350" y="3924300"/>
            <a:ext cx="4483100" cy="800100"/>
            <a:chOff x="2644" y="2472"/>
            <a:chExt cx="2824" cy="504"/>
          </a:xfrm>
        </p:grpSpPr>
        <p:sp>
          <p:nvSpPr>
            <p:cNvPr id="389161" name="Rectangle 41"/>
            <p:cNvSpPr>
              <a:spLocks noChangeArrowheads="1"/>
            </p:cNvSpPr>
            <p:nvPr/>
          </p:nvSpPr>
          <p:spPr bwMode="auto">
            <a:xfrm>
              <a:off x="2644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IM</a:t>
              </a:r>
            </a:p>
          </p:txBody>
        </p:sp>
        <p:sp>
          <p:nvSpPr>
            <p:cNvPr id="389162" name="Rectangle 42"/>
            <p:cNvSpPr>
              <a:spLocks noChangeArrowheads="1"/>
            </p:cNvSpPr>
            <p:nvPr/>
          </p:nvSpPr>
          <p:spPr bwMode="auto">
            <a:xfrm>
              <a:off x="3268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grpSp>
          <p:nvGrpSpPr>
            <p:cNvPr id="8" name="Group 43"/>
            <p:cNvGrpSpPr>
              <a:grpSpLocks/>
            </p:cNvGrpSpPr>
            <p:nvPr/>
          </p:nvGrpSpPr>
          <p:grpSpPr bwMode="auto">
            <a:xfrm>
              <a:off x="3899" y="2472"/>
              <a:ext cx="275" cy="504"/>
              <a:chOff x="3899" y="2472"/>
              <a:chExt cx="275" cy="504"/>
            </a:xfrm>
          </p:grpSpPr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3899" y="2496"/>
                <a:ext cx="275" cy="480"/>
                <a:chOff x="3899" y="2496"/>
                <a:chExt cx="275" cy="480"/>
              </a:xfrm>
            </p:grpSpPr>
            <p:sp>
              <p:nvSpPr>
                <p:cNvPr id="389165" name="Line 45"/>
                <p:cNvSpPr>
                  <a:spLocks noChangeShapeType="1"/>
                </p:cNvSpPr>
                <p:nvPr/>
              </p:nvSpPr>
              <p:spPr bwMode="auto">
                <a:xfrm>
                  <a:off x="3899" y="249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66" name="Line 46"/>
                <p:cNvSpPr>
                  <a:spLocks noChangeShapeType="1"/>
                </p:cNvSpPr>
                <p:nvPr/>
              </p:nvSpPr>
              <p:spPr bwMode="auto">
                <a:xfrm>
                  <a:off x="3899" y="249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67" name="Line 47"/>
                <p:cNvSpPr>
                  <a:spLocks noChangeShapeType="1"/>
                </p:cNvSpPr>
                <p:nvPr/>
              </p:nvSpPr>
              <p:spPr bwMode="auto">
                <a:xfrm>
                  <a:off x="3899" y="266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68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899" y="273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69" name="Line 49"/>
                <p:cNvSpPr>
                  <a:spLocks noChangeShapeType="1"/>
                </p:cNvSpPr>
                <p:nvPr/>
              </p:nvSpPr>
              <p:spPr bwMode="auto">
                <a:xfrm>
                  <a:off x="3899" y="280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7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899" y="280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71" name="Line 51"/>
                <p:cNvSpPr>
                  <a:spLocks noChangeShapeType="1"/>
                </p:cNvSpPr>
                <p:nvPr/>
              </p:nvSpPr>
              <p:spPr bwMode="auto">
                <a:xfrm>
                  <a:off x="4174" y="266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89172" name="Rectangle 52"/>
              <p:cNvSpPr>
                <a:spLocks noChangeArrowheads="1"/>
              </p:cNvSpPr>
              <p:nvPr/>
            </p:nvSpPr>
            <p:spPr bwMode="auto">
              <a:xfrm rot="5400000">
                <a:off x="3830" y="259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ALU</a:t>
                </a:r>
              </a:p>
            </p:txBody>
          </p:sp>
        </p:grpSp>
        <p:sp>
          <p:nvSpPr>
            <p:cNvPr id="389173" name="Rectangle 53"/>
            <p:cNvSpPr>
              <a:spLocks noChangeArrowheads="1"/>
            </p:cNvSpPr>
            <p:nvPr/>
          </p:nvSpPr>
          <p:spPr bwMode="auto">
            <a:xfrm>
              <a:off x="4468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DM</a:t>
              </a:r>
            </a:p>
          </p:txBody>
        </p:sp>
        <p:sp>
          <p:nvSpPr>
            <p:cNvPr id="389174" name="Rectangle 54"/>
            <p:cNvSpPr>
              <a:spLocks noChangeArrowheads="1"/>
            </p:cNvSpPr>
            <p:nvPr/>
          </p:nvSpPr>
          <p:spPr bwMode="auto">
            <a:xfrm>
              <a:off x="5140" y="254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sp>
          <p:nvSpPr>
            <p:cNvPr id="389175" name="Line 55"/>
            <p:cNvSpPr>
              <a:spLocks noChangeShapeType="1"/>
            </p:cNvSpPr>
            <p:nvPr/>
          </p:nvSpPr>
          <p:spPr bwMode="auto">
            <a:xfrm>
              <a:off x="2976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76" name="Line 56"/>
            <p:cNvSpPr>
              <a:spLocks noChangeShapeType="1"/>
            </p:cNvSpPr>
            <p:nvPr/>
          </p:nvSpPr>
          <p:spPr bwMode="auto">
            <a:xfrm>
              <a:off x="3600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77" name="Line 57"/>
            <p:cNvSpPr>
              <a:spLocks noChangeShapeType="1"/>
            </p:cNvSpPr>
            <p:nvPr/>
          </p:nvSpPr>
          <p:spPr bwMode="auto">
            <a:xfrm>
              <a:off x="3600" y="28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78" name="Line 58"/>
            <p:cNvSpPr>
              <a:spLocks noChangeShapeType="1"/>
            </p:cNvSpPr>
            <p:nvPr/>
          </p:nvSpPr>
          <p:spPr bwMode="auto">
            <a:xfrm>
              <a:off x="4175" y="273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79" name="Line 59"/>
            <p:cNvSpPr>
              <a:spLocks noChangeShapeType="1"/>
            </p:cNvSpPr>
            <p:nvPr/>
          </p:nvSpPr>
          <p:spPr bwMode="auto">
            <a:xfrm>
              <a:off x="4800" y="273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3206750" y="3162300"/>
            <a:ext cx="4483100" cy="800100"/>
            <a:chOff x="2020" y="1992"/>
            <a:chExt cx="2824" cy="504"/>
          </a:xfrm>
        </p:grpSpPr>
        <p:sp>
          <p:nvSpPr>
            <p:cNvPr id="389181" name="Rectangle 61"/>
            <p:cNvSpPr>
              <a:spLocks noChangeArrowheads="1"/>
            </p:cNvSpPr>
            <p:nvPr/>
          </p:nvSpPr>
          <p:spPr bwMode="auto">
            <a:xfrm>
              <a:off x="2020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IM</a:t>
              </a:r>
            </a:p>
          </p:txBody>
        </p:sp>
        <p:sp>
          <p:nvSpPr>
            <p:cNvPr id="389182" name="Rectangle 62"/>
            <p:cNvSpPr>
              <a:spLocks noChangeArrowheads="1"/>
            </p:cNvSpPr>
            <p:nvPr/>
          </p:nvSpPr>
          <p:spPr bwMode="auto">
            <a:xfrm>
              <a:off x="2644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3275" y="1992"/>
              <a:ext cx="275" cy="504"/>
              <a:chOff x="3275" y="1992"/>
              <a:chExt cx="275" cy="504"/>
            </a:xfrm>
          </p:grpSpPr>
          <p:grpSp>
            <p:nvGrpSpPr>
              <p:cNvPr id="12" name="Group 64"/>
              <p:cNvGrpSpPr>
                <a:grpSpLocks/>
              </p:cNvGrpSpPr>
              <p:nvPr/>
            </p:nvGrpSpPr>
            <p:grpSpPr bwMode="auto">
              <a:xfrm>
                <a:off x="3275" y="2016"/>
                <a:ext cx="275" cy="480"/>
                <a:chOff x="3275" y="2016"/>
                <a:chExt cx="275" cy="480"/>
              </a:xfrm>
            </p:grpSpPr>
            <p:sp>
              <p:nvSpPr>
                <p:cNvPr id="389185" name="Line 65"/>
                <p:cNvSpPr>
                  <a:spLocks noChangeShapeType="1"/>
                </p:cNvSpPr>
                <p:nvPr/>
              </p:nvSpPr>
              <p:spPr bwMode="auto">
                <a:xfrm>
                  <a:off x="3275" y="201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86" name="Line 66"/>
                <p:cNvSpPr>
                  <a:spLocks noChangeShapeType="1"/>
                </p:cNvSpPr>
                <p:nvPr/>
              </p:nvSpPr>
              <p:spPr bwMode="auto">
                <a:xfrm>
                  <a:off x="3275" y="201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87" name="Line 67"/>
                <p:cNvSpPr>
                  <a:spLocks noChangeShapeType="1"/>
                </p:cNvSpPr>
                <p:nvPr/>
              </p:nvSpPr>
              <p:spPr bwMode="auto">
                <a:xfrm>
                  <a:off x="3275" y="218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88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3275" y="225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89" name="Line 69"/>
                <p:cNvSpPr>
                  <a:spLocks noChangeShapeType="1"/>
                </p:cNvSpPr>
                <p:nvPr/>
              </p:nvSpPr>
              <p:spPr bwMode="auto">
                <a:xfrm>
                  <a:off x="3275" y="232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90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3275" y="232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191" name="Line 71"/>
                <p:cNvSpPr>
                  <a:spLocks noChangeShapeType="1"/>
                </p:cNvSpPr>
                <p:nvPr/>
              </p:nvSpPr>
              <p:spPr bwMode="auto">
                <a:xfrm>
                  <a:off x="3550" y="218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89192" name="Rectangle 72"/>
              <p:cNvSpPr>
                <a:spLocks noChangeArrowheads="1"/>
              </p:cNvSpPr>
              <p:nvPr/>
            </p:nvSpPr>
            <p:spPr bwMode="auto">
              <a:xfrm rot="5400000">
                <a:off x="3206" y="211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ALU</a:t>
                </a:r>
              </a:p>
            </p:txBody>
          </p:sp>
        </p:grpSp>
        <p:sp>
          <p:nvSpPr>
            <p:cNvPr id="389193" name="Rectangle 73"/>
            <p:cNvSpPr>
              <a:spLocks noChangeArrowheads="1"/>
            </p:cNvSpPr>
            <p:nvPr/>
          </p:nvSpPr>
          <p:spPr bwMode="auto">
            <a:xfrm>
              <a:off x="3844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DM</a:t>
              </a:r>
            </a:p>
          </p:txBody>
        </p:sp>
        <p:sp>
          <p:nvSpPr>
            <p:cNvPr id="389194" name="Rectangle 74"/>
            <p:cNvSpPr>
              <a:spLocks noChangeArrowheads="1"/>
            </p:cNvSpPr>
            <p:nvPr/>
          </p:nvSpPr>
          <p:spPr bwMode="auto">
            <a:xfrm>
              <a:off x="4516" y="206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sp>
          <p:nvSpPr>
            <p:cNvPr id="389195" name="Line 75"/>
            <p:cNvSpPr>
              <a:spLocks noChangeShapeType="1"/>
            </p:cNvSpPr>
            <p:nvPr/>
          </p:nvSpPr>
          <p:spPr bwMode="auto">
            <a:xfrm>
              <a:off x="2352" y="225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96" name="Line 76"/>
            <p:cNvSpPr>
              <a:spLocks noChangeShapeType="1"/>
            </p:cNvSpPr>
            <p:nvPr/>
          </p:nvSpPr>
          <p:spPr bwMode="auto">
            <a:xfrm>
              <a:off x="2976" y="211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97" name="Line 77"/>
            <p:cNvSpPr>
              <a:spLocks noChangeShapeType="1"/>
            </p:cNvSpPr>
            <p:nvPr/>
          </p:nvSpPr>
          <p:spPr bwMode="auto">
            <a:xfrm>
              <a:off x="2976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98" name="Line 78"/>
            <p:cNvSpPr>
              <a:spLocks noChangeShapeType="1"/>
            </p:cNvSpPr>
            <p:nvPr/>
          </p:nvSpPr>
          <p:spPr bwMode="auto">
            <a:xfrm>
              <a:off x="3551" y="225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99" name="Line 79"/>
            <p:cNvSpPr>
              <a:spLocks noChangeShapeType="1"/>
            </p:cNvSpPr>
            <p:nvPr/>
          </p:nvSpPr>
          <p:spPr bwMode="auto">
            <a:xfrm>
              <a:off x="4176" y="225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1225550" y="1638300"/>
            <a:ext cx="4483100" cy="800100"/>
            <a:chOff x="772" y="1032"/>
            <a:chExt cx="2824" cy="504"/>
          </a:xfrm>
        </p:grpSpPr>
        <p:sp>
          <p:nvSpPr>
            <p:cNvPr id="389201" name="Rectangle 81"/>
            <p:cNvSpPr>
              <a:spLocks noChangeArrowheads="1"/>
            </p:cNvSpPr>
            <p:nvPr/>
          </p:nvSpPr>
          <p:spPr bwMode="auto">
            <a:xfrm>
              <a:off x="772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IM</a:t>
              </a:r>
            </a:p>
          </p:txBody>
        </p:sp>
        <p:sp>
          <p:nvSpPr>
            <p:cNvPr id="389202" name="Rectangle 82"/>
            <p:cNvSpPr>
              <a:spLocks noChangeArrowheads="1"/>
            </p:cNvSpPr>
            <p:nvPr/>
          </p:nvSpPr>
          <p:spPr bwMode="auto">
            <a:xfrm>
              <a:off x="1396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grpSp>
          <p:nvGrpSpPr>
            <p:cNvPr id="14" name="Group 83"/>
            <p:cNvGrpSpPr>
              <a:grpSpLocks/>
            </p:cNvGrpSpPr>
            <p:nvPr/>
          </p:nvGrpSpPr>
          <p:grpSpPr bwMode="auto">
            <a:xfrm>
              <a:off x="2027" y="1032"/>
              <a:ext cx="275" cy="504"/>
              <a:chOff x="2027" y="1032"/>
              <a:chExt cx="275" cy="504"/>
            </a:xfrm>
          </p:grpSpPr>
          <p:grpSp>
            <p:nvGrpSpPr>
              <p:cNvPr id="15" name="Group 84"/>
              <p:cNvGrpSpPr>
                <a:grpSpLocks/>
              </p:cNvGrpSpPr>
              <p:nvPr/>
            </p:nvGrpSpPr>
            <p:grpSpPr bwMode="auto">
              <a:xfrm>
                <a:off x="2027" y="1056"/>
                <a:ext cx="275" cy="480"/>
                <a:chOff x="2027" y="1056"/>
                <a:chExt cx="275" cy="480"/>
              </a:xfrm>
            </p:grpSpPr>
            <p:sp>
              <p:nvSpPr>
                <p:cNvPr id="389205" name="Line 85"/>
                <p:cNvSpPr>
                  <a:spLocks noChangeShapeType="1"/>
                </p:cNvSpPr>
                <p:nvPr/>
              </p:nvSpPr>
              <p:spPr bwMode="auto">
                <a:xfrm>
                  <a:off x="2027" y="1056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206" name="Line 86"/>
                <p:cNvSpPr>
                  <a:spLocks noChangeShapeType="1"/>
                </p:cNvSpPr>
                <p:nvPr/>
              </p:nvSpPr>
              <p:spPr bwMode="auto">
                <a:xfrm>
                  <a:off x="2027" y="1056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207" name="Line 87"/>
                <p:cNvSpPr>
                  <a:spLocks noChangeShapeType="1"/>
                </p:cNvSpPr>
                <p:nvPr/>
              </p:nvSpPr>
              <p:spPr bwMode="auto">
                <a:xfrm>
                  <a:off x="2027" y="1227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208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2027" y="1296"/>
                  <a:ext cx="11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209" name="Line 89"/>
                <p:cNvSpPr>
                  <a:spLocks noChangeShapeType="1"/>
                </p:cNvSpPr>
                <p:nvPr/>
              </p:nvSpPr>
              <p:spPr bwMode="auto">
                <a:xfrm>
                  <a:off x="2027" y="1365"/>
                  <a:ext cx="0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210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027" y="1365"/>
                  <a:ext cx="275" cy="1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211" name="Line 91"/>
                <p:cNvSpPr>
                  <a:spLocks noChangeShapeType="1"/>
                </p:cNvSpPr>
                <p:nvPr/>
              </p:nvSpPr>
              <p:spPr bwMode="auto">
                <a:xfrm>
                  <a:off x="2302" y="1227"/>
                  <a:ext cx="0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89212" name="Rectangle 92"/>
              <p:cNvSpPr>
                <a:spLocks noChangeArrowheads="1"/>
              </p:cNvSpPr>
              <p:nvPr/>
            </p:nvSpPr>
            <p:spPr bwMode="auto">
              <a:xfrm rot="5400000">
                <a:off x="1958" y="1151"/>
                <a:ext cx="42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ALU</a:t>
                </a:r>
              </a:p>
            </p:txBody>
          </p:sp>
        </p:grpSp>
        <p:sp>
          <p:nvSpPr>
            <p:cNvPr id="389213" name="Rectangle 93"/>
            <p:cNvSpPr>
              <a:spLocks noChangeArrowheads="1"/>
            </p:cNvSpPr>
            <p:nvPr/>
          </p:nvSpPr>
          <p:spPr bwMode="auto">
            <a:xfrm>
              <a:off x="2596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DM</a:t>
              </a:r>
            </a:p>
          </p:txBody>
        </p:sp>
        <p:sp>
          <p:nvSpPr>
            <p:cNvPr id="389214" name="Rectangle 94"/>
            <p:cNvSpPr>
              <a:spLocks noChangeArrowheads="1"/>
            </p:cNvSpPr>
            <p:nvPr/>
          </p:nvSpPr>
          <p:spPr bwMode="auto">
            <a:xfrm>
              <a:off x="3268" y="1108"/>
              <a:ext cx="32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sp>
          <p:nvSpPr>
            <p:cNvPr id="389215" name="Line 95"/>
            <p:cNvSpPr>
              <a:spLocks noChangeShapeType="1"/>
            </p:cNvSpPr>
            <p:nvPr/>
          </p:nvSpPr>
          <p:spPr bwMode="auto">
            <a:xfrm>
              <a:off x="1104" y="129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16" name="Line 96"/>
            <p:cNvSpPr>
              <a:spLocks noChangeShapeType="1"/>
            </p:cNvSpPr>
            <p:nvPr/>
          </p:nvSpPr>
          <p:spPr bwMode="auto">
            <a:xfrm>
              <a:off x="1728" y="11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17" name="Line 97"/>
            <p:cNvSpPr>
              <a:spLocks noChangeShapeType="1"/>
            </p:cNvSpPr>
            <p:nvPr/>
          </p:nvSpPr>
          <p:spPr bwMode="auto">
            <a:xfrm>
              <a:off x="1728" y="13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18" name="Line 98"/>
            <p:cNvSpPr>
              <a:spLocks noChangeShapeType="1"/>
            </p:cNvSpPr>
            <p:nvPr/>
          </p:nvSpPr>
          <p:spPr bwMode="auto">
            <a:xfrm>
              <a:off x="2303" y="1299"/>
              <a:ext cx="2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19" name="Line 99"/>
            <p:cNvSpPr>
              <a:spLocks noChangeShapeType="1"/>
            </p:cNvSpPr>
            <p:nvPr/>
          </p:nvSpPr>
          <p:spPr bwMode="auto">
            <a:xfrm>
              <a:off x="2928" y="129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89220" name="Rectangle 100"/>
          <p:cNvSpPr>
            <a:spLocks noChangeArrowheads="1"/>
          </p:cNvSpPr>
          <p:nvPr/>
        </p:nvSpPr>
        <p:spPr bwMode="auto">
          <a:xfrm>
            <a:off x="1281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CC1</a:t>
            </a:r>
          </a:p>
        </p:txBody>
      </p:sp>
      <p:sp>
        <p:nvSpPr>
          <p:cNvPr id="389221" name="Rectangle 101"/>
          <p:cNvSpPr>
            <a:spLocks noChangeArrowheads="1"/>
          </p:cNvSpPr>
          <p:nvPr/>
        </p:nvSpPr>
        <p:spPr bwMode="auto">
          <a:xfrm>
            <a:off x="21955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CC2</a:t>
            </a:r>
          </a:p>
        </p:txBody>
      </p:sp>
      <p:sp>
        <p:nvSpPr>
          <p:cNvPr id="389222" name="Rectangle 102"/>
          <p:cNvSpPr>
            <a:spLocks noChangeArrowheads="1"/>
          </p:cNvSpPr>
          <p:nvPr/>
        </p:nvSpPr>
        <p:spPr bwMode="auto">
          <a:xfrm>
            <a:off x="32623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CC3</a:t>
            </a:r>
          </a:p>
        </p:txBody>
      </p:sp>
      <p:sp>
        <p:nvSpPr>
          <p:cNvPr id="389223" name="Rectangle 103"/>
          <p:cNvSpPr>
            <a:spLocks noChangeArrowheads="1"/>
          </p:cNvSpPr>
          <p:nvPr/>
        </p:nvSpPr>
        <p:spPr bwMode="auto">
          <a:xfrm>
            <a:off x="42529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CC4</a:t>
            </a:r>
          </a:p>
        </p:txBody>
      </p:sp>
      <p:sp>
        <p:nvSpPr>
          <p:cNvPr id="389224" name="Rectangle 104"/>
          <p:cNvSpPr>
            <a:spLocks noChangeArrowheads="1"/>
          </p:cNvSpPr>
          <p:nvPr/>
        </p:nvSpPr>
        <p:spPr bwMode="auto">
          <a:xfrm>
            <a:off x="51673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CC5</a:t>
            </a:r>
          </a:p>
        </p:txBody>
      </p:sp>
      <p:sp>
        <p:nvSpPr>
          <p:cNvPr id="389225" name="Rectangle 105"/>
          <p:cNvSpPr>
            <a:spLocks noChangeArrowheads="1"/>
          </p:cNvSpPr>
          <p:nvPr/>
        </p:nvSpPr>
        <p:spPr bwMode="auto">
          <a:xfrm>
            <a:off x="6234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CC6</a:t>
            </a:r>
          </a:p>
        </p:txBody>
      </p:sp>
      <p:sp>
        <p:nvSpPr>
          <p:cNvPr id="389226" name="Rectangle 106"/>
          <p:cNvSpPr>
            <a:spLocks noChangeArrowheads="1"/>
          </p:cNvSpPr>
          <p:nvPr/>
        </p:nvSpPr>
        <p:spPr bwMode="auto">
          <a:xfrm>
            <a:off x="72247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CC7</a:t>
            </a:r>
          </a:p>
        </p:txBody>
      </p:sp>
      <p:sp>
        <p:nvSpPr>
          <p:cNvPr id="389227" name="Rectangle 107"/>
          <p:cNvSpPr>
            <a:spLocks noChangeArrowheads="1"/>
          </p:cNvSpPr>
          <p:nvPr/>
        </p:nvSpPr>
        <p:spPr bwMode="auto">
          <a:xfrm>
            <a:off x="8139113" y="131921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CC8</a:t>
            </a:r>
          </a:p>
        </p:txBody>
      </p:sp>
      <p:sp>
        <p:nvSpPr>
          <p:cNvPr id="389228" name="Line 108"/>
          <p:cNvSpPr>
            <a:spLocks noChangeShapeType="1"/>
          </p:cNvSpPr>
          <p:nvPr/>
        </p:nvSpPr>
        <p:spPr bwMode="auto">
          <a:xfrm>
            <a:off x="86106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229" name="Rectangle 109"/>
          <p:cNvSpPr>
            <a:spLocks noChangeArrowheads="1"/>
          </p:cNvSpPr>
          <p:nvPr/>
        </p:nvSpPr>
        <p:spPr bwMode="auto">
          <a:xfrm>
            <a:off x="61913" y="1876425"/>
            <a:ext cx="11604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beq $2, $1, here</a:t>
            </a:r>
          </a:p>
        </p:txBody>
      </p:sp>
      <p:sp>
        <p:nvSpPr>
          <p:cNvPr id="389230" name="Rectangle 110"/>
          <p:cNvSpPr>
            <a:spLocks noChangeArrowheads="1"/>
          </p:cNvSpPr>
          <p:nvPr/>
        </p:nvSpPr>
        <p:spPr bwMode="auto">
          <a:xfrm>
            <a:off x="61913" y="5129213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here: lw ...</a:t>
            </a:r>
          </a:p>
        </p:txBody>
      </p:sp>
      <p:sp>
        <p:nvSpPr>
          <p:cNvPr id="389231" name="Rectangle 111"/>
          <p:cNvSpPr>
            <a:spLocks noChangeArrowheads="1"/>
          </p:cNvSpPr>
          <p:nvPr/>
        </p:nvSpPr>
        <p:spPr bwMode="auto">
          <a:xfrm>
            <a:off x="61913" y="3452813"/>
            <a:ext cx="6064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 ...</a:t>
            </a:r>
          </a:p>
        </p:txBody>
      </p:sp>
      <p:sp>
        <p:nvSpPr>
          <p:cNvPr id="389232" name="Rectangle 112"/>
          <p:cNvSpPr>
            <a:spLocks noChangeArrowheads="1"/>
          </p:cNvSpPr>
          <p:nvPr/>
        </p:nvSpPr>
        <p:spPr bwMode="auto">
          <a:xfrm>
            <a:off x="61913" y="4291013"/>
            <a:ext cx="5365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lw ...</a:t>
            </a:r>
          </a:p>
        </p:txBody>
      </p:sp>
      <p:sp>
        <p:nvSpPr>
          <p:cNvPr id="389233" name="Rectangle 113"/>
          <p:cNvSpPr>
            <a:spLocks noChangeArrowheads="1"/>
          </p:cNvSpPr>
          <p:nvPr/>
        </p:nvSpPr>
        <p:spPr bwMode="auto">
          <a:xfrm>
            <a:off x="61913" y="2614613"/>
            <a:ext cx="615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...</a:t>
            </a:r>
          </a:p>
        </p:txBody>
      </p:sp>
      <p:sp>
        <p:nvSpPr>
          <p:cNvPr id="389234" name="Line 114"/>
          <p:cNvSpPr>
            <a:spLocks noChangeShapeType="1"/>
          </p:cNvSpPr>
          <p:nvPr/>
        </p:nvSpPr>
        <p:spPr bwMode="auto">
          <a:xfrm>
            <a:off x="4724400" y="2057400"/>
            <a:ext cx="45720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235" name="Text Box 115"/>
          <p:cNvSpPr txBox="1">
            <a:spLocks noChangeArrowheads="1"/>
          </p:cNvSpPr>
          <p:nvPr/>
        </p:nvSpPr>
        <p:spPr bwMode="auto">
          <a:xfrm>
            <a:off x="601663" y="4152900"/>
            <a:ext cx="2847975" cy="771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These instructions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shouldn’t be executed!</a:t>
            </a:r>
          </a:p>
        </p:txBody>
      </p:sp>
      <p:sp>
        <p:nvSpPr>
          <p:cNvPr id="389236" name="Line 116"/>
          <p:cNvSpPr>
            <a:spLocks noChangeShapeType="1"/>
          </p:cNvSpPr>
          <p:nvPr/>
        </p:nvSpPr>
        <p:spPr bwMode="auto">
          <a:xfrm flipV="1">
            <a:off x="1789113" y="3079750"/>
            <a:ext cx="603250" cy="1035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237" name="Line 117"/>
          <p:cNvSpPr>
            <a:spLocks noChangeShapeType="1"/>
          </p:cNvSpPr>
          <p:nvPr/>
        </p:nvSpPr>
        <p:spPr bwMode="auto">
          <a:xfrm flipV="1">
            <a:off x="2703513" y="3841750"/>
            <a:ext cx="496887" cy="311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238" name="Line 118"/>
          <p:cNvSpPr>
            <a:spLocks noChangeShapeType="1"/>
          </p:cNvSpPr>
          <p:nvPr/>
        </p:nvSpPr>
        <p:spPr bwMode="auto">
          <a:xfrm flipV="1">
            <a:off x="3449638" y="4348163"/>
            <a:ext cx="671512" cy="104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239" name="Text Box 119"/>
          <p:cNvSpPr txBox="1">
            <a:spLocks noChangeArrowheads="1"/>
          </p:cNvSpPr>
          <p:nvPr/>
        </p:nvSpPr>
        <p:spPr bwMode="auto">
          <a:xfrm>
            <a:off x="2681288" y="5768975"/>
            <a:ext cx="35401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Finally, the right instruction</a:t>
            </a:r>
          </a:p>
        </p:txBody>
      </p:sp>
      <p:sp>
        <p:nvSpPr>
          <p:cNvPr id="389240" name="Line 120"/>
          <p:cNvSpPr>
            <a:spLocks noChangeShapeType="1"/>
          </p:cNvSpPr>
          <p:nvPr/>
        </p:nvSpPr>
        <p:spPr bwMode="auto">
          <a:xfrm flipV="1">
            <a:off x="4386263" y="5291138"/>
            <a:ext cx="722312" cy="2714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33057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AEC497-E18A-40C2-A09E-BE8F22BA9C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Prediction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Uses two levels of information to make a direction prediction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Branch History Table (BHT)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Captures patterned behavior of branches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Groups of branches are correlated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Particular branches have particular behavior</a:t>
            </a:r>
          </a:p>
        </p:txBody>
      </p:sp>
    </p:spTree>
    <p:extLst>
      <p:ext uri="{BB962C8B-B14F-4D97-AF65-F5344CB8AC3E}">
        <p14:creationId xmlns:p14="http://schemas.microsoft.com/office/powerpoint/2010/main" val="2720608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0D6F76-7502-4D03-8116-60130BDDA8D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Two-level Predictor Classification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800600"/>
          </a:xfrm>
        </p:spPr>
        <p:txBody>
          <a:bodyPr/>
          <a:lstStyle/>
          <a:p>
            <a:r>
              <a:rPr lang="en-US"/>
              <a:t>Yeh and Patt 3-letter naming scheme</a:t>
            </a:r>
          </a:p>
          <a:p>
            <a:pPr lvl="1"/>
            <a:r>
              <a:rPr lang="en-US"/>
              <a:t>Type of history collected</a:t>
            </a:r>
          </a:p>
          <a:p>
            <a:pPr lvl="2"/>
            <a:r>
              <a:rPr lang="en-US" b="1"/>
              <a:t>G </a:t>
            </a:r>
            <a:r>
              <a:rPr lang="en-US"/>
              <a:t>(global), </a:t>
            </a:r>
            <a:r>
              <a:rPr lang="en-US" b="1"/>
              <a:t>P</a:t>
            </a:r>
            <a:r>
              <a:rPr lang="en-US"/>
              <a:t> (per branch), </a:t>
            </a:r>
            <a:r>
              <a:rPr lang="en-US" b="1"/>
              <a:t>S</a:t>
            </a:r>
            <a:r>
              <a:rPr lang="en-US"/>
              <a:t> (per set)</a:t>
            </a:r>
          </a:p>
          <a:p>
            <a:pPr lvl="2"/>
            <a:r>
              <a:rPr lang="en-US" b="1"/>
              <a:t>M </a:t>
            </a:r>
            <a:r>
              <a:rPr lang="en-US"/>
              <a:t>(merge?)	</a:t>
            </a:r>
          </a:p>
          <a:p>
            <a:pPr lvl="3"/>
            <a:r>
              <a:rPr lang="en-US"/>
              <a:t>added by Skadron, Martonosi, Clark</a:t>
            </a:r>
          </a:p>
          <a:p>
            <a:pPr lvl="1"/>
            <a:r>
              <a:rPr lang="en-US"/>
              <a:t>PHT type</a:t>
            </a:r>
          </a:p>
          <a:p>
            <a:pPr lvl="2"/>
            <a:r>
              <a:rPr lang="en-US" b="1"/>
              <a:t>A </a:t>
            </a:r>
            <a:r>
              <a:rPr lang="en-US"/>
              <a:t>(adaptive), </a:t>
            </a:r>
            <a:r>
              <a:rPr lang="en-US" b="1"/>
              <a:t>S </a:t>
            </a:r>
            <a:r>
              <a:rPr lang="en-US"/>
              <a:t>(static)</a:t>
            </a:r>
          </a:p>
          <a:p>
            <a:pPr lvl="1"/>
            <a:r>
              <a:rPr lang="en-US"/>
              <a:t>PHT organization</a:t>
            </a:r>
          </a:p>
          <a:p>
            <a:pPr lvl="2"/>
            <a:r>
              <a:rPr lang="en-US" b="1"/>
              <a:t>g </a:t>
            </a:r>
            <a:r>
              <a:rPr lang="en-US"/>
              <a:t>(global), </a:t>
            </a:r>
            <a:r>
              <a:rPr lang="en-US" b="1"/>
              <a:t>p </a:t>
            </a:r>
            <a:r>
              <a:rPr lang="en-US"/>
              <a:t>(per branch), </a:t>
            </a:r>
            <a:r>
              <a:rPr lang="en-US" b="1"/>
              <a:t>s </a:t>
            </a:r>
            <a:r>
              <a:rPr lang="en-US"/>
              <a:t>(per set)</a:t>
            </a:r>
          </a:p>
        </p:txBody>
      </p:sp>
    </p:spTree>
    <p:extLst>
      <p:ext uri="{BB962C8B-B14F-4D97-AF65-F5344CB8AC3E}">
        <p14:creationId xmlns:p14="http://schemas.microsoft.com/office/powerpoint/2010/main" val="1358204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730DE-82C4-4DAB-94D4-93943D142CC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28600" y="1524000"/>
          <a:ext cx="4419600" cy="325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825160" imgH="2797920" progId="">
                  <p:embed/>
                </p:oleObj>
              </mc:Choice>
              <mc:Fallback>
                <p:oleObj r:id="rId2" imgW="5825160" imgH="2797920" progId="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4419600" cy="325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570413" y="1447800"/>
          <a:ext cx="4572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273640" imgH="2931480" progId="">
                  <p:embed/>
                </p:oleObj>
              </mc:Choice>
              <mc:Fallback>
                <p:oleObj r:id="rId4" imgW="5273640" imgH="2931480" progId="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1447800"/>
                        <a:ext cx="45720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52600" y="510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GAs Predictor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715000" y="5029200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 Predictor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Some Two-level Predictors</a:t>
            </a:r>
          </a:p>
        </p:txBody>
      </p:sp>
    </p:spTree>
    <p:extLst>
      <p:ext uri="{BB962C8B-B14F-4D97-AF65-F5344CB8AC3E}">
        <p14:creationId xmlns:p14="http://schemas.microsoft.com/office/powerpoint/2010/main" val="2744744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F7A2FC-BF34-458A-9DC2-C461CEAF9BE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Hybrid Prediction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Two or more predictor components combined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Different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 branches benefit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 from different types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 of history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581400" y="1905000"/>
          <a:ext cx="4811713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811840" imgH="6448680" progId="">
                  <p:embed/>
                </p:oleObj>
              </mc:Choice>
              <mc:Fallback>
                <p:oleObj r:id="rId2" imgW="5811840" imgH="6448680" progId="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05000"/>
                        <a:ext cx="4811713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28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8B75AD-C90E-4392-95D8-DDD0C124BF3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Branches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Procedure calls and returns</a:t>
            </a:r>
          </a:p>
          <a:p>
            <a:pPr lvl="1"/>
            <a:r>
              <a:rPr lang="en-US"/>
              <a:t>Calls are always taken </a:t>
            </a:r>
          </a:p>
          <a:p>
            <a:pPr lvl="1"/>
            <a:r>
              <a:rPr lang="en-US"/>
              <a:t>Return address almost always known </a:t>
            </a:r>
          </a:p>
          <a:p>
            <a:r>
              <a:rPr lang="en-US"/>
              <a:t>Return Address Stack (RAS)</a:t>
            </a:r>
          </a:p>
          <a:p>
            <a:pPr lvl="1"/>
            <a:r>
              <a:rPr lang="en-US"/>
              <a:t>On a procedure call, push the address of the instruction after the call onto the stack</a:t>
            </a:r>
          </a:p>
        </p:txBody>
      </p:sp>
    </p:spTree>
    <p:extLst>
      <p:ext uri="{BB962C8B-B14F-4D97-AF65-F5344CB8AC3E}">
        <p14:creationId xmlns:p14="http://schemas.microsoft.com/office/powerpoint/2010/main" val="2133029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784F3-AB63-4E49-8F22-7BA47EB9039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z="3600"/>
              <a:t>Issues Affecting Accurate Branch Prediction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/>
              <a:t>Aliasing</a:t>
            </a:r>
          </a:p>
          <a:p>
            <a:pPr lvl="1"/>
            <a:r>
              <a:rPr lang="en-US"/>
              <a:t>More than one branch may use the same BHT/PHT entry</a:t>
            </a:r>
          </a:p>
          <a:p>
            <a:pPr lvl="2"/>
            <a:r>
              <a:rPr lang="en-US"/>
              <a:t>Constructive</a:t>
            </a:r>
          </a:p>
          <a:p>
            <a:pPr lvl="3"/>
            <a:r>
              <a:rPr lang="en-US"/>
              <a:t>Prediction that would have been incorrect, predicted correctly</a:t>
            </a:r>
          </a:p>
          <a:p>
            <a:pPr lvl="2"/>
            <a:r>
              <a:rPr lang="en-US"/>
              <a:t>Destructive</a:t>
            </a:r>
          </a:p>
          <a:p>
            <a:pPr lvl="3"/>
            <a:r>
              <a:rPr lang="en-US"/>
              <a:t>Prediction that would have been correct, predicted incorrectly</a:t>
            </a:r>
          </a:p>
          <a:p>
            <a:pPr lvl="2"/>
            <a:r>
              <a:rPr lang="en-US"/>
              <a:t>Neutral</a:t>
            </a:r>
          </a:p>
          <a:p>
            <a:pPr lvl="3"/>
            <a:r>
              <a:rPr lang="en-US"/>
              <a:t>No change in the accuracy</a:t>
            </a:r>
          </a:p>
        </p:txBody>
      </p:sp>
    </p:spTree>
    <p:extLst>
      <p:ext uri="{BB962C8B-B14F-4D97-AF65-F5344CB8AC3E}">
        <p14:creationId xmlns:p14="http://schemas.microsoft.com/office/powerpoint/2010/main" val="4107160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7235-591E-4BB1-966A-4AA28FD9469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More Issues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 fontScale="92500"/>
          </a:bodyPr>
          <a:lstStyle/>
          <a:p>
            <a:r>
              <a:rPr lang="en-US"/>
              <a:t>Training time</a:t>
            </a:r>
          </a:p>
          <a:p>
            <a:pPr lvl="1"/>
            <a:r>
              <a:rPr lang="en-US"/>
              <a:t>Need to see enough branches to uncover pattern</a:t>
            </a:r>
          </a:p>
          <a:p>
            <a:pPr lvl="1"/>
            <a:r>
              <a:rPr lang="en-US"/>
              <a:t>Need enough time to reach steady state</a:t>
            </a:r>
          </a:p>
          <a:p>
            <a:r>
              <a:rPr lang="en-US"/>
              <a:t>“Wrong” history</a:t>
            </a:r>
          </a:p>
          <a:p>
            <a:pPr lvl="1"/>
            <a:r>
              <a:rPr lang="en-US"/>
              <a:t>Incorrect type of history for the branch</a:t>
            </a:r>
          </a:p>
          <a:p>
            <a:r>
              <a:rPr lang="en-US"/>
              <a:t>Stale state</a:t>
            </a:r>
          </a:p>
          <a:p>
            <a:pPr lvl="1"/>
            <a:r>
              <a:rPr lang="en-US"/>
              <a:t>Predictor is updated after information is needed</a:t>
            </a:r>
          </a:p>
          <a:p>
            <a:r>
              <a:rPr lang="en-US"/>
              <a:t>Operating system context switches</a:t>
            </a:r>
          </a:p>
          <a:p>
            <a:pPr lvl="1"/>
            <a:r>
              <a:rPr lang="en-US"/>
              <a:t>More aliasing caused by branches in different programs</a:t>
            </a:r>
          </a:p>
        </p:txBody>
      </p:sp>
    </p:spTree>
    <p:extLst>
      <p:ext uri="{BB962C8B-B14F-4D97-AF65-F5344CB8AC3E}">
        <p14:creationId xmlns:p14="http://schemas.microsoft.com/office/powerpoint/2010/main" val="2393731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944573-18D8-4B76-B653-AF6408E657C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“Real” Branch Predictors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Alpha 21264 </a:t>
            </a:r>
          </a:p>
          <a:p>
            <a:pPr lvl="1"/>
            <a:r>
              <a:rPr lang="en-US"/>
              <a:t>8-stage pipeline, mispredict penalty 7 cycles</a:t>
            </a:r>
          </a:p>
          <a:p>
            <a:pPr lvl="1"/>
            <a:r>
              <a:rPr lang="en-US"/>
              <a:t>64 KB, 2-way instruction cache with line and way prediction bits (Fetch)</a:t>
            </a:r>
          </a:p>
          <a:p>
            <a:pPr lvl="2"/>
            <a:r>
              <a:rPr lang="en-US"/>
              <a:t>Each 4-instruction fetch block contains a prediction for the next fetch block</a:t>
            </a:r>
          </a:p>
          <a:p>
            <a:pPr lvl="1"/>
            <a:r>
              <a:rPr lang="en-US"/>
              <a:t>Hybrid predictor (Fetch)</a:t>
            </a:r>
          </a:p>
          <a:p>
            <a:pPr lvl="2"/>
            <a:r>
              <a:rPr lang="en-US"/>
              <a:t>12-bit GAg (4K-entry PHT, 2 bit counters)</a:t>
            </a:r>
          </a:p>
          <a:p>
            <a:pPr lvl="2"/>
            <a:r>
              <a:rPr lang="en-US"/>
              <a:t>10-bit PAg (1K-entry BHT, 1K-entry PHT, 3-bit counters)</a:t>
            </a:r>
          </a:p>
        </p:txBody>
      </p:sp>
    </p:spTree>
    <p:extLst>
      <p:ext uri="{BB962C8B-B14F-4D97-AF65-F5344CB8AC3E}">
        <p14:creationId xmlns:p14="http://schemas.microsoft.com/office/powerpoint/2010/main" val="3466815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EDD39-1996-4AE9-BB3A-878EEDC13B7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UltraSPARC-III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/>
              <a:t>14-stage pipeline, bpred accessed in instruction fetch stages 2-3</a:t>
            </a:r>
          </a:p>
          <a:p>
            <a:r>
              <a:rPr lang="en-US"/>
              <a:t>16K-entry 2-bit counter Gshare predictor</a:t>
            </a:r>
          </a:p>
          <a:p>
            <a:pPr lvl="1"/>
            <a:r>
              <a:rPr lang="en-US"/>
              <a:t>Bimodal predictor which XOR’s PC bits with global history register (except 3 lower order bits) to reduce aliasing</a:t>
            </a:r>
          </a:p>
          <a:p>
            <a:r>
              <a:rPr lang="en-US"/>
              <a:t>Miss queue</a:t>
            </a:r>
          </a:p>
          <a:p>
            <a:pPr lvl="1"/>
            <a:r>
              <a:rPr lang="en-US"/>
              <a:t>Halves mispredict penalty by providing instructions for immediate use</a:t>
            </a:r>
          </a:p>
        </p:txBody>
      </p:sp>
    </p:spTree>
    <p:extLst>
      <p:ext uri="{BB962C8B-B14F-4D97-AF65-F5344CB8AC3E}">
        <p14:creationId xmlns:p14="http://schemas.microsoft.com/office/powerpoint/2010/main" val="1509524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153FF2-69E5-45BE-9F0A-ECF847C1DCE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Pentium III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196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/>
              <a:t>Dynamic branch prediction</a:t>
            </a:r>
          </a:p>
          <a:p>
            <a:pPr lvl="1">
              <a:spcBef>
                <a:spcPct val="0"/>
              </a:spcBef>
            </a:pPr>
            <a:r>
              <a:rPr lang="en-US"/>
              <a:t>512-entry BTB predicts direction and target, 4-bit history used with PC to derive direction</a:t>
            </a:r>
          </a:p>
          <a:p>
            <a:pPr>
              <a:spcBef>
                <a:spcPct val="0"/>
              </a:spcBef>
            </a:pPr>
            <a:r>
              <a:rPr lang="en-US"/>
              <a:t>Static branch predictor for BTB misses</a:t>
            </a:r>
          </a:p>
          <a:p>
            <a:pPr>
              <a:spcBef>
                <a:spcPct val="0"/>
              </a:spcBef>
            </a:pPr>
            <a:r>
              <a:rPr lang="en-US"/>
              <a:t>Return Address Stack (RAS), 4/8 entries</a:t>
            </a:r>
          </a:p>
          <a:p>
            <a:pPr>
              <a:spcBef>
                <a:spcPct val="0"/>
              </a:spcBef>
            </a:pPr>
            <a:r>
              <a:rPr lang="en-US"/>
              <a:t>Branch Penalties: </a:t>
            </a:r>
          </a:p>
          <a:p>
            <a:pPr lvl="1">
              <a:spcBef>
                <a:spcPct val="0"/>
              </a:spcBef>
            </a:pPr>
            <a:r>
              <a:rPr lang="en-US"/>
              <a:t>Not Taken: no penalty</a:t>
            </a:r>
          </a:p>
          <a:p>
            <a:pPr lvl="1">
              <a:spcBef>
                <a:spcPct val="0"/>
              </a:spcBef>
            </a:pPr>
            <a:r>
              <a:rPr lang="en-US"/>
              <a:t>Correctly predicted taken: 1 cycle</a:t>
            </a:r>
          </a:p>
          <a:p>
            <a:pPr lvl="1">
              <a:spcBef>
                <a:spcPct val="0"/>
              </a:spcBef>
            </a:pPr>
            <a:r>
              <a:rPr lang="en-US"/>
              <a:t>Mispredicted: at least 9 cycles, as many as 26, average 10-15 cycles</a:t>
            </a:r>
          </a:p>
        </p:txBody>
      </p:sp>
    </p:spTree>
    <p:extLst>
      <p:ext uri="{BB962C8B-B14F-4D97-AF65-F5344CB8AC3E}">
        <p14:creationId xmlns:p14="http://schemas.microsoft.com/office/powerpoint/2010/main" val="261684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Stalling for Branch Hazards</a:t>
            </a:r>
          </a:p>
        </p:txBody>
      </p:sp>
      <p:sp>
        <p:nvSpPr>
          <p:cNvPr id="42496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88" y="2195513"/>
            <a:ext cx="13716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beq $4, $0, there</a:t>
            </a:r>
          </a:p>
        </p:txBody>
      </p:sp>
      <p:sp>
        <p:nvSpPr>
          <p:cNvPr id="42496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88" y="2905125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and $12, $2, $5</a:t>
            </a:r>
          </a:p>
        </p:txBody>
      </p:sp>
      <p:sp>
        <p:nvSpPr>
          <p:cNvPr id="42496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8" y="3551238"/>
            <a:ext cx="5064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or ...</a:t>
            </a:r>
          </a:p>
        </p:txBody>
      </p:sp>
      <p:sp>
        <p:nvSpPr>
          <p:cNvPr id="42496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88" y="4260850"/>
            <a:ext cx="615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...</a:t>
            </a:r>
          </a:p>
        </p:txBody>
      </p:sp>
      <p:sp>
        <p:nvSpPr>
          <p:cNvPr id="42496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88" y="4972050"/>
            <a:ext cx="5572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sw ...</a:t>
            </a:r>
          </a:p>
        </p:txBody>
      </p:sp>
      <p:sp>
        <p:nvSpPr>
          <p:cNvPr id="42496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48175" y="2789238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24969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81613" y="2789238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2" name="Group 1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946775" y="2716213"/>
            <a:ext cx="431800" cy="657225"/>
            <a:chOff x="3746" y="1711"/>
            <a:chExt cx="272" cy="41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07" y="1711"/>
              <a:ext cx="211" cy="414"/>
              <a:chOff x="3807" y="1711"/>
              <a:chExt cx="211" cy="414"/>
            </a:xfrm>
          </p:grpSpPr>
          <p:sp>
            <p:nvSpPr>
              <p:cNvPr id="424972" name="Line 12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3807" y="1711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973" name="Line 13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3807" y="1711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974" name="Line 14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3807" y="1859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975" name="Line 15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 flipH="1">
                <a:off x="3807" y="1918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976" name="Line 16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3807" y="1977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977" name="Line 17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 flipV="1">
                <a:off x="3807" y="1977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4978" name="Line 18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4018" y="1859"/>
                <a:ext cx="0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24979" name="Rectangle 19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5400000">
              <a:off x="3742" y="1789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24980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35763" y="2789238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24981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48563" y="2789238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sp>
        <p:nvSpPr>
          <p:cNvPr id="424982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81663" y="2847975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983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81663" y="3176588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984" name="Line 2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80163" y="305117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985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137400" y="3044825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986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92913" y="4824413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24987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548563" y="4824413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4" name="Group 28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8312150" y="4752975"/>
            <a:ext cx="334963" cy="657225"/>
            <a:chOff x="5236" y="2994"/>
            <a:chExt cx="211" cy="414"/>
          </a:xfrm>
        </p:grpSpPr>
        <p:sp>
          <p:nvSpPr>
            <p:cNvPr id="424989" name="Line 29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5236" y="2994"/>
              <a:ext cx="0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4990" name="Line 30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5236" y="2994"/>
              <a:ext cx="211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4991" name="Line 31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5236" y="3142"/>
              <a:ext cx="86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4992" name="Line 32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H="1">
              <a:off x="5236" y="3201"/>
              <a:ext cx="86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4993" name="Line 33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236" y="3261"/>
              <a:ext cx="0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4994" name="Line 34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 flipV="1">
              <a:off x="5236" y="3261"/>
              <a:ext cx="211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4995" name="Line 35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5447" y="3142"/>
              <a:ext cx="0" cy="1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24996" name="Rectangle 3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5400000">
            <a:off x="8210550" y="4876800"/>
            <a:ext cx="3143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</a:t>
            </a:r>
          </a:p>
        </p:txBody>
      </p:sp>
      <p:sp>
        <p:nvSpPr>
          <p:cNvPr id="424997" name="Line 3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192963" y="5081588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998" name="Line 3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950200" y="4884738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999" name="Line 3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950200" y="5211763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00" name="Line 4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8648700" y="5084763"/>
            <a:ext cx="354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01" name="Rectangle 4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38850" y="41036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25002" name="Rectangle 4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92913" y="41036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5" name="Group 43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7458075" y="4030663"/>
            <a:ext cx="431800" cy="657225"/>
            <a:chOff x="4698" y="2539"/>
            <a:chExt cx="272" cy="414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4759" y="2539"/>
              <a:ext cx="211" cy="414"/>
              <a:chOff x="4759" y="2539"/>
              <a:chExt cx="211" cy="414"/>
            </a:xfrm>
          </p:grpSpPr>
          <p:sp>
            <p:nvSpPr>
              <p:cNvPr id="425005" name="Line 4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4759" y="2539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06" name="Line 4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4759" y="2539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07" name="Line 47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4759" y="2686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08" name="Line 48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 flipH="1">
                <a:off x="4759" y="2746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09" name="Line 4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4759" y="2805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10" name="Line 5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 flipV="1">
                <a:off x="4759" y="2805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11" name="Line 51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4970" y="2686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25012" name="Rectangle 52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5400000">
              <a:off x="4694" y="2617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25013" name="Rectangl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248650" y="4103688"/>
            <a:ext cx="395288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25014" name="Line 5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438900" y="4359275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15" name="Line 5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192963" y="4162425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16" name="Line 5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192963" y="4489450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17" name="Line 5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891463" y="4364038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18" name="Line 5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650288" y="4359275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19" name="Rectangle 5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81613" y="34448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25020" name="Rectangle 6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38850" y="34448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7" name="Group 61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6704013" y="3373438"/>
            <a:ext cx="431800" cy="657225"/>
            <a:chOff x="4223" y="2125"/>
            <a:chExt cx="272" cy="414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4284" y="2125"/>
              <a:ext cx="211" cy="414"/>
              <a:chOff x="4284" y="2125"/>
              <a:chExt cx="211" cy="414"/>
            </a:xfrm>
          </p:grpSpPr>
          <p:sp>
            <p:nvSpPr>
              <p:cNvPr id="425023" name="Line 63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4284" y="2125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24" name="Line 64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4284" y="2125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25" name="Line 65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4284" y="2273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26" name="Line 66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 flipH="1">
                <a:off x="4284" y="2333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27" name="Line 67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4284" y="2392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28" name="Line 68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 flipV="1">
                <a:off x="4284" y="2392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5029" name="Line 69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4495" y="2273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25030" name="Rectangle 7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 rot="5400000">
              <a:off x="4219" y="2202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25031" name="Rectangle 7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89825" y="3444875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25032" name="Rectangle 7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3444875"/>
            <a:ext cx="392113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sp>
        <p:nvSpPr>
          <p:cNvPr id="425033" name="Line 7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5681663" y="3703638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34" name="Line 7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6438900" y="3505200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35" name="Line 7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438900" y="3833813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36" name="Line 76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7135813" y="370522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5037" name="Line 7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893050" y="3703638"/>
            <a:ext cx="40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78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1408113" y="2060575"/>
            <a:ext cx="3416300" cy="655638"/>
            <a:chOff x="887" y="1298"/>
            <a:chExt cx="2152" cy="413"/>
          </a:xfrm>
        </p:grpSpPr>
        <p:sp>
          <p:nvSpPr>
            <p:cNvPr id="425039" name="Rectangle 79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887" y="1343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IM</a:t>
              </a:r>
            </a:p>
          </p:txBody>
        </p:sp>
        <p:sp>
          <p:nvSpPr>
            <p:cNvPr id="425040" name="Rectangle 80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1362" y="1343"/>
              <a:ext cx="250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grpSp>
          <p:nvGrpSpPr>
            <p:cNvPr id="10" name="Group 81"/>
            <p:cNvGrpSpPr>
              <a:grpSpLocks/>
            </p:cNvGrpSpPr>
            <p:nvPr/>
          </p:nvGrpSpPr>
          <p:grpSpPr bwMode="auto">
            <a:xfrm>
              <a:off x="1783" y="1298"/>
              <a:ext cx="269" cy="413"/>
              <a:chOff x="1783" y="1298"/>
              <a:chExt cx="269" cy="413"/>
            </a:xfrm>
          </p:grpSpPr>
          <p:grpSp>
            <p:nvGrpSpPr>
              <p:cNvPr id="11" name="Group 82"/>
              <p:cNvGrpSpPr>
                <a:grpSpLocks/>
              </p:cNvGrpSpPr>
              <p:nvPr/>
            </p:nvGrpSpPr>
            <p:grpSpPr bwMode="auto">
              <a:xfrm>
                <a:off x="1843" y="1298"/>
                <a:ext cx="209" cy="413"/>
                <a:chOff x="1843" y="1298"/>
                <a:chExt cx="209" cy="413"/>
              </a:xfrm>
            </p:grpSpPr>
            <p:sp>
              <p:nvSpPr>
                <p:cNvPr id="425043" name="Line 83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1843" y="1298"/>
                  <a:ext cx="0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25044" name="Line 84"/>
                <p:cNvSpPr>
                  <a:spLocks noChangeShapeType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1843" y="1298"/>
                  <a:ext cx="209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25045" name="Line 85"/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1843" y="1444"/>
                  <a:ext cx="86" cy="6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25046" name="Line 86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 flipH="1">
                  <a:off x="1843" y="1505"/>
                  <a:ext cx="86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25047" name="Line 87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843" y="1564"/>
                  <a:ext cx="0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25048" name="Line 88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 flipV="1">
                  <a:off x="1843" y="1564"/>
                  <a:ext cx="209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25049" name="Line 89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>
                  <a:off x="2052" y="1444"/>
                  <a:ext cx="0" cy="1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25050" name="Rectangle 90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 rot="5400000">
                <a:off x="1779" y="1375"/>
                <a:ext cx="19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</a:p>
            </p:txBody>
          </p:sp>
        </p:grpSp>
        <p:sp>
          <p:nvSpPr>
            <p:cNvPr id="425051" name="Rectangle 91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78" y="1343"/>
              <a:ext cx="249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DM</a:t>
              </a:r>
            </a:p>
          </p:txBody>
        </p:sp>
        <p:sp>
          <p:nvSpPr>
            <p:cNvPr id="425052" name="Rectangle 92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791" y="1343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sp>
          <p:nvSpPr>
            <p:cNvPr id="425053" name="Line 93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1139" y="1505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054" name="Line 94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1616" y="1381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055" name="Line 95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1616" y="1588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056" name="Line 96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2055" y="1507"/>
              <a:ext cx="2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057" name="Line 97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2531" y="1505"/>
              <a:ext cx="2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25058" name="Rectangle 9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425575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CC1</a:t>
            </a:r>
          </a:p>
        </p:txBody>
      </p:sp>
      <p:sp>
        <p:nvSpPr>
          <p:cNvPr id="425059" name="Rectangle 9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125663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CC2</a:t>
            </a:r>
          </a:p>
        </p:txBody>
      </p:sp>
      <p:sp>
        <p:nvSpPr>
          <p:cNvPr id="425060" name="Rectangle 100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938463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CC3</a:t>
            </a:r>
          </a:p>
        </p:txBody>
      </p:sp>
      <p:sp>
        <p:nvSpPr>
          <p:cNvPr id="425061" name="Rectangle 10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957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CC4</a:t>
            </a:r>
          </a:p>
        </p:txBody>
      </p:sp>
      <p:sp>
        <p:nvSpPr>
          <p:cNvPr id="425062" name="Rectangle 102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3942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CC5</a:t>
            </a:r>
          </a:p>
        </p:txBody>
      </p:sp>
      <p:sp>
        <p:nvSpPr>
          <p:cNvPr id="425063" name="Rectangle 10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2070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CC6</a:t>
            </a:r>
          </a:p>
        </p:txBody>
      </p:sp>
      <p:sp>
        <p:nvSpPr>
          <p:cNvPr id="425064" name="Rectangle 10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96265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CC7</a:t>
            </a:r>
          </a:p>
        </p:txBody>
      </p:sp>
      <p:sp>
        <p:nvSpPr>
          <p:cNvPr id="425065" name="Rectangle 105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66115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CC8</a:t>
            </a:r>
          </a:p>
        </p:txBody>
      </p:sp>
      <p:sp>
        <p:nvSpPr>
          <p:cNvPr id="425066" name="Line 10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48768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Group 107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2728913" y="2779713"/>
            <a:ext cx="622300" cy="422275"/>
            <a:chOff x="1719" y="1751"/>
            <a:chExt cx="392" cy="266"/>
          </a:xfrm>
        </p:grpSpPr>
        <p:sp>
          <p:nvSpPr>
            <p:cNvPr id="425068" name="Freeform 108"/>
            <p:cNvSpPr>
              <a:spLocks/>
            </p:cNvSpPr>
            <p:nvPr>
              <p:custDataLst>
                <p:tags r:id="rId61"/>
              </p:custDataLst>
            </p:nvPr>
          </p:nvSpPr>
          <p:spPr bwMode="auto">
            <a:xfrm>
              <a:off x="1730" y="1751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069" name="Rectangle 109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719" y="1806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Bubble</a:t>
              </a:r>
            </a:p>
          </p:txBody>
        </p:sp>
      </p:grpSp>
      <p:grpSp>
        <p:nvGrpSpPr>
          <p:cNvPr id="13" name="Group 110"/>
          <p:cNvGrpSpPr>
            <a:grpSpLocks/>
          </p:cNvGrpSpPr>
          <p:nvPr>
            <p:custDataLst>
              <p:tags r:id="rId54"/>
            </p:custDataLst>
          </p:nvPr>
        </p:nvGrpSpPr>
        <p:grpSpPr bwMode="auto">
          <a:xfrm>
            <a:off x="3567113" y="2779713"/>
            <a:ext cx="622300" cy="422275"/>
            <a:chOff x="2247" y="1751"/>
            <a:chExt cx="392" cy="266"/>
          </a:xfrm>
        </p:grpSpPr>
        <p:sp>
          <p:nvSpPr>
            <p:cNvPr id="425071" name="Freeform 111"/>
            <p:cNvSpPr>
              <a:spLocks/>
            </p:cNvSpPr>
            <p:nvPr>
              <p:custDataLst>
                <p:tags r:id="rId59"/>
              </p:custDataLst>
            </p:nvPr>
          </p:nvSpPr>
          <p:spPr bwMode="auto">
            <a:xfrm>
              <a:off x="2258" y="1751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072" name="Rectangle 11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47" y="1806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Bubble</a:t>
              </a:r>
            </a:p>
          </p:txBody>
        </p:sp>
      </p:grpSp>
      <p:grpSp>
        <p:nvGrpSpPr>
          <p:cNvPr id="14" name="Group 113"/>
          <p:cNvGrpSpPr>
            <a:grpSpLocks/>
          </p:cNvGrpSpPr>
          <p:nvPr>
            <p:custDataLst>
              <p:tags r:id="rId55"/>
            </p:custDataLst>
          </p:nvPr>
        </p:nvGrpSpPr>
        <p:grpSpPr bwMode="auto">
          <a:xfrm>
            <a:off x="2043113" y="2779713"/>
            <a:ext cx="622300" cy="422275"/>
            <a:chOff x="1287" y="1751"/>
            <a:chExt cx="392" cy="266"/>
          </a:xfrm>
        </p:grpSpPr>
        <p:sp>
          <p:nvSpPr>
            <p:cNvPr id="425074" name="Freeform 114"/>
            <p:cNvSpPr>
              <a:spLocks/>
            </p:cNvSpPr>
            <p:nvPr>
              <p:custDataLst>
                <p:tags r:id="rId57"/>
              </p:custDataLst>
            </p:nvPr>
          </p:nvSpPr>
          <p:spPr bwMode="auto">
            <a:xfrm>
              <a:off x="1298" y="1751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075" name="Rectangle 115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287" y="1806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Bubble</a:t>
              </a:r>
            </a:p>
          </p:txBody>
        </p:sp>
      </p:grpSp>
      <p:sp>
        <p:nvSpPr>
          <p:cNvPr id="425076" name="Line 116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038600" y="2438400"/>
            <a:ext cx="381000" cy="609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04576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396C3-E4BF-4195-914F-4CBB8ACD2D2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AMD Athlon K7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10-stage integer, 15-stage fp pipeline, predictor accessed in fetch</a:t>
            </a:r>
          </a:p>
          <a:p>
            <a:r>
              <a:rPr lang="en-US"/>
              <a:t>2K-entry bimodal, 2K-entry BTAC</a:t>
            </a:r>
          </a:p>
          <a:p>
            <a:r>
              <a:rPr lang="en-US"/>
              <a:t>12-entry RAS</a:t>
            </a:r>
          </a:p>
          <a:p>
            <a:r>
              <a:rPr lang="en-US"/>
              <a:t>Branch Penalties:</a:t>
            </a:r>
          </a:p>
          <a:p>
            <a:pPr lvl="1"/>
            <a:r>
              <a:rPr lang="en-US"/>
              <a:t>Correct Predict Taken: 1 cycle</a:t>
            </a:r>
          </a:p>
          <a:p>
            <a:pPr lvl="1"/>
            <a:r>
              <a:rPr lang="en-US"/>
              <a:t>Mispredict penalty: at least 10 cycles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/>
              <a:t>Branch Target Buffers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400"/>
              <a:t>predict the </a:t>
            </a:r>
            <a:r>
              <a:rPr lang="en-US" sz="2400">
                <a:solidFill>
                  <a:srgbClr val="CC0000"/>
                </a:solidFill>
              </a:rPr>
              <a:t>location</a:t>
            </a:r>
            <a:r>
              <a:rPr lang="en-US" sz="2400"/>
              <a:t> of branches in the instruction stream</a:t>
            </a:r>
          </a:p>
          <a:p>
            <a:pPr eaLnBrk="1" hangingPunct="1"/>
            <a:r>
              <a:rPr lang="en-US" sz="2400"/>
              <a:t>predict the </a:t>
            </a:r>
            <a:r>
              <a:rPr lang="en-US" sz="2400">
                <a:solidFill>
                  <a:srgbClr val="CC0000"/>
                </a:solidFill>
              </a:rPr>
              <a:t>destination</a:t>
            </a:r>
            <a:r>
              <a:rPr lang="en-US" sz="2400"/>
              <a:t> of branches</a:t>
            </a:r>
          </a:p>
        </p:txBody>
      </p:sp>
      <p:pic>
        <p:nvPicPr>
          <p:cNvPr id="8196" name="Picture 4" descr="Ch3-fig1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419350"/>
            <a:ext cx="518160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270575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/>
              <a:t>BTB Operation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400"/>
              <a:t>use PC (all bits) for lookup </a:t>
            </a:r>
          </a:p>
          <a:p>
            <a:pPr lvl="1" eaLnBrk="1" hangingPunct="1"/>
            <a:r>
              <a:rPr lang="en-US" sz="2400"/>
              <a:t>match implies this is a branch</a:t>
            </a:r>
          </a:p>
          <a:p>
            <a:pPr eaLnBrk="1" hangingPunct="1"/>
            <a:r>
              <a:rPr lang="en-US" sz="2400"/>
              <a:t>if match and predict bits =&gt; taken, set PC to predicted PC</a:t>
            </a:r>
          </a:p>
          <a:p>
            <a:pPr eaLnBrk="1" hangingPunct="1"/>
            <a:r>
              <a:rPr lang="en-US" sz="2400"/>
              <a:t>if branch predict wrong, must recover (same as branch hazards we’ve already seen)</a:t>
            </a:r>
          </a:p>
          <a:p>
            <a:pPr eaLnBrk="1" hangingPunct="1"/>
            <a:r>
              <a:rPr lang="en-US" sz="2400"/>
              <a:t>if decode indicates branch when no BTB match, two choices:</a:t>
            </a:r>
          </a:p>
          <a:p>
            <a:pPr lvl="1" eaLnBrk="1" hangingPunct="1"/>
            <a:r>
              <a:rPr lang="en-US" sz="2400"/>
              <a:t>look up prediction now and act on it</a:t>
            </a:r>
          </a:p>
          <a:p>
            <a:pPr lvl="1" eaLnBrk="1" hangingPunct="1"/>
            <a:r>
              <a:rPr lang="en-US" sz="2400"/>
              <a:t>just predict not taken</a:t>
            </a:r>
          </a:p>
          <a:p>
            <a:pPr eaLnBrk="1" hangingPunct="1"/>
            <a:r>
              <a:rPr lang="en-US" sz="2400"/>
              <a:t>when branch resolved, update BTB (at least prediction bits, maybe more)</a:t>
            </a:r>
          </a:p>
        </p:txBody>
      </p:sp>
    </p:spTree>
    <p:extLst>
      <p:ext uri="{BB962C8B-B14F-4D97-AF65-F5344CB8AC3E}">
        <p14:creationId xmlns:p14="http://schemas.microsoft.com/office/powerpoint/2010/main" val="296259803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/>
              <a:t>BTB Performance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88" tIns="44450" rIns="90488" bIns="44450">
            <a:normAutofit lnSpcReduction="10000"/>
          </a:bodyPr>
          <a:lstStyle/>
          <a:p>
            <a:pPr eaLnBrk="1" hangingPunct="1"/>
            <a:r>
              <a:rPr lang="en-US" sz="2400"/>
              <a:t>Two things that can go wrong</a:t>
            </a:r>
          </a:p>
          <a:p>
            <a:pPr lvl="1" eaLnBrk="1" hangingPunct="1"/>
            <a:r>
              <a:rPr lang="en-US" sz="2400"/>
              <a:t>didn’t predict the branch (misfetch)</a:t>
            </a:r>
          </a:p>
          <a:p>
            <a:pPr lvl="1" eaLnBrk="1" hangingPunct="1"/>
            <a:r>
              <a:rPr lang="en-US" sz="2400"/>
              <a:t>mispredicted a branch (mispredict)</a:t>
            </a:r>
          </a:p>
          <a:p>
            <a:pPr eaLnBrk="1" hangingPunct="1"/>
            <a:r>
              <a:rPr lang="en-US" sz="2400"/>
              <a:t>Suppose BTB hit rate of 85% and predict accuracy of 90%, misfetch penalty of 2 cycles and mispredict penalty of 10 cycles, what is average branch penalty?</a:t>
            </a:r>
          </a:p>
          <a:p>
            <a:pPr eaLnBrk="1" hangingPunct="1"/>
            <a:r>
              <a:rPr lang="en-US" sz="2400"/>
              <a:t>Can use both BTB and branch predictor</a:t>
            </a:r>
          </a:p>
          <a:p>
            <a:pPr lvl="1" eaLnBrk="1" hangingPunct="1"/>
            <a:r>
              <a:rPr lang="en-US" sz="2400"/>
              <a:t>have no prediction bits in BTB (why is that a good idea?)</a:t>
            </a:r>
          </a:p>
          <a:p>
            <a:pPr lvl="1" eaLnBrk="1" hangingPunct="1"/>
            <a:r>
              <a:rPr lang="en-US" sz="2400"/>
              <a:t>presence of PC in BTB indicates a lookup in branch predictor to predict whether the branch will go to destination address in BTB.</a:t>
            </a:r>
          </a:p>
        </p:txBody>
      </p:sp>
    </p:spTree>
    <p:extLst>
      <p:ext uri="{BB962C8B-B14F-4D97-AF65-F5344CB8AC3E}">
        <p14:creationId xmlns:p14="http://schemas.microsoft.com/office/powerpoint/2010/main" val="1461256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/>
              <a:t>What about indirect jumps/returns?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400"/>
              <a:t>Branch predictor does really well with conditional jumps</a:t>
            </a:r>
          </a:p>
          <a:p>
            <a:pPr eaLnBrk="1" hangingPunct="1"/>
            <a:r>
              <a:rPr lang="en-US" sz="2400"/>
              <a:t>BTB does really well with unconditional jumps (jump, jal, etc.)</a:t>
            </a:r>
          </a:p>
          <a:p>
            <a:pPr eaLnBrk="1" hangingPunct="1"/>
            <a:r>
              <a:rPr lang="en-US" sz="2400"/>
              <a:t>Indirect jumps often jump to different destinations, even from the same instruction.  Indirect jumps most often used for </a:t>
            </a:r>
            <a:r>
              <a:rPr lang="en-US" sz="2400" i="1"/>
              <a:t>return</a:t>
            </a:r>
            <a:r>
              <a:rPr lang="en-US" sz="2400"/>
              <a:t> instructions.</a:t>
            </a:r>
          </a:p>
          <a:p>
            <a:pPr eaLnBrk="1" hangingPunct="1"/>
            <a:r>
              <a:rPr lang="en-US" sz="2400" i="1"/>
              <a:t>Return</a:t>
            </a:r>
            <a:r>
              <a:rPr lang="en-US" sz="2400"/>
              <a:t> easily handled by a stack.</a:t>
            </a:r>
          </a:p>
          <a:p>
            <a:pPr lvl="1" eaLnBrk="1" hangingPunct="1"/>
            <a:r>
              <a:rPr lang="en-US" sz="2400"/>
              <a:t>jal -&gt; push PC+4</a:t>
            </a:r>
          </a:p>
          <a:p>
            <a:pPr lvl="1" eaLnBrk="1" hangingPunct="1"/>
            <a:r>
              <a:rPr lang="en-US" sz="2400"/>
              <a:t>return -&gt; predict jump to address on top of stack, pop stack</a:t>
            </a:r>
          </a:p>
        </p:txBody>
      </p:sp>
    </p:spTree>
    <p:extLst>
      <p:ext uri="{BB962C8B-B14F-4D97-AF65-F5344CB8AC3E}">
        <p14:creationId xmlns:p14="http://schemas.microsoft.com/office/powerpoint/2010/main" val="148856978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 through the following </a:t>
            </a:r>
            <a:r>
              <a:rPr lang="en-US"/>
              <a:t>document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http://www.cs.utah.edu/~rajeev/cs7810/papers/mcfarling93.pdf</a:t>
            </a:r>
          </a:p>
        </p:txBody>
      </p:sp>
    </p:spTree>
    <p:extLst>
      <p:ext uri="{BB962C8B-B14F-4D97-AF65-F5344CB8AC3E}">
        <p14:creationId xmlns:p14="http://schemas.microsoft.com/office/powerpoint/2010/main" val="3018995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138113"/>
            <a:ext cx="8105775" cy="471487"/>
          </a:xfrm>
        </p:spPr>
        <p:txBody>
          <a:bodyPr>
            <a:normAutofit fontScale="90000"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458200" cy="5065713"/>
          </a:xfrm>
        </p:spPr>
        <p:txBody>
          <a:bodyPr/>
          <a:lstStyle/>
          <a:p>
            <a:r>
              <a:rPr lang="en-US" dirty="0"/>
              <a:t>Instruction-level parallelism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References of the current lecture</a:t>
            </a:r>
          </a:p>
          <a:p>
            <a:pPr lvl="1"/>
            <a:r>
              <a:rPr lang="en-US" dirty="0"/>
              <a:t>Chapters 4.5, 4.8</a:t>
            </a:r>
          </a:p>
          <a:p>
            <a:pPr lvl="1"/>
            <a:r>
              <a:rPr lang="en-US" dirty="0"/>
              <a:t>http://www.cs.utah.edu/~rajeev/cs7810/papers/mcfarling93.pdf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48CCEB-3797-4456-9655-0DC0237344DC}" type="datetime1">
              <a:rPr lang="en-US" smtClean="0"/>
              <a:pPr>
                <a:defRPr/>
              </a:pPr>
              <a:t>9/29/2022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835C1-6548-41AE-8743-D9128ED0E44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9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Reducing the Branch Delay</a:t>
            </a:r>
          </a:p>
        </p:txBody>
      </p:sp>
      <p:pic>
        <p:nvPicPr>
          <p:cNvPr id="428035" name="Picture 3" descr="f06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5763" y="1719263"/>
            <a:ext cx="6376987" cy="4254500"/>
          </a:xfrm>
          <a:prstGeom prst="rect">
            <a:avLst/>
          </a:prstGeom>
          <a:noFill/>
        </p:spPr>
      </p:pic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1924050" y="889000"/>
            <a:ext cx="5254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it’s easy to reduce stall to  2-cycles</a:t>
            </a:r>
          </a:p>
        </p:txBody>
      </p:sp>
    </p:spTree>
    <p:extLst>
      <p:ext uri="{BB962C8B-B14F-4D97-AF65-F5344CB8AC3E}">
        <p14:creationId xmlns:p14="http://schemas.microsoft.com/office/powerpoint/2010/main" val="26926536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Reducing the Branch Delay</a:t>
            </a:r>
          </a:p>
        </p:txBody>
      </p:sp>
      <p:sp>
        <p:nvSpPr>
          <p:cNvPr id="429059" name="Rectangle 3"/>
          <p:cNvSpPr>
            <a:spLocks noChangeArrowheads="1"/>
          </p:cNvSpPr>
          <p:nvPr/>
        </p:nvSpPr>
        <p:spPr bwMode="auto">
          <a:xfrm>
            <a:off x="1924050" y="889000"/>
            <a:ext cx="5254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it’s easy to reduce stall to  2-cycles</a:t>
            </a:r>
          </a:p>
        </p:txBody>
      </p:sp>
      <p:pic>
        <p:nvPicPr>
          <p:cNvPr id="429060" name="Picture 4" descr="f06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5763" y="1719263"/>
            <a:ext cx="6376987" cy="4254500"/>
          </a:xfrm>
          <a:prstGeom prst="rect">
            <a:avLst/>
          </a:prstGeom>
          <a:noFill/>
        </p:spPr>
      </p:pic>
      <p:sp>
        <p:nvSpPr>
          <p:cNvPr id="429061" name="Freeform 5"/>
          <p:cNvSpPr>
            <a:spLocks/>
          </p:cNvSpPr>
          <p:nvPr/>
        </p:nvSpPr>
        <p:spPr bwMode="auto">
          <a:xfrm>
            <a:off x="5707063" y="1779588"/>
            <a:ext cx="42862" cy="1427162"/>
          </a:xfrm>
          <a:custGeom>
            <a:avLst/>
            <a:gdLst/>
            <a:ahLst/>
            <a:cxnLst>
              <a:cxn ang="0">
                <a:pos x="0" y="931"/>
              </a:cxn>
              <a:cxn ang="0">
                <a:pos x="0" y="0"/>
              </a:cxn>
            </a:cxnLst>
            <a:rect l="0" t="0" r="r" b="b"/>
            <a:pathLst>
              <a:path w="1" h="931">
                <a:moveTo>
                  <a:pt x="0" y="931"/>
                </a:moveTo>
                <a:cubicBezTo>
                  <a:pt x="0" y="931"/>
                  <a:pt x="0" y="465"/>
                  <a:pt x="0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9062" name="Freeform 6"/>
          <p:cNvSpPr>
            <a:spLocks/>
          </p:cNvSpPr>
          <p:nvPr/>
        </p:nvSpPr>
        <p:spPr bwMode="auto">
          <a:xfrm>
            <a:off x="5899150" y="1728788"/>
            <a:ext cx="1588" cy="2254250"/>
          </a:xfrm>
          <a:custGeom>
            <a:avLst/>
            <a:gdLst/>
            <a:ahLst/>
            <a:cxnLst>
              <a:cxn ang="0">
                <a:pos x="0" y="1420"/>
              </a:cxn>
              <a:cxn ang="0">
                <a:pos x="0" y="0"/>
              </a:cxn>
            </a:cxnLst>
            <a:rect l="0" t="0" r="r" b="b"/>
            <a:pathLst>
              <a:path w="1" h="1420">
                <a:moveTo>
                  <a:pt x="0" y="1420"/>
                </a:moveTo>
                <a:cubicBezTo>
                  <a:pt x="0" y="1420"/>
                  <a:pt x="0" y="710"/>
                  <a:pt x="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9063" name="Line 7"/>
          <p:cNvSpPr>
            <a:spLocks noChangeShapeType="1"/>
          </p:cNvSpPr>
          <p:nvPr/>
        </p:nvSpPr>
        <p:spPr bwMode="auto">
          <a:xfrm flipH="1">
            <a:off x="6486525" y="2055813"/>
            <a:ext cx="376238" cy="450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9064" name="Line 8"/>
          <p:cNvSpPr>
            <a:spLocks noChangeShapeType="1"/>
          </p:cNvSpPr>
          <p:nvPr/>
        </p:nvSpPr>
        <p:spPr bwMode="auto">
          <a:xfrm>
            <a:off x="6486525" y="2055813"/>
            <a:ext cx="376238" cy="450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80145"/>
      </p:ext>
    </p:extLst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Stalling for Branch Hazards</a:t>
            </a:r>
          </a:p>
        </p:txBody>
      </p:sp>
      <p:sp>
        <p:nvSpPr>
          <p:cNvPr id="4300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88" y="2195513"/>
            <a:ext cx="13716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beq $4, $0, there</a:t>
            </a:r>
          </a:p>
        </p:txBody>
      </p:sp>
      <p:sp>
        <p:nvSpPr>
          <p:cNvPr id="4300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88" y="2905125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and $12, $2, $5</a:t>
            </a:r>
          </a:p>
        </p:txBody>
      </p:sp>
      <p:sp>
        <p:nvSpPr>
          <p:cNvPr id="4300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8" y="3551238"/>
            <a:ext cx="5064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or ...</a:t>
            </a:r>
          </a:p>
        </p:txBody>
      </p:sp>
      <p:sp>
        <p:nvSpPr>
          <p:cNvPr id="4300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88" y="4260850"/>
            <a:ext cx="615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...</a:t>
            </a:r>
          </a:p>
        </p:txBody>
      </p:sp>
      <p:sp>
        <p:nvSpPr>
          <p:cNvPr id="43008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88" y="4972050"/>
            <a:ext cx="5572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sw ...</a:t>
            </a:r>
          </a:p>
        </p:txBody>
      </p:sp>
      <p:sp>
        <p:nvSpPr>
          <p:cNvPr id="43008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75063" y="2789238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0089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08500" y="2789238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2" name="Group 1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173663" y="2716213"/>
            <a:ext cx="431800" cy="657225"/>
            <a:chOff x="3746" y="1711"/>
            <a:chExt cx="272" cy="41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07" y="1711"/>
              <a:ext cx="211" cy="414"/>
              <a:chOff x="3807" y="1711"/>
              <a:chExt cx="211" cy="414"/>
            </a:xfrm>
          </p:grpSpPr>
          <p:sp>
            <p:nvSpPr>
              <p:cNvPr id="430092" name="Line 12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3807" y="1711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093" name="Line 13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3807" y="1711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094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3807" y="1859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 flipH="1">
                <a:off x="3807" y="1918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3807" y="1977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097" name="Line 17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 flipV="1">
                <a:off x="3807" y="1977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098" name="Line 1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4018" y="1859"/>
                <a:ext cx="0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0099" name="Rectangle 19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5400000">
              <a:off x="3742" y="1789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0100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62650" y="2789238"/>
            <a:ext cx="395288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0101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75450" y="2789238"/>
            <a:ext cx="395288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sp>
        <p:nvSpPr>
          <p:cNvPr id="430102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908550" y="2847975"/>
            <a:ext cx="350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03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908550" y="3176588"/>
            <a:ext cx="350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04" name="Line 2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07050" y="305117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05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64288" y="3044825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06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19800" y="4824413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0107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5450" y="4824413"/>
            <a:ext cx="395288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4" name="Group 28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7539038" y="4752975"/>
            <a:ext cx="334962" cy="657225"/>
            <a:chOff x="5236" y="2994"/>
            <a:chExt cx="211" cy="414"/>
          </a:xfrm>
        </p:grpSpPr>
        <p:sp>
          <p:nvSpPr>
            <p:cNvPr id="430109" name="Line 29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5236" y="2994"/>
              <a:ext cx="0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10" name="Line 30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5236" y="2994"/>
              <a:ext cx="211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11" name="Line 31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5236" y="3142"/>
              <a:ext cx="86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12" name="Line 32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H="1">
              <a:off x="5236" y="3201"/>
              <a:ext cx="86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13" name="Line 33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5236" y="3261"/>
              <a:ext cx="0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14" name="Line 34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236" y="3261"/>
              <a:ext cx="211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15" name="Line 3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5447" y="3142"/>
              <a:ext cx="0" cy="1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30116" name="Rectangle 3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5400000">
            <a:off x="7437438" y="4876800"/>
            <a:ext cx="3143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</a:t>
            </a:r>
          </a:p>
        </p:txBody>
      </p:sp>
      <p:sp>
        <p:nvSpPr>
          <p:cNvPr id="430117" name="Line 3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419850" y="5081588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18" name="Line 3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177088" y="4884738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19" name="Line 3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77088" y="5211763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20" name="Line 4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75588" y="5084763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21" name="Rectangle 4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265738" y="41036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0122" name="Rectangle 4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1036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5" name="Group 43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6684963" y="4030663"/>
            <a:ext cx="431800" cy="657225"/>
            <a:chOff x="4698" y="2539"/>
            <a:chExt cx="272" cy="414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4759" y="2539"/>
              <a:ext cx="211" cy="414"/>
              <a:chOff x="4759" y="2539"/>
              <a:chExt cx="211" cy="414"/>
            </a:xfrm>
          </p:grpSpPr>
          <p:sp>
            <p:nvSpPr>
              <p:cNvPr id="430125" name="Line 45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4759" y="2539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26" name="Line 46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4759" y="2539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27" name="Line 47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4759" y="2686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28" name="Line 48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 flipH="1">
                <a:off x="4759" y="2746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29" name="Line 49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4759" y="2805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30" name="Line 50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 flipV="1">
                <a:off x="4759" y="2805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31" name="Line 51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970" y="2686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0132" name="Rectangle 5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5400000">
              <a:off x="4694" y="2617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0133" name="Rectangl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75538" y="4103688"/>
            <a:ext cx="395287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0134" name="Line 5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665788" y="4359275"/>
            <a:ext cx="347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35" name="Line 5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419850" y="4162425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36" name="Line 5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419850" y="4489450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37" name="Line 5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118350" y="4364038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38" name="Line 5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877175" y="4359275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39" name="Rectangle 5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08500" y="34448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0140" name="Rectangle 6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65738" y="34448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7" name="Group 61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5930900" y="3373438"/>
            <a:ext cx="431800" cy="657225"/>
            <a:chOff x="4223" y="2125"/>
            <a:chExt cx="272" cy="414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4284" y="2125"/>
              <a:ext cx="211" cy="414"/>
              <a:chOff x="4284" y="2125"/>
              <a:chExt cx="211" cy="414"/>
            </a:xfrm>
          </p:grpSpPr>
          <p:sp>
            <p:nvSpPr>
              <p:cNvPr id="430143" name="Line 63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284" y="2125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44" name="Line 64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4284" y="2125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45" name="Line 65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4284" y="2273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46" name="Line 66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 flipH="1">
                <a:off x="4284" y="2333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47" name="Line 67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4284" y="2392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48" name="Line 6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 flipV="1">
                <a:off x="4284" y="2392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0149" name="Line 69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495" y="2273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0150" name="Rectangle 70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 rot="5400000">
              <a:off x="4219" y="2202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0151" name="Rectangle 7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16713" y="3444875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0152" name="Rectangle 7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532688" y="3444875"/>
            <a:ext cx="392112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sp>
        <p:nvSpPr>
          <p:cNvPr id="430153" name="Line 7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4908550" y="3703638"/>
            <a:ext cx="350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54" name="Line 7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665788" y="3505200"/>
            <a:ext cx="347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55" name="Line 7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665788" y="3833813"/>
            <a:ext cx="347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56" name="Line 76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6362700" y="370522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57" name="Line 7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119938" y="3703638"/>
            <a:ext cx="40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78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1408113" y="2060575"/>
            <a:ext cx="3416300" cy="655638"/>
            <a:chOff x="887" y="1298"/>
            <a:chExt cx="2152" cy="413"/>
          </a:xfrm>
        </p:grpSpPr>
        <p:sp>
          <p:nvSpPr>
            <p:cNvPr id="430159" name="Rectangle 7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887" y="1343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IM</a:t>
              </a:r>
            </a:p>
          </p:txBody>
        </p:sp>
        <p:sp>
          <p:nvSpPr>
            <p:cNvPr id="430160" name="Rectangle 8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1362" y="1343"/>
              <a:ext cx="250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grpSp>
          <p:nvGrpSpPr>
            <p:cNvPr id="10" name="Group 81"/>
            <p:cNvGrpSpPr>
              <a:grpSpLocks/>
            </p:cNvGrpSpPr>
            <p:nvPr/>
          </p:nvGrpSpPr>
          <p:grpSpPr bwMode="auto">
            <a:xfrm>
              <a:off x="1783" y="1298"/>
              <a:ext cx="269" cy="413"/>
              <a:chOff x="1783" y="1298"/>
              <a:chExt cx="269" cy="413"/>
            </a:xfrm>
          </p:grpSpPr>
          <p:grpSp>
            <p:nvGrpSpPr>
              <p:cNvPr id="11" name="Group 82"/>
              <p:cNvGrpSpPr>
                <a:grpSpLocks/>
              </p:cNvGrpSpPr>
              <p:nvPr/>
            </p:nvGrpSpPr>
            <p:grpSpPr bwMode="auto">
              <a:xfrm>
                <a:off x="1843" y="1298"/>
                <a:ext cx="209" cy="413"/>
                <a:chOff x="1843" y="1298"/>
                <a:chExt cx="209" cy="413"/>
              </a:xfrm>
            </p:grpSpPr>
            <p:sp>
              <p:nvSpPr>
                <p:cNvPr id="430163" name="Line 83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1843" y="1298"/>
                  <a:ext cx="0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0164" name="Line 84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1843" y="1298"/>
                  <a:ext cx="209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0165" name="Line 85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1843" y="1444"/>
                  <a:ext cx="86" cy="6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0166" name="Line 86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 flipH="1">
                  <a:off x="1843" y="1505"/>
                  <a:ext cx="86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0167" name="Line 87"/>
                <p:cNvSpPr>
                  <a:spLocks noChangeShapeType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1843" y="1564"/>
                  <a:ext cx="0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0168" name="Line 88"/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 flipV="1">
                  <a:off x="1843" y="1564"/>
                  <a:ext cx="209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0169" name="Line 89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2052" y="1444"/>
                  <a:ext cx="0" cy="1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30170" name="Rectangle 90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 rot="5400000">
                <a:off x="1779" y="1375"/>
                <a:ext cx="19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</a:p>
            </p:txBody>
          </p:sp>
        </p:grpSp>
        <p:sp>
          <p:nvSpPr>
            <p:cNvPr id="430171" name="Rectangle 91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278" y="1343"/>
              <a:ext cx="249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DM</a:t>
              </a:r>
            </a:p>
          </p:txBody>
        </p:sp>
        <p:sp>
          <p:nvSpPr>
            <p:cNvPr id="430172" name="Rectangle 92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791" y="1343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sp>
          <p:nvSpPr>
            <p:cNvPr id="430173" name="Line 93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1139" y="1505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74" name="Line 94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1616" y="1381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75" name="Line 95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1616" y="1588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76" name="Line 96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2055" y="1507"/>
              <a:ext cx="2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77" name="Line 97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2531" y="1505"/>
              <a:ext cx="2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30178" name="Rectangle 9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425575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CC1</a:t>
            </a:r>
          </a:p>
        </p:txBody>
      </p:sp>
      <p:sp>
        <p:nvSpPr>
          <p:cNvPr id="430179" name="Rectangle 9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125663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CC2</a:t>
            </a:r>
          </a:p>
        </p:txBody>
      </p:sp>
      <p:sp>
        <p:nvSpPr>
          <p:cNvPr id="430180" name="Rectangle 100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938463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CC3</a:t>
            </a:r>
          </a:p>
        </p:txBody>
      </p:sp>
      <p:sp>
        <p:nvSpPr>
          <p:cNvPr id="430181" name="Rectangle 10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957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CC4</a:t>
            </a:r>
          </a:p>
        </p:txBody>
      </p:sp>
      <p:sp>
        <p:nvSpPr>
          <p:cNvPr id="430182" name="Rectangle 102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3942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CC5</a:t>
            </a:r>
          </a:p>
        </p:txBody>
      </p:sp>
      <p:sp>
        <p:nvSpPr>
          <p:cNvPr id="430183" name="Rectangle 10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2070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CC6</a:t>
            </a:r>
          </a:p>
        </p:txBody>
      </p:sp>
      <p:sp>
        <p:nvSpPr>
          <p:cNvPr id="430184" name="Rectangle 10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96265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CC7</a:t>
            </a:r>
          </a:p>
        </p:txBody>
      </p:sp>
      <p:sp>
        <p:nvSpPr>
          <p:cNvPr id="430185" name="Rectangle 105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66115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CC8</a:t>
            </a:r>
          </a:p>
        </p:txBody>
      </p:sp>
      <p:sp>
        <p:nvSpPr>
          <p:cNvPr id="430186" name="Line 10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4103688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Group 107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2728913" y="2779713"/>
            <a:ext cx="622300" cy="422275"/>
            <a:chOff x="1719" y="1751"/>
            <a:chExt cx="392" cy="266"/>
          </a:xfrm>
        </p:grpSpPr>
        <p:sp>
          <p:nvSpPr>
            <p:cNvPr id="430188" name="Freeform 108"/>
            <p:cNvSpPr>
              <a:spLocks/>
            </p:cNvSpPr>
            <p:nvPr>
              <p:custDataLst>
                <p:tags r:id="rId58"/>
              </p:custDataLst>
            </p:nvPr>
          </p:nvSpPr>
          <p:spPr bwMode="auto">
            <a:xfrm>
              <a:off x="1730" y="1751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89" name="Rectangle 10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719" y="1806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Bubble</a:t>
              </a:r>
            </a:p>
          </p:txBody>
        </p:sp>
      </p:grpSp>
      <p:grpSp>
        <p:nvGrpSpPr>
          <p:cNvPr id="13" name="Group 110"/>
          <p:cNvGrpSpPr>
            <a:grpSpLocks/>
          </p:cNvGrpSpPr>
          <p:nvPr>
            <p:custDataLst>
              <p:tags r:id="rId54"/>
            </p:custDataLst>
          </p:nvPr>
        </p:nvGrpSpPr>
        <p:grpSpPr bwMode="auto">
          <a:xfrm>
            <a:off x="2043113" y="2779713"/>
            <a:ext cx="622300" cy="422275"/>
            <a:chOff x="1287" y="1751"/>
            <a:chExt cx="392" cy="266"/>
          </a:xfrm>
        </p:grpSpPr>
        <p:sp>
          <p:nvSpPr>
            <p:cNvPr id="430191" name="Freeform 111"/>
            <p:cNvSpPr>
              <a:spLocks/>
            </p:cNvSpPr>
            <p:nvPr>
              <p:custDataLst>
                <p:tags r:id="rId56"/>
              </p:custDataLst>
            </p:nvPr>
          </p:nvSpPr>
          <p:spPr bwMode="auto">
            <a:xfrm>
              <a:off x="1298" y="1751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192" name="Rectangle 112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287" y="1806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Bubble</a:t>
              </a:r>
            </a:p>
          </p:txBody>
        </p:sp>
      </p:grpSp>
      <p:sp>
        <p:nvSpPr>
          <p:cNvPr id="430193" name="Line 11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276600" y="2438400"/>
            <a:ext cx="381000" cy="609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3452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4064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sz="3600"/>
              <a:t>One-cycle branch misprediction penalty  </a:t>
            </a:r>
          </a:p>
        </p:txBody>
      </p:sp>
      <p:pic>
        <p:nvPicPr>
          <p:cNvPr id="431107" name="Picture 3" descr="f06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01700"/>
            <a:ext cx="7391400" cy="4684713"/>
          </a:xfrm>
          <a:prstGeom prst="rect">
            <a:avLst/>
          </a:prstGeom>
          <a:noFill/>
        </p:spPr>
      </p:pic>
      <p:sp>
        <p:nvSpPr>
          <p:cNvPr id="431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588000"/>
            <a:ext cx="7772400" cy="976313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>
                <a:solidFill>
                  <a:srgbClr val="FF0000"/>
                </a:solidFill>
              </a:rPr>
              <a:t>Target computation &amp; equality check in ID phase.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This figure also shows flushing hardware (will talk about flushing later).</a:t>
            </a:r>
          </a:p>
        </p:txBody>
      </p:sp>
    </p:spTree>
    <p:extLst>
      <p:ext uri="{BB962C8B-B14F-4D97-AF65-F5344CB8AC3E}">
        <p14:creationId xmlns:p14="http://schemas.microsoft.com/office/powerpoint/2010/main" val="37197639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Stalling for Branch Hazards</a:t>
            </a:r>
          </a:p>
        </p:txBody>
      </p:sp>
      <p:sp>
        <p:nvSpPr>
          <p:cNvPr id="43213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88" y="2195513"/>
            <a:ext cx="13716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beq $4, $0, there</a:t>
            </a:r>
          </a:p>
        </p:txBody>
      </p:sp>
      <p:sp>
        <p:nvSpPr>
          <p:cNvPr id="4321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88" y="2905125"/>
            <a:ext cx="12827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and $12, $2, $5</a:t>
            </a:r>
          </a:p>
        </p:txBody>
      </p:sp>
      <p:sp>
        <p:nvSpPr>
          <p:cNvPr id="4321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8" y="3551238"/>
            <a:ext cx="5064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or ...</a:t>
            </a:r>
          </a:p>
        </p:txBody>
      </p:sp>
      <p:sp>
        <p:nvSpPr>
          <p:cNvPr id="43213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88" y="4260850"/>
            <a:ext cx="615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...</a:t>
            </a:r>
          </a:p>
        </p:txBody>
      </p:sp>
      <p:sp>
        <p:nvSpPr>
          <p:cNvPr id="43213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88" y="4972050"/>
            <a:ext cx="5572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sw ...</a:t>
            </a:r>
          </a:p>
        </p:txBody>
      </p:sp>
      <p:sp>
        <p:nvSpPr>
          <p:cNvPr id="43213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2789238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2137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2838" y="2789238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2" name="Group 1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318000" y="2716213"/>
            <a:ext cx="431800" cy="657225"/>
            <a:chOff x="3746" y="1711"/>
            <a:chExt cx="272" cy="41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07" y="1711"/>
              <a:ext cx="211" cy="414"/>
              <a:chOff x="3807" y="1711"/>
              <a:chExt cx="211" cy="414"/>
            </a:xfrm>
          </p:grpSpPr>
          <p:sp>
            <p:nvSpPr>
              <p:cNvPr id="432140" name="Line 12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3807" y="1711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1" name="Line 13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3807" y="1711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2" name="Line 14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3807" y="1859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3" name="Line 15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 flipH="1">
                <a:off x="3807" y="1918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4" name="Line 16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3807" y="1977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5" name="Line 17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 flipV="1">
                <a:off x="3807" y="1977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46" name="Line 18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4018" y="1859"/>
                <a:ext cx="0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2147" name="Rectangle 1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5400000">
              <a:off x="3742" y="1789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2148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06988" y="2789238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2149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19788" y="2789238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sp>
        <p:nvSpPr>
          <p:cNvPr id="432150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52888" y="2847975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51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052888" y="3176588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52" name="Line 2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751388" y="305117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5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508625" y="3044825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54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64138" y="4824413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2155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9788" y="4824413"/>
            <a:ext cx="395287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4" name="Group 28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6683375" y="4752975"/>
            <a:ext cx="334963" cy="657225"/>
            <a:chOff x="5236" y="2994"/>
            <a:chExt cx="211" cy="414"/>
          </a:xfrm>
        </p:grpSpPr>
        <p:sp>
          <p:nvSpPr>
            <p:cNvPr id="432157" name="Line 29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5236" y="2994"/>
              <a:ext cx="0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58" name="Line 30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5236" y="2994"/>
              <a:ext cx="211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59" name="Line 31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5236" y="3142"/>
              <a:ext cx="86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60" name="Line 32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H="1">
              <a:off x="5236" y="3201"/>
              <a:ext cx="86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61" name="Line 33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5236" y="3261"/>
              <a:ext cx="0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62" name="Line 34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flipV="1">
              <a:off x="5236" y="3261"/>
              <a:ext cx="211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163" name="Line 3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5447" y="3142"/>
              <a:ext cx="0" cy="1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32164" name="Rectangle 3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5400000">
            <a:off x="6581775" y="4876800"/>
            <a:ext cx="3143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</a:t>
            </a:r>
          </a:p>
        </p:txBody>
      </p:sp>
      <p:sp>
        <p:nvSpPr>
          <p:cNvPr id="432165" name="Line 3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564188" y="5081588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66" name="Line 3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321425" y="4884738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67" name="Line 3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1425" y="5211763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68" name="Line 4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19925" y="5084763"/>
            <a:ext cx="354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69" name="Rectangle 4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410075" y="41036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2170" name="Rectangle 4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64138" y="4103688"/>
            <a:ext cx="393700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5" name="Group 43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5829300" y="4030663"/>
            <a:ext cx="431800" cy="657225"/>
            <a:chOff x="4698" y="2539"/>
            <a:chExt cx="272" cy="414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4759" y="2539"/>
              <a:ext cx="211" cy="414"/>
              <a:chOff x="4759" y="2539"/>
              <a:chExt cx="211" cy="414"/>
            </a:xfrm>
          </p:grpSpPr>
          <p:sp>
            <p:nvSpPr>
              <p:cNvPr id="432173" name="Line 45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4759" y="2539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4" name="Line 46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759" y="2539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5" name="Line 47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4759" y="2686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6" name="Line 48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 flipH="1">
                <a:off x="4759" y="2746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7" name="Line 49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4759" y="2805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8" name="Line 50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 flipV="1">
                <a:off x="4759" y="2805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79" name="Line 51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4970" y="2686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2180" name="Rectangle 5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5400000">
              <a:off x="4694" y="2617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2181" name="Rectangl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19875" y="4103688"/>
            <a:ext cx="395288" cy="446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2182" name="Line 5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810125" y="4359275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3" name="Line 5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4188" y="4162425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4" name="Line 5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564188" y="4489450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5" name="Line 5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262688" y="4364038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6" name="Line 5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021513" y="4359275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187" name="Rectangle 5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652838" y="34448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</a:t>
            </a:r>
          </a:p>
        </p:txBody>
      </p:sp>
      <p:sp>
        <p:nvSpPr>
          <p:cNvPr id="432188" name="Rectangle 6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410075" y="3444875"/>
            <a:ext cx="393700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grpSp>
        <p:nvGrpSpPr>
          <p:cNvPr id="7" name="Group 61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5075238" y="3373438"/>
            <a:ext cx="431800" cy="657225"/>
            <a:chOff x="4223" y="2125"/>
            <a:chExt cx="272" cy="414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4284" y="2125"/>
              <a:ext cx="211" cy="414"/>
              <a:chOff x="4284" y="2125"/>
              <a:chExt cx="211" cy="414"/>
            </a:xfrm>
          </p:grpSpPr>
          <p:sp>
            <p:nvSpPr>
              <p:cNvPr id="432191" name="Line 63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4284" y="2125"/>
                <a:ext cx="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2" name="Line 6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4284" y="2125"/>
                <a:ext cx="21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3" name="Line 65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4284" y="2273"/>
                <a:ext cx="86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4" name="Line 66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 flipH="1">
                <a:off x="4284" y="2333"/>
                <a:ext cx="86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5" name="Line 67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4284" y="2392"/>
                <a:ext cx="0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6" name="Line 68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flipV="1">
                <a:off x="4284" y="2392"/>
                <a:ext cx="211" cy="1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2197" name="Line 69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4495" y="2273"/>
                <a:ext cx="0" cy="1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2198" name="Rectangle 70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 rot="5400000">
              <a:off x="4219" y="2202"/>
              <a:ext cx="1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</a:t>
              </a:r>
            </a:p>
          </p:txBody>
        </p:sp>
      </p:grpSp>
      <p:sp>
        <p:nvSpPr>
          <p:cNvPr id="432199" name="Rectangle 7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861050" y="3444875"/>
            <a:ext cx="396875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</a:t>
            </a:r>
          </a:p>
        </p:txBody>
      </p:sp>
      <p:sp>
        <p:nvSpPr>
          <p:cNvPr id="432200" name="Rectangle 7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677025" y="3444875"/>
            <a:ext cx="392113" cy="447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Reg</a:t>
            </a:r>
          </a:p>
        </p:txBody>
      </p:sp>
      <p:sp>
        <p:nvSpPr>
          <p:cNvPr id="432201" name="Line 7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4052888" y="3703638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202" name="Line 7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810125" y="3505200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203" name="Line 7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810125" y="3833813"/>
            <a:ext cx="34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204" name="Line 76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507038" y="3705225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2205" name="Line 7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6264275" y="3703638"/>
            <a:ext cx="40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78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1408113" y="2060575"/>
            <a:ext cx="3416300" cy="655638"/>
            <a:chOff x="887" y="1298"/>
            <a:chExt cx="2152" cy="413"/>
          </a:xfrm>
        </p:grpSpPr>
        <p:sp>
          <p:nvSpPr>
            <p:cNvPr id="432207" name="Rectangle 7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887" y="1343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IM</a:t>
              </a:r>
            </a:p>
          </p:txBody>
        </p:sp>
        <p:sp>
          <p:nvSpPr>
            <p:cNvPr id="432208" name="Rectangle 8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62" y="1343"/>
              <a:ext cx="250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grpSp>
          <p:nvGrpSpPr>
            <p:cNvPr id="10" name="Group 81"/>
            <p:cNvGrpSpPr>
              <a:grpSpLocks/>
            </p:cNvGrpSpPr>
            <p:nvPr/>
          </p:nvGrpSpPr>
          <p:grpSpPr bwMode="auto">
            <a:xfrm>
              <a:off x="1783" y="1298"/>
              <a:ext cx="269" cy="413"/>
              <a:chOff x="1783" y="1298"/>
              <a:chExt cx="269" cy="413"/>
            </a:xfrm>
          </p:grpSpPr>
          <p:grpSp>
            <p:nvGrpSpPr>
              <p:cNvPr id="11" name="Group 82"/>
              <p:cNvGrpSpPr>
                <a:grpSpLocks/>
              </p:cNvGrpSpPr>
              <p:nvPr/>
            </p:nvGrpSpPr>
            <p:grpSpPr bwMode="auto">
              <a:xfrm>
                <a:off x="1843" y="1298"/>
                <a:ext cx="209" cy="413"/>
                <a:chOff x="1843" y="1298"/>
                <a:chExt cx="209" cy="413"/>
              </a:xfrm>
            </p:grpSpPr>
            <p:sp>
              <p:nvSpPr>
                <p:cNvPr id="432211" name="Line 83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1843" y="1298"/>
                  <a:ext cx="0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2" name="Line 84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1843" y="1298"/>
                  <a:ext cx="209" cy="14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3" name="Line 85"/>
                <p:cNvSpPr>
                  <a:spLocks noChangeShapeType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1843" y="1444"/>
                  <a:ext cx="86" cy="6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4" name="Line 86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 flipH="1">
                  <a:off x="1843" y="1505"/>
                  <a:ext cx="86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5" name="Line 87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1843" y="1564"/>
                  <a:ext cx="0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6" name="Line 88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 flipV="1">
                  <a:off x="1843" y="1564"/>
                  <a:ext cx="209" cy="14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2217" name="Line 89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2052" y="1444"/>
                  <a:ext cx="0" cy="1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32218" name="Rectangle 9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 rot="5400000">
                <a:off x="1779" y="1375"/>
                <a:ext cx="198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</a:p>
            </p:txBody>
          </p:sp>
        </p:grpSp>
        <p:sp>
          <p:nvSpPr>
            <p:cNvPr id="432219" name="Rectangle 9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278" y="1343"/>
              <a:ext cx="249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DM</a:t>
              </a:r>
            </a:p>
          </p:txBody>
        </p:sp>
        <p:sp>
          <p:nvSpPr>
            <p:cNvPr id="432220" name="Rectangle 9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791" y="1343"/>
              <a:ext cx="248" cy="2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Reg</a:t>
              </a:r>
            </a:p>
          </p:txBody>
        </p:sp>
        <p:sp>
          <p:nvSpPr>
            <p:cNvPr id="432221" name="Line 9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139" y="1505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22" name="Line 9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1616" y="1381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23" name="Line 9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1616" y="1588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24" name="Line 9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055" y="1507"/>
              <a:ext cx="2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25" name="Line 9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2531" y="1505"/>
              <a:ext cx="2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32226" name="Rectangle 9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425575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CC1</a:t>
            </a:r>
          </a:p>
        </p:txBody>
      </p:sp>
      <p:sp>
        <p:nvSpPr>
          <p:cNvPr id="432227" name="Rectangle 9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125663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CC2</a:t>
            </a:r>
          </a:p>
        </p:txBody>
      </p:sp>
      <p:sp>
        <p:nvSpPr>
          <p:cNvPr id="432228" name="Rectangle 100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938463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CC3</a:t>
            </a:r>
          </a:p>
        </p:txBody>
      </p:sp>
      <p:sp>
        <p:nvSpPr>
          <p:cNvPr id="432229" name="Rectangle 10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957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CC4</a:t>
            </a:r>
          </a:p>
        </p:txBody>
      </p:sp>
      <p:sp>
        <p:nvSpPr>
          <p:cNvPr id="432230" name="Rectangle 102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3942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CC5</a:t>
            </a:r>
          </a:p>
        </p:txBody>
      </p:sp>
      <p:sp>
        <p:nvSpPr>
          <p:cNvPr id="432231" name="Rectangle 10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20700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CC6</a:t>
            </a:r>
          </a:p>
        </p:txBody>
      </p:sp>
      <p:sp>
        <p:nvSpPr>
          <p:cNvPr id="432232" name="Rectangle 10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96265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CC7</a:t>
            </a:r>
          </a:p>
        </p:txBody>
      </p:sp>
      <p:sp>
        <p:nvSpPr>
          <p:cNvPr id="432233" name="Rectangle 105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661150" y="1744663"/>
            <a:ext cx="50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CC8</a:t>
            </a:r>
          </a:p>
        </p:txBody>
      </p:sp>
      <p:sp>
        <p:nvSpPr>
          <p:cNvPr id="432234" name="Line 10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248025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Group 107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2043113" y="2779713"/>
            <a:ext cx="622300" cy="422275"/>
            <a:chOff x="1287" y="1751"/>
            <a:chExt cx="392" cy="266"/>
          </a:xfrm>
        </p:grpSpPr>
        <p:sp>
          <p:nvSpPr>
            <p:cNvPr id="432236" name="Freeform 108"/>
            <p:cNvSpPr>
              <a:spLocks/>
            </p:cNvSpPr>
            <p:nvPr>
              <p:custDataLst>
                <p:tags r:id="rId55"/>
              </p:custDataLst>
            </p:nvPr>
          </p:nvSpPr>
          <p:spPr bwMode="auto">
            <a:xfrm>
              <a:off x="1298" y="1751"/>
              <a:ext cx="335" cy="266"/>
            </a:xfrm>
            <a:custGeom>
              <a:avLst/>
              <a:gdLst/>
              <a:ahLst/>
              <a:cxnLst>
                <a:cxn ang="0">
                  <a:pos x="47" y="179"/>
                </a:cxn>
                <a:cxn ang="0">
                  <a:pos x="34" y="177"/>
                </a:cxn>
                <a:cxn ang="0">
                  <a:pos x="21" y="171"/>
                </a:cxn>
                <a:cxn ang="0">
                  <a:pos x="6" y="160"/>
                </a:cxn>
                <a:cxn ang="0">
                  <a:pos x="1" y="147"/>
                </a:cxn>
                <a:cxn ang="0">
                  <a:pos x="1" y="132"/>
                </a:cxn>
                <a:cxn ang="0">
                  <a:pos x="4" y="119"/>
                </a:cxn>
                <a:cxn ang="0">
                  <a:pos x="20" y="115"/>
                </a:cxn>
                <a:cxn ang="0">
                  <a:pos x="32" y="113"/>
                </a:cxn>
                <a:cxn ang="0">
                  <a:pos x="45" y="114"/>
                </a:cxn>
                <a:cxn ang="0">
                  <a:pos x="50" y="107"/>
                </a:cxn>
                <a:cxn ang="0">
                  <a:pos x="45" y="92"/>
                </a:cxn>
                <a:cxn ang="0">
                  <a:pos x="44" y="71"/>
                </a:cxn>
                <a:cxn ang="0">
                  <a:pos x="46" y="47"/>
                </a:cxn>
                <a:cxn ang="0">
                  <a:pos x="57" y="28"/>
                </a:cxn>
                <a:cxn ang="0">
                  <a:pos x="73" y="9"/>
                </a:cxn>
                <a:cxn ang="0">
                  <a:pos x="89" y="1"/>
                </a:cxn>
                <a:cxn ang="0">
                  <a:pos x="104" y="1"/>
                </a:cxn>
                <a:cxn ang="0">
                  <a:pos x="116" y="9"/>
                </a:cxn>
                <a:cxn ang="0">
                  <a:pos x="124" y="21"/>
                </a:cxn>
                <a:cxn ang="0">
                  <a:pos x="129" y="38"/>
                </a:cxn>
                <a:cxn ang="0">
                  <a:pos x="136" y="50"/>
                </a:cxn>
                <a:cxn ang="0">
                  <a:pos x="150" y="42"/>
                </a:cxn>
                <a:cxn ang="0">
                  <a:pos x="172" y="33"/>
                </a:cxn>
                <a:cxn ang="0">
                  <a:pos x="191" y="33"/>
                </a:cxn>
                <a:cxn ang="0">
                  <a:pos x="204" y="38"/>
                </a:cxn>
                <a:cxn ang="0">
                  <a:pos x="218" y="54"/>
                </a:cxn>
                <a:cxn ang="0">
                  <a:pos x="227" y="70"/>
                </a:cxn>
                <a:cxn ang="0">
                  <a:pos x="230" y="88"/>
                </a:cxn>
                <a:cxn ang="0">
                  <a:pos x="230" y="104"/>
                </a:cxn>
                <a:cxn ang="0">
                  <a:pos x="247" y="99"/>
                </a:cxn>
                <a:cxn ang="0">
                  <a:pos x="275" y="88"/>
                </a:cxn>
                <a:cxn ang="0">
                  <a:pos x="298" y="78"/>
                </a:cxn>
                <a:cxn ang="0">
                  <a:pos x="313" y="81"/>
                </a:cxn>
                <a:cxn ang="0">
                  <a:pos x="322" y="98"/>
                </a:cxn>
                <a:cxn ang="0">
                  <a:pos x="332" y="122"/>
                </a:cxn>
                <a:cxn ang="0">
                  <a:pos x="334" y="144"/>
                </a:cxn>
                <a:cxn ang="0">
                  <a:pos x="329" y="160"/>
                </a:cxn>
                <a:cxn ang="0">
                  <a:pos x="315" y="174"/>
                </a:cxn>
                <a:cxn ang="0">
                  <a:pos x="299" y="184"/>
                </a:cxn>
                <a:cxn ang="0">
                  <a:pos x="283" y="189"/>
                </a:cxn>
                <a:cxn ang="0">
                  <a:pos x="274" y="195"/>
                </a:cxn>
                <a:cxn ang="0">
                  <a:pos x="274" y="210"/>
                </a:cxn>
                <a:cxn ang="0">
                  <a:pos x="275" y="223"/>
                </a:cxn>
                <a:cxn ang="0">
                  <a:pos x="274" y="240"/>
                </a:cxn>
                <a:cxn ang="0">
                  <a:pos x="268" y="255"/>
                </a:cxn>
                <a:cxn ang="0">
                  <a:pos x="259" y="263"/>
                </a:cxn>
                <a:cxn ang="0">
                  <a:pos x="241" y="265"/>
                </a:cxn>
                <a:cxn ang="0">
                  <a:pos x="215" y="264"/>
                </a:cxn>
                <a:cxn ang="0">
                  <a:pos x="202" y="260"/>
                </a:cxn>
                <a:cxn ang="0">
                  <a:pos x="191" y="250"/>
                </a:cxn>
                <a:cxn ang="0">
                  <a:pos x="181" y="240"/>
                </a:cxn>
                <a:cxn ang="0">
                  <a:pos x="171" y="246"/>
                </a:cxn>
                <a:cxn ang="0">
                  <a:pos x="158" y="253"/>
                </a:cxn>
                <a:cxn ang="0">
                  <a:pos x="138" y="255"/>
                </a:cxn>
                <a:cxn ang="0">
                  <a:pos x="121" y="256"/>
                </a:cxn>
                <a:cxn ang="0">
                  <a:pos x="104" y="251"/>
                </a:cxn>
                <a:cxn ang="0">
                  <a:pos x="92" y="241"/>
                </a:cxn>
                <a:cxn ang="0">
                  <a:pos x="86" y="227"/>
                </a:cxn>
                <a:cxn ang="0">
                  <a:pos x="79" y="214"/>
                </a:cxn>
                <a:cxn ang="0">
                  <a:pos x="71" y="204"/>
                </a:cxn>
                <a:cxn ang="0">
                  <a:pos x="63" y="192"/>
                </a:cxn>
                <a:cxn ang="0">
                  <a:pos x="57" y="180"/>
                </a:cxn>
              </a:cxnLst>
              <a:rect l="0" t="0" r="r" b="b"/>
              <a:pathLst>
                <a:path w="335" h="266">
                  <a:moveTo>
                    <a:pt x="56" y="180"/>
                  </a:moveTo>
                  <a:lnTo>
                    <a:pt x="54" y="178"/>
                  </a:lnTo>
                  <a:lnTo>
                    <a:pt x="52" y="179"/>
                  </a:lnTo>
                  <a:lnTo>
                    <a:pt x="50" y="179"/>
                  </a:lnTo>
                  <a:lnTo>
                    <a:pt x="47" y="179"/>
                  </a:lnTo>
                  <a:lnTo>
                    <a:pt x="44" y="179"/>
                  </a:lnTo>
                  <a:lnTo>
                    <a:pt x="41" y="179"/>
                  </a:lnTo>
                  <a:lnTo>
                    <a:pt x="39" y="178"/>
                  </a:lnTo>
                  <a:lnTo>
                    <a:pt x="37" y="178"/>
                  </a:lnTo>
                  <a:lnTo>
                    <a:pt x="34" y="177"/>
                  </a:lnTo>
                  <a:lnTo>
                    <a:pt x="32" y="176"/>
                  </a:lnTo>
                  <a:lnTo>
                    <a:pt x="28" y="175"/>
                  </a:lnTo>
                  <a:lnTo>
                    <a:pt x="26" y="174"/>
                  </a:lnTo>
                  <a:lnTo>
                    <a:pt x="23" y="172"/>
                  </a:lnTo>
                  <a:lnTo>
                    <a:pt x="21" y="171"/>
                  </a:lnTo>
                  <a:lnTo>
                    <a:pt x="17" y="170"/>
                  </a:lnTo>
                  <a:lnTo>
                    <a:pt x="14" y="167"/>
                  </a:lnTo>
                  <a:lnTo>
                    <a:pt x="12" y="166"/>
                  </a:lnTo>
                  <a:lnTo>
                    <a:pt x="10" y="163"/>
                  </a:lnTo>
                  <a:lnTo>
                    <a:pt x="6" y="160"/>
                  </a:lnTo>
                  <a:lnTo>
                    <a:pt x="5" y="157"/>
                  </a:lnTo>
                  <a:lnTo>
                    <a:pt x="4" y="154"/>
                  </a:lnTo>
                  <a:lnTo>
                    <a:pt x="3" y="152"/>
                  </a:lnTo>
                  <a:lnTo>
                    <a:pt x="1" y="149"/>
                  </a:lnTo>
                  <a:lnTo>
                    <a:pt x="1" y="147"/>
                  </a:lnTo>
                  <a:lnTo>
                    <a:pt x="1" y="143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1" y="132"/>
                  </a:lnTo>
                  <a:lnTo>
                    <a:pt x="1" y="129"/>
                  </a:lnTo>
                  <a:lnTo>
                    <a:pt x="1" y="126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19"/>
                  </a:lnTo>
                  <a:lnTo>
                    <a:pt x="6" y="117"/>
                  </a:lnTo>
                  <a:lnTo>
                    <a:pt x="9" y="116"/>
                  </a:lnTo>
                  <a:lnTo>
                    <a:pt x="12" y="115"/>
                  </a:lnTo>
                  <a:lnTo>
                    <a:pt x="15" y="115"/>
                  </a:lnTo>
                  <a:lnTo>
                    <a:pt x="20" y="115"/>
                  </a:lnTo>
                  <a:lnTo>
                    <a:pt x="24" y="114"/>
                  </a:lnTo>
                  <a:lnTo>
                    <a:pt x="26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41" y="114"/>
                  </a:lnTo>
                  <a:lnTo>
                    <a:pt x="43" y="114"/>
                  </a:lnTo>
                  <a:lnTo>
                    <a:pt x="45" y="114"/>
                  </a:lnTo>
                  <a:lnTo>
                    <a:pt x="47" y="114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48" y="104"/>
                  </a:lnTo>
                  <a:lnTo>
                    <a:pt x="47" y="100"/>
                  </a:lnTo>
                  <a:lnTo>
                    <a:pt x="47" y="98"/>
                  </a:lnTo>
                  <a:lnTo>
                    <a:pt x="46" y="95"/>
                  </a:lnTo>
                  <a:lnTo>
                    <a:pt x="45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0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5" y="52"/>
                  </a:lnTo>
                  <a:lnTo>
                    <a:pt x="46" y="47"/>
                  </a:lnTo>
                  <a:lnTo>
                    <a:pt x="47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60" y="24"/>
                  </a:lnTo>
                  <a:lnTo>
                    <a:pt x="64" y="19"/>
                  </a:lnTo>
                  <a:lnTo>
                    <a:pt x="66" y="16"/>
                  </a:lnTo>
                  <a:lnTo>
                    <a:pt x="70" y="12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9" y="6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9" y="1"/>
                  </a:lnTo>
                  <a:lnTo>
                    <a:pt x="92" y="1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4" y="1"/>
                  </a:lnTo>
                  <a:lnTo>
                    <a:pt x="107" y="1"/>
                  </a:lnTo>
                  <a:lnTo>
                    <a:pt x="109" y="2"/>
                  </a:lnTo>
                  <a:lnTo>
                    <a:pt x="111" y="4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20" y="15"/>
                  </a:lnTo>
                  <a:lnTo>
                    <a:pt x="121" y="18"/>
                  </a:lnTo>
                  <a:lnTo>
                    <a:pt x="122" y="20"/>
                  </a:lnTo>
                  <a:lnTo>
                    <a:pt x="124" y="21"/>
                  </a:lnTo>
                  <a:lnTo>
                    <a:pt x="124" y="25"/>
                  </a:lnTo>
                  <a:lnTo>
                    <a:pt x="125" y="27"/>
                  </a:lnTo>
                  <a:lnTo>
                    <a:pt x="127" y="32"/>
                  </a:lnTo>
                  <a:lnTo>
                    <a:pt x="128" y="35"/>
                  </a:lnTo>
                  <a:lnTo>
                    <a:pt x="129" y="38"/>
                  </a:lnTo>
                  <a:lnTo>
                    <a:pt x="130" y="42"/>
                  </a:lnTo>
                  <a:lnTo>
                    <a:pt x="132" y="44"/>
                  </a:lnTo>
                  <a:lnTo>
                    <a:pt x="132" y="47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48"/>
                  </a:lnTo>
                  <a:lnTo>
                    <a:pt x="140" y="47"/>
                  </a:lnTo>
                  <a:lnTo>
                    <a:pt x="143" y="45"/>
                  </a:lnTo>
                  <a:lnTo>
                    <a:pt x="146" y="44"/>
                  </a:lnTo>
                  <a:lnTo>
                    <a:pt x="150" y="42"/>
                  </a:lnTo>
                  <a:lnTo>
                    <a:pt x="154" y="39"/>
                  </a:lnTo>
                  <a:lnTo>
                    <a:pt x="157" y="37"/>
                  </a:lnTo>
                  <a:lnTo>
                    <a:pt x="163" y="36"/>
                  </a:lnTo>
                  <a:lnTo>
                    <a:pt x="168" y="34"/>
                  </a:lnTo>
                  <a:lnTo>
                    <a:pt x="172" y="33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83" y="33"/>
                  </a:lnTo>
                  <a:lnTo>
                    <a:pt x="187" y="33"/>
                  </a:lnTo>
                  <a:lnTo>
                    <a:pt x="191" y="33"/>
                  </a:lnTo>
                  <a:lnTo>
                    <a:pt x="194" y="33"/>
                  </a:lnTo>
                  <a:lnTo>
                    <a:pt x="197" y="35"/>
                  </a:lnTo>
                  <a:lnTo>
                    <a:pt x="199" y="36"/>
                  </a:lnTo>
                  <a:lnTo>
                    <a:pt x="202" y="37"/>
                  </a:lnTo>
                  <a:lnTo>
                    <a:pt x="204" y="38"/>
                  </a:lnTo>
                  <a:lnTo>
                    <a:pt x="206" y="42"/>
                  </a:lnTo>
                  <a:lnTo>
                    <a:pt x="209" y="44"/>
                  </a:lnTo>
                  <a:lnTo>
                    <a:pt x="212" y="47"/>
                  </a:lnTo>
                  <a:lnTo>
                    <a:pt x="215" y="51"/>
                  </a:lnTo>
                  <a:lnTo>
                    <a:pt x="218" y="54"/>
                  </a:lnTo>
                  <a:lnTo>
                    <a:pt x="221" y="56"/>
                  </a:lnTo>
                  <a:lnTo>
                    <a:pt x="223" y="60"/>
                  </a:lnTo>
                  <a:lnTo>
                    <a:pt x="225" y="63"/>
                  </a:lnTo>
                  <a:lnTo>
                    <a:pt x="227" y="66"/>
                  </a:lnTo>
                  <a:lnTo>
                    <a:pt x="227" y="70"/>
                  </a:lnTo>
                  <a:lnTo>
                    <a:pt x="228" y="73"/>
                  </a:lnTo>
                  <a:lnTo>
                    <a:pt x="229" y="77"/>
                  </a:lnTo>
                  <a:lnTo>
                    <a:pt x="230" y="80"/>
                  </a:lnTo>
                  <a:lnTo>
                    <a:pt x="230" y="85"/>
                  </a:lnTo>
                  <a:lnTo>
                    <a:pt x="230" y="88"/>
                  </a:lnTo>
                  <a:lnTo>
                    <a:pt x="230" y="92"/>
                  </a:lnTo>
                  <a:lnTo>
                    <a:pt x="230" y="95"/>
                  </a:lnTo>
                  <a:lnTo>
                    <a:pt x="230" y="99"/>
                  </a:lnTo>
                  <a:lnTo>
                    <a:pt x="230" y="101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39" y="101"/>
                  </a:lnTo>
                  <a:lnTo>
                    <a:pt x="243" y="100"/>
                  </a:lnTo>
                  <a:lnTo>
                    <a:pt x="247" y="99"/>
                  </a:lnTo>
                  <a:lnTo>
                    <a:pt x="252" y="97"/>
                  </a:lnTo>
                  <a:lnTo>
                    <a:pt x="258" y="95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5" y="88"/>
                  </a:lnTo>
                  <a:lnTo>
                    <a:pt x="280" y="86"/>
                  </a:lnTo>
                  <a:lnTo>
                    <a:pt x="286" y="82"/>
                  </a:lnTo>
                  <a:lnTo>
                    <a:pt x="290" y="81"/>
                  </a:lnTo>
                  <a:lnTo>
                    <a:pt x="294" y="79"/>
                  </a:lnTo>
                  <a:lnTo>
                    <a:pt x="298" y="78"/>
                  </a:lnTo>
                  <a:lnTo>
                    <a:pt x="301" y="77"/>
                  </a:lnTo>
                  <a:lnTo>
                    <a:pt x="304" y="77"/>
                  </a:lnTo>
                  <a:lnTo>
                    <a:pt x="307" y="77"/>
                  </a:lnTo>
                  <a:lnTo>
                    <a:pt x="310" y="78"/>
                  </a:lnTo>
                  <a:lnTo>
                    <a:pt x="313" y="81"/>
                  </a:lnTo>
                  <a:lnTo>
                    <a:pt x="314" y="83"/>
                  </a:lnTo>
                  <a:lnTo>
                    <a:pt x="316" y="87"/>
                  </a:lnTo>
                  <a:lnTo>
                    <a:pt x="319" y="90"/>
                  </a:lnTo>
                  <a:lnTo>
                    <a:pt x="321" y="95"/>
                  </a:lnTo>
                  <a:lnTo>
                    <a:pt x="322" y="98"/>
                  </a:lnTo>
                  <a:lnTo>
                    <a:pt x="325" y="103"/>
                  </a:lnTo>
                  <a:lnTo>
                    <a:pt x="326" y="107"/>
                  </a:lnTo>
                  <a:lnTo>
                    <a:pt x="329" y="112"/>
                  </a:lnTo>
                  <a:lnTo>
                    <a:pt x="331" y="117"/>
                  </a:lnTo>
                  <a:lnTo>
                    <a:pt x="332" y="122"/>
                  </a:lnTo>
                  <a:lnTo>
                    <a:pt x="333" y="127"/>
                  </a:lnTo>
                  <a:lnTo>
                    <a:pt x="334" y="131"/>
                  </a:lnTo>
                  <a:lnTo>
                    <a:pt x="334" y="136"/>
                  </a:lnTo>
                  <a:lnTo>
                    <a:pt x="334" y="140"/>
                  </a:lnTo>
                  <a:lnTo>
                    <a:pt x="334" y="144"/>
                  </a:lnTo>
                  <a:lnTo>
                    <a:pt x="334" y="148"/>
                  </a:lnTo>
                  <a:lnTo>
                    <a:pt x="333" y="152"/>
                  </a:lnTo>
                  <a:lnTo>
                    <a:pt x="331" y="156"/>
                  </a:lnTo>
                  <a:lnTo>
                    <a:pt x="331" y="158"/>
                  </a:lnTo>
                  <a:lnTo>
                    <a:pt x="329" y="160"/>
                  </a:lnTo>
                  <a:lnTo>
                    <a:pt x="327" y="162"/>
                  </a:lnTo>
                  <a:lnTo>
                    <a:pt x="325" y="166"/>
                  </a:lnTo>
                  <a:lnTo>
                    <a:pt x="322" y="168"/>
                  </a:lnTo>
                  <a:lnTo>
                    <a:pt x="319" y="171"/>
                  </a:lnTo>
                  <a:lnTo>
                    <a:pt x="315" y="174"/>
                  </a:lnTo>
                  <a:lnTo>
                    <a:pt x="312" y="177"/>
                  </a:lnTo>
                  <a:lnTo>
                    <a:pt x="308" y="178"/>
                  </a:lnTo>
                  <a:lnTo>
                    <a:pt x="305" y="180"/>
                  </a:lnTo>
                  <a:lnTo>
                    <a:pt x="302" y="183"/>
                  </a:lnTo>
                  <a:lnTo>
                    <a:pt x="299" y="184"/>
                  </a:lnTo>
                  <a:lnTo>
                    <a:pt x="295" y="186"/>
                  </a:lnTo>
                  <a:lnTo>
                    <a:pt x="292" y="186"/>
                  </a:lnTo>
                  <a:lnTo>
                    <a:pt x="290" y="187"/>
                  </a:lnTo>
                  <a:lnTo>
                    <a:pt x="287" y="188"/>
                  </a:lnTo>
                  <a:lnTo>
                    <a:pt x="283" y="189"/>
                  </a:lnTo>
                  <a:lnTo>
                    <a:pt x="281" y="190"/>
                  </a:lnTo>
                  <a:lnTo>
                    <a:pt x="278" y="190"/>
                  </a:lnTo>
                  <a:lnTo>
                    <a:pt x="276" y="190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4" y="198"/>
                  </a:lnTo>
                  <a:lnTo>
                    <a:pt x="274" y="201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5" y="223"/>
                  </a:lnTo>
                  <a:lnTo>
                    <a:pt x="275" y="226"/>
                  </a:lnTo>
                  <a:lnTo>
                    <a:pt x="275" y="228"/>
                  </a:lnTo>
                  <a:lnTo>
                    <a:pt x="275" y="232"/>
                  </a:lnTo>
                  <a:lnTo>
                    <a:pt x="274" y="237"/>
                  </a:lnTo>
                  <a:lnTo>
                    <a:pt x="274" y="240"/>
                  </a:lnTo>
                  <a:lnTo>
                    <a:pt x="273" y="245"/>
                  </a:lnTo>
                  <a:lnTo>
                    <a:pt x="272" y="247"/>
                  </a:lnTo>
                  <a:lnTo>
                    <a:pt x="271" y="249"/>
                  </a:lnTo>
                  <a:lnTo>
                    <a:pt x="270" y="253"/>
                  </a:lnTo>
                  <a:lnTo>
                    <a:pt x="268" y="255"/>
                  </a:lnTo>
                  <a:lnTo>
                    <a:pt x="265" y="257"/>
                  </a:lnTo>
                  <a:lnTo>
                    <a:pt x="265" y="259"/>
                  </a:lnTo>
                  <a:lnTo>
                    <a:pt x="263" y="259"/>
                  </a:lnTo>
                  <a:lnTo>
                    <a:pt x="261" y="261"/>
                  </a:lnTo>
                  <a:lnTo>
                    <a:pt x="259" y="263"/>
                  </a:lnTo>
                  <a:lnTo>
                    <a:pt x="256" y="263"/>
                  </a:lnTo>
                  <a:lnTo>
                    <a:pt x="254" y="263"/>
                  </a:lnTo>
                  <a:lnTo>
                    <a:pt x="250" y="264"/>
                  </a:lnTo>
                  <a:lnTo>
                    <a:pt x="245" y="264"/>
                  </a:lnTo>
                  <a:lnTo>
                    <a:pt x="241" y="265"/>
                  </a:lnTo>
                  <a:lnTo>
                    <a:pt x="236" y="265"/>
                  </a:lnTo>
                  <a:lnTo>
                    <a:pt x="232" y="265"/>
                  </a:lnTo>
                  <a:lnTo>
                    <a:pt x="227" y="265"/>
                  </a:lnTo>
                  <a:lnTo>
                    <a:pt x="220" y="265"/>
                  </a:lnTo>
                  <a:lnTo>
                    <a:pt x="215" y="264"/>
                  </a:lnTo>
                  <a:lnTo>
                    <a:pt x="211" y="263"/>
                  </a:lnTo>
                  <a:lnTo>
                    <a:pt x="208" y="263"/>
                  </a:lnTo>
                  <a:lnTo>
                    <a:pt x="206" y="261"/>
                  </a:lnTo>
                  <a:lnTo>
                    <a:pt x="204" y="261"/>
                  </a:lnTo>
                  <a:lnTo>
                    <a:pt x="202" y="260"/>
                  </a:lnTo>
                  <a:lnTo>
                    <a:pt x="199" y="258"/>
                  </a:lnTo>
                  <a:lnTo>
                    <a:pt x="197" y="257"/>
                  </a:lnTo>
                  <a:lnTo>
                    <a:pt x="195" y="256"/>
                  </a:lnTo>
                  <a:lnTo>
                    <a:pt x="193" y="253"/>
                  </a:lnTo>
                  <a:lnTo>
                    <a:pt x="191" y="250"/>
                  </a:lnTo>
                  <a:lnTo>
                    <a:pt x="189" y="248"/>
                  </a:lnTo>
                  <a:lnTo>
                    <a:pt x="188" y="246"/>
                  </a:lnTo>
                  <a:lnTo>
                    <a:pt x="185" y="245"/>
                  </a:lnTo>
                  <a:lnTo>
                    <a:pt x="183" y="242"/>
                  </a:lnTo>
                  <a:lnTo>
                    <a:pt x="181" y="240"/>
                  </a:lnTo>
                  <a:lnTo>
                    <a:pt x="179" y="238"/>
                  </a:lnTo>
                  <a:lnTo>
                    <a:pt x="177" y="239"/>
                  </a:lnTo>
                  <a:lnTo>
                    <a:pt x="175" y="241"/>
                  </a:lnTo>
                  <a:lnTo>
                    <a:pt x="173" y="244"/>
                  </a:lnTo>
                  <a:lnTo>
                    <a:pt x="171" y="246"/>
                  </a:lnTo>
                  <a:lnTo>
                    <a:pt x="169" y="247"/>
                  </a:lnTo>
                  <a:lnTo>
                    <a:pt x="165" y="249"/>
                  </a:lnTo>
                  <a:lnTo>
                    <a:pt x="163" y="250"/>
                  </a:lnTo>
                  <a:lnTo>
                    <a:pt x="161" y="251"/>
                  </a:lnTo>
                  <a:lnTo>
                    <a:pt x="158" y="253"/>
                  </a:lnTo>
                  <a:lnTo>
                    <a:pt x="155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2" y="255"/>
                  </a:lnTo>
                  <a:lnTo>
                    <a:pt x="138" y="255"/>
                  </a:lnTo>
                  <a:lnTo>
                    <a:pt x="135" y="255"/>
                  </a:lnTo>
                  <a:lnTo>
                    <a:pt x="131" y="256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1" y="256"/>
                  </a:lnTo>
                  <a:lnTo>
                    <a:pt x="116" y="256"/>
                  </a:lnTo>
                  <a:lnTo>
                    <a:pt x="113" y="255"/>
                  </a:lnTo>
                  <a:lnTo>
                    <a:pt x="110" y="254"/>
                  </a:lnTo>
                  <a:lnTo>
                    <a:pt x="107" y="253"/>
                  </a:lnTo>
                  <a:lnTo>
                    <a:pt x="104" y="251"/>
                  </a:lnTo>
                  <a:lnTo>
                    <a:pt x="102" y="250"/>
                  </a:lnTo>
                  <a:lnTo>
                    <a:pt x="99" y="249"/>
                  </a:lnTo>
                  <a:lnTo>
                    <a:pt x="96" y="247"/>
                  </a:lnTo>
                  <a:lnTo>
                    <a:pt x="94" y="245"/>
                  </a:lnTo>
                  <a:lnTo>
                    <a:pt x="92" y="241"/>
                  </a:lnTo>
                  <a:lnTo>
                    <a:pt x="90" y="238"/>
                  </a:lnTo>
                  <a:lnTo>
                    <a:pt x="89" y="236"/>
                  </a:lnTo>
                  <a:lnTo>
                    <a:pt x="89" y="233"/>
                  </a:lnTo>
                  <a:lnTo>
                    <a:pt x="87" y="230"/>
                  </a:lnTo>
                  <a:lnTo>
                    <a:pt x="86" y="227"/>
                  </a:lnTo>
                  <a:lnTo>
                    <a:pt x="83" y="224"/>
                  </a:lnTo>
                  <a:lnTo>
                    <a:pt x="82" y="222"/>
                  </a:lnTo>
                  <a:lnTo>
                    <a:pt x="81" y="219"/>
                  </a:lnTo>
                  <a:lnTo>
                    <a:pt x="80" y="216"/>
                  </a:lnTo>
                  <a:lnTo>
                    <a:pt x="79" y="214"/>
                  </a:lnTo>
                  <a:lnTo>
                    <a:pt x="77" y="213"/>
                  </a:lnTo>
                  <a:lnTo>
                    <a:pt x="76" y="211"/>
                  </a:lnTo>
                  <a:lnTo>
                    <a:pt x="74" y="209"/>
                  </a:lnTo>
                  <a:lnTo>
                    <a:pt x="72" y="206"/>
                  </a:lnTo>
                  <a:lnTo>
                    <a:pt x="71" y="204"/>
                  </a:lnTo>
                  <a:lnTo>
                    <a:pt x="69" y="202"/>
                  </a:lnTo>
                  <a:lnTo>
                    <a:pt x="68" y="200"/>
                  </a:lnTo>
                  <a:lnTo>
                    <a:pt x="65" y="196"/>
                  </a:lnTo>
                  <a:lnTo>
                    <a:pt x="64" y="194"/>
                  </a:lnTo>
                  <a:lnTo>
                    <a:pt x="63" y="192"/>
                  </a:lnTo>
                  <a:lnTo>
                    <a:pt x="61" y="189"/>
                  </a:lnTo>
                  <a:lnTo>
                    <a:pt x="61" y="187"/>
                  </a:lnTo>
                  <a:lnTo>
                    <a:pt x="59" y="185"/>
                  </a:lnTo>
                  <a:lnTo>
                    <a:pt x="58" y="183"/>
                  </a:lnTo>
                  <a:lnTo>
                    <a:pt x="57" y="180"/>
                  </a:lnTo>
                  <a:lnTo>
                    <a:pt x="56" y="18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237" name="Rectangle 10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7" y="1806"/>
              <a:ext cx="39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Bubble</a:t>
              </a:r>
            </a:p>
          </p:txBody>
        </p:sp>
      </p:grpSp>
      <p:sp>
        <p:nvSpPr>
          <p:cNvPr id="432238" name="Line 11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667000" y="2438400"/>
            <a:ext cx="76200" cy="609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88359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C0C376-47DA-46B9-B609-44C461920F1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8E4A5E-C477-45DF-BF88-88E4BBD2A3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 for Branches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26488" cy="1217613"/>
          </a:xfrm>
        </p:spPr>
        <p:txBody>
          <a:bodyPr/>
          <a:lstStyle/>
          <a:p>
            <a:r>
              <a:rPr lang="en-US"/>
              <a:t>If a comparison register is a destination of 2</a:t>
            </a:r>
            <a:r>
              <a:rPr lang="en-US" baseline="30000"/>
              <a:t>nd</a:t>
            </a:r>
            <a:r>
              <a:rPr lang="en-US"/>
              <a:t> or 3</a:t>
            </a:r>
            <a:r>
              <a:rPr lang="en-US" baseline="30000"/>
              <a:t>rd</a:t>
            </a:r>
            <a:r>
              <a:rPr lang="en-US"/>
              <a:t> preceding ALU instruction</a:t>
            </a:r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755650" y="3870325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…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32138" y="2636838"/>
            <a:ext cx="3024187" cy="504825"/>
            <a:chOff x="2018" y="2341"/>
            <a:chExt cx="1905" cy="318"/>
          </a:xfrm>
        </p:grpSpPr>
        <p:sp>
          <p:nvSpPr>
            <p:cNvPr id="1026054" name="Rectangle 6"/>
            <p:cNvSpPr>
              <a:spLocks noChangeArrowheads="1"/>
            </p:cNvSpPr>
            <p:nvPr/>
          </p:nvSpPr>
          <p:spPr bwMode="auto">
            <a:xfrm>
              <a:off x="2018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IF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55" name="Rectangle 7"/>
            <p:cNvSpPr>
              <a:spLocks noChangeArrowheads="1"/>
            </p:cNvSpPr>
            <p:nvPr/>
          </p:nvSpPr>
          <p:spPr bwMode="auto">
            <a:xfrm>
              <a:off x="2426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ID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56" name="Rectangle 8"/>
            <p:cNvSpPr>
              <a:spLocks noChangeArrowheads="1"/>
            </p:cNvSpPr>
            <p:nvPr/>
          </p:nvSpPr>
          <p:spPr bwMode="auto">
            <a:xfrm>
              <a:off x="2835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EX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57" name="Rectangle 9"/>
            <p:cNvSpPr>
              <a:spLocks noChangeArrowheads="1"/>
            </p:cNvSpPr>
            <p:nvPr/>
          </p:nvSpPr>
          <p:spPr bwMode="auto">
            <a:xfrm>
              <a:off x="3243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MEM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58" name="Rectangle 10"/>
            <p:cNvSpPr>
              <a:spLocks noChangeArrowheads="1"/>
            </p:cNvSpPr>
            <p:nvPr/>
          </p:nvSpPr>
          <p:spPr bwMode="auto">
            <a:xfrm>
              <a:off x="3651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WB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59" name="Rectangle 11"/>
            <p:cNvSpPr>
              <a:spLocks noChangeArrowheads="1"/>
            </p:cNvSpPr>
            <p:nvPr/>
          </p:nvSpPr>
          <p:spPr bwMode="auto">
            <a:xfrm>
              <a:off x="2336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60" name="Rectangle 12"/>
            <p:cNvSpPr>
              <a:spLocks noChangeArrowheads="1"/>
            </p:cNvSpPr>
            <p:nvPr/>
          </p:nvSpPr>
          <p:spPr bwMode="auto">
            <a:xfrm>
              <a:off x="2744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61" name="Rectangle 13"/>
            <p:cNvSpPr>
              <a:spLocks noChangeArrowheads="1"/>
            </p:cNvSpPr>
            <p:nvPr/>
          </p:nvSpPr>
          <p:spPr bwMode="auto">
            <a:xfrm>
              <a:off x="3152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62" name="Rectangle 14"/>
            <p:cNvSpPr>
              <a:spLocks noChangeArrowheads="1"/>
            </p:cNvSpPr>
            <p:nvPr/>
          </p:nvSpPr>
          <p:spPr bwMode="auto">
            <a:xfrm>
              <a:off x="3560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779838" y="3213100"/>
            <a:ext cx="3024187" cy="504825"/>
            <a:chOff x="2018" y="2341"/>
            <a:chExt cx="1905" cy="318"/>
          </a:xfrm>
        </p:grpSpPr>
        <p:sp>
          <p:nvSpPr>
            <p:cNvPr id="1026064" name="Rectangle 16"/>
            <p:cNvSpPr>
              <a:spLocks noChangeArrowheads="1"/>
            </p:cNvSpPr>
            <p:nvPr/>
          </p:nvSpPr>
          <p:spPr bwMode="auto">
            <a:xfrm>
              <a:off x="2018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IF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65" name="Rectangle 17"/>
            <p:cNvSpPr>
              <a:spLocks noChangeArrowheads="1"/>
            </p:cNvSpPr>
            <p:nvPr/>
          </p:nvSpPr>
          <p:spPr bwMode="auto">
            <a:xfrm>
              <a:off x="2426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ID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66" name="Rectangle 18"/>
            <p:cNvSpPr>
              <a:spLocks noChangeArrowheads="1"/>
            </p:cNvSpPr>
            <p:nvPr/>
          </p:nvSpPr>
          <p:spPr bwMode="auto">
            <a:xfrm>
              <a:off x="2835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EX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67" name="Rectangle 19"/>
            <p:cNvSpPr>
              <a:spLocks noChangeArrowheads="1"/>
            </p:cNvSpPr>
            <p:nvPr/>
          </p:nvSpPr>
          <p:spPr bwMode="auto">
            <a:xfrm>
              <a:off x="3243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MEM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68" name="Rectangle 20"/>
            <p:cNvSpPr>
              <a:spLocks noChangeArrowheads="1"/>
            </p:cNvSpPr>
            <p:nvPr/>
          </p:nvSpPr>
          <p:spPr bwMode="auto">
            <a:xfrm>
              <a:off x="3651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WB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69" name="Rectangle 21"/>
            <p:cNvSpPr>
              <a:spLocks noChangeArrowheads="1"/>
            </p:cNvSpPr>
            <p:nvPr/>
          </p:nvSpPr>
          <p:spPr bwMode="auto">
            <a:xfrm>
              <a:off x="2336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70" name="Rectangle 22"/>
            <p:cNvSpPr>
              <a:spLocks noChangeArrowheads="1"/>
            </p:cNvSpPr>
            <p:nvPr/>
          </p:nvSpPr>
          <p:spPr bwMode="auto">
            <a:xfrm>
              <a:off x="2744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71" name="Rectangle 23"/>
            <p:cNvSpPr>
              <a:spLocks noChangeArrowheads="1"/>
            </p:cNvSpPr>
            <p:nvPr/>
          </p:nvSpPr>
          <p:spPr bwMode="auto">
            <a:xfrm>
              <a:off x="3152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72" name="Rectangle 24"/>
            <p:cNvSpPr>
              <a:spLocks noChangeArrowheads="1"/>
            </p:cNvSpPr>
            <p:nvPr/>
          </p:nvSpPr>
          <p:spPr bwMode="auto">
            <a:xfrm>
              <a:off x="3560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427538" y="3787775"/>
            <a:ext cx="3024187" cy="504825"/>
            <a:chOff x="2018" y="2341"/>
            <a:chExt cx="1905" cy="318"/>
          </a:xfrm>
        </p:grpSpPr>
        <p:sp>
          <p:nvSpPr>
            <p:cNvPr id="1026074" name="Rectangle 26"/>
            <p:cNvSpPr>
              <a:spLocks noChangeArrowheads="1"/>
            </p:cNvSpPr>
            <p:nvPr/>
          </p:nvSpPr>
          <p:spPr bwMode="auto">
            <a:xfrm>
              <a:off x="2018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IF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75" name="Rectangle 27"/>
            <p:cNvSpPr>
              <a:spLocks noChangeArrowheads="1"/>
            </p:cNvSpPr>
            <p:nvPr/>
          </p:nvSpPr>
          <p:spPr bwMode="auto">
            <a:xfrm>
              <a:off x="2426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ID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76" name="Rectangle 28"/>
            <p:cNvSpPr>
              <a:spLocks noChangeArrowheads="1"/>
            </p:cNvSpPr>
            <p:nvPr/>
          </p:nvSpPr>
          <p:spPr bwMode="auto">
            <a:xfrm>
              <a:off x="2835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EX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77" name="Rectangle 29"/>
            <p:cNvSpPr>
              <a:spLocks noChangeArrowheads="1"/>
            </p:cNvSpPr>
            <p:nvPr/>
          </p:nvSpPr>
          <p:spPr bwMode="auto">
            <a:xfrm>
              <a:off x="3243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MEM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78" name="Rectangle 30"/>
            <p:cNvSpPr>
              <a:spLocks noChangeArrowheads="1"/>
            </p:cNvSpPr>
            <p:nvPr/>
          </p:nvSpPr>
          <p:spPr bwMode="auto">
            <a:xfrm>
              <a:off x="3651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WB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79" name="Rectangle 31"/>
            <p:cNvSpPr>
              <a:spLocks noChangeArrowheads="1"/>
            </p:cNvSpPr>
            <p:nvPr/>
          </p:nvSpPr>
          <p:spPr bwMode="auto">
            <a:xfrm>
              <a:off x="2336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80" name="Rectangle 32"/>
            <p:cNvSpPr>
              <a:spLocks noChangeArrowheads="1"/>
            </p:cNvSpPr>
            <p:nvPr/>
          </p:nvSpPr>
          <p:spPr bwMode="auto">
            <a:xfrm>
              <a:off x="2744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81" name="Rectangle 33"/>
            <p:cNvSpPr>
              <a:spLocks noChangeArrowheads="1"/>
            </p:cNvSpPr>
            <p:nvPr/>
          </p:nvSpPr>
          <p:spPr bwMode="auto">
            <a:xfrm>
              <a:off x="3152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82" name="Rectangle 34"/>
            <p:cNvSpPr>
              <a:spLocks noChangeArrowheads="1"/>
            </p:cNvSpPr>
            <p:nvPr/>
          </p:nvSpPr>
          <p:spPr bwMode="auto">
            <a:xfrm>
              <a:off x="3560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076825" y="4364038"/>
            <a:ext cx="3024188" cy="504825"/>
            <a:chOff x="2018" y="2341"/>
            <a:chExt cx="1905" cy="318"/>
          </a:xfrm>
        </p:grpSpPr>
        <p:sp>
          <p:nvSpPr>
            <p:cNvPr id="1026084" name="Rectangle 36"/>
            <p:cNvSpPr>
              <a:spLocks noChangeArrowheads="1"/>
            </p:cNvSpPr>
            <p:nvPr/>
          </p:nvSpPr>
          <p:spPr bwMode="auto">
            <a:xfrm>
              <a:off x="2018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IF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85" name="Rectangle 37"/>
            <p:cNvSpPr>
              <a:spLocks noChangeArrowheads="1"/>
            </p:cNvSpPr>
            <p:nvPr/>
          </p:nvSpPr>
          <p:spPr bwMode="auto">
            <a:xfrm>
              <a:off x="2426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ID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86" name="Rectangle 38"/>
            <p:cNvSpPr>
              <a:spLocks noChangeArrowheads="1"/>
            </p:cNvSpPr>
            <p:nvPr/>
          </p:nvSpPr>
          <p:spPr bwMode="auto">
            <a:xfrm>
              <a:off x="2835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EX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87" name="Rectangle 39"/>
            <p:cNvSpPr>
              <a:spLocks noChangeArrowheads="1"/>
            </p:cNvSpPr>
            <p:nvPr/>
          </p:nvSpPr>
          <p:spPr bwMode="auto">
            <a:xfrm>
              <a:off x="3243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MEM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88" name="Rectangle 40"/>
            <p:cNvSpPr>
              <a:spLocks noChangeArrowheads="1"/>
            </p:cNvSpPr>
            <p:nvPr/>
          </p:nvSpPr>
          <p:spPr bwMode="auto">
            <a:xfrm>
              <a:off x="3651" y="2387"/>
              <a:ext cx="272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WB</a:t>
              </a:r>
              <a:endParaRPr kumimoji="0" lang="en-A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6089" name="Rectangle 41"/>
            <p:cNvSpPr>
              <a:spLocks noChangeArrowheads="1"/>
            </p:cNvSpPr>
            <p:nvPr/>
          </p:nvSpPr>
          <p:spPr bwMode="auto">
            <a:xfrm>
              <a:off x="2336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90" name="Rectangle 42"/>
            <p:cNvSpPr>
              <a:spLocks noChangeArrowheads="1"/>
            </p:cNvSpPr>
            <p:nvPr/>
          </p:nvSpPr>
          <p:spPr bwMode="auto">
            <a:xfrm>
              <a:off x="2744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91" name="Rectangle 43"/>
            <p:cNvSpPr>
              <a:spLocks noChangeArrowheads="1"/>
            </p:cNvSpPr>
            <p:nvPr/>
          </p:nvSpPr>
          <p:spPr bwMode="auto">
            <a:xfrm>
              <a:off x="3152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092" name="Rectangle 44"/>
            <p:cNvSpPr>
              <a:spLocks noChangeArrowheads="1"/>
            </p:cNvSpPr>
            <p:nvPr/>
          </p:nvSpPr>
          <p:spPr bwMode="auto">
            <a:xfrm>
              <a:off x="3560" y="2341"/>
              <a:ext cx="4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26093" name="Rectangle 45"/>
          <p:cNvSpPr>
            <a:spLocks noChangeArrowheads="1"/>
          </p:cNvSpPr>
          <p:nvPr/>
        </p:nvSpPr>
        <p:spPr bwMode="auto">
          <a:xfrm>
            <a:off x="755650" y="3294063"/>
            <a:ext cx="211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add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$4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$5, $6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26094" name="Rectangle 46"/>
          <p:cNvSpPr>
            <a:spLocks noChangeArrowheads="1"/>
          </p:cNvSpPr>
          <p:nvPr/>
        </p:nvSpPr>
        <p:spPr bwMode="auto">
          <a:xfrm>
            <a:off x="755650" y="2717800"/>
            <a:ext cx="2117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add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$2, $3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26095" name="Rectangle 47"/>
          <p:cNvSpPr>
            <a:spLocks noChangeArrowheads="1"/>
          </p:cNvSpPr>
          <p:nvPr/>
        </p:nvSpPr>
        <p:spPr bwMode="auto">
          <a:xfrm>
            <a:off x="755650" y="4446588"/>
            <a:ext cx="267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beq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$4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, target</a:t>
            </a: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1026096" name="Line 48"/>
          <p:cNvSpPr>
            <a:spLocks noChangeShapeType="1"/>
          </p:cNvSpPr>
          <p:nvPr/>
        </p:nvSpPr>
        <p:spPr bwMode="auto">
          <a:xfrm>
            <a:off x="5651500" y="2852738"/>
            <a:ext cx="433388" cy="1727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097" name="Line 49"/>
          <p:cNvSpPr>
            <a:spLocks noChangeShapeType="1"/>
          </p:cNvSpPr>
          <p:nvPr/>
        </p:nvSpPr>
        <p:spPr bwMode="auto">
          <a:xfrm>
            <a:off x="5651500" y="3429000"/>
            <a:ext cx="433388" cy="12239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098" name="Rectangle 50"/>
          <p:cNvSpPr>
            <a:spLocks noChangeArrowheads="1"/>
          </p:cNvSpPr>
          <p:nvPr/>
        </p:nvSpPr>
        <p:spPr bwMode="auto">
          <a:xfrm>
            <a:off x="684213" y="5157788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resolve using forwarding</a:t>
            </a:r>
          </a:p>
        </p:txBody>
      </p:sp>
    </p:spTree>
    <p:extLst>
      <p:ext uri="{BB962C8B-B14F-4D97-AF65-F5344CB8AC3E}">
        <p14:creationId xmlns:p14="http://schemas.microsoft.com/office/powerpoint/2010/main" val="19881477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1599</Words>
  <Application>Microsoft Office PowerPoint</Application>
  <PresentationFormat>On-screen Show (4:3)</PresentationFormat>
  <Paragraphs>472</Paragraphs>
  <Slides>36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Lucida Console</vt:lpstr>
      <vt:lpstr>Times New Roman</vt:lpstr>
      <vt:lpstr>Wingdings</vt:lpstr>
      <vt:lpstr>Office Theme</vt:lpstr>
      <vt:lpstr>Document</vt:lpstr>
      <vt:lpstr>Pipelining</vt:lpstr>
      <vt:lpstr>Branch Hazards</vt:lpstr>
      <vt:lpstr>Stalling for Branch Hazards</vt:lpstr>
      <vt:lpstr>Reducing the Branch Delay</vt:lpstr>
      <vt:lpstr>Reducing the Branch Delay</vt:lpstr>
      <vt:lpstr>Stalling for Branch Hazards</vt:lpstr>
      <vt:lpstr>One-cycle branch misprediction penalty  </vt:lpstr>
      <vt:lpstr>Stalling for Branch Hazards</vt:lpstr>
      <vt:lpstr>Data Hazards for Branches</vt:lpstr>
      <vt:lpstr>Data Hazards for Branches</vt:lpstr>
      <vt:lpstr>Data Hazards for Branches</vt:lpstr>
      <vt:lpstr>Stalling for Branch Hazards</vt:lpstr>
      <vt:lpstr>Types of Branches</vt:lpstr>
      <vt:lpstr>Branch Prediction</vt:lpstr>
      <vt:lpstr>Branch Prediction Strategies</vt:lpstr>
      <vt:lpstr>What happens when a branch is predicted?</vt:lpstr>
      <vt:lpstr>Bimodal Prediction</vt:lpstr>
      <vt:lpstr>2-Bit Predictor</vt:lpstr>
      <vt:lpstr>Correlation</vt:lpstr>
      <vt:lpstr>Two-Level Prediction</vt:lpstr>
      <vt:lpstr>Two-level Predictor Classification</vt:lpstr>
      <vt:lpstr>Some Two-level Predictors</vt:lpstr>
      <vt:lpstr>Hybrid Prediction</vt:lpstr>
      <vt:lpstr>Special Branches</vt:lpstr>
      <vt:lpstr>Issues Affecting Accurate Branch Prediction</vt:lpstr>
      <vt:lpstr>More Issues</vt:lpstr>
      <vt:lpstr>“Real” Branch Predictors</vt:lpstr>
      <vt:lpstr>UltraSPARC-III</vt:lpstr>
      <vt:lpstr>Pentium III</vt:lpstr>
      <vt:lpstr>AMD Athlon K7</vt:lpstr>
      <vt:lpstr>Branch Target Buffers</vt:lpstr>
      <vt:lpstr>BTB Operation</vt:lpstr>
      <vt:lpstr>BTB Performance</vt:lpstr>
      <vt:lpstr>What about indirect jumps/returns?</vt:lpstr>
      <vt:lpstr>Go through the following document carefully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Caches: Policies and Interactions with VM</dc:title>
  <dc:creator>rakeshk</dc:creator>
  <cp:lastModifiedBy>Kumar, Rakesh</cp:lastModifiedBy>
  <cp:revision>68</cp:revision>
  <cp:lastPrinted>2014-09-11T18:14:23Z</cp:lastPrinted>
  <dcterms:created xsi:type="dcterms:W3CDTF">2006-08-16T00:00:00Z</dcterms:created>
  <dcterms:modified xsi:type="dcterms:W3CDTF">2022-09-29T18:42:33Z</dcterms:modified>
</cp:coreProperties>
</file>