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3"/>
  </p:notesMasterIdLst>
  <p:sldIdLst>
    <p:sldId id="256" r:id="rId3"/>
    <p:sldId id="418" r:id="rId4"/>
    <p:sldId id="445" r:id="rId5"/>
    <p:sldId id="446" r:id="rId6"/>
    <p:sldId id="416" r:id="rId7"/>
    <p:sldId id="417" r:id="rId8"/>
    <p:sldId id="447" r:id="rId9"/>
    <p:sldId id="448" r:id="rId10"/>
    <p:sldId id="498" r:id="rId11"/>
    <p:sldId id="499" r:id="rId12"/>
    <p:sldId id="500" r:id="rId13"/>
    <p:sldId id="501" r:id="rId14"/>
    <p:sldId id="502" r:id="rId15"/>
    <p:sldId id="469" r:id="rId16"/>
    <p:sldId id="470" r:id="rId17"/>
    <p:sldId id="471" r:id="rId18"/>
    <p:sldId id="472" r:id="rId19"/>
    <p:sldId id="482" r:id="rId20"/>
    <p:sldId id="484" r:id="rId21"/>
    <p:sldId id="503" r:id="rId22"/>
    <p:sldId id="473" r:id="rId23"/>
    <p:sldId id="474" r:id="rId24"/>
    <p:sldId id="475" r:id="rId25"/>
    <p:sldId id="476" r:id="rId26"/>
    <p:sldId id="477" r:id="rId27"/>
    <p:sldId id="486" r:id="rId28"/>
    <p:sldId id="478" r:id="rId29"/>
    <p:sldId id="479" r:id="rId30"/>
    <p:sldId id="480" r:id="rId31"/>
    <p:sldId id="490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1930BE-3AF7-48D4-811E-D716E839BF0A}" v="1" dt="2022-09-11T21:20:04.4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140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microsoft.com/office/2015/10/relationships/revisionInfo" Target="revisionInfo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umar, Rakesh" userId="e6961465-9b26-4018-8ebe-1bb6947834b0" providerId="ADAL" clId="{2E1930BE-3AF7-48D4-811E-D716E839BF0A}"/>
    <pc:docChg chg="delSld">
      <pc:chgData name="Kumar, Rakesh" userId="e6961465-9b26-4018-8ebe-1bb6947834b0" providerId="ADAL" clId="{2E1930BE-3AF7-48D4-811E-D716E839BF0A}" dt="2022-09-13T22:34:54.215" v="55" actId="47"/>
      <pc:docMkLst>
        <pc:docMk/>
      </pc:docMkLst>
      <pc:sldChg chg="del">
        <pc:chgData name="Kumar, Rakesh" userId="e6961465-9b26-4018-8ebe-1bb6947834b0" providerId="ADAL" clId="{2E1930BE-3AF7-48D4-811E-D716E839BF0A}" dt="2022-09-11T21:20:52.150" v="43" actId="47"/>
        <pc:sldMkLst>
          <pc:docMk/>
          <pc:sldMk cId="3149805106" sldId="355"/>
        </pc:sldMkLst>
      </pc:sldChg>
      <pc:sldChg chg="del">
        <pc:chgData name="Kumar, Rakesh" userId="e6961465-9b26-4018-8ebe-1bb6947834b0" providerId="ADAL" clId="{2E1930BE-3AF7-48D4-811E-D716E839BF0A}" dt="2022-09-11T21:20:52.492" v="44" actId="47"/>
        <pc:sldMkLst>
          <pc:docMk/>
          <pc:sldMk cId="320104804" sldId="357"/>
        </pc:sldMkLst>
      </pc:sldChg>
      <pc:sldChg chg="del">
        <pc:chgData name="Kumar, Rakesh" userId="e6961465-9b26-4018-8ebe-1bb6947834b0" providerId="ADAL" clId="{2E1930BE-3AF7-48D4-811E-D716E839BF0A}" dt="2022-09-11T21:20:52.878" v="45" actId="47"/>
        <pc:sldMkLst>
          <pc:docMk/>
          <pc:sldMk cId="3687988051" sldId="358"/>
        </pc:sldMkLst>
      </pc:sldChg>
      <pc:sldChg chg="del">
        <pc:chgData name="Kumar, Rakesh" userId="e6961465-9b26-4018-8ebe-1bb6947834b0" providerId="ADAL" clId="{2E1930BE-3AF7-48D4-811E-D716E839BF0A}" dt="2022-09-11T21:20:53.247" v="46" actId="47"/>
        <pc:sldMkLst>
          <pc:docMk/>
          <pc:sldMk cId="1475846620" sldId="360"/>
        </pc:sldMkLst>
      </pc:sldChg>
      <pc:sldChg chg="del">
        <pc:chgData name="Kumar, Rakesh" userId="e6961465-9b26-4018-8ebe-1bb6947834b0" providerId="ADAL" clId="{2E1930BE-3AF7-48D4-811E-D716E839BF0A}" dt="2022-09-11T21:20:53.713" v="47" actId="47"/>
        <pc:sldMkLst>
          <pc:docMk/>
          <pc:sldMk cId="1277815488" sldId="361"/>
        </pc:sldMkLst>
      </pc:sldChg>
      <pc:sldChg chg="del">
        <pc:chgData name="Kumar, Rakesh" userId="e6961465-9b26-4018-8ebe-1bb6947834b0" providerId="ADAL" clId="{2E1930BE-3AF7-48D4-811E-D716E839BF0A}" dt="2022-09-11T20:41:51.147" v="11" actId="47"/>
        <pc:sldMkLst>
          <pc:docMk/>
          <pc:sldMk cId="1328107232" sldId="364"/>
        </pc:sldMkLst>
      </pc:sldChg>
      <pc:sldChg chg="del">
        <pc:chgData name="Kumar, Rakesh" userId="e6961465-9b26-4018-8ebe-1bb6947834b0" providerId="ADAL" clId="{2E1930BE-3AF7-48D4-811E-D716E839BF0A}" dt="2022-09-11T20:41:44.860" v="1" actId="47"/>
        <pc:sldMkLst>
          <pc:docMk/>
          <pc:sldMk cId="1224409942" sldId="388"/>
        </pc:sldMkLst>
      </pc:sldChg>
      <pc:sldChg chg="del">
        <pc:chgData name="Kumar, Rakesh" userId="e6961465-9b26-4018-8ebe-1bb6947834b0" providerId="ADAL" clId="{2E1930BE-3AF7-48D4-811E-D716E839BF0A}" dt="2022-09-11T20:41:44.419" v="0" actId="47"/>
        <pc:sldMkLst>
          <pc:docMk/>
          <pc:sldMk cId="3556271314" sldId="390"/>
        </pc:sldMkLst>
      </pc:sldChg>
      <pc:sldChg chg="del">
        <pc:chgData name="Kumar, Rakesh" userId="e6961465-9b26-4018-8ebe-1bb6947834b0" providerId="ADAL" clId="{2E1930BE-3AF7-48D4-811E-D716E839BF0A}" dt="2022-09-11T20:41:48.543" v="7" actId="47"/>
        <pc:sldMkLst>
          <pc:docMk/>
          <pc:sldMk cId="3644235703" sldId="391"/>
        </pc:sldMkLst>
      </pc:sldChg>
      <pc:sldChg chg="del">
        <pc:chgData name="Kumar, Rakesh" userId="e6961465-9b26-4018-8ebe-1bb6947834b0" providerId="ADAL" clId="{2E1930BE-3AF7-48D4-811E-D716E839BF0A}" dt="2022-09-11T20:41:45.226" v="2" actId="47"/>
        <pc:sldMkLst>
          <pc:docMk/>
          <pc:sldMk cId="2483554629" sldId="392"/>
        </pc:sldMkLst>
      </pc:sldChg>
      <pc:sldChg chg="del">
        <pc:chgData name="Kumar, Rakesh" userId="e6961465-9b26-4018-8ebe-1bb6947834b0" providerId="ADAL" clId="{2E1930BE-3AF7-48D4-811E-D716E839BF0A}" dt="2022-09-11T20:41:45.523" v="3" actId="47"/>
        <pc:sldMkLst>
          <pc:docMk/>
          <pc:sldMk cId="1589577164" sldId="393"/>
        </pc:sldMkLst>
      </pc:sldChg>
      <pc:sldChg chg="del">
        <pc:chgData name="Kumar, Rakesh" userId="e6961465-9b26-4018-8ebe-1bb6947834b0" providerId="ADAL" clId="{2E1930BE-3AF7-48D4-811E-D716E839BF0A}" dt="2022-09-11T20:41:49.164" v="8" actId="47"/>
        <pc:sldMkLst>
          <pc:docMk/>
          <pc:sldMk cId="2038838601" sldId="394"/>
        </pc:sldMkLst>
      </pc:sldChg>
      <pc:sldChg chg="del">
        <pc:chgData name="Kumar, Rakesh" userId="e6961465-9b26-4018-8ebe-1bb6947834b0" providerId="ADAL" clId="{2E1930BE-3AF7-48D4-811E-D716E839BF0A}" dt="2022-09-11T20:41:49.908" v="9" actId="47"/>
        <pc:sldMkLst>
          <pc:docMk/>
          <pc:sldMk cId="3363042537" sldId="395"/>
        </pc:sldMkLst>
      </pc:sldChg>
      <pc:sldChg chg="del">
        <pc:chgData name="Kumar, Rakesh" userId="e6961465-9b26-4018-8ebe-1bb6947834b0" providerId="ADAL" clId="{2E1930BE-3AF7-48D4-811E-D716E839BF0A}" dt="2022-09-11T20:41:50.419" v="10" actId="47"/>
        <pc:sldMkLst>
          <pc:docMk/>
          <pc:sldMk cId="3643577267" sldId="396"/>
        </pc:sldMkLst>
      </pc:sldChg>
      <pc:sldChg chg="del">
        <pc:chgData name="Kumar, Rakesh" userId="e6961465-9b26-4018-8ebe-1bb6947834b0" providerId="ADAL" clId="{2E1930BE-3AF7-48D4-811E-D716E839BF0A}" dt="2022-09-11T20:41:45.751" v="4" actId="47"/>
        <pc:sldMkLst>
          <pc:docMk/>
          <pc:sldMk cId="2571614862" sldId="400"/>
        </pc:sldMkLst>
      </pc:sldChg>
      <pc:sldChg chg="del">
        <pc:chgData name="Kumar, Rakesh" userId="e6961465-9b26-4018-8ebe-1bb6947834b0" providerId="ADAL" clId="{2E1930BE-3AF7-48D4-811E-D716E839BF0A}" dt="2022-09-11T20:41:47.002" v="5" actId="47"/>
        <pc:sldMkLst>
          <pc:docMk/>
          <pc:sldMk cId="2446803364" sldId="401"/>
        </pc:sldMkLst>
      </pc:sldChg>
      <pc:sldChg chg="del">
        <pc:chgData name="Kumar, Rakesh" userId="e6961465-9b26-4018-8ebe-1bb6947834b0" providerId="ADAL" clId="{2E1930BE-3AF7-48D4-811E-D716E839BF0A}" dt="2022-09-11T20:41:47.588" v="6" actId="47"/>
        <pc:sldMkLst>
          <pc:docMk/>
          <pc:sldMk cId="1382679295" sldId="402"/>
        </pc:sldMkLst>
      </pc:sldChg>
      <pc:sldChg chg="del">
        <pc:chgData name="Kumar, Rakesh" userId="e6961465-9b26-4018-8ebe-1bb6947834b0" providerId="ADAL" clId="{2E1930BE-3AF7-48D4-811E-D716E839BF0A}" dt="2022-09-11T21:20:13.388" v="28" actId="47"/>
        <pc:sldMkLst>
          <pc:docMk/>
          <pc:sldMk cId="73706701" sldId="404"/>
        </pc:sldMkLst>
      </pc:sldChg>
      <pc:sldChg chg="del">
        <pc:chgData name="Kumar, Rakesh" userId="e6961465-9b26-4018-8ebe-1bb6947834b0" providerId="ADAL" clId="{2E1930BE-3AF7-48D4-811E-D716E839BF0A}" dt="2022-09-11T21:20:13.755" v="29" actId="47"/>
        <pc:sldMkLst>
          <pc:docMk/>
          <pc:sldMk cId="2542454151" sldId="405"/>
        </pc:sldMkLst>
      </pc:sldChg>
      <pc:sldChg chg="del">
        <pc:chgData name="Kumar, Rakesh" userId="e6961465-9b26-4018-8ebe-1bb6947834b0" providerId="ADAL" clId="{2E1930BE-3AF7-48D4-811E-D716E839BF0A}" dt="2022-09-11T21:20:14.089" v="30" actId="47"/>
        <pc:sldMkLst>
          <pc:docMk/>
          <pc:sldMk cId="1193064314" sldId="406"/>
        </pc:sldMkLst>
      </pc:sldChg>
      <pc:sldChg chg="del">
        <pc:chgData name="Kumar, Rakesh" userId="e6961465-9b26-4018-8ebe-1bb6947834b0" providerId="ADAL" clId="{2E1930BE-3AF7-48D4-811E-D716E839BF0A}" dt="2022-09-11T21:20:14.405" v="31" actId="47"/>
        <pc:sldMkLst>
          <pc:docMk/>
          <pc:sldMk cId="2777525456" sldId="407"/>
        </pc:sldMkLst>
      </pc:sldChg>
      <pc:sldChg chg="del">
        <pc:chgData name="Kumar, Rakesh" userId="e6961465-9b26-4018-8ebe-1bb6947834b0" providerId="ADAL" clId="{2E1930BE-3AF7-48D4-811E-D716E839BF0A}" dt="2022-09-11T21:20:14.878" v="32" actId="47"/>
        <pc:sldMkLst>
          <pc:docMk/>
          <pc:sldMk cId="3488299196" sldId="408"/>
        </pc:sldMkLst>
      </pc:sldChg>
      <pc:sldChg chg="del">
        <pc:chgData name="Kumar, Rakesh" userId="e6961465-9b26-4018-8ebe-1bb6947834b0" providerId="ADAL" clId="{2E1930BE-3AF7-48D4-811E-D716E839BF0A}" dt="2022-09-11T21:20:15.162" v="33" actId="47"/>
        <pc:sldMkLst>
          <pc:docMk/>
          <pc:sldMk cId="3174961229" sldId="409"/>
        </pc:sldMkLst>
      </pc:sldChg>
      <pc:sldChg chg="del">
        <pc:chgData name="Kumar, Rakesh" userId="e6961465-9b26-4018-8ebe-1bb6947834b0" providerId="ADAL" clId="{2E1930BE-3AF7-48D4-811E-D716E839BF0A}" dt="2022-09-11T21:20:15.473" v="34" actId="47"/>
        <pc:sldMkLst>
          <pc:docMk/>
          <pc:sldMk cId="2650863856" sldId="410"/>
        </pc:sldMkLst>
      </pc:sldChg>
      <pc:sldChg chg="del">
        <pc:chgData name="Kumar, Rakesh" userId="e6961465-9b26-4018-8ebe-1bb6947834b0" providerId="ADAL" clId="{2E1930BE-3AF7-48D4-811E-D716E839BF0A}" dt="2022-09-11T21:20:16.079" v="35" actId="47"/>
        <pc:sldMkLst>
          <pc:docMk/>
          <pc:sldMk cId="1981051680" sldId="411"/>
        </pc:sldMkLst>
      </pc:sldChg>
      <pc:sldChg chg="del">
        <pc:chgData name="Kumar, Rakesh" userId="e6961465-9b26-4018-8ebe-1bb6947834b0" providerId="ADAL" clId="{2E1930BE-3AF7-48D4-811E-D716E839BF0A}" dt="2022-09-11T21:20:16.410" v="36" actId="47"/>
        <pc:sldMkLst>
          <pc:docMk/>
          <pc:sldMk cId="2792019300" sldId="412"/>
        </pc:sldMkLst>
      </pc:sldChg>
      <pc:sldChg chg="del">
        <pc:chgData name="Kumar, Rakesh" userId="e6961465-9b26-4018-8ebe-1bb6947834b0" providerId="ADAL" clId="{2E1930BE-3AF7-48D4-811E-D716E839BF0A}" dt="2022-09-11T21:20:16.881" v="37" actId="47"/>
        <pc:sldMkLst>
          <pc:docMk/>
          <pc:sldMk cId="2206015995" sldId="413"/>
        </pc:sldMkLst>
      </pc:sldChg>
      <pc:sldChg chg="del">
        <pc:chgData name="Kumar, Rakesh" userId="e6961465-9b26-4018-8ebe-1bb6947834b0" providerId="ADAL" clId="{2E1930BE-3AF7-48D4-811E-D716E839BF0A}" dt="2022-09-11T21:20:17.676" v="38" actId="47"/>
        <pc:sldMkLst>
          <pc:docMk/>
          <pc:sldMk cId="3476420216" sldId="414"/>
        </pc:sldMkLst>
      </pc:sldChg>
      <pc:sldChg chg="del">
        <pc:chgData name="Kumar, Rakesh" userId="e6961465-9b26-4018-8ebe-1bb6947834b0" providerId="ADAL" clId="{2E1930BE-3AF7-48D4-811E-D716E839BF0A}" dt="2022-09-11T21:20:18.419" v="39" actId="47"/>
        <pc:sldMkLst>
          <pc:docMk/>
          <pc:sldMk cId="2881019389" sldId="415"/>
        </pc:sldMkLst>
      </pc:sldChg>
      <pc:sldChg chg="del">
        <pc:chgData name="Kumar, Rakesh" userId="e6961465-9b26-4018-8ebe-1bb6947834b0" providerId="ADAL" clId="{2E1930BE-3AF7-48D4-811E-D716E839BF0A}" dt="2022-09-11T20:42:01.937" v="24" actId="47"/>
        <pc:sldMkLst>
          <pc:docMk/>
          <pc:sldMk cId="1103696152" sldId="416"/>
        </pc:sldMkLst>
      </pc:sldChg>
      <pc:sldChg chg="del">
        <pc:chgData name="Kumar, Rakesh" userId="e6961465-9b26-4018-8ebe-1bb6947834b0" providerId="ADAL" clId="{2E1930BE-3AF7-48D4-811E-D716E839BF0A}" dt="2022-09-11T20:42:02.722" v="25" actId="47"/>
        <pc:sldMkLst>
          <pc:docMk/>
          <pc:sldMk cId="2678344672" sldId="417"/>
        </pc:sldMkLst>
      </pc:sldChg>
      <pc:sldChg chg="del">
        <pc:chgData name="Kumar, Rakesh" userId="e6961465-9b26-4018-8ebe-1bb6947834b0" providerId="ADAL" clId="{2E1930BE-3AF7-48D4-811E-D716E839BF0A}" dt="2022-09-11T20:42:03.412" v="26" actId="47"/>
        <pc:sldMkLst>
          <pc:docMk/>
          <pc:sldMk cId="2122037846" sldId="418"/>
        </pc:sldMkLst>
      </pc:sldChg>
      <pc:sldChg chg="del">
        <pc:chgData name="Kumar, Rakesh" userId="e6961465-9b26-4018-8ebe-1bb6947834b0" providerId="ADAL" clId="{2E1930BE-3AF7-48D4-811E-D716E839BF0A}" dt="2022-09-11T21:20:50.874" v="40" actId="47"/>
        <pc:sldMkLst>
          <pc:docMk/>
          <pc:sldMk cId="1824117050" sldId="419"/>
        </pc:sldMkLst>
      </pc:sldChg>
      <pc:sldChg chg="del">
        <pc:chgData name="Kumar, Rakesh" userId="e6961465-9b26-4018-8ebe-1bb6947834b0" providerId="ADAL" clId="{2E1930BE-3AF7-48D4-811E-D716E839BF0A}" dt="2022-09-11T21:20:51.336" v="41" actId="47"/>
        <pc:sldMkLst>
          <pc:docMk/>
          <pc:sldMk cId="3628587434" sldId="420"/>
        </pc:sldMkLst>
      </pc:sldChg>
      <pc:sldChg chg="del">
        <pc:chgData name="Kumar, Rakesh" userId="e6961465-9b26-4018-8ebe-1bb6947834b0" providerId="ADAL" clId="{2E1930BE-3AF7-48D4-811E-D716E839BF0A}" dt="2022-09-11T21:20:51.759" v="42" actId="47"/>
        <pc:sldMkLst>
          <pc:docMk/>
          <pc:sldMk cId="1264637887" sldId="421"/>
        </pc:sldMkLst>
      </pc:sldChg>
      <pc:sldChg chg="del">
        <pc:chgData name="Kumar, Rakesh" userId="e6961465-9b26-4018-8ebe-1bb6947834b0" providerId="ADAL" clId="{2E1930BE-3AF7-48D4-811E-D716E839BF0A}" dt="2022-09-11T21:20:12.353" v="27" actId="47"/>
        <pc:sldMkLst>
          <pc:docMk/>
          <pc:sldMk cId="195325056" sldId="444"/>
        </pc:sldMkLst>
      </pc:sldChg>
      <pc:sldChg chg="del">
        <pc:chgData name="Kumar, Rakesh" userId="e6961465-9b26-4018-8ebe-1bb6947834b0" providerId="ADAL" clId="{2E1930BE-3AF7-48D4-811E-D716E839BF0A}" dt="2022-09-13T22:34:49.992" v="51" actId="47"/>
        <pc:sldMkLst>
          <pc:docMk/>
          <pc:sldMk cId="3336097787" sldId="460"/>
        </pc:sldMkLst>
      </pc:sldChg>
      <pc:sldChg chg="del">
        <pc:chgData name="Kumar, Rakesh" userId="e6961465-9b26-4018-8ebe-1bb6947834b0" providerId="ADAL" clId="{2E1930BE-3AF7-48D4-811E-D716E839BF0A}" dt="2022-09-13T22:34:49.324" v="48" actId="47"/>
        <pc:sldMkLst>
          <pc:docMk/>
          <pc:sldMk cId="2520821902" sldId="492"/>
        </pc:sldMkLst>
      </pc:sldChg>
      <pc:sldChg chg="del">
        <pc:chgData name="Kumar, Rakesh" userId="e6961465-9b26-4018-8ebe-1bb6947834b0" providerId="ADAL" clId="{2E1930BE-3AF7-48D4-811E-D716E839BF0A}" dt="2022-09-13T22:34:49.579" v="49" actId="47"/>
        <pc:sldMkLst>
          <pc:docMk/>
          <pc:sldMk cId="2339577748" sldId="494"/>
        </pc:sldMkLst>
      </pc:sldChg>
      <pc:sldChg chg="del">
        <pc:chgData name="Kumar, Rakesh" userId="e6961465-9b26-4018-8ebe-1bb6947834b0" providerId="ADAL" clId="{2E1930BE-3AF7-48D4-811E-D716E839BF0A}" dt="2022-09-13T22:34:49.762" v="50" actId="47"/>
        <pc:sldMkLst>
          <pc:docMk/>
          <pc:sldMk cId="2291588127" sldId="495"/>
        </pc:sldMkLst>
      </pc:sldChg>
      <pc:sldChg chg="del">
        <pc:chgData name="Kumar, Rakesh" userId="e6961465-9b26-4018-8ebe-1bb6947834b0" providerId="ADAL" clId="{2E1930BE-3AF7-48D4-811E-D716E839BF0A}" dt="2022-09-13T22:34:50.231" v="52" actId="47"/>
        <pc:sldMkLst>
          <pc:docMk/>
          <pc:sldMk cId="3110188520" sldId="504"/>
        </pc:sldMkLst>
      </pc:sldChg>
      <pc:sldChg chg="del">
        <pc:chgData name="Kumar, Rakesh" userId="e6961465-9b26-4018-8ebe-1bb6947834b0" providerId="ADAL" clId="{2E1930BE-3AF7-48D4-811E-D716E839BF0A}" dt="2022-09-13T22:34:51.966" v="53" actId="47"/>
        <pc:sldMkLst>
          <pc:docMk/>
          <pc:sldMk cId="2996055903" sldId="505"/>
        </pc:sldMkLst>
      </pc:sldChg>
      <pc:sldChg chg="del">
        <pc:chgData name="Kumar, Rakesh" userId="e6961465-9b26-4018-8ebe-1bb6947834b0" providerId="ADAL" clId="{2E1930BE-3AF7-48D4-811E-D716E839BF0A}" dt="2022-09-13T22:34:52.558" v="54" actId="47"/>
        <pc:sldMkLst>
          <pc:docMk/>
          <pc:sldMk cId="3586350735" sldId="506"/>
        </pc:sldMkLst>
      </pc:sldChg>
      <pc:sldChg chg="del">
        <pc:chgData name="Kumar, Rakesh" userId="e6961465-9b26-4018-8ebe-1bb6947834b0" providerId="ADAL" clId="{2E1930BE-3AF7-48D4-811E-D716E839BF0A}" dt="2022-09-13T22:34:54.215" v="55" actId="47"/>
        <pc:sldMkLst>
          <pc:docMk/>
          <pc:sldMk cId="3932789213" sldId="507"/>
        </pc:sldMkLst>
      </pc:sldChg>
      <pc:sldMasterChg chg="delSldLayout">
        <pc:chgData name="Kumar, Rakesh" userId="e6961465-9b26-4018-8ebe-1bb6947834b0" providerId="ADAL" clId="{2E1930BE-3AF7-48D4-811E-D716E839BF0A}" dt="2022-09-11T20:41:49.908" v="9" actId="47"/>
        <pc:sldMasterMkLst>
          <pc:docMk/>
          <pc:sldMasterMk cId="0" sldId="2147483648"/>
        </pc:sldMasterMkLst>
        <pc:sldLayoutChg chg="del">
          <pc:chgData name="Kumar, Rakesh" userId="e6961465-9b26-4018-8ebe-1bb6947834b0" providerId="ADAL" clId="{2E1930BE-3AF7-48D4-811E-D716E839BF0A}" dt="2022-09-11T20:41:49.908" v="9" actId="47"/>
          <pc:sldLayoutMkLst>
            <pc:docMk/>
            <pc:sldMasterMk cId="0" sldId="2147483648"/>
            <pc:sldLayoutMk cId="525970497" sldId="2147483660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193AD9-F85E-4B89-9676-8C02EE6213BA}" type="datetimeFigureOut">
              <a:rPr lang="en-US" smtClean="0"/>
              <a:pPr/>
              <a:t>9/13/2022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CDBD72-7F28-4D8F-A11B-81FBFF2EE4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253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E1BF6E1-2EC8-4BE6-BB42-7488FAFAD4D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52463"/>
            <a:ext cx="4643437" cy="3484562"/>
          </a:xfrm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688" y="4354514"/>
            <a:ext cx="5000625" cy="41370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090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EA22102-C3A8-43EF-B4D8-098EEBF72383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6488" y="652463"/>
            <a:ext cx="4643437" cy="34845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8559" y="4355252"/>
            <a:ext cx="5000883" cy="4136942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1563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C6BEA74-5511-4A98-BA66-83CC1E22BEED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30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530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988"/>
            <a:ext cx="5029200" cy="411321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5714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54D9BBC-933D-4D46-922F-F07FC1DDB138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38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638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988"/>
            <a:ext cx="5029200" cy="411321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421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oleObject" Target="../embeddings/oleObject2.bin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7"/>
          <p:cNvGraphicFramePr>
            <a:graphicFrameLocks noChangeAspect="1"/>
          </p:cNvGraphicFramePr>
          <p:nvPr/>
        </p:nvGraphicFramePr>
        <p:xfrm>
          <a:off x="77788" y="2895600"/>
          <a:ext cx="976312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2" imgW="2133898" imgH="2161905" progId="PBrush">
                  <p:embed/>
                </p:oleObj>
              </mc:Choice>
              <mc:Fallback>
                <p:oleObj name="Bitmap Image" r:id="rId2" imgW="2133898" imgH="2161905" progId="PBrush">
                  <p:embed/>
                  <p:pic>
                    <p:nvPicPr>
                      <p:cNvPr id="4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88" y="2895600"/>
                        <a:ext cx="976312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10"/>
          <p:cNvSpPr>
            <a:spLocks noChangeArrowheads="1"/>
          </p:cNvSpPr>
          <p:nvPr userDrawn="1"/>
        </p:nvSpPr>
        <p:spPr bwMode="auto">
          <a:xfrm>
            <a:off x="635000" y="24384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11"/>
          <p:cNvSpPr>
            <a:spLocks noChangeArrowheads="1"/>
          </p:cNvSpPr>
          <p:nvPr userDrawn="1"/>
        </p:nvSpPr>
        <p:spPr bwMode="auto">
          <a:xfrm flipV="1">
            <a:off x="315913" y="3260725"/>
            <a:ext cx="8693150" cy="5556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254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6520B99-70A7-49DA-A7E1-5A706FDE016D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8" name="Picture 9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1800" y="6394450"/>
            <a:ext cx="1752600" cy="463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82010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594D28-5E5B-4FD7-92E2-392EF37B37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224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  <a:ln/>
        </p:spPr>
        <p:txBody>
          <a:bodyPr/>
          <a:lstStyle>
            <a:lvl1pPr>
              <a:defRPr/>
            </a:lvl1pPr>
          </a:lstStyle>
          <a:p>
            <a:fld id="{772138B8-EB14-412C-99C2-E69C948B07CC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5" name="Picture 9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6400800"/>
            <a:ext cx="1752600" cy="463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778361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066800"/>
            <a:ext cx="4286250" cy="5065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7250" y="1066800"/>
            <a:ext cx="4287838" cy="5065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  <a:ln/>
        </p:spPr>
        <p:txBody>
          <a:bodyPr/>
          <a:lstStyle>
            <a:lvl1pPr>
              <a:defRPr/>
            </a:lvl1pPr>
          </a:lstStyle>
          <a:p>
            <a:fld id="{0C37EBA0-BABD-4226-A3AE-6E8B3A4061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7630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  <a:ln/>
        </p:spPr>
        <p:txBody>
          <a:bodyPr/>
          <a:lstStyle>
            <a:lvl1pPr>
              <a:defRPr/>
            </a:lvl1pPr>
          </a:lstStyle>
          <a:p>
            <a:fld id="{A3892141-8466-4B55-AABD-E2B440794C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9909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  <a:ln/>
        </p:spPr>
        <p:txBody>
          <a:bodyPr/>
          <a:lstStyle>
            <a:lvl1pPr>
              <a:defRPr/>
            </a:lvl1pPr>
          </a:lstStyle>
          <a:p>
            <a:fld id="{D83A6933-5E2F-49EF-B82F-DC0194CD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7698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DEC84D-AD28-4F46-94C3-3D089947401C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3" name="Picture 9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6394450"/>
            <a:ext cx="1752600" cy="463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562687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9FF948-C7CB-48D8-8075-E88368E7DAB4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6" name="Picture 9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6375400"/>
            <a:ext cx="1752600" cy="463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19141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A2AED1-77E0-4468-BDEA-5BA98DA706CF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6" name="Picture 9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6394450"/>
            <a:ext cx="1752600" cy="463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101825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D9F80C-FCF4-45DD-9E6F-25DA011146EF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5" name="Picture 9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6394450"/>
            <a:ext cx="1752600" cy="463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818969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3863" y="138113"/>
            <a:ext cx="2181225" cy="5994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38113"/>
            <a:ext cx="6392863" cy="5994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C05540-2B3B-4E04-8910-F5AD219AD843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5" name="Picture 9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3388" y="6394450"/>
            <a:ext cx="1752600" cy="463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02449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4213" cy="11414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8304213" cy="22082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884613"/>
            <a:ext cx="8304213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0"/>
          </p:nvPr>
        </p:nvSpPr>
        <p:spPr>
          <a:xfrm>
            <a:off x="424260" y="6424590"/>
            <a:ext cx="4652470" cy="2809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5EDF49-0F7A-42B4-964F-ED769FA054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0753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990600"/>
            <a:ext cx="3733800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990600"/>
            <a:ext cx="3733800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6294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39000" y="66294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C344E8C5-47BC-48DB-AC72-547F3E8ACE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390219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/>
        </p:nvSpPr>
        <p:spPr bwMode="gray">
          <a:xfrm>
            <a:off x="228600" y="9144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81025" y="138113"/>
            <a:ext cx="8105775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066800"/>
            <a:ext cx="8726488" cy="506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51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A0252AE-3A6E-4307-8005-4B6CE728F01E}" type="slidenum">
              <a:rPr lang="en-US"/>
              <a:pPr/>
              <a:t>‹#›</a:t>
            </a:fld>
            <a:endParaRPr lang="en-US"/>
          </a:p>
        </p:txBody>
      </p:sp>
      <p:graphicFrame>
        <p:nvGraphicFramePr>
          <p:cNvPr id="1032" name="Object 15"/>
          <p:cNvGraphicFramePr>
            <a:graphicFrameLocks noChangeAspect="1"/>
          </p:cNvGraphicFramePr>
          <p:nvPr/>
        </p:nvGraphicFramePr>
        <p:xfrm>
          <a:off x="0" y="457200"/>
          <a:ext cx="614363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15" imgW="2133898" imgH="2161905" progId="PBrush">
                  <p:embed/>
                </p:oleObj>
              </mc:Choice>
              <mc:Fallback>
                <p:oleObj name="Bitmap Image" r:id="rId15" imgW="2133898" imgH="2161905" progId="PBrush">
                  <p:embed/>
                  <p:pic>
                    <p:nvPicPr>
                      <p:cNvPr id="1032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57200"/>
                        <a:ext cx="614363" cy="623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E4A8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1C1C1C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4799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16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4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4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4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4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Cache Memories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42662EB-1048-4D3E-BFA9-0CD764376C0B}" type="datetime1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9/13/2022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8C495AD-623B-4C2E-8D1B-73A2D5E59F5B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529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Cache Performance Example</a:t>
            </a:r>
            <a:endParaRPr lang="en-AU"/>
          </a:p>
        </p:txBody>
      </p:sp>
      <p:sp>
        <p:nvSpPr>
          <p:cNvPr id="529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Given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I-cache miss rate = 2%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D-cache miss rate = 4%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Miss penalty = 100 cycles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Base CPI (ideal cache) = 2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Load &amp; stores are 36% of instructions</a:t>
            </a:r>
          </a:p>
          <a:p>
            <a:pPr>
              <a:lnSpc>
                <a:spcPct val="80000"/>
              </a:lnSpc>
              <a:buNone/>
            </a:pPr>
            <a:endParaRPr lang="en-US" dirty="0"/>
          </a:p>
          <a:p>
            <a:pPr>
              <a:lnSpc>
                <a:spcPct val="80000"/>
              </a:lnSpc>
              <a:buNone/>
            </a:pPr>
            <a:r>
              <a:rPr lang="en-US" dirty="0"/>
              <a:t>What is the actual CPI?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804746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A9B1FE7-E102-4D45-9D4A-57C8C6CEF5B8}" type="datetime1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9/13/2022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3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26DC298-A4D6-4C8F-B74F-1FFB431A0AFF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637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3-Level Cache Organization</a:t>
            </a:r>
          </a:p>
        </p:txBody>
      </p:sp>
      <p:graphicFrame>
        <p:nvGraphicFramePr>
          <p:cNvPr id="637955" name="Group 3"/>
          <p:cNvGraphicFramePr>
            <a:graphicFrameLocks noGrp="1"/>
          </p:cNvGraphicFramePr>
          <p:nvPr/>
        </p:nvGraphicFramePr>
        <p:xfrm>
          <a:off x="684213" y="1268413"/>
          <a:ext cx="8278812" cy="4331018"/>
        </p:xfrm>
        <a:graphic>
          <a:graphicData uri="http://schemas.openxmlformats.org/drawingml/2006/table">
            <a:tbl>
              <a:tblPr/>
              <a:tblGrid>
                <a:gridCol w="14398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9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19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Intel Nehalem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AMD Opteron X4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L1 caches</a:t>
                      </a:r>
                      <a:b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</a:b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(per core)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L1 I-cache: 32KB, 64-byte blocks, 4-way, approx LRU replacement, hit time n/a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L1 D-cache: 32KB, 64-byte blocks, 8-way, approx LRU replacement, write-back/allocate, hit time n/a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L1 I-cache: 32KB, 64-byte blocks, 2-way, LRU replacement, hit time 3 cycles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L1 D-cache: 32KB, 64-byte blocks, 2-way, LRU replacement, write-back/allocate, hit time 9 cycles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2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L2 unified cache</a:t>
                      </a:r>
                      <a:b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</a:b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(per core)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256KB, 64-byte blocks, 8-way, approx LRU replacement, write-back/allocate, hit time n/a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512KB, 64-byte blocks, 16-way, approx LRU replacement, write-back/allocate, hit time n/a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9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L3 unified cache (shared)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8MB, 64-byte blocks, 16-way, replacement n/a, write-back/allocate, hit time n/a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2MB, 64-byte blocks, 32-way, replace block shared by fewest cores, write-back/allocate, hit time 32 cycles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305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n/a: data not available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4781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Microarchitecture of Cache Memories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685800" y="3352800"/>
            <a:ext cx="1676400" cy="12192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3581400" y="3352800"/>
            <a:ext cx="4800600" cy="12192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4821" name="AutoShape 5"/>
          <p:cNvSpPr>
            <a:spLocks noChangeArrowheads="1"/>
          </p:cNvSpPr>
          <p:nvPr/>
        </p:nvSpPr>
        <p:spPr bwMode="auto">
          <a:xfrm>
            <a:off x="3581400" y="4800600"/>
            <a:ext cx="4800600" cy="4572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00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34822" name="Freeform 6"/>
          <p:cNvSpPr>
            <a:spLocks/>
          </p:cNvSpPr>
          <p:nvPr/>
        </p:nvSpPr>
        <p:spPr bwMode="auto">
          <a:xfrm>
            <a:off x="304800" y="2286000"/>
            <a:ext cx="381000" cy="1371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200"/>
              </a:cxn>
              <a:cxn ang="0">
                <a:pos x="240" y="1200"/>
              </a:cxn>
            </a:cxnLst>
            <a:rect l="0" t="0" r="r" b="b"/>
            <a:pathLst>
              <a:path w="240" h="1200">
                <a:moveTo>
                  <a:pt x="0" y="0"/>
                </a:moveTo>
                <a:lnTo>
                  <a:pt x="0" y="1200"/>
                </a:lnTo>
                <a:lnTo>
                  <a:pt x="240" y="120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34823" name="Freeform 7"/>
          <p:cNvSpPr>
            <a:spLocks/>
          </p:cNvSpPr>
          <p:nvPr/>
        </p:nvSpPr>
        <p:spPr bwMode="auto">
          <a:xfrm>
            <a:off x="304800" y="2286000"/>
            <a:ext cx="3276600" cy="1447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32" y="0"/>
              </a:cxn>
              <a:cxn ang="0">
                <a:pos x="1632" y="912"/>
              </a:cxn>
              <a:cxn ang="0">
                <a:pos x="2064" y="912"/>
              </a:cxn>
            </a:cxnLst>
            <a:rect l="0" t="0" r="r" b="b"/>
            <a:pathLst>
              <a:path w="2064" h="912">
                <a:moveTo>
                  <a:pt x="0" y="0"/>
                </a:moveTo>
                <a:lnTo>
                  <a:pt x="1632" y="0"/>
                </a:lnTo>
                <a:lnTo>
                  <a:pt x="1632" y="912"/>
                </a:lnTo>
                <a:cubicBezTo>
                  <a:pt x="1776" y="912"/>
                  <a:pt x="1920" y="912"/>
                  <a:pt x="2064" y="91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>
            <a:off x="4038600" y="4572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4419600" y="4572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4724400" y="4572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34827" name="Line 11"/>
          <p:cNvSpPr>
            <a:spLocks noChangeShapeType="1"/>
          </p:cNvSpPr>
          <p:nvPr/>
        </p:nvSpPr>
        <p:spPr bwMode="auto">
          <a:xfrm>
            <a:off x="5105400" y="4572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34828" name="Line 12"/>
          <p:cNvSpPr>
            <a:spLocks noChangeShapeType="1"/>
          </p:cNvSpPr>
          <p:nvPr/>
        </p:nvSpPr>
        <p:spPr bwMode="auto">
          <a:xfrm>
            <a:off x="5486400" y="4572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34829" name="Line 13"/>
          <p:cNvSpPr>
            <a:spLocks noChangeShapeType="1"/>
          </p:cNvSpPr>
          <p:nvPr/>
        </p:nvSpPr>
        <p:spPr bwMode="auto">
          <a:xfrm>
            <a:off x="5867400" y="4572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34830" name="Line 14"/>
          <p:cNvSpPr>
            <a:spLocks noChangeShapeType="1"/>
          </p:cNvSpPr>
          <p:nvPr/>
        </p:nvSpPr>
        <p:spPr bwMode="auto">
          <a:xfrm>
            <a:off x="6172200" y="4572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34831" name="Line 15"/>
          <p:cNvSpPr>
            <a:spLocks noChangeShapeType="1"/>
          </p:cNvSpPr>
          <p:nvPr/>
        </p:nvSpPr>
        <p:spPr bwMode="auto">
          <a:xfrm>
            <a:off x="6553200" y="4572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34832" name="Line 16"/>
          <p:cNvSpPr>
            <a:spLocks noChangeShapeType="1"/>
          </p:cNvSpPr>
          <p:nvPr/>
        </p:nvSpPr>
        <p:spPr bwMode="auto">
          <a:xfrm>
            <a:off x="6858000" y="4572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34833" name="Line 17"/>
          <p:cNvSpPr>
            <a:spLocks noChangeShapeType="1"/>
          </p:cNvSpPr>
          <p:nvPr/>
        </p:nvSpPr>
        <p:spPr bwMode="auto">
          <a:xfrm>
            <a:off x="7239000" y="4572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34834" name="Line 18"/>
          <p:cNvSpPr>
            <a:spLocks noChangeShapeType="1"/>
          </p:cNvSpPr>
          <p:nvPr/>
        </p:nvSpPr>
        <p:spPr bwMode="auto">
          <a:xfrm>
            <a:off x="7543800" y="4572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34835" name="Line 19"/>
          <p:cNvSpPr>
            <a:spLocks noChangeShapeType="1"/>
          </p:cNvSpPr>
          <p:nvPr/>
        </p:nvSpPr>
        <p:spPr bwMode="auto">
          <a:xfrm>
            <a:off x="7924800" y="4572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34836" name="Rectangle 20"/>
          <p:cNvSpPr>
            <a:spLocks noChangeArrowheads="1"/>
          </p:cNvSpPr>
          <p:nvPr/>
        </p:nvSpPr>
        <p:spPr bwMode="auto">
          <a:xfrm>
            <a:off x="1371600" y="1143000"/>
            <a:ext cx="1676400" cy="3810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Tag</a:t>
            </a:r>
          </a:p>
        </p:txBody>
      </p:sp>
      <p:sp>
        <p:nvSpPr>
          <p:cNvPr id="34837" name="Rectangle 21"/>
          <p:cNvSpPr>
            <a:spLocks noChangeArrowheads="1"/>
          </p:cNvSpPr>
          <p:nvPr/>
        </p:nvSpPr>
        <p:spPr bwMode="auto">
          <a:xfrm>
            <a:off x="3048000" y="1143000"/>
            <a:ext cx="914400" cy="3810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Set</a:t>
            </a:r>
          </a:p>
        </p:txBody>
      </p:sp>
      <p:sp>
        <p:nvSpPr>
          <p:cNvPr id="34838" name="Rectangle 22"/>
          <p:cNvSpPr>
            <a:spLocks noChangeArrowheads="1"/>
          </p:cNvSpPr>
          <p:nvPr/>
        </p:nvSpPr>
        <p:spPr bwMode="auto">
          <a:xfrm>
            <a:off x="3962400" y="1143000"/>
            <a:ext cx="990600" cy="3810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Offset</a:t>
            </a:r>
          </a:p>
        </p:txBody>
      </p:sp>
      <p:sp>
        <p:nvSpPr>
          <p:cNvPr id="34839" name="Freeform 23"/>
          <p:cNvSpPr>
            <a:spLocks/>
          </p:cNvSpPr>
          <p:nvPr/>
        </p:nvSpPr>
        <p:spPr bwMode="auto">
          <a:xfrm>
            <a:off x="2743200" y="1524000"/>
            <a:ext cx="762000" cy="762000"/>
          </a:xfrm>
          <a:custGeom>
            <a:avLst/>
            <a:gdLst/>
            <a:ahLst/>
            <a:cxnLst>
              <a:cxn ang="0">
                <a:pos x="480" y="0"/>
              </a:cxn>
              <a:cxn ang="0">
                <a:pos x="480" y="480"/>
              </a:cxn>
              <a:cxn ang="0">
                <a:pos x="0" y="480"/>
              </a:cxn>
            </a:cxnLst>
            <a:rect l="0" t="0" r="r" b="b"/>
            <a:pathLst>
              <a:path w="480" h="480">
                <a:moveTo>
                  <a:pt x="480" y="0"/>
                </a:moveTo>
                <a:lnTo>
                  <a:pt x="480" y="480"/>
                </a:lnTo>
                <a:lnTo>
                  <a:pt x="0" y="48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34840" name="Freeform 24"/>
          <p:cNvSpPr>
            <a:spLocks/>
          </p:cNvSpPr>
          <p:nvPr/>
        </p:nvSpPr>
        <p:spPr bwMode="auto">
          <a:xfrm>
            <a:off x="4495800" y="1524000"/>
            <a:ext cx="4267200" cy="3581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80"/>
              </a:cxn>
              <a:cxn ang="0">
                <a:pos x="2688" y="480"/>
              </a:cxn>
              <a:cxn ang="0">
                <a:pos x="2688" y="2256"/>
              </a:cxn>
              <a:cxn ang="0">
                <a:pos x="1920" y="2256"/>
              </a:cxn>
            </a:cxnLst>
            <a:rect l="0" t="0" r="r" b="b"/>
            <a:pathLst>
              <a:path w="2688" h="2256">
                <a:moveTo>
                  <a:pt x="0" y="0"/>
                </a:moveTo>
                <a:lnTo>
                  <a:pt x="0" y="480"/>
                </a:lnTo>
                <a:lnTo>
                  <a:pt x="2688" y="480"/>
                </a:lnTo>
                <a:lnTo>
                  <a:pt x="2688" y="2256"/>
                </a:lnTo>
                <a:lnTo>
                  <a:pt x="1920" y="2256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34841" name="Line 25"/>
          <p:cNvSpPr>
            <a:spLocks noChangeShapeType="1"/>
          </p:cNvSpPr>
          <p:nvPr/>
        </p:nvSpPr>
        <p:spPr bwMode="auto">
          <a:xfrm>
            <a:off x="6019800" y="52578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34842" name="Rectangle 26"/>
          <p:cNvSpPr>
            <a:spLocks noChangeArrowheads="1"/>
          </p:cNvSpPr>
          <p:nvPr/>
        </p:nvSpPr>
        <p:spPr bwMode="auto">
          <a:xfrm>
            <a:off x="685800" y="4953000"/>
            <a:ext cx="838200" cy="3810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Hit?</a:t>
            </a:r>
          </a:p>
        </p:txBody>
      </p:sp>
      <p:sp>
        <p:nvSpPr>
          <p:cNvPr id="34843" name="Line 27"/>
          <p:cNvSpPr>
            <a:spLocks noChangeShapeType="1"/>
          </p:cNvSpPr>
          <p:nvPr/>
        </p:nvSpPr>
        <p:spPr bwMode="auto">
          <a:xfrm>
            <a:off x="1143000" y="45720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34844" name="Freeform 28"/>
          <p:cNvSpPr>
            <a:spLocks/>
          </p:cNvSpPr>
          <p:nvPr/>
        </p:nvSpPr>
        <p:spPr bwMode="auto">
          <a:xfrm>
            <a:off x="2362200" y="1524000"/>
            <a:ext cx="304800" cy="3581400"/>
          </a:xfrm>
          <a:custGeom>
            <a:avLst/>
            <a:gdLst/>
            <a:ahLst/>
            <a:cxnLst>
              <a:cxn ang="0">
                <a:pos x="192" y="0"/>
              </a:cxn>
              <a:cxn ang="0">
                <a:pos x="192" y="2256"/>
              </a:cxn>
              <a:cxn ang="0">
                <a:pos x="0" y="2256"/>
              </a:cxn>
            </a:cxnLst>
            <a:rect l="0" t="0" r="r" b="b"/>
            <a:pathLst>
              <a:path w="192" h="2256">
                <a:moveTo>
                  <a:pt x="192" y="0"/>
                </a:moveTo>
                <a:lnTo>
                  <a:pt x="192" y="2256"/>
                </a:lnTo>
                <a:lnTo>
                  <a:pt x="0" y="2256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34845" name="Text Box 29"/>
          <p:cNvSpPr txBox="1">
            <a:spLocks noChangeArrowheads="1"/>
          </p:cNvSpPr>
          <p:nvPr/>
        </p:nvSpPr>
        <p:spPr bwMode="auto">
          <a:xfrm>
            <a:off x="304800" y="1143000"/>
            <a:ext cx="10223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Address</a:t>
            </a:r>
          </a:p>
        </p:txBody>
      </p:sp>
      <p:sp>
        <p:nvSpPr>
          <p:cNvPr id="34846" name="Rectangle 30"/>
          <p:cNvSpPr>
            <a:spLocks noChangeArrowheads="1"/>
          </p:cNvSpPr>
          <p:nvPr/>
        </p:nvSpPr>
        <p:spPr bwMode="auto">
          <a:xfrm>
            <a:off x="1524000" y="4953000"/>
            <a:ext cx="838200" cy="3810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Hit?</a:t>
            </a:r>
          </a:p>
        </p:txBody>
      </p:sp>
      <p:sp>
        <p:nvSpPr>
          <p:cNvPr id="34847" name="Line 31"/>
          <p:cNvSpPr>
            <a:spLocks noChangeShapeType="1"/>
          </p:cNvSpPr>
          <p:nvPr/>
        </p:nvSpPr>
        <p:spPr bwMode="auto">
          <a:xfrm>
            <a:off x="1905000" y="45720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34848" name="Freeform 32"/>
          <p:cNvSpPr>
            <a:spLocks/>
          </p:cNvSpPr>
          <p:nvPr/>
        </p:nvSpPr>
        <p:spPr bwMode="auto">
          <a:xfrm>
            <a:off x="1524000" y="5105400"/>
            <a:ext cx="2895600" cy="4572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0" y="288"/>
              </a:cxn>
              <a:cxn ang="0">
                <a:pos x="1392" y="288"/>
              </a:cxn>
              <a:cxn ang="0">
                <a:pos x="1392" y="0"/>
              </a:cxn>
              <a:cxn ang="0">
                <a:pos x="1824" y="0"/>
              </a:cxn>
            </a:cxnLst>
            <a:rect l="0" t="0" r="r" b="b"/>
            <a:pathLst>
              <a:path w="1824" h="288">
                <a:moveTo>
                  <a:pt x="0" y="144"/>
                </a:moveTo>
                <a:lnTo>
                  <a:pt x="0" y="288"/>
                </a:lnTo>
                <a:lnTo>
                  <a:pt x="1392" y="288"/>
                </a:lnTo>
                <a:lnTo>
                  <a:pt x="1392" y="0"/>
                </a:lnTo>
                <a:lnTo>
                  <a:pt x="1824" y="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34849" name="Text Box 33"/>
          <p:cNvSpPr txBox="1">
            <a:spLocks noChangeArrowheads="1"/>
          </p:cNvSpPr>
          <p:nvPr/>
        </p:nvSpPr>
        <p:spPr bwMode="auto">
          <a:xfrm>
            <a:off x="914400" y="2971800"/>
            <a:ext cx="1187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Tag Array</a:t>
            </a:r>
          </a:p>
        </p:txBody>
      </p:sp>
      <p:sp>
        <p:nvSpPr>
          <p:cNvPr id="34850" name="Line 34"/>
          <p:cNvSpPr>
            <a:spLocks noChangeShapeType="1"/>
          </p:cNvSpPr>
          <p:nvPr/>
        </p:nvSpPr>
        <p:spPr bwMode="auto">
          <a:xfrm>
            <a:off x="1524000" y="33528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34851" name="Line 35"/>
          <p:cNvSpPr>
            <a:spLocks noChangeShapeType="1"/>
          </p:cNvSpPr>
          <p:nvPr/>
        </p:nvSpPr>
        <p:spPr bwMode="auto">
          <a:xfrm>
            <a:off x="6019800" y="33528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34852" name="Text Box 36"/>
          <p:cNvSpPr txBox="1">
            <a:spLocks noChangeArrowheads="1"/>
          </p:cNvSpPr>
          <p:nvPr/>
        </p:nvSpPr>
        <p:spPr bwMode="auto">
          <a:xfrm>
            <a:off x="5334000" y="2971800"/>
            <a:ext cx="1276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Data Array</a:t>
            </a:r>
          </a:p>
        </p:txBody>
      </p:sp>
    </p:spTree>
    <p:extLst>
      <p:ext uri="{BB962C8B-B14F-4D97-AF65-F5344CB8AC3E}">
        <p14:creationId xmlns:p14="http://schemas.microsoft.com/office/powerpoint/2010/main" val="2196247019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Why This Organization?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/>
              <a:t>Allows tag array to be faster than data array </a:t>
            </a:r>
          </a:p>
          <a:p>
            <a:pPr lvl="1" eaLnBrk="1" hangingPunct="1"/>
            <a:r>
              <a:rPr lang="en-US" sz="2400"/>
              <a:t>Tag array is smaller</a:t>
            </a:r>
          </a:p>
          <a:p>
            <a:pPr eaLnBrk="1" hangingPunct="1"/>
            <a:r>
              <a:rPr lang="en-US" sz="2400"/>
              <a:t>Don’t really need output of data array until hit/miss detection complete</a:t>
            </a:r>
          </a:p>
          <a:p>
            <a:pPr eaLnBrk="1" hangingPunct="1"/>
            <a:r>
              <a:rPr lang="en-US" sz="2400"/>
              <a:t>Overlap some of data array access time with hit/miss detection</a:t>
            </a:r>
          </a:p>
          <a:p>
            <a:pPr eaLnBrk="1" hangingPunct="1"/>
            <a:r>
              <a:rPr lang="en-US" sz="2400"/>
              <a:t>Also integrates well with virtual memory, as we’ll see</a:t>
            </a:r>
          </a:p>
        </p:txBody>
      </p:sp>
    </p:spTree>
    <p:extLst>
      <p:ext uri="{BB962C8B-B14F-4D97-AF65-F5344CB8AC3E}">
        <p14:creationId xmlns:p14="http://schemas.microsoft.com/office/powerpoint/2010/main" val="98847107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Virtual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Virtual memory – separation of logical memory from physical memory.</a:t>
            </a:r>
          </a:p>
          <a:p>
            <a:pPr lvl="1"/>
            <a:r>
              <a:rPr lang="en-US" dirty="0"/>
              <a:t>Only a part of the program needs to be in memory for execution. Hence, logical address space can be much larger than physical address space.</a:t>
            </a:r>
          </a:p>
          <a:p>
            <a:pPr lvl="1"/>
            <a:r>
              <a:rPr lang="en-US" dirty="0"/>
              <a:t>Allows address spaces to be shared by several processes (or threads).</a:t>
            </a:r>
          </a:p>
          <a:p>
            <a:pPr lvl="1"/>
            <a:r>
              <a:rPr lang="en-US" dirty="0"/>
              <a:t>Allows more efficient process creation.</a:t>
            </a:r>
            <a:br>
              <a:rPr lang="en-US" dirty="0"/>
            </a:br>
            <a:endParaRPr lang="en-US" dirty="0"/>
          </a:p>
          <a:p>
            <a:r>
              <a:rPr lang="en-US" dirty="0"/>
              <a:t>Virtual memory can be implemented via:</a:t>
            </a:r>
          </a:p>
          <a:p>
            <a:pPr lvl="1"/>
            <a:r>
              <a:rPr lang="en-US" dirty="0"/>
              <a:t>Demand paging </a:t>
            </a:r>
          </a:p>
          <a:p>
            <a:pPr lvl="1"/>
            <a:r>
              <a:rPr lang="en-US" dirty="0"/>
              <a:t>Demand segmentation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594D28-5E5B-4FD7-92E2-392EF37B371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5715000" y="2971800"/>
            <a:ext cx="3429000" cy="2133600"/>
          </a:xfrm>
          <a:prstGeom prst="cloudCallout">
            <a:avLst>
              <a:gd name="adj1" fmla="val 7870"/>
              <a:gd name="adj2" fmla="val 106847"/>
            </a:avLst>
          </a:prstGeom>
          <a:solidFill>
            <a:srgbClr val="DC0A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新細明體" pitchFamily="18" charset="-120"/>
                <a:cs typeface="Arial" pitchFamily="34" charset="0"/>
              </a:rPr>
              <a:t>Main memory is like a cache to the hard disc!</a:t>
            </a:r>
          </a:p>
        </p:txBody>
      </p:sp>
    </p:spTree>
    <p:extLst>
      <p:ext uri="{BB962C8B-B14F-4D97-AF65-F5344CB8AC3E}">
        <p14:creationId xmlns:p14="http://schemas.microsoft.com/office/powerpoint/2010/main" val="1506163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Virtual Address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concept of a virtual (or logical) address space that is bound to a separate physical address space is central to memory management</a:t>
            </a:r>
          </a:p>
          <a:p>
            <a:pPr lvl="1"/>
            <a:r>
              <a:rPr lang="en-US" dirty="0"/>
              <a:t>Virtual address: generated by the CPU</a:t>
            </a:r>
          </a:p>
          <a:p>
            <a:pPr lvl="1"/>
            <a:r>
              <a:rPr lang="en-US" dirty="0"/>
              <a:t>Physical address: seen by the memory</a:t>
            </a:r>
          </a:p>
          <a:p>
            <a:r>
              <a:rPr lang="en-US" dirty="0"/>
              <a:t>Virtual and physical addresses are the same in compile-time and load-time address-binding schemes; virtual and physical addresses differ in execution-time address-binding schemes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594D28-5E5B-4FD7-92E2-392EF37B371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0828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 of Virtual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Translation: </a:t>
            </a:r>
          </a:p>
          <a:p>
            <a:pPr lvl="1"/>
            <a:r>
              <a:rPr lang="en-US" dirty="0"/>
              <a:t>Program can be given consistent view of memory, even though physical memory is scrambled</a:t>
            </a:r>
          </a:p>
          <a:p>
            <a:pPr lvl="1"/>
            <a:r>
              <a:rPr lang="en-US" dirty="0"/>
              <a:t>Only the most important part of program (“Working Set”) must be in physical memory</a:t>
            </a:r>
          </a:p>
          <a:p>
            <a:pPr lvl="1"/>
            <a:r>
              <a:rPr lang="en-US" dirty="0"/>
              <a:t>Contiguous structures (like stacks) use only as much physical memory as necessary yet grow later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594D28-5E5B-4FD7-92E2-392EF37B371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1814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 of Virtual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Protection:</a:t>
            </a:r>
          </a:p>
          <a:p>
            <a:pPr lvl="1"/>
            <a:r>
              <a:rPr lang="en-US" dirty="0"/>
              <a:t>Different threads (or processes) protected from each other.</a:t>
            </a:r>
          </a:p>
          <a:p>
            <a:pPr lvl="1"/>
            <a:r>
              <a:rPr lang="en-US" dirty="0"/>
              <a:t>Different pages can be given special behavior</a:t>
            </a:r>
          </a:p>
          <a:p>
            <a:pPr lvl="2"/>
            <a:r>
              <a:rPr lang="en-US" dirty="0"/>
              <a:t>(Read Only, Invisible to user programs, </a:t>
            </a:r>
            <a:r>
              <a:rPr lang="en-US" dirty="0" err="1"/>
              <a:t>etc</a:t>
            </a:r>
            <a:r>
              <a:rPr lang="en-US" dirty="0"/>
              <a:t>).</a:t>
            </a:r>
          </a:p>
          <a:p>
            <a:pPr lvl="1"/>
            <a:r>
              <a:rPr lang="en-US" dirty="0"/>
              <a:t>Kernel data protected from User programs</a:t>
            </a:r>
          </a:p>
          <a:p>
            <a:pPr lvl="1"/>
            <a:r>
              <a:rPr lang="en-US" dirty="0"/>
              <a:t>Very important for protection from malicious programs</a:t>
            </a:r>
            <a:br>
              <a:rPr lang="en-US" dirty="0"/>
            </a:br>
            <a:r>
              <a:rPr lang="en-US" dirty="0"/>
              <a:t>=&gt; Far more “viruses” under Microsoft Windows</a:t>
            </a:r>
          </a:p>
          <a:p>
            <a:r>
              <a:rPr lang="en-US" dirty="0"/>
              <a:t>Sharing:</a:t>
            </a:r>
          </a:p>
          <a:p>
            <a:pPr lvl="1"/>
            <a:r>
              <a:rPr lang="en-US" dirty="0"/>
              <a:t>Can map same physical page to multiple users</a:t>
            </a:r>
            <a:br>
              <a:rPr lang="en-US" dirty="0"/>
            </a:br>
            <a:r>
              <a:rPr lang="en-US" dirty="0"/>
              <a:t>(“Shared memory”)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594D28-5E5B-4FD7-92E2-392EF37B371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7332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of Virtual Memory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594D28-5E5B-4FD7-92E2-392EF37B371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0" y="1219200"/>
            <a:ext cx="1828800" cy="838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Arial" charset="0"/>
              </a:rPr>
              <a:t>stack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0" y="2057400"/>
            <a:ext cx="18288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0" y="2895600"/>
            <a:ext cx="1828800" cy="4572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Arial" charset="0"/>
              </a:rPr>
              <a:t>Shared Libs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0" y="3352800"/>
            <a:ext cx="1828800" cy="121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0" y="4572000"/>
            <a:ext cx="1828800" cy="4572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Arial" charset="0"/>
              </a:rPr>
              <a:t>heap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0" y="5029200"/>
            <a:ext cx="1828800" cy="457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Arial" charset="0"/>
              </a:rPr>
              <a:t>Static data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0" y="5486400"/>
            <a:ext cx="1828800" cy="4572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Arial" charset="0"/>
              </a:rPr>
              <a:t>code</a:t>
            </a:r>
          </a:p>
        </p:txBody>
      </p:sp>
      <p:sp>
        <p:nvSpPr>
          <p:cNvPr id="12" name="AutoShape 20"/>
          <p:cNvSpPr>
            <a:spLocks noChangeArrowheads="1"/>
          </p:cNvSpPr>
          <p:nvPr/>
        </p:nvSpPr>
        <p:spPr bwMode="auto">
          <a:xfrm>
            <a:off x="2286000" y="4114800"/>
            <a:ext cx="304800" cy="457200"/>
          </a:xfrm>
          <a:prstGeom prst="upArrow">
            <a:avLst>
              <a:gd name="adj1" fmla="val 50000"/>
              <a:gd name="adj2" fmla="val 37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13" name="AutoShape 21"/>
          <p:cNvSpPr>
            <a:spLocks noChangeArrowheads="1"/>
          </p:cNvSpPr>
          <p:nvPr/>
        </p:nvSpPr>
        <p:spPr bwMode="auto">
          <a:xfrm flipV="1">
            <a:off x="2286000" y="2057400"/>
            <a:ext cx="304800" cy="457200"/>
          </a:xfrm>
          <a:prstGeom prst="upArrow">
            <a:avLst>
              <a:gd name="adj1" fmla="val 50000"/>
              <a:gd name="adj2" fmla="val 375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14" name="Rectangle 22"/>
          <p:cNvSpPr>
            <a:spLocks noChangeArrowheads="1"/>
          </p:cNvSpPr>
          <p:nvPr/>
        </p:nvSpPr>
        <p:spPr bwMode="auto">
          <a:xfrm>
            <a:off x="6019800" y="1219200"/>
            <a:ext cx="18288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Arial" charset="0"/>
              </a:rPr>
              <a:t>stack</a:t>
            </a:r>
          </a:p>
        </p:txBody>
      </p:sp>
      <p:sp>
        <p:nvSpPr>
          <p:cNvPr id="15" name="Rectangle 23"/>
          <p:cNvSpPr>
            <a:spLocks noChangeArrowheads="1"/>
          </p:cNvSpPr>
          <p:nvPr/>
        </p:nvSpPr>
        <p:spPr bwMode="auto">
          <a:xfrm>
            <a:off x="6019800" y="1676400"/>
            <a:ext cx="1828800" cy="121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16" name="Rectangle 24"/>
          <p:cNvSpPr>
            <a:spLocks noChangeArrowheads="1"/>
          </p:cNvSpPr>
          <p:nvPr/>
        </p:nvSpPr>
        <p:spPr bwMode="auto">
          <a:xfrm>
            <a:off x="6019800" y="2895600"/>
            <a:ext cx="1828800" cy="4572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Arial" charset="0"/>
              </a:rPr>
              <a:t>Shared Libs</a:t>
            </a:r>
          </a:p>
        </p:txBody>
      </p:sp>
      <p:sp>
        <p:nvSpPr>
          <p:cNvPr id="17" name="Rectangle 25"/>
          <p:cNvSpPr>
            <a:spLocks noChangeArrowheads="1"/>
          </p:cNvSpPr>
          <p:nvPr/>
        </p:nvSpPr>
        <p:spPr bwMode="auto">
          <a:xfrm>
            <a:off x="6019800" y="3352800"/>
            <a:ext cx="1828800" cy="121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18" name="Rectangle 26"/>
          <p:cNvSpPr>
            <a:spLocks noChangeArrowheads="1"/>
          </p:cNvSpPr>
          <p:nvPr/>
        </p:nvSpPr>
        <p:spPr bwMode="auto">
          <a:xfrm>
            <a:off x="6019800" y="4191000"/>
            <a:ext cx="1828800" cy="8382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Arial" charset="0"/>
              </a:rPr>
              <a:t>heap</a:t>
            </a:r>
          </a:p>
        </p:txBody>
      </p:sp>
      <p:sp>
        <p:nvSpPr>
          <p:cNvPr id="19" name="Rectangle 27"/>
          <p:cNvSpPr>
            <a:spLocks noChangeArrowheads="1"/>
          </p:cNvSpPr>
          <p:nvPr/>
        </p:nvSpPr>
        <p:spPr bwMode="auto">
          <a:xfrm>
            <a:off x="6019800" y="4953000"/>
            <a:ext cx="1828800" cy="381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Arial" charset="0"/>
              </a:rPr>
              <a:t>Static data</a:t>
            </a:r>
          </a:p>
        </p:txBody>
      </p:sp>
      <p:sp>
        <p:nvSpPr>
          <p:cNvPr id="20" name="Rectangle 28"/>
          <p:cNvSpPr>
            <a:spLocks noChangeArrowheads="1"/>
          </p:cNvSpPr>
          <p:nvPr/>
        </p:nvSpPr>
        <p:spPr bwMode="auto">
          <a:xfrm>
            <a:off x="6019800" y="5334000"/>
            <a:ext cx="1828800" cy="609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Arial" charset="0"/>
              </a:rPr>
              <a:t>code</a:t>
            </a:r>
          </a:p>
        </p:txBody>
      </p:sp>
      <p:sp>
        <p:nvSpPr>
          <p:cNvPr id="21" name="AutoShape 29"/>
          <p:cNvSpPr>
            <a:spLocks noChangeArrowheads="1"/>
          </p:cNvSpPr>
          <p:nvPr/>
        </p:nvSpPr>
        <p:spPr bwMode="auto">
          <a:xfrm>
            <a:off x="6781800" y="3733800"/>
            <a:ext cx="304800" cy="457200"/>
          </a:xfrm>
          <a:prstGeom prst="upArrow">
            <a:avLst>
              <a:gd name="adj1" fmla="val 50000"/>
              <a:gd name="adj2" fmla="val 37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22" name="AutoShape 30"/>
          <p:cNvSpPr>
            <a:spLocks noChangeArrowheads="1"/>
          </p:cNvSpPr>
          <p:nvPr/>
        </p:nvSpPr>
        <p:spPr bwMode="auto">
          <a:xfrm flipV="1">
            <a:off x="6781800" y="1676400"/>
            <a:ext cx="304800" cy="457200"/>
          </a:xfrm>
          <a:prstGeom prst="upArrow">
            <a:avLst>
              <a:gd name="adj1" fmla="val 50000"/>
              <a:gd name="adj2" fmla="val 375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23" name="Rectangle 31"/>
          <p:cNvSpPr>
            <a:spLocks noChangeArrowheads="1"/>
          </p:cNvSpPr>
          <p:nvPr/>
        </p:nvSpPr>
        <p:spPr bwMode="auto">
          <a:xfrm>
            <a:off x="4038600" y="2514600"/>
            <a:ext cx="1371600" cy="1371600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+mn-ea"/>
                <a:cs typeface="Arial" charset="0"/>
              </a:rPr>
              <a:t>Shared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+mn-ea"/>
                <a:cs typeface="Arial" charset="0"/>
              </a:rPr>
              <a:t>page</a:t>
            </a:r>
          </a:p>
        </p:txBody>
      </p:sp>
      <p:sp>
        <p:nvSpPr>
          <p:cNvPr id="24" name="Line 33"/>
          <p:cNvSpPr>
            <a:spLocks noChangeShapeType="1"/>
          </p:cNvSpPr>
          <p:nvPr/>
        </p:nvSpPr>
        <p:spPr bwMode="auto">
          <a:xfrm flipV="1">
            <a:off x="3352800" y="25146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25" name="Line 34"/>
          <p:cNvSpPr>
            <a:spLocks noChangeShapeType="1"/>
          </p:cNvSpPr>
          <p:nvPr/>
        </p:nvSpPr>
        <p:spPr bwMode="auto">
          <a:xfrm>
            <a:off x="3352800" y="33528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26" name="Line 35"/>
          <p:cNvSpPr>
            <a:spLocks noChangeShapeType="1"/>
          </p:cNvSpPr>
          <p:nvPr/>
        </p:nvSpPr>
        <p:spPr bwMode="auto">
          <a:xfrm flipH="1">
            <a:off x="5410200" y="33528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27" name="Line 36"/>
          <p:cNvSpPr>
            <a:spLocks noChangeShapeType="1"/>
          </p:cNvSpPr>
          <p:nvPr/>
        </p:nvSpPr>
        <p:spPr bwMode="auto">
          <a:xfrm flipH="1" flipV="1">
            <a:off x="5410200" y="25146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28" name="Text Box 37"/>
          <p:cNvSpPr txBox="1">
            <a:spLocks noChangeArrowheads="1"/>
          </p:cNvSpPr>
          <p:nvPr/>
        </p:nvSpPr>
        <p:spPr bwMode="auto">
          <a:xfrm>
            <a:off x="1828800" y="6096000"/>
            <a:ext cx="12874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Verdana" pitchFamily="34" charset="0"/>
                <a:ea typeface="+mn-ea"/>
                <a:cs typeface="Arial" charset="0"/>
              </a:rPr>
              <a:t>Process A</a:t>
            </a:r>
          </a:p>
        </p:txBody>
      </p:sp>
      <p:sp>
        <p:nvSpPr>
          <p:cNvPr id="29" name="Text Box 38"/>
          <p:cNvSpPr txBox="1">
            <a:spLocks noChangeArrowheads="1"/>
          </p:cNvSpPr>
          <p:nvPr/>
        </p:nvSpPr>
        <p:spPr bwMode="auto">
          <a:xfrm>
            <a:off x="6332538" y="6096000"/>
            <a:ext cx="1289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Verdana" pitchFamily="34" charset="0"/>
                <a:ea typeface="+mn-ea"/>
                <a:cs typeface="Arial" charset="0"/>
              </a:rPr>
              <a:t>Process B</a:t>
            </a:r>
          </a:p>
        </p:txBody>
      </p:sp>
    </p:spTree>
    <p:extLst>
      <p:ext uri="{BB962C8B-B14F-4D97-AF65-F5344CB8AC3E}">
        <p14:creationId xmlns:p14="http://schemas.microsoft.com/office/powerpoint/2010/main" val="7507309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vs. Physical Address Space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594D28-5E5B-4FD7-92E2-392EF37B371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73150" y="1752600"/>
            <a:ext cx="1600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Arial" charset="0"/>
              </a:rPr>
              <a:t>A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073150" y="2209800"/>
            <a:ext cx="1600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Arial" charset="0"/>
              </a:rPr>
              <a:t>B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073150" y="2667000"/>
            <a:ext cx="1600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Arial" charset="0"/>
              </a:rPr>
              <a:t>C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073150" y="3124200"/>
            <a:ext cx="1600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Arial" charset="0"/>
              </a:rPr>
              <a:t>D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600075" y="1752600"/>
            <a:ext cx="33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Arial" charset="0"/>
              </a:rPr>
              <a:t>0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539750" y="2286000"/>
            <a:ext cx="465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Arial" charset="0"/>
              </a:rPr>
              <a:t>4k</a:t>
            </a: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539750" y="2743200"/>
            <a:ext cx="465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Arial" charset="0"/>
              </a:rPr>
              <a:t>8k</a:t>
            </a: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387350" y="3214688"/>
            <a:ext cx="6111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Arial" charset="0"/>
              </a:rPr>
              <a:t>12k</a:t>
            </a: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381000" y="1143000"/>
            <a:ext cx="9953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rPr>
              <a:t>Virtual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rPr>
              <a:t>Address</a:t>
            </a:r>
          </a:p>
        </p:txBody>
      </p:sp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4275138" y="1752600"/>
            <a:ext cx="1600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+mn-ea"/>
              <a:cs typeface="Arial" charset="0"/>
            </a:endParaRP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4275138" y="2209800"/>
            <a:ext cx="1600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Arial" charset="0"/>
              </a:rPr>
              <a:t>C</a:t>
            </a:r>
          </a:p>
        </p:txBody>
      </p:sp>
      <p:sp>
        <p:nvSpPr>
          <p:cNvPr id="16" name="Rectangle 19"/>
          <p:cNvSpPr>
            <a:spLocks noChangeArrowheads="1"/>
          </p:cNvSpPr>
          <p:nvPr/>
        </p:nvSpPr>
        <p:spPr bwMode="auto">
          <a:xfrm>
            <a:off x="4275138" y="2667000"/>
            <a:ext cx="1600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+mn-ea"/>
              <a:cs typeface="Arial" charset="0"/>
            </a:endParaRPr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4275138" y="3124200"/>
            <a:ext cx="1600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+mn-ea"/>
              <a:cs typeface="Arial" charset="0"/>
            </a:endParaRPr>
          </a:p>
        </p:txBody>
      </p:sp>
      <p:sp>
        <p:nvSpPr>
          <p:cNvPr id="18" name="Rectangle 21"/>
          <p:cNvSpPr>
            <a:spLocks noChangeArrowheads="1"/>
          </p:cNvSpPr>
          <p:nvPr/>
        </p:nvSpPr>
        <p:spPr bwMode="auto">
          <a:xfrm>
            <a:off x="4275138" y="3581400"/>
            <a:ext cx="1600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Arial" charset="0"/>
              </a:rPr>
              <a:t>A</a:t>
            </a:r>
          </a:p>
        </p:txBody>
      </p:sp>
      <p:sp>
        <p:nvSpPr>
          <p:cNvPr id="19" name="Rectangle 22"/>
          <p:cNvSpPr>
            <a:spLocks noChangeArrowheads="1"/>
          </p:cNvSpPr>
          <p:nvPr/>
        </p:nvSpPr>
        <p:spPr bwMode="auto">
          <a:xfrm>
            <a:off x="4267200" y="4038600"/>
            <a:ext cx="1600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+mn-ea"/>
              <a:cs typeface="Arial" charset="0"/>
            </a:endParaRPr>
          </a:p>
        </p:txBody>
      </p:sp>
      <p:sp>
        <p:nvSpPr>
          <p:cNvPr id="20" name="Rectangle 23"/>
          <p:cNvSpPr>
            <a:spLocks noChangeArrowheads="1"/>
          </p:cNvSpPr>
          <p:nvPr/>
        </p:nvSpPr>
        <p:spPr bwMode="auto">
          <a:xfrm>
            <a:off x="4275138" y="4495800"/>
            <a:ext cx="1600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Arial" charset="0"/>
              </a:rPr>
              <a:t>B</a:t>
            </a:r>
          </a:p>
        </p:txBody>
      </p:sp>
      <p:sp>
        <p:nvSpPr>
          <p:cNvPr id="21" name="Rectangle 24"/>
          <p:cNvSpPr>
            <a:spLocks noChangeArrowheads="1"/>
          </p:cNvSpPr>
          <p:nvPr/>
        </p:nvSpPr>
        <p:spPr bwMode="auto">
          <a:xfrm>
            <a:off x="4275138" y="4953000"/>
            <a:ext cx="1600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+mn-ea"/>
              <a:cs typeface="Arial" charset="0"/>
            </a:endParaRPr>
          </a:p>
        </p:txBody>
      </p:sp>
      <p:sp>
        <p:nvSpPr>
          <p:cNvPr id="22" name="Text Box 25"/>
          <p:cNvSpPr txBox="1">
            <a:spLocks noChangeArrowheads="1"/>
          </p:cNvSpPr>
          <p:nvPr/>
        </p:nvSpPr>
        <p:spPr bwMode="auto">
          <a:xfrm>
            <a:off x="3870325" y="1766888"/>
            <a:ext cx="330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Arial" charset="0"/>
              </a:rPr>
              <a:t>0</a:t>
            </a:r>
          </a:p>
        </p:txBody>
      </p:sp>
      <p:sp>
        <p:nvSpPr>
          <p:cNvPr id="23" name="Text Box 26"/>
          <p:cNvSpPr txBox="1">
            <a:spLocks noChangeArrowheads="1"/>
          </p:cNvSpPr>
          <p:nvPr/>
        </p:nvSpPr>
        <p:spPr bwMode="auto">
          <a:xfrm>
            <a:off x="3810000" y="2286000"/>
            <a:ext cx="465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Arial" charset="0"/>
              </a:rPr>
              <a:t>4k</a:t>
            </a:r>
          </a:p>
        </p:txBody>
      </p:sp>
      <p:sp>
        <p:nvSpPr>
          <p:cNvPr id="24" name="Text Box 27"/>
          <p:cNvSpPr txBox="1">
            <a:spLocks noChangeArrowheads="1"/>
          </p:cNvSpPr>
          <p:nvPr/>
        </p:nvSpPr>
        <p:spPr bwMode="auto">
          <a:xfrm>
            <a:off x="3810000" y="2743200"/>
            <a:ext cx="465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Arial" charset="0"/>
              </a:rPr>
              <a:t>8k</a:t>
            </a:r>
          </a:p>
        </p:txBody>
      </p:sp>
      <p:sp>
        <p:nvSpPr>
          <p:cNvPr id="25" name="Text Box 28"/>
          <p:cNvSpPr txBox="1">
            <a:spLocks noChangeArrowheads="1"/>
          </p:cNvSpPr>
          <p:nvPr/>
        </p:nvSpPr>
        <p:spPr bwMode="auto">
          <a:xfrm>
            <a:off x="3657600" y="3214688"/>
            <a:ext cx="6111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Arial" charset="0"/>
              </a:rPr>
              <a:t>12k</a:t>
            </a:r>
          </a:p>
        </p:txBody>
      </p:sp>
      <p:sp>
        <p:nvSpPr>
          <p:cNvPr id="26" name="Text Box 29"/>
          <p:cNvSpPr txBox="1">
            <a:spLocks noChangeArrowheads="1"/>
          </p:cNvSpPr>
          <p:nvPr/>
        </p:nvSpPr>
        <p:spPr bwMode="auto">
          <a:xfrm>
            <a:off x="3665538" y="3671888"/>
            <a:ext cx="6111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Arial" charset="0"/>
              </a:rPr>
              <a:t>16k</a:t>
            </a:r>
          </a:p>
        </p:txBody>
      </p:sp>
      <p:sp>
        <p:nvSpPr>
          <p:cNvPr id="27" name="Text Box 30"/>
          <p:cNvSpPr txBox="1">
            <a:spLocks noChangeArrowheads="1"/>
          </p:cNvSpPr>
          <p:nvPr/>
        </p:nvSpPr>
        <p:spPr bwMode="auto">
          <a:xfrm>
            <a:off x="3665538" y="4114800"/>
            <a:ext cx="6111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Arial" charset="0"/>
              </a:rPr>
              <a:t>20k</a:t>
            </a:r>
          </a:p>
        </p:txBody>
      </p:sp>
      <p:sp>
        <p:nvSpPr>
          <p:cNvPr id="28" name="Text Box 31"/>
          <p:cNvSpPr txBox="1">
            <a:spLocks noChangeArrowheads="1"/>
          </p:cNvSpPr>
          <p:nvPr/>
        </p:nvSpPr>
        <p:spPr bwMode="auto">
          <a:xfrm>
            <a:off x="3665538" y="4586288"/>
            <a:ext cx="6111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Arial" charset="0"/>
              </a:rPr>
              <a:t>24k</a:t>
            </a:r>
          </a:p>
        </p:txBody>
      </p:sp>
      <p:sp>
        <p:nvSpPr>
          <p:cNvPr id="29" name="Text Box 32"/>
          <p:cNvSpPr txBox="1">
            <a:spLocks noChangeArrowheads="1"/>
          </p:cNvSpPr>
          <p:nvPr/>
        </p:nvSpPr>
        <p:spPr bwMode="auto">
          <a:xfrm>
            <a:off x="3665538" y="5043488"/>
            <a:ext cx="6111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Arial" charset="0"/>
              </a:rPr>
              <a:t>28k</a:t>
            </a:r>
          </a:p>
        </p:txBody>
      </p:sp>
      <p:sp>
        <p:nvSpPr>
          <p:cNvPr id="30" name="AutoShape 33"/>
          <p:cNvSpPr>
            <a:spLocks noChangeArrowheads="1"/>
          </p:cNvSpPr>
          <p:nvPr/>
        </p:nvSpPr>
        <p:spPr bwMode="auto">
          <a:xfrm>
            <a:off x="6553200" y="4419600"/>
            <a:ext cx="2438400" cy="2133600"/>
          </a:xfrm>
          <a:prstGeom prst="can">
            <a:avLst>
              <a:gd name="adj" fmla="val 25000"/>
            </a:avLst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31" name="Rectangle 34"/>
          <p:cNvSpPr>
            <a:spLocks noChangeArrowheads="1"/>
          </p:cNvSpPr>
          <p:nvPr/>
        </p:nvSpPr>
        <p:spPr bwMode="auto">
          <a:xfrm>
            <a:off x="7010400" y="5715000"/>
            <a:ext cx="1600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Arial" charset="0"/>
              </a:rPr>
              <a:t>D</a:t>
            </a:r>
          </a:p>
        </p:txBody>
      </p:sp>
      <p:sp>
        <p:nvSpPr>
          <p:cNvPr id="32" name="Text Box 35"/>
          <p:cNvSpPr txBox="1">
            <a:spLocks noChangeArrowheads="1"/>
          </p:cNvSpPr>
          <p:nvPr/>
        </p:nvSpPr>
        <p:spPr bwMode="auto">
          <a:xfrm>
            <a:off x="3419475" y="1143000"/>
            <a:ext cx="106521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rPr>
              <a:t>Physical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rPr>
              <a:t>Address</a:t>
            </a:r>
          </a:p>
        </p:txBody>
      </p:sp>
      <p:cxnSp>
        <p:nvCxnSpPr>
          <p:cNvPr id="33" name="AutoShape 36"/>
          <p:cNvCxnSpPr>
            <a:cxnSpLocks noChangeShapeType="1"/>
            <a:stCxn id="5" idx="3"/>
            <a:endCxn id="26" idx="1"/>
          </p:cNvCxnSpPr>
          <p:nvPr/>
        </p:nvCxnSpPr>
        <p:spPr bwMode="auto">
          <a:xfrm>
            <a:off x="2673350" y="1981200"/>
            <a:ext cx="992188" cy="1874838"/>
          </a:xfrm>
          <a:prstGeom prst="bentConnector3">
            <a:avLst>
              <a:gd name="adj1" fmla="val 72958"/>
            </a:avLst>
          </a:prstGeom>
          <a:noFill/>
          <a:ln w="38100">
            <a:solidFill>
              <a:srgbClr val="3333FF"/>
            </a:solidFill>
            <a:miter lim="800000"/>
            <a:headEnd/>
            <a:tailEnd/>
          </a:ln>
          <a:effectLst/>
        </p:spPr>
      </p:cxnSp>
      <p:cxnSp>
        <p:nvCxnSpPr>
          <p:cNvPr id="34" name="AutoShape 37"/>
          <p:cNvCxnSpPr>
            <a:cxnSpLocks noChangeShapeType="1"/>
            <a:stCxn id="6" idx="3"/>
            <a:endCxn id="28" idx="1"/>
          </p:cNvCxnSpPr>
          <p:nvPr/>
        </p:nvCxnSpPr>
        <p:spPr bwMode="auto">
          <a:xfrm>
            <a:off x="2673350" y="2438400"/>
            <a:ext cx="992188" cy="2332038"/>
          </a:xfrm>
          <a:prstGeom prst="bentConnector3">
            <a:avLst>
              <a:gd name="adj1" fmla="val 49921"/>
            </a:avLst>
          </a:prstGeom>
          <a:noFill/>
          <a:ln w="38100">
            <a:solidFill>
              <a:srgbClr val="3333FF"/>
            </a:solidFill>
            <a:miter lim="800000"/>
            <a:headEnd/>
            <a:tailEnd/>
          </a:ln>
          <a:effectLst/>
        </p:spPr>
      </p:cxnSp>
      <p:cxnSp>
        <p:nvCxnSpPr>
          <p:cNvPr id="35" name="AutoShape 38"/>
          <p:cNvCxnSpPr>
            <a:cxnSpLocks noChangeShapeType="1"/>
            <a:stCxn id="7" idx="3"/>
            <a:endCxn id="23" idx="1"/>
          </p:cNvCxnSpPr>
          <p:nvPr/>
        </p:nvCxnSpPr>
        <p:spPr bwMode="auto">
          <a:xfrm flipV="1">
            <a:off x="2673350" y="2470150"/>
            <a:ext cx="1136650" cy="425450"/>
          </a:xfrm>
          <a:prstGeom prst="bentConnector3">
            <a:avLst>
              <a:gd name="adj1" fmla="val 81981"/>
            </a:avLst>
          </a:prstGeom>
          <a:noFill/>
          <a:ln w="38100">
            <a:solidFill>
              <a:srgbClr val="3333FF"/>
            </a:solidFill>
            <a:miter lim="800000"/>
            <a:headEnd/>
            <a:tailEnd/>
          </a:ln>
          <a:effectLst/>
        </p:spPr>
      </p:cxnSp>
      <p:cxnSp>
        <p:nvCxnSpPr>
          <p:cNvPr id="36" name="AutoShape 39"/>
          <p:cNvCxnSpPr>
            <a:cxnSpLocks noChangeShapeType="1"/>
            <a:stCxn id="8" idx="3"/>
            <a:endCxn id="31" idx="1"/>
          </p:cNvCxnSpPr>
          <p:nvPr/>
        </p:nvCxnSpPr>
        <p:spPr bwMode="auto">
          <a:xfrm>
            <a:off x="2673350" y="3352800"/>
            <a:ext cx="4337050" cy="2590800"/>
          </a:xfrm>
          <a:prstGeom prst="bentConnector3">
            <a:avLst>
              <a:gd name="adj1" fmla="val 5671"/>
            </a:avLst>
          </a:prstGeom>
          <a:noFill/>
          <a:ln w="38100">
            <a:solidFill>
              <a:srgbClr val="3333FF"/>
            </a:solidFill>
            <a:miter lim="800000"/>
            <a:headEnd/>
            <a:tailEnd/>
          </a:ln>
          <a:effectLst/>
        </p:spPr>
      </p:cxnSp>
      <p:sp>
        <p:nvSpPr>
          <p:cNvPr id="37" name="Text Box 40"/>
          <p:cNvSpPr txBox="1">
            <a:spLocks noChangeArrowheads="1"/>
          </p:cNvSpPr>
          <p:nvPr/>
        </p:nvSpPr>
        <p:spPr bwMode="auto">
          <a:xfrm>
            <a:off x="1219200" y="1066800"/>
            <a:ext cx="13287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Verdana" pitchFamily="34" charset="0"/>
                <a:ea typeface="+mn-ea"/>
                <a:cs typeface="Arial" charset="0"/>
              </a:rPr>
              <a:t>Virtual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Verdana" pitchFamily="34" charset="0"/>
                <a:ea typeface="+mn-ea"/>
                <a:cs typeface="Arial" charset="0"/>
              </a:rPr>
              <a:t>Memory</a:t>
            </a:r>
          </a:p>
        </p:txBody>
      </p:sp>
      <p:sp>
        <p:nvSpPr>
          <p:cNvPr id="38" name="Text Box 41"/>
          <p:cNvSpPr txBox="1">
            <a:spLocks noChangeArrowheads="1"/>
          </p:cNvSpPr>
          <p:nvPr/>
        </p:nvSpPr>
        <p:spPr bwMode="auto">
          <a:xfrm>
            <a:off x="4419600" y="1066800"/>
            <a:ext cx="13287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Verdana" pitchFamily="34" charset="0"/>
                <a:ea typeface="+mn-ea"/>
                <a:cs typeface="Arial" charset="0"/>
              </a:rPr>
              <a:t>Main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Verdana" pitchFamily="34" charset="0"/>
                <a:ea typeface="+mn-ea"/>
                <a:cs typeface="Arial" charset="0"/>
              </a:rPr>
              <a:t>Memory</a:t>
            </a:r>
          </a:p>
        </p:txBody>
      </p:sp>
      <p:sp>
        <p:nvSpPr>
          <p:cNvPr id="39" name="Text Box 42"/>
          <p:cNvSpPr txBox="1">
            <a:spLocks noChangeArrowheads="1"/>
          </p:cNvSpPr>
          <p:nvPr/>
        </p:nvSpPr>
        <p:spPr bwMode="auto">
          <a:xfrm>
            <a:off x="7339013" y="3794125"/>
            <a:ext cx="890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Verdana" pitchFamily="34" charset="0"/>
                <a:ea typeface="+mn-ea"/>
                <a:cs typeface="Arial" charset="0"/>
              </a:rPr>
              <a:t>Disk </a:t>
            </a:r>
          </a:p>
        </p:txBody>
      </p:sp>
      <p:sp>
        <p:nvSpPr>
          <p:cNvPr id="40" name="Rectangle 44"/>
          <p:cNvSpPr>
            <a:spLocks noChangeArrowheads="1"/>
          </p:cNvSpPr>
          <p:nvPr/>
        </p:nvSpPr>
        <p:spPr bwMode="auto">
          <a:xfrm>
            <a:off x="1081088" y="3581400"/>
            <a:ext cx="1600200" cy="2667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Verdana" pitchFamily="34" charset="0"/>
                <a:ea typeface="+mn-ea"/>
                <a:cs typeface="Arial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Verdana" pitchFamily="34" charset="0"/>
                <a:ea typeface="+mn-ea"/>
                <a:cs typeface="Arial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Verdana" pitchFamily="34" charset="0"/>
                <a:ea typeface="+mn-ea"/>
                <a:cs typeface="Arial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Verdana" pitchFamily="34" charset="0"/>
                <a:ea typeface="+mn-ea"/>
                <a:cs typeface="Arial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Verdana" pitchFamily="34" charset="0"/>
                <a:ea typeface="+mn-ea"/>
                <a:cs typeface="Arial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Verdana" pitchFamily="34" charset="0"/>
                <a:ea typeface="+mn-ea"/>
                <a:cs typeface="Arial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Verdana" pitchFamily="34" charset="0"/>
                <a:ea typeface="+mn-ea"/>
                <a:cs typeface="Arial" charset="0"/>
              </a:rPr>
              <a:t>.</a:t>
            </a:r>
          </a:p>
        </p:txBody>
      </p:sp>
      <p:sp>
        <p:nvSpPr>
          <p:cNvPr id="41" name="Text Box 45"/>
          <p:cNvSpPr txBox="1">
            <a:spLocks noChangeArrowheads="1"/>
          </p:cNvSpPr>
          <p:nvPr/>
        </p:nvSpPr>
        <p:spPr bwMode="auto">
          <a:xfrm>
            <a:off x="381000" y="5881688"/>
            <a:ext cx="508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n-ea"/>
                <a:cs typeface="Arial" charset="0"/>
              </a:rPr>
              <a:t>4G</a:t>
            </a:r>
          </a:p>
        </p:txBody>
      </p:sp>
    </p:spTree>
    <p:extLst>
      <p:ext uri="{BB962C8B-B14F-4D97-AF65-F5344CB8AC3E}">
        <p14:creationId xmlns:p14="http://schemas.microsoft.com/office/powerpoint/2010/main" val="2931456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Write-through Policy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594D28-5E5B-4FD7-92E2-392EF37B371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5295900" y="1446213"/>
            <a:ext cx="3105150" cy="2670175"/>
          </a:xfrm>
          <a:prstGeom prst="rect">
            <a:avLst/>
          </a:prstGeom>
          <a:solidFill>
            <a:srgbClr val="DC0A00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6500813" y="2505075"/>
            <a:ext cx="784225" cy="314325"/>
          </a:xfrm>
          <a:prstGeom prst="rect">
            <a:avLst/>
          </a:prstGeom>
          <a:solidFill>
            <a:srgbClr val="00FF99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rPr>
              <a:t>0x1234</a:t>
            </a: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6518275" y="2508250"/>
            <a:ext cx="784225" cy="314325"/>
          </a:xfrm>
          <a:prstGeom prst="rect">
            <a:avLst/>
          </a:prstGeom>
          <a:solidFill>
            <a:srgbClr val="00FF99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rPr>
              <a:t>0x1234</a:t>
            </a:r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1169988" y="2252663"/>
            <a:ext cx="1189037" cy="1060450"/>
          </a:xfrm>
          <a:prstGeom prst="rect">
            <a:avLst/>
          </a:prstGeom>
          <a:solidFill>
            <a:srgbClr val="666699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3071813" y="2092325"/>
            <a:ext cx="1117600" cy="1409700"/>
          </a:xfrm>
          <a:prstGeom prst="rect">
            <a:avLst/>
          </a:prstGeom>
          <a:solidFill>
            <a:srgbClr val="DC0A00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25" name="Line 8"/>
          <p:cNvSpPr>
            <a:spLocks noChangeShapeType="1"/>
          </p:cNvSpPr>
          <p:nvPr/>
        </p:nvSpPr>
        <p:spPr bwMode="auto">
          <a:xfrm>
            <a:off x="2316163" y="2441575"/>
            <a:ext cx="841375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26" name="Line 9"/>
          <p:cNvSpPr>
            <a:spLocks noChangeShapeType="1"/>
          </p:cNvSpPr>
          <p:nvPr/>
        </p:nvSpPr>
        <p:spPr bwMode="auto">
          <a:xfrm>
            <a:off x="4154488" y="2297113"/>
            <a:ext cx="1177925" cy="34766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27" name="AutoShape 10"/>
          <p:cNvSpPr>
            <a:spLocks noChangeArrowheads="1"/>
          </p:cNvSpPr>
          <p:nvPr/>
        </p:nvSpPr>
        <p:spPr bwMode="auto">
          <a:xfrm>
            <a:off x="3243263" y="2049463"/>
            <a:ext cx="827087" cy="652462"/>
          </a:xfrm>
          <a:prstGeom prst="irregularSeal1">
            <a:avLst/>
          </a:prstGeom>
          <a:solidFill>
            <a:srgbClr val="A50021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28" name="Text Box 11"/>
          <p:cNvSpPr txBox="1">
            <a:spLocks noChangeArrowheads="1"/>
          </p:cNvSpPr>
          <p:nvPr/>
        </p:nvSpPr>
        <p:spPr bwMode="auto">
          <a:xfrm>
            <a:off x="6507163" y="2513013"/>
            <a:ext cx="784225" cy="314325"/>
          </a:xfrm>
          <a:prstGeom prst="rect">
            <a:avLst/>
          </a:prstGeom>
          <a:solidFill>
            <a:srgbClr val="00FF99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rPr>
              <a:t>0x1234</a:t>
            </a:r>
          </a:p>
        </p:txBody>
      </p:sp>
      <p:sp>
        <p:nvSpPr>
          <p:cNvPr id="29" name="Text Box 14"/>
          <p:cNvSpPr txBox="1">
            <a:spLocks noChangeArrowheads="1"/>
          </p:cNvSpPr>
          <p:nvPr/>
        </p:nvSpPr>
        <p:spPr bwMode="auto">
          <a:xfrm>
            <a:off x="1003300" y="3494088"/>
            <a:ext cx="14271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rPr>
              <a:t>Processor</a:t>
            </a:r>
          </a:p>
        </p:txBody>
      </p:sp>
      <p:sp>
        <p:nvSpPr>
          <p:cNvPr id="30" name="Text Box 15"/>
          <p:cNvSpPr txBox="1">
            <a:spLocks noChangeArrowheads="1"/>
          </p:cNvSpPr>
          <p:nvPr/>
        </p:nvSpPr>
        <p:spPr bwMode="auto">
          <a:xfrm>
            <a:off x="3163888" y="3544888"/>
            <a:ext cx="94773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rPr>
              <a:t>Cache</a:t>
            </a:r>
          </a:p>
        </p:txBody>
      </p:sp>
      <p:sp>
        <p:nvSpPr>
          <p:cNvPr id="31" name="Text Box 16"/>
          <p:cNvSpPr txBox="1">
            <a:spLocks noChangeArrowheads="1"/>
          </p:cNvSpPr>
          <p:nvPr/>
        </p:nvSpPr>
        <p:spPr bwMode="auto">
          <a:xfrm>
            <a:off x="6329363" y="4200525"/>
            <a:ext cx="115728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rPr>
              <a:t>Memory</a:t>
            </a:r>
          </a:p>
        </p:txBody>
      </p:sp>
      <p:sp>
        <p:nvSpPr>
          <p:cNvPr id="32" name="Text Box 17"/>
          <p:cNvSpPr txBox="1">
            <a:spLocks noChangeArrowheads="1"/>
          </p:cNvSpPr>
          <p:nvPr/>
        </p:nvSpPr>
        <p:spPr bwMode="auto">
          <a:xfrm>
            <a:off x="3249613" y="2767013"/>
            <a:ext cx="784225" cy="314325"/>
          </a:xfrm>
          <a:prstGeom prst="rect">
            <a:avLst/>
          </a:prstGeom>
          <a:solidFill>
            <a:srgbClr val="00FF99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rPr>
              <a:t>0x1234</a:t>
            </a:r>
          </a:p>
        </p:txBody>
      </p:sp>
      <p:sp>
        <p:nvSpPr>
          <p:cNvPr id="33" name="Text Box 13"/>
          <p:cNvSpPr txBox="1">
            <a:spLocks noChangeArrowheads="1"/>
          </p:cNvSpPr>
          <p:nvPr/>
        </p:nvSpPr>
        <p:spPr bwMode="auto">
          <a:xfrm>
            <a:off x="1385888" y="2574925"/>
            <a:ext cx="784225" cy="314325"/>
          </a:xfrm>
          <a:prstGeom prst="rect">
            <a:avLst/>
          </a:prstGeom>
          <a:solidFill>
            <a:srgbClr val="FF6600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rPr>
              <a:t>0x5678</a:t>
            </a:r>
          </a:p>
        </p:txBody>
      </p:sp>
      <p:sp>
        <p:nvSpPr>
          <p:cNvPr id="34" name="Text Box 22"/>
          <p:cNvSpPr txBox="1">
            <a:spLocks noChangeArrowheads="1"/>
          </p:cNvSpPr>
          <p:nvPr/>
        </p:nvSpPr>
        <p:spPr bwMode="auto">
          <a:xfrm>
            <a:off x="1385888" y="2589213"/>
            <a:ext cx="784225" cy="314325"/>
          </a:xfrm>
          <a:prstGeom prst="rect">
            <a:avLst/>
          </a:prstGeom>
          <a:solidFill>
            <a:srgbClr val="FF6600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rPr>
              <a:t>0x5678</a:t>
            </a:r>
          </a:p>
        </p:txBody>
      </p:sp>
    </p:spTree>
    <p:extLst>
      <p:ext uri="{BB962C8B-B14F-4D97-AF65-F5344CB8AC3E}">
        <p14:creationId xmlns:p14="http://schemas.microsoft.com/office/powerpoint/2010/main" val="2122037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7341E-6 L -0.3585 0.04 " pathEditMode="relative" rAng="0" ptsTypes="AA">
                                      <p:cBhvr>
                                        <p:cTn id="22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00" y="200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0955 -0.02959 " pathEditMode="relative" ptsTypes="AA">
                                      <p:cBhvr>
                                        <p:cTn id="3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73 -0.00162 L 0.2007 0.03052 " pathEditMode="relative" rAng="0" ptsTypes="AA">
                                      <p:cBhvr>
                                        <p:cTn id="4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00" y="1600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5.78035E-7 L 0.5618 -0.00855 " pathEditMode="relative" rAng="0" ptsTypes="AA">
                                      <p:cBhvr>
                                        <p:cTn id="50" dur="3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100" y="-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32" grpId="0" animBg="1"/>
      <p:bldP spid="32" grpId="1" animBg="1"/>
      <p:bldP spid="32" grpId="2" animBg="1"/>
      <p:bldP spid="32" grpId="3" animBg="1"/>
      <p:bldP spid="33" grpId="0" animBg="1"/>
      <p:bldP spid="33" grpId="1" animBg="1"/>
      <p:bldP spid="34" grpId="0" animBg="1"/>
      <p:bldP spid="34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19074"/>
            <a:ext cx="7848600" cy="474663"/>
          </a:xfrm>
        </p:spPr>
        <p:txBody>
          <a:bodyPr>
            <a:normAutofit fontScale="90000"/>
          </a:bodyPr>
          <a:lstStyle/>
          <a:p>
            <a:r>
              <a:rPr lang="en-US" dirty="0"/>
              <a:t>Mapping Virtual to Physical Address</a:t>
            </a:r>
          </a:p>
        </p:txBody>
      </p:sp>
      <p:sp>
        <p:nvSpPr>
          <p:cNvPr id="817155" name="Rectangle 3"/>
          <p:cNvSpPr>
            <a:spLocks noChangeArrowheads="1"/>
          </p:cNvSpPr>
          <p:nvPr/>
        </p:nvSpPr>
        <p:spPr bwMode="auto">
          <a:xfrm>
            <a:off x="609600" y="1748135"/>
            <a:ext cx="7467600" cy="685800"/>
          </a:xfrm>
          <a:prstGeom prst="rect">
            <a:avLst/>
          </a:prstGeom>
          <a:noFill/>
          <a:ln w="25400" cap="rnd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ahoma"/>
              <a:ea typeface="+mn-ea"/>
              <a:cs typeface="Arial" charset="0"/>
            </a:endParaRPr>
          </a:p>
        </p:txBody>
      </p:sp>
      <p:sp>
        <p:nvSpPr>
          <p:cNvPr id="817156" name="Rectangle 4"/>
          <p:cNvSpPr>
            <a:spLocks noChangeArrowheads="1"/>
          </p:cNvSpPr>
          <p:nvPr/>
        </p:nvSpPr>
        <p:spPr bwMode="auto">
          <a:xfrm>
            <a:off x="1219200" y="5177135"/>
            <a:ext cx="6858000" cy="685800"/>
          </a:xfrm>
          <a:prstGeom prst="rect">
            <a:avLst/>
          </a:prstGeom>
          <a:noFill/>
          <a:ln w="25400" cap="rnd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ahoma"/>
              <a:ea typeface="+mn-ea"/>
              <a:cs typeface="Arial" charset="0"/>
            </a:endParaRPr>
          </a:p>
        </p:txBody>
      </p:sp>
      <p:sp>
        <p:nvSpPr>
          <p:cNvPr id="817157" name="Line 5"/>
          <p:cNvSpPr>
            <a:spLocks noChangeShapeType="1"/>
          </p:cNvSpPr>
          <p:nvPr/>
        </p:nvSpPr>
        <p:spPr bwMode="auto">
          <a:xfrm>
            <a:off x="5486400" y="1748135"/>
            <a:ext cx="0" cy="685800"/>
          </a:xfrm>
          <a:prstGeom prst="line">
            <a:avLst/>
          </a:prstGeom>
          <a:noFill/>
          <a:ln w="25400" cap="rnd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ahoma"/>
              <a:ea typeface="+mn-ea"/>
              <a:cs typeface="Arial" charset="0"/>
            </a:endParaRPr>
          </a:p>
        </p:txBody>
      </p:sp>
      <p:sp>
        <p:nvSpPr>
          <p:cNvPr id="817158" name="Line 6"/>
          <p:cNvSpPr>
            <a:spLocks noChangeShapeType="1"/>
          </p:cNvSpPr>
          <p:nvPr/>
        </p:nvSpPr>
        <p:spPr bwMode="auto">
          <a:xfrm>
            <a:off x="5486400" y="5177135"/>
            <a:ext cx="0" cy="685800"/>
          </a:xfrm>
          <a:prstGeom prst="line">
            <a:avLst/>
          </a:prstGeom>
          <a:noFill/>
          <a:ln w="25400" cap="rnd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ahoma"/>
              <a:ea typeface="+mn-ea"/>
              <a:cs typeface="Arial" charset="0"/>
            </a:endParaRPr>
          </a:p>
        </p:txBody>
      </p:sp>
      <p:sp>
        <p:nvSpPr>
          <p:cNvPr id="817159" name="Text Box 7"/>
          <p:cNvSpPr txBox="1">
            <a:spLocks noChangeArrowheads="1"/>
          </p:cNvSpPr>
          <p:nvPr/>
        </p:nvSpPr>
        <p:spPr bwMode="auto">
          <a:xfrm>
            <a:off x="1600200" y="1900535"/>
            <a:ext cx="2541588" cy="396875"/>
          </a:xfrm>
          <a:prstGeom prst="rect">
            <a:avLst/>
          </a:prstGeom>
          <a:noFill/>
          <a:ln w="25400" cap="rnd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/>
                <a:ea typeface="+mn-ea"/>
                <a:cs typeface="Arial" charset="0"/>
              </a:rPr>
              <a:t>Virtual Page Number</a:t>
            </a:r>
          </a:p>
        </p:txBody>
      </p:sp>
      <p:sp>
        <p:nvSpPr>
          <p:cNvPr id="817160" name="Text Box 8"/>
          <p:cNvSpPr txBox="1">
            <a:spLocks noChangeArrowheads="1"/>
          </p:cNvSpPr>
          <p:nvPr/>
        </p:nvSpPr>
        <p:spPr bwMode="auto">
          <a:xfrm>
            <a:off x="5943600" y="1900535"/>
            <a:ext cx="1522413" cy="396875"/>
          </a:xfrm>
          <a:prstGeom prst="rect">
            <a:avLst/>
          </a:prstGeom>
          <a:noFill/>
          <a:ln w="25400" cap="rnd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/>
                <a:ea typeface="+mn-ea"/>
                <a:cs typeface="Arial" charset="0"/>
              </a:rPr>
              <a:t>Page Offset</a:t>
            </a:r>
          </a:p>
        </p:txBody>
      </p:sp>
      <p:sp>
        <p:nvSpPr>
          <p:cNvPr id="817161" name="Text Box 9"/>
          <p:cNvSpPr txBox="1">
            <a:spLocks noChangeArrowheads="1"/>
          </p:cNvSpPr>
          <p:nvPr/>
        </p:nvSpPr>
        <p:spPr bwMode="auto">
          <a:xfrm>
            <a:off x="5943600" y="5329535"/>
            <a:ext cx="1522413" cy="396875"/>
          </a:xfrm>
          <a:prstGeom prst="rect">
            <a:avLst/>
          </a:prstGeom>
          <a:noFill/>
          <a:ln w="25400" cap="rnd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/>
                <a:ea typeface="+mn-ea"/>
                <a:cs typeface="Arial" charset="0"/>
              </a:rPr>
              <a:t>Page Offset</a:t>
            </a:r>
          </a:p>
        </p:txBody>
      </p:sp>
      <p:sp>
        <p:nvSpPr>
          <p:cNvPr id="817162" name="Text Box 10"/>
          <p:cNvSpPr txBox="1">
            <a:spLocks noChangeArrowheads="1"/>
          </p:cNvSpPr>
          <p:nvPr/>
        </p:nvSpPr>
        <p:spPr bwMode="auto">
          <a:xfrm>
            <a:off x="2032000" y="5329535"/>
            <a:ext cx="2768600" cy="396875"/>
          </a:xfrm>
          <a:prstGeom prst="rect">
            <a:avLst/>
          </a:prstGeom>
          <a:noFill/>
          <a:ln w="25400" cap="rnd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/>
                <a:ea typeface="+mn-ea"/>
                <a:cs typeface="Arial" charset="0"/>
              </a:rPr>
              <a:t>Physical Page Number</a:t>
            </a:r>
          </a:p>
        </p:txBody>
      </p:sp>
      <p:sp>
        <p:nvSpPr>
          <p:cNvPr id="817163" name="Oval 11"/>
          <p:cNvSpPr>
            <a:spLocks noChangeArrowheads="1"/>
          </p:cNvSpPr>
          <p:nvPr/>
        </p:nvSpPr>
        <p:spPr bwMode="auto">
          <a:xfrm>
            <a:off x="1676400" y="3195935"/>
            <a:ext cx="2209800" cy="1143000"/>
          </a:xfrm>
          <a:prstGeom prst="ellipse">
            <a:avLst/>
          </a:prstGeom>
          <a:noFill/>
          <a:ln w="25400" cap="rnd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ahoma"/>
              <a:ea typeface="+mn-ea"/>
              <a:cs typeface="Arial" charset="0"/>
            </a:endParaRPr>
          </a:p>
        </p:txBody>
      </p:sp>
      <p:sp>
        <p:nvSpPr>
          <p:cNvPr id="817164" name="Text Box 12"/>
          <p:cNvSpPr txBox="1">
            <a:spLocks noChangeArrowheads="1"/>
          </p:cNvSpPr>
          <p:nvPr/>
        </p:nvSpPr>
        <p:spPr bwMode="auto">
          <a:xfrm>
            <a:off x="2063750" y="3576935"/>
            <a:ext cx="1441450" cy="396875"/>
          </a:xfrm>
          <a:prstGeom prst="rect">
            <a:avLst/>
          </a:prstGeom>
          <a:noFill/>
          <a:ln w="25400" cap="rnd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/>
                <a:ea typeface="+mn-ea"/>
                <a:cs typeface="Arial" charset="0"/>
              </a:rPr>
              <a:t>Translation</a:t>
            </a:r>
          </a:p>
        </p:txBody>
      </p:sp>
      <p:sp>
        <p:nvSpPr>
          <p:cNvPr id="817165" name="Line 13"/>
          <p:cNvSpPr>
            <a:spLocks noChangeShapeType="1"/>
          </p:cNvSpPr>
          <p:nvPr/>
        </p:nvSpPr>
        <p:spPr bwMode="auto">
          <a:xfrm>
            <a:off x="2743200" y="2433935"/>
            <a:ext cx="0" cy="762000"/>
          </a:xfrm>
          <a:prstGeom prst="line">
            <a:avLst/>
          </a:pr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ahoma"/>
              <a:ea typeface="+mn-ea"/>
              <a:cs typeface="Arial" charset="0"/>
            </a:endParaRPr>
          </a:p>
        </p:txBody>
      </p:sp>
      <p:sp>
        <p:nvSpPr>
          <p:cNvPr id="817166" name="Line 14"/>
          <p:cNvSpPr>
            <a:spLocks noChangeShapeType="1"/>
          </p:cNvSpPr>
          <p:nvPr/>
        </p:nvSpPr>
        <p:spPr bwMode="auto">
          <a:xfrm>
            <a:off x="2743200" y="4338935"/>
            <a:ext cx="0" cy="838200"/>
          </a:xfrm>
          <a:prstGeom prst="line">
            <a:avLst/>
          </a:pr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ahoma"/>
              <a:ea typeface="+mn-ea"/>
              <a:cs typeface="Arial" charset="0"/>
            </a:endParaRPr>
          </a:p>
        </p:txBody>
      </p:sp>
      <p:sp>
        <p:nvSpPr>
          <p:cNvPr id="817167" name="Line 15"/>
          <p:cNvSpPr>
            <a:spLocks noChangeShapeType="1"/>
          </p:cNvSpPr>
          <p:nvPr/>
        </p:nvSpPr>
        <p:spPr bwMode="auto">
          <a:xfrm>
            <a:off x="6858000" y="2433935"/>
            <a:ext cx="0" cy="2743200"/>
          </a:xfrm>
          <a:prstGeom prst="line">
            <a:avLst/>
          </a:pr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ahoma"/>
              <a:ea typeface="+mn-ea"/>
              <a:cs typeface="Arial" charset="0"/>
            </a:endParaRPr>
          </a:p>
        </p:txBody>
      </p:sp>
      <p:sp>
        <p:nvSpPr>
          <p:cNvPr id="817168" name="Text Box 16"/>
          <p:cNvSpPr txBox="1">
            <a:spLocks noChangeArrowheads="1"/>
          </p:cNvSpPr>
          <p:nvPr/>
        </p:nvSpPr>
        <p:spPr bwMode="auto">
          <a:xfrm>
            <a:off x="860061" y="1367135"/>
            <a:ext cx="4600939" cy="400110"/>
          </a:xfrm>
          <a:prstGeom prst="rect">
            <a:avLst/>
          </a:prstGeom>
          <a:noFill/>
          <a:ln w="25400" cap="rnd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/>
                <a:ea typeface="+mn-ea"/>
                <a:cs typeface="Arial" charset="0"/>
              </a:rPr>
              <a:t>31 30 29 28 27 .………………….12 11 10</a:t>
            </a:r>
          </a:p>
        </p:txBody>
      </p:sp>
      <p:sp>
        <p:nvSpPr>
          <p:cNvPr id="817169" name="Text Box 17"/>
          <p:cNvSpPr txBox="1">
            <a:spLocks noChangeArrowheads="1"/>
          </p:cNvSpPr>
          <p:nvPr/>
        </p:nvSpPr>
        <p:spPr bwMode="auto">
          <a:xfrm>
            <a:off x="1502007" y="5862935"/>
            <a:ext cx="3882793" cy="400110"/>
          </a:xfrm>
          <a:prstGeom prst="rect">
            <a:avLst/>
          </a:prstGeom>
          <a:noFill/>
          <a:ln w="25400" cap="rnd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/>
                <a:ea typeface="+mn-ea"/>
                <a:cs typeface="Arial" charset="0"/>
              </a:rPr>
              <a:t>29 28 27 .………………….12 11 10</a:t>
            </a:r>
          </a:p>
        </p:txBody>
      </p:sp>
      <p:sp>
        <p:nvSpPr>
          <p:cNvPr id="817170" name="Text Box 18"/>
          <p:cNvSpPr txBox="1">
            <a:spLocks noChangeArrowheads="1"/>
          </p:cNvSpPr>
          <p:nvPr/>
        </p:nvSpPr>
        <p:spPr bwMode="auto">
          <a:xfrm>
            <a:off x="5372100" y="1367135"/>
            <a:ext cx="2746375" cy="396875"/>
          </a:xfrm>
          <a:prstGeom prst="rect">
            <a:avLst/>
          </a:prstGeom>
          <a:noFill/>
          <a:ln w="25400" cap="rnd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/>
                <a:ea typeface="+mn-ea"/>
                <a:cs typeface="Arial" charset="0"/>
              </a:rPr>
              <a:t> 9 8 ……..……. 3 2 1 0</a:t>
            </a:r>
          </a:p>
        </p:txBody>
      </p:sp>
      <p:sp>
        <p:nvSpPr>
          <p:cNvPr id="817171" name="Text Box 19"/>
          <p:cNvSpPr txBox="1">
            <a:spLocks noChangeArrowheads="1"/>
          </p:cNvSpPr>
          <p:nvPr/>
        </p:nvSpPr>
        <p:spPr bwMode="auto">
          <a:xfrm>
            <a:off x="3337199" y="909935"/>
            <a:ext cx="2223814" cy="461665"/>
          </a:xfrm>
          <a:prstGeom prst="rect">
            <a:avLst/>
          </a:prstGeom>
          <a:noFill/>
          <a:ln w="25400" cap="rnd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/>
                <a:ea typeface="+mn-ea"/>
                <a:cs typeface="Arial" charset="0"/>
              </a:rPr>
              <a:t>Virtual Address</a:t>
            </a:r>
          </a:p>
        </p:txBody>
      </p:sp>
      <p:sp>
        <p:nvSpPr>
          <p:cNvPr id="817172" name="Text Box 20"/>
          <p:cNvSpPr txBox="1">
            <a:spLocks noChangeArrowheads="1"/>
          </p:cNvSpPr>
          <p:nvPr/>
        </p:nvSpPr>
        <p:spPr bwMode="auto">
          <a:xfrm>
            <a:off x="3417267" y="6320135"/>
            <a:ext cx="2427908" cy="461665"/>
          </a:xfrm>
          <a:prstGeom prst="rect">
            <a:avLst/>
          </a:prstGeom>
          <a:noFill/>
          <a:ln w="25400" cap="rnd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/>
                <a:ea typeface="+mn-ea"/>
                <a:cs typeface="Arial" charset="0"/>
              </a:rPr>
              <a:t>Physical Address</a:t>
            </a:r>
          </a:p>
        </p:txBody>
      </p:sp>
      <p:sp>
        <p:nvSpPr>
          <p:cNvPr id="817173" name="Text Box 21"/>
          <p:cNvSpPr txBox="1">
            <a:spLocks noChangeArrowheads="1"/>
          </p:cNvSpPr>
          <p:nvPr/>
        </p:nvSpPr>
        <p:spPr bwMode="auto">
          <a:xfrm>
            <a:off x="5407025" y="5847060"/>
            <a:ext cx="2746375" cy="396875"/>
          </a:xfrm>
          <a:prstGeom prst="rect">
            <a:avLst/>
          </a:prstGeom>
          <a:noFill/>
          <a:ln w="25400" cap="rnd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/>
                <a:ea typeface="+mn-ea"/>
                <a:cs typeface="Arial" charset="0"/>
              </a:rPr>
              <a:t> 9 8 ……..……. 3 2 1 0</a:t>
            </a:r>
          </a:p>
        </p:txBody>
      </p:sp>
      <p:sp>
        <p:nvSpPr>
          <p:cNvPr id="817174" name="Text Box 22"/>
          <p:cNvSpPr txBox="1">
            <a:spLocks noChangeArrowheads="1"/>
          </p:cNvSpPr>
          <p:nvPr/>
        </p:nvSpPr>
        <p:spPr bwMode="auto">
          <a:xfrm>
            <a:off x="7129463" y="3226098"/>
            <a:ext cx="1868487" cy="400110"/>
          </a:xfrm>
          <a:prstGeom prst="rect">
            <a:avLst/>
          </a:prstGeom>
          <a:noFill/>
          <a:ln w="25400" cap="rnd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/>
                <a:ea typeface="+mn-ea"/>
                <a:cs typeface="Arial" charset="0"/>
              </a:rPr>
              <a:t>1KB page size</a:t>
            </a:r>
          </a:p>
        </p:txBody>
      </p:sp>
    </p:spTree>
    <p:extLst>
      <p:ext uri="{BB962C8B-B14F-4D97-AF65-F5344CB8AC3E}">
        <p14:creationId xmlns:p14="http://schemas.microsoft.com/office/powerpoint/2010/main" val="5562640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page size is 2</a:t>
            </a:r>
            <a:r>
              <a:rPr lang="en-US" baseline="30000" dirty="0"/>
              <a:t>10</a:t>
            </a:r>
            <a:r>
              <a:rPr lang="en-US" dirty="0"/>
              <a:t> = 1KB</a:t>
            </a:r>
          </a:p>
          <a:p>
            <a:r>
              <a:rPr lang="en-US" dirty="0"/>
              <a:t>The number of physical pages allowed in memory is 2</a:t>
            </a:r>
            <a:r>
              <a:rPr lang="en-US" baseline="30000" dirty="0"/>
              <a:t>20</a:t>
            </a:r>
            <a:r>
              <a:rPr lang="en-US" dirty="0"/>
              <a:t> (1M pages) - 1GB</a:t>
            </a:r>
          </a:p>
          <a:p>
            <a:r>
              <a:rPr lang="en-US" dirty="0"/>
              <a:t>VM address space is 4GB</a:t>
            </a:r>
          </a:p>
          <a:p>
            <a:r>
              <a:rPr lang="en-US" dirty="0"/>
              <a:t>So, it is possible for a virtual page to be absent from main memory and not be mapped to a physical address</a:t>
            </a:r>
          </a:p>
          <a:p>
            <a:pPr lvl="1"/>
            <a:r>
              <a:rPr lang="en-US" dirty="0"/>
              <a:t>The page resides on disk</a:t>
            </a:r>
          </a:p>
          <a:p>
            <a:r>
              <a:rPr lang="en-US" dirty="0"/>
              <a:t>Physical pages can be shared by having two virtual addresses point to the same physical address</a:t>
            </a:r>
          </a:p>
          <a:p>
            <a:pPr lvl="1"/>
            <a:r>
              <a:rPr lang="en-US" dirty="0"/>
              <a:t>Allow two different programs to share data or code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83A6933-5E2F-49EF-B82F-DC0194CD740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9990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Design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Main memory is about 100,000× faster than disk</a:t>
            </a:r>
          </a:p>
          <a:p>
            <a:pPr lvl="1"/>
            <a:r>
              <a:rPr lang="en-US" dirty="0"/>
              <a:t>Pages should be large enough to try to amortize the high access time</a:t>
            </a:r>
          </a:p>
          <a:p>
            <a:pPr lvl="2"/>
            <a:r>
              <a:rPr lang="en-US" dirty="0"/>
              <a:t>4KB to 16MB in real systems</a:t>
            </a:r>
          </a:p>
          <a:p>
            <a:pPr lvl="1"/>
            <a:r>
              <a:rPr lang="en-US" dirty="0"/>
              <a:t>Reduce page fault rate!</a:t>
            </a:r>
          </a:p>
          <a:p>
            <a:pPr lvl="2"/>
            <a:r>
              <a:rPr lang="en-US" dirty="0"/>
              <a:t>Allow fully associative placement of pages in memory</a:t>
            </a:r>
          </a:p>
          <a:p>
            <a:pPr lvl="1"/>
            <a:r>
              <a:rPr lang="en-US" dirty="0"/>
              <a:t>Page faults can be handled in software</a:t>
            </a:r>
          </a:p>
          <a:p>
            <a:pPr lvl="2"/>
            <a:r>
              <a:rPr lang="en-US" dirty="0"/>
              <a:t>Can use clever algorithms for choosing how to place pages</a:t>
            </a:r>
          </a:p>
          <a:p>
            <a:pPr lvl="1"/>
            <a:r>
              <a:rPr lang="en-US" dirty="0"/>
              <a:t>Write-through will not work well for VM</a:t>
            </a:r>
          </a:p>
          <a:p>
            <a:pPr lvl="2"/>
            <a:r>
              <a:rPr lang="en-US" dirty="0"/>
              <a:t>Use write-back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594D28-5E5B-4FD7-92E2-392EF37B371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6671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search the fully associative pages?</a:t>
            </a:r>
          </a:p>
          <a:p>
            <a:pPr lvl="1"/>
            <a:r>
              <a:rPr lang="en-US" dirty="0"/>
              <a:t>A full search is impractical</a:t>
            </a:r>
          </a:p>
          <a:p>
            <a:pPr lvl="1"/>
            <a:r>
              <a:rPr lang="en-US" dirty="0"/>
              <a:t>Use a table, page table, that indexes the memory</a:t>
            </a:r>
          </a:p>
          <a:p>
            <a:r>
              <a:rPr lang="en-US" dirty="0"/>
              <a:t>Page table</a:t>
            </a:r>
          </a:p>
          <a:p>
            <a:pPr lvl="1"/>
            <a:r>
              <a:rPr lang="en-US" dirty="0"/>
              <a:t>The page table is indexed with the page number from the virtual address to find the corresponding physical page number</a:t>
            </a:r>
          </a:p>
          <a:p>
            <a:pPr lvl="1"/>
            <a:r>
              <a:rPr lang="en-US" dirty="0"/>
              <a:t>To indicate the location of the page table, the page table register points to the start of the page table</a:t>
            </a:r>
          </a:p>
          <a:p>
            <a:pPr lvl="1"/>
            <a:r>
              <a:rPr lang="en-US" dirty="0"/>
              <a:t>Each program has its own page table</a:t>
            </a:r>
          </a:p>
          <a:p>
            <a:pPr lvl="2"/>
            <a:r>
              <a:rPr lang="en-US" dirty="0"/>
              <a:t>Provide protection of one program from another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594D28-5E5B-4FD7-92E2-392EF37B371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4514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Translation w/ Single-Level Page Table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594D28-5E5B-4FD7-92E2-392EF37B371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graphicFrame>
        <p:nvGraphicFramePr>
          <p:cNvPr id="5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228600" y="1066800"/>
          <a:ext cx="5335587" cy="541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9179719" imgH="8305800" progId="">
                  <p:embed/>
                </p:oleObj>
              </mc:Choice>
              <mc:Fallback>
                <p:oleObj name="Visio" r:id="rId2" imgW="9179719" imgH="8305800" progId="">
                  <p:embed/>
                  <p:pic>
                    <p:nvPicPr>
                      <p:cNvPr id="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066800"/>
                        <a:ext cx="5335587" cy="541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91475" y="1143000"/>
            <a:ext cx="35706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rPr>
              <a:t>PTBR	page table base register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rPr>
              <a:t>PTE	page table entry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rPr>
              <a:t>VPN	virtual page number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rPr>
              <a:t>PPN	physical page number</a:t>
            </a:r>
          </a:p>
        </p:txBody>
      </p:sp>
    </p:spTree>
    <p:extLst>
      <p:ext uri="{BB962C8B-B14F-4D97-AF65-F5344CB8AC3E}">
        <p14:creationId xmlns:p14="http://schemas.microsoft.com/office/powerpoint/2010/main" val="19320320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Page table drawing</a:t>
            </a:r>
          </a:p>
          <a:p>
            <a:endParaRPr lang="en-US" dirty="0"/>
          </a:p>
          <a:p>
            <a:r>
              <a:rPr lang="en-US" dirty="0"/>
              <a:t>The page table has an entry for every virtual page</a:t>
            </a:r>
          </a:p>
          <a:p>
            <a:endParaRPr lang="en-US" dirty="0"/>
          </a:p>
          <a:p>
            <a:r>
              <a:rPr lang="en-US" dirty="0"/>
              <a:t>Size of page table in the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594D28-5E5B-4FD7-92E2-392EF37B371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1357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 Table Structure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One-to-one mapping, space?</a:t>
            </a:r>
          </a:p>
          <a:p>
            <a:pPr lvl="1"/>
            <a:r>
              <a:rPr lang="en-US" dirty="0"/>
              <a:t>Large pages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/>
              <a:t>Internal fragmentation (similar to having large line sizes in caches)</a:t>
            </a:r>
          </a:p>
          <a:p>
            <a:pPr lvl="1"/>
            <a:r>
              <a:rPr lang="en-US" dirty="0"/>
              <a:t>Small pages </a:t>
            </a:r>
            <a:r>
              <a:rPr lang="en-US" dirty="0">
                <a:sym typeface="Wingdings" pitchFamily="2" charset="2"/>
              </a:rPr>
              <a:t> Page table size issues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594D28-5E5B-4FD7-92E2-392EF37B371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828800" y="3108325"/>
            <a:ext cx="5638800" cy="3444875"/>
          </a:xfrm>
          <a:prstGeom prst="rect">
            <a:avLst/>
          </a:prstGeom>
          <a:solidFill>
            <a:srgbClr val="FFCC99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rPr>
              <a:t>Example: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rPr>
              <a:t>64 bit address space, 4 KB pages (12 bits), 512 MB (29 bits) RAM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  <a:sym typeface="Wingdings" pitchFamily="2" charset="2"/>
              </a:rPr>
              <a:t>Number of pages = 2</a:t>
            </a:r>
            <a:r>
              <a:rPr kumimoji="0" lang="en-US" sz="20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  <a:sym typeface="Wingdings" pitchFamily="2" charset="2"/>
              </a:rPr>
              <a:t>64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  <a:sym typeface="Wingdings" pitchFamily="2" charset="2"/>
              </a:rPr>
              <a:t>/2</a:t>
            </a:r>
            <a:r>
              <a:rPr kumimoji="0" lang="en-US" sz="20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  <a:sym typeface="Wingdings" pitchFamily="2" charset="2"/>
              </a:rPr>
              <a:t>12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  <a:sym typeface="Wingdings" pitchFamily="2" charset="2"/>
              </a:rPr>
              <a:t> = 2</a:t>
            </a:r>
            <a:r>
              <a:rPr kumimoji="0" lang="en-US" sz="20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  <a:sym typeface="Wingdings" pitchFamily="2" charset="2"/>
              </a:rPr>
              <a:t>52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  <a:sym typeface="Wingdings" pitchFamily="2" charset="2"/>
              </a:rPr>
              <a:t>(The page table has as many entrees)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  <a:sym typeface="Wingdings" pitchFamily="2" charset="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  <a:sym typeface="Wingdings" pitchFamily="2" charset="2"/>
              </a:rPr>
              <a:t>Each entry is ~4 bytes, the size of the Page table is 2</a:t>
            </a:r>
            <a:r>
              <a:rPr kumimoji="0" lang="en-US" sz="20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  <a:sym typeface="Wingdings" pitchFamily="2" charset="2"/>
              </a:rPr>
              <a:t>54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  <a:sym typeface="Wingdings" pitchFamily="2" charset="2"/>
              </a:rPr>
              <a:t>Bytes  = 16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  <a:sym typeface="Wingdings" pitchFamily="2" charset="2"/>
              </a:rPr>
              <a:t>Petabytes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  <a:sym typeface="Wingdings" pitchFamily="2" charset="2"/>
              </a:rPr>
              <a:t>!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  <a:sym typeface="Wingdings" pitchFamily="2" charset="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  <a:sym typeface="Wingdings" pitchFamily="2" charset="2"/>
              </a:rPr>
              <a:t>Can’t fit the page table in the 512 MB RAM!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495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TLB – a Cache for Page Table Entries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594D28-5E5B-4FD7-92E2-392EF37B371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33400" y="1447800"/>
            <a:ext cx="1676400" cy="5334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rPr>
              <a:t>VPN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209800" y="1447800"/>
            <a:ext cx="990600" cy="5334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rPr>
              <a:t>Offset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676400" y="2743200"/>
            <a:ext cx="2057400" cy="16002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rPr>
              <a:t>TLB</a:t>
            </a:r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1371600" y="1981200"/>
            <a:ext cx="304800" cy="1600200"/>
          </a:xfrm>
          <a:custGeom>
            <a:avLst/>
            <a:gdLst>
              <a:gd name="T0" fmla="*/ 0 w 192"/>
              <a:gd name="T1" fmla="*/ 0 h 1008"/>
              <a:gd name="T2" fmla="*/ 0 w 192"/>
              <a:gd name="T3" fmla="*/ 1600200 h 1008"/>
              <a:gd name="T4" fmla="*/ 304800 w 192"/>
              <a:gd name="T5" fmla="*/ 1600200 h 1008"/>
              <a:gd name="T6" fmla="*/ 0 60000 65536"/>
              <a:gd name="T7" fmla="*/ 0 60000 65536"/>
              <a:gd name="T8" fmla="*/ 0 60000 65536"/>
              <a:gd name="T9" fmla="*/ 0 w 192"/>
              <a:gd name="T10" fmla="*/ 0 h 1008"/>
              <a:gd name="T11" fmla="*/ 192 w 192"/>
              <a:gd name="T12" fmla="*/ 1008 h 10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1008">
                <a:moveTo>
                  <a:pt x="0" y="0"/>
                </a:moveTo>
                <a:lnTo>
                  <a:pt x="0" y="1008"/>
                </a:lnTo>
                <a:lnTo>
                  <a:pt x="192" y="1008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1676400" y="3962400"/>
            <a:ext cx="2057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676400" y="3962400"/>
            <a:ext cx="3365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rPr>
              <a:t>V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981200" y="3962400"/>
            <a:ext cx="3492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rPr>
              <a:t>D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362200" y="3962400"/>
            <a:ext cx="6540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rPr>
              <a:t>VPN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3048000" y="3962400"/>
            <a:ext cx="6540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rPr>
              <a:t>PPN</a:t>
            </a:r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1981200" y="39624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2362200" y="39624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3048000" y="39624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2362200" y="4800600"/>
            <a:ext cx="762000" cy="4572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rPr>
              <a:t>Hit?</a:t>
            </a:r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4038600" y="4800600"/>
            <a:ext cx="1676400" cy="533400"/>
          </a:xfrm>
          <a:prstGeom prst="rect">
            <a:avLst/>
          </a:prstGeom>
          <a:solidFill>
            <a:srgbClr val="0000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rPr>
              <a:t>PPN</a:t>
            </a:r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5715000" y="4800600"/>
            <a:ext cx="990600" cy="533400"/>
          </a:xfrm>
          <a:prstGeom prst="rect">
            <a:avLst/>
          </a:prstGeom>
          <a:solidFill>
            <a:srgbClr val="0000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rPr>
              <a:t>Offset</a:t>
            </a:r>
          </a:p>
        </p:txBody>
      </p:sp>
      <p:sp>
        <p:nvSpPr>
          <p:cNvPr id="20" name="Freeform 18"/>
          <p:cNvSpPr>
            <a:spLocks/>
          </p:cNvSpPr>
          <p:nvPr/>
        </p:nvSpPr>
        <p:spPr bwMode="auto">
          <a:xfrm>
            <a:off x="3352800" y="4343400"/>
            <a:ext cx="1524000" cy="457200"/>
          </a:xfrm>
          <a:custGeom>
            <a:avLst/>
            <a:gdLst>
              <a:gd name="T0" fmla="*/ 0 w 960"/>
              <a:gd name="T1" fmla="*/ 0 h 288"/>
              <a:gd name="T2" fmla="*/ 0 w 960"/>
              <a:gd name="T3" fmla="*/ 152400 h 288"/>
              <a:gd name="T4" fmla="*/ 1524000 w 960"/>
              <a:gd name="T5" fmla="*/ 152400 h 288"/>
              <a:gd name="T6" fmla="*/ 1524000 w 960"/>
              <a:gd name="T7" fmla="*/ 457200 h 288"/>
              <a:gd name="T8" fmla="*/ 0 60000 65536"/>
              <a:gd name="T9" fmla="*/ 0 60000 65536"/>
              <a:gd name="T10" fmla="*/ 0 60000 65536"/>
              <a:gd name="T11" fmla="*/ 0 60000 65536"/>
              <a:gd name="T12" fmla="*/ 0 w 960"/>
              <a:gd name="T13" fmla="*/ 0 h 288"/>
              <a:gd name="T14" fmla="*/ 960 w 960"/>
              <a:gd name="T15" fmla="*/ 288 h 2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60" h="288">
                <a:moveTo>
                  <a:pt x="0" y="0"/>
                </a:moveTo>
                <a:lnTo>
                  <a:pt x="0" y="96"/>
                </a:lnTo>
                <a:lnTo>
                  <a:pt x="960" y="96"/>
                </a:lnTo>
                <a:lnTo>
                  <a:pt x="960" y="288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21" name="Freeform 19"/>
          <p:cNvSpPr>
            <a:spLocks/>
          </p:cNvSpPr>
          <p:nvPr/>
        </p:nvSpPr>
        <p:spPr bwMode="auto">
          <a:xfrm>
            <a:off x="2743200" y="1981200"/>
            <a:ext cx="3505200" cy="2819400"/>
          </a:xfrm>
          <a:custGeom>
            <a:avLst/>
            <a:gdLst>
              <a:gd name="T0" fmla="*/ 0 w 2208"/>
              <a:gd name="T1" fmla="*/ 0 h 1776"/>
              <a:gd name="T2" fmla="*/ 0 w 2208"/>
              <a:gd name="T3" fmla="*/ 304800 h 1776"/>
              <a:gd name="T4" fmla="*/ 3505200 w 2208"/>
              <a:gd name="T5" fmla="*/ 304800 h 1776"/>
              <a:gd name="T6" fmla="*/ 3505200 w 2208"/>
              <a:gd name="T7" fmla="*/ 2819400 h 1776"/>
              <a:gd name="T8" fmla="*/ 0 60000 65536"/>
              <a:gd name="T9" fmla="*/ 0 60000 65536"/>
              <a:gd name="T10" fmla="*/ 0 60000 65536"/>
              <a:gd name="T11" fmla="*/ 0 60000 65536"/>
              <a:gd name="T12" fmla="*/ 0 w 2208"/>
              <a:gd name="T13" fmla="*/ 0 h 1776"/>
              <a:gd name="T14" fmla="*/ 2208 w 2208"/>
              <a:gd name="T15" fmla="*/ 1776 h 17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08" h="1776">
                <a:moveTo>
                  <a:pt x="0" y="0"/>
                </a:moveTo>
                <a:lnTo>
                  <a:pt x="0" y="192"/>
                </a:lnTo>
                <a:lnTo>
                  <a:pt x="2208" y="192"/>
                </a:lnTo>
                <a:lnTo>
                  <a:pt x="2208" y="1776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22" name="Freeform 20"/>
          <p:cNvSpPr>
            <a:spLocks/>
          </p:cNvSpPr>
          <p:nvPr/>
        </p:nvSpPr>
        <p:spPr bwMode="auto">
          <a:xfrm>
            <a:off x="1371600" y="3581400"/>
            <a:ext cx="990600" cy="1447800"/>
          </a:xfrm>
          <a:custGeom>
            <a:avLst/>
            <a:gdLst>
              <a:gd name="T0" fmla="*/ 0 w 624"/>
              <a:gd name="T1" fmla="*/ 0 h 912"/>
              <a:gd name="T2" fmla="*/ 0 w 624"/>
              <a:gd name="T3" fmla="*/ 1447800 h 912"/>
              <a:gd name="T4" fmla="*/ 990600 w 624"/>
              <a:gd name="T5" fmla="*/ 1447800 h 912"/>
              <a:gd name="T6" fmla="*/ 0 60000 65536"/>
              <a:gd name="T7" fmla="*/ 0 60000 65536"/>
              <a:gd name="T8" fmla="*/ 0 60000 65536"/>
              <a:gd name="T9" fmla="*/ 0 w 624"/>
              <a:gd name="T10" fmla="*/ 0 h 912"/>
              <a:gd name="T11" fmla="*/ 624 w 624"/>
              <a:gd name="T12" fmla="*/ 912 h 9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24" h="912">
                <a:moveTo>
                  <a:pt x="0" y="0"/>
                </a:moveTo>
                <a:lnTo>
                  <a:pt x="0" y="912"/>
                </a:lnTo>
                <a:lnTo>
                  <a:pt x="624" y="912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>
            <a:off x="2743200" y="43434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3124200" y="50292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>
            <a:off x="2743200" y="5257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3200400" y="4724400"/>
            <a:ext cx="5778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rPr>
              <a:t>Yes</a:t>
            </a:r>
          </a:p>
        </p:txBody>
      </p: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2727325" y="5218113"/>
            <a:ext cx="4762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rPr>
              <a:t>No</a:t>
            </a:r>
          </a:p>
        </p:txBody>
      </p:sp>
      <p:sp>
        <p:nvSpPr>
          <p:cNvPr id="28" name="Rectangle 26"/>
          <p:cNvSpPr>
            <a:spLocks noChangeArrowheads="1"/>
          </p:cNvSpPr>
          <p:nvPr/>
        </p:nvSpPr>
        <p:spPr bwMode="auto">
          <a:xfrm>
            <a:off x="1676400" y="5562600"/>
            <a:ext cx="2133600" cy="533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rPr>
              <a:t>Use Page Table</a:t>
            </a:r>
          </a:p>
        </p:txBody>
      </p:sp>
      <p:sp>
        <p:nvSpPr>
          <p:cNvPr id="29" name="Text Box 27"/>
          <p:cNvSpPr txBox="1">
            <a:spLocks noChangeArrowheads="1"/>
          </p:cNvSpPr>
          <p:nvPr/>
        </p:nvSpPr>
        <p:spPr bwMode="auto">
          <a:xfrm>
            <a:off x="990600" y="990600"/>
            <a:ext cx="173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rPr>
              <a:t>Virtual Address</a:t>
            </a:r>
          </a:p>
        </p:txBody>
      </p: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4572000" y="5410200"/>
            <a:ext cx="1936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rPr>
              <a:t>Physical Address</a:t>
            </a:r>
          </a:p>
        </p:txBody>
      </p:sp>
    </p:spTree>
    <p:extLst>
      <p:ext uri="{BB962C8B-B14F-4D97-AF65-F5344CB8AC3E}">
        <p14:creationId xmlns:p14="http://schemas.microsoft.com/office/powerpoint/2010/main" val="35467195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values for a TLB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TLB size: 16-512 entries</a:t>
            </a:r>
          </a:p>
          <a:p>
            <a:r>
              <a:rPr lang="en-US" dirty="0"/>
              <a:t>Block size: 1-2 page table entries (4-8 bytes each)</a:t>
            </a:r>
          </a:p>
          <a:p>
            <a:r>
              <a:rPr lang="en-US" dirty="0"/>
              <a:t>Hit time: 0.5-1 clock cycle</a:t>
            </a:r>
          </a:p>
          <a:p>
            <a:r>
              <a:rPr lang="en-US" dirty="0"/>
              <a:t>Miss penalty: 10-100 clock cycles</a:t>
            </a:r>
          </a:p>
          <a:p>
            <a:r>
              <a:rPr lang="en-US" dirty="0"/>
              <a:t>Miss rate: 0.01-1%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594D28-5E5B-4FD7-92E2-392EF37B371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7486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Caches and Virtual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we send virtual or physical addresses to the cache?</a:t>
            </a:r>
          </a:p>
          <a:p>
            <a:pPr lvl="1"/>
            <a:r>
              <a:rPr lang="en-US" dirty="0"/>
              <a:t>Virtual </a:t>
            </a:r>
            <a:r>
              <a:rPr lang="en-US" dirty="0">
                <a:sym typeface="Wingdings" pitchFamily="2" charset="2"/>
              </a:rPr>
              <a:t> faster, because don’t have to translate</a:t>
            </a:r>
          </a:p>
          <a:p>
            <a:pPr lvl="2"/>
            <a:r>
              <a:rPr lang="en-US" dirty="0">
                <a:solidFill>
                  <a:srgbClr val="C00000"/>
                </a:solidFill>
              </a:rPr>
              <a:t>Issue: Different programs can reference the same virtual address, either creates security/correctness hole or requires flushing the cache every time you context switch</a:t>
            </a:r>
          </a:p>
          <a:p>
            <a:pPr lvl="1"/>
            <a:r>
              <a:rPr lang="en-US" dirty="0"/>
              <a:t>Physical </a:t>
            </a:r>
            <a:r>
              <a:rPr lang="en-US" dirty="0">
                <a:sym typeface="Wingdings" pitchFamily="2" charset="2"/>
              </a:rPr>
              <a:t> slower, but no security issue</a:t>
            </a:r>
          </a:p>
          <a:p>
            <a:pPr lvl="1"/>
            <a:endParaRPr lang="en-US" dirty="0">
              <a:sym typeface="Wingdings" pitchFamily="2" charset="2"/>
            </a:endParaRPr>
          </a:p>
          <a:p>
            <a:r>
              <a:rPr lang="en-US" dirty="0"/>
              <a:t>Actually, there are four possibilities</a:t>
            </a:r>
          </a:p>
          <a:p>
            <a:pPr lvl="1"/>
            <a:r>
              <a:rPr lang="en-US" dirty="0"/>
              <a:t>VIVT: Virtually-indexed Virtually-tagged Cache</a:t>
            </a:r>
          </a:p>
          <a:p>
            <a:pPr lvl="1"/>
            <a:r>
              <a:rPr lang="en-US" dirty="0"/>
              <a:t>PIPT: Physically-indexed Physically-tagged Cache</a:t>
            </a:r>
          </a:p>
          <a:p>
            <a:pPr lvl="1"/>
            <a:r>
              <a:rPr lang="en-US" dirty="0"/>
              <a:t>VIPT: Virtually-indexed Physically-tagged Cache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PIVT: Physically-indexed Virtually-tagged Cache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594D28-5E5B-4FD7-92E2-392EF37B371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745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Write-back Policy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594D28-5E5B-4FD7-92E2-392EF37B371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5295900" y="1576388"/>
            <a:ext cx="3003550" cy="2540000"/>
          </a:xfrm>
          <a:prstGeom prst="rect">
            <a:avLst/>
          </a:prstGeom>
          <a:solidFill>
            <a:srgbClr val="DC0A00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6486525" y="2505075"/>
            <a:ext cx="784225" cy="314325"/>
          </a:xfrm>
          <a:prstGeom prst="rect">
            <a:avLst/>
          </a:prstGeom>
          <a:solidFill>
            <a:srgbClr val="00FF99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rPr>
              <a:t>0x1234</a:t>
            </a: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6503988" y="2508250"/>
            <a:ext cx="784225" cy="314325"/>
          </a:xfrm>
          <a:prstGeom prst="rect">
            <a:avLst/>
          </a:prstGeom>
          <a:solidFill>
            <a:srgbClr val="00FF99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rPr>
              <a:t>0x1234</a:t>
            </a:r>
          </a:p>
        </p:txBody>
      </p:sp>
      <p:sp>
        <p:nvSpPr>
          <p:cNvPr id="28" name="Rectangle 6"/>
          <p:cNvSpPr>
            <a:spLocks noChangeArrowheads="1"/>
          </p:cNvSpPr>
          <p:nvPr/>
        </p:nvSpPr>
        <p:spPr bwMode="auto">
          <a:xfrm>
            <a:off x="1169988" y="2252663"/>
            <a:ext cx="1189037" cy="1060450"/>
          </a:xfrm>
          <a:prstGeom prst="rect">
            <a:avLst/>
          </a:prstGeom>
          <a:solidFill>
            <a:srgbClr val="666699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3071813" y="2092325"/>
            <a:ext cx="1117600" cy="1409700"/>
          </a:xfrm>
          <a:prstGeom prst="rect">
            <a:avLst/>
          </a:prstGeom>
          <a:solidFill>
            <a:srgbClr val="DC0A00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30" name="Line 8"/>
          <p:cNvSpPr>
            <a:spLocks noChangeShapeType="1"/>
          </p:cNvSpPr>
          <p:nvPr/>
        </p:nvSpPr>
        <p:spPr bwMode="auto">
          <a:xfrm>
            <a:off x="2316163" y="2441575"/>
            <a:ext cx="841375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31" name="Line 9"/>
          <p:cNvSpPr>
            <a:spLocks noChangeShapeType="1"/>
          </p:cNvSpPr>
          <p:nvPr/>
        </p:nvSpPr>
        <p:spPr bwMode="auto">
          <a:xfrm>
            <a:off x="4154488" y="2297113"/>
            <a:ext cx="1177925" cy="34766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32" name="AutoShape 10"/>
          <p:cNvSpPr>
            <a:spLocks noChangeArrowheads="1"/>
          </p:cNvSpPr>
          <p:nvPr/>
        </p:nvSpPr>
        <p:spPr bwMode="auto">
          <a:xfrm>
            <a:off x="3243263" y="2049463"/>
            <a:ext cx="827087" cy="652462"/>
          </a:xfrm>
          <a:prstGeom prst="irregularSeal1">
            <a:avLst/>
          </a:prstGeom>
          <a:solidFill>
            <a:srgbClr val="A50021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33" name="Text Box 11"/>
          <p:cNvSpPr txBox="1">
            <a:spLocks noChangeArrowheads="1"/>
          </p:cNvSpPr>
          <p:nvPr/>
        </p:nvSpPr>
        <p:spPr bwMode="auto">
          <a:xfrm>
            <a:off x="6492875" y="2513013"/>
            <a:ext cx="784225" cy="314325"/>
          </a:xfrm>
          <a:prstGeom prst="rect">
            <a:avLst/>
          </a:prstGeom>
          <a:solidFill>
            <a:srgbClr val="00FF99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rPr>
              <a:t>0x1234</a:t>
            </a:r>
          </a:p>
        </p:txBody>
      </p:sp>
      <p:sp>
        <p:nvSpPr>
          <p:cNvPr id="34" name="Text Box 12"/>
          <p:cNvSpPr txBox="1">
            <a:spLocks noChangeArrowheads="1"/>
          </p:cNvSpPr>
          <p:nvPr/>
        </p:nvSpPr>
        <p:spPr bwMode="auto">
          <a:xfrm>
            <a:off x="1003300" y="3494088"/>
            <a:ext cx="14271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rPr>
              <a:t>Processor</a:t>
            </a:r>
          </a:p>
        </p:txBody>
      </p:sp>
      <p:sp>
        <p:nvSpPr>
          <p:cNvPr id="35" name="Text Box 13"/>
          <p:cNvSpPr txBox="1">
            <a:spLocks noChangeArrowheads="1"/>
          </p:cNvSpPr>
          <p:nvPr/>
        </p:nvSpPr>
        <p:spPr bwMode="auto">
          <a:xfrm>
            <a:off x="3163888" y="3544888"/>
            <a:ext cx="94773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rPr>
              <a:t>Cache</a:t>
            </a:r>
          </a:p>
        </p:txBody>
      </p:sp>
      <p:sp>
        <p:nvSpPr>
          <p:cNvPr id="36" name="Text Box 14"/>
          <p:cNvSpPr txBox="1">
            <a:spLocks noChangeArrowheads="1"/>
          </p:cNvSpPr>
          <p:nvPr/>
        </p:nvSpPr>
        <p:spPr bwMode="auto">
          <a:xfrm>
            <a:off x="6286500" y="4200525"/>
            <a:ext cx="115728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rPr>
              <a:t>Memory</a:t>
            </a:r>
          </a:p>
        </p:txBody>
      </p:sp>
      <p:sp>
        <p:nvSpPr>
          <p:cNvPr id="37" name="Text Box 15"/>
          <p:cNvSpPr txBox="1">
            <a:spLocks noChangeArrowheads="1"/>
          </p:cNvSpPr>
          <p:nvPr/>
        </p:nvSpPr>
        <p:spPr bwMode="auto">
          <a:xfrm>
            <a:off x="3249613" y="2767013"/>
            <a:ext cx="784225" cy="314325"/>
          </a:xfrm>
          <a:prstGeom prst="rect">
            <a:avLst/>
          </a:prstGeom>
          <a:solidFill>
            <a:srgbClr val="00FF99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rPr>
              <a:t>0x1234</a:t>
            </a:r>
          </a:p>
        </p:txBody>
      </p:sp>
      <p:sp>
        <p:nvSpPr>
          <p:cNvPr id="38" name="Text Box 16"/>
          <p:cNvSpPr txBox="1">
            <a:spLocks noChangeArrowheads="1"/>
          </p:cNvSpPr>
          <p:nvPr/>
        </p:nvSpPr>
        <p:spPr bwMode="auto">
          <a:xfrm>
            <a:off x="1328738" y="2603500"/>
            <a:ext cx="784225" cy="314325"/>
          </a:xfrm>
          <a:prstGeom prst="rect">
            <a:avLst/>
          </a:prstGeom>
          <a:solidFill>
            <a:srgbClr val="FF6600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rPr>
              <a:t>0x5678</a:t>
            </a:r>
          </a:p>
        </p:txBody>
      </p:sp>
      <p:sp>
        <p:nvSpPr>
          <p:cNvPr id="39" name="Line 17"/>
          <p:cNvSpPr>
            <a:spLocks noChangeShapeType="1"/>
          </p:cNvSpPr>
          <p:nvPr/>
        </p:nvSpPr>
        <p:spPr bwMode="auto">
          <a:xfrm>
            <a:off x="2368550" y="3043238"/>
            <a:ext cx="782638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40" name="Text Box 18"/>
          <p:cNvSpPr txBox="1">
            <a:spLocks noChangeArrowheads="1"/>
          </p:cNvSpPr>
          <p:nvPr/>
        </p:nvSpPr>
        <p:spPr bwMode="auto">
          <a:xfrm>
            <a:off x="3251200" y="2770188"/>
            <a:ext cx="784225" cy="314325"/>
          </a:xfrm>
          <a:prstGeom prst="rect">
            <a:avLst/>
          </a:prstGeom>
          <a:solidFill>
            <a:srgbClr val="FF6600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rPr>
              <a:t>0x5678</a:t>
            </a:r>
          </a:p>
        </p:txBody>
      </p:sp>
      <p:sp>
        <p:nvSpPr>
          <p:cNvPr id="41" name="Text Box 19"/>
          <p:cNvSpPr txBox="1">
            <a:spLocks noChangeArrowheads="1"/>
          </p:cNvSpPr>
          <p:nvPr/>
        </p:nvSpPr>
        <p:spPr bwMode="auto">
          <a:xfrm>
            <a:off x="3243263" y="2762250"/>
            <a:ext cx="784225" cy="314325"/>
          </a:xfrm>
          <a:prstGeom prst="rect">
            <a:avLst/>
          </a:prstGeom>
          <a:solidFill>
            <a:srgbClr val="FF6600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rPr>
              <a:t>0x5678</a:t>
            </a:r>
          </a:p>
        </p:txBody>
      </p:sp>
      <p:sp>
        <p:nvSpPr>
          <p:cNvPr id="42" name="Text Box 20"/>
          <p:cNvSpPr txBox="1">
            <a:spLocks noChangeArrowheads="1"/>
          </p:cNvSpPr>
          <p:nvPr/>
        </p:nvSpPr>
        <p:spPr bwMode="auto">
          <a:xfrm>
            <a:off x="1293813" y="2625725"/>
            <a:ext cx="915987" cy="314325"/>
          </a:xfrm>
          <a:prstGeom prst="rect">
            <a:avLst/>
          </a:prstGeom>
          <a:solidFill>
            <a:srgbClr val="FF66CC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rPr>
              <a:t>0x9ABC</a:t>
            </a:r>
          </a:p>
        </p:txBody>
      </p:sp>
      <p:sp>
        <p:nvSpPr>
          <p:cNvPr id="43" name="Text Box 21"/>
          <p:cNvSpPr txBox="1">
            <a:spLocks noChangeArrowheads="1"/>
          </p:cNvSpPr>
          <p:nvPr/>
        </p:nvSpPr>
        <p:spPr bwMode="auto">
          <a:xfrm>
            <a:off x="6537325" y="2533650"/>
            <a:ext cx="733425" cy="314325"/>
          </a:xfrm>
          <a:prstGeom prst="rect">
            <a:avLst/>
          </a:prstGeom>
          <a:solidFill>
            <a:srgbClr val="FF66CC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rPr>
              <a:t>?????</a:t>
            </a:r>
          </a:p>
        </p:txBody>
      </p:sp>
      <p:sp>
        <p:nvSpPr>
          <p:cNvPr id="44" name="AutoShape 22"/>
          <p:cNvSpPr>
            <a:spLocks noChangeArrowheads="1"/>
          </p:cNvSpPr>
          <p:nvPr/>
        </p:nvSpPr>
        <p:spPr bwMode="auto">
          <a:xfrm>
            <a:off x="1408113" y="4267200"/>
            <a:ext cx="1930400" cy="1147763"/>
          </a:xfrm>
          <a:prstGeom prst="irregularSeal2">
            <a:avLst/>
          </a:prstGeom>
          <a:solidFill>
            <a:srgbClr val="FFFF00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rPr>
              <a:t>Write miss</a:t>
            </a:r>
          </a:p>
        </p:txBody>
      </p:sp>
    </p:spTree>
    <p:extLst>
      <p:ext uri="{BB962C8B-B14F-4D97-AF65-F5344CB8AC3E}">
        <p14:creationId xmlns:p14="http://schemas.microsoft.com/office/powerpoint/2010/main" val="1307959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7341E-6 L -0.3585 0.04 " pathEditMode="relative" rAng="0" ptsTypes="AA">
                                      <p:cBhvr>
                                        <p:cTn id="22" dur="3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00" y="200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0955 -0.02959 " pathEditMode="relative" ptsTypes="AA">
                                      <p:cBhvr>
                                        <p:cTn id="3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5.78035E-7 L 0.20954 0.03214 " pathEditMode="relative" rAng="0" ptsTypes="AA">
                                      <p:cBhvr>
                                        <p:cTn id="4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00" y="1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43 0.00254 L -0.21198 -0.01827 " pathEditMode="relative" rAng="0" ptsTypes="AA">
                                      <p:cBhvr>
                                        <p:cTn id="6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00" y="-1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7341E-6 L 0.35538 -0.03607 " pathEditMode="relative" rAng="0" ptsTypes="AA">
                                      <p:cBhvr>
                                        <p:cTn id="80" dur="3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00" y="-1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9 -0.00069 L -0.35851 0.03514 " pathEditMode="relative" rAng="0" ptsTypes="AA">
                                      <p:cBhvr>
                                        <p:cTn id="8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800" y="1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526E-6 L 0.20799 0.0296 " pathEditMode="relative" rAng="0" ptsTypes="AA">
                                      <p:cBhvr>
                                        <p:cTn id="9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00" y="1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3" presetClass="exit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7" grpId="0" animBg="1"/>
      <p:bldP spid="37" grpId="1" animBg="1"/>
      <p:bldP spid="37" grpId="2" animBg="1"/>
      <p:bldP spid="37" grpId="3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0" grpId="2" animBg="1"/>
      <p:bldP spid="41" grpId="0" animBg="1"/>
      <p:bldP spid="42" grpId="0" animBg="1"/>
      <p:bldP spid="42" grpId="1" animBg="1"/>
      <p:bldP spid="43" grpId="0" animBg="1"/>
      <p:bldP spid="43" grpId="1" animBg="1"/>
      <p:bldP spid="43" grpId="2" animBg="1"/>
      <p:bldP spid="4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Virtually Indexed, Virtually Tagged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Fast cache access</a:t>
            </a:r>
          </a:p>
          <a:p>
            <a:pPr lvl="1"/>
            <a:r>
              <a:rPr lang="en-US" dirty="0"/>
              <a:t>Only require address translation upon miss</a:t>
            </a:r>
          </a:p>
          <a:p>
            <a:r>
              <a:rPr lang="en-US" dirty="0"/>
              <a:t>Issues</a:t>
            </a:r>
          </a:p>
          <a:p>
            <a:pPr lvl="1"/>
            <a:r>
              <a:rPr lang="en-US" dirty="0"/>
              <a:t>Homonym</a:t>
            </a:r>
          </a:p>
          <a:p>
            <a:pPr lvl="2"/>
            <a:r>
              <a:rPr lang="en-US" dirty="0"/>
              <a:t>Same VA maps to different PAs upon context switch</a:t>
            </a:r>
          </a:p>
          <a:p>
            <a:pPr lvl="1"/>
            <a:r>
              <a:rPr lang="en-US" dirty="0"/>
              <a:t>Synonym (also a problem in VIPT)</a:t>
            </a:r>
          </a:p>
          <a:p>
            <a:pPr lvl="2"/>
            <a:r>
              <a:rPr lang="en-US" dirty="0"/>
              <a:t>Different VAs map to the same PA when data is shared by multiple processes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594D28-5E5B-4FD7-92E2-392EF37B371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grpSp>
        <p:nvGrpSpPr>
          <p:cNvPr id="5" name="Group 97"/>
          <p:cNvGrpSpPr>
            <a:grpSpLocks/>
          </p:cNvGrpSpPr>
          <p:nvPr/>
        </p:nvGrpSpPr>
        <p:grpSpPr bwMode="auto">
          <a:xfrm>
            <a:off x="914400" y="4357687"/>
            <a:ext cx="7543800" cy="2424113"/>
            <a:chOff x="384" y="864"/>
            <a:chExt cx="4752" cy="1527"/>
          </a:xfrm>
        </p:grpSpPr>
        <p:sp>
          <p:nvSpPr>
            <p:cNvPr id="6" name="Rectangle 44"/>
            <p:cNvSpPr>
              <a:spLocks noChangeArrowheads="1"/>
            </p:cNvSpPr>
            <p:nvPr/>
          </p:nvSpPr>
          <p:spPr bwMode="auto">
            <a:xfrm>
              <a:off x="2928" y="1440"/>
              <a:ext cx="624" cy="52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Arial" charset="0"/>
                </a:rPr>
                <a:t>TLB</a:t>
              </a:r>
            </a:p>
          </p:txBody>
        </p:sp>
        <p:sp>
          <p:nvSpPr>
            <p:cNvPr id="7" name="Rectangle 80"/>
            <p:cNvSpPr>
              <a:spLocks noChangeArrowheads="1"/>
            </p:cNvSpPr>
            <p:nvPr/>
          </p:nvSpPr>
          <p:spPr bwMode="auto">
            <a:xfrm>
              <a:off x="384" y="1477"/>
              <a:ext cx="816" cy="52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Arial" charset="0"/>
                </a:rPr>
                <a:t>Processor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Arial" charset="0"/>
                </a:rPr>
                <a:t>Core</a:t>
              </a:r>
            </a:p>
          </p:txBody>
        </p:sp>
        <p:sp>
          <p:nvSpPr>
            <p:cNvPr id="8" name="Rectangle 81"/>
            <p:cNvSpPr>
              <a:spLocks noChangeArrowheads="1"/>
            </p:cNvSpPr>
            <p:nvPr/>
          </p:nvSpPr>
          <p:spPr bwMode="auto">
            <a:xfrm>
              <a:off x="1680" y="1429"/>
              <a:ext cx="768" cy="62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Arial" charset="0"/>
                </a:rPr>
                <a:t>VIVT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Arial" charset="0"/>
                </a:rPr>
                <a:t>Cache</a:t>
              </a:r>
            </a:p>
          </p:txBody>
        </p:sp>
        <p:sp>
          <p:nvSpPr>
            <p:cNvPr id="9" name="Rectangle 82"/>
            <p:cNvSpPr>
              <a:spLocks noChangeArrowheads="1"/>
            </p:cNvSpPr>
            <p:nvPr/>
          </p:nvSpPr>
          <p:spPr bwMode="auto">
            <a:xfrm>
              <a:off x="3936" y="1224"/>
              <a:ext cx="1200" cy="96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Arial" charset="0"/>
                </a:rPr>
                <a:t>Main Memory</a:t>
              </a:r>
            </a:p>
          </p:txBody>
        </p:sp>
        <p:sp>
          <p:nvSpPr>
            <p:cNvPr id="10" name="Text Box 84"/>
            <p:cNvSpPr txBox="1">
              <a:spLocks noChangeArrowheads="1"/>
            </p:cNvSpPr>
            <p:nvPr/>
          </p:nvSpPr>
          <p:spPr bwMode="auto">
            <a:xfrm>
              <a:off x="1294" y="1728"/>
              <a:ext cx="33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itchFamily="34" charset="0"/>
                  <a:ea typeface="+mn-ea"/>
                  <a:cs typeface="Arial" charset="0"/>
                </a:rPr>
                <a:t>VA</a:t>
              </a:r>
            </a:p>
          </p:txBody>
        </p:sp>
        <p:sp>
          <p:nvSpPr>
            <p:cNvPr id="11" name="Line 85"/>
            <p:cNvSpPr>
              <a:spLocks noChangeShapeType="1"/>
            </p:cNvSpPr>
            <p:nvPr/>
          </p:nvSpPr>
          <p:spPr bwMode="auto">
            <a:xfrm>
              <a:off x="2448" y="1728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endParaRPr>
            </a:p>
          </p:txBody>
        </p:sp>
        <p:cxnSp>
          <p:nvCxnSpPr>
            <p:cNvPr id="12" name="AutoShape 87"/>
            <p:cNvCxnSpPr>
              <a:cxnSpLocks noChangeShapeType="1"/>
              <a:stCxn id="8" idx="2"/>
              <a:endCxn id="7" idx="2"/>
            </p:cNvCxnSpPr>
            <p:nvPr/>
          </p:nvCxnSpPr>
          <p:spPr bwMode="auto">
            <a:xfrm rot="16200000" flipV="1">
              <a:off x="1404" y="1393"/>
              <a:ext cx="48" cy="1272"/>
            </a:xfrm>
            <a:prstGeom prst="bentConnector3">
              <a:avLst>
                <a:gd name="adj1" fmla="val -30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13" name="Text Box 88"/>
            <p:cNvSpPr txBox="1">
              <a:spLocks noChangeArrowheads="1"/>
            </p:cNvSpPr>
            <p:nvPr/>
          </p:nvSpPr>
          <p:spPr bwMode="auto">
            <a:xfrm>
              <a:off x="1296" y="2160"/>
              <a:ext cx="33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Verdana" pitchFamily="34" charset="0"/>
                  <a:ea typeface="+mn-ea"/>
                  <a:cs typeface="Arial" charset="0"/>
                </a:rPr>
                <a:t>hit</a:t>
              </a:r>
            </a:p>
          </p:txBody>
        </p:sp>
        <p:cxnSp>
          <p:nvCxnSpPr>
            <p:cNvPr id="14" name="AutoShape 90"/>
            <p:cNvCxnSpPr>
              <a:cxnSpLocks noChangeShapeType="1"/>
              <a:stCxn id="7" idx="3"/>
              <a:endCxn id="8" idx="1"/>
            </p:cNvCxnSpPr>
            <p:nvPr/>
          </p:nvCxnSpPr>
          <p:spPr bwMode="auto">
            <a:xfrm>
              <a:off x="1200" y="1741"/>
              <a:ext cx="48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5" name="Text Box 91"/>
            <p:cNvSpPr txBox="1">
              <a:spLocks noChangeArrowheads="1"/>
            </p:cNvSpPr>
            <p:nvPr/>
          </p:nvSpPr>
          <p:spPr bwMode="auto">
            <a:xfrm>
              <a:off x="2441" y="1689"/>
              <a:ext cx="48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Verdana" pitchFamily="34" charset="0"/>
                  <a:ea typeface="+mn-ea"/>
                  <a:cs typeface="Arial" charset="0"/>
                </a:rPr>
                <a:t>miss</a:t>
              </a:r>
            </a:p>
          </p:txBody>
        </p:sp>
        <p:cxnSp>
          <p:nvCxnSpPr>
            <p:cNvPr id="16" name="AutoShape 92"/>
            <p:cNvCxnSpPr>
              <a:cxnSpLocks noChangeShapeType="1"/>
              <a:stCxn id="10" idx="0"/>
              <a:endCxn id="6" idx="0"/>
            </p:cNvCxnSpPr>
            <p:nvPr/>
          </p:nvCxnSpPr>
          <p:spPr bwMode="auto">
            <a:xfrm rot="16200000">
              <a:off x="2208" y="695"/>
              <a:ext cx="288" cy="1777"/>
            </a:xfrm>
            <a:prstGeom prst="bentConnector3">
              <a:avLst>
                <a:gd name="adj1" fmla="val 1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17" name="AutoShape 93"/>
            <p:cNvCxnSpPr>
              <a:cxnSpLocks noChangeShapeType="1"/>
              <a:stCxn id="6" idx="3"/>
              <a:endCxn id="9" idx="1"/>
            </p:cNvCxnSpPr>
            <p:nvPr/>
          </p:nvCxnSpPr>
          <p:spPr bwMode="auto">
            <a:xfrm>
              <a:off x="3552" y="1704"/>
              <a:ext cx="38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8" name="AutoShape 95"/>
            <p:cNvCxnSpPr>
              <a:cxnSpLocks noChangeShapeType="1"/>
              <a:stCxn id="9" idx="0"/>
              <a:endCxn id="8" idx="0"/>
            </p:cNvCxnSpPr>
            <p:nvPr/>
          </p:nvCxnSpPr>
          <p:spPr bwMode="auto">
            <a:xfrm rot="16200000" flipH="1" flipV="1">
              <a:off x="3197" y="91"/>
              <a:ext cx="205" cy="2472"/>
            </a:xfrm>
            <a:prstGeom prst="bentConnector3">
              <a:avLst>
                <a:gd name="adj1" fmla="val -7024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19" name="Text Box 96"/>
            <p:cNvSpPr txBox="1">
              <a:spLocks noChangeArrowheads="1"/>
            </p:cNvSpPr>
            <p:nvPr/>
          </p:nvSpPr>
          <p:spPr bwMode="auto">
            <a:xfrm>
              <a:off x="2928" y="864"/>
              <a:ext cx="14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itchFamily="34" charset="0"/>
                  <a:ea typeface="+mn-ea"/>
                  <a:cs typeface="Arial" charset="0"/>
                </a:rPr>
                <a:t>cache line return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58168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 Write Miss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Write allocate</a:t>
            </a:r>
          </a:p>
          <a:p>
            <a:pPr lvl="1"/>
            <a:r>
              <a:rPr lang="en-US" dirty="0"/>
              <a:t>The line is allocated on a write miss, followed by the write hit actions above.  </a:t>
            </a:r>
          </a:p>
          <a:p>
            <a:pPr lvl="1"/>
            <a:r>
              <a:rPr lang="en-US" dirty="0"/>
              <a:t>Write misses first act like read misses</a:t>
            </a:r>
          </a:p>
          <a:p>
            <a:pPr lvl="1"/>
            <a:r>
              <a:rPr lang="en-US" dirty="0"/>
              <a:t>Better performance if data referenced again</a:t>
            </a:r>
          </a:p>
          <a:p>
            <a:r>
              <a:rPr lang="en-US" dirty="0"/>
              <a:t>No write allocate </a:t>
            </a:r>
          </a:p>
          <a:p>
            <a:pPr lvl="1"/>
            <a:r>
              <a:rPr lang="en-US" dirty="0"/>
              <a:t>Write misses do not interfere cache</a:t>
            </a:r>
          </a:p>
          <a:p>
            <a:pPr lvl="1"/>
            <a:r>
              <a:rPr lang="en-US" dirty="0"/>
              <a:t>Line is only modified in the lower level memory</a:t>
            </a:r>
          </a:p>
          <a:p>
            <a:pPr lvl="1"/>
            <a:r>
              <a:rPr lang="en-US" dirty="0"/>
              <a:t>Mostly use with write-through cache</a:t>
            </a:r>
          </a:p>
          <a:p>
            <a:pPr lvl="1"/>
            <a:r>
              <a:rPr lang="en-US" dirty="0"/>
              <a:t>Simpler write hardware</a:t>
            </a:r>
          </a:p>
          <a:p>
            <a:pPr lvl="1"/>
            <a:r>
              <a:rPr lang="en-US" dirty="0"/>
              <a:t>May be better for small caches if written data won’t be read again soon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594D28-5E5B-4FD7-92E2-392EF37B371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747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Consider a 128 byte 2-way set associative write-back cache with 16 byte blocks. Assume LRU replacement and that dirty bits are used to avoid writing back clean blocks. Complete the table below for a sequence of memory references (occurring from left to right).</a:t>
            </a:r>
          </a:p>
          <a:p>
            <a:r>
              <a:rPr lang="en-US"/>
              <a:t>Address (in decimal): 064 032 064 000 112 064 128 048 240 000 read/write: r r r r w w r r r w</a:t>
            </a:r>
          </a:p>
          <a:p>
            <a:r>
              <a:rPr lang="en-US"/>
              <a:t>Assume that cache starts empty</a:t>
            </a:r>
            <a:br>
              <a:rPr lang="en-US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696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should complete the answer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594D28-5E5B-4FD7-92E2-392EF37B371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88938" y="3352800"/>
          <a:ext cx="8726487" cy="2763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33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33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33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33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33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33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33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331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331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9331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9331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Block </a:t>
                      </a:r>
                      <a:r>
                        <a:rPr lang="en-US" dirty="0" err="1"/>
                        <a:t>Addr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R/W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Set#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H/M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Writeback</a:t>
                      </a:r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1408837"/>
            <a:ext cx="463300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 charset="0"/>
              </a:rPr>
              <a:t>16 byte blocks, 4 LSB byte offset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 charset="0"/>
              </a:rPr>
              <a:t>064 032 064 000 112 064 128 048 240 000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 charset="0"/>
              </a:rPr>
              <a:t>There are 4 sets with 2 blocks each</a:t>
            </a:r>
          </a:p>
        </p:txBody>
      </p:sp>
      <p:sp>
        <p:nvSpPr>
          <p:cNvPr id="7" name="Rectangle 6"/>
          <p:cNvSpPr/>
          <p:nvPr/>
        </p:nvSpPr>
        <p:spPr>
          <a:xfrm>
            <a:off x="5507541" y="1776074"/>
            <a:ext cx="1600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V  D Tag Data</a:t>
            </a:r>
          </a:p>
        </p:txBody>
      </p:sp>
      <p:sp>
        <p:nvSpPr>
          <p:cNvPr id="8" name="Rectangle 7"/>
          <p:cNvSpPr/>
          <p:nvPr/>
        </p:nvSpPr>
        <p:spPr>
          <a:xfrm>
            <a:off x="7107741" y="1776074"/>
            <a:ext cx="1600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V  D Tag Data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507541" y="2080874"/>
            <a:ext cx="1600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07741" y="2066006"/>
            <a:ext cx="1600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507541" y="2374741"/>
            <a:ext cx="1600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107741" y="2374741"/>
            <a:ext cx="1600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507541" y="2679541"/>
            <a:ext cx="1600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107741" y="2664673"/>
            <a:ext cx="1600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78344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Reducing Miss 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Enlarge cache </a:t>
            </a:r>
          </a:p>
          <a:p>
            <a:r>
              <a:rPr lang="en-US" sz="2000" dirty="0"/>
              <a:t>If cache size is fixed</a:t>
            </a:r>
          </a:p>
          <a:p>
            <a:pPr lvl="1"/>
            <a:r>
              <a:rPr lang="en-US" sz="2000" dirty="0"/>
              <a:t>Increase associativity and/or line size (</a:t>
            </a:r>
            <a:r>
              <a:rPr lang="en-US" sz="2000" dirty="0">
                <a:solidFill>
                  <a:srgbClr val="000000"/>
                </a:solidFill>
                <a:ea typeface="新細明體" pitchFamily="18" charset="-120"/>
                <a:cs typeface="Arial" pitchFamily="34" charset="0"/>
              </a:rPr>
              <a:t>does this always work?)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594D28-5E5B-4FD7-92E2-392EF37B371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990600" y="2841625"/>
            <a:ext cx="7086600" cy="3805238"/>
            <a:chOff x="1350" y="1246"/>
            <a:chExt cx="2846" cy="1366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746" y="1351"/>
              <a:ext cx="1971" cy="549"/>
            </a:xfrm>
            <a:custGeom>
              <a:avLst/>
              <a:gdLst>
                <a:gd name="T0" fmla="*/ 0 w 1971"/>
                <a:gd name="T1" fmla="*/ 0 h 549"/>
                <a:gd name="T2" fmla="*/ 657 w 1971"/>
                <a:gd name="T3" fmla="*/ 448 h 549"/>
                <a:gd name="T4" fmla="*/ 1314 w 1971"/>
                <a:gd name="T5" fmla="*/ 549 h 549"/>
                <a:gd name="T6" fmla="*/ 1971 w 1971"/>
                <a:gd name="T7" fmla="*/ 305 h 54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71"/>
                <a:gd name="T13" fmla="*/ 0 h 549"/>
                <a:gd name="T14" fmla="*/ 1971 w 1971"/>
                <a:gd name="T15" fmla="*/ 549 h 54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71" h="549">
                  <a:moveTo>
                    <a:pt x="0" y="0"/>
                  </a:moveTo>
                  <a:lnTo>
                    <a:pt x="657" y="448"/>
                  </a:lnTo>
                  <a:lnTo>
                    <a:pt x="1314" y="549"/>
                  </a:lnTo>
                  <a:lnTo>
                    <a:pt x="1971" y="305"/>
                  </a:lnTo>
                </a:path>
              </a:pathLst>
            </a:custGeom>
            <a:noFill/>
            <a:ln w="12700">
              <a:solidFill>
                <a:srgbClr val="EB75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746" y="2107"/>
              <a:ext cx="1971" cy="186"/>
            </a:xfrm>
            <a:custGeom>
              <a:avLst/>
              <a:gdLst>
                <a:gd name="T0" fmla="*/ 0 w 1971"/>
                <a:gd name="T1" fmla="*/ 0 h 186"/>
                <a:gd name="T2" fmla="*/ 657 w 1971"/>
                <a:gd name="T3" fmla="*/ 149 h 186"/>
                <a:gd name="T4" fmla="*/ 1314 w 1971"/>
                <a:gd name="T5" fmla="*/ 186 h 186"/>
                <a:gd name="T6" fmla="*/ 1971 w 1971"/>
                <a:gd name="T7" fmla="*/ 159 h 18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71"/>
                <a:gd name="T13" fmla="*/ 0 h 186"/>
                <a:gd name="T14" fmla="*/ 1971 w 1971"/>
                <a:gd name="T15" fmla="*/ 186 h 18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71" h="186">
                  <a:moveTo>
                    <a:pt x="0" y="0"/>
                  </a:moveTo>
                  <a:lnTo>
                    <a:pt x="657" y="149"/>
                  </a:lnTo>
                  <a:lnTo>
                    <a:pt x="1314" y="186"/>
                  </a:lnTo>
                  <a:lnTo>
                    <a:pt x="1971" y="159"/>
                  </a:lnTo>
                </a:path>
              </a:pathLst>
            </a:custGeom>
            <a:noFill/>
            <a:ln w="12700">
              <a:solidFill>
                <a:srgbClr val="EB75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1746" y="2360"/>
              <a:ext cx="1971" cy="59"/>
            </a:xfrm>
            <a:custGeom>
              <a:avLst/>
              <a:gdLst>
                <a:gd name="T0" fmla="*/ 0 w 1971"/>
                <a:gd name="T1" fmla="*/ 0 h 59"/>
                <a:gd name="T2" fmla="*/ 657 w 1971"/>
                <a:gd name="T3" fmla="*/ 49 h 59"/>
                <a:gd name="T4" fmla="*/ 1314 w 1971"/>
                <a:gd name="T5" fmla="*/ 57 h 59"/>
                <a:gd name="T6" fmla="*/ 1971 w 1971"/>
                <a:gd name="T7" fmla="*/ 59 h 5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71"/>
                <a:gd name="T13" fmla="*/ 0 h 59"/>
                <a:gd name="T14" fmla="*/ 1971 w 1971"/>
                <a:gd name="T15" fmla="*/ 59 h 5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71" h="59">
                  <a:moveTo>
                    <a:pt x="0" y="0"/>
                  </a:moveTo>
                  <a:lnTo>
                    <a:pt x="657" y="49"/>
                  </a:lnTo>
                  <a:lnTo>
                    <a:pt x="1314" y="57"/>
                  </a:lnTo>
                  <a:lnTo>
                    <a:pt x="1971" y="59"/>
                  </a:lnTo>
                </a:path>
              </a:pathLst>
            </a:custGeom>
            <a:noFill/>
            <a:ln w="12700">
              <a:solidFill>
                <a:srgbClr val="EB75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3688" y="2390"/>
              <a:ext cx="57" cy="58"/>
            </a:xfrm>
            <a:custGeom>
              <a:avLst/>
              <a:gdLst>
                <a:gd name="T0" fmla="*/ 56 w 57"/>
                <a:gd name="T1" fmla="*/ 29 h 58"/>
                <a:gd name="T2" fmla="*/ 29 w 57"/>
                <a:gd name="T3" fmla="*/ 0 h 58"/>
                <a:gd name="T4" fmla="*/ 0 w 57"/>
                <a:gd name="T5" fmla="*/ 29 h 58"/>
                <a:gd name="T6" fmla="*/ 29 w 57"/>
                <a:gd name="T7" fmla="*/ 58 h 58"/>
                <a:gd name="T8" fmla="*/ 57 w 57"/>
                <a:gd name="T9" fmla="*/ 29 h 58"/>
                <a:gd name="T10" fmla="*/ 57 w 57"/>
                <a:gd name="T11" fmla="*/ 29 h 58"/>
                <a:gd name="T12" fmla="*/ 56 w 57"/>
                <a:gd name="T13" fmla="*/ 29 h 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7"/>
                <a:gd name="T22" fmla="*/ 0 h 58"/>
                <a:gd name="T23" fmla="*/ 57 w 57"/>
                <a:gd name="T24" fmla="*/ 58 h 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7" h="58">
                  <a:moveTo>
                    <a:pt x="56" y="29"/>
                  </a:moveTo>
                  <a:lnTo>
                    <a:pt x="29" y="0"/>
                  </a:lnTo>
                  <a:lnTo>
                    <a:pt x="0" y="29"/>
                  </a:lnTo>
                  <a:lnTo>
                    <a:pt x="29" y="58"/>
                  </a:lnTo>
                  <a:lnTo>
                    <a:pt x="57" y="29"/>
                  </a:lnTo>
                  <a:lnTo>
                    <a:pt x="56" y="29"/>
                  </a:lnTo>
                  <a:close/>
                </a:path>
              </a:pathLst>
            </a:custGeom>
            <a:solidFill>
              <a:srgbClr val="EB7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3031" y="2388"/>
              <a:ext cx="58" cy="58"/>
            </a:xfrm>
            <a:custGeom>
              <a:avLst/>
              <a:gdLst>
                <a:gd name="T0" fmla="*/ 58 w 58"/>
                <a:gd name="T1" fmla="*/ 29 h 58"/>
                <a:gd name="T2" fmla="*/ 29 w 58"/>
                <a:gd name="T3" fmla="*/ 0 h 58"/>
                <a:gd name="T4" fmla="*/ 0 w 58"/>
                <a:gd name="T5" fmla="*/ 29 h 58"/>
                <a:gd name="T6" fmla="*/ 29 w 58"/>
                <a:gd name="T7" fmla="*/ 58 h 58"/>
                <a:gd name="T8" fmla="*/ 58 w 58"/>
                <a:gd name="T9" fmla="*/ 29 h 58"/>
                <a:gd name="T10" fmla="*/ 58 w 58"/>
                <a:gd name="T11" fmla="*/ 29 h 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8"/>
                <a:gd name="T19" fmla="*/ 0 h 58"/>
                <a:gd name="T20" fmla="*/ 58 w 58"/>
                <a:gd name="T21" fmla="*/ 58 h 5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8" h="58">
                  <a:moveTo>
                    <a:pt x="58" y="29"/>
                  </a:moveTo>
                  <a:lnTo>
                    <a:pt x="29" y="0"/>
                  </a:lnTo>
                  <a:lnTo>
                    <a:pt x="0" y="29"/>
                  </a:lnTo>
                  <a:lnTo>
                    <a:pt x="29" y="58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EB7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2374" y="2381"/>
              <a:ext cx="58" cy="55"/>
            </a:xfrm>
            <a:custGeom>
              <a:avLst/>
              <a:gdLst>
                <a:gd name="T0" fmla="*/ 56 w 58"/>
                <a:gd name="T1" fmla="*/ 26 h 55"/>
                <a:gd name="T2" fmla="*/ 29 w 58"/>
                <a:gd name="T3" fmla="*/ 0 h 55"/>
                <a:gd name="T4" fmla="*/ 0 w 58"/>
                <a:gd name="T5" fmla="*/ 26 h 55"/>
                <a:gd name="T6" fmla="*/ 29 w 58"/>
                <a:gd name="T7" fmla="*/ 55 h 55"/>
                <a:gd name="T8" fmla="*/ 58 w 58"/>
                <a:gd name="T9" fmla="*/ 26 h 55"/>
                <a:gd name="T10" fmla="*/ 58 w 58"/>
                <a:gd name="T11" fmla="*/ 26 h 55"/>
                <a:gd name="T12" fmla="*/ 56 w 58"/>
                <a:gd name="T13" fmla="*/ 26 h 5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8"/>
                <a:gd name="T22" fmla="*/ 0 h 55"/>
                <a:gd name="T23" fmla="*/ 58 w 58"/>
                <a:gd name="T24" fmla="*/ 55 h 5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8" h="55">
                  <a:moveTo>
                    <a:pt x="56" y="26"/>
                  </a:moveTo>
                  <a:lnTo>
                    <a:pt x="29" y="0"/>
                  </a:lnTo>
                  <a:lnTo>
                    <a:pt x="0" y="26"/>
                  </a:lnTo>
                  <a:lnTo>
                    <a:pt x="29" y="55"/>
                  </a:lnTo>
                  <a:lnTo>
                    <a:pt x="58" y="26"/>
                  </a:lnTo>
                  <a:lnTo>
                    <a:pt x="56" y="26"/>
                  </a:lnTo>
                  <a:close/>
                </a:path>
              </a:pathLst>
            </a:custGeom>
            <a:solidFill>
              <a:srgbClr val="EB7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1717" y="2331"/>
              <a:ext cx="58" cy="57"/>
            </a:xfrm>
            <a:custGeom>
              <a:avLst/>
              <a:gdLst>
                <a:gd name="T0" fmla="*/ 56 w 58"/>
                <a:gd name="T1" fmla="*/ 29 h 57"/>
                <a:gd name="T2" fmla="*/ 29 w 58"/>
                <a:gd name="T3" fmla="*/ 0 h 57"/>
                <a:gd name="T4" fmla="*/ 0 w 58"/>
                <a:gd name="T5" fmla="*/ 29 h 57"/>
                <a:gd name="T6" fmla="*/ 29 w 58"/>
                <a:gd name="T7" fmla="*/ 57 h 57"/>
                <a:gd name="T8" fmla="*/ 58 w 58"/>
                <a:gd name="T9" fmla="*/ 29 h 57"/>
                <a:gd name="T10" fmla="*/ 58 w 58"/>
                <a:gd name="T11" fmla="*/ 29 h 57"/>
                <a:gd name="T12" fmla="*/ 56 w 58"/>
                <a:gd name="T13" fmla="*/ 29 h 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8"/>
                <a:gd name="T22" fmla="*/ 0 h 57"/>
                <a:gd name="T23" fmla="*/ 58 w 58"/>
                <a:gd name="T24" fmla="*/ 57 h 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8" h="57">
                  <a:moveTo>
                    <a:pt x="56" y="29"/>
                  </a:moveTo>
                  <a:lnTo>
                    <a:pt x="29" y="0"/>
                  </a:lnTo>
                  <a:lnTo>
                    <a:pt x="0" y="29"/>
                  </a:lnTo>
                  <a:lnTo>
                    <a:pt x="29" y="57"/>
                  </a:lnTo>
                  <a:lnTo>
                    <a:pt x="58" y="29"/>
                  </a:lnTo>
                  <a:lnTo>
                    <a:pt x="56" y="29"/>
                  </a:lnTo>
                  <a:close/>
                </a:path>
              </a:pathLst>
            </a:custGeom>
            <a:solidFill>
              <a:srgbClr val="EB7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3696" y="2245"/>
              <a:ext cx="40" cy="40"/>
            </a:xfrm>
            <a:custGeom>
              <a:avLst/>
              <a:gdLst>
                <a:gd name="T0" fmla="*/ 19 w 40"/>
                <a:gd name="T1" fmla="*/ 40 h 40"/>
                <a:gd name="T2" fmla="*/ 25 w 40"/>
                <a:gd name="T3" fmla="*/ 40 h 40"/>
                <a:gd name="T4" fmla="*/ 26 w 40"/>
                <a:gd name="T5" fmla="*/ 40 h 40"/>
                <a:gd name="T6" fmla="*/ 30 w 40"/>
                <a:gd name="T7" fmla="*/ 38 h 40"/>
                <a:gd name="T8" fmla="*/ 32 w 40"/>
                <a:gd name="T9" fmla="*/ 36 h 40"/>
                <a:gd name="T10" fmla="*/ 34 w 40"/>
                <a:gd name="T11" fmla="*/ 34 h 40"/>
                <a:gd name="T12" fmla="*/ 36 w 40"/>
                <a:gd name="T13" fmla="*/ 32 h 40"/>
                <a:gd name="T14" fmla="*/ 38 w 40"/>
                <a:gd name="T15" fmla="*/ 30 h 40"/>
                <a:gd name="T16" fmla="*/ 40 w 40"/>
                <a:gd name="T17" fmla="*/ 27 h 40"/>
                <a:gd name="T18" fmla="*/ 40 w 40"/>
                <a:gd name="T19" fmla="*/ 25 h 40"/>
                <a:gd name="T20" fmla="*/ 40 w 40"/>
                <a:gd name="T21" fmla="*/ 21 h 40"/>
                <a:gd name="T22" fmla="*/ 40 w 40"/>
                <a:gd name="T23" fmla="*/ 17 h 40"/>
                <a:gd name="T24" fmla="*/ 40 w 40"/>
                <a:gd name="T25" fmla="*/ 15 h 40"/>
                <a:gd name="T26" fmla="*/ 38 w 40"/>
                <a:gd name="T27" fmla="*/ 11 h 40"/>
                <a:gd name="T28" fmla="*/ 36 w 40"/>
                <a:gd name="T29" fmla="*/ 9 h 40"/>
                <a:gd name="T30" fmla="*/ 34 w 40"/>
                <a:gd name="T31" fmla="*/ 7 h 40"/>
                <a:gd name="T32" fmla="*/ 32 w 40"/>
                <a:gd name="T33" fmla="*/ 4 h 40"/>
                <a:gd name="T34" fmla="*/ 30 w 40"/>
                <a:gd name="T35" fmla="*/ 4 h 40"/>
                <a:gd name="T36" fmla="*/ 26 w 40"/>
                <a:gd name="T37" fmla="*/ 2 h 40"/>
                <a:gd name="T38" fmla="*/ 25 w 40"/>
                <a:gd name="T39" fmla="*/ 2 h 40"/>
                <a:gd name="T40" fmla="*/ 21 w 40"/>
                <a:gd name="T41" fmla="*/ 0 h 40"/>
                <a:gd name="T42" fmla="*/ 17 w 40"/>
                <a:gd name="T43" fmla="*/ 2 h 40"/>
                <a:gd name="T44" fmla="*/ 15 w 40"/>
                <a:gd name="T45" fmla="*/ 2 h 40"/>
                <a:gd name="T46" fmla="*/ 11 w 40"/>
                <a:gd name="T47" fmla="*/ 4 h 40"/>
                <a:gd name="T48" fmla="*/ 9 w 40"/>
                <a:gd name="T49" fmla="*/ 4 h 40"/>
                <a:gd name="T50" fmla="*/ 7 w 40"/>
                <a:gd name="T51" fmla="*/ 7 h 40"/>
                <a:gd name="T52" fmla="*/ 3 w 40"/>
                <a:gd name="T53" fmla="*/ 9 h 40"/>
                <a:gd name="T54" fmla="*/ 3 w 40"/>
                <a:gd name="T55" fmla="*/ 11 h 40"/>
                <a:gd name="T56" fmla="*/ 2 w 40"/>
                <a:gd name="T57" fmla="*/ 15 h 40"/>
                <a:gd name="T58" fmla="*/ 2 w 40"/>
                <a:gd name="T59" fmla="*/ 17 h 40"/>
                <a:gd name="T60" fmla="*/ 0 w 40"/>
                <a:gd name="T61" fmla="*/ 21 h 40"/>
                <a:gd name="T62" fmla="*/ 2 w 40"/>
                <a:gd name="T63" fmla="*/ 25 h 40"/>
                <a:gd name="T64" fmla="*/ 2 w 40"/>
                <a:gd name="T65" fmla="*/ 27 h 40"/>
                <a:gd name="T66" fmla="*/ 3 w 40"/>
                <a:gd name="T67" fmla="*/ 30 h 40"/>
                <a:gd name="T68" fmla="*/ 3 w 40"/>
                <a:gd name="T69" fmla="*/ 32 h 40"/>
                <a:gd name="T70" fmla="*/ 7 w 40"/>
                <a:gd name="T71" fmla="*/ 34 h 40"/>
                <a:gd name="T72" fmla="*/ 9 w 40"/>
                <a:gd name="T73" fmla="*/ 36 h 40"/>
                <a:gd name="T74" fmla="*/ 11 w 40"/>
                <a:gd name="T75" fmla="*/ 38 h 40"/>
                <a:gd name="T76" fmla="*/ 15 w 40"/>
                <a:gd name="T77" fmla="*/ 40 h 40"/>
                <a:gd name="T78" fmla="*/ 17 w 40"/>
                <a:gd name="T79" fmla="*/ 40 h 40"/>
                <a:gd name="T80" fmla="*/ 21 w 40"/>
                <a:gd name="T81" fmla="*/ 40 h 40"/>
                <a:gd name="T82" fmla="*/ 21 w 40"/>
                <a:gd name="T83" fmla="*/ 40 h 40"/>
                <a:gd name="T84" fmla="*/ 19 w 40"/>
                <a:gd name="T85" fmla="*/ 40 h 4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40"/>
                <a:gd name="T130" fmla="*/ 0 h 40"/>
                <a:gd name="T131" fmla="*/ 40 w 40"/>
                <a:gd name="T132" fmla="*/ 40 h 40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40" h="40">
                  <a:moveTo>
                    <a:pt x="19" y="40"/>
                  </a:moveTo>
                  <a:lnTo>
                    <a:pt x="25" y="40"/>
                  </a:lnTo>
                  <a:lnTo>
                    <a:pt x="26" y="40"/>
                  </a:lnTo>
                  <a:lnTo>
                    <a:pt x="30" y="38"/>
                  </a:lnTo>
                  <a:lnTo>
                    <a:pt x="32" y="36"/>
                  </a:lnTo>
                  <a:lnTo>
                    <a:pt x="34" y="34"/>
                  </a:lnTo>
                  <a:lnTo>
                    <a:pt x="36" y="32"/>
                  </a:lnTo>
                  <a:lnTo>
                    <a:pt x="38" y="30"/>
                  </a:lnTo>
                  <a:lnTo>
                    <a:pt x="40" y="27"/>
                  </a:lnTo>
                  <a:lnTo>
                    <a:pt x="40" y="25"/>
                  </a:lnTo>
                  <a:lnTo>
                    <a:pt x="40" y="21"/>
                  </a:lnTo>
                  <a:lnTo>
                    <a:pt x="40" y="17"/>
                  </a:lnTo>
                  <a:lnTo>
                    <a:pt x="40" y="15"/>
                  </a:lnTo>
                  <a:lnTo>
                    <a:pt x="38" y="11"/>
                  </a:lnTo>
                  <a:lnTo>
                    <a:pt x="36" y="9"/>
                  </a:lnTo>
                  <a:lnTo>
                    <a:pt x="34" y="7"/>
                  </a:lnTo>
                  <a:lnTo>
                    <a:pt x="32" y="4"/>
                  </a:lnTo>
                  <a:lnTo>
                    <a:pt x="30" y="4"/>
                  </a:lnTo>
                  <a:lnTo>
                    <a:pt x="26" y="2"/>
                  </a:lnTo>
                  <a:lnTo>
                    <a:pt x="25" y="2"/>
                  </a:lnTo>
                  <a:lnTo>
                    <a:pt x="21" y="0"/>
                  </a:lnTo>
                  <a:lnTo>
                    <a:pt x="17" y="2"/>
                  </a:lnTo>
                  <a:lnTo>
                    <a:pt x="15" y="2"/>
                  </a:lnTo>
                  <a:lnTo>
                    <a:pt x="11" y="4"/>
                  </a:lnTo>
                  <a:lnTo>
                    <a:pt x="9" y="4"/>
                  </a:lnTo>
                  <a:lnTo>
                    <a:pt x="7" y="7"/>
                  </a:lnTo>
                  <a:lnTo>
                    <a:pt x="3" y="9"/>
                  </a:lnTo>
                  <a:lnTo>
                    <a:pt x="3" y="11"/>
                  </a:lnTo>
                  <a:lnTo>
                    <a:pt x="2" y="15"/>
                  </a:lnTo>
                  <a:lnTo>
                    <a:pt x="2" y="17"/>
                  </a:lnTo>
                  <a:lnTo>
                    <a:pt x="0" y="21"/>
                  </a:lnTo>
                  <a:lnTo>
                    <a:pt x="2" y="25"/>
                  </a:lnTo>
                  <a:lnTo>
                    <a:pt x="2" y="27"/>
                  </a:lnTo>
                  <a:lnTo>
                    <a:pt x="3" y="30"/>
                  </a:lnTo>
                  <a:lnTo>
                    <a:pt x="3" y="32"/>
                  </a:lnTo>
                  <a:lnTo>
                    <a:pt x="7" y="34"/>
                  </a:lnTo>
                  <a:lnTo>
                    <a:pt x="9" y="36"/>
                  </a:lnTo>
                  <a:lnTo>
                    <a:pt x="11" y="38"/>
                  </a:lnTo>
                  <a:lnTo>
                    <a:pt x="15" y="40"/>
                  </a:lnTo>
                  <a:lnTo>
                    <a:pt x="17" y="40"/>
                  </a:lnTo>
                  <a:lnTo>
                    <a:pt x="21" y="40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EB7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3041" y="2274"/>
              <a:ext cx="40" cy="40"/>
            </a:xfrm>
            <a:custGeom>
              <a:avLst/>
              <a:gdLst>
                <a:gd name="T0" fmla="*/ 19 w 40"/>
                <a:gd name="T1" fmla="*/ 40 h 40"/>
                <a:gd name="T2" fmla="*/ 23 w 40"/>
                <a:gd name="T3" fmla="*/ 40 h 40"/>
                <a:gd name="T4" fmla="*/ 27 w 40"/>
                <a:gd name="T5" fmla="*/ 40 h 40"/>
                <a:gd name="T6" fmla="*/ 30 w 40"/>
                <a:gd name="T7" fmla="*/ 38 h 40"/>
                <a:gd name="T8" fmla="*/ 32 w 40"/>
                <a:gd name="T9" fmla="*/ 36 h 40"/>
                <a:gd name="T10" fmla="*/ 34 w 40"/>
                <a:gd name="T11" fmla="*/ 34 h 40"/>
                <a:gd name="T12" fmla="*/ 36 w 40"/>
                <a:gd name="T13" fmla="*/ 32 h 40"/>
                <a:gd name="T14" fmla="*/ 38 w 40"/>
                <a:gd name="T15" fmla="*/ 30 h 40"/>
                <a:gd name="T16" fmla="*/ 40 w 40"/>
                <a:gd name="T17" fmla="*/ 26 h 40"/>
                <a:gd name="T18" fmla="*/ 40 w 40"/>
                <a:gd name="T19" fmla="*/ 24 h 40"/>
                <a:gd name="T20" fmla="*/ 40 w 40"/>
                <a:gd name="T21" fmla="*/ 21 h 40"/>
                <a:gd name="T22" fmla="*/ 40 w 40"/>
                <a:gd name="T23" fmla="*/ 17 h 40"/>
                <a:gd name="T24" fmla="*/ 40 w 40"/>
                <a:gd name="T25" fmla="*/ 15 h 40"/>
                <a:gd name="T26" fmla="*/ 38 w 40"/>
                <a:gd name="T27" fmla="*/ 11 h 40"/>
                <a:gd name="T28" fmla="*/ 36 w 40"/>
                <a:gd name="T29" fmla="*/ 9 h 40"/>
                <a:gd name="T30" fmla="*/ 34 w 40"/>
                <a:gd name="T31" fmla="*/ 5 h 40"/>
                <a:gd name="T32" fmla="*/ 32 w 40"/>
                <a:gd name="T33" fmla="*/ 3 h 40"/>
                <a:gd name="T34" fmla="*/ 30 w 40"/>
                <a:gd name="T35" fmla="*/ 3 h 40"/>
                <a:gd name="T36" fmla="*/ 27 w 40"/>
                <a:gd name="T37" fmla="*/ 1 h 40"/>
                <a:gd name="T38" fmla="*/ 23 w 40"/>
                <a:gd name="T39" fmla="*/ 1 h 40"/>
                <a:gd name="T40" fmla="*/ 21 w 40"/>
                <a:gd name="T41" fmla="*/ 0 h 40"/>
                <a:gd name="T42" fmla="*/ 17 w 40"/>
                <a:gd name="T43" fmla="*/ 1 h 40"/>
                <a:gd name="T44" fmla="*/ 13 w 40"/>
                <a:gd name="T45" fmla="*/ 1 h 40"/>
                <a:gd name="T46" fmla="*/ 11 w 40"/>
                <a:gd name="T47" fmla="*/ 3 h 40"/>
                <a:gd name="T48" fmla="*/ 9 w 40"/>
                <a:gd name="T49" fmla="*/ 3 h 40"/>
                <a:gd name="T50" fmla="*/ 5 w 40"/>
                <a:gd name="T51" fmla="*/ 5 h 40"/>
                <a:gd name="T52" fmla="*/ 4 w 40"/>
                <a:gd name="T53" fmla="*/ 9 h 40"/>
                <a:gd name="T54" fmla="*/ 4 w 40"/>
                <a:gd name="T55" fmla="*/ 11 h 40"/>
                <a:gd name="T56" fmla="*/ 2 w 40"/>
                <a:gd name="T57" fmla="*/ 15 h 40"/>
                <a:gd name="T58" fmla="*/ 2 w 40"/>
                <a:gd name="T59" fmla="*/ 17 h 40"/>
                <a:gd name="T60" fmla="*/ 0 w 40"/>
                <a:gd name="T61" fmla="*/ 21 h 40"/>
                <a:gd name="T62" fmla="*/ 2 w 40"/>
                <a:gd name="T63" fmla="*/ 24 h 40"/>
                <a:gd name="T64" fmla="*/ 2 w 40"/>
                <a:gd name="T65" fmla="*/ 26 h 40"/>
                <a:gd name="T66" fmla="*/ 4 w 40"/>
                <a:gd name="T67" fmla="*/ 30 h 40"/>
                <a:gd name="T68" fmla="*/ 4 w 40"/>
                <a:gd name="T69" fmla="*/ 32 h 40"/>
                <a:gd name="T70" fmla="*/ 5 w 40"/>
                <a:gd name="T71" fmla="*/ 34 h 40"/>
                <a:gd name="T72" fmla="*/ 9 w 40"/>
                <a:gd name="T73" fmla="*/ 36 h 40"/>
                <a:gd name="T74" fmla="*/ 11 w 40"/>
                <a:gd name="T75" fmla="*/ 38 h 40"/>
                <a:gd name="T76" fmla="*/ 13 w 40"/>
                <a:gd name="T77" fmla="*/ 40 h 40"/>
                <a:gd name="T78" fmla="*/ 17 w 40"/>
                <a:gd name="T79" fmla="*/ 40 h 40"/>
                <a:gd name="T80" fmla="*/ 21 w 40"/>
                <a:gd name="T81" fmla="*/ 40 h 40"/>
                <a:gd name="T82" fmla="*/ 21 w 40"/>
                <a:gd name="T83" fmla="*/ 40 h 40"/>
                <a:gd name="T84" fmla="*/ 19 w 40"/>
                <a:gd name="T85" fmla="*/ 40 h 4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40"/>
                <a:gd name="T130" fmla="*/ 0 h 40"/>
                <a:gd name="T131" fmla="*/ 40 w 40"/>
                <a:gd name="T132" fmla="*/ 40 h 40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40" h="40">
                  <a:moveTo>
                    <a:pt x="19" y="40"/>
                  </a:moveTo>
                  <a:lnTo>
                    <a:pt x="23" y="40"/>
                  </a:lnTo>
                  <a:lnTo>
                    <a:pt x="27" y="40"/>
                  </a:lnTo>
                  <a:lnTo>
                    <a:pt x="30" y="38"/>
                  </a:lnTo>
                  <a:lnTo>
                    <a:pt x="32" y="36"/>
                  </a:lnTo>
                  <a:lnTo>
                    <a:pt x="34" y="34"/>
                  </a:lnTo>
                  <a:lnTo>
                    <a:pt x="36" y="32"/>
                  </a:lnTo>
                  <a:lnTo>
                    <a:pt x="38" y="30"/>
                  </a:lnTo>
                  <a:lnTo>
                    <a:pt x="40" y="26"/>
                  </a:lnTo>
                  <a:lnTo>
                    <a:pt x="40" y="24"/>
                  </a:lnTo>
                  <a:lnTo>
                    <a:pt x="40" y="21"/>
                  </a:lnTo>
                  <a:lnTo>
                    <a:pt x="40" y="17"/>
                  </a:lnTo>
                  <a:lnTo>
                    <a:pt x="40" y="15"/>
                  </a:lnTo>
                  <a:lnTo>
                    <a:pt x="38" y="11"/>
                  </a:lnTo>
                  <a:lnTo>
                    <a:pt x="36" y="9"/>
                  </a:lnTo>
                  <a:lnTo>
                    <a:pt x="34" y="5"/>
                  </a:lnTo>
                  <a:lnTo>
                    <a:pt x="32" y="3"/>
                  </a:lnTo>
                  <a:lnTo>
                    <a:pt x="30" y="3"/>
                  </a:lnTo>
                  <a:lnTo>
                    <a:pt x="27" y="1"/>
                  </a:lnTo>
                  <a:lnTo>
                    <a:pt x="23" y="1"/>
                  </a:lnTo>
                  <a:lnTo>
                    <a:pt x="21" y="0"/>
                  </a:lnTo>
                  <a:lnTo>
                    <a:pt x="17" y="1"/>
                  </a:lnTo>
                  <a:lnTo>
                    <a:pt x="13" y="1"/>
                  </a:lnTo>
                  <a:lnTo>
                    <a:pt x="11" y="3"/>
                  </a:lnTo>
                  <a:lnTo>
                    <a:pt x="9" y="3"/>
                  </a:lnTo>
                  <a:lnTo>
                    <a:pt x="5" y="5"/>
                  </a:lnTo>
                  <a:lnTo>
                    <a:pt x="4" y="9"/>
                  </a:lnTo>
                  <a:lnTo>
                    <a:pt x="4" y="11"/>
                  </a:lnTo>
                  <a:lnTo>
                    <a:pt x="2" y="15"/>
                  </a:lnTo>
                  <a:lnTo>
                    <a:pt x="2" y="17"/>
                  </a:lnTo>
                  <a:lnTo>
                    <a:pt x="0" y="21"/>
                  </a:lnTo>
                  <a:lnTo>
                    <a:pt x="2" y="24"/>
                  </a:lnTo>
                  <a:lnTo>
                    <a:pt x="2" y="26"/>
                  </a:lnTo>
                  <a:lnTo>
                    <a:pt x="4" y="30"/>
                  </a:lnTo>
                  <a:lnTo>
                    <a:pt x="4" y="32"/>
                  </a:lnTo>
                  <a:lnTo>
                    <a:pt x="5" y="34"/>
                  </a:lnTo>
                  <a:lnTo>
                    <a:pt x="9" y="36"/>
                  </a:lnTo>
                  <a:lnTo>
                    <a:pt x="11" y="38"/>
                  </a:lnTo>
                  <a:lnTo>
                    <a:pt x="13" y="40"/>
                  </a:lnTo>
                  <a:lnTo>
                    <a:pt x="17" y="40"/>
                  </a:lnTo>
                  <a:lnTo>
                    <a:pt x="21" y="40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EB7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2384" y="2235"/>
              <a:ext cx="38" cy="40"/>
            </a:xfrm>
            <a:custGeom>
              <a:avLst/>
              <a:gdLst>
                <a:gd name="T0" fmla="*/ 19 w 38"/>
                <a:gd name="T1" fmla="*/ 40 h 40"/>
                <a:gd name="T2" fmla="*/ 23 w 38"/>
                <a:gd name="T3" fmla="*/ 40 h 40"/>
                <a:gd name="T4" fmla="*/ 25 w 38"/>
                <a:gd name="T5" fmla="*/ 40 h 40"/>
                <a:gd name="T6" fmla="*/ 29 w 38"/>
                <a:gd name="T7" fmla="*/ 39 h 40"/>
                <a:gd name="T8" fmla="*/ 31 w 38"/>
                <a:gd name="T9" fmla="*/ 37 h 40"/>
                <a:gd name="T10" fmla="*/ 32 w 38"/>
                <a:gd name="T11" fmla="*/ 35 h 40"/>
                <a:gd name="T12" fmla="*/ 34 w 38"/>
                <a:gd name="T13" fmla="*/ 33 h 40"/>
                <a:gd name="T14" fmla="*/ 36 w 38"/>
                <a:gd name="T15" fmla="*/ 29 h 40"/>
                <a:gd name="T16" fmla="*/ 38 w 38"/>
                <a:gd name="T17" fmla="*/ 27 h 40"/>
                <a:gd name="T18" fmla="*/ 38 w 38"/>
                <a:gd name="T19" fmla="*/ 23 h 40"/>
                <a:gd name="T20" fmla="*/ 38 w 38"/>
                <a:gd name="T21" fmla="*/ 21 h 40"/>
                <a:gd name="T22" fmla="*/ 38 w 38"/>
                <a:gd name="T23" fmla="*/ 17 h 40"/>
                <a:gd name="T24" fmla="*/ 38 w 38"/>
                <a:gd name="T25" fmla="*/ 14 h 40"/>
                <a:gd name="T26" fmla="*/ 36 w 38"/>
                <a:gd name="T27" fmla="*/ 12 h 40"/>
                <a:gd name="T28" fmla="*/ 34 w 38"/>
                <a:gd name="T29" fmla="*/ 10 h 40"/>
                <a:gd name="T30" fmla="*/ 32 w 38"/>
                <a:gd name="T31" fmla="*/ 6 h 40"/>
                <a:gd name="T32" fmla="*/ 31 w 38"/>
                <a:gd name="T33" fmla="*/ 4 h 40"/>
                <a:gd name="T34" fmla="*/ 29 w 38"/>
                <a:gd name="T35" fmla="*/ 2 h 40"/>
                <a:gd name="T36" fmla="*/ 25 w 38"/>
                <a:gd name="T37" fmla="*/ 2 h 40"/>
                <a:gd name="T38" fmla="*/ 23 w 38"/>
                <a:gd name="T39" fmla="*/ 0 h 40"/>
                <a:gd name="T40" fmla="*/ 19 w 38"/>
                <a:gd name="T41" fmla="*/ 0 h 40"/>
                <a:gd name="T42" fmla="*/ 15 w 38"/>
                <a:gd name="T43" fmla="*/ 0 h 40"/>
                <a:gd name="T44" fmla="*/ 13 w 38"/>
                <a:gd name="T45" fmla="*/ 2 h 40"/>
                <a:gd name="T46" fmla="*/ 9 w 38"/>
                <a:gd name="T47" fmla="*/ 2 h 40"/>
                <a:gd name="T48" fmla="*/ 8 w 38"/>
                <a:gd name="T49" fmla="*/ 4 h 40"/>
                <a:gd name="T50" fmla="*/ 6 w 38"/>
                <a:gd name="T51" fmla="*/ 6 h 40"/>
                <a:gd name="T52" fmla="*/ 4 w 38"/>
                <a:gd name="T53" fmla="*/ 10 h 40"/>
                <a:gd name="T54" fmla="*/ 2 w 38"/>
                <a:gd name="T55" fmla="*/ 12 h 40"/>
                <a:gd name="T56" fmla="*/ 0 w 38"/>
                <a:gd name="T57" fmla="*/ 14 h 40"/>
                <a:gd name="T58" fmla="*/ 0 w 38"/>
                <a:gd name="T59" fmla="*/ 17 h 40"/>
                <a:gd name="T60" fmla="*/ 0 w 38"/>
                <a:gd name="T61" fmla="*/ 21 h 40"/>
                <a:gd name="T62" fmla="*/ 0 w 38"/>
                <a:gd name="T63" fmla="*/ 23 h 40"/>
                <a:gd name="T64" fmla="*/ 0 w 38"/>
                <a:gd name="T65" fmla="*/ 27 h 40"/>
                <a:gd name="T66" fmla="*/ 2 w 38"/>
                <a:gd name="T67" fmla="*/ 29 h 40"/>
                <a:gd name="T68" fmla="*/ 4 w 38"/>
                <a:gd name="T69" fmla="*/ 33 h 40"/>
                <a:gd name="T70" fmla="*/ 6 w 38"/>
                <a:gd name="T71" fmla="*/ 35 h 40"/>
                <a:gd name="T72" fmla="*/ 8 w 38"/>
                <a:gd name="T73" fmla="*/ 37 h 40"/>
                <a:gd name="T74" fmla="*/ 9 w 38"/>
                <a:gd name="T75" fmla="*/ 39 h 40"/>
                <a:gd name="T76" fmla="*/ 13 w 38"/>
                <a:gd name="T77" fmla="*/ 40 h 40"/>
                <a:gd name="T78" fmla="*/ 15 w 38"/>
                <a:gd name="T79" fmla="*/ 40 h 40"/>
                <a:gd name="T80" fmla="*/ 19 w 38"/>
                <a:gd name="T81" fmla="*/ 40 h 40"/>
                <a:gd name="T82" fmla="*/ 19 w 38"/>
                <a:gd name="T83" fmla="*/ 40 h 4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38"/>
                <a:gd name="T127" fmla="*/ 0 h 40"/>
                <a:gd name="T128" fmla="*/ 38 w 38"/>
                <a:gd name="T129" fmla="*/ 40 h 40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38" h="40">
                  <a:moveTo>
                    <a:pt x="19" y="40"/>
                  </a:moveTo>
                  <a:lnTo>
                    <a:pt x="23" y="40"/>
                  </a:lnTo>
                  <a:lnTo>
                    <a:pt x="25" y="40"/>
                  </a:lnTo>
                  <a:lnTo>
                    <a:pt x="29" y="39"/>
                  </a:lnTo>
                  <a:lnTo>
                    <a:pt x="31" y="37"/>
                  </a:lnTo>
                  <a:lnTo>
                    <a:pt x="32" y="35"/>
                  </a:lnTo>
                  <a:lnTo>
                    <a:pt x="34" y="33"/>
                  </a:lnTo>
                  <a:lnTo>
                    <a:pt x="36" y="29"/>
                  </a:lnTo>
                  <a:lnTo>
                    <a:pt x="38" y="27"/>
                  </a:lnTo>
                  <a:lnTo>
                    <a:pt x="38" y="23"/>
                  </a:lnTo>
                  <a:lnTo>
                    <a:pt x="38" y="21"/>
                  </a:lnTo>
                  <a:lnTo>
                    <a:pt x="38" y="17"/>
                  </a:lnTo>
                  <a:lnTo>
                    <a:pt x="38" y="14"/>
                  </a:lnTo>
                  <a:lnTo>
                    <a:pt x="36" y="12"/>
                  </a:lnTo>
                  <a:lnTo>
                    <a:pt x="34" y="10"/>
                  </a:lnTo>
                  <a:lnTo>
                    <a:pt x="32" y="6"/>
                  </a:lnTo>
                  <a:lnTo>
                    <a:pt x="31" y="4"/>
                  </a:lnTo>
                  <a:lnTo>
                    <a:pt x="29" y="2"/>
                  </a:lnTo>
                  <a:lnTo>
                    <a:pt x="25" y="2"/>
                  </a:lnTo>
                  <a:lnTo>
                    <a:pt x="23" y="0"/>
                  </a:lnTo>
                  <a:lnTo>
                    <a:pt x="19" y="0"/>
                  </a:lnTo>
                  <a:lnTo>
                    <a:pt x="15" y="0"/>
                  </a:lnTo>
                  <a:lnTo>
                    <a:pt x="13" y="2"/>
                  </a:lnTo>
                  <a:lnTo>
                    <a:pt x="9" y="2"/>
                  </a:lnTo>
                  <a:lnTo>
                    <a:pt x="8" y="4"/>
                  </a:lnTo>
                  <a:lnTo>
                    <a:pt x="6" y="6"/>
                  </a:lnTo>
                  <a:lnTo>
                    <a:pt x="4" y="10"/>
                  </a:lnTo>
                  <a:lnTo>
                    <a:pt x="2" y="12"/>
                  </a:lnTo>
                  <a:lnTo>
                    <a:pt x="0" y="14"/>
                  </a:lnTo>
                  <a:lnTo>
                    <a:pt x="0" y="17"/>
                  </a:lnTo>
                  <a:lnTo>
                    <a:pt x="0" y="21"/>
                  </a:lnTo>
                  <a:lnTo>
                    <a:pt x="0" y="23"/>
                  </a:lnTo>
                  <a:lnTo>
                    <a:pt x="0" y="27"/>
                  </a:lnTo>
                  <a:lnTo>
                    <a:pt x="2" y="29"/>
                  </a:lnTo>
                  <a:lnTo>
                    <a:pt x="4" y="33"/>
                  </a:lnTo>
                  <a:lnTo>
                    <a:pt x="6" y="35"/>
                  </a:lnTo>
                  <a:lnTo>
                    <a:pt x="8" y="37"/>
                  </a:lnTo>
                  <a:lnTo>
                    <a:pt x="9" y="39"/>
                  </a:lnTo>
                  <a:lnTo>
                    <a:pt x="13" y="40"/>
                  </a:lnTo>
                  <a:lnTo>
                    <a:pt x="15" y="40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EB7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1727" y="2088"/>
              <a:ext cx="38" cy="40"/>
            </a:xfrm>
            <a:custGeom>
              <a:avLst/>
              <a:gdLst>
                <a:gd name="T0" fmla="*/ 19 w 38"/>
                <a:gd name="T1" fmla="*/ 38 h 40"/>
                <a:gd name="T2" fmla="*/ 23 w 38"/>
                <a:gd name="T3" fmla="*/ 38 h 40"/>
                <a:gd name="T4" fmla="*/ 25 w 38"/>
                <a:gd name="T5" fmla="*/ 38 h 40"/>
                <a:gd name="T6" fmla="*/ 29 w 38"/>
                <a:gd name="T7" fmla="*/ 36 h 40"/>
                <a:gd name="T8" fmla="*/ 31 w 38"/>
                <a:gd name="T9" fmla="*/ 34 h 40"/>
                <a:gd name="T10" fmla="*/ 33 w 38"/>
                <a:gd name="T11" fmla="*/ 32 h 40"/>
                <a:gd name="T12" fmla="*/ 34 w 38"/>
                <a:gd name="T13" fmla="*/ 31 h 40"/>
                <a:gd name="T14" fmla="*/ 36 w 38"/>
                <a:gd name="T15" fmla="*/ 29 h 40"/>
                <a:gd name="T16" fmla="*/ 38 w 38"/>
                <a:gd name="T17" fmla="*/ 25 h 40"/>
                <a:gd name="T18" fmla="*/ 38 w 38"/>
                <a:gd name="T19" fmla="*/ 23 h 40"/>
                <a:gd name="T20" fmla="*/ 38 w 38"/>
                <a:gd name="T21" fmla="*/ 19 h 40"/>
                <a:gd name="T22" fmla="*/ 38 w 38"/>
                <a:gd name="T23" fmla="*/ 15 h 40"/>
                <a:gd name="T24" fmla="*/ 38 w 38"/>
                <a:gd name="T25" fmla="*/ 13 h 40"/>
                <a:gd name="T26" fmla="*/ 36 w 38"/>
                <a:gd name="T27" fmla="*/ 9 h 40"/>
                <a:gd name="T28" fmla="*/ 34 w 38"/>
                <a:gd name="T29" fmla="*/ 8 h 40"/>
                <a:gd name="T30" fmla="*/ 33 w 38"/>
                <a:gd name="T31" fmla="*/ 6 h 40"/>
                <a:gd name="T32" fmla="*/ 31 w 38"/>
                <a:gd name="T33" fmla="*/ 4 h 40"/>
                <a:gd name="T34" fmla="*/ 29 w 38"/>
                <a:gd name="T35" fmla="*/ 2 h 40"/>
                <a:gd name="T36" fmla="*/ 25 w 38"/>
                <a:gd name="T37" fmla="*/ 0 h 40"/>
                <a:gd name="T38" fmla="*/ 23 w 38"/>
                <a:gd name="T39" fmla="*/ 0 h 40"/>
                <a:gd name="T40" fmla="*/ 19 w 38"/>
                <a:gd name="T41" fmla="*/ 0 h 40"/>
                <a:gd name="T42" fmla="*/ 15 w 38"/>
                <a:gd name="T43" fmla="*/ 0 h 40"/>
                <a:gd name="T44" fmla="*/ 13 w 38"/>
                <a:gd name="T45" fmla="*/ 0 h 40"/>
                <a:gd name="T46" fmla="*/ 10 w 38"/>
                <a:gd name="T47" fmla="*/ 2 h 40"/>
                <a:gd name="T48" fmla="*/ 8 w 38"/>
                <a:gd name="T49" fmla="*/ 4 h 40"/>
                <a:gd name="T50" fmla="*/ 6 w 38"/>
                <a:gd name="T51" fmla="*/ 6 h 40"/>
                <a:gd name="T52" fmla="*/ 4 w 38"/>
                <a:gd name="T53" fmla="*/ 8 h 40"/>
                <a:gd name="T54" fmla="*/ 2 w 38"/>
                <a:gd name="T55" fmla="*/ 9 h 40"/>
                <a:gd name="T56" fmla="*/ 0 w 38"/>
                <a:gd name="T57" fmla="*/ 13 h 40"/>
                <a:gd name="T58" fmla="*/ 0 w 38"/>
                <a:gd name="T59" fmla="*/ 15 h 40"/>
                <a:gd name="T60" fmla="*/ 0 w 38"/>
                <a:gd name="T61" fmla="*/ 19 h 40"/>
                <a:gd name="T62" fmla="*/ 0 w 38"/>
                <a:gd name="T63" fmla="*/ 23 h 40"/>
                <a:gd name="T64" fmla="*/ 0 w 38"/>
                <a:gd name="T65" fmla="*/ 25 h 40"/>
                <a:gd name="T66" fmla="*/ 2 w 38"/>
                <a:gd name="T67" fmla="*/ 29 h 40"/>
                <a:gd name="T68" fmla="*/ 4 w 38"/>
                <a:gd name="T69" fmla="*/ 31 h 40"/>
                <a:gd name="T70" fmla="*/ 6 w 38"/>
                <a:gd name="T71" fmla="*/ 32 h 40"/>
                <a:gd name="T72" fmla="*/ 8 w 38"/>
                <a:gd name="T73" fmla="*/ 34 h 40"/>
                <a:gd name="T74" fmla="*/ 10 w 38"/>
                <a:gd name="T75" fmla="*/ 36 h 40"/>
                <a:gd name="T76" fmla="*/ 13 w 38"/>
                <a:gd name="T77" fmla="*/ 38 h 40"/>
                <a:gd name="T78" fmla="*/ 15 w 38"/>
                <a:gd name="T79" fmla="*/ 38 h 40"/>
                <a:gd name="T80" fmla="*/ 19 w 38"/>
                <a:gd name="T81" fmla="*/ 40 h 40"/>
                <a:gd name="T82" fmla="*/ 19 w 38"/>
                <a:gd name="T83" fmla="*/ 40 h 40"/>
                <a:gd name="T84" fmla="*/ 19 w 38"/>
                <a:gd name="T85" fmla="*/ 38 h 4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8"/>
                <a:gd name="T130" fmla="*/ 0 h 40"/>
                <a:gd name="T131" fmla="*/ 38 w 38"/>
                <a:gd name="T132" fmla="*/ 40 h 40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8" h="40">
                  <a:moveTo>
                    <a:pt x="19" y="38"/>
                  </a:moveTo>
                  <a:lnTo>
                    <a:pt x="23" y="38"/>
                  </a:lnTo>
                  <a:lnTo>
                    <a:pt x="25" y="38"/>
                  </a:lnTo>
                  <a:lnTo>
                    <a:pt x="29" y="36"/>
                  </a:lnTo>
                  <a:lnTo>
                    <a:pt x="31" y="34"/>
                  </a:lnTo>
                  <a:lnTo>
                    <a:pt x="33" y="32"/>
                  </a:lnTo>
                  <a:lnTo>
                    <a:pt x="34" y="31"/>
                  </a:lnTo>
                  <a:lnTo>
                    <a:pt x="36" y="29"/>
                  </a:lnTo>
                  <a:lnTo>
                    <a:pt x="38" y="25"/>
                  </a:lnTo>
                  <a:lnTo>
                    <a:pt x="38" y="23"/>
                  </a:lnTo>
                  <a:lnTo>
                    <a:pt x="38" y="19"/>
                  </a:lnTo>
                  <a:lnTo>
                    <a:pt x="38" y="15"/>
                  </a:lnTo>
                  <a:lnTo>
                    <a:pt x="38" y="13"/>
                  </a:lnTo>
                  <a:lnTo>
                    <a:pt x="36" y="9"/>
                  </a:lnTo>
                  <a:lnTo>
                    <a:pt x="34" y="8"/>
                  </a:lnTo>
                  <a:lnTo>
                    <a:pt x="33" y="6"/>
                  </a:lnTo>
                  <a:lnTo>
                    <a:pt x="31" y="4"/>
                  </a:lnTo>
                  <a:lnTo>
                    <a:pt x="29" y="2"/>
                  </a:lnTo>
                  <a:lnTo>
                    <a:pt x="25" y="0"/>
                  </a:lnTo>
                  <a:lnTo>
                    <a:pt x="23" y="0"/>
                  </a:lnTo>
                  <a:lnTo>
                    <a:pt x="19" y="0"/>
                  </a:lnTo>
                  <a:lnTo>
                    <a:pt x="15" y="0"/>
                  </a:lnTo>
                  <a:lnTo>
                    <a:pt x="13" y="0"/>
                  </a:lnTo>
                  <a:lnTo>
                    <a:pt x="10" y="2"/>
                  </a:lnTo>
                  <a:lnTo>
                    <a:pt x="8" y="4"/>
                  </a:lnTo>
                  <a:lnTo>
                    <a:pt x="6" y="6"/>
                  </a:lnTo>
                  <a:lnTo>
                    <a:pt x="4" y="8"/>
                  </a:lnTo>
                  <a:lnTo>
                    <a:pt x="2" y="9"/>
                  </a:lnTo>
                  <a:lnTo>
                    <a:pt x="0" y="13"/>
                  </a:lnTo>
                  <a:lnTo>
                    <a:pt x="0" y="15"/>
                  </a:lnTo>
                  <a:lnTo>
                    <a:pt x="0" y="19"/>
                  </a:lnTo>
                  <a:lnTo>
                    <a:pt x="0" y="23"/>
                  </a:lnTo>
                  <a:lnTo>
                    <a:pt x="0" y="25"/>
                  </a:lnTo>
                  <a:lnTo>
                    <a:pt x="2" y="29"/>
                  </a:lnTo>
                  <a:lnTo>
                    <a:pt x="4" y="31"/>
                  </a:lnTo>
                  <a:lnTo>
                    <a:pt x="6" y="32"/>
                  </a:lnTo>
                  <a:lnTo>
                    <a:pt x="8" y="34"/>
                  </a:lnTo>
                  <a:lnTo>
                    <a:pt x="10" y="36"/>
                  </a:lnTo>
                  <a:lnTo>
                    <a:pt x="13" y="38"/>
                  </a:lnTo>
                  <a:lnTo>
                    <a:pt x="15" y="38"/>
                  </a:lnTo>
                  <a:lnTo>
                    <a:pt x="19" y="40"/>
                  </a:lnTo>
                  <a:lnTo>
                    <a:pt x="19" y="38"/>
                  </a:lnTo>
                  <a:close/>
                </a:path>
              </a:pathLst>
            </a:custGeom>
            <a:solidFill>
              <a:srgbClr val="EB7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3698" y="1634"/>
              <a:ext cx="40" cy="41"/>
            </a:xfrm>
            <a:custGeom>
              <a:avLst/>
              <a:gdLst>
                <a:gd name="T0" fmla="*/ 38 w 40"/>
                <a:gd name="T1" fmla="*/ 41 h 41"/>
                <a:gd name="T2" fmla="*/ 40 w 40"/>
                <a:gd name="T3" fmla="*/ 0 h 41"/>
                <a:gd name="T4" fmla="*/ 0 w 40"/>
                <a:gd name="T5" fmla="*/ 0 h 41"/>
                <a:gd name="T6" fmla="*/ 0 w 40"/>
                <a:gd name="T7" fmla="*/ 41 h 41"/>
                <a:gd name="T8" fmla="*/ 40 w 40"/>
                <a:gd name="T9" fmla="*/ 41 h 41"/>
                <a:gd name="T10" fmla="*/ 40 w 40"/>
                <a:gd name="T11" fmla="*/ 41 h 41"/>
                <a:gd name="T12" fmla="*/ 38 w 40"/>
                <a:gd name="T13" fmla="*/ 41 h 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0"/>
                <a:gd name="T22" fmla="*/ 0 h 41"/>
                <a:gd name="T23" fmla="*/ 40 w 40"/>
                <a:gd name="T24" fmla="*/ 41 h 4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0" h="41">
                  <a:moveTo>
                    <a:pt x="38" y="41"/>
                  </a:moveTo>
                  <a:lnTo>
                    <a:pt x="40" y="0"/>
                  </a:lnTo>
                  <a:lnTo>
                    <a:pt x="0" y="0"/>
                  </a:lnTo>
                  <a:lnTo>
                    <a:pt x="0" y="41"/>
                  </a:lnTo>
                  <a:lnTo>
                    <a:pt x="40" y="41"/>
                  </a:lnTo>
                  <a:lnTo>
                    <a:pt x="38" y="41"/>
                  </a:lnTo>
                  <a:close/>
                </a:path>
              </a:pathLst>
            </a:custGeom>
            <a:solidFill>
              <a:srgbClr val="EB7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3041" y="1881"/>
              <a:ext cx="40" cy="39"/>
            </a:xfrm>
            <a:custGeom>
              <a:avLst/>
              <a:gdLst>
                <a:gd name="T0" fmla="*/ 38 w 40"/>
                <a:gd name="T1" fmla="*/ 39 h 39"/>
                <a:gd name="T2" fmla="*/ 40 w 40"/>
                <a:gd name="T3" fmla="*/ 0 h 39"/>
                <a:gd name="T4" fmla="*/ 0 w 40"/>
                <a:gd name="T5" fmla="*/ 0 h 39"/>
                <a:gd name="T6" fmla="*/ 0 w 40"/>
                <a:gd name="T7" fmla="*/ 39 h 39"/>
                <a:gd name="T8" fmla="*/ 40 w 40"/>
                <a:gd name="T9" fmla="*/ 39 h 39"/>
                <a:gd name="T10" fmla="*/ 40 w 40"/>
                <a:gd name="T11" fmla="*/ 39 h 39"/>
                <a:gd name="T12" fmla="*/ 38 w 40"/>
                <a:gd name="T13" fmla="*/ 39 h 3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0"/>
                <a:gd name="T22" fmla="*/ 0 h 39"/>
                <a:gd name="T23" fmla="*/ 40 w 40"/>
                <a:gd name="T24" fmla="*/ 39 h 3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0" h="39">
                  <a:moveTo>
                    <a:pt x="38" y="39"/>
                  </a:moveTo>
                  <a:lnTo>
                    <a:pt x="40" y="0"/>
                  </a:lnTo>
                  <a:lnTo>
                    <a:pt x="0" y="0"/>
                  </a:lnTo>
                  <a:lnTo>
                    <a:pt x="0" y="39"/>
                  </a:lnTo>
                  <a:lnTo>
                    <a:pt x="40" y="39"/>
                  </a:lnTo>
                  <a:lnTo>
                    <a:pt x="38" y="39"/>
                  </a:lnTo>
                  <a:close/>
                </a:path>
              </a:pathLst>
            </a:custGeom>
            <a:solidFill>
              <a:srgbClr val="EB7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1727" y="1332"/>
              <a:ext cx="38" cy="40"/>
            </a:xfrm>
            <a:custGeom>
              <a:avLst/>
              <a:gdLst>
                <a:gd name="T0" fmla="*/ 38 w 38"/>
                <a:gd name="T1" fmla="*/ 40 h 40"/>
                <a:gd name="T2" fmla="*/ 38 w 38"/>
                <a:gd name="T3" fmla="*/ 0 h 40"/>
                <a:gd name="T4" fmla="*/ 0 w 38"/>
                <a:gd name="T5" fmla="*/ 0 h 40"/>
                <a:gd name="T6" fmla="*/ 0 w 38"/>
                <a:gd name="T7" fmla="*/ 40 h 40"/>
                <a:gd name="T8" fmla="*/ 38 w 38"/>
                <a:gd name="T9" fmla="*/ 40 h 40"/>
                <a:gd name="T10" fmla="*/ 38 w 38"/>
                <a:gd name="T11" fmla="*/ 40 h 4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8"/>
                <a:gd name="T19" fmla="*/ 0 h 40"/>
                <a:gd name="T20" fmla="*/ 38 w 38"/>
                <a:gd name="T21" fmla="*/ 40 h 4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8" h="40">
                  <a:moveTo>
                    <a:pt x="38" y="40"/>
                  </a:moveTo>
                  <a:lnTo>
                    <a:pt x="38" y="0"/>
                  </a:lnTo>
                  <a:lnTo>
                    <a:pt x="0" y="0"/>
                  </a:lnTo>
                  <a:lnTo>
                    <a:pt x="0" y="40"/>
                  </a:lnTo>
                  <a:lnTo>
                    <a:pt x="38" y="40"/>
                  </a:lnTo>
                  <a:close/>
                </a:path>
              </a:pathLst>
            </a:custGeom>
            <a:solidFill>
              <a:srgbClr val="EB7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2384" y="1778"/>
              <a:ext cx="38" cy="40"/>
            </a:xfrm>
            <a:custGeom>
              <a:avLst/>
              <a:gdLst>
                <a:gd name="T0" fmla="*/ 38 w 38"/>
                <a:gd name="T1" fmla="*/ 40 h 40"/>
                <a:gd name="T2" fmla="*/ 38 w 38"/>
                <a:gd name="T3" fmla="*/ 0 h 40"/>
                <a:gd name="T4" fmla="*/ 0 w 38"/>
                <a:gd name="T5" fmla="*/ 0 h 40"/>
                <a:gd name="T6" fmla="*/ 0 w 38"/>
                <a:gd name="T7" fmla="*/ 40 h 40"/>
                <a:gd name="T8" fmla="*/ 38 w 38"/>
                <a:gd name="T9" fmla="*/ 40 h 40"/>
                <a:gd name="T10" fmla="*/ 38 w 38"/>
                <a:gd name="T11" fmla="*/ 40 h 4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8"/>
                <a:gd name="T19" fmla="*/ 0 h 40"/>
                <a:gd name="T20" fmla="*/ 38 w 38"/>
                <a:gd name="T21" fmla="*/ 40 h 4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8" h="40">
                  <a:moveTo>
                    <a:pt x="38" y="40"/>
                  </a:moveTo>
                  <a:lnTo>
                    <a:pt x="38" y="0"/>
                  </a:lnTo>
                  <a:lnTo>
                    <a:pt x="0" y="0"/>
                  </a:lnTo>
                  <a:lnTo>
                    <a:pt x="0" y="40"/>
                  </a:lnTo>
                  <a:lnTo>
                    <a:pt x="38" y="40"/>
                  </a:lnTo>
                  <a:close/>
                </a:path>
              </a:pathLst>
            </a:custGeom>
            <a:solidFill>
              <a:srgbClr val="EB7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3659" y="2456"/>
              <a:ext cx="23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新細明體" pitchFamily="18" charset="-120"/>
                  <a:cs typeface="Arial" pitchFamily="34" charset="0"/>
                </a:rPr>
                <a:t>2</a:t>
              </a:r>
              <a:endPara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3694" y="2456"/>
              <a:ext cx="23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新細明體" pitchFamily="18" charset="-120"/>
                  <a:cs typeface="Arial" pitchFamily="34" charset="0"/>
                </a:rPr>
                <a:t>5</a:t>
              </a:r>
              <a:endPara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3730" y="2456"/>
              <a:ext cx="23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新細明體" pitchFamily="18" charset="-120"/>
                  <a:cs typeface="Arial" pitchFamily="34" charset="0"/>
                </a:rPr>
                <a:t>6</a:t>
              </a:r>
              <a:endPara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1472" y="1246"/>
              <a:ext cx="23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新細明體" pitchFamily="18" charset="-120"/>
                  <a:cs typeface="Arial" pitchFamily="34" charset="0"/>
                </a:rPr>
                <a:t>4</a:t>
              </a:r>
              <a:endPara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1509" y="1246"/>
              <a:ext cx="23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新細明體" pitchFamily="18" charset="-120"/>
                  <a:cs typeface="Arial" pitchFamily="34" charset="0"/>
                </a:rPr>
                <a:t>0</a:t>
              </a:r>
              <a:endPara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1543" y="1246"/>
              <a:ext cx="37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新細明體" pitchFamily="18" charset="-120"/>
                  <a:cs typeface="Arial" pitchFamily="34" charset="0"/>
                </a:rPr>
                <a:t>%</a:t>
              </a:r>
              <a:endPara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1472" y="1392"/>
              <a:ext cx="23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新細明體" pitchFamily="18" charset="-120"/>
                  <a:cs typeface="Arial" pitchFamily="34" charset="0"/>
                </a:rPr>
                <a:t>3</a:t>
              </a:r>
              <a:endPara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1509" y="1392"/>
              <a:ext cx="23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新細明體" pitchFamily="18" charset="-120"/>
                  <a:cs typeface="Arial" pitchFamily="34" charset="0"/>
                </a:rPr>
                <a:t>5</a:t>
              </a:r>
              <a:endPara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1543" y="1392"/>
              <a:ext cx="37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新細明體" pitchFamily="18" charset="-120"/>
                  <a:cs typeface="Arial" pitchFamily="34" charset="0"/>
                </a:rPr>
                <a:t>%</a:t>
              </a:r>
              <a:endPara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1472" y="1535"/>
              <a:ext cx="23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新細明體" pitchFamily="18" charset="-120"/>
                  <a:cs typeface="Arial" pitchFamily="34" charset="0"/>
                </a:rPr>
                <a:t>3</a:t>
              </a:r>
              <a:endPara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1509" y="1535"/>
              <a:ext cx="23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新細明體" pitchFamily="18" charset="-120"/>
                  <a:cs typeface="Arial" pitchFamily="34" charset="0"/>
                </a:rPr>
                <a:t>0</a:t>
              </a:r>
              <a:endPara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1543" y="1535"/>
              <a:ext cx="37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新細明體" pitchFamily="18" charset="-120"/>
                  <a:cs typeface="Arial" pitchFamily="34" charset="0"/>
                </a:rPr>
                <a:t>%</a:t>
              </a:r>
              <a:endPara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1472" y="1679"/>
              <a:ext cx="23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新細明體" pitchFamily="18" charset="-120"/>
                  <a:cs typeface="Arial" pitchFamily="34" charset="0"/>
                </a:rPr>
                <a:t>2</a:t>
              </a:r>
              <a:endPara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1509" y="1679"/>
              <a:ext cx="23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新細明體" pitchFamily="18" charset="-120"/>
                  <a:cs typeface="Arial" pitchFamily="34" charset="0"/>
                </a:rPr>
                <a:t>5</a:t>
              </a:r>
              <a:endPara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1543" y="1679"/>
              <a:ext cx="37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新細明體" pitchFamily="18" charset="-120"/>
                  <a:cs typeface="Arial" pitchFamily="34" charset="0"/>
                </a:rPr>
                <a:t>%</a:t>
              </a:r>
              <a:endPara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1472" y="1824"/>
              <a:ext cx="23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新細明體" pitchFamily="18" charset="-120"/>
                  <a:cs typeface="Arial" pitchFamily="34" charset="0"/>
                </a:rPr>
                <a:t>2</a:t>
              </a:r>
              <a:endPara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1509" y="1824"/>
              <a:ext cx="23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新細明體" pitchFamily="18" charset="-120"/>
                  <a:cs typeface="Arial" pitchFamily="34" charset="0"/>
                </a:rPr>
                <a:t>0</a:t>
              </a:r>
              <a:endPara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1543" y="1824"/>
              <a:ext cx="37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新細明體" pitchFamily="18" charset="-120"/>
                  <a:cs typeface="Arial" pitchFamily="34" charset="0"/>
                </a:rPr>
                <a:t>%</a:t>
              </a:r>
              <a:endPara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1472" y="1968"/>
              <a:ext cx="23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新細明體" pitchFamily="18" charset="-120"/>
                  <a:cs typeface="Arial" pitchFamily="34" charset="0"/>
                </a:rPr>
                <a:t>1</a:t>
              </a:r>
              <a:endPara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1509" y="1968"/>
              <a:ext cx="23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新細明體" pitchFamily="18" charset="-120"/>
                  <a:cs typeface="Arial" pitchFamily="34" charset="0"/>
                </a:rPr>
                <a:t>5</a:t>
              </a:r>
              <a:endPara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1543" y="1968"/>
              <a:ext cx="37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新細明體" pitchFamily="18" charset="-120"/>
                  <a:cs typeface="Arial" pitchFamily="34" charset="0"/>
                </a:rPr>
                <a:t>%</a:t>
              </a:r>
              <a:endPara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1472" y="2111"/>
              <a:ext cx="23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新細明體" pitchFamily="18" charset="-120"/>
                  <a:cs typeface="Arial" pitchFamily="34" charset="0"/>
                </a:rPr>
                <a:t>1</a:t>
              </a:r>
              <a:endPara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1509" y="2111"/>
              <a:ext cx="23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新細明體" pitchFamily="18" charset="-120"/>
                  <a:cs typeface="Arial" pitchFamily="34" charset="0"/>
                </a:rPr>
                <a:t>0</a:t>
              </a:r>
              <a:endPara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1543" y="2111"/>
              <a:ext cx="37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新細明體" pitchFamily="18" charset="-120"/>
                  <a:cs typeface="Arial" pitchFamily="34" charset="0"/>
                </a:rPr>
                <a:t>%</a:t>
              </a:r>
              <a:endPara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1511" y="2255"/>
              <a:ext cx="23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新細明體" pitchFamily="18" charset="-120"/>
                  <a:cs typeface="Arial" pitchFamily="34" charset="0"/>
                </a:rPr>
                <a:t>5</a:t>
              </a:r>
              <a:endPara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1547" y="2255"/>
              <a:ext cx="36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新細明體" pitchFamily="18" charset="-120"/>
                  <a:cs typeface="Arial" pitchFamily="34" charset="0"/>
                </a:rPr>
                <a:t>%</a:t>
              </a:r>
              <a:endPara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1511" y="2400"/>
              <a:ext cx="23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新細明體" pitchFamily="18" charset="-120"/>
                  <a:cs typeface="Arial" pitchFamily="34" charset="0"/>
                </a:rPr>
                <a:t>0</a:t>
              </a:r>
              <a:endPara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1547" y="2400"/>
              <a:ext cx="36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新細明體" pitchFamily="18" charset="-120"/>
                  <a:cs typeface="Arial" pitchFamily="34" charset="0"/>
                </a:rPr>
                <a:t>%</a:t>
              </a:r>
              <a:endPara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 rot="-5400000">
              <a:off x="1361" y="1949"/>
              <a:ext cx="30" cy="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新細明體" pitchFamily="18" charset="-120"/>
                  <a:cs typeface="Arial" pitchFamily="34" charset="0"/>
                </a:rPr>
                <a:t>M</a:t>
              </a:r>
              <a:endPara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 rot="-5400000">
              <a:off x="1372" y="1910"/>
              <a:ext cx="8" cy="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新細明體" pitchFamily="18" charset="-120"/>
                  <a:cs typeface="Arial" pitchFamily="34" charset="0"/>
                </a:rPr>
                <a:t>i</a:t>
              </a:r>
              <a:endPara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 rot="-5400000">
              <a:off x="1367" y="1887"/>
              <a:ext cx="18" cy="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新細明體" pitchFamily="18" charset="-120"/>
                  <a:cs typeface="Arial" pitchFamily="34" charset="0"/>
                </a:rPr>
                <a:t>s</a:t>
              </a:r>
              <a:endPara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52" name="Rectangle 51"/>
            <p:cNvSpPr>
              <a:spLocks noChangeArrowheads="1"/>
            </p:cNvSpPr>
            <p:nvPr/>
          </p:nvSpPr>
          <p:spPr bwMode="auto">
            <a:xfrm rot="-5400000">
              <a:off x="1367" y="1858"/>
              <a:ext cx="18" cy="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新細明體" pitchFamily="18" charset="-120"/>
                  <a:cs typeface="Arial" pitchFamily="34" charset="0"/>
                </a:rPr>
                <a:t>s</a:t>
              </a:r>
              <a:endPara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53" name="Rectangle 52"/>
            <p:cNvSpPr>
              <a:spLocks noChangeArrowheads="1"/>
            </p:cNvSpPr>
            <p:nvPr/>
          </p:nvSpPr>
          <p:spPr bwMode="auto">
            <a:xfrm rot="-5400000">
              <a:off x="1371" y="1828"/>
              <a:ext cx="10" cy="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新細明體" pitchFamily="18" charset="-120"/>
                  <a:cs typeface="Arial" pitchFamily="34" charset="0"/>
                </a:rPr>
                <a:t> </a:t>
              </a:r>
              <a:endPara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54" name="Rectangle 53"/>
            <p:cNvSpPr>
              <a:spLocks noChangeArrowheads="1"/>
            </p:cNvSpPr>
            <p:nvPr/>
          </p:nvSpPr>
          <p:spPr bwMode="auto">
            <a:xfrm rot="-5400000">
              <a:off x="1370" y="1810"/>
              <a:ext cx="12" cy="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新細明體" pitchFamily="18" charset="-120"/>
                  <a:cs typeface="Arial" pitchFamily="34" charset="0"/>
                </a:rPr>
                <a:t>r</a:t>
              </a:r>
              <a:endPara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55" name="Rectangle 54"/>
            <p:cNvSpPr>
              <a:spLocks noChangeArrowheads="1"/>
            </p:cNvSpPr>
            <p:nvPr/>
          </p:nvSpPr>
          <p:spPr bwMode="auto">
            <a:xfrm rot="-5400000">
              <a:off x="1365" y="1784"/>
              <a:ext cx="21" cy="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新細明體" pitchFamily="18" charset="-120"/>
                  <a:cs typeface="Arial" pitchFamily="34" charset="0"/>
                </a:rPr>
                <a:t>a</a:t>
              </a:r>
              <a:endPara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56" name="Rectangle 55"/>
            <p:cNvSpPr>
              <a:spLocks noChangeArrowheads="1"/>
            </p:cNvSpPr>
            <p:nvPr/>
          </p:nvSpPr>
          <p:spPr bwMode="auto">
            <a:xfrm rot="-5400000">
              <a:off x="1371" y="1753"/>
              <a:ext cx="10" cy="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新細明體" pitchFamily="18" charset="-120"/>
                  <a:cs typeface="Arial" pitchFamily="34" charset="0"/>
                </a:rPr>
                <a:t>t</a:t>
              </a:r>
              <a:endPara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57" name="Rectangle 56"/>
            <p:cNvSpPr>
              <a:spLocks noChangeArrowheads="1"/>
            </p:cNvSpPr>
            <p:nvPr/>
          </p:nvSpPr>
          <p:spPr bwMode="auto">
            <a:xfrm rot="-5400000">
              <a:off x="1364" y="1728"/>
              <a:ext cx="21" cy="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新細明體" pitchFamily="18" charset="-120"/>
                  <a:cs typeface="Arial" pitchFamily="34" charset="0"/>
                </a:rPr>
                <a:t>e</a:t>
              </a:r>
              <a:endPara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58" name="Rectangle 57"/>
            <p:cNvSpPr>
              <a:spLocks noChangeArrowheads="1"/>
            </p:cNvSpPr>
            <p:nvPr/>
          </p:nvSpPr>
          <p:spPr bwMode="auto">
            <a:xfrm>
              <a:off x="3022" y="2456"/>
              <a:ext cx="23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新細明體" pitchFamily="18" charset="-120"/>
                  <a:cs typeface="Arial" pitchFamily="34" charset="0"/>
                </a:rPr>
                <a:t>6</a:t>
              </a:r>
              <a:endPara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59" name="Rectangle 58"/>
            <p:cNvSpPr>
              <a:spLocks noChangeArrowheads="1"/>
            </p:cNvSpPr>
            <p:nvPr/>
          </p:nvSpPr>
          <p:spPr bwMode="auto">
            <a:xfrm>
              <a:off x="3056" y="2456"/>
              <a:ext cx="23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新細明體" pitchFamily="18" charset="-120"/>
                  <a:cs typeface="Arial" pitchFamily="34" charset="0"/>
                </a:rPr>
                <a:t>4</a:t>
              </a:r>
              <a:endPara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60" name="Rectangle 59"/>
            <p:cNvSpPr>
              <a:spLocks noChangeArrowheads="1"/>
            </p:cNvSpPr>
            <p:nvPr/>
          </p:nvSpPr>
          <p:spPr bwMode="auto">
            <a:xfrm>
              <a:off x="2363" y="2456"/>
              <a:ext cx="23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新細明體" pitchFamily="18" charset="-120"/>
                  <a:cs typeface="Arial" pitchFamily="34" charset="0"/>
                </a:rPr>
                <a:t>1</a:t>
              </a:r>
              <a:endPara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61" name="Rectangle 60"/>
            <p:cNvSpPr>
              <a:spLocks noChangeArrowheads="1"/>
            </p:cNvSpPr>
            <p:nvPr/>
          </p:nvSpPr>
          <p:spPr bwMode="auto">
            <a:xfrm>
              <a:off x="2399" y="2456"/>
              <a:ext cx="23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新細明體" pitchFamily="18" charset="-120"/>
                  <a:cs typeface="Arial" pitchFamily="34" charset="0"/>
                </a:rPr>
                <a:t>6</a:t>
              </a:r>
              <a:endPara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62" name="Rectangle 61"/>
            <p:cNvSpPr>
              <a:spLocks noChangeArrowheads="1"/>
            </p:cNvSpPr>
            <p:nvPr/>
          </p:nvSpPr>
          <p:spPr bwMode="auto">
            <a:xfrm>
              <a:off x="1725" y="2456"/>
              <a:ext cx="23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新細明體" pitchFamily="18" charset="-120"/>
                  <a:cs typeface="Arial" pitchFamily="34" charset="0"/>
                </a:rPr>
                <a:t>4</a:t>
              </a:r>
              <a:endPara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63" name="Rectangle 62"/>
            <p:cNvSpPr>
              <a:spLocks noChangeArrowheads="1"/>
            </p:cNvSpPr>
            <p:nvPr/>
          </p:nvSpPr>
          <p:spPr bwMode="auto">
            <a:xfrm>
              <a:off x="2485" y="2568"/>
              <a:ext cx="28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新細明體" pitchFamily="18" charset="-120"/>
                  <a:cs typeface="Arial" pitchFamily="34" charset="0"/>
                </a:rPr>
                <a:t>B</a:t>
              </a:r>
              <a:endPara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64" name="Rectangle 63"/>
            <p:cNvSpPr>
              <a:spLocks noChangeArrowheads="1"/>
            </p:cNvSpPr>
            <p:nvPr/>
          </p:nvSpPr>
          <p:spPr bwMode="auto">
            <a:xfrm>
              <a:off x="2529" y="2568"/>
              <a:ext cx="9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新細明體" pitchFamily="18" charset="-120"/>
                  <a:cs typeface="Arial" pitchFamily="34" charset="0"/>
                </a:rPr>
                <a:t>l</a:t>
              </a:r>
              <a:endPara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65" name="Rectangle 64"/>
            <p:cNvSpPr>
              <a:spLocks noChangeArrowheads="1"/>
            </p:cNvSpPr>
            <p:nvPr/>
          </p:nvSpPr>
          <p:spPr bwMode="auto">
            <a:xfrm>
              <a:off x="2543" y="2568"/>
              <a:ext cx="23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新細明體" pitchFamily="18" charset="-120"/>
                  <a:cs typeface="Arial" pitchFamily="34" charset="0"/>
                </a:rPr>
                <a:t>o</a:t>
              </a:r>
              <a:endPara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66" name="Rectangle 65"/>
            <p:cNvSpPr>
              <a:spLocks noChangeArrowheads="1"/>
            </p:cNvSpPr>
            <p:nvPr/>
          </p:nvSpPr>
          <p:spPr bwMode="auto">
            <a:xfrm>
              <a:off x="2577" y="2568"/>
              <a:ext cx="21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新細明體" pitchFamily="18" charset="-120"/>
                  <a:cs typeface="Arial" pitchFamily="34" charset="0"/>
                </a:rPr>
                <a:t>c</a:t>
              </a:r>
              <a:endPara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67" name="Rectangle 66"/>
            <p:cNvSpPr>
              <a:spLocks noChangeArrowheads="1"/>
            </p:cNvSpPr>
            <p:nvPr/>
          </p:nvSpPr>
          <p:spPr bwMode="auto">
            <a:xfrm>
              <a:off x="2610" y="2568"/>
              <a:ext cx="21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新細明體" pitchFamily="18" charset="-120"/>
                  <a:cs typeface="Arial" pitchFamily="34" charset="0"/>
                </a:rPr>
                <a:t>k</a:t>
              </a:r>
              <a:endPara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68" name="Rectangle 67"/>
            <p:cNvSpPr>
              <a:spLocks noChangeArrowheads="1"/>
            </p:cNvSpPr>
            <p:nvPr/>
          </p:nvSpPr>
          <p:spPr bwMode="auto">
            <a:xfrm>
              <a:off x="2642" y="2568"/>
              <a:ext cx="12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新細明體" pitchFamily="18" charset="-120"/>
                  <a:cs typeface="Arial" pitchFamily="34" charset="0"/>
                </a:rPr>
                <a:t> </a:t>
              </a:r>
              <a:endPara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69" name="Rectangle 68"/>
            <p:cNvSpPr>
              <a:spLocks noChangeArrowheads="1"/>
            </p:cNvSpPr>
            <p:nvPr/>
          </p:nvSpPr>
          <p:spPr bwMode="auto">
            <a:xfrm>
              <a:off x="2660" y="2568"/>
              <a:ext cx="20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新細明體" pitchFamily="18" charset="-120"/>
                  <a:cs typeface="Arial" pitchFamily="34" charset="0"/>
                </a:rPr>
                <a:t>s</a:t>
              </a:r>
              <a:endPara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70" name="Rectangle 69"/>
            <p:cNvSpPr>
              <a:spLocks noChangeArrowheads="1"/>
            </p:cNvSpPr>
            <p:nvPr/>
          </p:nvSpPr>
          <p:spPr bwMode="auto">
            <a:xfrm>
              <a:off x="2692" y="2568"/>
              <a:ext cx="9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新細明體" pitchFamily="18" charset="-120"/>
                  <a:cs typeface="Arial" pitchFamily="34" charset="0"/>
                </a:rPr>
                <a:t>i</a:t>
              </a:r>
              <a:endPara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71" name="Rectangle 70"/>
            <p:cNvSpPr>
              <a:spLocks noChangeArrowheads="1"/>
            </p:cNvSpPr>
            <p:nvPr/>
          </p:nvSpPr>
          <p:spPr bwMode="auto">
            <a:xfrm>
              <a:off x="2706" y="2568"/>
              <a:ext cx="20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新細明體" pitchFamily="18" charset="-120"/>
                  <a:cs typeface="Arial" pitchFamily="34" charset="0"/>
                </a:rPr>
                <a:t>z</a:t>
              </a:r>
              <a:endPara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72" name="Rectangle 71"/>
            <p:cNvSpPr>
              <a:spLocks noChangeArrowheads="1"/>
            </p:cNvSpPr>
            <p:nvPr/>
          </p:nvSpPr>
          <p:spPr bwMode="auto">
            <a:xfrm>
              <a:off x="2738" y="2568"/>
              <a:ext cx="23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新細明體" pitchFamily="18" charset="-120"/>
                  <a:cs typeface="Arial" pitchFamily="34" charset="0"/>
                </a:rPr>
                <a:t>e</a:t>
              </a:r>
              <a:endPara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73" name="Rectangle 72"/>
            <p:cNvSpPr>
              <a:spLocks noChangeArrowheads="1"/>
            </p:cNvSpPr>
            <p:nvPr/>
          </p:nvSpPr>
          <p:spPr bwMode="auto">
            <a:xfrm>
              <a:off x="2773" y="2568"/>
              <a:ext cx="11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新細明體" pitchFamily="18" charset="-120"/>
                  <a:cs typeface="Arial" pitchFamily="34" charset="0"/>
                </a:rPr>
                <a:t> </a:t>
              </a:r>
              <a:endPara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74" name="Rectangle 73"/>
            <p:cNvSpPr>
              <a:spLocks noChangeArrowheads="1"/>
            </p:cNvSpPr>
            <p:nvPr/>
          </p:nvSpPr>
          <p:spPr bwMode="auto">
            <a:xfrm>
              <a:off x="2792" y="2568"/>
              <a:ext cx="13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新細明體" pitchFamily="18" charset="-120"/>
                  <a:cs typeface="Arial" pitchFamily="34" charset="0"/>
                </a:rPr>
                <a:t>(</a:t>
              </a:r>
              <a:endPara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75" name="Rectangle 74"/>
            <p:cNvSpPr>
              <a:spLocks noChangeArrowheads="1"/>
            </p:cNvSpPr>
            <p:nvPr/>
          </p:nvSpPr>
          <p:spPr bwMode="auto">
            <a:xfrm>
              <a:off x="2813" y="2568"/>
              <a:ext cx="23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新細明體" pitchFamily="18" charset="-120"/>
                  <a:cs typeface="Arial" pitchFamily="34" charset="0"/>
                </a:rPr>
                <a:t>b</a:t>
              </a:r>
              <a:endPara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76" name="Rectangle 75"/>
            <p:cNvSpPr>
              <a:spLocks noChangeArrowheads="1"/>
            </p:cNvSpPr>
            <p:nvPr/>
          </p:nvSpPr>
          <p:spPr bwMode="auto">
            <a:xfrm>
              <a:off x="2847" y="2568"/>
              <a:ext cx="20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新細明體" pitchFamily="18" charset="-120"/>
                  <a:cs typeface="Arial" pitchFamily="34" charset="0"/>
                </a:rPr>
                <a:t>y</a:t>
              </a:r>
              <a:endPara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77" name="Rectangle 76"/>
            <p:cNvSpPr>
              <a:spLocks noChangeArrowheads="1"/>
            </p:cNvSpPr>
            <p:nvPr/>
          </p:nvSpPr>
          <p:spPr bwMode="auto">
            <a:xfrm>
              <a:off x="2880" y="2568"/>
              <a:ext cx="11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新細明體" pitchFamily="18" charset="-120"/>
                  <a:cs typeface="Arial" pitchFamily="34" charset="0"/>
                </a:rPr>
                <a:t>t</a:t>
              </a:r>
              <a:endPara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78" name="Rectangle 77"/>
            <p:cNvSpPr>
              <a:spLocks noChangeArrowheads="1"/>
            </p:cNvSpPr>
            <p:nvPr/>
          </p:nvSpPr>
          <p:spPr bwMode="auto">
            <a:xfrm>
              <a:off x="2897" y="2568"/>
              <a:ext cx="23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新細明體" pitchFamily="18" charset="-120"/>
                  <a:cs typeface="Arial" pitchFamily="34" charset="0"/>
                </a:rPr>
                <a:t>e</a:t>
              </a:r>
              <a:endPara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79" name="Rectangle 78"/>
            <p:cNvSpPr>
              <a:spLocks noChangeArrowheads="1"/>
            </p:cNvSpPr>
            <p:nvPr/>
          </p:nvSpPr>
          <p:spPr bwMode="auto">
            <a:xfrm>
              <a:off x="2933" y="2568"/>
              <a:ext cx="20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新細明體" pitchFamily="18" charset="-120"/>
                  <a:cs typeface="Arial" pitchFamily="34" charset="0"/>
                </a:rPr>
                <a:t>s</a:t>
              </a:r>
              <a:endPara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80" name="Rectangle 79"/>
            <p:cNvSpPr>
              <a:spLocks noChangeArrowheads="1"/>
            </p:cNvSpPr>
            <p:nvPr/>
          </p:nvSpPr>
          <p:spPr bwMode="auto">
            <a:xfrm>
              <a:off x="2964" y="2568"/>
              <a:ext cx="14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新細明體" pitchFamily="18" charset="-120"/>
                  <a:cs typeface="Arial" pitchFamily="34" charset="0"/>
                </a:rPr>
                <a:t>)</a:t>
              </a:r>
              <a:endParaRPr kumimoji="0" lang="en-US" altLang="zh-TW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81" name="Freeform 80"/>
            <p:cNvSpPr>
              <a:spLocks/>
            </p:cNvSpPr>
            <p:nvPr/>
          </p:nvSpPr>
          <p:spPr bwMode="auto">
            <a:xfrm>
              <a:off x="1731" y="1952"/>
              <a:ext cx="30" cy="33"/>
            </a:xfrm>
            <a:custGeom>
              <a:avLst/>
              <a:gdLst>
                <a:gd name="T0" fmla="*/ 15 w 30"/>
                <a:gd name="T1" fmla="*/ 33 h 33"/>
                <a:gd name="T2" fmla="*/ 17 w 30"/>
                <a:gd name="T3" fmla="*/ 33 h 33"/>
                <a:gd name="T4" fmla="*/ 21 w 30"/>
                <a:gd name="T5" fmla="*/ 33 h 33"/>
                <a:gd name="T6" fmla="*/ 23 w 30"/>
                <a:gd name="T7" fmla="*/ 31 h 33"/>
                <a:gd name="T8" fmla="*/ 25 w 30"/>
                <a:gd name="T9" fmla="*/ 29 h 33"/>
                <a:gd name="T10" fmla="*/ 27 w 30"/>
                <a:gd name="T11" fmla="*/ 29 h 33"/>
                <a:gd name="T12" fmla="*/ 29 w 30"/>
                <a:gd name="T13" fmla="*/ 27 h 33"/>
                <a:gd name="T14" fmla="*/ 29 w 30"/>
                <a:gd name="T15" fmla="*/ 25 h 33"/>
                <a:gd name="T16" fmla="*/ 30 w 30"/>
                <a:gd name="T17" fmla="*/ 21 h 33"/>
                <a:gd name="T18" fmla="*/ 30 w 30"/>
                <a:gd name="T19" fmla="*/ 19 h 33"/>
                <a:gd name="T20" fmla="*/ 30 w 30"/>
                <a:gd name="T21" fmla="*/ 17 h 33"/>
                <a:gd name="T22" fmla="*/ 30 w 30"/>
                <a:gd name="T23" fmla="*/ 13 h 33"/>
                <a:gd name="T24" fmla="*/ 30 w 30"/>
                <a:gd name="T25" fmla="*/ 12 h 33"/>
                <a:gd name="T26" fmla="*/ 29 w 30"/>
                <a:gd name="T27" fmla="*/ 10 h 33"/>
                <a:gd name="T28" fmla="*/ 29 w 30"/>
                <a:gd name="T29" fmla="*/ 8 h 33"/>
                <a:gd name="T30" fmla="*/ 27 w 30"/>
                <a:gd name="T31" fmla="*/ 6 h 33"/>
                <a:gd name="T32" fmla="*/ 25 w 30"/>
                <a:gd name="T33" fmla="*/ 4 h 33"/>
                <a:gd name="T34" fmla="*/ 23 w 30"/>
                <a:gd name="T35" fmla="*/ 2 h 33"/>
                <a:gd name="T36" fmla="*/ 21 w 30"/>
                <a:gd name="T37" fmla="*/ 2 h 33"/>
                <a:gd name="T38" fmla="*/ 17 w 30"/>
                <a:gd name="T39" fmla="*/ 0 h 33"/>
                <a:gd name="T40" fmla="*/ 15 w 30"/>
                <a:gd name="T41" fmla="*/ 0 h 33"/>
                <a:gd name="T42" fmla="*/ 13 w 30"/>
                <a:gd name="T43" fmla="*/ 0 h 33"/>
                <a:gd name="T44" fmla="*/ 9 w 30"/>
                <a:gd name="T45" fmla="*/ 2 h 33"/>
                <a:gd name="T46" fmla="*/ 7 w 30"/>
                <a:gd name="T47" fmla="*/ 2 h 33"/>
                <a:gd name="T48" fmla="*/ 6 w 30"/>
                <a:gd name="T49" fmla="*/ 4 h 33"/>
                <a:gd name="T50" fmla="*/ 4 w 30"/>
                <a:gd name="T51" fmla="*/ 6 h 33"/>
                <a:gd name="T52" fmla="*/ 2 w 30"/>
                <a:gd name="T53" fmla="*/ 8 h 33"/>
                <a:gd name="T54" fmla="*/ 2 w 30"/>
                <a:gd name="T55" fmla="*/ 10 h 33"/>
                <a:gd name="T56" fmla="*/ 0 w 30"/>
                <a:gd name="T57" fmla="*/ 12 h 33"/>
                <a:gd name="T58" fmla="*/ 0 w 30"/>
                <a:gd name="T59" fmla="*/ 13 h 33"/>
                <a:gd name="T60" fmla="*/ 0 w 30"/>
                <a:gd name="T61" fmla="*/ 17 h 33"/>
                <a:gd name="T62" fmla="*/ 0 w 30"/>
                <a:gd name="T63" fmla="*/ 19 h 33"/>
                <a:gd name="T64" fmla="*/ 0 w 30"/>
                <a:gd name="T65" fmla="*/ 21 h 33"/>
                <a:gd name="T66" fmla="*/ 2 w 30"/>
                <a:gd name="T67" fmla="*/ 25 h 33"/>
                <a:gd name="T68" fmla="*/ 2 w 30"/>
                <a:gd name="T69" fmla="*/ 27 h 33"/>
                <a:gd name="T70" fmla="*/ 4 w 30"/>
                <a:gd name="T71" fmla="*/ 29 h 33"/>
                <a:gd name="T72" fmla="*/ 6 w 30"/>
                <a:gd name="T73" fmla="*/ 29 h 33"/>
                <a:gd name="T74" fmla="*/ 7 w 30"/>
                <a:gd name="T75" fmla="*/ 31 h 33"/>
                <a:gd name="T76" fmla="*/ 9 w 30"/>
                <a:gd name="T77" fmla="*/ 33 h 33"/>
                <a:gd name="T78" fmla="*/ 13 w 30"/>
                <a:gd name="T79" fmla="*/ 33 h 33"/>
                <a:gd name="T80" fmla="*/ 15 w 30"/>
                <a:gd name="T81" fmla="*/ 33 h 33"/>
                <a:gd name="T82" fmla="*/ 15 w 30"/>
                <a:gd name="T83" fmla="*/ 33 h 33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30"/>
                <a:gd name="T127" fmla="*/ 0 h 33"/>
                <a:gd name="T128" fmla="*/ 30 w 30"/>
                <a:gd name="T129" fmla="*/ 33 h 33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30" h="33">
                  <a:moveTo>
                    <a:pt x="15" y="33"/>
                  </a:moveTo>
                  <a:lnTo>
                    <a:pt x="17" y="33"/>
                  </a:lnTo>
                  <a:lnTo>
                    <a:pt x="21" y="33"/>
                  </a:lnTo>
                  <a:lnTo>
                    <a:pt x="23" y="31"/>
                  </a:lnTo>
                  <a:lnTo>
                    <a:pt x="25" y="29"/>
                  </a:lnTo>
                  <a:lnTo>
                    <a:pt x="27" y="29"/>
                  </a:lnTo>
                  <a:lnTo>
                    <a:pt x="29" y="27"/>
                  </a:lnTo>
                  <a:lnTo>
                    <a:pt x="29" y="25"/>
                  </a:lnTo>
                  <a:lnTo>
                    <a:pt x="30" y="21"/>
                  </a:lnTo>
                  <a:lnTo>
                    <a:pt x="30" y="19"/>
                  </a:lnTo>
                  <a:lnTo>
                    <a:pt x="30" y="17"/>
                  </a:lnTo>
                  <a:lnTo>
                    <a:pt x="30" y="13"/>
                  </a:lnTo>
                  <a:lnTo>
                    <a:pt x="30" y="12"/>
                  </a:lnTo>
                  <a:lnTo>
                    <a:pt x="29" y="10"/>
                  </a:lnTo>
                  <a:lnTo>
                    <a:pt x="29" y="8"/>
                  </a:lnTo>
                  <a:lnTo>
                    <a:pt x="27" y="6"/>
                  </a:lnTo>
                  <a:lnTo>
                    <a:pt x="25" y="4"/>
                  </a:lnTo>
                  <a:lnTo>
                    <a:pt x="23" y="2"/>
                  </a:lnTo>
                  <a:lnTo>
                    <a:pt x="21" y="2"/>
                  </a:lnTo>
                  <a:lnTo>
                    <a:pt x="17" y="0"/>
                  </a:lnTo>
                  <a:lnTo>
                    <a:pt x="15" y="0"/>
                  </a:lnTo>
                  <a:lnTo>
                    <a:pt x="13" y="0"/>
                  </a:lnTo>
                  <a:lnTo>
                    <a:pt x="9" y="2"/>
                  </a:lnTo>
                  <a:lnTo>
                    <a:pt x="7" y="2"/>
                  </a:lnTo>
                  <a:lnTo>
                    <a:pt x="6" y="4"/>
                  </a:lnTo>
                  <a:lnTo>
                    <a:pt x="4" y="6"/>
                  </a:lnTo>
                  <a:lnTo>
                    <a:pt x="2" y="8"/>
                  </a:lnTo>
                  <a:lnTo>
                    <a:pt x="2" y="10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0" y="17"/>
                  </a:lnTo>
                  <a:lnTo>
                    <a:pt x="0" y="19"/>
                  </a:lnTo>
                  <a:lnTo>
                    <a:pt x="0" y="21"/>
                  </a:lnTo>
                  <a:lnTo>
                    <a:pt x="2" y="25"/>
                  </a:lnTo>
                  <a:lnTo>
                    <a:pt x="2" y="27"/>
                  </a:lnTo>
                  <a:lnTo>
                    <a:pt x="4" y="29"/>
                  </a:lnTo>
                  <a:lnTo>
                    <a:pt x="6" y="29"/>
                  </a:lnTo>
                  <a:lnTo>
                    <a:pt x="7" y="31"/>
                  </a:lnTo>
                  <a:lnTo>
                    <a:pt x="9" y="33"/>
                  </a:lnTo>
                  <a:lnTo>
                    <a:pt x="13" y="33"/>
                  </a:lnTo>
                  <a:lnTo>
                    <a:pt x="15" y="3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82" name="Freeform 81"/>
            <p:cNvSpPr>
              <a:spLocks/>
            </p:cNvSpPr>
            <p:nvPr/>
          </p:nvSpPr>
          <p:spPr bwMode="auto">
            <a:xfrm>
              <a:off x="1746" y="1967"/>
              <a:ext cx="1314" cy="255"/>
            </a:xfrm>
            <a:custGeom>
              <a:avLst/>
              <a:gdLst>
                <a:gd name="T0" fmla="*/ 0 w 1314"/>
                <a:gd name="T1" fmla="*/ 0 h 255"/>
                <a:gd name="T2" fmla="*/ 657 w 1314"/>
                <a:gd name="T3" fmla="*/ 178 h 255"/>
                <a:gd name="T4" fmla="*/ 1314 w 1314"/>
                <a:gd name="T5" fmla="*/ 255 h 255"/>
                <a:gd name="T6" fmla="*/ 0 60000 65536"/>
                <a:gd name="T7" fmla="*/ 0 60000 65536"/>
                <a:gd name="T8" fmla="*/ 0 60000 65536"/>
                <a:gd name="T9" fmla="*/ 0 w 1314"/>
                <a:gd name="T10" fmla="*/ 0 h 255"/>
                <a:gd name="T11" fmla="*/ 1314 w 1314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14" h="255">
                  <a:moveTo>
                    <a:pt x="0" y="0"/>
                  </a:moveTo>
                  <a:lnTo>
                    <a:pt x="657" y="178"/>
                  </a:lnTo>
                  <a:lnTo>
                    <a:pt x="1314" y="255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83" name="Freeform 82"/>
            <p:cNvSpPr>
              <a:spLocks/>
            </p:cNvSpPr>
            <p:nvPr/>
          </p:nvSpPr>
          <p:spPr bwMode="auto">
            <a:xfrm>
              <a:off x="1746" y="2283"/>
              <a:ext cx="1971" cy="98"/>
            </a:xfrm>
            <a:custGeom>
              <a:avLst/>
              <a:gdLst>
                <a:gd name="T0" fmla="*/ 1971 w 1971"/>
                <a:gd name="T1" fmla="*/ 98 h 98"/>
                <a:gd name="T2" fmla="*/ 1314 w 1971"/>
                <a:gd name="T3" fmla="*/ 98 h 98"/>
                <a:gd name="T4" fmla="*/ 657 w 1971"/>
                <a:gd name="T5" fmla="*/ 75 h 98"/>
                <a:gd name="T6" fmla="*/ 0 w 1971"/>
                <a:gd name="T7" fmla="*/ 0 h 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71"/>
                <a:gd name="T13" fmla="*/ 0 h 98"/>
                <a:gd name="T14" fmla="*/ 1971 w 1971"/>
                <a:gd name="T15" fmla="*/ 98 h 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71" h="98">
                  <a:moveTo>
                    <a:pt x="1971" y="98"/>
                  </a:moveTo>
                  <a:lnTo>
                    <a:pt x="1314" y="98"/>
                  </a:lnTo>
                  <a:lnTo>
                    <a:pt x="657" y="75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84" name="Freeform 83"/>
            <p:cNvSpPr>
              <a:spLocks/>
            </p:cNvSpPr>
            <p:nvPr/>
          </p:nvSpPr>
          <p:spPr bwMode="auto">
            <a:xfrm>
              <a:off x="2388" y="2130"/>
              <a:ext cx="30" cy="33"/>
            </a:xfrm>
            <a:custGeom>
              <a:avLst/>
              <a:gdLst>
                <a:gd name="T0" fmla="*/ 15 w 30"/>
                <a:gd name="T1" fmla="*/ 31 h 33"/>
                <a:gd name="T2" fmla="*/ 17 w 30"/>
                <a:gd name="T3" fmla="*/ 33 h 33"/>
                <a:gd name="T4" fmla="*/ 21 w 30"/>
                <a:gd name="T5" fmla="*/ 31 h 33"/>
                <a:gd name="T6" fmla="*/ 23 w 30"/>
                <a:gd name="T7" fmla="*/ 31 h 33"/>
                <a:gd name="T8" fmla="*/ 25 w 30"/>
                <a:gd name="T9" fmla="*/ 29 h 33"/>
                <a:gd name="T10" fmla="*/ 27 w 30"/>
                <a:gd name="T11" fmla="*/ 27 h 33"/>
                <a:gd name="T12" fmla="*/ 28 w 30"/>
                <a:gd name="T13" fmla="*/ 25 h 33"/>
                <a:gd name="T14" fmla="*/ 28 w 30"/>
                <a:gd name="T15" fmla="*/ 23 h 33"/>
                <a:gd name="T16" fmla="*/ 30 w 30"/>
                <a:gd name="T17" fmla="*/ 21 h 33"/>
                <a:gd name="T18" fmla="*/ 30 w 30"/>
                <a:gd name="T19" fmla="*/ 19 h 33"/>
                <a:gd name="T20" fmla="*/ 30 w 30"/>
                <a:gd name="T21" fmla="*/ 15 h 33"/>
                <a:gd name="T22" fmla="*/ 30 w 30"/>
                <a:gd name="T23" fmla="*/ 13 h 33"/>
                <a:gd name="T24" fmla="*/ 30 w 30"/>
                <a:gd name="T25" fmla="*/ 12 h 33"/>
                <a:gd name="T26" fmla="*/ 28 w 30"/>
                <a:gd name="T27" fmla="*/ 10 h 33"/>
                <a:gd name="T28" fmla="*/ 28 w 30"/>
                <a:gd name="T29" fmla="*/ 6 h 33"/>
                <a:gd name="T30" fmla="*/ 27 w 30"/>
                <a:gd name="T31" fmla="*/ 6 h 33"/>
                <a:gd name="T32" fmla="*/ 25 w 30"/>
                <a:gd name="T33" fmla="*/ 4 h 33"/>
                <a:gd name="T34" fmla="*/ 23 w 30"/>
                <a:gd name="T35" fmla="*/ 2 h 33"/>
                <a:gd name="T36" fmla="*/ 21 w 30"/>
                <a:gd name="T37" fmla="*/ 0 h 33"/>
                <a:gd name="T38" fmla="*/ 17 w 30"/>
                <a:gd name="T39" fmla="*/ 0 h 33"/>
                <a:gd name="T40" fmla="*/ 15 w 30"/>
                <a:gd name="T41" fmla="*/ 0 h 33"/>
                <a:gd name="T42" fmla="*/ 13 w 30"/>
                <a:gd name="T43" fmla="*/ 0 h 33"/>
                <a:gd name="T44" fmla="*/ 9 w 30"/>
                <a:gd name="T45" fmla="*/ 0 h 33"/>
                <a:gd name="T46" fmla="*/ 7 w 30"/>
                <a:gd name="T47" fmla="*/ 2 h 33"/>
                <a:gd name="T48" fmla="*/ 5 w 30"/>
                <a:gd name="T49" fmla="*/ 4 h 33"/>
                <a:gd name="T50" fmla="*/ 4 w 30"/>
                <a:gd name="T51" fmla="*/ 6 h 33"/>
                <a:gd name="T52" fmla="*/ 2 w 30"/>
                <a:gd name="T53" fmla="*/ 6 h 33"/>
                <a:gd name="T54" fmla="*/ 2 w 30"/>
                <a:gd name="T55" fmla="*/ 10 h 33"/>
                <a:gd name="T56" fmla="*/ 0 w 30"/>
                <a:gd name="T57" fmla="*/ 12 h 33"/>
                <a:gd name="T58" fmla="*/ 0 w 30"/>
                <a:gd name="T59" fmla="*/ 13 h 33"/>
                <a:gd name="T60" fmla="*/ 0 w 30"/>
                <a:gd name="T61" fmla="*/ 15 h 33"/>
                <a:gd name="T62" fmla="*/ 0 w 30"/>
                <a:gd name="T63" fmla="*/ 19 h 33"/>
                <a:gd name="T64" fmla="*/ 0 w 30"/>
                <a:gd name="T65" fmla="*/ 21 h 33"/>
                <a:gd name="T66" fmla="*/ 2 w 30"/>
                <a:gd name="T67" fmla="*/ 23 h 33"/>
                <a:gd name="T68" fmla="*/ 2 w 30"/>
                <a:gd name="T69" fmla="*/ 25 h 33"/>
                <a:gd name="T70" fmla="*/ 4 w 30"/>
                <a:gd name="T71" fmla="*/ 27 h 33"/>
                <a:gd name="T72" fmla="*/ 5 w 30"/>
                <a:gd name="T73" fmla="*/ 29 h 33"/>
                <a:gd name="T74" fmla="*/ 7 w 30"/>
                <a:gd name="T75" fmla="*/ 31 h 33"/>
                <a:gd name="T76" fmla="*/ 9 w 30"/>
                <a:gd name="T77" fmla="*/ 31 h 33"/>
                <a:gd name="T78" fmla="*/ 13 w 30"/>
                <a:gd name="T79" fmla="*/ 33 h 33"/>
                <a:gd name="T80" fmla="*/ 15 w 30"/>
                <a:gd name="T81" fmla="*/ 33 h 33"/>
                <a:gd name="T82" fmla="*/ 15 w 30"/>
                <a:gd name="T83" fmla="*/ 33 h 33"/>
                <a:gd name="T84" fmla="*/ 15 w 30"/>
                <a:gd name="T85" fmla="*/ 31 h 3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0"/>
                <a:gd name="T130" fmla="*/ 0 h 33"/>
                <a:gd name="T131" fmla="*/ 30 w 30"/>
                <a:gd name="T132" fmla="*/ 33 h 3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0" h="33">
                  <a:moveTo>
                    <a:pt x="15" y="31"/>
                  </a:moveTo>
                  <a:lnTo>
                    <a:pt x="17" y="33"/>
                  </a:lnTo>
                  <a:lnTo>
                    <a:pt x="21" y="31"/>
                  </a:lnTo>
                  <a:lnTo>
                    <a:pt x="23" y="31"/>
                  </a:lnTo>
                  <a:lnTo>
                    <a:pt x="25" y="29"/>
                  </a:lnTo>
                  <a:lnTo>
                    <a:pt x="27" y="27"/>
                  </a:lnTo>
                  <a:lnTo>
                    <a:pt x="28" y="25"/>
                  </a:lnTo>
                  <a:lnTo>
                    <a:pt x="28" y="23"/>
                  </a:lnTo>
                  <a:lnTo>
                    <a:pt x="30" y="21"/>
                  </a:lnTo>
                  <a:lnTo>
                    <a:pt x="30" y="19"/>
                  </a:lnTo>
                  <a:lnTo>
                    <a:pt x="30" y="15"/>
                  </a:lnTo>
                  <a:lnTo>
                    <a:pt x="30" y="13"/>
                  </a:lnTo>
                  <a:lnTo>
                    <a:pt x="30" y="12"/>
                  </a:lnTo>
                  <a:lnTo>
                    <a:pt x="28" y="10"/>
                  </a:lnTo>
                  <a:lnTo>
                    <a:pt x="28" y="6"/>
                  </a:lnTo>
                  <a:lnTo>
                    <a:pt x="27" y="6"/>
                  </a:lnTo>
                  <a:lnTo>
                    <a:pt x="25" y="4"/>
                  </a:lnTo>
                  <a:lnTo>
                    <a:pt x="23" y="2"/>
                  </a:lnTo>
                  <a:lnTo>
                    <a:pt x="21" y="0"/>
                  </a:lnTo>
                  <a:lnTo>
                    <a:pt x="17" y="0"/>
                  </a:lnTo>
                  <a:lnTo>
                    <a:pt x="15" y="0"/>
                  </a:lnTo>
                  <a:lnTo>
                    <a:pt x="13" y="0"/>
                  </a:lnTo>
                  <a:lnTo>
                    <a:pt x="9" y="0"/>
                  </a:lnTo>
                  <a:lnTo>
                    <a:pt x="7" y="2"/>
                  </a:lnTo>
                  <a:lnTo>
                    <a:pt x="5" y="4"/>
                  </a:lnTo>
                  <a:lnTo>
                    <a:pt x="4" y="6"/>
                  </a:lnTo>
                  <a:lnTo>
                    <a:pt x="2" y="6"/>
                  </a:lnTo>
                  <a:lnTo>
                    <a:pt x="2" y="10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0" y="15"/>
                  </a:lnTo>
                  <a:lnTo>
                    <a:pt x="0" y="19"/>
                  </a:lnTo>
                  <a:lnTo>
                    <a:pt x="0" y="21"/>
                  </a:lnTo>
                  <a:lnTo>
                    <a:pt x="2" y="23"/>
                  </a:lnTo>
                  <a:lnTo>
                    <a:pt x="2" y="25"/>
                  </a:lnTo>
                  <a:lnTo>
                    <a:pt x="4" y="27"/>
                  </a:lnTo>
                  <a:lnTo>
                    <a:pt x="5" y="29"/>
                  </a:lnTo>
                  <a:lnTo>
                    <a:pt x="7" y="31"/>
                  </a:lnTo>
                  <a:lnTo>
                    <a:pt x="9" y="31"/>
                  </a:lnTo>
                  <a:lnTo>
                    <a:pt x="13" y="33"/>
                  </a:lnTo>
                  <a:lnTo>
                    <a:pt x="15" y="33"/>
                  </a:lnTo>
                  <a:lnTo>
                    <a:pt x="15" y="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85" name="Freeform 84"/>
            <p:cNvSpPr>
              <a:spLocks/>
            </p:cNvSpPr>
            <p:nvPr/>
          </p:nvSpPr>
          <p:spPr bwMode="auto">
            <a:xfrm>
              <a:off x="3045" y="2207"/>
              <a:ext cx="32" cy="30"/>
            </a:xfrm>
            <a:custGeom>
              <a:avLst/>
              <a:gdLst>
                <a:gd name="T0" fmla="*/ 15 w 32"/>
                <a:gd name="T1" fmla="*/ 30 h 30"/>
                <a:gd name="T2" fmla="*/ 19 w 32"/>
                <a:gd name="T3" fmla="*/ 30 h 30"/>
                <a:gd name="T4" fmla="*/ 21 w 32"/>
                <a:gd name="T5" fmla="*/ 30 h 30"/>
                <a:gd name="T6" fmla="*/ 23 w 32"/>
                <a:gd name="T7" fmla="*/ 28 h 30"/>
                <a:gd name="T8" fmla="*/ 24 w 32"/>
                <a:gd name="T9" fmla="*/ 28 h 30"/>
                <a:gd name="T10" fmla="*/ 26 w 32"/>
                <a:gd name="T11" fmla="*/ 26 h 30"/>
                <a:gd name="T12" fmla="*/ 28 w 32"/>
                <a:gd name="T13" fmla="*/ 24 h 30"/>
                <a:gd name="T14" fmla="*/ 30 w 32"/>
                <a:gd name="T15" fmla="*/ 23 h 30"/>
                <a:gd name="T16" fmla="*/ 30 w 32"/>
                <a:gd name="T17" fmla="*/ 21 h 30"/>
                <a:gd name="T18" fmla="*/ 30 w 32"/>
                <a:gd name="T19" fmla="*/ 17 h 30"/>
                <a:gd name="T20" fmla="*/ 32 w 32"/>
                <a:gd name="T21" fmla="*/ 15 h 30"/>
                <a:gd name="T22" fmla="*/ 30 w 32"/>
                <a:gd name="T23" fmla="*/ 13 h 30"/>
                <a:gd name="T24" fmla="*/ 30 w 32"/>
                <a:gd name="T25" fmla="*/ 9 h 30"/>
                <a:gd name="T26" fmla="*/ 30 w 32"/>
                <a:gd name="T27" fmla="*/ 7 h 30"/>
                <a:gd name="T28" fmla="*/ 28 w 32"/>
                <a:gd name="T29" fmla="*/ 5 h 30"/>
                <a:gd name="T30" fmla="*/ 26 w 32"/>
                <a:gd name="T31" fmla="*/ 3 h 30"/>
                <a:gd name="T32" fmla="*/ 24 w 32"/>
                <a:gd name="T33" fmla="*/ 1 h 30"/>
                <a:gd name="T34" fmla="*/ 23 w 32"/>
                <a:gd name="T35" fmla="*/ 1 h 30"/>
                <a:gd name="T36" fmla="*/ 21 w 32"/>
                <a:gd name="T37" fmla="*/ 0 h 30"/>
                <a:gd name="T38" fmla="*/ 19 w 32"/>
                <a:gd name="T39" fmla="*/ 0 h 30"/>
                <a:gd name="T40" fmla="*/ 15 w 32"/>
                <a:gd name="T41" fmla="*/ 0 h 30"/>
                <a:gd name="T42" fmla="*/ 13 w 32"/>
                <a:gd name="T43" fmla="*/ 0 h 30"/>
                <a:gd name="T44" fmla="*/ 11 w 32"/>
                <a:gd name="T45" fmla="*/ 0 h 30"/>
                <a:gd name="T46" fmla="*/ 7 w 32"/>
                <a:gd name="T47" fmla="*/ 1 h 30"/>
                <a:gd name="T48" fmla="*/ 5 w 32"/>
                <a:gd name="T49" fmla="*/ 1 h 30"/>
                <a:gd name="T50" fmla="*/ 3 w 32"/>
                <a:gd name="T51" fmla="*/ 3 h 30"/>
                <a:gd name="T52" fmla="*/ 1 w 32"/>
                <a:gd name="T53" fmla="*/ 5 h 30"/>
                <a:gd name="T54" fmla="*/ 1 w 32"/>
                <a:gd name="T55" fmla="*/ 7 h 30"/>
                <a:gd name="T56" fmla="*/ 0 w 32"/>
                <a:gd name="T57" fmla="*/ 9 h 30"/>
                <a:gd name="T58" fmla="*/ 0 w 32"/>
                <a:gd name="T59" fmla="*/ 13 h 30"/>
                <a:gd name="T60" fmla="*/ 0 w 32"/>
                <a:gd name="T61" fmla="*/ 15 h 30"/>
                <a:gd name="T62" fmla="*/ 0 w 32"/>
                <a:gd name="T63" fmla="*/ 17 h 30"/>
                <a:gd name="T64" fmla="*/ 0 w 32"/>
                <a:gd name="T65" fmla="*/ 21 h 30"/>
                <a:gd name="T66" fmla="*/ 1 w 32"/>
                <a:gd name="T67" fmla="*/ 23 h 30"/>
                <a:gd name="T68" fmla="*/ 1 w 32"/>
                <a:gd name="T69" fmla="*/ 24 h 30"/>
                <a:gd name="T70" fmla="*/ 3 w 32"/>
                <a:gd name="T71" fmla="*/ 26 h 30"/>
                <a:gd name="T72" fmla="*/ 5 w 32"/>
                <a:gd name="T73" fmla="*/ 28 h 30"/>
                <a:gd name="T74" fmla="*/ 7 w 32"/>
                <a:gd name="T75" fmla="*/ 28 h 30"/>
                <a:gd name="T76" fmla="*/ 11 w 32"/>
                <a:gd name="T77" fmla="*/ 30 h 30"/>
                <a:gd name="T78" fmla="*/ 13 w 32"/>
                <a:gd name="T79" fmla="*/ 30 h 30"/>
                <a:gd name="T80" fmla="*/ 15 w 32"/>
                <a:gd name="T81" fmla="*/ 30 h 30"/>
                <a:gd name="T82" fmla="*/ 15 w 32"/>
                <a:gd name="T83" fmla="*/ 30 h 3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32"/>
                <a:gd name="T127" fmla="*/ 0 h 30"/>
                <a:gd name="T128" fmla="*/ 32 w 32"/>
                <a:gd name="T129" fmla="*/ 30 h 30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32" h="30">
                  <a:moveTo>
                    <a:pt x="15" y="30"/>
                  </a:moveTo>
                  <a:lnTo>
                    <a:pt x="19" y="30"/>
                  </a:lnTo>
                  <a:lnTo>
                    <a:pt x="21" y="30"/>
                  </a:lnTo>
                  <a:lnTo>
                    <a:pt x="23" y="28"/>
                  </a:lnTo>
                  <a:lnTo>
                    <a:pt x="24" y="28"/>
                  </a:lnTo>
                  <a:lnTo>
                    <a:pt x="26" y="26"/>
                  </a:lnTo>
                  <a:lnTo>
                    <a:pt x="28" y="24"/>
                  </a:lnTo>
                  <a:lnTo>
                    <a:pt x="30" y="23"/>
                  </a:lnTo>
                  <a:lnTo>
                    <a:pt x="30" y="21"/>
                  </a:lnTo>
                  <a:lnTo>
                    <a:pt x="30" y="17"/>
                  </a:lnTo>
                  <a:lnTo>
                    <a:pt x="32" y="15"/>
                  </a:lnTo>
                  <a:lnTo>
                    <a:pt x="30" y="13"/>
                  </a:lnTo>
                  <a:lnTo>
                    <a:pt x="30" y="9"/>
                  </a:lnTo>
                  <a:lnTo>
                    <a:pt x="30" y="7"/>
                  </a:lnTo>
                  <a:lnTo>
                    <a:pt x="28" y="5"/>
                  </a:lnTo>
                  <a:lnTo>
                    <a:pt x="26" y="3"/>
                  </a:lnTo>
                  <a:lnTo>
                    <a:pt x="24" y="1"/>
                  </a:lnTo>
                  <a:lnTo>
                    <a:pt x="23" y="1"/>
                  </a:lnTo>
                  <a:lnTo>
                    <a:pt x="21" y="0"/>
                  </a:lnTo>
                  <a:lnTo>
                    <a:pt x="19" y="0"/>
                  </a:lnTo>
                  <a:lnTo>
                    <a:pt x="15" y="0"/>
                  </a:lnTo>
                  <a:lnTo>
                    <a:pt x="13" y="0"/>
                  </a:lnTo>
                  <a:lnTo>
                    <a:pt x="11" y="0"/>
                  </a:lnTo>
                  <a:lnTo>
                    <a:pt x="7" y="1"/>
                  </a:lnTo>
                  <a:lnTo>
                    <a:pt x="5" y="1"/>
                  </a:lnTo>
                  <a:lnTo>
                    <a:pt x="3" y="3"/>
                  </a:lnTo>
                  <a:lnTo>
                    <a:pt x="1" y="5"/>
                  </a:lnTo>
                  <a:lnTo>
                    <a:pt x="1" y="7"/>
                  </a:lnTo>
                  <a:lnTo>
                    <a:pt x="0" y="9"/>
                  </a:lnTo>
                  <a:lnTo>
                    <a:pt x="0" y="13"/>
                  </a:lnTo>
                  <a:lnTo>
                    <a:pt x="0" y="15"/>
                  </a:lnTo>
                  <a:lnTo>
                    <a:pt x="0" y="17"/>
                  </a:lnTo>
                  <a:lnTo>
                    <a:pt x="0" y="21"/>
                  </a:lnTo>
                  <a:lnTo>
                    <a:pt x="1" y="23"/>
                  </a:lnTo>
                  <a:lnTo>
                    <a:pt x="1" y="24"/>
                  </a:lnTo>
                  <a:lnTo>
                    <a:pt x="3" y="26"/>
                  </a:lnTo>
                  <a:lnTo>
                    <a:pt x="5" y="28"/>
                  </a:lnTo>
                  <a:lnTo>
                    <a:pt x="7" y="28"/>
                  </a:lnTo>
                  <a:lnTo>
                    <a:pt x="11" y="30"/>
                  </a:lnTo>
                  <a:lnTo>
                    <a:pt x="13" y="30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86" name="Freeform 85"/>
            <p:cNvSpPr>
              <a:spLocks/>
            </p:cNvSpPr>
            <p:nvPr/>
          </p:nvSpPr>
          <p:spPr bwMode="auto">
            <a:xfrm>
              <a:off x="3701" y="2193"/>
              <a:ext cx="31" cy="33"/>
            </a:xfrm>
            <a:custGeom>
              <a:avLst/>
              <a:gdLst>
                <a:gd name="T0" fmla="*/ 16 w 31"/>
                <a:gd name="T1" fmla="*/ 31 h 33"/>
                <a:gd name="T2" fmla="*/ 18 w 31"/>
                <a:gd name="T3" fmla="*/ 33 h 33"/>
                <a:gd name="T4" fmla="*/ 21 w 31"/>
                <a:gd name="T5" fmla="*/ 31 h 33"/>
                <a:gd name="T6" fmla="*/ 23 w 31"/>
                <a:gd name="T7" fmla="*/ 31 h 33"/>
                <a:gd name="T8" fmla="*/ 25 w 31"/>
                <a:gd name="T9" fmla="*/ 29 h 33"/>
                <a:gd name="T10" fmla="*/ 27 w 31"/>
                <a:gd name="T11" fmla="*/ 27 h 33"/>
                <a:gd name="T12" fmla="*/ 29 w 31"/>
                <a:gd name="T13" fmla="*/ 25 h 33"/>
                <a:gd name="T14" fmla="*/ 31 w 31"/>
                <a:gd name="T15" fmla="*/ 23 h 33"/>
                <a:gd name="T16" fmla="*/ 31 w 31"/>
                <a:gd name="T17" fmla="*/ 21 h 33"/>
                <a:gd name="T18" fmla="*/ 31 w 31"/>
                <a:gd name="T19" fmla="*/ 19 h 33"/>
                <a:gd name="T20" fmla="*/ 31 w 31"/>
                <a:gd name="T21" fmla="*/ 15 h 33"/>
                <a:gd name="T22" fmla="*/ 31 w 31"/>
                <a:gd name="T23" fmla="*/ 14 h 33"/>
                <a:gd name="T24" fmla="*/ 31 w 31"/>
                <a:gd name="T25" fmla="*/ 12 h 33"/>
                <a:gd name="T26" fmla="*/ 31 w 31"/>
                <a:gd name="T27" fmla="*/ 10 h 33"/>
                <a:gd name="T28" fmla="*/ 29 w 31"/>
                <a:gd name="T29" fmla="*/ 8 h 33"/>
                <a:gd name="T30" fmla="*/ 27 w 31"/>
                <a:gd name="T31" fmla="*/ 6 h 33"/>
                <a:gd name="T32" fmla="*/ 25 w 31"/>
                <a:gd name="T33" fmla="*/ 4 h 33"/>
                <a:gd name="T34" fmla="*/ 23 w 31"/>
                <a:gd name="T35" fmla="*/ 2 h 33"/>
                <a:gd name="T36" fmla="*/ 21 w 31"/>
                <a:gd name="T37" fmla="*/ 2 h 33"/>
                <a:gd name="T38" fmla="*/ 18 w 31"/>
                <a:gd name="T39" fmla="*/ 0 h 33"/>
                <a:gd name="T40" fmla="*/ 16 w 31"/>
                <a:gd name="T41" fmla="*/ 0 h 33"/>
                <a:gd name="T42" fmla="*/ 14 w 31"/>
                <a:gd name="T43" fmla="*/ 0 h 33"/>
                <a:gd name="T44" fmla="*/ 12 w 31"/>
                <a:gd name="T45" fmla="*/ 2 h 33"/>
                <a:gd name="T46" fmla="*/ 8 w 31"/>
                <a:gd name="T47" fmla="*/ 2 h 33"/>
                <a:gd name="T48" fmla="*/ 6 w 31"/>
                <a:gd name="T49" fmla="*/ 4 h 33"/>
                <a:gd name="T50" fmla="*/ 4 w 31"/>
                <a:gd name="T51" fmla="*/ 6 h 33"/>
                <a:gd name="T52" fmla="*/ 2 w 31"/>
                <a:gd name="T53" fmla="*/ 8 h 33"/>
                <a:gd name="T54" fmla="*/ 2 w 31"/>
                <a:gd name="T55" fmla="*/ 10 h 33"/>
                <a:gd name="T56" fmla="*/ 0 w 31"/>
                <a:gd name="T57" fmla="*/ 12 h 33"/>
                <a:gd name="T58" fmla="*/ 0 w 31"/>
                <a:gd name="T59" fmla="*/ 14 h 33"/>
                <a:gd name="T60" fmla="*/ 0 w 31"/>
                <a:gd name="T61" fmla="*/ 15 h 33"/>
                <a:gd name="T62" fmla="*/ 0 w 31"/>
                <a:gd name="T63" fmla="*/ 19 h 33"/>
                <a:gd name="T64" fmla="*/ 0 w 31"/>
                <a:gd name="T65" fmla="*/ 21 h 33"/>
                <a:gd name="T66" fmla="*/ 2 w 31"/>
                <a:gd name="T67" fmla="*/ 23 h 33"/>
                <a:gd name="T68" fmla="*/ 2 w 31"/>
                <a:gd name="T69" fmla="*/ 25 h 33"/>
                <a:gd name="T70" fmla="*/ 4 w 31"/>
                <a:gd name="T71" fmla="*/ 27 h 33"/>
                <a:gd name="T72" fmla="*/ 6 w 31"/>
                <a:gd name="T73" fmla="*/ 29 h 33"/>
                <a:gd name="T74" fmla="*/ 8 w 31"/>
                <a:gd name="T75" fmla="*/ 31 h 33"/>
                <a:gd name="T76" fmla="*/ 12 w 31"/>
                <a:gd name="T77" fmla="*/ 31 h 33"/>
                <a:gd name="T78" fmla="*/ 14 w 31"/>
                <a:gd name="T79" fmla="*/ 33 h 33"/>
                <a:gd name="T80" fmla="*/ 16 w 31"/>
                <a:gd name="T81" fmla="*/ 33 h 33"/>
                <a:gd name="T82" fmla="*/ 16 w 31"/>
                <a:gd name="T83" fmla="*/ 33 h 33"/>
                <a:gd name="T84" fmla="*/ 16 w 31"/>
                <a:gd name="T85" fmla="*/ 31 h 3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1"/>
                <a:gd name="T130" fmla="*/ 0 h 33"/>
                <a:gd name="T131" fmla="*/ 31 w 31"/>
                <a:gd name="T132" fmla="*/ 33 h 3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1" h="33">
                  <a:moveTo>
                    <a:pt x="16" y="31"/>
                  </a:moveTo>
                  <a:lnTo>
                    <a:pt x="18" y="33"/>
                  </a:lnTo>
                  <a:lnTo>
                    <a:pt x="21" y="31"/>
                  </a:lnTo>
                  <a:lnTo>
                    <a:pt x="23" y="31"/>
                  </a:lnTo>
                  <a:lnTo>
                    <a:pt x="25" y="29"/>
                  </a:lnTo>
                  <a:lnTo>
                    <a:pt x="27" y="27"/>
                  </a:lnTo>
                  <a:lnTo>
                    <a:pt x="29" y="25"/>
                  </a:lnTo>
                  <a:lnTo>
                    <a:pt x="31" y="23"/>
                  </a:lnTo>
                  <a:lnTo>
                    <a:pt x="31" y="21"/>
                  </a:lnTo>
                  <a:lnTo>
                    <a:pt x="31" y="19"/>
                  </a:lnTo>
                  <a:lnTo>
                    <a:pt x="31" y="15"/>
                  </a:lnTo>
                  <a:lnTo>
                    <a:pt x="31" y="14"/>
                  </a:lnTo>
                  <a:lnTo>
                    <a:pt x="31" y="12"/>
                  </a:lnTo>
                  <a:lnTo>
                    <a:pt x="31" y="10"/>
                  </a:lnTo>
                  <a:lnTo>
                    <a:pt x="29" y="8"/>
                  </a:lnTo>
                  <a:lnTo>
                    <a:pt x="27" y="6"/>
                  </a:lnTo>
                  <a:lnTo>
                    <a:pt x="25" y="4"/>
                  </a:lnTo>
                  <a:lnTo>
                    <a:pt x="23" y="2"/>
                  </a:lnTo>
                  <a:lnTo>
                    <a:pt x="21" y="2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2" y="2"/>
                  </a:lnTo>
                  <a:lnTo>
                    <a:pt x="8" y="2"/>
                  </a:lnTo>
                  <a:lnTo>
                    <a:pt x="6" y="4"/>
                  </a:lnTo>
                  <a:lnTo>
                    <a:pt x="4" y="6"/>
                  </a:lnTo>
                  <a:lnTo>
                    <a:pt x="2" y="8"/>
                  </a:lnTo>
                  <a:lnTo>
                    <a:pt x="2" y="10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0" y="15"/>
                  </a:lnTo>
                  <a:lnTo>
                    <a:pt x="0" y="19"/>
                  </a:lnTo>
                  <a:lnTo>
                    <a:pt x="0" y="21"/>
                  </a:lnTo>
                  <a:lnTo>
                    <a:pt x="2" y="23"/>
                  </a:lnTo>
                  <a:lnTo>
                    <a:pt x="2" y="25"/>
                  </a:lnTo>
                  <a:lnTo>
                    <a:pt x="4" y="27"/>
                  </a:lnTo>
                  <a:lnTo>
                    <a:pt x="6" y="29"/>
                  </a:lnTo>
                  <a:lnTo>
                    <a:pt x="8" y="31"/>
                  </a:lnTo>
                  <a:lnTo>
                    <a:pt x="12" y="31"/>
                  </a:lnTo>
                  <a:lnTo>
                    <a:pt x="14" y="33"/>
                  </a:lnTo>
                  <a:lnTo>
                    <a:pt x="16" y="33"/>
                  </a:lnTo>
                  <a:lnTo>
                    <a:pt x="16" y="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87" name="Freeform 86"/>
            <p:cNvSpPr>
              <a:spLocks/>
            </p:cNvSpPr>
            <p:nvPr/>
          </p:nvSpPr>
          <p:spPr bwMode="auto">
            <a:xfrm>
              <a:off x="1723" y="2260"/>
              <a:ext cx="46" cy="46"/>
            </a:xfrm>
            <a:custGeom>
              <a:avLst/>
              <a:gdLst>
                <a:gd name="T0" fmla="*/ 23 w 46"/>
                <a:gd name="T1" fmla="*/ 0 h 46"/>
                <a:gd name="T2" fmla="*/ 0 w 46"/>
                <a:gd name="T3" fmla="*/ 23 h 46"/>
                <a:gd name="T4" fmla="*/ 23 w 46"/>
                <a:gd name="T5" fmla="*/ 46 h 46"/>
                <a:gd name="T6" fmla="*/ 46 w 46"/>
                <a:gd name="T7" fmla="*/ 23 h 46"/>
                <a:gd name="T8" fmla="*/ 23 w 46"/>
                <a:gd name="T9" fmla="*/ 0 h 46"/>
                <a:gd name="T10" fmla="*/ 23 w 46"/>
                <a:gd name="T11" fmla="*/ 0 h 4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6"/>
                <a:gd name="T19" fmla="*/ 0 h 46"/>
                <a:gd name="T20" fmla="*/ 46 w 46"/>
                <a:gd name="T21" fmla="*/ 46 h 4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6" h="46">
                  <a:moveTo>
                    <a:pt x="23" y="0"/>
                  </a:moveTo>
                  <a:lnTo>
                    <a:pt x="0" y="23"/>
                  </a:lnTo>
                  <a:lnTo>
                    <a:pt x="23" y="46"/>
                  </a:lnTo>
                  <a:lnTo>
                    <a:pt x="46" y="2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  <p:grpSp>
          <p:nvGrpSpPr>
            <p:cNvPr id="88" name="Group 87"/>
            <p:cNvGrpSpPr>
              <a:grpSpLocks/>
            </p:cNvGrpSpPr>
            <p:nvPr/>
          </p:nvGrpSpPr>
          <p:grpSpPr bwMode="auto">
            <a:xfrm>
              <a:off x="3936" y="1584"/>
              <a:ext cx="260" cy="446"/>
              <a:chOff x="3343" y="2576"/>
              <a:chExt cx="260" cy="446"/>
            </a:xfrm>
          </p:grpSpPr>
          <p:sp>
            <p:nvSpPr>
              <p:cNvPr id="105" name="Freeform 88"/>
              <p:cNvSpPr>
                <a:spLocks/>
              </p:cNvSpPr>
              <p:nvPr/>
            </p:nvSpPr>
            <p:spPr bwMode="auto">
              <a:xfrm>
                <a:off x="3343" y="2966"/>
                <a:ext cx="56" cy="56"/>
              </a:xfrm>
              <a:custGeom>
                <a:avLst/>
                <a:gdLst>
                  <a:gd name="T0" fmla="*/ 56 w 56"/>
                  <a:gd name="T1" fmla="*/ 27 h 56"/>
                  <a:gd name="T2" fmla="*/ 27 w 56"/>
                  <a:gd name="T3" fmla="*/ 0 h 56"/>
                  <a:gd name="T4" fmla="*/ 0 w 56"/>
                  <a:gd name="T5" fmla="*/ 27 h 56"/>
                  <a:gd name="T6" fmla="*/ 27 w 56"/>
                  <a:gd name="T7" fmla="*/ 56 h 56"/>
                  <a:gd name="T8" fmla="*/ 56 w 56"/>
                  <a:gd name="T9" fmla="*/ 27 h 56"/>
                  <a:gd name="T10" fmla="*/ 56 w 56"/>
                  <a:gd name="T11" fmla="*/ 27 h 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6"/>
                  <a:gd name="T19" fmla="*/ 0 h 56"/>
                  <a:gd name="T20" fmla="*/ 56 w 56"/>
                  <a:gd name="T21" fmla="*/ 56 h 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6" h="56">
                    <a:moveTo>
                      <a:pt x="56" y="27"/>
                    </a:moveTo>
                    <a:lnTo>
                      <a:pt x="27" y="0"/>
                    </a:lnTo>
                    <a:lnTo>
                      <a:pt x="0" y="27"/>
                    </a:lnTo>
                    <a:lnTo>
                      <a:pt x="27" y="56"/>
                    </a:lnTo>
                    <a:lnTo>
                      <a:pt x="56" y="27"/>
                    </a:lnTo>
                    <a:close/>
                  </a:path>
                </a:pathLst>
              </a:custGeom>
              <a:solidFill>
                <a:srgbClr val="EB75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新細明體" pitchFamily="18" charset="-120"/>
                  <a:cs typeface="Arial" pitchFamily="34" charset="0"/>
                </a:endParaRPr>
              </a:p>
            </p:txBody>
          </p:sp>
          <p:sp>
            <p:nvSpPr>
              <p:cNvPr id="106" name="Freeform 89"/>
              <p:cNvSpPr>
                <a:spLocks/>
              </p:cNvSpPr>
              <p:nvPr/>
            </p:nvSpPr>
            <p:spPr bwMode="auto">
              <a:xfrm>
                <a:off x="3349" y="2786"/>
                <a:ext cx="40" cy="40"/>
              </a:xfrm>
              <a:custGeom>
                <a:avLst/>
                <a:gdLst>
                  <a:gd name="T0" fmla="*/ 19 w 40"/>
                  <a:gd name="T1" fmla="*/ 39 h 40"/>
                  <a:gd name="T2" fmla="*/ 23 w 40"/>
                  <a:gd name="T3" fmla="*/ 40 h 40"/>
                  <a:gd name="T4" fmla="*/ 27 w 40"/>
                  <a:gd name="T5" fmla="*/ 39 h 40"/>
                  <a:gd name="T6" fmla="*/ 29 w 40"/>
                  <a:gd name="T7" fmla="*/ 39 h 40"/>
                  <a:gd name="T8" fmla="*/ 33 w 40"/>
                  <a:gd name="T9" fmla="*/ 37 h 40"/>
                  <a:gd name="T10" fmla="*/ 35 w 40"/>
                  <a:gd name="T11" fmla="*/ 35 h 40"/>
                  <a:gd name="T12" fmla="*/ 36 w 40"/>
                  <a:gd name="T13" fmla="*/ 33 h 40"/>
                  <a:gd name="T14" fmla="*/ 38 w 40"/>
                  <a:gd name="T15" fmla="*/ 29 h 40"/>
                  <a:gd name="T16" fmla="*/ 38 w 40"/>
                  <a:gd name="T17" fmla="*/ 27 h 40"/>
                  <a:gd name="T18" fmla="*/ 40 w 40"/>
                  <a:gd name="T19" fmla="*/ 23 h 40"/>
                  <a:gd name="T20" fmla="*/ 40 w 40"/>
                  <a:gd name="T21" fmla="*/ 19 h 40"/>
                  <a:gd name="T22" fmla="*/ 40 w 40"/>
                  <a:gd name="T23" fmla="*/ 17 h 40"/>
                  <a:gd name="T24" fmla="*/ 38 w 40"/>
                  <a:gd name="T25" fmla="*/ 14 h 40"/>
                  <a:gd name="T26" fmla="*/ 38 w 40"/>
                  <a:gd name="T27" fmla="*/ 12 h 40"/>
                  <a:gd name="T28" fmla="*/ 36 w 40"/>
                  <a:gd name="T29" fmla="*/ 8 h 40"/>
                  <a:gd name="T30" fmla="*/ 35 w 40"/>
                  <a:gd name="T31" fmla="*/ 6 h 40"/>
                  <a:gd name="T32" fmla="*/ 33 w 40"/>
                  <a:gd name="T33" fmla="*/ 4 h 40"/>
                  <a:gd name="T34" fmla="*/ 29 w 40"/>
                  <a:gd name="T35" fmla="*/ 2 h 40"/>
                  <a:gd name="T36" fmla="*/ 27 w 40"/>
                  <a:gd name="T37" fmla="*/ 2 h 40"/>
                  <a:gd name="T38" fmla="*/ 23 w 40"/>
                  <a:gd name="T39" fmla="*/ 0 h 40"/>
                  <a:gd name="T40" fmla="*/ 19 w 40"/>
                  <a:gd name="T41" fmla="*/ 0 h 40"/>
                  <a:gd name="T42" fmla="*/ 17 w 40"/>
                  <a:gd name="T43" fmla="*/ 0 h 40"/>
                  <a:gd name="T44" fmla="*/ 13 w 40"/>
                  <a:gd name="T45" fmla="*/ 2 h 40"/>
                  <a:gd name="T46" fmla="*/ 12 w 40"/>
                  <a:gd name="T47" fmla="*/ 2 h 40"/>
                  <a:gd name="T48" fmla="*/ 8 w 40"/>
                  <a:gd name="T49" fmla="*/ 4 h 40"/>
                  <a:gd name="T50" fmla="*/ 6 w 40"/>
                  <a:gd name="T51" fmla="*/ 6 h 40"/>
                  <a:gd name="T52" fmla="*/ 4 w 40"/>
                  <a:gd name="T53" fmla="*/ 8 h 40"/>
                  <a:gd name="T54" fmla="*/ 2 w 40"/>
                  <a:gd name="T55" fmla="*/ 12 h 40"/>
                  <a:gd name="T56" fmla="*/ 2 w 40"/>
                  <a:gd name="T57" fmla="*/ 14 h 40"/>
                  <a:gd name="T58" fmla="*/ 0 w 40"/>
                  <a:gd name="T59" fmla="*/ 17 h 40"/>
                  <a:gd name="T60" fmla="*/ 0 w 40"/>
                  <a:gd name="T61" fmla="*/ 19 h 40"/>
                  <a:gd name="T62" fmla="*/ 0 w 40"/>
                  <a:gd name="T63" fmla="*/ 23 h 40"/>
                  <a:gd name="T64" fmla="*/ 2 w 40"/>
                  <a:gd name="T65" fmla="*/ 27 h 40"/>
                  <a:gd name="T66" fmla="*/ 2 w 40"/>
                  <a:gd name="T67" fmla="*/ 29 h 40"/>
                  <a:gd name="T68" fmla="*/ 4 w 40"/>
                  <a:gd name="T69" fmla="*/ 33 h 40"/>
                  <a:gd name="T70" fmla="*/ 6 w 40"/>
                  <a:gd name="T71" fmla="*/ 35 h 40"/>
                  <a:gd name="T72" fmla="*/ 8 w 40"/>
                  <a:gd name="T73" fmla="*/ 37 h 40"/>
                  <a:gd name="T74" fmla="*/ 12 w 40"/>
                  <a:gd name="T75" fmla="*/ 39 h 40"/>
                  <a:gd name="T76" fmla="*/ 13 w 40"/>
                  <a:gd name="T77" fmla="*/ 39 h 40"/>
                  <a:gd name="T78" fmla="*/ 17 w 40"/>
                  <a:gd name="T79" fmla="*/ 40 h 40"/>
                  <a:gd name="T80" fmla="*/ 19 w 40"/>
                  <a:gd name="T81" fmla="*/ 40 h 40"/>
                  <a:gd name="T82" fmla="*/ 19 w 40"/>
                  <a:gd name="T83" fmla="*/ 40 h 40"/>
                  <a:gd name="T84" fmla="*/ 19 w 40"/>
                  <a:gd name="T85" fmla="*/ 39 h 40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40"/>
                  <a:gd name="T130" fmla="*/ 0 h 40"/>
                  <a:gd name="T131" fmla="*/ 40 w 40"/>
                  <a:gd name="T132" fmla="*/ 40 h 40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40" h="40">
                    <a:moveTo>
                      <a:pt x="19" y="39"/>
                    </a:moveTo>
                    <a:lnTo>
                      <a:pt x="23" y="40"/>
                    </a:lnTo>
                    <a:lnTo>
                      <a:pt x="27" y="39"/>
                    </a:lnTo>
                    <a:lnTo>
                      <a:pt x="29" y="39"/>
                    </a:lnTo>
                    <a:lnTo>
                      <a:pt x="33" y="37"/>
                    </a:lnTo>
                    <a:lnTo>
                      <a:pt x="35" y="35"/>
                    </a:lnTo>
                    <a:lnTo>
                      <a:pt x="36" y="33"/>
                    </a:lnTo>
                    <a:lnTo>
                      <a:pt x="38" y="29"/>
                    </a:lnTo>
                    <a:lnTo>
                      <a:pt x="38" y="27"/>
                    </a:lnTo>
                    <a:lnTo>
                      <a:pt x="40" y="23"/>
                    </a:lnTo>
                    <a:lnTo>
                      <a:pt x="40" y="19"/>
                    </a:lnTo>
                    <a:lnTo>
                      <a:pt x="40" y="17"/>
                    </a:lnTo>
                    <a:lnTo>
                      <a:pt x="38" y="14"/>
                    </a:lnTo>
                    <a:lnTo>
                      <a:pt x="38" y="12"/>
                    </a:lnTo>
                    <a:lnTo>
                      <a:pt x="36" y="8"/>
                    </a:lnTo>
                    <a:lnTo>
                      <a:pt x="35" y="6"/>
                    </a:lnTo>
                    <a:lnTo>
                      <a:pt x="33" y="4"/>
                    </a:lnTo>
                    <a:lnTo>
                      <a:pt x="29" y="2"/>
                    </a:lnTo>
                    <a:lnTo>
                      <a:pt x="27" y="2"/>
                    </a:lnTo>
                    <a:lnTo>
                      <a:pt x="23" y="0"/>
                    </a:lnTo>
                    <a:lnTo>
                      <a:pt x="19" y="0"/>
                    </a:lnTo>
                    <a:lnTo>
                      <a:pt x="17" y="0"/>
                    </a:lnTo>
                    <a:lnTo>
                      <a:pt x="13" y="2"/>
                    </a:lnTo>
                    <a:lnTo>
                      <a:pt x="12" y="2"/>
                    </a:lnTo>
                    <a:lnTo>
                      <a:pt x="8" y="4"/>
                    </a:lnTo>
                    <a:lnTo>
                      <a:pt x="6" y="6"/>
                    </a:lnTo>
                    <a:lnTo>
                      <a:pt x="4" y="8"/>
                    </a:lnTo>
                    <a:lnTo>
                      <a:pt x="2" y="12"/>
                    </a:lnTo>
                    <a:lnTo>
                      <a:pt x="2" y="14"/>
                    </a:lnTo>
                    <a:lnTo>
                      <a:pt x="0" y="17"/>
                    </a:lnTo>
                    <a:lnTo>
                      <a:pt x="0" y="19"/>
                    </a:lnTo>
                    <a:lnTo>
                      <a:pt x="0" y="23"/>
                    </a:lnTo>
                    <a:lnTo>
                      <a:pt x="2" y="27"/>
                    </a:lnTo>
                    <a:lnTo>
                      <a:pt x="2" y="29"/>
                    </a:lnTo>
                    <a:lnTo>
                      <a:pt x="4" y="33"/>
                    </a:lnTo>
                    <a:lnTo>
                      <a:pt x="6" y="35"/>
                    </a:lnTo>
                    <a:lnTo>
                      <a:pt x="8" y="37"/>
                    </a:lnTo>
                    <a:lnTo>
                      <a:pt x="12" y="39"/>
                    </a:lnTo>
                    <a:lnTo>
                      <a:pt x="13" y="39"/>
                    </a:lnTo>
                    <a:lnTo>
                      <a:pt x="17" y="40"/>
                    </a:lnTo>
                    <a:lnTo>
                      <a:pt x="19" y="40"/>
                    </a:lnTo>
                    <a:lnTo>
                      <a:pt x="19" y="39"/>
                    </a:lnTo>
                    <a:close/>
                  </a:path>
                </a:pathLst>
              </a:custGeom>
              <a:solidFill>
                <a:srgbClr val="EB75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新細明體" pitchFamily="18" charset="-120"/>
                  <a:cs typeface="Arial" pitchFamily="34" charset="0"/>
                </a:endParaRPr>
              </a:p>
            </p:txBody>
          </p:sp>
          <p:sp>
            <p:nvSpPr>
              <p:cNvPr id="107" name="Freeform 90"/>
              <p:cNvSpPr>
                <a:spLocks/>
              </p:cNvSpPr>
              <p:nvPr/>
            </p:nvSpPr>
            <p:spPr bwMode="auto">
              <a:xfrm>
                <a:off x="3347" y="2599"/>
                <a:ext cx="40" cy="38"/>
              </a:xfrm>
              <a:custGeom>
                <a:avLst/>
                <a:gdLst>
                  <a:gd name="T0" fmla="*/ 38 w 40"/>
                  <a:gd name="T1" fmla="*/ 38 h 38"/>
                  <a:gd name="T2" fmla="*/ 40 w 40"/>
                  <a:gd name="T3" fmla="*/ 0 h 38"/>
                  <a:gd name="T4" fmla="*/ 0 w 40"/>
                  <a:gd name="T5" fmla="*/ 0 h 38"/>
                  <a:gd name="T6" fmla="*/ 0 w 40"/>
                  <a:gd name="T7" fmla="*/ 38 h 38"/>
                  <a:gd name="T8" fmla="*/ 40 w 40"/>
                  <a:gd name="T9" fmla="*/ 38 h 38"/>
                  <a:gd name="T10" fmla="*/ 40 w 40"/>
                  <a:gd name="T11" fmla="*/ 38 h 38"/>
                  <a:gd name="T12" fmla="*/ 38 w 40"/>
                  <a:gd name="T13" fmla="*/ 38 h 3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0"/>
                  <a:gd name="T22" fmla="*/ 0 h 38"/>
                  <a:gd name="T23" fmla="*/ 40 w 40"/>
                  <a:gd name="T24" fmla="*/ 38 h 3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0" h="38">
                    <a:moveTo>
                      <a:pt x="38" y="38"/>
                    </a:moveTo>
                    <a:lnTo>
                      <a:pt x="40" y="0"/>
                    </a:lnTo>
                    <a:lnTo>
                      <a:pt x="0" y="0"/>
                    </a:lnTo>
                    <a:lnTo>
                      <a:pt x="0" y="38"/>
                    </a:lnTo>
                    <a:lnTo>
                      <a:pt x="40" y="38"/>
                    </a:lnTo>
                    <a:lnTo>
                      <a:pt x="38" y="38"/>
                    </a:lnTo>
                    <a:close/>
                  </a:path>
                </a:pathLst>
              </a:custGeom>
              <a:solidFill>
                <a:srgbClr val="EB75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新細明體" pitchFamily="18" charset="-120"/>
                  <a:cs typeface="Arial" pitchFamily="34" charset="0"/>
                </a:endParaRPr>
              </a:p>
            </p:txBody>
          </p:sp>
          <p:sp>
            <p:nvSpPr>
              <p:cNvPr id="108" name="Rectangle 91"/>
              <p:cNvSpPr>
                <a:spLocks noChangeArrowheads="1"/>
              </p:cNvSpPr>
              <p:nvPr/>
            </p:nvSpPr>
            <p:spPr bwMode="auto">
              <a:xfrm>
                <a:off x="3408" y="2576"/>
                <a:ext cx="23" cy="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TW" sz="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新細明體" pitchFamily="18" charset="-120"/>
                    <a:cs typeface="Arial" pitchFamily="34" charset="0"/>
                  </a:rPr>
                  <a:t>1</a:t>
                </a:r>
                <a:endParaRPr kumimoji="0" lang="en-US" altLang="zh-TW" sz="1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新細明體" pitchFamily="18" charset="-120"/>
                  <a:cs typeface="Arial" pitchFamily="34" charset="0"/>
                </a:endParaRPr>
              </a:p>
            </p:txBody>
          </p:sp>
          <p:sp>
            <p:nvSpPr>
              <p:cNvPr id="109" name="Rectangle 92"/>
              <p:cNvSpPr>
                <a:spLocks noChangeArrowheads="1"/>
              </p:cNvSpPr>
              <p:nvPr/>
            </p:nvSpPr>
            <p:spPr bwMode="auto">
              <a:xfrm>
                <a:off x="3445" y="2576"/>
                <a:ext cx="11" cy="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TW" sz="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新細明體" pitchFamily="18" charset="-120"/>
                    <a:cs typeface="Arial" pitchFamily="34" charset="0"/>
                  </a:rPr>
                  <a:t> </a:t>
                </a:r>
                <a:endParaRPr kumimoji="0" lang="en-US" altLang="zh-TW" sz="1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新細明體" pitchFamily="18" charset="-120"/>
                  <a:cs typeface="Arial" pitchFamily="34" charset="0"/>
                </a:endParaRPr>
              </a:p>
            </p:txBody>
          </p:sp>
          <p:sp>
            <p:nvSpPr>
              <p:cNvPr id="110" name="Rectangle 93"/>
              <p:cNvSpPr>
                <a:spLocks noChangeArrowheads="1"/>
              </p:cNvSpPr>
              <p:nvPr/>
            </p:nvSpPr>
            <p:spPr bwMode="auto">
              <a:xfrm>
                <a:off x="3462" y="2576"/>
                <a:ext cx="28" cy="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TW" sz="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新細明體" pitchFamily="18" charset="-120"/>
                    <a:cs typeface="Arial" pitchFamily="34" charset="0"/>
                  </a:rPr>
                  <a:t>K</a:t>
                </a:r>
                <a:endParaRPr kumimoji="0" lang="en-US" altLang="zh-TW" sz="1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新細明體" pitchFamily="18" charset="-120"/>
                  <a:cs typeface="Arial" pitchFamily="34" charset="0"/>
                </a:endParaRPr>
              </a:p>
            </p:txBody>
          </p:sp>
          <p:sp>
            <p:nvSpPr>
              <p:cNvPr id="111" name="Rectangle 94"/>
              <p:cNvSpPr>
                <a:spLocks noChangeArrowheads="1"/>
              </p:cNvSpPr>
              <p:nvPr/>
            </p:nvSpPr>
            <p:spPr bwMode="auto">
              <a:xfrm>
                <a:off x="3504" y="2576"/>
                <a:ext cx="28" cy="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TW" sz="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新細明體" pitchFamily="18" charset="-120"/>
                    <a:cs typeface="Arial" pitchFamily="34" charset="0"/>
                  </a:rPr>
                  <a:t>B</a:t>
                </a:r>
                <a:endParaRPr kumimoji="0" lang="en-US" altLang="zh-TW" sz="1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新細明體" pitchFamily="18" charset="-120"/>
                  <a:cs typeface="Arial" pitchFamily="34" charset="0"/>
                </a:endParaRPr>
              </a:p>
            </p:txBody>
          </p:sp>
          <p:sp>
            <p:nvSpPr>
              <p:cNvPr id="112" name="Rectangle 95"/>
              <p:cNvSpPr>
                <a:spLocks noChangeArrowheads="1"/>
              </p:cNvSpPr>
              <p:nvPr/>
            </p:nvSpPr>
            <p:spPr bwMode="auto">
              <a:xfrm>
                <a:off x="3546" y="2576"/>
                <a:ext cx="1" cy="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新細明體" pitchFamily="18" charset="-120"/>
                  <a:cs typeface="Arial" pitchFamily="34" charset="0"/>
                </a:endParaRPr>
              </a:p>
            </p:txBody>
          </p:sp>
          <p:sp>
            <p:nvSpPr>
              <p:cNvPr id="113" name="Rectangle 96"/>
              <p:cNvSpPr>
                <a:spLocks noChangeArrowheads="1"/>
              </p:cNvSpPr>
              <p:nvPr/>
            </p:nvSpPr>
            <p:spPr bwMode="auto">
              <a:xfrm>
                <a:off x="3408" y="2672"/>
                <a:ext cx="23" cy="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TW" sz="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新細明體" pitchFamily="18" charset="-120"/>
                    <a:cs typeface="Arial" pitchFamily="34" charset="0"/>
                  </a:rPr>
                  <a:t>8</a:t>
                </a:r>
                <a:endParaRPr kumimoji="0" lang="en-US" altLang="zh-TW" sz="1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新細明體" pitchFamily="18" charset="-120"/>
                  <a:cs typeface="Arial" pitchFamily="34" charset="0"/>
                </a:endParaRPr>
              </a:p>
            </p:txBody>
          </p:sp>
          <p:sp>
            <p:nvSpPr>
              <p:cNvPr id="114" name="Rectangle 97"/>
              <p:cNvSpPr>
                <a:spLocks noChangeArrowheads="1"/>
              </p:cNvSpPr>
              <p:nvPr/>
            </p:nvSpPr>
            <p:spPr bwMode="auto">
              <a:xfrm>
                <a:off x="3445" y="2672"/>
                <a:ext cx="11" cy="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TW" sz="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新細明體" pitchFamily="18" charset="-120"/>
                    <a:cs typeface="Arial" pitchFamily="34" charset="0"/>
                  </a:rPr>
                  <a:t> </a:t>
                </a:r>
                <a:endParaRPr kumimoji="0" lang="en-US" altLang="zh-TW" sz="1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新細明體" pitchFamily="18" charset="-120"/>
                  <a:cs typeface="Arial" pitchFamily="34" charset="0"/>
                </a:endParaRPr>
              </a:p>
            </p:txBody>
          </p:sp>
          <p:sp>
            <p:nvSpPr>
              <p:cNvPr id="115" name="Rectangle 98"/>
              <p:cNvSpPr>
                <a:spLocks noChangeArrowheads="1"/>
              </p:cNvSpPr>
              <p:nvPr/>
            </p:nvSpPr>
            <p:spPr bwMode="auto">
              <a:xfrm>
                <a:off x="3462" y="2672"/>
                <a:ext cx="28" cy="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TW" sz="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新細明體" pitchFamily="18" charset="-120"/>
                    <a:cs typeface="Arial" pitchFamily="34" charset="0"/>
                  </a:rPr>
                  <a:t>K</a:t>
                </a:r>
                <a:endParaRPr kumimoji="0" lang="en-US" altLang="zh-TW" sz="1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新細明體" pitchFamily="18" charset="-120"/>
                  <a:cs typeface="Arial" pitchFamily="34" charset="0"/>
                </a:endParaRPr>
              </a:p>
            </p:txBody>
          </p:sp>
          <p:sp>
            <p:nvSpPr>
              <p:cNvPr id="116" name="Rectangle 99"/>
              <p:cNvSpPr>
                <a:spLocks noChangeArrowheads="1"/>
              </p:cNvSpPr>
              <p:nvPr/>
            </p:nvSpPr>
            <p:spPr bwMode="auto">
              <a:xfrm>
                <a:off x="3504" y="2672"/>
                <a:ext cx="28" cy="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TW" sz="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新細明體" pitchFamily="18" charset="-120"/>
                    <a:cs typeface="Arial" pitchFamily="34" charset="0"/>
                  </a:rPr>
                  <a:t>B</a:t>
                </a:r>
                <a:endParaRPr kumimoji="0" lang="en-US" altLang="zh-TW" sz="1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新細明體" pitchFamily="18" charset="-120"/>
                  <a:cs typeface="Arial" pitchFamily="34" charset="0"/>
                </a:endParaRPr>
              </a:p>
            </p:txBody>
          </p:sp>
          <p:sp>
            <p:nvSpPr>
              <p:cNvPr id="117" name="Rectangle 100"/>
              <p:cNvSpPr>
                <a:spLocks noChangeArrowheads="1"/>
              </p:cNvSpPr>
              <p:nvPr/>
            </p:nvSpPr>
            <p:spPr bwMode="auto">
              <a:xfrm>
                <a:off x="3546" y="2672"/>
                <a:ext cx="1" cy="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新細明體" pitchFamily="18" charset="-120"/>
                  <a:cs typeface="Arial" pitchFamily="34" charset="0"/>
                </a:endParaRPr>
              </a:p>
            </p:txBody>
          </p:sp>
          <p:sp>
            <p:nvSpPr>
              <p:cNvPr id="118" name="Rectangle 101"/>
              <p:cNvSpPr>
                <a:spLocks noChangeArrowheads="1"/>
              </p:cNvSpPr>
              <p:nvPr/>
            </p:nvSpPr>
            <p:spPr bwMode="auto">
              <a:xfrm>
                <a:off x="3408" y="2767"/>
                <a:ext cx="23" cy="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TW" sz="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新細明體" pitchFamily="18" charset="-120"/>
                    <a:cs typeface="Arial" pitchFamily="34" charset="0"/>
                  </a:rPr>
                  <a:t>1</a:t>
                </a:r>
                <a:endParaRPr kumimoji="0" lang="en-US" altLang="zh-TW" sz="1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新細明體" pitchFamily="18" charset="-120"/>
                  <a:cs typeface="Arial" pitchFamily="34" charset="0"/>
                </a:endParaRPr>
              </a:p>
            </p:txBody>
          </p:sp>
          <p:sp>
            <p:nvSpPr>
              <p:cNvPr id="119" name="Rectangle 102"/>
              <p:cNvSpPr>
                <a:spLocks noChangeArrowheads="1"/>
              </p:cNvSpPr>
              <p:nvPr/>
            </p:nvSpPr>
            <p:spPr bwMode="auto">
              <a:xfrm>
                <a:off x="3445" y="2767"/>
                <a:ext cx="23" cy="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TW" sz="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新細明體" pitchFamily="18" charset="-120"/>
                    <a:cs typeface="Arial" pitchFamily="34" charset="0"/>
                  </a:rPr>
                  <a:t>6</a:t>
                </a:r>
                <a:endParaRPr kumimoji="0" lang="en-US" altLang="zh-TW" sz="1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新細明體" pitchFamily="18" charset="-120"/>
                  <a:cs typeface="Arial" pitchFamily="34" charset="0"/>
                </a:endParaRPr>
              </a:p>
            </p:txBody>
          </p:sp>
          <p:sp>
            <p:nvSpPr>
              <p:cNvPr id="120" name="Rectangle 103"/>
              <p:cNvSpPr>
                <a:spLocks noChangeArrowheads="1"/>
              </p:cNvSpPr>
              <p:nvPr/>
            </p:nvSpPr>
            <p:spPr bwMode="auto">
              <a:xfrm>
                <a:off x="3479" y="2767"/>
                <a:ext cx="11" cy="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TW" sz="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新細明體" pitchFamily="18" charset="-120"/>
                    <a:cs typeface="Arial" pitchFamily="34" charset="0"/>
                  </a:rPr>
                  <a:t> </a:t>
                </a:r>
                <a:endParaRPr kumimoji="0" lang="en-US" altLang="zh-TW" sz="1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新細明體" pitchFamily="18" charset="-120"/>
                  <a:cs typeface="Arial" pitchFamily="34" charset="0"/>
                </a:endParaRPr>
              </a:p>
            </p:txBody>
          </p:sp>
          <p:sp>
            <p:nvSpPr>
              <p:cNvPr id="121" name="Rectangle 104"/>
              <p:cNvSpPr>
                <a:spLocks noChangeArrowheads="1"/>
              </p:cNvSpPr>
              <p:nvPr/>
            </p:nvSpPr>
            <p:spPr bwMode="auto">
              <a:xfrm>
                <a:off x="3498" y="2767"/>
                <a:ext cx="27" cy="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TW" sz="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新細明體" pitchFamily="18" charset="-120"/>
                    <a:cs typeface="Arial" pitchFamily="34" charset="0"/>
                  </a:rPr>
                  <a:t>K</a:t>
                </a:r>
                <a:endParaRPr kumimoji="0" lang="en-US" altLang="zh-TW" sz="1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新細明體" pitchFamily="18" charset="-120"/>
                  <a:cs typeface="Arial" pitchFamily="34" charset="0"/>
                </a:endParaRPr>
              </a:p>
            </p:txBody>
          </p:sp>
          <p:sp>
            <p:nvSpPr>
              <p:cNvPr id="122" name="Rectangle 105"/>
              <p:cNvSpPr>
                <a:spLocks noChangeArrowheads="1"/>
              </p:cNvSpPr>
              <p:nvPr/>
            </p:nvSpPr>
            <p:spPr bwMode="auto">
              <a:xfrm>
                <a:off x="3541" y="2767"/>
                <a:ext cx="28" cy="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TW" sz="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新細明體" pitchFamily="18" charset="-120"/>
                    <a:cs typeface="Arial" pitchFamily="34" charset="0"/>
                  </a:rPr>
                  <a:t>B</a:t>
                </a:r>
                <a:endParaRPr kumimoji="0" lang="en-US" altLang="zh-TW" sz="1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新細明體" pitchFamily="18" charset="-120"/>
                  <a:cs typeface="Arial" pitchFamily="34" charset="0"/>
                </a:endParaRPr>
              </a:p>
            </p:txBody>
          </p:sp>
          <p:sp>
            <p:nvSpPr>
              <p:cNvPr id="123" name="Rectangle 106"/>
              <p:cNvSpPr>
                <a:spLocks noChangeArrowheads="1"/>
              </p:cNvSpPr>
              <p:nvPr/>
            </p:nvSpPr>
            <p:spPr bwMode="auto">
              <a:xfrm>
                <a:off x="3583" y="2767"/>
                <a:ext cx="1" cy="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新細明體" pitchFamily="18" charset="-120"/>
                  <a:cs typeface="Arial" pitchFamily="34" charset="0"/>
                </a:endParaRPr>
              </a:p>
            </p:txBody>
          </p:sp>
          <p:sp>
            <p:nvSpPr>
              <p:cNvPr id="124" name="Rectangle 107"/>
              <p:cNvSpPr>
                <a:spLocks noChangeArrowheads="1"/>
              </p:cNvSpPr>
              <p:nvPr/>
            </p:nvSpPr>
            <p:spPr bwMode="auto">
              <a:xfrm>
                <a:off x="3408" y="2863"/>
                <a:ext cx="23" cy="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TW" sz="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新細明體" pitchFamily="18" charset="-120"/>
                    <a:cs typeface="Arial" pitchFamily="34" charset="0"/>
                  </a:rPr>
                  <a:t>6</a:t>
                </a:r>
                <a:endParaRPr kumimoji="0" lang="en-US" altLang="zh-TW" sz="1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新細明體" pitchFamily="18" charset="-120"/>
                  <a:cs typeface="Arial" pitchFamily="34" charset="0"/>
                </a:endParaRPr>
              </a:p>
            </p:txBody>
          </p:sp>
          <p:sp>
            <p:nvSpPr>
              <p:cNvPr id="125" name="Rectangle 108"/>
              <p:cNvSpPr>
                <a:spLocks noChangeArrowheads="1"/>
              </p:cNvSpPr>
              <p:nvPr/>
            </p:nvSpPr>
            <p:spPr bwMode="auto">
              <a:xfrm>
                <a:off x="3445" y="2863"/>
                <a:ext cx="23" cy="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TW" sz="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新細明體" pitchFamily="18" charset="-120"/>
                    <a:cs typeface="Arial" pitchFamily="34" charset="0"/>
                  </a:rPr>
                  <a:t>4</a:t>
                </a:r>
                <a:endParaRPr kumimoji="0" lang="en-US" altLang="zh-TW" sz="1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新細明體" pitchFamily="18" charset="-120"/>
                  <a:cs typeface="Arial" pitchFamily="34" charset="0"/>
                </a:endParaRPr>
              </a:p>
            </p:txBody>
          </p:sp>
          <p:sp>
            <p:nvSpPr>
              <p:cNvPr id="126" name="Rectangle 109"/>
              <p:cNvSpPr>
                <a:spLocks noChangeArrowheads="1"/>
              </p:cNvSpPr>
              <p:nvPr/>
            </p:nvSpPr>
            <p:spPr bwMode="auto">
              <a:xfrm>
                <a:off x="3479" y="2863"/>
                <a:ext cx="11" cy="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TW" sz="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新細明體" pitchFamily="18" charset="-120"/>
                    <a:cs typeface="Arial" pitchFamily="34" charset="0"/>
                  </a:rPr>
                  <a:t> </a:t>
                </a:r>
                <a:endParaRPr kumimoji="0" lang="en-US" altLang="zh-TW" sz="1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新細明體" pitchFamily="18" charset="-120"/>
                  <a:cs typeface="Arial" pitchFamily="34" charset="0"/>
                </a:endParaRPr>
              </a:p>
            </p:txBody>
          </p:sp>
          <p:sp>
            <p:nvSpPr>
              <p:cNvPr id="127" name="Rectangle 110"/>
              <p:cNvSpPr>
                <a:spLocks noChangeArrowheads="1"/>
              </p:cNvSpPr>
              <p:nvPr/>
            </p:nvSpPr>
            <p:spPr bwMode="auto">
              <a:xfrm>
                <a:off x="3498" y="2863"/>
                <a:ext cx="27" cy="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TW" sz="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新細明體" pitchFamily="18" charset="-120"/>
                    <a:cs typeface="Arial" pitchFamily="34" charset="0"/>
                  </a:rPr>
                  <a:t>K</a:t>
                </a:r>
                <a:endParaRPr kumimoji="0" lang="en-US" altLang="zh-TW" sz="1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新細明體" pitchFamily="18" charset="-120"/>
                  <a:cs typeface="Arial" pitchFamily="34" charset="0"/>
                </a:endParaRPr>
              </a:p>
            </p:txBody>
          </p:sp>
          <p:sp>
            <p:nvSpPr>
              <p:cNvPr id="128" name="Rectangle 111"/>
              <p:cNvSpPr>
                <a:spLocks noChangeArrowheads="1"/>
              </p:cNvSpPr>
              <p:nvPr/>
            </p:nvSpPr>
            <p:spPr bwMode="auto">
              <a:xfrm>
                <a:off x="3541" y="2863"/>
                <a:ext cx="28" cy="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TW" sz="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新細明體" pitchFamily="18" charset="-120"/>
                    <a:cs typeface="Arial" pitchFamily="34" charset="0"/>
                  </a:rPr>
                  <a:t>B</a:t>
                </a:r>
                <a:endParaRPr kumimoji="0" lang="en-US" altLang="zh-TW" sz="1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新細明體" pitchFamily="18" charset="-120"/>
                  <a:cs typeface="Arial" pitchFamily="34" charset="0"/>
                </a:endParaRPr>
              </a:p>
            </p:txBody>
          </p:sp>
          <p:sp>
            <p:nvSpPr>
              <p:cNvPr id="129" name="Rectangle 112"/>
              <p:cNvSpPr>
                <a:spLocks noChangeArrowheads="1"/>
              </p:cNvSpPr>
              <p:nvPr/>
            </p:nvSpPr>
            <p:spPr bwMode="auto">
              <a:xfrm>
                <a:off x="3583" y="2863"/>
                <a:ext cx="1" cy="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新細明體" pitchFamily="18" charset="-120"/>
                  <a:cs typeface="Arial" pitchFamily="34" charset="0"/>
                </a:endParaRPr>
              </a:p>
            </p:txBody>
          </p:sp>
          <p:sp>
            <p:nvSpPr>
              <p:cNvPr id="130" name="Rectangle 113"/>
              <p:cNvSpPr>
                <a:spLocks noChangeArrowheads="1"/>
              </p:cNvSpPr>
              <p:nvPr/>
            </p:nvSpPr>
            <p:spPr bwMode="auto">
              <a:xfrm>
                <a:off x="3408" y="2959"/>
                <a:ext cx="23" cy="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TW" sz="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新細明體" pitchFamily="18" charset="-120"/>
                    <a:cs typeface="Arial" pitchFamily="34" charset="0"/>
                  </a:rPr>
                  <a:t>2</a:t>
                </a:r>
                <a:endParaRPr kumimoji="0" lang="en-US" altLang="zh-TW" sz="1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新細明體" pitchFamily="18" charset="-120"/>
                  <a:cs typeface="Arial" pitchFamily="34" charset="0"/>
                </a:endParaRPr>
              </a:p>
            </p:txBody>
          </p:sp>
          <p:sp>
            <p:nvSpPr>
              <p:cNvPr id="131" name="Rectangle 114"/>
              <p:cNvSpPr>
                <a:spLocks noChangeArrowheads="1"/>
              </p:cNvSpPr>
              <p:nvPr/>
            </p:nvSpPr>
            <p:spPr bwMode="auto">
              <a:xfrm>
                <a:off x="3445" y="2959"/>
                <a:ext cx="23" cy="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TW" sz="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新細明體" pitchFamily="18" charset="-120"/>
                    <a:cs typeface="Arial" pitchFamily="34" charset="0"/>
                  </a:rPr>
                  <a:t>5</a:t>
                </a:r>
                <a:endParaRPr kumimoji="0" lang="en-US" altLang="zh-TW" sz="1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新細明體" pitchFamily="18" charset="-120"/>
                  <a:cs typeface="Arial" pitchFamily="34" charset="0"/>
                </a:endParaRPr>
              </a:p>
            </p:txBody>
          </p:sp>
          <p:sp>
            <p:nvSpPr>
              <p:cNvPr id="132" name="Rectangle 115"/>
              <p:cNvSpPr>
                <a:spLocks noChangeArrowheads="1"/>
              </p:cNvSpPr>
              <p:nvPr/>
            </p:nvSpPr>
            <p:spPr bwMode="auto">
              <a:xfrm>
                <a:off x="3479" y="2959"/>
                <a:ext cx="23" cy="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TW" sz="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新細明體" pitchFamily="18" charset="-120"/>
                    <a:cs typeface="Arial" pitchFamily="34" charset="0"/>
                  </a:rPr>
                  <a:t>6</a:t>
                </a:r>
                <a:endParaRPr kumimoji="0" lang="en-US" altLang="zh-TW" sz="1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新細明體" pitchFamily="18" charset="-120"/>
                  <a:cs typeface="Arial" pitchFamily="34" charset="0"/>
                </a:endParaRPr>
              </a:p>
            </p:txBody>
          </p:sp>
          <p:sp>
            <p:nvSpPr>
              <p:cNvPr id="133" name="Rectangle 116"/>
              <p:cNvSpPr>
                <a:spLocks noChangeArrowheads="1"/>
              </p:cNvSpPr>
              <p:nvPr/>
            </p:nvSpPr>
            <p:spPr bwMode="auto">
              <a:xfrm>
                <a:off x="3516" y="2959"/>
                <a:ext cx="11" cy="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TW" sz="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新細明體" pitchFamily="18" charset="-120"/>
                    <a:cs typeface="Arial" pitchFamily="34" charset="0"/>
                  </a:rPr>
                  <a:t> </a:t>
                </a:r>
                <a:endParaRPr kumimoji="0" lang="en-US" altLang="zh-TW" sz="1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新細明體" pitchFamily="18" charset="-120"/>
                  <a:cs typeface="Arial" pitchFamily="34" charset="0"/>
                </a:endParaRPr>
              </a:p>
            </p:txBody>
          </p:sp>
          <p:sp>
            <p:nvSpPr>
              <p:cNvPr id="134" name="Rectangle 117"/>
              <p:cNvSpPr>
                <a:spLocks noChangeArrowheads="1"/>
              </p:cNvSpPr>
              <p:nvPr/>
            </p:nvSpPr>
            <p:spPr bwMode="auto">
              <a:xfrm>
                <a:off x="3533" y="2959"/>
                <a:ext cx="27" cy="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TW" sz="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新細明體" pitchFamily="18" charset="-120"/>
                    <a:cs typeface="Arial" pitchFamily="34" charset="0"/>
                  </a:rPr>
                  <a:t>K</a:t>
                </a:r>
                <a:endParaRPr kumimoji="0" lang="en-US" altLang="zh-TW" sz="1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新細明體" pitchFamily="18" charset="-120"/>
                  <a:cs typeface="Arial" pitchFamily="34" charset="0"/>
                </a:endParaRPr>
              </a:p>
            </p:txBody>
          </p:sp>
          <p:sp>
            <p:nvSpPr>
              <p:cNvPr id="135" name="Rectangle 118"/>
              <p:cNvSpPr>
                <a:spLocks noChangeArrowheads="1"/>
              </p:cNvSpPr>
              <p:nvPr/>
            </p:nvSpPr>
            <p:spPr bwMode="auto">
              <a:xfrm>
                <a:off x="3575" y="2959"/>
                <a:ext cx="28" cy="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TW" sz="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新細明體" pitchFamily="18" charset="-120"/>
                    <a:cs typeface="Arial" pitchFamily="34" charset="0"/>
                  </a:rPr>
                  <a:t>B</a:t>
                </a:r>
                <a:endParaRPr kumimoji="0" lang="en-US" altLang="zh-TW" sz="1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新細明體" pitchFamily="18" charset="-120"/>
                  <a:cs typeface="Arial" pitchFamily="34" charset="0"/>
                </a:endParaRPr>
              </a:p>
            </p:txBody>
          </p:sp>
          <p:sp>
            <p:nvSpPr>
              <p:cNvPr id="136" name="Freeform 119"/>
              <p:cNvSpPr>
                <a:spLocks/>
              </p:cNvSpPr>
              <p:nvPr/>
            </p:nvSpPr>
            <p:spPr bwMode="auto">
              <a:xfrm>
                <a:off x="3353" y="2696"/>
                <a:ext cx="31" cy="31"/>
              </a:xfrm>
              <a:custGeom>
                <a:avLst/>
                <a:gdLst>
                  <a:gd name="T0" fmla="*/ 13 w 31"/>
                  <a:gd name="T1" fmla="*/ 31 h 31"/>
                  <a:gd name="T2" fmla="*/ 17 w 31"/>
                  <a:gd name="T3" fmla="*/ 31 h 31"/>
                  <a:gd name="T4" fmla="*/ 19 w 31"/>
                  <a:gd name="T5" fmla="*/ 31 h 31"/>
                  <a:gd name="T6" fmla="*/ 23 w 31"/>
                  <a:gd name="T7" fmla="*/ 29 h 31"/>
                  <a:gd name="T8" fmla="*/ 25 w 31"/>
                  <a:gd name="T9" fmla="*/ 29 h 31"/>
                  <a:gd name="T10" fmla="*/ 27 w 31"/>
                  <a:gd name="T11" fmla="*/ 27 h 31"/>
                  <a:gd name="T12" fmla="*/ 29 w 31"/>
                  <a:gd name="T13" fmla="*/ 25 h 31"/>
                  <a:gd name="T14" fmla="*/ 29 w 31"/>
                  <a:gd name="T15" fmla="*/ 23 h 31"/>
                  <a:gd name="T16" fmla="*/ 31 w 31"/>
                  <a:gd name="T17" fmla="*/ 21 h 31"/>
                  <a:gd name="T18" fmla="*/ 31 w 31"/>
                  <a:gd name="T19" fmla="*/ 18 h 31"/>
                  <a:gd name="T20" fmla="*/ 31 w 31"/>
                  <a:gd name="T21" fmla="*/ 16 h 31"/>
                  <a:gd name="T22" fmla="*/ 31 w 31"/>
                  <a:gd name="T23" fmla="*/ 14 h 31"/>
                  <a:gd name="T24" fmla="*/ 31 w 31"/>
                  <a:gd name="T25" fmla="*/ 10 h 31"/>
                  <a:gd name="T26" fmla="*/ 29 w 31"/>
                  <a:gd name="T27" fmla="*/ 8 h 31"/>
                  <a:gd name="T28" fmla="*/ 29 w 31"/>
                  <a:gd name="T29" fmla="*/ 6 h 31"/>
                  <a:gd name="T30" fmla="*/ 27 w 31"/>
                  <a:gd name="T31" fmla="*/ 4 h 31"/>
                  <a:gd name="T32" fmla="*/ 25 w 31"/>
                  <a:gd name="T33" fmla="*/ 2 h 31"/>
                  <a:gd name="T34" fmla="*/ 23 w 31"/>
                  <a:gd name="T35" fmla="*/ 2 h 31"/>
                  <a:gd name="T36" fmla="*/ 19 w 31"/>
                  <a:gd name="T37" fmla="*/ 0 h 31"/>
                  <a:gd name="T38" fmla="*/ 17 w 31"/>
                  <a:gd name="T39" fmla="*/ 0 h 31"/>
                  <a:gd name="T40" fmla="*/ 15 w 31"/>
                  <a:gd name="T41" fmla="*/ 0 h 31"/>
                  <a:gd name="T42" fmla="*/ 11 w 31"/>
                  <a:gd name="T43" fmla="*/ 0 h 31"/>
                  <a:gd name="T44" fmla="*/ 9 w 31"/>
                  <a:gd name="T45" fmla="*/ 0 h 31"/>
                  <a:gd name="T46" fmla="*/ 8 w 31"/>
                  <a:gd name="T47" fmla="*/ 2 h 31"/>
                  <a:gd name="T48" fmla="*/ 6 w 31"/>
                  <a:gd name="T49" fmla="*/ 2 h 31"/>
                  <a:gd name="T50" fmla="*/ 4 w 31"/>
                  <a:gd name="T51" fmla="*/ 4 h 31"/>
                  <a:gd name="T52" fmla="*/ 2 w 31"/>
                  <a:gd name="T53" fmla="*/ 6 h 31"/>
                  <a:gd name="T54" fmla="*/ 0 w 31"/>
                  <a:gd name="T55" fmla="*/ 8 h 31"/>
                  <a:gd name="T56" fmla="*/ 0 w 31"/>
                  <a:gd name="T57" fmla="*/ 10 h 31"/>
                  <a:gd name="T58" fmla="*/ 0 w 31"/>
                  <a:gd name="T59" fmla="*/ 14 h 31"/>
                  <a:gd name="T60" fmla="*/ 0 w 31"/>
                  <a:gd name="T61" fmla="*/ 16 h 31"/>
                  <a:gd name="T62" fmla="*/ 0 w 31"/>
                  <a:gd name="T63" fmla="*/ 18 h 31"/>
                  <a:gd name="T64" fmla="*/ 0 w 31"/>
                  <a:gd name="T65" fmla="*/ 21 h 31"/>
                  <a:gd name="T66" fmla="*/ 0 w 31"/>
                  <a:gd name="T67" fmla="*/ 23 h 31"/>
                  <a:gd name="T68" fmla="*/ 2 w 31"/>
                  <a:gd name="T69" fmla="*/ 25 h 31"/>
                  <a:gd name="T70" fmla="*/ 4 w 31"/>
                  <a:gd name="T71" fmla="*/ 27 h 31"/>
                  <a:gd name="T72" fmla="*/ 6 w 31"/>
                  <a:gd name="T73" fmla="*/ 29 h 31"/>
                  <a:gd name="T74" fmla="*/ 8 w 31"/>
                  <a:gd name="T75" fmla="*/ 29 h 31"/>
                  <a:gd name="T76" fmla="*/ 9 w 31"/>
                  <a:gd name="T77" fmla="*/ 31 h 31"/>
                  <a:gd name="T78" fmla="*/ 11 w 31"/>
                  <a:gd name="T79" fmla="*/ 31 h 31"/>
                  <a:gd name="T80" fmla="*/ 15 w 31"/>
                  <a:gd name="T81" fmla="*/ 31 h 31"/>
                  <a:gd name="T82" fmla="*/ 15 w 31"/>
                  <a:gd name="T83" fmla="*/ 31 h 31"/>
                  <a:gd name="T84" fmla="*/ 13 w 31"/>
                  <a:gd name="T85" fmla="*/ 31 h 31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31"/>
                  <a:gd name="T130" fmla="*/ 0 h 31"/>
                  <a:gd name="T131" fmla="*/ 31 w 31"/>
                  <a:gd name="T132" fmla="*/ 31 h 31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31" h="31">
                    <a:moveTo>
                      <a:pt x="13" y="31"/>
                    </a:moveTo>
                    <a:lnTo>
                      <a:pt x="17" y="31"/>
                    </a:lnTo>
                    <a:lnTo>
                      <a:pt x="19" y="31"/>
                    </a:lnTo>
                    <a:lnTo>
                      <a:pt x="23" y="29"/>
                    </a:lnTo>
                    <a:lnTo>
                      <a:pt x="25" y="29"/>
                    </a:lnTo>
                    <a:lnTo>
                      <a:pt x="27" y="27"/>
                    </a:lnTo>
                    <a:lnTo>
                      <a:pt x="29" y="25"/>
                    </a:lnTo>
                    <a:lnTo>
                      <a:pt x="29" y="23"/>
                    </a:lnTo>
                    <a:lnTo>
                      <a:pt x="31" y="21"/>
                    </a:lnTo>
                    <a:lnTo>
                      <a:pt x="31" y="18"/>
                    </a:lnTo>
                    <a:lnTo>
                      <a:pt x="31" y="16"/>
                    </a:lnTo>
                    <a:lnTo>
                      <a:pt x="31" y="14"/>
                    </a:lnTo>
                    <a:lnTo>
                      <a:pt x="31" y="10"/>
                    </a:lnTo>
                    <a:lnTo>
                      <a:pt x="29" y="8"/>
                    </a:lnTo>
                    <a:lnTo>
                      <a:pt x="29" y="6"/>
                    </a:lnTo>
                    <a:lnTo>
                      <a:pt x="27" y="4"/>
                    </a:lnTo>
                    <a:lnTo>
                      <a:pt x="25" y="2"/>
                    </a:lnTo>
                    <a:lnTo>
                      <a:pt x="23" y="2"/>
                    </a:lnTo>
                    <a:lnTo>
                      <a:pt x="19" y="0"/>
                    </a:lnTo>
                    <a:lnTo>
                      <a:pt x="17" y="0"/>
                    </a:lnTo>
                    <a:lnTo>
                      <a:pt x="15" y="0"/>
                    </a:lnTo>
                    <a:lnTo>
                      <a:pt x="11" y="0"/>
                    </a:lnTo>
                    <a:lnTo>
                      <a:pt x="9" y="0"/>
                    </a:lnTo>
                    <a:lnTo>
                      <a:pt x="8" y="2"/>
                    </a:lnTo>
                    <a:lnTo>
                      <a:pt x="6" y="2"/>
                    </a:lnTo>
                    <a:lnTo>
                      <a:pt x="4" y="4"/>
                    </a:lnTo>
                    <a:lnTo>
                      <a:pt x="2" y="6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0" y="14"/>
                    </a:lnTo>
                    <a:lnTo>
                      <a:pt x="0" y="16"/>
                    </a:lnTo>
                    <a:lnTo>
                      <a:pt x="0" y="18"/>
                    </a:lnTo>
                    <a:lnTo>
                      <a:pt x="0" y="21"/>
                    </a:lnTo>
                    <a:lnTo>
                      <a:pt x="0" y="23"/>
                    </a:lnTo>
                    <a:lnTo>
                      <a:pt x="2" y="25"/>
                    </a:lnTo>
                    <a:lnTo>
                      <a:pt x="4" y="27"/>
                    </a:lnTo>
                    <a:lnTo>
                      <a:pt x="6" y="29"/>
                    </a:lnTo>
                    <a:lnTo>
                      <a:pt x="8" y="29"/>
                    </a:lnTo>
                    <a:lnTo>
                      <a:pt x="9" y="31"/>
                    </a:lnTo>
                    <a:lnTo>
                      <a:pt x="11" y="31"/>
                    </a:lnTo>
                    <a:lnTo>
                      <a:pt x="15" y="31"/>
                    </a:lnTo>
                    <a:lnTo>
                      <a:pt x="13" y="3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新細明體" pitchFamily="18" charset="-120"/>
                  <a:cs typeface="Arial" pitchFamily="34" charset="0"/>
                </a:endParaRPr>
              </a:p>
            </p:txBody>
          </p:sp>
          <p:sp>
            <p:nvSpPr>
              <p:cNvPr id="137" name="Freeform 120"/>
              <p:cNvSpPr>
                <a:spLocks/>
              </p:cNvSpPr>
              <p:nvPr/>
            </p:nvSpPr>
            <p:spPr bwMode="auto">
              <a:xfrm>
                <a:off x="3345" y="2874"/>
                <a:ext cx="46" cy="46"/>
              </a:xfrm>
              <a:custGeom>
                <a:avLst/>
                <a:gdLst>
                  <a:gd name="T0" fmla="*/ 21 w 46"/>
                  <a:gd name="T1" fmla="*/ 0 h 46"/>
                  <a:gd name="T2" fmla="*/ 0 w 46"/>
                  <a:gd name="T3" fmla="*/ 23 h 46"/>
                  <a:gd name="T4" fmla="*/ 23 w 46"/>
                  <a:gd name="T5" fmla="*/ 46 h 46"/>
                  <a:gd name="T6" fmla="*/ 46 w 46"/>
                  <a:gd name="T7" fmla="*/ 23 h 46"/>
                  <a:gd name="T8" fmla="*/ 23 w 46"/>
                  <a:gd name="T9" fmla="*/ 2 h 46"/>
                  <a:gd name="T10" fmla="*/ 23 w 46"/>
                  <a:gd name="T11" fmla="*/ 2 h 46"/>
                  <a:gd name="T12" fmla="*/ 21 w 46"/>
                  <a:gd name="T13" fmla="*/ 0 h 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6"/>
                  <a:gd name="T22" fmla="*/ 0 h 46"/>
                  <a:gd name="T23" fmla="*/ 46 w 46"/>
                  <a:gd name="T24" fmla="*/ 46 h 4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6" h="46">
                    <a:moveTo>
                      <a:pt x="21" y="0"/>
                    </a:moveTo>
                    <a:lnTo>
                      <a:pt x="0" y="23"/>
                    </a:lnTo>
                    <a:lnTo>
                      <a:pt x="23" y="46"/>
                    </a:lnTo>
                    <a:lnTo>
                      <a:pt x="46" y="23"/>
                    </a:lnTo>
                    <a:lnTo>
                      <a:pt x="23" y="2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新細明體" pitchFamily="18" charset="-120"/>
                  <a:cs typeface="Arial" pitchFamily="34" charset="0"/>
                </a:endParaRPr>
              </a:p>
            </p:txBody>
          </p:sp>
        </p:grpSp>
        <p:sp>
          <p:nvSpPr>
            <p:cNvPr id="89" name="Freeform 121"/>
            <p:cNvSpPr>
              <a:spLocks/>
            </p:cNvSpPr>
            <p:nvPr/>
          </p:nvSpPr>
          <p:spPr bwMode="auto">
            <a:xfrm>
              <a:off x="2380" y="2335"/>
              <a:ext cx="46" cy="46"/>
            </a:xfrm>
            <a:custGeom>
              <a:avLst/>
              <a:gdLst>
                <a:gd name="T0" fmla="*/ 23 w 46"/>
                <a:gd name="T1" fmla="*/ 0 h 46"/>
                <a:gd name="T2" fmla="*/ 0 w 46"/>
                <a:gd name="T3" fmla="*/ 23 h 46"/>
                <a:gd name="T4" fmla="*/ 23 w 46"/>
                <a:gd name="T5" fmla="*/ 46 h 46"/>
                <a:gd name="T6" fmla="*/ 46 w 46"/>
                <a:gd name="T7" fmla="*/ 23 h 46"/>
                <a:gd name="T8" fmla="*/ 23 w 46"/>
                <a:gd name="T9" fmla="*/ 2 h 46"/>
                <a:gd name="T10" fmla="*/ 23 w 46"/>
                <a:gd name="T11" fmla="*/ 2 h 46"/>
                <a:gd name="T12" fmla="*/ 23 w 46"/>
                <a:gd name="T13" fmla="*/ 0 h 4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6"/>
                <a:gd name="T22" fmla="*/ 0 h 46"/>
                <a:gd name="T23" fmla="*/ 46 w 46"/>
                <a:gd name="T24" fmla="*/ 46 h 4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6" h="46">
                  <a:moveTo>
                    <a:pt x="23" y="0"/>
                  </a:moveTo>
                  <a:lnTo>
                    <a:pt x="0" y="23"/>
                  </a:lnTo>
                  <a:lnTo>
                    <a:pt x="23" y="46"/>
                  </a:lnTo>
                  <a:lnTo>
                    <a:pt x="46" y="23"/>
                  </a:lnTo>
                  <a:lnTo>
                    <a:pt x="23" y="2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90" name="Freeform 122"/>
            <p:cNvSpPr>
              <a:spLocks/>
            </p:cNvSpPr>
            <p:nvPr/>
          </p:nvSpPr>
          <p:spPr bwMode="auto">
            <a:xfrm>
              <a:off x="3037" y="2358"/>
              <a:ext cx="46" cy="46"/>
            </a:xfrm>
            <a:custGeom>
              <a:avLst/>
              <a:gdLst>
                <a:gd name="T0" fmla="*/ 23 w 46"/>
                <a:gd name="T1" fmla="*/ 0 h 46"/>
                <a:gd name="T2" fmla="*/ 0 w 46"/>
                <a:gd name="T3" fmla="*/ 25 h 46"/>
                <a:gd name="T4" fmla="*/ 23 w 46"/>
                <a:gd name="T5" fmla="*/ 46 h 46"/>
                <a:gd name="T6" fmla="*/ 46 w 46"/>
                <a:gd name="T7" fmla="*/ 25 h 46"/>
                <a:gd name="T8" fmla="*/ 23 w 46"/>
                <a:gd name="T9" fmla="*/ 2 h 46"/>
                <a:gd name="T10" fmla="*/ 23 w 46"/>
                <a:gd name="T11" fmla="*/ 2 h 46"/>
                <a:gd name="T12" fmla="*/ 23 w 46"/>
                <a:gd name="T13" fmla="*/ 0 h 4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6"/>
                <a:gd name="T22" fmla="*/ 0 h 46"/>
                <a:gd name="T23" fmla="*/ 46 w 46"/>
                <a:gd name="T24" fmla="*/ 46 h 4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6" h="46">
                  <a:moveTo>
                    <a:pt x="23" y="0"/>
                  </a:moveTo>
                  <a:lnTo>
                    <a:pt x="0" y="25"/>
                  </a:lnTo>
                  <a:lnTo>
                    <a:pt x="23" y="46"/>
                  </a:lnTo>
                  <a:lnTo>
                    <a:pt x="46" y="25"/>
                  </a:lnTo>
                  <a:lnTo>
                    <a:pt x="23" y="2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91" name="Freeform 123"/>
            <p:cNvSpPr>
              <a:spLocks/>
            </p:cNvSpPr>
            <p:nvPr/>
          </p:nvSpPr>
          <p:spPr bwMode="auto">
            <a:xfrm>
              <a:off x="3694" y="2358"/>
              <a:ext cx="46" cy="46"/>
            </a:xfrm>
            <a:custGeom>
              <a:avLst/>
              <a:gdLst>
                <a:gd name="T0" fmla="*/ 23 w 46"/>
                <a:gd name="T1" fmla="*/ 0 h 46"/>
                <a:gd name="T2" fmla="*/ 0 w 46"/>
                <a:gd name="T3" fmla="*/ 23 h 46"/>
                <a:gd name="T4" fmla="*/ 23 w 46"/>
                <a:gd name="T5" fmla="*/ 46 h 46"/>
                <a:gd name="T6" fmla="*/ 46 w 46"/>
                <a:gd name="T7" fmla="*/ 23 h 46"/>
                <a:gd name="T8" fmla="*/ 23 w 46"/>
                <a:gd name="T9" fmla="*/ 2 h 46"/>
                <a:gd name="T10" fmla="*/ 23 w 46"/>
                <a:gd name="T11" fmla="*/ 2 h 46"/>
                <a:gd name="T12" fmla="*/ 23 w 46"/>
                <a:gd name="T13" fmla="*/ 0 h 4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6"/>
                <a:gd name="T22" fmla="*/ 0 h 46"/>
                <a:gd name="T23" fmla="*/ 46 w 46"/>
                <a:gd name="T24" fmla="*/ 46 h 4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6" h="46">
                  <a:moveTo>
                    <a:pt x="23" y="0"/>
                  </a:moveTo>
                  <a:lnTo>
                    <a:pt x="0" y="23"/>
                  </a:lnTo>
                  <a:lnTo>
                    <a:pt x="23" y="46"/>
                  </a:lnTo>
                  <a:lnTo>
                    <a:pt x="46" y="23"/>
                  </a:lnTo>
                  <a:lnTo>
                    <a:pt x="23" y="2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92" name="Line 124"/>
            <p:cNvSpPr>
              <a:spLocks noChangeShapeType="1"/>
            </p:cNvSpPr>
            <p:nvPr/>
          </p:nvSpPr>
          <p:spPr bwMode="auto">
            <a:xfrm flipH="1">
              <a:off x="1627" y="1426"/>
              <a:ext cx="31" cy="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93" name="Line 125"/>
            <p:cNvSpPr>
              <a:spLocks noChangeShapeType="1"/>
            </p:cNvSpPr>
            <p:nvPr/>
          </p:nvSpPr>
          <p:spPr bwMode="auto">
            <a:xfrm flipH="1">
              <a:off x="1627" y="1715"/>
              <a:ext cx="31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94" name="Line 126"/>
            <p:cNvSpPr>
              <a:spLocks noChangeShapeType="1"/>
            </p:cNvSpPr>
            <p:nvPr/>
          </p:nvSpPr>
          <p:spPr bwMode="auto">
            <a:xfrm flipH="1">
              <a:off x="1627" y="2002"/>
              <a:ext cx="31" cy="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95" name="Line 127"/>
            <p:cNvSpPr>
              <a:spLocks noChangeShapeType="1"/>
            </p:cNvSpPr>
            <p:nvPr/>
          </p:nvSpPr>
          <p:spPr bwMode="auto">
            <a:xfrm flipH="1">
              <a:off x="1627" y="2291"/>
              <a:ext cx="31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96" name="Line 128"/>
            <p:cNvSpPr>
              <a:spLocks noChangeShapeType="1"/>
            </p:cNvSpPr>
            <p:nvPr/>
          </p:nvSpPr>
          <p:spPr bwMode="auto">
            <a:xfrm>
              <a:off x="3060" y="2402"/>
              <a:ext cx="1" cy="3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97" name="Line 129"/>
            <p:cNvSpPr>
              <a:spLocks noChangeShapeType="1"/>
            </p:cNvSpPr>
            <p:nvPr/>
          </p:nvSpPr>
          <p:spPr bwMode="auto">
            <a:xfrm>
              <a:off x="2403" y="2402"/>
              <a:ext cx="1" cy="3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98" name="Freeform 130"/>
            <p:cNvSpPr>
              <a:spLocks/>
            </p:cNvSpPr>
            <p:nvPr/>
          </p:nvSpPr>
          <p:spPr bwMode="auto">
            <a:xfrm>
              <a:off x="1627" y="1282"/>
              <a:ext cx="2090" cy="1152"/>
            </a:xfrm>
            <a:custGeom>
              <a:avLst/>
              <a:gdLst>
                <a:gd name="T0" fmla="*/ 2090 w 2090"/>
                <a:gd name="T1" fmla="*/ 1120 h 1152"/>
                <a:gd name="T2" fmla="*/ 2090 w 2090"/>
                <a:gd name="T3" fmla="*/ 1152 h 1152"/>
                <a:gd name="T4" fmla="*/ 0 w 2090"/>
                <a:gd name="T5" fmla="*/ 1152 h 1152"/>
                <a:gd name="T6" fmla="*/ 0 w 2090"/>
                <a:gd name="T7" fmla="*/ 0 h 115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90"/>
                <a:gd name="T13" fmla="*/ 0 h 1152"/>
                <a:gd name="T14" fmla="*/ 2090 w 2090"/>
                <a:gd name="T15" fmla="*/ 1152 h 115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90" h="1152">
                  <a:moveTo>
                    <a:pt x="2090" y="1120"/>
                  </a:moveTo>
                  <a:lnTo>
                    <a:pt x="2090" y="1152"/>
                  </a:lnTo>
                  <a:lnTo>
                    <a:pt x="0" y="1152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99" name="Line 131"/>
            <p:cNvSpPr>
              <a:spLocks noChangeShapeType="1"/>
            </p:cNvSpPr>
            <p:nvPr/>
          </p:nvSpPr>
          <p:spPr bwMode="auto">
            <a:xfrm>
              <a:off x="1746" y="2402"/>
              <a:ext cx="1" cy="3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100" name="Line 132"/>
            <p:cNvSpPr>
              <a:spLocks noChangeShapeType="1"/>
            </p:cNvSpPr>
            <p:nvPr/>
          </p:nvSpPr>
          <p:spPr bwMode="auto">
            <a:xfrm>
              <a:off x="1626" y="1281"/>
              <a:ext cx="2091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101" name="Line 133"/>
            <p:cNvSpPr>
              <a:spLocks noChangeShapeType="1"/>
            </p:cNvSpPr>
            <p:nvPr/>
          </p:nvSpPr>
          <p:spPr bwMode="auto">
            <a:xfrm>
              <a:off x="1626" y="1571"/>
              <a:ext cx="2091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102" name="Line 134"/>
            <p:cNvSpPr>
              <a:spLocks noChangeShapeType="1"/>
            </p:cNvSpPr>
            <p:nvPr/>
          </p:nvSpPr>
          <p:spPr bwMode="auto">
            <a:xfrm>
              <a:off x="1626" y="1858"/>
              <a:ext cx="2091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103" name="Line 135"/>
            <p:cNvSpPr>
              <a:spLocks noChangeShapeType="1"/>
            </p:cNvSpPr>
            <p:nvPr/>
          </p:nvSpPr>
          <p:spPr bwMode="auto">
            <a:xfrm>
              <a:off x="1626" y="2145"/>
              <a:ext cx="2091" cy="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  <p:sp>
          <p:nvSpPr>
            <p:cNvPr id="104" name="Line 136"/>
            <p:cNvSpPr>
              <a:spLocks noChangeShapeType="1"/>
            </p:cNvSpPr>
            <p:nvPr/>
          </p:nvSpPr>
          <p:spPr bwMode="auto">
            <a:xfrm flipV="1">
              <a:off x="3060" y="2208"/>
              <a:ext cx="657" cy="1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</p:grpSp>
      <p:sp>
        <p:nvSpPr>
          <p:cNvPr id="141" name="AutoShape 138"/>
          <p:cNvSpPr>
            <a:spLocks noChangeArrowheads="1"/>
          </p:cNvSpPr>
          <p:nvPr/>
        </p:nvSpPr>
        <p:spPr bwMode="auto">
          <a:xfrm>
            <a:off x="4819650" y="2493963"/>
            <a:ext cx="3946525" cy="830262"/>
          </a:xfrm>
          <a:prstGeom prst="wedgeRoundRectCallout">
            <a:avLst>
              <a:gd name="adj1" fmla="val 1046"/>
              <a:gd name="adj2" fmla="val 153250"/>
              <a:gd name="adj3" fmla="val 16667"/>
            </a:avLst>
          </a:prstGeom>
          <a:solidFill>
            <a:srgbClr val="DC0A00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新細明體" pitchFamily="18" charset="-120"/>
                <a:cs typeface="Arial" pitchFamily="34" charset="0"/>
              </a:rPr>
              <a:t>Increasing cache pollution</a:t>
            </a:r>
          </a:p>
        </p:txBody>
      </p:sp>
    </p:spTree>
    <p:extLst>
      <p:ext uri="{BB962C8B-B14F-4D97-AF65-F5344CB8AC3E}">
        <p14:creationId xmlns:p14="http://schemas.microsoft.com/office/powerpoint/2010/main" val="4100233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Instruction and Data Caches</a:t>
            </a:r>
          </a:p>
        </p:txBody>
      </p:sp>
      <p:graphicFrame>
        <p:nvGraphicFramePr>
          <p:cNvPr id="284675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2825750" y="990600"/>
          <a:ext cx="3643313" cy="541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3" imgW="7786688" imgH="10313670" progId="">
                  <p:embed/>
                </p:oleObj>
              </mc:Choice>
              <mc:Fallback>
                <p:oleObj name="Visio" r:id="rId3" imgW="7786688" imgH="10313670" progId="">
                  <p:embed/>
                  <p:pic>
                    <p:nvPicPr>
                      <p:cNvPr id="2846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5750" y="990600"/>
                        <a:ext cx="3643313" cy="541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5889767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Do We Do This?</a:t>
            </a:r>
          </a:p>
        </p:txBody>
      </p:sp>
      <p:sp>
        <p:nvSpPr>
          <p:cNvPr id="286723" name="Rectangle 3"/>
          <p:cNvSpPr>
            <a:spLocks noGrp="1" noChangeArrowheads="1"/>
          </p:cNvSpPr>
          <p:nvPr>
            <p:ph idx="1"/>
          </p:nvPr>
        </p:nvSpPr>
        <p:spPr>
          <a:xfrm>
            <a:off x="417512" y="1219200"/>
            <a:ext cx="8726488" cy="5065713"/>
          </a:xfrm>
        </p:spPr>
        <p:txBody>
          <a:bodyPr/>
          <a:lstStyle/>
          <a:p>
            <a:r>
              <a:rPr lang="en-US" sz="2400" dirty="0"/>
              <a:t>Bandwidth: lets us access instructions and data in parallel</a:t>
            </a:r>
          </a:p>
          <a:p>
            <a:r>
              <a:rPr lang="en-US" sz="2400" dirty="0"/>
              <a:t>Most programs don’t modify their instructions</a:t>
            </a:r>
          </a:p>
          <a:p>
            <a:r>
              <a:rPr lang="en-US" sz="2400" dirty="0"/>
              <a:t>I-Cache can be simpler than D-Cache, since instruction references are never writes</a:t>
            </a:r>
          </a:p>
          <a:p>
            <a:r>
              <a:rPr lang="en-US" sz="2400" dirty="0"/>
              <a:t>Instruction stream has high locality of reference, can get higher hit rates with small cache</a:t>
            </a:r>
          </a:p>
          <a:p>
            <a:pPr lvl="1"/>
            <a:r>
              <a:rPr lang="en-US" sz="2400" dirty="0"/>
              <a:t>Data references never interfere with instruction references</a:t>
            </a:r>
          </a:p>
        </p:txBody>
      </p:sp>
    </p:spTree>
    <p:extLst>
      <p:ext uri="{BB962C8B-B14F-4D97-AF65-F5344CB8AC3E}">
        <p14:creationId xmlns:p14="http://schemas.microsoft.com/office/powerpoint/2010/main" val="15623953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13938</TotalTime>
  <Words>1777</Words>
  <Application>Microsoft Office PowerPoint</Application>
  <PresentationFormat>On-screen Show (4:3)</PresentationFormat>
  <Paragraphs>450</Paragraphs>
  <Slides>30</Slides>
  <Notes>4</Notes>
  <HiddenSlides>2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9" baseType="lpstr">
      <vt:lpstr>Arial</vt:lpstr>
      <vt:lpstr>Calibri</vt:lpstr>
      <vt:lpstr>Tahoma</vt:lpstr>
      <vt:lpstr>Verdana</vt:lpstr>
      <vt:lpstr>Wingdings</vt:lpstr>
      <vt:lpstr>Office Theme</vt:lpstr>
      <vt:lpstr>Blends</vt:lpstr>
      <vt:lpstr>Bitmap Image</vt:lpstr>
      <vt:lpstr>Visio</vt:lpstr>
      <vt:lpstr>Cache Memories</vt:lpstr>
      <vt:lpstr>Write-through Policy</vt:lpstr>
      <vt:lpstr>Write-back Policy</vt:lpstr>
      <vt:lpstr>On Write Miss </vt:lpstr>
      <vt:lpstr>Another Question</vt:lpstr>
      <vt:lpstr>You should complete the answer</vt:lpstr>
      <vt:lpstr>Reducing Miss Rate</vt:lpstr>
      <vt:lpstr>Instruction and Data Caches</vt:lpstr>
      <vt:lpstr>Why Do We Do This?</vt:lpstr>
      <vt:lpstr>Cache Performance Example</vt:lpstr>
      <vt:lpstr>3-Level Cache Organization</vt:lpstr>
      <vt:lpstr>Microarchitecture of Cache Memories</vt:lpstr>
      <vt:lpstr>Why This Organization?</vt:lpstr>
      <vt:lpstr>Virtual Memory</vt:lpstr>
      <vt:lpstr>Virtual Address</vt:lpstr>
      <vt:lpstr>Advantages of Virtual Memory</vt:lpstr>
      <vt:lpstr>Advantages of Virtual Memory</vt:lpstr>
      <vt:lpstr>Use of Virtual Memory</vt:lpstr>
      <vt:lpstr>Virtual vs. Physical Address Space</vt:lpstr>
      <vt:lpstr>Mapping Virtual to Physical Address</vt:lpstr>
      <vt:lpstr>Details</vt:lpstr>
      <vt:lpstr>Design considerations</vt:lpstr>
      <vt:lpstr>Question</vt:lpstr>
      <vt:lpstr>Translation w/ Single-Level Page Table</vt:lpstr>
      <vt:lpstr>Page table</vt:lpstr>
      <vt:lpstr>Page Table Structure Examples</vt:lpstr>
      <vt:lpstr>TLB – a Cache for Page Table Entries</vt:lpstr>
      <vt:lpstr>Typical values for a TLB</vt:lpstr>
      <vt:lpstr>Caches and Virtual Memory</vt:lpstr>
      <vt:lpstr>Virtually Indexed, Virtually Tagged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Cache Memories</dc:title>
  <dc:creator>rakeshk</dc:creator>
  <cp:lastModifiedBy>Kumar, Rakesh</cp:lastModifiedBy>
  <cp:revision>57</cp:revision>
  <dcterms:created xsi:type="dcterms:W3CDTF">2006-08-16T00:00:00Z</dcterms:created>
  <dcterms:modified xsi:type="dcterms:W3CDTF">2022-09-13T22:34:55Z</dcterms:modified>
</cp:coreProperties>
</file>