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90" r:id="rId3"/>
    <p:sldId id="388" r:id="rId4"/>
    <p:sldId id="392" r:id="rId5"/>
    <p:sldId id="393" r:id="rId6"/>
    <p:sldId id="400" r:id="rId7"/>
    <p:sldId id="401" r:id="rId8"/>
    <p:sldId id="402" r:id="rId9"/>
    <p:sldId id="391" r:id="rId10"/>
    <p:sldId id="394" r:id="rId11"/>
    <p:sldId id="395" r:id="rId12"/>
    <p:sldId id="396" r:id="rId13"/>
    <p:sldId id="364" r:id="rId14"/>
    <p:sldId id="404" r:id="rId15"/>
    <p:sldId id="405" r:id="rId16"/>
    <p:sldId id="406" r:id="rId17"/>
    <p:sldId id="407" r:id="rId18"/>
    <p:sldId id="408" r:id="rId19"/>
    <p:sldId id="409" r:id="rId20"/>
    <p:sldId id="410" r:id="rId21"/>
    <p:sldId id="411" r:id="rId22"/>
    <p:sldId id="412" r:id="rId23"/>
    <p:sldId id="413" r:id="rId24"/>
    <p:sldId id="414" r:id="rId25"/>
    <p:sldId id="415" r:id="rId26"/>
    <p:sldId id="416" r:id="rId27"/>
    <p:sldId id="41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140" y="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mar, Rakesh" userId="e6961465-9b26-4018-8ebe-1bb6947834b0" providerId="ADAL" clId="{0A811476-551E-4015-8BAB-A467CEB32858}"/>
    <pc:docChg chg="undo custSel addSld delSld modSld sldOrd delMainMaster">
      <pc:chgData name="Kumar, Rakesh" userId="e6961465-9b26-4018-8ebe-1bb6947834b0" providerId="ADAL" clId="{0A811476-551E-4015-8BAB-A467CEB32858}" dt="2022-09-08T20:37:09.854" v="29" actId="47"/>
      <pc:docMkLst>
        <pc:docMk/>
      </pc:docMkLst>
      <pc:sldChg chg="del">
        <pc:chgData name="Kumar, Rakesh" userId="e6961465-9b26-4018-8ebe-1bb6947834b0" providerId="ADAL" clId="{0A811476-551E-4015-8BAB-A467CEB32858}" dt="2022-09-08T14:11:48.740" v="0" actId="47"/>
        <pc:sldMkLst>
          <pc:docMk/>
          <pc:sldMk cId="1448873448" sldId="353"/>
        </pc:sldMkLst>
      </pc:sldChg>
      <pc:sldChg chg="del">
        <pc:chgData name="Kumar, Rakesh" userId="e6961465-9b26-4018-8ebe-1bb6947834b0" providerId="ADAL" clId="{0A811476-551E-4015-8BAB-A467CEB32858}" dt="2022-09-08T20:36:59.768" v="19" actId="47"/>
        <pc:sldMkLst>
          <pc:docMk/>
          <pc:sldMk cId="3149805106" sldId="355"/>
        </pc:sldMkLst>
      </pc:sldChg>
      <pc:sldChg chg="del">
        <pc:chgData name="Kumar, Rakesh" userId="e6961465-9b26-4018-8ebe-1bb6947834b0" providerId="ADAL" clId="{0A811476-551E-4015-8BAB-A467CEB32858}" dt="2022-09-08T20:36:59.990" v="20" actId="47"/>
        <pc:sldMkLst>
          <pc:docMk/>
          <pc:sldMk cId="320104804" sldId="357"/>
        </pc:sldMkLst>
      </pc:sldChg>
      <pc:sldChg chg="del">
        <pc:chgData name="Kumar, Rakesh" userId="e6961465-9b26-4018-8ebe-1bb6947834b0" providerId="ADAL" clId="{0A811476-551E-4015-8BAB-A467CEB32858}" dt="2022-09-08T20:37:00.195" v="21" actId="47"/>
        <pc:sldMkLst>
          <pc:docMk/>
          <pc:sldMk cId="3687988051" sldId="358"/>
        </pc:sldMkLst>
      </pc:sldChg>
      <pc:sldChg chg="del">
        <pc:chgData name="Kumar, Rakesh" userId="e6961465-9b26-4018-8ebe-1bb6947834b0" providerId="ADAL" clId="{0A811476-551E-4015-8BAB-A467CEB32858}" dt="2022-09-08T20:37:00.668" v="22" actId="47"/>
        <pc:sldMkLst>
          <pc:docMk/>
          <pc:sldMk cId="1475846620" sldId="360"/>
        </pc:sldMkLst>
      </pc:sldChg>
      <pc:sldChg chg="add del">
        <pc:chgData name="Kumar, Rakesh" userId="e6961465-9b26-4018-8ebe-1bb6947834b0" providerId="ADAL" clId="{0A811476-551E-4015-8BAB-A467CEB32858}" dt="2022-09-08T20:37:09.854" v="29" actId="47"/>
        <pc:sldMkLst>
          <pc:docMk/>
          <pc:sldMk cId="1277815488" sldId="361"/>
        </pc:sldMkLst>
      </pc:sldChg>
      <pc:sldChg chg="del">
        <pc:chgData name="Kumar, Rakesh" userId="e6961465-9b26-4018-8ebe-1bb6947834b0" providerId="ADAL" clId="{0A811476-551E-4015-8BAB-A467CEB32858}" dt="2022-09-08T14:25:41.509" v="11" actId="47"/>
        <pc:sldMkLst>
          <pc:docMk/>
          <pc:sldMk cId="1265803581" sldId="371"/>
        </pc:sldMkLst>
      </pc:sldChg>
      <pc:sldChg chg="del">
        <pc:chgData name="Kumar, Rakesh" userId="e6961465-9b26-4018-8ebe-1bb6947834b0" providerId="ADAL" clId="{0A811476-551E-4015-8BAB-A467CEB32858}" dt="2022-09-08T14:11:50.826" v="4" actId="47"/>
        <pc:sldMkLst>
          <pc:docMk/>
          <pc:sldMk cId="2796208062" sldId="382"/>
        </pc:sldMkLst>
      </pc:sldChg>
      <pc:sldChg chg="del">
        <pc:chgData name="Kumar, Rakesh" userId="e6961465-9b26-4018-8ebe-1bb6947834b0" providerId="ADAL" clId="{0A811476-551E-4015-8BAB-A467CEB32858}" dt="2022-09-08T14:11:52.116" v="6" actId="47"/>
        <pc:sldMkLst>
          <pc:docMk/>
          <pc:sldMk cId="2351465992" sldId="384"/>
        </pc:sldMkLst>
      </pc:sldChg>
      <pc:sldChg chg="del">
        <pc:chgData name="Kumar, Rakesh" userId="e6961465-9b26-4018-8ebe-1bb6947834b0" providerId="ADAL" clId="{0A811476-551E-4015-8BAB-A467CEB32858}" dt="2022-09-08T14:11:53.486" v="8" actId="47"/>
        <pc:sldMkLst>
          <pc:docMk/>
          <pc:sldMk cId="3528575834" sldId="386"/>
        </pc:sldMkLst>
      </pc:sldChg>
      <pc:sldChg chg="ord">
        <pc:chgData name="Kumar, Rakesh" userId="e6961465-9b26-4018-8ebe-1bb6947834b0" providerId="ADAL" clId="{0A811476-551E-4015-8BAB-A467CEB32858}" dt="2022-09-08T14:26:26.274" v="13"/>
        <pc:sldMkLst>
          <pc:docMk/>
          <pc:sldMk cId="1224409942" sldId="388"/>
        </pc:sldMkLst>
      </pc:sldChg>
      <pc:sldChg chg="ord">
        <pc:chgData name="Kumar, Rakesh" userId="e6961465-9b26-4018-8ebe-1bb6947834b0" providerId="ADAL" clId="{0A811476-551E-4015-8BAB-A467CEB32858}" dt="2022-09-08T14:24:40.979" v="10"/>
        <pc:sldMkLst>
          <pc:docMk/>
          <pc:sldMk cId="3556271314" sldId="390"/>
        </pc:sldMkLst>
      </pc:sldChg>
      <pc:sldChg chg="ord">
        <pc:chgData name="Kumar, Rakesh" userId="e6961465-9b26-4018-8ebe-1bb6947834b0" providerId="ADAL" clId="{0A811476-551E-4015-8BAB-A467CEB32858}" dt="2022-09-08T14:26:26.274" v="13"/>
        <pc:sldMkLst>
          <pc:docMk/>
          <pc:sldMk cId="2483554629" sldId="392"/>
        </pc:sldMkLst>
      </pc:sldChg>
      <pc:sldChg chg="delSp mod ord delAnim">
        <pc:chgData name="Kumar, Rakesh" userId="e6961465-9b26-4018-8ebe-1bb6947834b0" providerId="ADAL" clId="{0A811476-551E-4015-8BAB-A467CEB32858}" dt="2022-09-08T14:27:19.914" v="14" actId="478"/>
        <pc:sldMkLst>
          <pc:docMk/>
          <pc:sldMk cId="1589577164" sldId="393"/>
        </pc:sldMkLst>
        <pc:spChg chg="del">
          <ac:chgData name="Kumar, Rakesh" userId="e6961465-9b26-4018-8ebe-1bb6947834b0" providerId="ADAL" clId="{0A811476-551E-4015-8BAB-A467CEB32858}" dt="2022-09-08T14:27:19.914" v="14" actId="478"/>
          <ac:spMkLst>
            <pc:docMk/>
            <pc:sldMk cId="1589577164" sldId="393"/>
            <ac:spMk id="212060" creationId="{00000000-0000-0000-0000-000000000000}"/>
          </ac:spMkLst>
        </pc:spChg>
      </pc:sldChg>
      <pc:sldChg chg="del">
        <pc:chgData name="Kumar, Rakesh" userId="e6961465-9b26-4018-8ebe-1bb6947834b0" providerId="ADAL" clId="{0A811476-551E-4015-8BAB-A467CEB32858}" dt="2022-09-08T14:11:50.363" v="3" actId="47"/>
        <pc:sldMkLst>
          <pc:docMk/>
          <pc:sldMk cId="4257985181" sldId="397"/>
        </pc:sldMkLst>
      </pc:sldChg>
      <pc:sldChg chg="del">
        <pc:chgData name="Kumar, Rakesh" userId="e6961465-9b26-4018-8ebe-1bb6947834b0" providerId="ADAL" clId="{0A811476-551E-4015-8BAB-A467CEB32858}" dt="2022-09-08T14:11:52.743" v="7" actId="47"/>
        <pc:sldMkLst>
          <pc:docMk/>
          <pc:sldMk cId="1750885704" sldId="398"/>
        </pc:sldMkLst>
      </pc:sldChg>
      <pc:sldChg chg="del">
        <pc:chgData name="Kumar, Rakesh" userId="e6961465-9b26-4018-8ebe-1bb6947834b0" providerId="ADAL" clId="{0A811476-551E-4015-8BAB-A467CEB32858}" dt="2022-09-08T14:11:51.324" v="5" actId="47"/>
        <pc:sldMkLst>
          <pc:docMk/>
          <pc:sldMk cId="4285549539" sldId="399"/>
        </pc:sldMkLst>
      </pc:sldChg>
      <pc:sldChg chg="add del">
        <pc:chgData name="Kumar, Rakesh" userId="e6961465-9b26-4018-8ebe-1bb6947834b0" providerId="ADAL" clId="{0A811476-551E-4015-8BAB-A467CEB32858}" dt="2022-09-08T20:37:04.701" v="26" actId="47"/>
        <pc:sldMkLst>
          <pc:docMk/>
          <pc:sldMk cId="1103696152" sldId="416"/>
        </pc:sldMkLst>
      </pc:sldChg>
      <pc:sldChg chg="add del">
        <pc:chgData name="Kumar, Rakesh" userId="e6961465-9b26-4018-8ebe-1bb6947834b0" providerId="ADAL" clId="{0A811476-551E-4015-8BAB-A467CEB32858}" dt="2022-09-08T20:37:06.307" v="27" actId="47"/>
        <pc:sldMkLst>
          <pc:docMk/>
          <pc:sldMk cId="2678344672" sldId="417"/>
        </pc:sldMkLst>
      </pc:sldChg>
      <pc:sldChg chg="del">
        <pc:chgData name="Kumar, Rakesh" userId="e6961465-9b26-4018-8ebe-1bb6947834b0" providerId="ADAL" clId="{0A811476-551E-4015-8BAB-A467CEB32858}" dt="2022-09-08T20:36:58.882" v="15" actId="47"/>
        <pc:sldMkLst>
          <pc:docMk/>
          <pc:sldMk cId="2122037846" sldId="418"/>
        </pc:sldMkLst>
      </pc:sldChg>
      <pc:sldChg chg="del">
        <pc:chgData name="Kumar, Rakesh" userId="e6961465-9b26-4018-8ebe-1bb6947834b0" providerId="ADAL" clId="{0A811476-551E-4015-8BAB-A467CEB32858}" dt="2022-09-08T20:36:59.157" v="16" actId="47"/>
        <pc:sldMkLst>
          <pc:docMk/>
          <pc:sldMk cId="1824117050" sldId="419"/>
        </pc:sldMkLst>
      </pc:sldChg>
      <pc:sldChg chg="del">
        <pc:chgData name="Kumar, Rakesh" userId="e6961465-9b26-4018-8ebe-1bb6947834b0" providerId="ADAL" clId="{0A811476-551E-4015-8BAB-A467CEB32858}" dt="2022-09-08T20:36:59.393" v="17" actId="47"/>
        <pc:sldMkLst>
          <pc:docMk/>
          <pc:sldMk cId="3628587434" sldId="420"/>
        </pc:sldMkLst>
      </pc:sldChg>
      <pc:sldChg chg="del">
        <pc:chgData name="Kumar, Rakesh" userId="e6961465-9b26-4018-8ebe-1bb6947834b0" providerId="ADAL" clId="{0A811476-551E-4015-8BAB-A467CEB32858}" dt="2022-09-08T20:36:59.617" v="18" actId="47"/>
        <pc:sldMkLst>
          <pc:docMk/>
          <pc:sldMk cId="1264637887" sldId="421"/>
        </pc:sldMkLst>
      </pc:sldChg>
      <pc:sldChg chg="del">
        <pc:chgData name="Kumar, Rakesh" userId="e6961465-9b26-4018-8ebe-1bb6947834b0" providerId="ADAL" clId="{0A811476-551E-4015-8BAB-A467CEB32858}" dt="2022-09-08T14:11:49.878" v="2" actId="47"/>
        <pc:sldMkLst>
          <pc:docMk/>
          <pc:sldMk cId="2844912661" sldId="652"/>
        </pc:sldMkLst>
      </pc:sldChg>
      <pc:sldChg chg="del">
        <pc:chgData name="Kumar, Rakesh" userId="e6961465-9b26-4018-8ebe-1bb6947834b0" providerId="ADAL" clId="{0A811476-551E-4015-8BAB-A467CEB32858}" dt="2022-09-08T14:11:49.290" v="1" actId="47"/>
        <pc:sldMkLst>
          <pc:docMk/>
          <pc:sldMk cId="4204606552" sldId="661"/>
        </pc:sldMkLst>
      </pc:sldChg>
      <pc:sldMasterChg chg="del delSldLayout">
        <pc:chgData name="Kumar, Rakesh" userId="e6961465-9b26-4018-8ebe-1bb6947834b0" providerId="ADAL" clId="{0A811476-551E-4015-8BAB-A467CEB32858}" dt="2022-09-08T14:11:49.878" v="2" actId="47"/>
        <pc:sldMasterMkLst>
          <pc:docMk/>
          <pc:sldMasterMk cId="2220453647" sldId="2147483661"/>
        </pc:sldMasterMkLst>
        <pc:sldLayoutChg chg="del">
          <pc:chgData name="Kumar, Rakesh" userId="e6961465-9b26-4018-8ebe-1bb6947834b0" providerId="ADAL" clId="{0A811476-551E-4015-8BAB-A467CEB32858}" dt="2022-09-08T14:11:49.878" v="2" actId="47"/>
          <pc:sldLayoutMkLst>
            <pc:docMk/>
            <pc:sldMasterMk cId="2220453647" sldId="2147483661"/>
            <pc:sldLayoutMk cId="116116248" sldId="2147483662"/>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3761552157" sldId="2147483663"/>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4162722079" sldId="2147483664"/>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1832434099" sldId="2147483665"/>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4144269520" sldId="2147483666"/>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3281562421" sldId="2147483667"/>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2645006698" sldId="2147483668"/>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3912530783" sldId="2147483669"/>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3652240416" sldId="2147483670"/>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2201769563" sldId="2147483671"/>
          </pc:sldLayoutMkLst>
        </pc:sldLayoutChg>
        <pc:sldLayoutChg chg="del">
          <pc:chgData name="Kumar, Rakesh" userId="e6961465-9b26-4018-8ebe-1bb6947834b0" providerId="ADAL" clId="{0A811476-551E-4015-8BAB-A467CEB32858}" dt="2022-09-08T14:11:49.878" v="2" actId="47"/>
          <pc:sldLayoutMkLst>
            <pc:docMk/>
            <pc:sldMasterMk cId="2220453647" sldId="2147483661"/>
            <pc:sldLayoutMk cId="3696297699" sldId="214748367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193AD9-F85E-4B89-9676-8C02EE6213BA}" type="datetimeFigureOut">
              <a:rPr lang="en-US" smtClean="0"/>
              <a:pPr/>
              <a:t>9/8/2022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CDBD72-7F28-4D8F-A11B-81FBFF2EE465}" type="slidenum">
              <a:rPr lang="en-US" smtClean="0"/>
              <a:pPr/>
              <a:t>‹#›</a:t>
            </a:fld>
            <a:endParaRPr lang="en-US"/>
          </a:p>
        </p:txBody>
      </p:sp>
    </p:spTree>
    <p:extLst>
      <p:ext uri="{BB962C8B-B14F-4D97-AF65-F5344CB8AC3E}">
        <p14:creationId xmlns:p14="http://schemas.microsoft.com/office/powerpoint/2010/main" val="418325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A52C55-73A9-441F-AEE8-01A8F52E0F72}" type="slidenum">
              <a:rPr lang="en-US"/>
              <a:pPr/>
              <a:t>10</a:t>
            </a:fld>
            <a:endParaRPr lang="en-US"/>
          </a:p>
        </p:txBody>
      </p:sp>
      <p:sp>
        <p:nvSpPr>
          <p:cNvPr id="291842" name="Rectangle 2"/>
          <p:cNvSpPr>
            <a:spLocks noGrp="1" noRot="1" noChangeAspect="1" noChangeArrowheads="1" noTextEdit="1"/>
          </p:cNvSpPr>
          <p:nvPr>
            <p:ph type="sldImg"/>
          </p:nvPr>
        </p:nvSpPr>
        <p:spPr>
          <a:xfrm>
            <a:off x="1106488" y="652463"/>
            <a:ext cx="4643437" cy="3484562"/>
          </a:xfrm>
          <a:ln/>
        </p:spPr>
      </p:sp>
      <p:sp>
        <p:nvSpPr>
          <p:cNvPr id="291843" name="Rectangle 3"/>
          <p:cNvSpPr>
            <a:spLocks noGrp="1" noChangeArrowheads="1"/>
          </p:cNvSpPr>
          <p:nvPr>
            <p:ph type="body" idx="1"/>
          </p:nvPr>
        </p:nvSpPr>
        <p:spPr>
          <a:xfrm>
            <a:off x="928688" y="4354514"/>
            <a:ext cx="5000625" cy="4137025"/>
          </a:xfrm>
        </p:spPr>
        <p:txBody>
          <a:bodyPr/>
          <a:lstStyle/>
          <a:p>
            <a:endParaRPr lang="en-US"/>
          </a:p>
        </p:txBody>
      </p:sp>
    </p:spTree>
    <p:extLst>
      <p:ext uri="{BB962C8B-B14F-4D97-AF65-F5344CB8AC3E}">
        <p14:creationId xmlns:p14="http://schemas.microsoft.com/office/powerpoint/2010/main" val="447649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a:lstStyle/>
          <a:p>
            <a:fld id="{5DDC0A40-CABA-4462-9267-7E04C2E64F36}" type="slidenum">
              <a:rPr lang="en-US"/>
              <a:pPr/>
              <a:t>11</a:t>
            </a:fld>
            <a:endParaRPr lang="en-US"/>
          </a:p>
        </p:txBody>
      </p:sp>
      <p:sp>
        <p:nvSpPr>
          <p:cNvPr id="35843" name="Rectangle 2"/>
          <p:cNvSpPr>
            <a:spLocks noGrp="1" noRot="1" noChangeAspect="1" noChangeArrowheads="1" noTextEdit="1"/>
          </p:cNvSpPr>
          <p:nvPr>
            <p:ph type="sldImg"/>
          </p:nvPr>
        </p:nvSpPr>
        <p:spPr bwMode="auto">
          <a:xfrm>
            <a:off x="1106488" y="652463"/>
            <a:ext cx="4643437" cy="3484562"/>
          </a:xfrm>
          <a:noFill/>
          <a:ln>
            <a:solidFill>
              <a:srgbClr val="000000"/>
            </a:solidFill>
            <a:miter lim="800000"/>
            <a:headEnd/>
            <a:tailEnd/>
          </a:ln>
        </p:spPr>
      </p:sp>
      <p:sp>
        <p:nvSpPr>
          <p:cNvPr id="35844" name="Rectangle 3"/>
          <p:cNvSpPr>
            <a:spLocks noGrp="1" noChangeArrowheads="1"/>
          </p:cNvSpPr>
          <p:nvPr>
            <p:ph type="body" idx="1"/>
          </p:nvPr>
        </p:nvSpPr>
        <p:spPr bwMode="auto">
          <a:xfrm>
            <a:off x="928559" y="4355252"/>
            <a:ext cx="5000883" cy="4136942"/>
          </a:xfrm>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987204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40FBBB60-F8FE-4AB1-8E67-59A71246D5BA}" type="slidenum">
              <a:rPr lang="en-US" altLang="zh-TW">
                <a:latin typeface="Arial" charset="0"/>
              </a:rPr>
              <a:pPr/>
              <a:t>17</a:t>
            </a:fld>
            <a:endParaRPr lang="en-US" altLang="zh-TW">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a:latin typeface="Arial" charset="0"/>
            </a:endParaRPr>
          </a:p>
        </p:txBody>
      </p:sp>
    </p:spTree>
    <p:extLst>
      <p:ext uri="{BB962C8B-B14F-4D97-AF65-F5344CB8AC3E}">
        <p14:creationId xmlns:p14="http://schemas.microsoft.com/office/powerpoint/2010/main" val="367006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2BD362C6-74A7-405C-94A0-5B69E9AC0E84}" type="slidenum">
              <a:rPr lang="en-US" altLang="zh-TW">
                <a:latin typeface="Arial" charset="0"/>
              </a:rPr>
              <a:pPr/>
              <a:t>19</a:t>
            </a:fld>
            <a:endParaRPr lang="en-US" altLang="zh-TW">
              <a:latin typeface="Arial"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latin typeface="Arial" charset="0"/>
            </a:endParaRPr>
          </a:p>
        </p:txBody>
      </p:sp>
    </p:spTree>
    <p:extLst>
      <p:ext uri="{BB962C8B-B14F-4D97-AF65-F5344CB8AC3E}">
        <p14:creationId xmlns:p14="http://schemas.microsoft.com/office/powerpoint/2010/main" val="31492834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6DA0B386-0971-4B77-A0DE-96C7CE34B4C1}" type="slidenum">
              <a:rPr lang="en-US" altLang="zh-TW">
                <a:latin typeface="Arial" charset="0"/>
              </a:rPr>
              <a:pPr/>
              <a:t>20</a:t>
            </a:fld>
            <a:endParaRPr lang="en-US" altLang="zh-TW">
              <a:latin typeface="Arial"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a:latin typeface="Arial" charset="0"/>
            </a:endParaRPr>
          </a:p>
        </p:txBody>
      </p:sp>
    </p:spTree>
    <p:extLst>
      <p:ext uri="{BB962C8B-B14F-4D97-AF65-F5344CB8AC3E}">
        <p14:creationId xmlns:p14="http://schemas.microsoft.com/office/powerpoint/2010/main" val="213621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8D17DDB6-5A79-406D-BCD2-4A88F95B2C3D}" type="slidenum">
              <a:rPr lang="en-US" altLang="zh-TW">
                <a:latin typeface="Arial" charset="0"/>
              </a:rPr>
              <a:pPr/>
              <a:t>22</a:t>
            </a:fld>
            <a:endParaRPr lang="en-US" altLang="zh-TW">
              <a:latin typeface="Arial"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a:latin typeface="Arial" charset="0"/>
            </a:endParaRPr>
          </a:p>
        </p:txBody>
      </p:sp>
    </p:spTree>
    <p:extLst>
      <p:ext uri="{BB962C8B-B14F-4D97-AF65-F5344CB8AC3E}">
        <p14:creationId xmlns:p14="http://schemas.microsoft.com/office/powerpoint/2010/main" val="1660717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a:t>Click to edit Master title style</a:t>
            </a:r>
          </a:p>
        </p:txBody>
      </p:sp>
      <p:sp>
        <p:nvSpPr>
          <p:cNvPr id="3" name="Text Placeholder 2"/>
          <p:cNvSpPr>
            <a:spLocks noGrp="1"/>
          </p:cNvSpPr>
          <p:nvPr>
            <p:ph type="body" sz="half" idx="1"/>
          </p:nvPr>
        </p:nvSpPr>
        <p:spPr>
          <a:xfrm>
            <a:off x="838200" y="990600"/>
            <a:ext cx="3733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990600"/>
            <a:ext cx="3733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0" y="6629400"/>
            <a:ext cx="1905000" cy="228600"/>
          </a:xfrm>
        </p:spPr>
        <p:txBody>
          <a:bodyPr/>
          <a:lstStyle>
            <a:lvl1pPr>
              <a:defRPr/>
            </a:lvl1pPr>
          </a:lstStyle>
          <a:p>
            <a:endParaRPr lang="en-US"/>
          </a:p>
        </p:txBody>
      </p:sp>
      <p:sp>
        <p:nvSpPr>
          <p:cNvPr id="6" name="Footer Placeholder 5"/>
          <p:cNvSpPr>
            <a:spLocks noGrp="1"/>
          </p:cNvSpPr>
          <p:nvPr>
            <p:ph type="ftr" sz="quarter" idx="11"/>
          </p:nvPr>
        </p:nvSpPr>
        <p:spPr>
          <a:xfrm>
            <a:off x="3124200" y="6629400"/>
            <a:ext cx="2895600" cy="2286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629400"/>
            <a:ext cx="1905000" cy="228600"/>
          </a:xfrm>
        </p:spPr>
        <p:txBody>
          <a:bodyPr/>
          <a:lstStyle>
            <a:lvl1pPr>
              <a:defRPr/>
            </a:lvl1pPr>
          </a:lstStyle>
          <a:p>
            <a:fld id="{C344E8C5-47BC-48DB-AC72-547F3E8ACE0F}" type="slidenum">
              <a:rPr lang="en-US"/>
              <a:pPr/>
              <a:t>‹#›</a:t>
            </a:fld>
            <a:endParaRPr lang="en-US"/>
          </a:p>
        </p:txBody>
      </p:sp>
    </p:spTree>
    <p:extLst>
      <p:ext uri="{BB962C8B-B14F-4D97-AF65-F5344CB8AC3E}">
        <p14:creationId xmlns:p14="http://schemas.microsoft.com/office/powerpoint/2010/main" val="525970497"/>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tags" Target="../tags/tag67.xml"/><Relationship Id="rId18" Type="http://schemas.openxmlformats.org/officeDocument/2006/relationships/tags" Target="../tags/tag72.xml"/><Relationship Id="rId26" Type="http://schemas.openxmlformats.org/officeDocument/2006/relationships/tags" Target="../tags/tag80.xml"/><Relationship Id="rId3" Type="http://schemas.openxmlformats.org/officeDocument/2006/relationships/tags" Target="../tags/tag57.xml"/><Relationship Id="rId21" Type="http://schemas.openxmlformats.org/officeDocument/2006/relationships/tags" Target="../tags/tag75.xml"/><Relationship Id="rId7" Type="http://schemas.openxmlformats.org/officeDocument/2006/relationships/tags" Target="../tags/tag61.xml"/><Relationship Id="rId12" Type="http://schemas.openxmlformats.org/officeDocument/2006/relationships/tags" Target="../tags/tag66.xml"/><Relationship Id="rId17" Type="http://schemas.openxmlformats.org/officeDocument/2006/relationships/tags" Target="../tags/tag71.xml"/><Relationship Id="rId25" Type="http://schemas.openxmlformats.org/officeDocument/2006/relationships/tags" Target="../tags/tag79.xml"/><Relationship Id="rId2" Type="http://schemas.openxmlformats.org/officeDocument/2006/relationships/tags" Target="../tags/tag56.xml"/><Relationship Id="rId16" Type="http://schemas.openxmlformats.org/officeDocument/2006/relationships/tags" Target="../tags/tag70.xml"/><Relationship Id="rId20" Type="http://schemas.openxmlformats.org/officeDocument/2006/relationships/tags" Target="../tags/tag74.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tags" Target="../tags/tag65.xml"/><Relationship Id="rId24" Type="http://schemas.openxmlformats.org/officeDocument/2006/relationships/tags" Target="../tags/tag78.xml"/><Relationship Id="rId5" Type="http://schemas.openxmlformats.org/officeDocument/2006/relationships/tags" Target="../tags/tag59.xml"/><Relationship Id="rId15" Type="http://schemas.openxmlformats.org/officeDocument/2006/relationships/tags" Target="../tags/tag69.xml"/><Relationship Id="rId23" Type="http://schemas.openxmlformats.org/officeDocument/2006/relationships/tags" Target="../tags/tag77.xml"/><Relationship Id="rId28" Type="http://schemas.openxmlformats.org/officeDocument/2006/relationships/slideLayout" Target="../slideLayouts/slideLayout2.xml"/><Relationship Id="rId10" Type="http://schemas.openxmlformats.org/officeDocument/2006/relationships/tags" Target="../tags/tag64.xml"/><Relationship Id="rId19" Type="http://schemas.openxmlformats.org/officeDocument/2006/relationships/tags" Target="../tags/tag73.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tags" Target="../tags/tag68.xml"/><Relationship Id="rId22" Type="http://schemas.openxmlformats.org/officeDocument/2006/relationships/tags" Target="../tags/tag76.xml"/><Relationship Id="rId27" Type="http://schemas.openxmlformats.org/officeDocument/2006/relationships/tags" Target="../tags/tag8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wikipedia.org/wiki/CPU_cach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slideLayout" Target="../slideLayouts/slideLayout2.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 Type="http://schemas.openxmlformats.org/officeDocument/2006/relationships/tags" Target="../tags/tag5.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Cache Memories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Sample Problem</a:t>
            </a:r>
          </a:p>
        </p:txBody>
      </p:sp>
      <p:sp>
        <p:nvSpPr>
          <p:cNvPr id="290819" name="Rectangle 3"/>
          <p:cNvSpPr>
            <a:spLocks noGrp="1" noChangeArrowheads="1"/>
          </p:cNvSpPr>
          <p:nvPr>
            <p:ph type="body" sz="half" idx="1"/>
          </p:nvPr>
        </p:nvSpPr>
        <p:spPr>
          <a:xfrm>
            <a:off x="838200" y="990600"/>
            <a:ext cx="7267575" cy="4271963"/>
          </a:xfrm>
        </p:spPr>
        <p:txBody>
          <a:bodyPr/>
          <a:lstStyle/>
          <a:p>
            <a:pPr marL="0" indent="0">
              <a:buFontTx/>
              <a:buNone/>
            </a:pPr>
            <a:r>
              <a:rPr lang="en-US" sz="2400"/>
              <a:t>A cache has a capacity of 32 KB and 256-byte lines. On a machine with a 32-bit virtual address space, how many bits long are the tag, set, and offset fields for </a:t>
            </a:r>
          </a:p>
          <a:p>
            <a:pPr marL="0" indent="0"/>
            <a:r>
              <a:rPr lang="en-US" sz="2400"/>
              <a:t>A direct-mapped implementation?</a:t>
            </a:r>
          </a:p>
          <a:p>
            <a:pPr marL="0" indent="0"/>
            <a:r>
              <a:rPr lang="en-US" sz="2400"/>
              <a:t>A four-way set-associative implementation?</a:t>
            </a:r>
          </a:p>
          <a:p>
            <a:pPr marL="0" indent="0"/>
            <a:r>
              <a:rPr lang="en-US" sz="2400"/>
              <a:t>A fully-associative implementation?</a:t>
            </a:r>
          </a:p>
        </p:txBody>
      </p:sp>
      <p:graphicFrame>
        <p:nvGraphicFramePr>
          <p:cNvPr id="290820" name="Object 4"/>
          <p:cNvGraphicFramePr>
            <a:graphicFrameLocks noGrp="1" noChangeAspect="1"/>
          </p:cNvGraphicFramePr>
          <p:nvPr>
            <p:ph sz="half" idx="2"/>
          </p:nvPr>
        </p:nvGraphicFramePr>
        <p:xfrm>
          <a:off x="1543050" y="3679825"/>
          <a:ext cx="3740150" cy="952500"/>
        </p:xfrm>
        <a:graphic>
          <a:graphicData uri="http://schemas.openxmlformats.org/presentationml/2006/ole">
            <mc:AlternateContent xmlns:mc="http://schemas.openxmlformats.org/markup-compatibility/2006">
              <mc:Choice xmlns:v="urn:schemas-microsoft-com:vml" Requires="v">
                <p:oleObj name="Visio" r:id="rId3" imgW="5313045" imgH="1207294" progId="">
                  <p:embed/>
                </p:oleObj>
              </mc:Choice>
              <mc:Fallback>
                <p:oleObj name="Visio" r:id="rId3" imgW="5313045" imgH="1207294" progId="">
                  <p:embed/>
                  <p:pic>
                    <p:nvPicPr>
                      <p:cNvPr id="29082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3050" y="3679825"/>
                        <a:ext cx="374015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038838601"/>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838200" y="0"/>
            <a:ext cx="9144000" cy="762000"/>
          </a:xfrm>
        </p:spPr>
        <p:txBody>
          <a:bodyPr/>
          <a:lstStyle/>
          <a:p>
            <a:r>
              <a:rPr lang="en-US" dirty="0"/>
              <a:t>Sample Problem Version II</a:t>
            </a:r>
          </a:p>
        </p:txBody>
      </p:sp>
      <p:sp>
        <p:nvSpPr>
          <p:cNvPr id="7172" name="Rectangle 3"/>
          <p:cNvSpPr>
            <a:spLocks noGrp="1" noChangeArrowheads="1"/>
          </p:cNvSpPr>
          <p:nvPr>
            <p:ph type="body" sz="half" idx="1"/>
          </p:nvPr>
        </p:nvSpPr>
        <p:spPr>
          <a:xfrm>
            <a:off x="838200" y="990600"/>
            <a:ext cx="7267575" cy="4271963"/>
          </a:xfrm>
        </p:spPr>
        <p:txBody>
          <a:bodyPr/>
          <a:lstStyle/>
          <a:p>
            <a:pPr marL="0" indent="0">
              <a:buFontTx/>
              <a:buNone/>
            </a:pPr>
            <a:r>
              <a:rPr lang="en-US" sz="2400" dirty="0"/>
              <a:t>A cache has a capacity of 32 KB and 256-byte in a set. On a machine with a 32-bit address space, how many bits long are the tag, set, and offset fields for </a:t>
            </a:r>
          </a:p>
          <a:p>
            <a:pPr marL="0" indent="0"/>
            <a:r>
              <a:rPr lang="en-US" sz="2400" dirty="0"/>
              <a:t> A direct-mapped implementation?</a:t>
            </a:r>
          </a:p>
          <a:p>
            <a:pPr marL="0" indent="0"/>
            <a:r>
              <a:rPr lang="en-US" sz="2400" dirty="0"/>
              <a:t> A four-way set-associative implementation?</a:t>
            </a:r>
          </a:p>
          <a:p>
            <a:pPr marL="0" indent="0"/>
            <a:r>
              <a:rPr lang="en-US" sz="2400" dirty="0"/>
              <a:t> A eight-way set-associative implementation?</a:t>
            </a:r>
          </a:p>
        </p:txBody>
      </p:sp>
      <p:graphicFrame>
        <p:nvGraphicFramePr>
          <p:cNvPr id="7170" name="Object 2"/>
          <p:cNvGraphicFramePr>
            <a:graphicFrameLocks noGrp="1" noChangeAspect="1"/>
          </p:cNvGraphicFramePr>
          <p:nvPr>
            <p:ph sz="half" idx="2"/>
          </p:nvPr>
        </p:nvGraphicFramePr>
        <p:xfrm>
          <a:off x="2514600" y="4572000"/>
          <a:ext cx="3740150" cy="850900"/>
        </p:xfrm>
        <a:graphic>
          <a:graphicData uri="http://schemas.openxmlformats.org/presentationml/2006/ole">
            <mc:AlternateContent xmlns:mc="http://schemas.openxmlformats.org/markup-compatibility/2006">
              <mc:Choice xmlns:v="urn:schemas-microsoft-com:vml" Requires="v">
                <p:oleObj name="Visio" r:id="rId3" imgW="5313045" imgH="1207294" progId="">
                  <p:embed/>
                </p:oleObj>
              </mc:Choice>
              <mc:Fallback>
                <p:oleObj name="Visio" r:id="rId3" imgW="5313045" imgH="1207294" progId="">
                  <p:embed/>
                  <p:pic>
                    <p:nvPicPr>
                      <p:cNvPr id="717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572000"/>
                        <a:ext cx="374015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6304253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custDataLst>
              <p:tags r:id="rId1"/>
            </p:custDataLst>
          </p:nvPr>
        </p:nvSpPr>
        <p:spPr>
          <a:noFill/>
          <a:ln/>
        </p:spPr>
        <p:txBody>
          <a:bodyPr lIns="90488" tIns="44450" rIns="90488" bIns="44450"/>
          <a:lstStyle/>
          <a:p>
            <a:r>
              <a:rPr lang="en-US" dirty="0"/>
              <a:t>Another example</a:t>
            </a:r>
          </a:p>
        </p:txBody>
      </p:sp>
      <p:sp>
        <p:nvSpPr>
          <p:cNvPr id="53251" name="Rectangle 3"/>
          <p:cNvSpPr>
            <a:spLocks noGrp="1" noChangeArrowheads="1"/>
          </p:cNvSpPr>
          <p:nvPr>
            <p:ph type="body" idx="1"/>
            <p:custDataLst>
              <p:tags r:id="rId2"/>
            </p:custDataLst>
          </p:nvPr>
        </p:nvSpPr>
        <p:spPr>
          <a:xfrm>
            <a:off x="838200" y="990600"/>
            <a:ext cx="7772400" cy="5410200"/>
          </a:xfrm>
          <a:noFill/>
          <a:ln/>
        </p:spPr>
        <p:txBody>
          <a:bodyPr lIns="90488" tIns="44450" rIns="90488" bIns="44450"/>
          <a:lstStyle/>
          <a:p>
            <a:r>
              <a:rPr lang="en-US" sz="2400"/>
              <a:t>16 KB, 4-way set-associative cache, 32-bit address, byte-addressable memory, 32-byte cache blocks/lines</a:t>
            </a:r>
          </a:p>
          <a:p>
            <a:r>
              <a:rPr lang="en-US" sz="2400"/>
              <a:t>how many tag bits?</a:t>
            </a:r>
          </a:p>
          <a:p>
            <a:r>
              <a:rPr lang="en-US" sz="2400"/>
              <a:t>Where would you find the word at address 0x200356A4?</a:t>
            </a:r>
          </a:p>
        </p:txBody>
      </p:sp>
      <p:sp>
        <p:nvSpPr>
          <p:cNvPr id="53252" name="Rectangle 4"/>
          <p:cNvSpPr>
            <a:spLocks noChangeArrowheads="1"/>
          </p:cNvSpPr>
          <p:nvPr>
            <p:custDataLst>
              <p:tags r:id="rId3"/>
            </p:custDataLst>
          </p:nvPr>
        </p:nvSpPr>
        <p:spPr bwMode="auto">
          <a:xfrm>
            <a:off x="1225550" y="3892550"/>
            <a:ext cx="6769100" cy="1816100"/>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3253" name="Line 5"/>
          <p:cNvSpPr>
            <a:spLocks noChangeShapeType="1"/>
          </p:cNvSpPr>
          <p:nvPr>
            <p:custDataLst>
              <p:tags r:id="rId4"/>
            </p:custDataLst>
          </p:nvPr>
        </p:nvSpPr>
        <p:spPr bwMode="auto">
          <a:xfrm>
            <a:off x="1219200" y="4114800"/>
            <a:ext cx="6781800" cy="0"/>
          </a:xfrm>
          <a:prstGeom prst="line">
            <a:avLst/>
          </a:prstGeom>
          <a:noFill/>
          <a:ln w="12700">
            <a:solidFill>
              <a:schemeClr val="tx1"/>
            </a:solidFill>
            <a:round/>
            <a:headEnd/>
            <a:tailEnd/>
          </a:ln>
          <a:effectLst/>
        </p:spPr>
        <p:txBody>
          <a:bodyPr/>
          <a:lstStyle/>
          <a:p>
            <a:endParaRPr lang="en-US"/>
          </a:p>
        </p:txBody>
      </p:sp>
      <p:sp>
        <p:nvSpPr>
          <p:cNvPr id="53254" name="Rectangle 6"/>
          <p:cNvSpPr>
            <a:spLocks noChangeArrowheads="1"/>
          </p:cNvSpPr>
          <p:nvPr>
            <p:custDataLst>
              <p:tags r:id="rId5"/>
            </p:custDataLst>
          </p:nvPr>
        </p:nvSpPr>
        <p:spPr bwMode="auto">
          <a:xfrm>
            <a:off x="1433513" y="3581400"/>
            <a:ext cx="871537"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tag  data</a:t>
            </a:r>
          </a:p>
        </p:txBody>
      </p:sp>
      <p:sp>
        <p:nvSpPr>
          <p:cNvPr id="53255" name="Line 7"/>
          <p:cNvSpPr>
            <a:spLocks noChangeShapeType="1"/>
          </p:cNvSpPr>
          <p:nvPr>
            <p:custDataLst>
              <p:tags r:id="rId6"/>
            </p:custDataLst>
          </p:nvPr>
        </p:nvSpPr>
        <p:spPr bwMode="auto">
          <a:xfrm>
            <a:off x="4419600" y="3886200"/>
            <a:ext cx="0" cy="228600"/>
          </a:xfrm>
          <a:prstGeom prst="line">
            <a:avLst/>
          </a:prstGeom>
          <a:noFill/>
          <a:ln w="12700">
            <a:solidFill>
              <a:schemeClr val="tx1"/>
            </a:solidFill>
            <a:round/>
            <a:headEnd/>
            <a:tailEnd/>
          </a:ln>
          <a:effectLst/>
        </p:spPr>
        <p:txBody>
          <a:bodyPr/>
          <a:lstStyle/>
          <a:p>
            <a:endParaRPr lang="en-US"/>
          </a:p>
        </p:txBody>
      </p:sp>
      <p:sp>
        <p:nvSpPr>
          <p:cNvPr id="53256" name="Line 8"/>
          <p:cNvSpPr>
            <a:spLocks noChangeShapeType="1"/>
          </p:cNvSpPr>
          <p:nvPr>
            <p:custDataLst>
              <p:tags r:id="rId7"/>
            </p:custDataLst>
          </p:nvPr>
        </p:nvSpPr>
        <p:spPr bwMode="auto">
          <a:xfrm>
            <a:off x="2819400" y="3886200"/>
            <a:ext cx="0" cy="228600"/>
          </a:xfrm>
          <a:prstGeom prst="line">
            <a:avLst/>
          </a:prstGeom>
          <a:noFill/>
          <a:ln w="12700">
            <a:solidFill>
              <a:schemeClr val="tx1"/>
            </a:solidFill>
            <a:round/>
            <a:headEnd/>
            <a:tailEnd/>
          </a:ln>
          <a:effectLst/>
        </p:spPr>
        <p:txBody>
          <a:bodyPr/>
          <a:lstStyle/>
          <a:p>
            <a:endParaRPr lang="en-US"/>
          </a:p>
        </p:txBody>
      </p:sp>
      <p:sp>
        <p:nvSpPr>
          <p:cNvPr id="53257" name="Line 9"/>
          <p:cNvSpPr>
            <a:spLocks noChangeShapeType="1"/>
          </p:cNvSpPr>
          <p:nvPr>
            <p:custDataLst>
              <p:tags r:id="rId8"/>
            </p:custDataLst>
          </p:nvPr>
        </p:nvSpPr>
        <p:spPr bwMode="auto">
          <a:xfrm>
            <a:off x="6248400" y="3886200"/>
            <a:ext cx="0" cy="228600"/>
          </a:xfrm>
          <a:prstGeom prst="line">
            <a:avLst/>
          </a:prstGeom>
          <a:noFill/>
          <a:ln w="12700">
            <a:solidFill>
              <a:schemeClr val="tx1"/>
            </a:solidFill>
            <a:round/>
            <a:headEnd/>
            <a:tailEnd/>
          </a:ln>
          <a:effectLst/>
        </p:spPr>
        <p:txBody>
          <a:bodyPr/>
          <a:lstStyle/>
          <a:p>
            <a:endParaRPr lang="en-US"/>
          </a:p>
        </p:txBody>
      </p:sp>
      <p:sp>
        <p:nvSpPr>
          <p:cNvPr id="53258" name="Line 10"/>
          <p:cNvSpPr>
            <a:spLocks noChangeShapeType="1"/>
          </p:cNvSpPr>
          <p:nvPr>
            <p:custDataLst>
              <p:tags r:id="rId9"/>
            </p:custDataLst>
          </p:nvPr>
        </p:nvSpPr>
        <p:spPr bwMode="auto">
          <a:xfrm>
            <a:off x="1828800" y="3886200"/>
            <a:ext cx="0" cy="228600"/>
          </a:xfrm>
          <a:prstGeom prst="line">
            <a:avLst/>
          </a:prstGeom>
          <a:noFill/>
          <a:ln w="12700">
            <a:solidFill>
              <a:schemeClr val="bg2"/>
            </a:solidFill>
            <a:round/>
            <a:headEnd/>
            <a:tailEnd/>
          </a:ln>
          <a:effectLst/>
        </p:spPr>
        <p:txBody>
          <a:bodyPr/>
          <a:lstStyle/>
          <a:p>
            <a:endParaRPr lang="en-US"/>
          </a:p>
        </p:txBody>
      </p:sp>
      <p:sp>
        <p:nvSpPr>
          <p:cNvPr id="53259" name="Line 11"/>
          <p:cNvSpPr>
            <a:spLocks noChangeShapeType="1"/>
          </p:cNvSpPr>
          <p:nvPr>
            <p:custDataLst>
              <p:tags r:id="rId10"/>
            </p:custDataLst>
          </p:nvPr>
        </p:nvSpPr>
        <p:spPr bwMode="auto">
          <a:xfrm>
            <a:off x="3352800" y="3886200"/>
            <a:ext cx="0" cy="228600"/>
          </a:xfrm>
          <a:prstGeom prst="line">
            <a:avLst/>
          </a:prstGeom>
          <a:noFill/>
          <a:ln w="12700">
            <a:solidFill>
              <a:schemeClr val="bg2"/>
            </a:solidFill>
            <a:round/>
            <a:headEnd/>
            <a:tailEnd/>
          </a:ln>
          <a:effectLst/>
        </p:spPr>
        <p:txBody>
          <a:bodyPr/>
          <a:lstStyle/>
          <a:p>
            <a:endParaRPr lang="en-US"/>
          </a:p>
        </p:txBody>
      </p:sp>
      <p:sp>
        <p:nvSpPr>
          <p:cNvPr id="53260" name="Line 12"/>
          <p:cNvSpPr>
            <a:spLocks noChangeShapeType="1"/>
          </p:cNvSpPr>
          <p:nvPr>
            <p:custDataLst>
              <p:tags r:id="rId11"/>
            </p:custDataLst>
          </p:nvPr>
        </p:nvSpPr>
        <p:spPr bwMode="auto">
          <a:xfrm>
            <a:off x="4953000" y="3886200"/>
            <a:ext cx="0" cy="228600"/>
          </a:xfrm>
          <a:prstGeom prst="line">
            <a:avLst/>
          </a:prstGeom>
          <a:noFill/>
          <a:ln w="12700">
            <a:solidFill>
              <a:schemeClr val="bg2"/>
            </a:solidFill>
            <a:round/>
            <a:headEnd/>
            <a:tailEnd/>
          </a:ln>
          <a:effectLst/>
        </p:spPr>
        <p:txBody>
          <a:bodyPr/>
          <a:lstStyle/>
          <a:p>
            <a:endParaRPr lang="en-US"/>
          </a:p>
        </p:txBody>
      </p:sp>
      <p:sp>
        <p:nvSpPr>
          <p:cNvPr id="53261" name="Line 13"/>
          <p:cNvSpPr>
            <a:spLocks noChangeShapeType="1"/>
          </p:cNvSpPr>
          <p:nvPr>
            <p:custDataLst>
              <p:tags r:id="rId12"/>
            </p:custDataLst>
          </p:nvPr>
        </p:nvSpPr>
        <p:spPr bwMode="auto">
          <a:xfrm>
            <a:off x="6781800" y="3886200"/>
            <a:ext cx="0" cy="228600"/>
          </a:xfrm>
          <a:prstGeom prst="line">
            <a:avLst/>
          </a:prstGeom>
          <a:noFill/>
          <a:ln w="12700">
            <a:solidFill>
              <a:schemeClr val="bg2"/>
            </a:solidFill>
            <a:round/>
            <a:headEnd/>
            <a:tailEnd/>
          </a:ln>
          <a:effectLst/>
        </p:spPr>
        <p:txBody>
          <a:bodyPr/>
          <a:lstStyle/>
          <a:p>
            <a:endParaRPr lang="en-US"/>
          </a:p>
        </p:txBody>
      </p:sp>
      <p:sp>
        <p:nvSpPr>
          <p:cNvPr id="53262" name="Rectangle 14"/>
          <p:cNvSpPr>
            <a:spLocks noChangeArrowheads="1"/>
          </p:cNvSpPr>
          <p:nvPr>
            <p:custDataLst>
              <p:tags r:id="rId13"/>
            </p:custDataLst>
          </p:nvPr>
        </p:nvSpPr>
        <p:spPr bwMode="auto">
          <a:xfrm>
            <a:off x="2957513" y="3581400"/>
            <a:ext cx="871537"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tag  data</a:t>
            </a:r>
          </a:p>
        </p:txBody>
      </p:sp>
      <p:sp>
        <p:nvSpPr>
          <p:cNvPr id="53263" name="Rectangle 15"/>
          <p:cNvSpPr>
            <a:spLocks noChangeArrowheads="1"/>
          </p:cNvSpPr>
          <p:nvPr>
            <p:custDataLst>
              <p:tags r:id="rId14"/>
            </p:custDataLst>
          </p:nvPr>
        </p:nvSpPr>
        <p:spPr bwMode="auto">
          <a:xfrm>
            <a:off x="4557713" y="3581400"/>
            <a:ext cx="871537"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tag  data</a:t>
            </a:r>
          </a:p>
        </p:txBody>
      </p:sp>
      <p:sp>
        <p:nvSpPr>
          <p:cNvPr id="53264" name="Rectangle 16"/>
          <p:cNvSpPr>
            <a:spLocks noChangeArrowheads="1"/>
          </p:cNvSpPr>
          <p:nvPr>
            <p:custDataLst>
              <p:tags r:id="rId15"/>
            </p:custDataLst>
          </p:nvPr>
        </p:nvSpPr>
        <p:spPr bwMode="auto">
          <a:xfrm>
            <a:off x="6386513" y="3581400"/>
            <a:ext cx="871537"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tag  data</a:t>
            </a:r>
          </a:p>
        </p:txBody>
      </p:sp>
      <p:sp>
        <p:nvSpPr>
          <p:cNvPr id="53265" name="Line 17"/>
          <p:cNvSpPr>
            <a:spLocks noChangeShapeType="1"/>
          </p:cNvSpPr>
          <p:nvPr>
            <p:custDataLst>
              <p:tags r:id="rId16"/>
            </p:custDataLst>
          </p:nvPr>
        </p:nvSpPr>
        <p:spPr bwMode="auto">
          <a:xfrm>
            <a:off x="457200" y="3505200"/>
            <a:ext cx="0" cy="1066800"/>
          </a:xfrm>
          <a:prstGeom prst="line">
            <a:avLst/>
          </a:prstGeom>
          <a:noFill/>
          <a:ln w="12700">
            <a:solidFill>
              <a:schemeClr val="tx1"/>
            </a:solidFill>
            <a:round/>
            <a:headEnd/>
            <a:tailEnd/>
          </a:ln>
          <a:effectLst/>
        </p:spPr>
        <p:txBody>
          <a:bodyPr/>
          <a:lstStyle/>
          <a:p>
            <a:endParaRPr lang="en-US"/>
          </a:p>
        </p:txBody>
      </p:sp>
      <p:sp>
        <p:nvSpPr>
          <p:cNvPr id="53266" name="Line 18"/>
          <p:cNvSpPr>
            <a:spLocks noChangeShapeType="1"/>
          </p:cNvSpPr>
          <p:nvPr>
            <p:custDataLst>
              <p:tags r:id="rId17"/>
            </p:custDataLst>
          </p:nvPr>
        </p:nvSpPr>
        <p:spPr bwMode="auto">
          <a:xfrm>
            <a:off x="457200" y="4572000"/>
            <a:ext cx="762000" cy="0"/>
          </a:xfrm>
          <a:prstGeom prst="line">
            <a:avLst/>
          </a:prstGeom>
          <a:noFill/>
          <a:ln w="12700">
            <a:solidFill>
              <a:schemeClr val="tx1"/>
            </a:solidFill>
            <a:round/>
            <a:headEnd/>
            <a:tailEnd type="triangle" w="med" len="med"/>
          </a:ln>
          <a:effectLst/>
        </p:spPr>
        <p:txBody>
          <a:bodyPr/>
          <a:lstStyle/>
          <a:p>
            <a:endParaRPr lang="en-US"/>
          </a:p>
        </p:txBody>
      </p:sp>
      <p:sp>
        <p:nvSpPr>
          <p:cNvPr id="53267" name="Rectangle 19"/>
          <p:cNvSpPr>
            <a:spLocks noChangeArrowheads="1"/>
          </p:cNvSpPr>
          <p:nvPr>
            <p:custDataLst>
              <p:tags r:id="rId18"/>
            </p:custDataLst>
          </p:nvPr>
        </p:nvSpPr>
        <p:spPr bwMode="auto">
          <a:xfrm>
            <a:off x="138113" y="3200400"/>
            <a:ext cx="633412"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index</a:t>
            </a:r>
          </a:p>
        </p:txBody>
      </p:sp>
      <p:sp>
        <p:nvSpPr>
          <p:cNvPr id="53268" name="Line 20"/>
          <p:cNvSpPr>
            <a:spLocks noChangeShapeType="1"/>
          </p:cNvSpPr>
          <p:nvPr>
            <p:custDataLst>
              <p:tags r:id="rId19"/>
            </p:custDataLst>
          </p:nvPr>
        </p:nvSpPr>
        <p:spPr bwMode="auto">
          <a:xfrm>
            <a:off x="1219200" y="4724400"/>
            <a:ext cx="6781800" cy="0"/>
          </a:xfrm>
          <a:prstGeom prst="line">
            <a:avLst/>
          </a:prstGeom>
          <a:noFill/>
          <a:ln w="12700">
            <a:solidFill>
              <a:schemeClr val="tx1"/>
            </a:solidFill>
            <a:round/>
            <a:headEnd/>
            <a:tailEnd/>
          </a:ln>
          <a:effectLst/>
        </p:spPr>
        <p:txBody>
          <a:bodyPr/>
          <a:lstStyle/>
          <a:p>
            <a:endParaRPr lang="en-US"/>
          </a:p>
        </p:txBody>
      </p:sp>
      <p:sp>
        <p:nvSpPr>
          <p:cNvPr id="53269" name="Line 21"/>
          <p:cNvSpPr>
            <a:spLocks noChangeShapeType="1"/>
          </p:cNvSpPr>
          <p:nvPr>
            <p:custDataLst>
              <p:tags r:id="rId20"/>
            </p:custDataLst>
          </p:nvPr>
        </p:nvSpPr>
        <p:spPr bwMode="auto">
          <a:xfrm>
            <a:off x="4419600" y="4495800"/>
            <a:ext cx="0" cy="228600"/>
          </a:xfrm>
          <a:prstGeom prst="line">
            <a:avLst/>
          </a:prstGeom>
          <a:noFill/>
          <a:ln w="12700">
            <a:solidFill>
              <a:schemeClr val="tx1"/>
            </a:solidFill>
            <a:round/>
            <a:headEnd/>
            <a:tailEnd/>
          </a:ln>
          <a:effectLst/>
        </p:spPr>
        <p:txBody>
          <a:bodyPr/>
          <a:lstStyle/>
          <a:p>
            <a:endParaRPr lang="en-US"/>
          </a:p>
        </p:txBody>
      </p:sp>
      <p:sp>
        <p:nvSpPr>
          <p:cNvPr id="53270" name="Line 22"/>
          <p:cNvSpPr>
            <a:spLocks noChangeShapeType="1"/>
          </p:cNvSpPr>
          <p:nvPr>
            <p:custDataLst>
              <p:tags r:id="rId21"/>
            </p:custDataLst>
          </p:nvPr>
        </p:nvSpPr>
        <p:spPr bwMode="auto">
          <a:xfrm>
            <a:off x="2819400" y="4495800"/>
            <a:ext cx="0" cy="228600"/>
          </a:xfrm>
          <a:prstGeom prst="line">
            <a:avLst/>
          </a:prstGeom>
          <a:noFill/>
          <a:ln w="12700">
            <a:solidFill>
              <a:schemeClr val="tx1"/>
            </a:solidFill>
            <a:round/>
            <a:headEnd/>
            <a:tailEnd/>
          </a:ln>
          <a:effectLst/>
        </p:spPr>
        <p:txBody>
          <a:bodyPr/>
          <a:lstStyle/>
          <a:p>
            <a:endParaRPr lang="en-US"/>
          </a:p>
        </p:txBody>
      </p:sp>
      <p:sp>
        <p:nvSpPr>
          <p:cNvPr id="53271" name="Line 23"/>
          <p:cNvSpPr>
            <a:spLocks noChangeShapeType="1"/>
          </p:cNvSpPr>
          <p:nvPr>
            <p:custDataLst>
              <p:tags r:id="rId22"/>
            </p:custDataLst>
          </p:nvPr>
        </p:nvSpPr>
        <p:spPr bwMode="auto">
          <a:xfrm>
            <a:off x="6248400" y="4495800"/>
            <a:ext cx="0" cy="228600"/>
          </a:xfrm>
          <a:prstGeom prst="line">
            <a:avLst/>
          </a:prstGeom>
          <a:noFill/>
          <a:ln w="12700">
            <a:solidFill>
              <a:schemeClr val="tx1"/>
            </a:solidFill>
            <a:round/>
            <a:headEnd/>
            <a:tailEnd/>
          </a:ln>
          <a:effectLst/>
        </p:spPr>
        <p:txBody>
          <a:bodyPr/>
          <a:lstStyle/>
          <a:p>
            <a:endParaRPr lang="en-US"/>
          </a:p>
        </p:txBody>
      </p:sp>
      <p:sp>
        <p:nvSpPr>
          <p:cNvPr id="53272" name="Line 24"/>
          <p:cNvSpPr>
            <a:spLocks noChangeShapeType="1"/>
          </p:cNvSpPr>
          <p:nvPr>
            <p:custDataLst>
              <p:tags r:id="rId23"/>
            </p:custDataLst>
          </p:nvPr>
        </p:nvSpPr>
        <p:spPr bwMode="auto">
          <a:xfrm>
            <a:off x="1828800" y="4495800"/>
            <a:ext cx="0" cy="228600"/>
          </a:xfrm>
          <a:prstGeom prst="line">
            <a:avLst/>
          </a:prstGeom>
          <a:noFill/>
          <a:ln w="12700">
            <a:solidFill>
              <a:schemeClr val="bg2"/>
            </a:solidFill>
            <a:round/>
            <a:headEnd/>
            <a:tailEnd/>
          </a:ln>
          <a:effectLst/>
        </p:spPr>
        <p:txBody>
          <a:bodyPr/>
          <a:lstStyle/>
          <a:p>
            <a:endParaRPr lang="en-US"/>
          </a:p>
        </p:txBody>
      </p:sp>
      <p:sp>
        <p:nvSpPr>
          <p:cNvPr id="53273" name="Line 25"/>
          <p:cNvSpPr>
            <a:spLocks noChangeShapeType="1"/>
          </p:cNvSpPr>
          <p:nvPr>
            <p:custDataLst>
              <p:tags r:id="rId24"/>
            </p:custDataLst>
          </p:nvPr>
        </p:nvSpPr>
        <p:spPr bwMode="auto">
          <a:xfrm>
            <a:off x="3352800" y="4495800"/>
            <a:ext cx="0" cy="228600"/>
          </a:xfrm>
          <a:prstGeom prst="line">
            <a:avLst/>
          </a:prstGeom>
          <a:noFill/>
          <a:ln w="12700">
            <a:solidFill>
              <a:schemeClr val="bg2"/>
            </a:solidFill>
            <a:round/>
            <a:headEnd/>
            <a:tailEnd/>
          </a:ln>
          <a:effectLst/>
        </p:spPr>
        <p:txBody>
          <a:bodyPr/>
          <a:lstStyle/>
          <a:p>
            <a:endParaRPr lang="en-US"/>
          </a:p>
        </p:txBody>
      </p:sp>
      <p:sp>
        <p:nvSpPr>
          <p:cNvPr id="53274" name="Line 26"/>
          <p:cNvSpPr>
            <a:spLocks noChangeShapeType="1"/>
          </p:cNvSpPr>
          <p:nvPr>
            <p:custDataLst>
              <p:tags r:id="rId25"/>
            </p:custDataLst>
          </p:nvPr>
        </p:nvSpPr>
        <p:spPr bwMode="auto">
          <a:xfrm>
            <a:off x="4953000" y="4495800"/>
            <a:ext cx="0" cy="228600"/>
          </a:xfrm>
          <a:prstGeom prst="line">
            <a:avLst/>
          </a:prstGeom>
          <a:noFill/>
          <a:ln w="12700">
            <a:solidFill>
              <a:schemeClr val="bg2"/>
            </a:solidFill>
            <a:round/>
            <a:headEnd/>
            <a:tailEnd/>
          </a:ln>
          <a:effectLst/>
        </p:spPr>
        <p:txBody>
          <a:bodyPr/>
          <a:lstStyle/>
          <a:p>
            <a:endParaRPr lang="en-US"/>
          </a:p>
        </p:txBody>
      </p:sp>
      <p:sp>
        <p:nvSpPr>
          <p:cNvPr id="53275" name="Line 27"/>
          <p:cNvSpPr>
            <a:spLocks noChangeShapeType="1"/>
          </p:cNvSpPr>
          <p:nvPr>
            <p:custDataLst>
              <p:tags r:id="rId26"/>
            </p:custDataLst>
          </p:nvPr>
        </p:nvSpPr>
        <p:spPr bwMode="auto">
          <a:xfrm>
            <a:off x="6781800" y="4495800"/>
            <a:ext cx="0" cy="228600"/>
          </a:xfrm>
          <a:prstGeom prst="line">
            <a:avLst/>
          </a:prstGeom>
          <a:noFill/>
          <a:ln w="12700">
            <a:solidFill>
              <a:schemeClr val="bg2"/>
            </a:solidFill>
            <a:round/>
            <a:headEnd/>
            <a:tailEnd/>
          </a:ln>
          <a:effectLst/>
        </p:spPr>
        <p:txBody>
          <a:bodyPr/>
          <a:lstStyle/>
          <a:p>
            <a:endParaRPr lang="en-US"/>
          </a:p>
        </p:txBody>
      </p:sp>
      <p:sp>
        <p:nvSpPr>
          <p:cNvPr id="53276" name="Line 28"/>
          <p:cNvSpPr>
            <a:spLocks noChangeShapeType="1"/>
          </p:cNvSpPr>
          <p:nvPr>
            <p:custDataLst>
              <p:tags r:id="rId27"/>
            </p:custDataLst>
          </p:nvPr>
        </p:nvSpPr>
        <p:spPr bwMode="auto">
          <a:xfrm>
            <a:off x="1219200" y="4495800"/>
            <a:ext cx="6781800" cy="0"/>
          </a:xfrm>
          <a:prstGeom prst="line">
            <a:avLst/>
          </a:prstGeom>
          <a:noFill/>
          <a:ln w="12700">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364357726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PIRW</a:t>
            </a:r>
          </a:p>
        </p:txBody>
      </p:sp>
      <p:sp>
        <p:nvSpPr>
          <p:cNvPr id="3" name="Content Placeholder 2"/>
          <p:cNvSpPr>
            <a:spLocks noGrp="1"/>
          </p:cNvSpPr>
          <p:nvPr>
            <p:ph idx="1"/>
          </p:nvPr>
        </p:nvSpPr>
        <p:spPr/>
        <p:txBody>
          <a:bodyPr/>
          <a:lstStyle/>
          <a:p>
            <a:r>
              <a:rPr lang="en-US" dirty="0"/>
              <a:t>Placement </a:t>
            </a:r>
          </a:p>
          <a:p>
            <a:r>
              <a:rPr lang="en-US" dirty="0"/>
              <a:t>Identification</a:t>
            </a:r>
          </a:p>
          <a:p>
            <a:r>
              <a:rPr lang="en-US" dirty="0"/>
              <a:t>Replacement</a:t>
            </a:r>
          </a:p>
          <a:p>
            <a:r>
              <a:rPr lang="en-US" dirty="0"/>
              <a:t>Writes</a:t>
            </a:r>
          </a:p>
        </p:txBody>
      </p:sp>
    </p:spTree>
    <p:extLst>
      <p:ext uri="{BB962C8B-B14F-4D97-AF65-F5344CB8AC3E}">
        <p14:creationId xmlns:p14="http://schemas.microsoft.com/office/powerpoint/2010/main" val="1328107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Replacement Policies for Associative Caches</a:t>
            </a:r>
          </a:p>
        </p:txBody>
      </p:sp>
      <p:sp>
        <p:nvSpPr>
          <p:cNvPr id="3" name="Content Placeholder 2"/>
          <p:cNvSpPr>
            <a:spLocks noGrp="1"/>
          </p:cNvSpPr>
          <p:nvPr>
            <p:ph idx="1"/>
          </p:nvPr>
        </p:nvSpPr>
        <p:spPr/>
        <p:txBody>
          <a:bodyPr>
            <a:normAutofit lnSpcReduction="10000"/>
          </a:bodyPr>
          <a:lstStyle/>
          <a:p>
            <a:pPr>
              <a:lnSpc>
                <a:spcPct val="90000"/>
              </a:lnSpc>
            </a:pPr>
            <a:r>
              <a:rPr lang="en-US" sz="2200" u="sng" dirty="0"/>
              <a:t>Least-Recently-Used (LRU):</a:t>
            </a:r>
            <a:r>
              <a:rPr lang="en-US" sz="2200" dirty="0"/>
              <a:t> Evict the line that has been least recently referenced</a:t>
            </a:r>
          </a:p>
          <a:p>
            <a:pPr lvl="1">
              <a:lnSpc>
                <a:spcPct val="90000"/>
              </a:lnSpc>
            </a:pPr>
            <a:r>
              <a:rPr lang="en-US" sz="2200" dirty="0"/>
              <a:t>Need to keep track of order that lines in a set have been referenced</a:t>
            </a:r>
          </a:p>
          <a:p>
            <a:pPr lvl="1">
              <a:lnSpc>
                <a:spcPct val="90000"/>
              </a:lnSpc>
            </a:pPr>
            <a:r>
              <a:rPr lang="en-US" sz="2200" dirty="0"/>
              <a:t>Overhead to do this gets worse as associativity increases</a:t>
            </a:r>
          </a:p>
          <a:p>
            <a:pPr>
              <a:lnSpc>
                <a:spcPct val="90000"/>
              </a:lnSpc>
              <a:spcBef>
                <a:spcPts val="1200"/>
              </a:spcBef>
            </a:pPr>
            <a:r>
              <a:rPr lang="en-US" sz="2200" u="sng" dirty="0"/>
              <a:t>Random</a:t>
            </a:r>
            <a:r>
              <a:rPr lang="en-US" sz="2200" dirty="0"/>
              <a:t>: Just pick one at random</a:t>
            </a:r>
          </a:p>
          <a:p>
            <a:pPr lvl="1">
              <a:lnSpc>
                <a:spcPct val="90000"/>
              </a:lnSpc>
            </a:pPr>
            <a:r>
              <a:rPr lang="en-US" sz="2200" dirty="0"/>
              <a:t>Easy to implement</a:t>
            </a:r>
          </a:p>
          <a:p>
            <a:pPr lvl="1">
              <a:lnSpc>
                <a:spcPct val="90000"/>
              </a:lnSpc>
            </a:pPr>
            <a:r>
              <a:rPr lang="en-US" sz="2200" dirty="0"/>
              <a:t>Slightly lower hit rates than LRU on average</a:t>
            </a:r>
          </a:p>
          <a:p>
            <a:pPr>
              <a:lnSpc>
                <a:spcPct val="90000"/>
              </a:lnSpc>
              <a:spcBef>
                <a:spcPts val="1200"/>
              </a:spcBef>
            </a:pPr>
            <a:r>
              <a:rPr lang="en-US" sz="2200" u="sng" dirty="0"/>
              <a:t>Not-Most-Recently-Used</a:t>
            </a:r>
            <a:r>
              <a:rPr lang="en-US" sz="2200" dirty="0"/>
              <a:t>: Track which line in a set was referenced most recently, pick randomly from the others</a:t>
            </a:r>
          </a:p>
          <a:p>
            <a:pPr lvl="1">
              <a:lnSpc>
                <a:spcPct val="90000"/>
              </a:lnSpc>
            </a:pPr>
            <a:r>
              <a:rPr lang="en-US" sz="2200" dirty="0"/>
              <a:t>Compromise in both hit rate and implementation difficulty</a:t>
            </a:r>
          </a:p>
          <a:p>
            <a:pPr>
              <a:lnSpc>
                <a:spcPct val="90000"/>
              </a:lnSpc>
              <a:spcBef>
                <a:spcPts val="1200"/>
              </a:spcBef>
            </a:pPr>
            <a:r>
              <a:rPr lang="en-US" sz="2200" dirty="0"/>
              <a:t>Virtual memories use similar policies, but are willing to spend more effort to improve hit rate</a:t>
            </a:r>
          </a:p>
        </p:txBody>
      </p:sp>
      <p:sp>
        <p:nvSpPr>
          <p:cNvPr id="4" name="Slide Number Placeholder 3"/>
          <p:cNvSpPr>
            <a:spLocks noGrp="1"/>
          </p:cNvSpPr>
          <p:nvPr>
            <p:ph type="sldNum" sz="quarter" idx="12"/>
          </p:nvPr>
        </p:nvSpPr>
        <p:spPr/>
        <p:txBody>
          <a:bodyPr/>
          <a:lstStyle/>
          <a:p>
            <a:fld id="{36594D28-5E5B-4FD7-92E2-392EF37B371B}" type="slidenum">
              <a:rPr lang="en-US" smtClean="0"/>
              <a:pPr/>
              <a:t>14</a:t>
            </a:fld>
            <a:endParaRPr lang="en-US"/>
          </a:p>
        </p:txBody>
      </p:sp>
    </p:spTree>
    <p:extLst>
      <p:ext uri="{BB962C8B-B14F-4D97-AF65-F5344CB8AC3E}">
        <p14:creationId xmlns:p14="http://schemas.microsoft.com/office/powerpoint/2010/main" val="73706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LRU: Precise Tracking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t>Precise LRU tracking requires a stack for each set</a:t>
            </a:r>
          </a:p>
          <a:p>
            <a:pPr lvl="1"/>
            <a:r>
              <a:rPr lang="en-US" dirty="0"/>
              <a:t>When a block is accessed by the processor, check if its name is in the stack. If so, remove it from the stack. Push the name of block at the top of the stack</a:t>
            </a:r>
          </a:p>
          <a:p>
            <a:pPr lvl="1"/>
            <a:r>
              <a:rPr lang="en-US" dirty="0"/>
              <a:t>The position (depth) of a block name in the stack gives the relative </a:t>
            </a:r>
            <a:r>
              <a:rPr lang="en-US" dirty="0" err="1"/>
              <a:t>recency</a:t>
            </a:r>
            <a:r>
              <a:rPr lang="en-US" dirty="0"/>
              <a:t> of access to this block compared to others</a:t>
            </a:r>
          </a:p>
          <a:p>
            <a:pPr lvl="1"/>
            <a:r>
              <a:rPr lang="en-US" dirty="0"/>
              <a:t>For a 4-way set associative cache with blocks A, B, C, D.</a:t>
            </a:r>
          </a:p>
          <a:p>
            <a:pPr lvl="2"/>
            <a:r>
              <a:rPr lang="en-US" dirty="0"/>
              <a:t>Assume a sequence of accesses C, D, A, B, A, C, B, D</a:t>
            </a:r>
          </a:p>
          <a:p>
            <a:pPr lvl="2"/>
            <a:r>
              <a:rPr lang="en-US" dirty="0"/>
              <a:t>Assume that the stack is initially empty, the configuration of the stack after each access would be [C,-,-,-], [D, C,-,-], [A, D, C,-], [B, A, D, C], [A, B, D, C], [C, A, B, D], [B, C, A, D], [D, B, C, A]</a:t>
            </a:r>
          </a:p>
          <a:p>
            <a:pPr lvl="2"/>
            <a:r>
              <a:rPr lang="en-US" dirty="0"/>
              <a:t>The one on the right most position (bottom of the stack) is the least recently used</a:t>
            </a:r>
          </a:p>
          <a:p>
            <a:pPr lvl="2"/>
            <a:r>
              <a:rPr lang="en-US" dirty="0"/>
              <a:t>Each name takes two bits, so the stack is an 8-bit register with associated logic (Slog</a:t>
            </a:r>
            <a:r>
              <a:rPr lang="en-US" baseline="-25000" dirty="0"/>
              <a:t>2</a:t>
            </a:r>
            <a:r>
              <a:rPr lang="en-US" dirty="0"/>
              <a:t>S where S is associativity)</a:t>
            </a:r>
          </a:p>
        </p:txBody>
      </p:sp>
      <p:sp>
        <p:nvSpPr>
          <p:cNvPr id="4" name="Slide Number Placeholder 3"/>
          <p:cNvSpPr>
            <a:spLocks noGrp="1"/>
          </p:cNvSpPr>
          <p:nvPr>
            <p:ph type="sldNum" sz="quarter" idx="12"/>
          </p:nvPr>
        </p:nvSpPr>
        <p:spPr/>
        <p:txBody>
          <a:bodyPr/>
          <a:lstStyle/>
          <a:p>
            <a:fld id="{36594D28-5E5B-4FD7-92E2-392EF37B371B}" type="slidenum">
              <a:rPr lang="en-US" smtClean="0"/>
              <a:pPr/>
              <a:t>15</a:t>
            </a:fld>
            <a:endParaRPr lang="en-US"/>
          </a:p>
        </p:txBody>
      </p:sp>
    </p:spTree>
    <p:extLst>
      <p:ext uri="{BB962C8B-B14F-4D97-AF65-F5344CB8AC3E}">
        <p14:creationId xmlns:p14="http://schemas.microsoft.com/office/powerpoint/2010/main" val="2542454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LRU Example</a:t>
            </a:r>
          </a:p>
        </p:txBody>
      </p:sp>
      <p:sp>
        <p:nvSpPr>
          <p:cNvPr id="4" name="Slide Number Placeholder 3"/>
          <p:cNvSpPr>
            <a:spLocks noGrp="1"/>
          </p:cNvSpPr>
          <p:nvPr>
            <p:ph type="sldNum" sz="quarter" idx="12"/>
          </p:nvPr>
        </p:nvSpPr>
        <p:spPr/>
        <p:txBody>
          <a:bodyPr/>
          <a:lstStyle/>
          <a:p>
            <a:fld id="{36594D28-5E5B-4FD7-92E2-392EF37B371B}" type="slidenum">
              <a:rPr lang="en-US" smtClean="0"/>
              <a:pPr/>
              <a:t>16</a:t>
            </a:fld>
            <a:endParaRPr lang="en-US"/>
          </a:p>
        </p:txBody>
      </p:sp>
      <p:sp>
        <p:nvSpPr>
          <p:cNvPr id="5" name="Rectangle 4"/>
          <p:cNvSpPr>
            <a:spLocks noChangeArrowheads="1"/>
          </p:cNvSpPr>
          <p:nvPr/>
        </p:nvSpPr>
        <p:spPr bwMode="auto">
          <a:xfrm>
            <a:off x="2133600" y="15240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A</a:t>
            </a:r>
          </a:p>
        </p:txBody>
      </p:sp>
      <p:sp>
        <p:nvSpPr>
          <p:cNvPr id="6" name="Rectangle 5"/>
          <p:cNvSpPr>
            <a:spLocks noChangeArrowheads="1"/>
          </p:cNvSpPr>
          <p:nvPr/>
        </p:nvSpPr>
        <p:spPr bwMode="auto">
          <a:xfrm>
            <a:off x="3200400" y="15240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B</a:t>
            </a:r>
          </a:p>
        </p:txBody>
      </p:sp>
      <p:sp>
        <p:nvSpPr>
          <p:cNvPr id="7" name="Rectangle 6"/>
          <p:cNvSpPr>
            <a:spLocks noChangeArrowheads="1"/>
          </p:cNvSpPr>
          <p:nvPr/>
        </p:nvSpPr>
        <p:spPr bwMode="auto">
          <a:xfrm>
            <a:off x="4267200" y="15240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C</a:t>
            </a:r>
          </a:p>
        </p:txBody>
      </p:sp>
      <p:sp>
        <p:nvSpPr>
          <p:cNvPr id="8" name="Rectangle 7"/>
          <p:cNvSpPr>
            <a:spLocks noChangeArrowheads="1"/>
          </p:cNvSpPr>
          <p:nvPr/>
        </p:nvSpPr>
        <p:spPr bwMode="auto">
          <a:xfrm>
            <a:off x="5334000" y="15240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D</a:t>
            </a:r>
          </a:p>
        </p:txBody>
      </p:sp>
      <p:sp>
        <p:nvSpPr>
          <p:cNvPr id="9" name="Text Box 13"/>
          <p:cNvSpPr txBox="1">
            <a:spLocks noChangeArrowheads="1"/>
          </p:cNvSpPr>
          <p:nvPr/>
        </p:nvSpPr>
        <p:spPr bwMode="auto">
          <a:xfrm>
            <a:off x="2306638" y="1230313"/>
            <a:ext cx="588962" cy="304800"/>
          </a:xfrm>
          <a:prstGeom prst="rect">
            <a:avLst/>
          </a:prstGeom>
          <a:noFill/>
          <a:ln w="9525">
            <a:noFill/>
            <a:miter lim="800000"/>
            <a:headEnd/>
            <a:tailEnd/>
          </a:ln>
        </p:spPr>
        <p:txBody>
          <a:bodyPr wrap="none">
            <a:spAutoFit/>
          </a:bodyPr>
          <a:lstStyle/>
          <a:p>
            <a:pPr algn="l"/>
            <a:r>
              <a:rPr kumimoji="1" lang="en-US" altLang="zh-TW" b="0"/>
              <a:t>MRU</a:t>
            </a:r>
          </a:p>
        </p:txBody>
      </p:sp>
      <p:sp>
        <p:nvSpPr>
          <p:cNvPr id="10" name="Text Box 14"/>
          <p:cNvSpPr txBox="1">
            <a:spLocks noChangeArrowheads="1"/>
          </p:cNvSpPr>
          <p:nvPr/>
        </p:nvSpPr>
        <p:spPr bwMode="auto">
          <a:xfrm>
            <a:off x="5507038" y="1219200"/>
            <a:ext cx="539750" cy="304800"/>
          </a:xfrm>
          <a:prstGeom prst="rect">
            <a:avLst/>
          </a:prstGeom>
          <a:noFill/>
          <a:ln w="9525">
            <a:noFill/>
            <a:miter lim="800000"/>
            <a:headEnd/>
            <a:tailEnd/>
          </a:ln>
        </p:spPr>
        <p:txBody>
          <a:bodyPr wrap="none">
            <a:spAutoFit/>
          </a:bodyPr>
          <a:lstStyle/>
          <a:p>
            <a:pPr algn="l"/>
            <a:r>
              <a:rPr kumimoji="1" lang="en-US" altLang="zh-TW" b="0"/>
              <a:t>LRU</a:t>
            </a:r>
          </a:p>
        </p:txBody>
      </p:sp>
      <p:sp>
        <p:nvSpPr>
          <p:cNvPr id="11" name="Text Box 15"/>
          <p:cNvSpPr txBox="1">
            <a:spLocks noChangeArrowheads="1"/>
          </p:cNvSpPr>
          <p:nvPr/>
        </p:nvSpPr>
        <p:spPr bwMode="auto">
          <a:xfrm>
            <a:off x="4364038" y="1219200"/>
            <a:ext cx="741362" cy="304800"/>
          </a:xfrm>
          <a:prstGeom prst="rect">
            <a:avLst/>
          </a:prstGeom>
          <a:noFill/>
          <a:ln w="9525">
            <a:noFill/>
            <a:miter lim="800000"/>
            <a:headEnd/>
            <a:tailEnd/>
          </a:ln>
        </p:spPr>
        <p:txBody>
          <a:bodyPr wrap="none">
            <a:spAutoFit/>
          </a:bodyPr>
          <a:lstStyle/>
          <a:p>
            <a:pPr algn="l"/>
            <a:r>
              <a:rPr kumimoji="1" lang="en-US" altLang="zh-TW" b="0"/>
              <a:t>LRU+1</a:t>
            </a:r>
          </a:p>
        </p:txBody>
      </p:sp>
      <p:sp>
        <p:nvSpPr>
          <p:cNvPr id="12" name="Text Box 16"/>
          <p:cNvSpPr txBox="1">
            <a:spLocks noChangeArrowheads="1"/>
          </p:cNvSpPr>
          <p:nvPr/>
        </p:nvSpPr>
        <p:spPr bwMode="auto">
          <a:xfrm>
            <a:off x="3352800" y="1219200"/>
            <a:ext cx="746125" cy="304800"/>
          </a:xfrm>
          <a:prstGeom prst="rect">
            <a:avLst/>
          </a:prstGeom>
          <a:noFill/>
          <a:ln w="9525">
            <a:noFill/>
            <a:miter lim="800000"/>
            <a:headEnd/>
            <a:tailEnd/>
          </a:ln>
        </p:spPr>
        <p:txBody>
          <a:bodyPr wrap="none">
            <a:spAutoFit/>
          </a:bodyPr>
          <a:lstStyle/>
          <a:p>
            <a:pPr algn="l"/>
            <a:r>
              <a:rPr kumimoji="1" lang="en-US" altLang="zh-TW" b="0"/>
              <a:t>MRU-1</a:t>
            </a:r>
          </a:p>
        </p:txBody>
      </p:sp>
      <p:sp>
        <p:nvSpPr>
          <p:cNvPr id="13" name="Text Box 18"/>
          <p:cNvSpPr txBox="1">
            <a:spLocks noChangeArrowheads="1"/>
          </p:cNvSpPr>
          <p:nvPr/>
        </p:nvSpPr>
        <p:spPr bwMode="auto">
          <a:xfrm>
            <a:off x="762000" y="1828800"/>
            <a:ext cx="1257300" cy="396875"/>
          </a:xfrm>
          <a:prstGeom prst="rect">
            <a:avLst/>
          </a:prstGeom>
          <a:noFill/>
          <a:ln w="9525">
            <a:noFill/>
            <a:miter lim="800000"/>
            <a:headEnd/>
            <a:tailEnd/>
          </a:ln>
        </p:spPr>
        <p:txBody>
          <a:bodyPr wrap="none">
            <a:spAutoFit/>
          </a:bodyPr>
          <a:lstStyle/>
          <a:p>
            <a:pPr algn="l"/>
            <a:r>
              <a:rPr kumimoji="1" lang="en-US" altLang="zh-TW" sz="2000" b="0"/>
              <a:t>Access C</a:t>
            </a:r>
          </a:p>
        </p:txBody>
      </p:sp>
      <p:grpSp>
        <p:nvGrpSpPr>
          <p:cNvPr id="14" name="Group 53"/>
          <p:cNvGrpSpPr>
            <a:grpSpLocks/>
          </p:cNvGrpSpPr>
          <p:nvPr/>
        </p:nvGrpSpPr>
        <p:grpSpPr bwMode="auto">
          <a:xfrm>
            <a:off x="2133600" y="1844675"/>
            <a:ext cx="4191000" cy="609600"/>
            <a:chOff x="1248" y="1354"/>
            <a:chExt cx="2640" cy="384"/>
          </a:xfrm>
        </p:grpSpPr>
        <p:grpSp>
          <p:nvGrpSpPr>
            <p:cNvPr id="15" name="Group 19"/>
            <p:cNvGrpSpPr>
              <a:grpSpLocks/>
            </p:cNvGrpSpPr>
            <p:nvPr/>
          </p:nvGrpSpPr>
          <p:grpSpPr bwMode="auto">
            <a:xfrm>
              <a:off x="1248" y="1546"/>
              <a:ext cx="2640" cy="192"/>
              <a:chOff x="1056" y="1632"/>
              <a:chExt cx="2640" cy="192"/>
            </a:xfrm>
          </p:grpSpPr>
          <p:sp>
            <p:nvSpPr>
              <p:cNvPr id="17" name="Rectangle 20"/>
              <p:cNvSpPr>
                <a:spLocks noChangeArrowheads="1"/>
              </p:cNvSpPr>
              <p:nvPr/>
            </p:nvSpPr>
            <p:spPr bwMode="auto">
              <a:xfrm>
                <a:off x="1056"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C</a:t>
                </a:r>
              </a:p>
            </p:txBody>
          </p:sp>
          <p:sp>
            <p:nvSpPr>
              <p:cNvPr id="18" name="Rectangle 21"/>
              <p:cNvSpPr>
                <a:spLocks noChangeArrowheads="1"/>
              </p:cNvSpPr>
              <p:nvPr/>
            </p:nvSpPr>
            <p:spPr bwMode="auto">
              <a:xfrm>
                <a:off x="1728"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A</a:t>
                </a:r>
              </a:p>
            </p:txBody>
          </p:sp>
          <p:sp>
            <p:nvSpPr>
              <p:cNvPr id="19" name="Rectangle 22"/>
              <p:cNvSpPr>
                <a:spLocks noChangeArrowheads="1"/>
              </p:cNvSpPr>
              <p:nvPr/>
            </p:nvSpPr>
            <p:spPr bwMode="auto">
              <a:xfrm>
                <a:off x="2400"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B</a:t>
                </a:r>
              </a:p>
            </p:txBody>
          </p:sp>
          <p:sp>
            <p:nvSpPr>
              <p:cNvPr id="20" name="Rectangle 23"/>
              <p:cNvSpPr>
                <a:spLocks noChangeArrowheads="1"/>
              </p:cNvSpPr>
              <p:nvPr/>
            </p:nvSpPr>
            <p:spPr bwMode="auto">
              <a:xfrm>
                <a:off x="3072"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D</a:t>
                </a:r>
              </a:p>
            </p:txBody>
          </p:sp>
        </p:grpSp>
        <p:sp>
          <p:nvSpPr>
            <p:cNvPr id="16" name="AutoShape 24"/>
            <p:cNvSpPr>
              <a:spLocks noChangeArrowheads="1"/>
            </p:cNvSpPr>
            <p:nvPr/>
          </p:nvSpPr>
          <p:spPr bwMode="auto">
            <a:xfrm>
              <a:off x="2496" y="1354"/>
              <a:ext cx="144" cy="192"/>
            </a:xfrm>
            <a:prstGeom prst="downArrow">
              <a:avLst>
                <a:gd name="adj1" fmla="val 50000"/>
                <a:gd name="adj2" fmla="val 33333"/>
              </a:avLst>
            </a:prstGeom>
            <a:solidFill>
              <a:srgbClr val="FF0000"/>
            </a:solidFill>
            <a:ln w="9525">
              <a:solidFill>
                <a:schemeClr val="tx1"/>
              </a:solidFill>
              <a:miter lim="800000"/>
              <a:headEnd/>
              <a:tailEnd/>
            </a:ln>
          </p:spPr>
          <p:txBody>
            <a:bodyPr vert="eaVert" wrap="none" anchor="ctr"/>
            <a:lstStyle/>
            <a:p>
              <a:endParaRPr lang="en-US"/>
            </a:p>
          </p:txBody>
        </p:sp>
      </p:grpSp>
      <p:sp>
        <p:nvSpPr>
          <p:cNvPr id="21" name="Text Box 25"/>
          <p:cNvSpPr txBox="1">
            <a:spLocks noChangeArrowheads="1"/>
          </p:cNvSpPr>
          <p:nvPr/>
        </p:nvSpPr>
        <p:spPr bwMode="auto">
          <a:xfrm>
            <a:off x="762000" y="2438400"/>
            <a:ext cx="1257300" cy="396875"/>
          </a:xfrm>
          <a:prstGeom prst="rect">
            <a:avLst/>
          </a:prstGeom>
          <a:noFill/>
          <a:ln w="9525">
            <a:noFill/>
            <a:miter lim="800000"/>
            <a:headEnd/>
            <a:tailEnd/>
          </a:ln>
        </p:spPr>
        <p:txBody>
          <a:bodyPr wrap="none">
            <a:spAutoFit/>
          </a:bodyPr>
          <a:lstStyle/>
          <a:p>
            <a:pPr algn="l"/>
            <a:r>
              <a:rPr kumimoji="1" lang="en-US" altLang="zh-TW" sz="2000" b="0"/>
              <a:t>Access D</a:t>
            </a:r>
          </a:p>
        </p:txBody>
      </p:sp>
      <p:grpSp>
        <p:nvGrpSpPr>
          <p:cNvPr id="22" name="Group 54"/>
          <p:cNvGrpSpPr>
            <a:grpSpLocks/>
          </p:cNvGrpSpPr>
          <p:nvPr/>
        </p:nvGrpSpPr>
        <p:grpSpPr bwMode="auto">
          <a:xfrm>
            <a:off x="2133600" y="2465388"/>
            <a:ext cx="4191000" cy="598487"/>
            <a:chOff x="1248" y="1745"/>
            <a:chExt cx="2640" cy="377"/>
          </a:xfrm>
        </p:grpSpPr>
        <p:grpSp>
          <p:nvGrpSpPr>
            <p:cNvPr id="23" name="Group 26"/>
            <p:cNvGrpSpPr>
              <a:grpSpLocks/>
            </p:cNvGrpSpPr>
            <p:nvPr/>
          </p:nvGrpSpPr>
          <p:grpSpPr bwMode="auto">
            <a:xfrm>
              <a:off x="1248" y="1930"/>
              <a:ext cx="2640" cy="192"/>
              <a:chOff x="1056" y="1632"/>
              <a:chExt cx="2640" cy="192"/>
            </a:xfrm>
          </p:grpSpPr>
          <p:sp>
            <p:nvSpPr>
              <p:cNvPr id="25" name="Rectangle 27"/>
              <p:cNvSpPr>
                <a:spLocks noChangeArrowheads="1"/>
              </p:cNvSpPr>
              <p:nvPr/>
            </p:nvSpPr>
            <p:spPr bwMode="auto">
              <a:xfrm>
                <a:off x="1056"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D</a:t>
                </a:r>
              </a:p>
            </p:txBody>
          </p:sp>
          <p:sp>
            <p:nvSpPr>
              <p:cNvPr id="26" name="Rectangle 28"/>
              <p:cNvSpPr>
                <a:spLocks noChangeArrowheads="1"/>
              </p:cNvSpPr>
              <p:nvPr/>
            </p:nvSpPr>
            <p:spPr bwMode="auto">
              <a:xfrm>
                <a:off x="1728"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C</a:t>
                </a:r>
              </a:p>
            </p:txBody>
          </p:sp>
          <p:sp>
            <p:nvSpPr>
              <p:cNvPr id="27" name="Rectangle 29"/>
              <p:cNvSpPr>
                <a:spLocks noChangeArrowheads="1"/>
              </p:cNvSpPr>
              <p:nvPr/>
            </p:nvSpPr>
            <p:spPr bwMode="auto">
              <a:xfrm>
                <a:off x="2400"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A</a:t>
                </a:r>
              </a:p>
            </p:txBody>
          </p:sp>
          <p:sp>
            <p:nvSpPr>
              <p:cNvPr id="28" name="Rectangle 30"/>
              <p:cNvSpPr>
                <a:spLocks noChangeArrowheads="1"/>
              </p:cNvSpPr>
              <p:nvPr/>
            </p:nvSpPr>
            <p:spPr bwMode="auto">
              <a:xfrm>
                <a:off x="3072"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B</a:t>
                </a:r>
              </a:p>
            </p:txBody>
          </p:sp>
        </p:grpSp>
        <p:sp>
          <p:nvSpPr>
            <p:cNvPr id="24" name="AutoShape 31"/>
            <p:cNvSpPr>
              <a:spLocks noChangeArrowheads="1"/>
            </p:cNvSpPr>
            <p:nvPr/>
          </p:nvSpPr>
          <p:spPr bwMode="auto">
            <a:xfrm>
              <a:off x="2496" y="1745"/>
              <a:ext cx="144" cy="192"/>
            </a:xfrm>
            <a:prstGeom prst="downArrow">
              <a:avLst>
                <a:gd name="adj1" fmla="val 50000"/>
                <a:gd name="adj2" fmla="val 33333"/>
              </a:avLst>
            </a:prstGeom>
            <a:solidFill>
              <a:srgbClr val="FF0000"/>
            </a:solidFill>
            <a:ln w="9525">
              <a:solidFill>
                <a:schemeClr val="tx1"/>
              </a:solidFill>
              <a:miter lim="800000"/>
              <a:headEnd/>
              <a:tailEnd/>
            </a:ln>
          </p:spPr>
          <p:txBody>
            <a:bodyPr vert="eaVert" wrap="none" anchor="ctr"/>
            <a:lstStyle/>
            <a:p>
              <a:endParaRPr lang="en-US"/>
            </a:p>
          </p:txBody>
        </p:sp>
      </p:grpSp>
      <p:sp>
        <p:nvSpPr>
          <p:cNvPr id="29" name="Text Box 32"/>
          <p:cNvSpPr txBox="1">
            <a:spLocks noChangeArrowheads="1"/>
          </p:cNvSpPr>
          <p:nvPr/>
        </p:nvSpPr>
        <p:spPr bwMode="auto">
          <a:xfrm>
            <a:off x="762000" y="3048000"/>
            <a:ext cx="1243013" cy="396875"/>
          </a:xfrm>
          <a:prstGeom prst="rect">
            <a:avLst/>
          </a:prstGeom>
          <a:noFill/>
          <a:ln w="9525">
            <a:noFill/>
            <a:miter lim="800000"/>
            <a:headEnd/>
            <a:tailEnd/>
          </a:ln>
        </p:spPr>
        <p:txBody>
          <a:bodyPr wrap="none">
            <a:spAutoFit/>
          </a:bodyPr>
          <a:lstStyle/>
          <a:p>
            <a:pPr algn="l"/>
            <a:r>
              <a:rPr kumimoji="1" lang="en-US" altLang="zh-TW" sz="2000" b="0"/>
              <a:t>Access E</a:t>
            </a:r>
          </a:p>
        </p:txBody>
      </p:sp>
      <p:grpSp>
        <p:nvGrpSpPr>
          <p:cNvPr id="30" name="Group 55"/>
          <p:cNvGrpSpPr>
            <a:grpSpLocks/>
          </p:cNvGrpSpPr>
          <p:nvPr/>
        </p:nvGrpSpPr>
        <p:grpSpPr bwMode="auto">
          <a:xfrm>
            <a:off x="2133600" y="3074988"/>
            <a:ext cx="4191000" cy="598487"/>
            <a:chOff x="1248" y="2129"/>
            <a:chExt cx="2640" cy="377"/>
          </a:xfrm>
        </p:grpSpPr>
        <p:grpSp>
          <p:nvGrpSpPr>
            <p:cNvPr id="31" name="Group 33"/>
            <p:cNvGrpSpPr>
              <a:grpSpLocks/>
            </p:cNvGrpSpPr>
            <p:nvPr/>
          </p:nvGrpSpPr>
          <p:grpSpPr bwMode="auto">
            <a:xfrm>
              <a:off x="1248" y="2314"/>
              <a:ext cx="2640" cy="192"/>
              <a:chOff x="1056" y="1632"/>
              <a:chExt cx="2640" cy="192"/>
            </a:xfrm>
          </p:grpSpPr>
          <p:sp>
            <p:nvSpPr>
              <p:cNvPr id="33" name="Rectangle 34"/>
              <p:cNvSpPr>
                <a:spLocks noChangeArrowheads="1"/>
              </p:cNvSpPr>
              <p:nvPr/>
            </p:nvSpPr>
            <p:spPr bwMode="auto">
              <a:xfrm>
                <a:off x="1056"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E</a:t>
                </a:r>
              </a:p>
            </p:txBody>
          </p:sp>
          <p:sp>
            <p:nvSpPr>
              <p:cNvPr id="34" name="Rectangle 35"/>
              <p:cNvSpPr>
                <a:spLocks noChangeArrowheads="1"/>
              </p:cNvSpPr>
              <p:nvPr/>
            </p:nvSpPr>
            <p:spPr bwMode="auto">
              <a:xfrm>
                <a:off x="1728"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D</a:t>
                </a:r>
              </a:p>
            </p:txBody>
          </p:sp>
          <p:sp>
            <p:nvSpPr>
              <p:cNvPr id="35" name="Rectangle 36"/>
              <p:cNvSpPr>
                <a:spLocks noChangeArrowheads="1"/>
              </p:cNvSpPr>
              <p:nvPr/>
            </p:nvSpPr>
            <p:spPr bwMode="auto">
              <a:xfrm>
                <a:off x="2400"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C</a:t>
                </a:r>
              </a:p>
            </p:txBody>
          </p:sp>
          <p:sp>
            <p:nvSpPr>
              <p:cNvPr id="36" name="Rectangle 37"/>
              <p:cNvSpPr>
                <a:spLocks noChangeArrowheads="1"/>
              </p:cNvSpPr>
              <p:nvPr/>
            </p:nvSpPr>
            <p:spPr bwMode="auto">
              <a:xfrm>
                <a:off x="3072"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A</a:t>
                </a:r>
              </a:p>
            </p:txBody>
          </p:sp>
        </p:grpSp>
        <p:sp>
          <p:nvSpPr>
            <p:cNvPr id="32" name="AutoShape 38"/>
            <p:cNvSpPr>
              <a:spLocks noChangeArrowheads="1"/>
            </p:cNvSpPr>
            <p:nvPr/>
          </p:nvSpPr>
          <p:spPr bwMode="auto">
            <a:xfrm>
              <a:off x="2496" y="2129"/>
              <a:ext cx="144" cy="192"/>
            </a:xfrm>
            <a:prstGeom prst="downArrow">
              <a:avLst>
                <a:gd name="adj1" fmla="val 50000"/>
                <a:gd name="adj2" fmla="val 33333"/>
              </a:avLst>
            </a:prstGeom>
            <a:solidFill>
              <a:srgbClr val="FF0000"/>
            </a:solidFill>
            <a:ln w="9525">
              <a:solidFill>
                <a:schemeClr val="tx1"/>
              </a:solidFill>
              <a:miter lim="800000"/>
              <a:headEnd/>
              <a:tailEnd/>
            </a:ln>
          </p:spPr>
          <p:txBody>
            <a:bodyPr vert="eaVert" wrap="none" anchor="ctr"/>
            <a:lstStyle/>
            <a:p>
              <a:endParaRPr lang="en-US"/>
            </a:p>
          </p:txBody>
        </p:sp>
      </p:grpSp>
      <p:sp>
        <p:nvSpPr>
          <p:cNvPr id="37" name="Text Box 39"/>
          <p:cNvSpPr txBox="1">
            <a:spLocks noChangeArrowheads="1"/>
          </p:cNvSpPr>
          <p:nvPr/>
        </p:nvSpPr>
        <p:spPr bwMode="auto">
          <a:xfrm>
            <a:off x="762000" y="3657600"/>
            <a:ext cx="1257300" cy="396875"/>
          </a:xfrm>
          <a:prstGeom prst="rect">
            <a:avLst/>
          </a:prstGeom>
          <a:noFill/>
          <a:ln w="9525">
            <a:noFill/>
            <a:miter lim="800000"/>
            <a:headEnd/>
            <a:tailEnd/>
          </a:ln>
        </p:spPr>
        <p:txBody>
          <a:bodyPr wrap="none">
            <a:spAutoFit/>
          </a:bodyPr>
          <a:lstStyle/>
          <a:p>
            <a:pPr algn="l"/>
            <a:r>
              <a:rPr kumimoji="1" lang="en-US" altLang="zh-TW" sz="2000" b="0"/>
              <a:t>Access C</a:t>
            </a:r>
          </a:p>
        </p:txBody>
      </p:sp>
      <p:grpSp>
        <p:nvGrpSpPr>
          <p:cNvPr id="38" name="Group 56"/>
          <p:cNvGrpSpPr>
            <a:grpSpLocks/>
          </p:cNvGrpSpPr>
          <p:nvPr/>
        </p:nvGrpSpPr>
        <p:grpSpPr bwMode="auto">
          <a:xfrm>
            <a:off x="2133600" y="3684588"/>
            <a:ext cx="4191000" cy="598487"/>
            <a:chOff x="1248" y="2513"/>
            <a:chExt cx="2640" cy="377"/>
          </a:xfrm>
        </p:grpSpPr>
        <p:grpSp>
          <p:nvGrpSpPr>
            <p:cNvPr id="39" name="Group 40"/>
            <p:cNvGrpSpPr>
              <a:grpSpLocks/>
            </p:cNvGrpSpPr>
            <p:nvPr/>
          </p:nvGrpSpPr>
          <p:grpSpPr bwMode="auto">
            <a:xfrm>
              <a:off x="1248" y="2698"/>
              <a:ext cx="2640" cy="192"/>
              <a:chOff x="1056" y="1632"/>
              <a:chExt cx="2640" cy="192"/>
            </a:xfrm>
          </p:grpSpPr>
          <p:sp>
            <p:nvSpPr>
              <p:cNvPr id="41" name="Rectangle 41"/>
              <p:cNvSpPr>
                <a:spLocks noChangeArrowheads="1"/>
              </p:cNvSpPr>
              <p:nvPr/>
            </p:nvSpPr>
            <p:spPr bwMode="auto">
              <a:xfrm>
                <a:off x="1056"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C</a:t>
                </a:r>
              </a:p>
            </p:txBody>
          </p:sp>
          <p:sp>
            <p:nvSpPr>
              <p:cNvPr id="42" name="Rectangle 42"/>
              <p:cNvSpPr>
                <a:spLocks noChangeArrowheads="1"/>
              </p:cNvSpPr>
              <p:nvPr/>
            </p:nvSpPr>
            <p:spPr bwMode="auto">
              <a:xfrm>
                <a:off x="1728"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E</a:t>
                </a:r>
              </a:p>
            </p:txBody>
          </p:sp>
          <p:sp>
            <p:nvSpPr>
              <p:cNvPr id="43" name="Rectangle 43"/>
              <p:cNvSpPr>
                <a:spLocks noChangeArrowheads="1"/>
              </p:cNvSpPr>
              <p:nvPr/>
            </p:nvSpPr>
            <p:spPr bwMode="auto">
              <a:xfrm>
                <a:off x="2400"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D</a:t>
                </a:r>
              </a:p>
            </p:txBody>
          </p:sp>
          <p:sp>
            <p:nvSpPr>
              <p:cNvPr id="44" name="Rectangle 44"/>
              <p:cNvSpPr>
                <a:spLocks noChangeArrowheads="1"/>
              </p:cNvSpPr>
              <p:nvPr/>
            </p:nvSpPr>
            <p:spPr bwMode="auto">
              <a:xfrm>
                <a:off x="3072"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A</a:t>
                </a:r>
              </a:p>
            </p:txBody>
          </p:sp>
        </p:grpSp>
        <p:sp>
          <p:nvSpPr>
            <p:cNvPr id="40" name="AutoShape 45"/>
            <p:cNvSpPr>
              <a:spLocks noChangeArrowheads="1"/>
            </p:cNvSpPr>
            <p:nvPr/>
          </p:nvSpPr>
          <p:spPr bwMode="auto">
            <a:xfrm>
              <a:off x="2496" y="2513"/>
              <a:ext cx="144" cy="192"/>
            </a:xfrm>
            <a:prstGeom prst="downArrow">
              <a:avLst>
                <a:gd name="adj1" fmla="val 50000"/>
                <a:gd name="adj2" fmla="val 33333"/>
              </a:avLst>
            </a:prstGeom>
            <a:solidFill>
              <a:srgbClr val="FF0000"/>
            </a:solidFill>
            <a:ln w="9525">
              <a:solidFill>
                <a:schemeClr val="tx1"/>
              </a:solidFill>
              <a:miter lim="800000"/>
              <a:headEnd/>
              <a:tailEnd/>
            </a:ln>
          </p:spPr>
          <p:txBody>
            <a:bodyPr vert="eaVert" wrap="none" anchor="ctr"/>
            <a:lstStyle/>
            <a:p>
              <a:endParaRPr lang="en-US"/>
            </a:p>
          </p:txBody>
        </p:sp>
      </p:grpSp>
      <p:sp>
        <p:nvSpPr>
          <p:cNvPr id="45" name="Text Box 46"/>
          <p:cNvSpPr txBox="1">
            <a:spLocks noChangeArrowheads="1"/>
          </p:cNvSpPr>
          <p:nvPr/>
        </p:nvSpPr>
        <p:spPr bwMode="auto">
          <a:xfrm>
            <a:off x="762000" y="4283075"/>
            <a:ext cx="1270000" cy="396875"/>
          </a:xfrm>
          <a:prstGeom prst="rect">
            <a:avLst/>
          </a:prstGeom>
          <a:noFill/>
          <a:ln w="9525">
            <a:noFill/>
            <a:miter lim="800000"/>
            <a:headEnd/>
            <a:tailEnd/>
          </a:ln>
        </p:spPr>
        <p:txBody>
          <a:bodyPr wrap="none">
            <a:spAutoFit/>
          </a:bodyPr>
          <a:lstStyle/>
          <a:p>
            <a:pPr algn="l"/>
            <a:r>
              <a:rPr kumimoji="1" lang="en-US" altLang="zh-TW" sz="2000" b="0"/>
              <a:t>Access G</a:t>
            </a:r>
          </a:p>
        </p:txBody>
      </p:sp>
      <p:grpSp>
        <p:nvGrpSpPr>
          <p:cNvPr id="46" name="Group 57"/>
          <p:cNvGrpSpPr>
            <a:grpSpLocks/>
          </p:cNvGrpSpPr>
          <p:nvPr/>
        </p:nvGrpSpPr>
        <p:grpSpPr bwMode="auto">
          <a:xfrm>
            <a:off x="2133600" y="4310063"/>
            <a:ext cx="4191000" cy="598487"/>
            <a:chOff x="1248" y="2907"/>
            <a:chExt cx="2640" cy="377"/>
          </a:xfrm>
        </p:grpSpPr>
        <p:grpSp>
          <p:nvGrpSpPr>
            <p:cNvPr id="47" name="Group 47"/>
            <p:cNvGrpSpPr>
              <a:grpSpLocks/>
            </p:cNvGrpSpPr>
            <p:nvPr/>
          </p:nvGrpSpPr>
          <p:grpSpPr bwMode="auto">
            <a:xfrm>
              <a:off x="1248" y="3092"/>
              <a:ext cx="2640" cy="192"/>
              <a:chOff x="1056" y="1632"/>
              <a:chExt cx="2640" cy="192"/>
            </a:xfrm>
          </p:grpSpPr>
          <p:sp>
            <p:nvSpPr>
              <p:cNvPr id="49" name="Rectangle 48"/>
              <p:cNvSpPr>
                <a:spLocks noChangeArrowheads="1"/>
              </p:cNvSpPr>
              <p:nvPr/>
            </p:nvSpPr>
            <p:spPr bwMode="auto">
              <a:xfrm>
                <a:off x="1056"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G</a:t>
                </a:r>
              </a:p>
            </p:txBody>
          </p:sp>
          <p:sp>
            <p:nvSpPr>
              <p:cNvPr id="50" name="Rectangle 49"/>
              <p:cNvSpPr>
                <a:spLocks noChangeArrowheads="1"/>
              </p:cNvSpPr>
              <p:nvPr/>
            </p:nvSpPr>
            <p:spPr bwMode="auto">
              <a:xfrm>
                <a:off x="1728"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C</a:t>
                </a:r>
              </a:p>
            </p:txBody>
          </p:sp>
          <p:sp>
            <p:nvSpPr>
              <p:cNvPr id="51" name="Rectangle 50"/>
              <p:cNvSpPr>
                <a:spLocks noChangeArrowheads="1"/>
              </p:cNvSpPr>
              <p:nvPr/>
            </p:nvSpPr>
            <p:spPr bwMode="auto">
              <a:xfrm>
                <a:off x="2400"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E</a:t>
                </a:r>
              </a:p>
            </p:txBody>
          </p:sp>
          <p:sp>
            <p:nvSpPr>
              <p:cNvPr id="52" name="Rectangle 51"/>
              <p:cNvSpPr>
                <a:spLocks noChangeArrowheads="1"/>
              </p:cNvSpPr>
              <p:nvPr/>
            </p:nvSpPr>
            <p:spPr bwMode="auto">
              <a:xfrm>
                <a:off x="3072" y="1632"/>
                <a:ext cx="624" cy="192"/>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D</a:t>
                </a:r>
              </a:p>
            </p:txBody>
          </p:sp>
        </p:grpSp>
        <p:sp>
          <p:nvSpPr>
            <p:cNvPr id="48" name="AutoShape 52"/>
            <p:cNvSpPr>
              <a:spLocks noChangeArrowheads="1"/>
            </p:cNvSpPr>
            <p:nvPr/>
          </p:nvSpPr>
          <p:spPr bwMode="auto">
            <a:xfrm>
              <a:off x="2496" y="2907"/>
              <a:ext cx="144" cy="192"/>
            </a:xfrm>
            <a:prstGeom prst="downArrow">
              <a:avLst>
                <a:gd name="adj1" fmla="val 50000"/>
                <a:gd name="adj2" fmla="val 33333"/>
              </a:avLst>
            </a:prstGeom>
            <a:solidFill>
              <a:srgbClr val="FF0000"/>
            </a:solidFill>
            <a:ln w="9525">
              <a:solidFill>
                <a:schemeClr val="tx1"/>
              </a:solidFill>
              <a:miter lim="800000"/>
              <a:headEnd/>
              <a:tailEnd/>
            </a:ln>
          </p:spPr>
          <p:txBody>
            <a:bodyPr vert="eaVert" wrap="none" anchor="ctr"/>
            <a:lstStyle/>
            <a:p>
              <a:endParaRPr lang="en-US"/>
            </a:p>
          </p:txBody>
        </p:sp>
      </p:grpSp>
      <p:sp>
        <p:nvSpPr>
          <p:cNvPr id="53" name="Text Box 58"/>
          <p:cNvSpPr txBox="1">
            <a:spLocks noChangeArrowheads="1"/>
          </p:cNvSpPr>
          <p:nvPr/>
        </p:nvSpPr>
        <p:spPr bwMode="auto">
          <a:xfrm>
            <a:off x="6477000" y="3128963"/>
            <a:ext cx="2279650" cy="641350"/>
          </a:xfrm>
          <a:prstGeom prst="rect">
            <a:avLst/>
          </a:prstGeom>
          <a:noFill/>
          <a:ln w="9525">
            <a:noFill/>
            <a:miter lim="800000"/>
            <a:headEnd/>
            <a:tailEnd/>
          </a:ln>
        </p:spPr>
        <p:txBody>
          <a:bodyPr wrap="none">
            <a:spAutoFit/>
          </a:bodyPr>
          <a:lstStyle/>
          <a:p>
            <a:pPr algn="l" eaLnBrk="0" hangingPunct="0"/>
            <a:r>
              <a:rPr lang="en-US" sz="1800"/>
              <a:t>MISS, replacement </a:t>
            </a:r>
          </a:p>
          <a:p>
            <a:pPr algn="l" eaLnBrk="0" hangingPunct="0"/>
            <a:r>
              <a:rPr lang="en-US" sz="1800"/>
              <a:t>needed</a:t>
            </a:r>
          </a:p>
        </p:txBody>
      </p:sp>
      <p:sp>
        <p:nvSpPr>
          <p:cNvPr id="54" name="Text Box 59"/>
          <p:cNvSpPr txBox="1">
            <a:spLocks noChangeArrowheads="1"/>
          </p:cNvSpPr>
          <p:nvPr/>
        </p:nvSpPr>
        <p:spPr bwMode="auto">
          <a:xfrm>
            <a:off x="6559550" y="4159250"/>
            <a:ext cx="2279650" cy="641350"/>
          </a:xfrm>
          <a:prstGeom prst="rect">
            <a:avLst/>
          </a:prstGeom>
          <a:noFill/>
          <a:ln w="9525">
            <a:noFill/>
            <a:miter lim="800000"/>
            <a:headEnd/>
            <a:tailEnd/>
          </a:ln>
        </p:spPr>
        <p:txBody>
          <a:bodyPr wrap="none">
            <a:spAutoFit/>
          </a:bodyPr>
          <a:lstStyle/>
          <a:p>
            <a:pPr algn="l" eaLnBrk="0" hangingPunct="0"/>
            <a:r>
              <a:rPr lang="en-US" sz="1800"/>
              <a:t>MISS, replacement </a:t>
            </a:r>
          </a:p>
          <a:p>
            <a:pPr algn="l" eaLnBrk="0" hangingPunct="0"/>
            <a:r>
              <a:rPr lang="en-US" sz="1800"/>
              <a:t>needed</a:t>
            </a:r>
          </a:p>
        </p:txBody>
      </p:sp>
    </p:spTree>
    <p:extLst>
      <p:ext uri="{BB962C8B-B14F-4D97-AF65-F5344CB8AC3E}">
        <p14:creationId xmlns:p14="http://schemas.microsoft.com/office/powerpoint/2010/main" val="119306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up)">
                                      <p:cBhvr>
                                        <p:cTn id="44" dur="500"/>
                                        <p:tgtEl>
                                          <p:spTgt spid="38"/>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4">
                                            <p:txEl>
                                              <p:pRg st="0" end="0"/>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4">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up)">
                                      <p:cBhvr>
                                        <p:cTn id="59"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P spid="29" grpId="0"/>
      <p:bldP spid="37" grpId="0"/>
      <p:bldP spid="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r>
              <a:rPr lang="en-US"/>
              <a:t>LRU From Hardware Perspective</a:t>
            </a:r>
          </a:p>
        </p:txBody>
      </p:sp>
      <p:sp>
        <p:nvSpPr>
          <p:cNvPr id="176132" name="Rectangle 4"/>
          <p:cNvSpPr>
            <a:spLocks noChangeArrowheads="1"/>
          </p:cNvSpPr>
          <p:nvPr/>
        </p:nvSpPr>
        <p:spPr bwMode="auto">
          <a:xfrm>
            <a:off x="319088" y="2833688"/>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A</a:t>
            </a:r>
          </a:p>
        </p:txBody>
      </p:sp>
      <p:sp>
        <p:nvSpPr>
          <p:cNvPr id="176133" name="Rectangle 5"/>
          <p:cNvSpPr>
            <a:spLocks noChangeArrowheads="1"/>
          </p:cNvSpPr>
          <p:nvPr/>
        </p:nvSpPr>
        <p:spPr bwMode="auto">
          <a:xfrm>
            <a:off x="1385888" y="2833688"/>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B</a:t>
            </a:r>
          </a:p>
        </p:txBody>
      </p:sp>
      <p:sp>
        <p:nvSpPr>
          <p:cNvPr id="176134" name="Rectangle 6"/>
          <p:cNvSpPr>
            <a:spLocks noChangeArrowheads="1"/>
          </p:cNvSpPr>
          <p:nvPr/>
        </p:nvSpPr>
        <p:spPr bwMode="auto">
          <a:xfrm>
            <a:off x="2452688" y="2833688"/>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C</a:t>
            </a:r>
          </a:p>
        </p:txBody>
      </p:sp>
      <p:sp>
        <p:nvSpPr>
          <p:cNvPr id="176135" name="Rectangle 7"/>
          <p:cNvSpPr>
            <a:spLocks noChangeArrowheads="1"/>
          </p:cNvSpPr>
          <p:nvPr/>
        </p:nvSpPr>
        <p:spPr bwMode="auto">
          <a:xfrm>
            <a:off x="3519488" y="2833688"/>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1600">
                <a:solidFill>
                  <a:srgbClr val="FFFFFF"/>
                </a:solidFill>
                <a:effectLst>
                  <a:outerShdw blurRad="38100" dist="38100" dir="2700000" algn="tl">
                    <a:srgbClr val="000000"/>
                  </a:outerShdw>
                </a:effectLst>
                <a:latin typeface="Arial" pitchFamily="34" charset="0"/>
                <a:cs typeface="Arial" pitchFamily="34" charset="0"/>
              </a:rPr>
              <a:t>D</a:t>
            </a:r>
          </a:p>
        </p:txBody>
      </p:sp>
      <p:sp>
        <p:nvSpPr>
          <p:cNvPr id="48136" name="Text Box 12"/>
          <p:cNvSpPr txBox="1">
            <a:spLocks noChangeArrowheads="1"/>
          </p:cNvSpPr>
          <p:nvPr/>
        </p:nvSpPr>
        <p:spPr bwMode="auto">
          <a:xfrm>
            <a:off x="3595688" y="2381250"/>
            <a:ext cx="768350" cy="366713"/>
          </a:xfrm>
          <a:prstGeom prst="rect">
            <a:avLst/>
          </a:prstGeom>
          <a:noFill/>
          <a:ln w="9525">
            <a:noFill/>
            <a:miter lim="800000"/>
            <a:headEnd/>
            <a:tailEnd/>
          </a:ln>
        </p:spPr>
        <p:txBody>
          <a:bodyPr wrap="none">
            <a:spAutoFit/>
          </a:bodyPr>
          <a:lstStyle/>
          <a:p>
            <a:pPr algn="l" eaLnBrk="0" hangingPunct="0"/>
            <a:r>
              <a:rPr lang="en-US" sz="1800" b="0"/>
              <a:t>Way0</a:t>
            </a:r>
          </a:p>
        </p:txBody>
      </p:sp>
      <p:sp>
        <p:nvSpPr>
          <p:cNvPr id="48137" name="Text Box 13"/>
          <p:cNvSpPr txBox="1">
            <a:spLocks noChangeArrowheads="1"/>
          </p:cNvSpPr>
          <p:nvPr/>
        </p:nvSpPr>
        <p:spPr bwMode="auto">
          <a:xfrm>
            <a:off x="2598738" y="2376488"/>
            <a:ext cx="768350" cy="366712"/>
          </a:xfrm>
          <a:prstGeom prst="rect">
            <a:avLst/>
          </a:prstGeom>
          <a:noFill/>
          <a:ln w="9525">
            <a:noFill/>
            <a:miter lim="800000"/>
            <a:headEnd/>
            <a:tailEnd/>
          </a:ln>
        </p:spPr>
        <p:txBody>
          <a:bodyPr wrap="none">
            <a:spAutoFit/>
          </a:bodyPr>
          <a:lstStyle/>
          <a:p>
            <a:pPr algn="l" eaLnBrk="0" hangingPunct="0"/>
            <a:r>
              <a:rPr lang="en-US" sz="1800" b="0"/>
              <a:t>Way1</a:t>
            </a:r>
          </a:p>
        </p:txBody>
      </p:sp>
      <p:sp>
        <p:nvSpPr>
          <p:cNvPr id="48138" name="Text Box 14"/>
          <p:cNvSpPr txBox="1">
            <a:spLocks noChangeArrowheads="1"/>
          </p:cNvSpPr>
          <p:nvPr/>
        </p:nvSpPr>
        <p:spPr bwMode="auto">
          <a:xfrm>
            <a:off x="1538288" y="2376488"/>
            <a:ext cx="768350" cy="366712"/>
          </a:xfrm>
          <a:prstGeom prst="rect">
            <a:avLst/>
          </a:prstGeom>
          <a:noFill/>
          <a:ln w="9525">
            <a:noFill/>
            <a:miter lim="800000"/>
            <a:headEnd/>
            <a:tailEnd/>
          </a:ln>
        </p:spPr>
        <p:txBody>
          <a:bodyPr wrap="none">
            <a:spAutoFit/>
          </a:bodyPr>
          <a:lstStyle/>
          <a:p>
            <a:pPr algn="l" eaLnBrk="0" hangingPunct="0"/>
            <a:r>
              <a:rPr lang="en-US" sz="1800" b="0"/>
              <a:t>Way2</a:t>
            </a:r>
          </a:p>
        </p:txBody>
      </p:sp>
      <p:sp>
        <p:nvSpPr>
          <p:cNvPr id="48139" name="Text Box 15"/>
          <p:cNvSpPr txBox="1">
            <a:spLocks noChangeArrowheads="1"/>
          </p:cNvSpPr>
          <p:nvPr/>
        </p:nvSpPr>
        <p:spPr bwMode="auto">
          <a:xfrm>
            <a:off x="471488" y="2376488"/>
            <a:ext cx="768350" cy="366712"/>
          </a:xfrm>
          <a:prstGeom prst="rect">
            <a:avLst/>
          </a:prstGeom>
          <a:noFill/>
          <a:ln w="9525">
            <a:noFill/>
            <a:miter lim="800000"/>
            <a:headEnd/>
            <a:tailEnd/>
          </a:ln>
        </p:spPr>
        <p:txBody>
          <a:bodyPr wrap="none">
            <a:spAutoFit/>
          </a:bodyPr>
          <a:lstStyle/>
          <a:p>
            <a:pPr algn="l" eaLnBrk="0" hangingPunct="0"/>
            <a:r>
              <a:rPr lang="en-US" sz="1800" b="0"/>
              <a:t>Way3</a:t>
            </a:r>
          </a:p>
        </p:txBody>
      </p:sp>
      <p:sp>
        <p:nvSpPr>
          <p:cNvPr id="48140" name="Oval 16"/>
          <p:cNvSpPr>
            <a:spLocks noChangeArrowheads="1"/>
          </p:cNvSpPr>
          <p:nvPr/>
        </p:nvSpPr>
        <p:spPr bwMode="auto">
          <a:xfrm>
            <a:off x="4967288" y="2452688"/>
            <a:ext cx="1219200" cy="838200"/>
          </a:xfrm>
          <a:prstGeom prst="ellipse">
            <a:avLst/>
          </a:prstGeom>
          <a:noFill/>
          <a:ln w="9525">
            <a:solidFill>
              <a:schemeClr val="tx1"/>
            </a:solidFill>
            <a:round/>
            <a:headEnd/>
            <a:tailEnd/>
          </a:ln>
        </p:spPr>
        <p:txBody>
          <a:bodyPr wrap="none" anchor="ctr"/>
          <a:lstStyle/>
          <a:p>
            <a:endParaRPr lang="en-US"/>
          </a:p>
        </p:txBody>
      </p:sp>
      <p:sp>
        <p:nvSpPr>
          <p:cNvPr id="176145" name="Text Box 17"/>
          <p:cNvSpPr txBox="1">
            <a:spLocks noChangeArrowheads="1"/>
          </p:cNvSpPr>
          <p:nvPr/>
        </p:nvSpPr>
        <p:spPr bwMode="auto">
          <a:xfrm>
            <a:off x="4967288" y="2452688"/>
            <a:ext cx="1270000" cy="641350"/>
          </a:xfrm>
          <a:prstGeom prst="rect">
            <a:avLst/>
          </a:prstGeom>
          <a:noFill/>
          <a:ln w="9525">
            <a:noFill/>
            <a:miter lim="800000"/>
            <a:headEnd/>
            <a:tailEnd/>
          </a:ln>
          <a:effectLst/>
        </p:spPr>
        <p:txBody>
          <a:bodyPr wrap="none">
            <a:spAutoFit/>
          </a:bodyPr>
          <a:lstStyle/>
          <a:p>
            <a:pPr eaLnBrk="0" hangingPunct="0">
              <a:defRPr/>
            </a:pPr>
            <a:r>
              <a:rPr lang="en-US" sz="1800">
                <a:effectLst>
                  <a:outerShdw blurRad="38100" dist="38100" dir="2700000" algn="tl">
                    <a:srgbClr val="C0C0C0"/>
                  </a:outerShdw>
                </a:effectLst>
                <a:latin typeface="Verdana" pitchFamily="34" charset="0"/>
                <a:cs typeface="Arial" pitchFamily="34" charset="0"/>
              </a:rPr>
              <a:t>State </a:t>
            </a:r>
          </a:p>
          <a:p>
            <a:pPr eaLnBrk="0" hangingPunct="0">
              <a:defRPr/>
            </a:pPr>
            <a:r>
              <a:rPr lang="en-US" sz="1800">
                <a:effectLst>
                  <a:outerShdw blurRad="38100" dist="38100" dir="2700000" algn="tl">
                    <a:srgbClr val="C0C0C0"/>
                  </a:outerShdw>
                </a:effectLst>
                <a:latin typeface="Verdana" pitchFamily="34" charset="0"/>
                <a:cs typeface="Arial" pitchFamily="34" charset="0"/>
              </a:rPr>
              <a:t>machine</a:t>
            </a:r>
          </a:p>
        </p:txBody>
      </p:sp>
      <p:cxnSp>
        <p:nvCxnSpPr>
          <p:cNvPr id="176146" name="AutoShape 18"/>
          <p:cNvCxnSpPr>
            <a:cxnSpLocks noChangeShapeType="1"/>
            <a:stCxn id="176145" idx="0"/>
            <a:endCxn id="48136" idx="0"/>
          </p:cNvCxnSpPr>
          <p:nvPr/>
        </p:nvCxnSpPr>
        <p:spPr bwMode="auto">
          <a:xfrm rot="5400000" flipH="1">
            <a:off x="4755357" y="1605756"/>
            <a:ext cx="71438" cy="1622425"/>
          </a:xfrm>
          <a:prstGeom prst="bentConnector3">
            <a:avLst>
              <a:gd name="adj1" fmla="val 420000"/>
            </a:avLst>
          </a:prstGeom>
          <a:noFill/>
          <a:ln w="9525">
            <a:solidFill>
              <a:schemeClr val="tx1"/>
            </a:solidFill>
            <a:miter lim="800000"/>
            <a:headEnd/>
            <a:tailEnd type="triangle" w="med" len="med"/>
          </a:ln>
        </p:spPr>
      </p:cxnSp>
      <p:sp>
        <p:nvSpPr>
          <p:cNvPr id="48143" name="Text Box 19"/>
          <p:cNvSpPr txBox="1">
            <a:spLocks noChangeArrowheads="1"/>
          </p:cNvSpPr>
          <p:nvPr/>
        </p:nvSpPr>
        <p:spPr bwMode="auto">
          <a:xfrm>
            <a:off x="5576888" y="1933575"/>
            <a:ext cx="636587" cy="366713"/>
          </a:xfrm>
          <a:prstGeom prst="rect">
            <a:avLst/>
          </a:prstGeom>
          <a:noFill/>
          <a:ln w="9525">
            <a:noFill/>
            <a:miter lim="800000"/>
            <a:headEnd/>
            <a:tailEnd/>
          </a:ln>
        </p:spPr>
        <p:txBody>
          <a:bodyPr wrap="none">
            <a:spAutoFit/>
          </a:bodyPr>
          <a:lstStyle/>
          <a:p>
            <a:pPr algn="l" eaLnBrk="0" hangingPunct="0"/>
            <a:r>
              <a:rPr lang="en-US" sz="1800" b="0">
                <a:latin typeface="Verdana" pitchFamily="34" charset="0"/>
              </a:rPr>
              <a:t>LRU</a:t>
            </a:r>
          </a:p>
        </p:txBody>
      </p:sp>
      <p:sp>
        <p:nvSpPr>
          <p:cNvPr id="48144" name="Line 20"/>
          <p:cNvSpPr>
            <a:spLocks noChangeShapeType="1"/>
          </p:cNvSpPr>
          <p:nvPr/>
        </p:nvSpPr>
        <p:spPr bwMode="auto">
          <a:xfrm flipH="1">
            <a:off x="6186488" y="2833688"/>
            <a:ext cx="533400" cy="0"/>
          </a:xfrm>
          <a:prstGeom prst="line">
            <a:avLst/>
          </a:prstGeom>
          <a:noFill/>
          <a:ln w="9525">
            <a:solidFill>
              <a:schemeClr val="tx1"/>
            </a:solidFill>
            <a:round/>
            <a:headEnd/>
            <a:tailEnd type="triangle" w="med" len="med"/>
          </a:ln>
        </p:spPr>
        <p:txBody>
          <a:bodyPr/>
          <a:lstStyle/>
          <a:p>
            <a:endParaRPr lang="en-US"/>
          </a:p>
        </p:txBody>
      </p:sp>
      <p:sp>
        <p:nvSpPr>
          <p:cNvPr id="48145" name="Text Box 21"/>
          <p:cNvSpPr txBox="1">
            <a:spLocks noChangeArrowheads="1"/>
          </p:cNvSpPr>
          <p:nvPr/>
        </p:nvSpPr>
        <p:spPr bwMode="auto">
          <a:xfrm>
            <a:off x="6551613" y="2484438"/>
            <a:ext cx="977900" cy="641350"/>
          </a:xfrm>
          <a:prstGeom prst="rect">
            <a:avLst/>
          </a:prstGeom>
          <a:noFill/>
          <a:ln w="9525">
            <a:noFill/>
            <a:miter lim="800000"/>
            <a:headEnd/>
            <a:tailEnd/>
          </a:ln>
        </p:spPr>
        <p:txBody>
          <a:bodyPr wrap="none">
            <a:spAutoFit/>
          </a:bodyPr>
          <a:lstStyle/>
          <a:p>
            <a:pPr algn="l" eaLnBrk="0" hangingPunct="0"/>
            <a:r>
              <a:rPr lang="en-US" sz="1800" b="0">
                <a:latin typeface="Verdana" pitchFamily="34" charset="0"/>
              </a:rPr>
              <a:t>Access</a:t>
            </a:r>
          </a:p>
          <a:p>
            <a:pPr algn="l" eaLnBrk="0" hangingPunct="0"/>
            <a:r>
              <a:rPr lang="en-US" sz="1800" b="0">
                <a:latin typeface="Verdana" pitchFamily="34" charset="0"/>
              </a:rPr>
              <a:t>update</a:t>
            </a:r>
          </a:p>
        </p:txBody>
      </p:sp>
      <p:sp>
        <p:nvSpPr>
          <p:cNvPr id="176150" name="Text Box 22"/>
          <p:cNvSpPr txBox="1">
            <a:spLocks noChangeArrowheads="1"/>
          </p:cNvSpPr>
          <p:nvPr/>
        </p:nvSpPr>
        <p:spPr bwMode="auto">
          <a:xfrm>
            <a:off x="7634288" y="2619375"/>
            <a:ext cx="1257300" cy="396875"/>
          </a:xfrm>
          <a:prstGeom prst="rect">
            <a:avLst/>
          </a:prstGeom>
          <a:noFill/>
          <a:ln w="9525">
            <a:noFill/>
            <a:miter lim="800000"/>
            <a:headEnd/>
            <a:tailEnd/>
          </a:ln>
        </p:spPr>
        <p:txBody>
          <a:bodyPr wrap="none">
            <a:spAutoFit/>
          </a:bodyPr>
          <a:lstStyle/>
          <a:p>
            <a:pPr algn="l"/>
            <a:r>
              <a:rPr kumimoji="1" lang="en-US" altLang="zh-TW" sz="2000" b="0">
                <a:solidFill>
                  <a:srgbClr val="FF0000"/>
                </a:solidFill>
              </a:rPr>
              <a:t>Access D</a:t>
            </a:r>
          </a:p>
        </p:txBody>
      </p:sp>
      <p:cxnSp>
        <p:nvCxnSpPr>
          <p:cNvPr id="176151" name="AutoShape 23"/>
          <p:cNvCxnSpPr>
            <a:cxnSpLocks noChangeShapeType="1"/>
            <a:stCxn id="176145" idx="0"/>
            <a:endCxn id="48137" idx="0"/>
          </p:cNvCxnSpPr>
          <p:nvPr/>
        </p:nvCxnSpPr>
        <p:spPr bwMode="auto">
          <a:xfrm rot="5400000" flipH="1">
            <a:off x="4254501" y="1104900"/>
            <a:ext cx="76200" cy="2619375"/>
          </a:xfrm>
          <a:prstGeom prst="bentConnector3">
            <a:avLst>
              <a:gd name="adj1" fmla="val 400000"/>
            </a:avLst>
          </a:prstGeom>
          <a:noFill/>
          <a:ln w="9525">
            <a:solidFill>
              <a:schemeClr val="tx1"/>
            </a:solidFill>
            <a:miter lim="800000"/>
            <a:headEnd/>
            <a:tailEnd type="triangle" w="med" len="med"/>
          </a:ln>
        </p:spPr>
      </p:cxnSp>
      <p:sp>
        <p:nvSpPr>
          <p:cNvPr id="176152" name="Text Box 24"/>
          <p:cNvSpPr txBox="1">
            <a:spLocks noChangeArrowheads="1"/>
          </p:cNvSpPr>
          <p:nvPr/>
        </p:nvSpPr>
        <p:spPr bwMode="auto">
          <a:xfrm>
            <a:off x="914400" y="4259263"/>
            <a:ext cx="6869113" cy="701675"/>
          </a:xfrm>
          <a:prstGeom prst="rect">
            <a:avLst/>
          </a:prstGeom>
          <a:noFill/>
          <a:ln w="9525">
            <a:noFill/>
            <a:miter lim="800000"/>
            <a:headEnd/>
            <a:tailEnd/>
          </a:ln>
        </p:spPr>
        <p:txBody>
          <a:bodyPr wrap="none">
            <a:spAutoFit/>
          </a:bodyPr>
          <a:lstStyle/>
          <a:p>
            <a:pPr algn="l" eaLnBrk="0" hangingPunct="0"/>
            <a:r>
              <a:rPr lang="en-US" sz="2000">
                <a:solidFill>
                  <a:srgbClr val="FF0000"/>
                </a:solidFill>
              </a:rPr>
              <a:t>LRU policy increases cache access times</a:t>
            </a:r>
          </a:p>
          <a:p>
            <a:pPr algn="l" eaLnBrk="0" hangingPunct="0"/>
            <a:r>
              <a:rPr lang="en-US" sz="2000">
                <a:solidFill>
                  <a:srgbClr val="FF0000"/>
                </a:solidFill>
              </a:rPr>
              <a:t>Additional hardware bits needed for LRU state machine</a:t>
            </a:r>
          </a:p>
        </p:txBody>
      </p:sp>
    </p:spTree>
    <p:extLst>
      <p:ext uri="{BB962C8B-B14F-4D97-AF65-F5344CB8AC3E}">
        <p14:creationId xmlns:p14="http://schemas.microsoft.com/office/powerpoint/2010/main" val="27775254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50"/>
                                        </p:tgtEl>
                                        <p:attrNameLst>
                                          <p:attrName>style.visibility</p:attrName>
                                        </p:attrNameLst>
                                      </p:cBhvr>
                                      <p:to>
                                        <p:strVal val="visible"/>
                                      </p:to>
                                    </p:set>
                                  </p:childTnLst>
                                </p:cTn>
                              </p:par>
                            </p:childTnLst>
                          </p:cTn>
                        </p:par>
                        <p:par>
                          <p:cTn id="7" fill="hold">
                            <p:stCondLst>
                              <p:cond delay="0"/>
                            </p:stCondLst>
                            <p:childTnLst>
                              <p:par>
                                <p:cTn id="8" presetID="4" presetClass="exit" presetSubtype="16" fill="hold" nodeType="afterEffect">
                                  <p:stCondLst>
                                    <p:cond delay="0"/>
                                  </p:stCondLst>
                                  <p:childTnLst>
                                    <p:animEffect transition="out" filter="box(in)">
                                      <p:cBhvr>
                                        <p:cTn id="9" dur="500"/>
                                        <p:tgtEl>
                                          <p:spTgt spid="176146"/>
                                        </p:tgtEl>
                                      </p:cBhvr>
                                    </p:animEffect>
                                    <p:set>
                                      <p:cBhvr>
                                        <p:cTn id="10" dur="1" fill="hold">
                                          <p:stCondLst>
                                            <p:cond delay="499"/>
                                          </p:stCondLst>
                                        </p:cTn>
                                        <p:tgtEl>
                                          <p:spTgt spid="17614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176151"/>
                                        </p:tgtEl>
                                        <p:attrNameLst>
                                          <p:attrName>style.visibility</p:attrName>
                                        </p:attrNameLst>
                                      </p:cBhvr>
                                      <p:to>
                                        <p:strVal val="visible"/>
                                      </p:to>
                                    </p:set>
                                    <p:animEffect transition="in" filter="wipe(right)">
                                      <p:cBhvr>
                                        <p:cTn id="15" dur="500"/>
                                        <p:tgtEl>
                                          <p:spTgt spid="176151"/>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76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50" grpId="0"/>
      <p:bldP spid="17615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normAutofit fontScale="90000"/>
          </a:bodyPr>
          <a:lstStyle/>
          <a:p>
            <a:r>
              <a:rPr lang="en-US"/>
              <a:t>LRU: Approximate Tracking (Pseudo-LRU)</a:t>
            </a:r>
            <a:endParaRPr lang="en-US" dirty="0"/>
          </a:p>
        </p:txBody>
      </p:sp>
      <p:sp>
        <p:nvSpPr>
          <p:cNvPr id="569347" name="Rectangle 3"/>
          <p:cNvSpPr>
            <a:spLocks noGrp="1" noChangeArrowheads="1"/>
          </p:cNvSpPr>
          <p:nvPr>
            <p:ph type="body" idx="1"/>
          </p:nvPr>
        </p:nvSpPr>
        <p:spPr/>
        <p:txBody>
          <a:bodyPr>
            <a:normAutofit fontScale="77500" lnSpcReduction="20000"/>
          </a:bodyPr>
          <a:lstStyle/>
          <a:p>
            <a:r>
              <a:rPr lang="en-US" dirty="0"/>
              <a:t>LRU stacks expensive to implement at high ‘S’</a:t>
            </a:r>
          </a:p>
          <a:p>
            <a:r>
              <a:rPr lang="en-US" dirty="0"/>
              <a:t>Most caches use approximate LRU</a:t>
            </a:r>
          </a:p>
          <a:p>
            <a:pPr lvl="1"/>
            <a:r>
              <a:rPr lang="en-US" dirty="0"/>
              <a:t>A popular approach uses S-1 bits for an S-way cache</a:t>
            </a:r>
          </a:p>
          <a:p>
            <a:pPr lvl="2"/>
            <a:r>
              <a:rPr lang="en-US" dirty="0"/>
              <a:t>The blocks are hierarchically divided into a binary tree</a:t>
            </a:r>
          </a:p>
          <a:p>
            <a:pPr lvl="2"/>
            <a:r>
              <a:rPr lang="en-US" dirty="0"/>
              <a:t>At each level of the tree, one bit is used to track the least recently used</a:t>
            </a:r>
          </a:p>
          <a:p>
            <a:pPr lvl="1"/>
            <a:r>
              <a:rPr lang="en-US" dirty="0"/>
              <a:t>For a 4-way set associate cache, blocks are first divided into two halves, each half has two blocks</a:t>
            </a:r>
          </a:p>
          <a:p>
            <a:pPr lvl="2"/>
            <a:r>
              <a:rPr lang="en-US" dirty="0"/>
              <a:t>The 1st bit tracks the more recently used half</a:t>
            </a:r>
          </a:p>
          <a:p>
            <a:pPr lvl="2"/>
            <a:r>
              <a:rPr lang="en-US" dirty="0"/>
              <a:t>The 2nd bit (3rd) tracks the more recently block in the first (second) half</a:t>
            </a:r>
          </a:p>
          <a:p>
            <a:pPr lvl="2"/>
            <a:r>
              <a:rPr lang="en-US" dirty="0"/>
              <a:t>The one to replace is the less recently used block in the less recently used half</a:t>
            </a:r>
          </a:p>
          <a:p>
            <a:r>
              <a:rPr lang="en-US" dirty="0"/>
              <a:t>used in the </a:t>
            </a:r>
            <a:r>
              <a:rPr lang="en-US" dirty="0">
                <a:hlinkClick r:id="rId2" tooltip="CPU cache"/>
              </a:rPr>
              <a:t>CPU cache</a:t>
            </a:r>
            <a:r>
              <a:rPr lang="en-US" dirty="0"/>
              <a:t> of many commercial processors</a:t>
            </a:r>
          </a:p>
        </p:txBody>
      </p:sp>
      <p:sp>
        <p:nvSpPr>
          <p:cNvPr id="5" name="Slide Number Placeholder 5"/>
          <p:cNvSpPr>
            <a:spLocks noGrp="1"/>
          </p:cNvSpPr>
          <p:nvPr>
            <p:ph type="sldNum" sz="quarter" idx="12"/>
          </p:nvPr>
        </p:nvSpPr>
        <p:spPr/>
        <p:txBody>
          <a:bodyPr/>
          <a:lstStyle/>
          <a:p>
            <a:fld id="{E54B4C36-6670-43D2-BC1D-EDC6F22E8F8C}" type="slidenum">
              <a:rPr lang="en-US" smtClean="0"/>
              <a:pPr/>
              <a:t>18</a:t>
            </a:fld>
            <a:endParaRPr lang="en-US"/>
          </a:p>
        </p:txBody>
      </p:sp>
    </p:spTree>
    <p:extLst>
      <p:ext uri="{BB962C8B-B14F-4D97-AF65-F5344CB8AC3E}">
        <p14:creationId xmlns:p14="http://schemas.microsoft.com/office/powerpoint/2010/main" val="3488299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r>
              <a:rPr lang="en-US"/>
              <a:t>Pseudo LRU Algorithm (4-way SA)</a:t>
            </a:r>
          </a:p>
        </p:txBody>
      </p:sp>
      <p:sp>
        <p:nvSpPr>
          <p:cNvPr id="50201" name="Rectangle 107"/>
          <p:cNvSpPr>
            <a:spLocks noGrp="1" noChangeArrowheads="1"/>
          </p:cNvSpPr>
          <p:nvPr>
            <p:ph type="body" idx="1"/>
          </p:nvPr>
        </p:nvSpPr>
        <p:spPr/>
        <p:txBody>
          <a:bodyPr>
            <a:normAutofit/>
          </a:bodyPr>
          <a:lstStyle/>
          <a:p>
            <a:r>
              <a:rPr lang="en-US" altLang="zh-TW" sz="2000"/>
              <a:t>Tree-based</a:t>
            </a:r>
          </a:p>
          <a:p>
            <a:pPr lvl="1"/>
            <a:r>
              <a:rPr lang="en-US" altLang="zh-TW" sz="2000"/>
              <a:t>O(N): 3 bits for 4-way</a:t>
            </a:r>
          </a:p>
          <a:p>
            <a:pPr lvl="1"/>
            <a:r>
              <a:rPr lang="en-US" altLang="zh-TW" sz="2000"/>
              <a:t>Cache ways are the leaves of the tree</a:t>
            </a:r>
          </a:p>
          <a:p>
            <a:pPr lvl="1"/>
            <a:r>
              <a:rPr lang="en-US" altLang="zh-TW" sz="2000"/>
              <a:t>Combine ways as we proceed towards the root of the tree</a:t>
            </a:r>
            <a:endParaRPr lang="en-US" altLang="zh-TW" sz="2000" dirty="0"/>
          </a:p>
        </p:txBody>
      </p:sp>
      <p:sp>
        <p:nvSpPr>
          <p:cNvPr id="171078" name="Rectangle 70"/>
          <p:cNvSpPr>
            <a:spLocks noChangeArrowheads="1"/>
          </p:cNvSpPr>
          <p:nvPr/>
        </p:nvSpPr>
        <p:spPr bwMode="auto">
          <a:xfrm>
            <a:off x="2719387" y="3124200"/>
            <a:ext cx="1752600" cy="38100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2000" b="0">
                <a:solidFill>
                  <a:schemeClr val="bg1"/>
                </a:solidFill>
                <a:effectLst>
                  <a:outerShdw blurRad="38100" dist="38100" dir="2700000" algn="tl">
                    <a:srgbClr val="000000"/>
                  </a:outerShdw>
                </a:effectLst>
              </a:rPr>
              <a:t>AB/CD bit (</a:t>
            </a:r>
            <a:r>
              <a:rPr lang="en-US" altLang="zh-TW" sz="2000">
                <a:solidFill>
                  <a:schemeClr val="bg1"/>
                </a:solidFill>
                <a:effectLst>
                  <a:outerShdw blurRad="38100" dist="38100" dir="2700000" algn="tl">
                    <a:srgbClr val="000000"/>
                  </a:outerShdw>
                </a:effectLst>
              </a:rPr>
              <a:t>L0</a:t>
            </a:r>
            <a:r>
              <a:rPr lang="en-US" altLang="zh-TW" sz="2000" b="0">
                <a:solidFill>
                  <a:schemeClr val="bg1"/>
                </a:solidFill>
                <a:effectLst>
                  <a:outerShdw blurRad="38100" dist="38100" dir="2700000" algn="tl">
                    <a:srgbClr val="000000"/>
                  </a:outerShdw>
                </a:effectLst>
              </a:rPr>
              <a:t>)</a:t>
            </a:r>
          </a:p>
        </p:txBody>
      </p:sp>
      <p:sp>
        <p:nvSpPr>
          <p:cNvPr id="171079" name="Rectangle 71"/>
          <p:cNvSpPr>
            <a:spLocks noChangeArrowheads="1"/>
          </p:cNvSpPr>
          <p:nvPr/>
        </p:nvSpPr>
        <p:spPr bwMode="auto">
          <a:xfrm>
            <a:off x="1957387" y="3886200"/>
            <a:ext cx="1371600" cy="38100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2000" b="0">
                <a:solidFill>
                  <a:schemeClr val="bg1"/>
                </a:solidFill>
                <a:effectLst>
                  <a:outerShdw blurRad="38100" dist="38100" dir="2700000" algn="tl">
                    <a:srgbClr val="000000"/>
                  </a:outerShdw>
                </a:effectLst>
              </a:rPr>
              <a:t>A/B bit (</a:t>
            </a:r>
            <a:r>
              <a:rPr lang="en-US" altLang="zh-TW" sz="2000">
                <a:solidFill>
                  <a:schemeClr val="bg1"/>
                </a:solidFill>
                <a:effectLst>
                  <a:outerShdw blurRad="38100" dist="38100" dir="2700000" algn="tl">
                    <a:srgbClr val="000000"/>
                  </a:outerShdw>
                </a:effectLst>
              </a:rPr>
              <a:t>L1</a:t>
            </a:r>
            <a:r>
              <a:rPr lang="en-US" altLang="zh-TW" sz="2000" b="0">
                <a:solidFill>
                  <a:schemeClr val="bg1"/>
                </a:solidFill>
                <a:effectLst>
                  <a:outerShdw blurRad="38100" dist="38100" dir="2700000" algn="tl">
                    <a:srgbClr val="000000"/>
                  </a:outerShdw>
                </a:effectLst>
              </a:rPr>
              <a:t>)</a:t>
            </a:r>
          </a:p>
        </p:txBody>
      </p:sp>
      <p:sp>
        <p:nvSpPr>
          <p:cNvPr id="171080" name="Rectangle 72"/>
          <p:cNvSpPr>
            <a:spLocks noChangeArrowheads="1"/>
          </p:cNvSpPr>
          <p:nvPr/>
        </p:nvSpPr>
        <p:spPr bwMode="auto">
          <a:xfrm>
            <a:off x="3786187" y="3886200"/>
            <a:ext cx="1371600" cy="38100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2000" b="0">
                <a:solidFill>
                  <a:schemeClr val="bg1"/>
                </a:solidFill>
                <a:effectLst>
                  <a:outerShdw blurRad="38100" dist="38100" dir="2700000" algn="tl">
                    <a:srgbClr val="000000"/>
                  </a:outerShdw>
                </a:effectLst>
              </a:rPr>
              <a:t>C/D bit (</a:t>
            </a:r>
            <a:r>
              <a:rPr lang="en-US" altLang="zh-TW" sz="2000">
                <a:solidFill>
                  <a:schemeClr val="bg1"/>
                </a:solidFill>
                <a:effectLst>
                  <a:outerShdw blurRad="38100" dist="38100" dir="2700000" algn="tl">
                    <a:srgbClr val="000000"/>
                  </a:outerShdw>
                </a:effectLst>
              </a:rPr>
              <a:t>L2</a:t>
            </a:r>
            <a:r>
              <a:rPr lang="en-US" altLang="zh-TW" sz="2000" b="0">
                <a:solidFill>
                  <a:schemeClr val="bg1"/>
                </a:solidFill>
                <a:effectLst>
                  <a:outerShdw blurRad="38100" dist="38100" dir="2700000" algn="tl">
                    <a:srgbClr val="000000"/>
                  </a:outerShdw>
                </a:effectLst>
              </a:rPr>
              <a:t>)</a:t>
            </a:r>
          </a:p>
        </p:txBody>
      </p:sp>
      <p:sp>
        <p:nvSpPr>
          <p:cNvPr id="171081" name="Rectangle 73"/>
          <p:cNvSpPr>
            <a:spLocks noChangeArrowheads="1"/>
          </p:cNvSpPr>
          <p:nvPr/>
        </p:nvSpPr>
        <p:spPr bwMode="auto">
          <a:xfrm>
            <a:off x="1576387" y="4648200"/>
            <a:ext cx="914400" cy="38100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2000" b="0">
                <a:solidFill>
                  <a:schemeClr val="bg1"/>
                </a:solidFill>
                <a:effectLst>
                  <a:outerShdw blurRad="38100" dist="38100" dir="2700000" algn="tl">
                    <a:srgbClr val="000000"/>
                  </a:outerShdw>
                </a:effectLst>
              </a:rPr>
              <a:t>Way A</a:t>
            </a:r>
          </a:p>
        </p:txBody>
      </p:sp>
      <p:sp>
        <p:nvSpPr>
          <p:cNvPr id="171082" name="Rectangle 74"/>
          <p:cNvSpPr>
            <a:spLocks noChangeArrowheads="1"/>
          </p:cNvSpPr>
          <p:nvPr/>
        </p:nvSpPr>
        <p:spPr bwMode="auto">
          <a:xfrm>
            <a:off x="2643187" y="4648200"/>
            <a:ext cx="914400" cy="38100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2000" b="0">
                <a:solidFill>
                  <a:schemeClr val="bg1"/>
                </a:solidFill>
                <a:effectLst>
                  <a:outerShdw blurRad="38100" dist="38100" dir="2700000" algn="tl">
                    <a:srgbClr val="000000"/>
                  </a:outerShdw>
                </a:effectLst>
              </a:rPr>
              <a:t>Way B</a:t>
            </a:r>
          </a:p>
        </p:txBody>
      </p:sp>
      <p:sp>
        <p:nvSpPr>
          <p:cNvPr id="171083" name="Rectangle 75"/>
          <p:cNvSpPr>
            <a:spLocks noChangeArrowheads="1"/>
          </p:cNvSpPr>
          <p:nvPr/>
        </p:nvSpPr>
        <p:spPr bwMode="auto">
          <a:xfrm>
            <a:off x="3709987" y="4648200"/>
            <a:ext cx="914400" cy="38100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2000" b="0">
                <a:solidFill>
                  <a:schemeClr val="bg1"/>
                </a:solidFill>
                <a:effectLst>
                  <a:outerShdw blurRad="38100" dist="38100" dir="2700000" algn="tl">
                    <a:srgbClr val="000000"/>
                  </a:outerShdw>
                </a:effectLst>
              </a:rPr>
              <a:t>Way C</a:t>
            </a:r>
          </a:p>
        </p:txBody>
      </p:sp>
      <p:sp>
        <p:nvSpPr>
          <p:cNvPr id="171084" name="Rectangle 76"/>
          <p:cNvSpPr>
            <a:spLocks noChangeArrowheads="1"/>
          </p:cNvSpPr>
          <p:nvPr/>
        </p:nvSpPr>
        <p:spPr bwMode="auto">
          <a:xfrm>
            <a:off x="4776787" y="4648200"/>
            <a:ext cx="914400" cy="38100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2000" b="0">
                <a:solidFill>
                  <a:schemeClr val="bg1"/>
                </a:solidFill>
                <a:effectLst>
                  <a:outerShdw blurRad="38100" dist="38100" dir="2700000" algn="tl">
                    <a:srgbClr val="000000"/>
                  </a:outerShdw>
                </a:effectLst>
              </a:rPr>
              <a:t>Way D</a:t>
            </a:r>
          </a:p>
        </p:txBody>
      </p:sp>
      <p:cxnSp>
        <p:nvCxnSpPr>
          <p:cNvPr id="50187" name="AutoShape 77"/>
          <p:cNvCxnSpPr>
            <a:cxnSpLocks noChangeShapeType="1"/>
            <a:stCxn id="171078" idx="2"/>
            <a:endCxn id="171079" idx="0"/>
          </p:cNvCxnSpPr>
          <p:nvPr/>
        </p:nvCxnSpPr>
        <p:spPr bwMode="auto">
          <a:xfrm flipH="1">
            <a:off x="2643187" y="3505200"/>
            <a:ext cx="952500" cy="381000"/>
          </a:xfrm>
          <a:prstGeom prst="straightConnector1">
            <a:avLst/>
          </a:prstGeom>
          <a:noFill/>
          <a:ln w="12700">
            <a:solidFill>
              <a:schemeClr val="tx1"/>
            </a:solidFill>
            <a:round/>
            <a:headEnd/>
            <a:tailEnd/>
          </a:ln>
        </p:spPr>
      </p:cxnSp>
      <p:cxnSp>
        <p:nvCxnSpPr>
          <p:cNvPr id="50188" name="AutoShape 78"/>
          <p:cNvCxnSpPr>
            <a:cxnSpLocks noChangeShapeType="1"/>
            <a:stCxn id="171078" idx="2"/>
            <a:endCxn id="171080" idx="0"/>
          </p:cNvCxnSpPr>
          <p:nvPr/>
        </p:nvCxnSpPr>
        <p:spPr bwMode="auto">
          <a:xfrm>
            <a:off x="3595687" y="3505200"/>
            <a:ext cx="876300" cy="381000"/>
          </a:xfrm>
          <a:prstGeom prst="straightConnector1">
            <a:avLst/>
          </a:prstGeom>
          <a:noFill/>
          <a:ln w="12700">
            <a:solidFill>
              <a:schemeClr val="tx1"/>
            </a:solidFill>
            <a:round/>
            <a:headEnd/>
            <a:tailEnd/>
          </a:ln>
        </p:spPr>
      </p:cxnSp>
      <p:cxnSp>
        <p:nvCxnSpPr>
          <p:cNvPr id="50189" name="AutoShape 79"/>
          <p:cNvCxnSpPr>
            <a:cxnSpLocks noChangeShapeType="1"/>
            <a:stCxn id="171079" idx="2"/>
            <a:endCxn id="171081" idx="0"/>
          </p:cNvCxnSpPr>
          <p:nvPr/>
        </p:nvCxnSpPr>
        <p:spPr bwMode="auto">
          <a:xfrm flipH="1">
            <a:off x="2033587" y="4267200"/>
            <a:ext cx="609600" cy="381000"/>
          </a:xfrm>
          <a:prstGeom prst="straightConnector1">
            <a:avLst/>
          </a:prstGeom>
          <a:noFill/>
          <a:ln w="12700">
            <a:solidFill>
              <a:schemeClr val="tx1"/>
            </a:solidFill>
            <a:round/>
            <a:headEnd/>
            <a:tailEnd/>
          </a:ln>
        </p:spPr>
      </p:cxnSp>
      <p:cxnSp>
        <p:nvCxnSpPr>
          <p:cNvPr id="50190" name="AutoShape 80"/>
          <p:cNvCxnSpPr>
            <a:cxnSpLocks noChangeShapeType="1"/>
            <a:stCxn id="171079" idx="2"/>
            <a:endCxn id="171082" idx="0"/>
          </p:cNvCxnSpPr>
          <p:nvPr/>
        </p:nvCxnSpPr>
        <p:spPr bwMode="auto">
          <a:xfrm>
            <a:off x="2643187" y="4267200"/>
            <a:ext cx="457200" cy="381000"/>
          </a:xfrm>
          <a:prstGeom prst="straightConnector1">
            <a:avLst/>
          </a:prstGeom>
          <a:noFill/>
          <a:ln w="12700">
            <a:solidFill>
              <a:schemeClr val="tx1"/>
            </a:solidFill>
            <a:round/>
            <a:headEnd/>
            <a:tailEnd/>
          </a:ln>
        </p:spPr>
      </p:cxnSp>
      <p:cxnSp>
        <p:nvCxnSpPr>
          <p:cNvPr id="50191" name="AutoShape 81"/>
          <p:cNvCxnSpPr>
            <a:cxnSpLocks noChangeShapeType="1"/>
            <a:stCxn id="171080" idx="2"/>
            <a:endCxn id="171083" idx="0"/>
          </p:cNvCxnSpPr>
          <p:nvPr/>
        </p:nvCxnSpPr>
        <p:spPr bwMode="auto">
          <a:xfrm flipH="1">
            <a:off x="4167187" y="4267200"/>
            <a:ext cx="304800" cy="381000"/>
          </a:xfrm>
          <a:prstGeom prst="straightConnector1">
            <a:avLst/>
          </a:prstGeom>
          <a:noFill/>
          <a:ln w="12700">
            <a:solidFill>
              <a:schemeClr val="tx1"/>
            </a:solidFill>
            <a:round/>
            <a:headEnd/>
            <a:tailEnd/>
          </a:ln>
        </p:spPr>
      </p:cxnSp>
      <p:cxnSp>
        <p:nvCxnSpPr>
          <p:cNvPr id="50192" name="AutoShape 82"/>
          <p:cNvCxnSpPr>
            <a:cxnSpLocks noChangeShapeType="1"/>
            <a:stCxn id="171080" idx="2"/>
            <a:endCxn id="171084" idx="0"/>
          </p:cNvCxnSpPr>
          <p:nvPr/>
        </p:nvCxnSpPr>
        <p:spPr bwMode="auto">
          <a:xfrm>
            <a:off x="4471987" y="4267200"/>
            <a:ext cx="762000" cy="381000"/>
          </a:xfrm>
          <a:prstGeom prst="straightConnector1">
            <a:avLst/>
          </a:prstGeom>
          <a:noFill/>
          <a:ln w="12700">
            <a:solidFill>
              <a:schemeClr val="tx1"/>
            </a:solidFill>
            <a:round/>
            <a:headEnd/>
            <a:tailEnd/>
          </a:ln>
        </p:spPr>
      </p:cxnSp>
      <p:sp>
        <p:nvSpPr>
          <p:cNvPr id="171105" name="Rectangle 97"/>
          <p:cNvSpPr>
            <a:spLocks noChangeArrowheads="1"/>
          </p:cNvSpPr>
          <p:nvPr/>
        </p:nvSpPr>
        <p:spPr bwMode="auto">
          <a:xfrm>
            <a:off x="3505200" y="61722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2000">
                <a:solidFill>
                  <a:srgbClr val="FFFFFF"/>
                </a:solidFill>
                <a:effectLst>
                  <a:outerShdw blurRad="38100" dist="38100" dir="2700000" algn="tl">
                    <a:srgbClr val="000000"/>
                  </a:outerShdw>
                </a:effectLst>
              </a:rPr>
              <a:t>A</a:t>
            </a:r>
          </a:p>
        </p:txBody>
      </p:sp>
      <p:sp>
        <p:nvSpPr>
          <p:cNvPr id="171106" name="Rectangle 98"/>
          <p:cNvSpPr>
            <a:spLocks noChangeArrowheads="1"/>
          </p:cNvSpPr>
          <p:nvPr/>
        </p:nvSpPr>
        <p:spPr bwMode="auto">
          <a:xfrm>
            <a:off x="4572000" y="61722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2000">
                <a:solidFill>
                  <a:srgbClr val="FFFFFF"/>
                </a:solidFill>
                <a:effectLst>
                  <a:outerShdw blurRad="38100" dist="38100" dir="2700000" algn="tl">
                    <a:srgbClr val="000000"/>
                  </a:outerShdw>
                </a:effectLst>
              </a:rPr>
              <a:t>B</a:t>
            </a:r>
          </a:p>
        </p:txBody>
      </p:sp>
      <p:sp>
        <p:nvSpPr>
          <p:cNvPr id="171107" name="Rectangle 99"/>
          <p:cNvSpPr>
            <a:spLocks noChangeArrowheads="1"/>
          </p:cNvSpPr>
          <p:nvPr/>
        </p:nvSpPr>
        <p:spPr bwMode="auto">
          <a:xfrm>
            <a:off x="5638800" y="61722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2000">
                <a:solidFill>
                  <a:srgbClr val="FFFFFF"/>
                </a:solidFill>
                <a:effectLst>
                  <a:outerShdw blurRad="38100" dist="38100" dir="2700000" algn="tl">
                    <a:srgbClr val="000000"/>
                  </a:outerShdw>
                </a:effectLst>
              </a:rPr>
              <a:t>C</a:t>
            </a:r>
          </a:p>
        </p:txBody>
      </p:sp>
      <p:sp>
        <p:nvSpPr>
          <p:cNvPr id="171108" name="Rectangle 100"/>
          <p:cNvSpPr>
            <a:spLocks noChangeArrowheads="1"/>
          </p:cNvSpPr>
          <p:nvPr/>
        </p:nvSpPr>
        <p:spPr bwMode="auto">
          <a:xfrm>
            <a:off x="6705600" y="6172200"/>
            <a:ext cx="990600" cy="304800"/>
          </a:xfrm>
          <a:prstGeom prst="rect">
            <a:avLst/>
          </a:prstGeom>
          <a:solidFill>
            <a:srgbClr val="0000CC"/>
          </a:solidFill>
          <a:ln w="9525">
            <a:solidFill>
              <a:schemeClr val="tx1"/>
            </a:solidFill>
            <a:miter lim="800000"/>
            <a:headEnd/>
            <a:tailEnd/>
          </a:ln>
          <a:effectLst/>
        </p:spPr>
        <p:txBody>
          <a:bodyPr wrap="none" anchor="ctr"/>
          <a:lstStyle/>
          <a:p>
            <a:pPr>
              <a:defRPr/>
            </a:pPr>
            <a:r>
              <a:rPr kumimoji="1" lang="en-US" altLang="zh-TW" sz="2000">
                <a:solidFill>
                  <a:srgbClr val="FFFFFF"/>
                </a:solidFill>
                <a:effectLst>
                  <a:outerShdw blurRad="38100" dist="38100" dir="2700000" algn="tl">
                    <a:srgbClr val="000000"/>
                  </a:outerShdw>
                </a:effectLst>
              </a:rPr>
              <a:t>D</a:t>
            </a:r>
          </a:p>
        </p:txBody>
      </p:sp>
      <p:sp>
        <p:nvSpPr>
          <p:cNvPr id="50197" name="Text Box 101"/>
          <p:cNvSpPr txBox="1">
            <a:spLocks noChangeArrowheads="1"/>
          </p:cNvSpPr>
          <p:nvPr/>
        </p:nvSpPr>
        <p:spPr bwMode="auto">
          <a:xfrm>
            <a:off x="6781800" y="5719763"/>
            <a:ext cx="830805" cy="400110"/>
          </a:xfrm>
          <a:prstGeom prst="rect">
            <a:avLst/>
          </a:prstGeom>
          <a:noFill/>
          <a:ln w="9525">
            <a:noFill/>
            <a:miter lim="800000"/>
            <a:headEnd/>
            <a:tailEnd/>
          </a:ln>
        </p:spPr>
        <p:txBody>
          <a:bodyPr wrap="none">
            <a:spAutoFit/>
          </a:bodyPr>
          <a:lstStyle/>
          <a:p>
            <a:pPr algn="l" eaLnBrk="0" hangingPunct="0"/>
            <a:r>
              <a:rPr lang="en-US" sz="2000" b="0"/>
              <a:t>Way0</a:t>
            </a:r>
          </a:p>
        </p:txBody>
      </p:sp>
      <p:sp>
        <p:nvSpPr>
          <p:cNvPr id="50198" name="Text Box 102"/>
          <p:cNvSpPr txBox="1">
            <a:spLocks noChangeArrowheads="1"/>
          </p:cNvSpPr>
          <p:nvPr/>
        </p:nvSpPr>
        <p:spPr bwMode="auto">
          <a:xfrm>
            <a:off x="5784850" y="5715000"/>
            <a:ext cx="830805" cy="400110"/>
          </a:xfrm>
          <a:prstGeom prst="rect">
            <a:avLst/>
          </a:prstGeom>
          <a:noFill/>
          <a:ln w="9525">
            <a:noFill/>
            <a:miter lim="800000"/>
            <a:headEnd/>
            <a:tailEnd/>
          </a:ln>
        </p:spPr>
        <p:txBody>
          <a:bodyPr wrap="none">
            <a:spAutoFit/>
          </a:bodyPr>
          <a:lstStyle/>
          <a:p>
            <a:pPr algn="l" eaLnBrk="0" hangingPunct="0"/>
            <a:r>
              <a:rPr lang="en-US" sz="2000" b="0"/>
              <a:t>Way1</a:t>
            </a:r>
          </a:p>
        </p:txBody>
      </p:sp>
      <p:sp>
        <p:nvSpPr>
          <p:cNvPr id="50199" name="Text Box 103"/>
          <p:cNvSpPr txBox="1">
            <a:spLocks noChangeArrowheads="1"/>
          </p:cNvSpPr>
          <p:nvPr/>
        </p:nvSpPr>
        <p:spPr bwMode="auto">
          <a:xfrm>
            <a:off x="4724400" y="5715000"/>
            <a:ext cx="830805" cy="400110"/>
          </a:xfrm>
          <a:prstGeom prst="rect">
            <a:avLst/>
          </a:prstGeom>
          <a:noFill/>
          <a:ln w="9525">
            <a:noFill/>
            <a:miter lim="800000"/>
            <a:headEnd/>
            <a:tailEnd/>
          </a:ln>
        </p:spPr>
        <p:txBody>
          <a:bodyPr wrap="none">
            <a:spAutoFit/>
          </a:bodyPr>
          <a:lstStyle/>
          <a:p>
            <a:pPr algn="l" eaLnBrk="0" hangingPunct="0"/>
            <a:r>
              <a:rPr lang="en-US" sz="2000" b="0"/>
              <a:t>Way2</a:t>
            </a:r>
          </a:p>
        </p:txBody>
      </p:sp>
      <p:sp>
        <p:nvSpPr>
          <p:cNvPr id="50200" name="Text Box 104"/>
          <p:cNvSpPr txBox="1">
            <a:spLocks noChangeArrowheads="1"/>
          </p:cNvSpPr>
          <p:nvPr/>
        </p:nvSpPr>
        <p:spPr bwMode="auto">
          <a:xfrm>
            <a:off x="3657600" y="5715000"/>
            <a:ext cx="830805" cy="400110"/>
          </a:xfrm>
          <a:prstGeom prst="rect">
            <a:avLst/>
          </a:prstGeom>
          <a:noFill/>
          <a:ln w="9525">
            <a:noFill/>
            <a:miter lim="800000"/>
            <a:headEnd/>
            <a:tailEnd/>
          </a:ln>
        </p:spPr>
        <p:txBody>
          <a:bodyPr wrap="none">
            <a:spAutoFit/>
          </a:bodyPr>
          <a:lstStyle/>
          <a:p>
            <a:pPr algn="l" eaLnBrk="0" hangingPunct="0"/>
            <a:r>
              <a:rPr lang="en-US" sz="2000" b="0"/>
              <a:t>Way3</a:t>
            </a:r>
          </a:p>
        </p:txBody>
      </p:sp>
    </p:spTree>
    <p:extLst>
      <p:ext uri="{BB962C8B-B14F-4D97-AF65-F5344CB8AC3E}">
        <p14:creationId xmlns:p14="http://schemas.microsoft.com/office/powerpoint/2010/main" val="317496122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custDataLst>
              <p:tags r:id="rId1"/>
            </p:custDataLst>
          </p:nvPr>
        </p:nvSpPr>
        <p:spPr>
          <a:noFill/>
          <a:ln/>
        </p:spPr>
        <p:txBody>
          <a:bodyPr lIns="90488" tIns="44450" rIns="90488" bIns="44450"/>
          <a:lstStyle/>
          <a:p>
            <a:r>
              <a:rPr lang="en-US"/>
              <a:t>Cache Organization -- Recap</a:t>
            </a:r>
          </a:p>
        </p:txBody>
      </p:sp>
      <p:sp>
        <p:nvSpPr>
          <p:cNvPr id="52227" name="Rectangle 3"/>
          <p:cNvSpPr>
            <a:spLocks noGrp="1" noChangeArrowheads="1"/>
          </p:cNvSpPr>
          <p:nvPr>
            <p:ph type="body" idx="1"/>
            <p:custDataLst>
              <p:tags r:id="rId2"/>
            </p:custDataLst>
          </p:nvPr>
        </p:nvSpPr>
        <p:spPr>
          <a:xfrm>
            <a:off x="838200" y="990600"/>
            <a:ext cx="7620000" cy="601663"/>
          </a:xfrm>
          <a:noFill/>
          <a:ln/>
        </p:spPr>
        <p:txBody>
          <a:bodyPr lIns="90488" tIns="44450" rIns="90488" bIns="44450"/>
          <a:lstStyle/>
          <a:p>
            <a:r>
              <a:rPr lang="en-US" sz="2400"/>
              <a:t>A typical cache has three dimensions</a:t>
            </a:r>
          </a:p>
        </p:txBody>
      </p:sp>
      <p:grpSp>
        <p:nvGrpSpPr>
          <p:cNvPr id="2" name="Group 4"/>
          <p:cNvGrpSpPr>
            <a:grpSpLocks/>
          </p:cNvGrpSpPr>
          <p:nvPr>
            <p:custDataLst>
              <p:tags r:id="rId3"/>
            </p:custDataLst>
          </p:nvPr>
        </p:nvGrpSpPr>
        <p:grpSpPr bwMode="auto">
          <a:xfrm>
            <a:off x="1758950" y="2286000"/>
            <a:ext cx="4025900" cy="457200"/>
            <a:chOff x="1108" y="1440"/>
            <a:chExt cx="2536" cy="288"/>
          </a:xfrm>
        </p:grpSpPr>
        <p:grpSp>
          <p:nvGrpSpPr>
            <p:cNvPr id="3" name="Group 5"/>
            <p:cNvGrpSpPr>
              <a:grpSpLocks/>
            </p:cNvGrpSpPr>
            <p:nvPr/>
          </p:nvGrpSpPr>
          <p:grpSpPr bwMode="auto">
            <a:xfrm>
              <a:off x="1540" y="1440"/>
              <a:ext cx="2104" cy="144"/>
              <a:chOff x="1540" y="1440"/>
              <a:chExt cx="2104" cy="144"/>
            </a:xfrm>
          </p:grpSpPr>
          <p:sp>
            <p:nvSpPr>
              <p:cNvPr id="52230" name="Rectangle 6"/>
              <p:cNvSpPr>
                <a:spLocks noChangeArrowheads="1"/>
              </p:cNvSpPr>
              <p:nvPr>
                <p:custDataLst>
                  <p:tags r:id="rId53"/>
                </p:custDataLst>
              </p:nvPr>
            </p:nvSpPr>
            <p:spPr bwMode="auto">
              <a:xfrm>
                <a:off x="1540" y="1444"/>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31" name="Line 7"/>
              <p:cNvSpPr>
                <a:spLocks noChangeShapeType="1"/>
              </p:cNvSpPr>
              <p:nvPr>
                <p:custDataLst>
                  <p:tags r:id="rId54"/>
                </p:custDataLst>
              </p:nvPr>
            </p:nvSpPr>
            <p:spPr bwMode="auto">
              <a:xfrm>
                <a:off x="1948" y="1440"/>
                <a:ext cx="0" cy="144"/>
              </a:xfrm>
              <a:prstGeom prst="line">
                <a:avLst/>
              </a:prstGeom>
              <a:noFill/>
              <a:ln w="12700">
                <a:solidFill>
                  <a:schemeClr val="tx1"/>
                </a:solidFill>
                <a:round/>
                <a:headEnd/>
                <a:tailEnd/>
              </a:ln>
              <a:effectLst/>
            </p:spPr>
            <p:txBody>
              <a:bodyPr/>
              <a:lstStyle/>
              <a:p>
                <a:endParaRPr lang="en-US"/>
              </a:p>
            </p:txBody>
          </p:sp>
        </p:grpSp>
        <p:grpSp>
          <p:nvGrpSpPr>
            <p:cNvPr id="4" name="Group 8"/>
            <p:cNvGrpSpPr>
              <a:grpSpLocks/>
            </p:cNvGrpSpPr>
            <p:nvPr/>
          </p:nvGrpSpPr>
          <p:grpSpPr bwMode="auto">
            <a:xfrm>
              <a:off x="1396" y="1488"/>
              <a:ext cx="2104" cy="144"/>
              <a:chOff x="1396" y="1488"/>
              <a:chExt cx="2104" cy="144"/>
            </a:xfrm>
          </p:grpSpPr>
          <p:sp>
            <p:nvSpPr>
              <p:cNvPr id="52233" name="Rectangle 9"/>
              <p:cNvSpPr>
                <a:spLocks noChangeArrowheads="1"/>
              </p:cNvSpPr>
              <p:nvPr>
                <p:custDataLst>
                  <p:tags r:id="rId51"/>
                </p:custDataLst>
              </p:nvPr>
            </p:nvSpPr>
            <p:spPr bwMode="auto">
              <a:xfrm>
                <a:off x="1396" y="1492"/>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34" name="Line 10"/>
              <p:cNvSpPr>
                <a:spLocks noChangeShapeType="1"/>
              </p:cNvSpPr>
              <p:nvPr>
                <p:custDataLst>
                  <p:tags r:id="rId52"/>
                </p:custDataLst>
              </p:nvPr>
            </p:nvSpPr>
            <p:spPr bwMode="auto">
              <a:xfrm>
                <a:off x="1804" y="1488"/>
                <a:ext cx="0" cy="144"/>
              </a:xfrm>
              <a:prstGeom prst="line">
                <a:avLst/>
              </a:prstGeom>
              <a:noFill/>
              <a:ln w="12700">
                <a:solidFill>
                  <a:schemeClr val="tx1"/>
                </a:solidFill>
                <a:round/>
                <a:headEnd/>
                <a:tailEnd/>
              </a:ln>
              <a:effectLst/>
            </p:spPr>
            <p:txBody>
              <a:bodyPr/>
              <a:lstStyle/>
              <a:p>
                <a:endParaRPr lang="en-US"/>
              </a:p>
            </p:txBody>
          </p:sp>
        </p:grpSp>
        <p:grpSp>
          <p:nvGrpSpPr>
            <p:cNvPr id="5" name="Group 11"/>
            <p:cNvGrpSpPr>
              <a:grpSpLocks/>
            </p:cNvGrpSpPr>
            <p:nvPr/>
          </p:nvGrpSpPr>
          <p:grpSpPr bwMode="auto">
            <a:xfrm>
              <a:off x="1252" y="1536"/>
              <a:ext cx="2104" cy="144"/>
              <a:chOff x="1252" y="1536"/>
              <a:chExt cx="2104" cy="144"/>
            </a:xfrm>
          </p:grpSpPr>
          <p:sp>
            <p:nvSpPr>
              <p:cNvPr id="52236" name="Rectangle 12"/>
              <p:cNvSpPr>
                <a:spLocks noChangeArrowheads="1"/>
              </p:cNvSpPr>
              <p:nvPr>
                <p:custDataLst>
                  <p:tags r:id="rId49"/>
                </p:custDataLst>
              </p:nvPr>
            </p:nvSpPr>
            <p:spPr bwMode="auto">
              <a:xfrm>
                <a:off x="1252" y="1540"/>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37" name="Line 13"/>
              <p:cNvSpPr>
                <a:spLocks noChangeShapeType="1"/>
              </p:cNvSpPr>
              <p:nvPr>
                <p:custDataLst>
                  <p:tags r:id="rId50"/>
                </p:custDataLst>
              </p:nvPr>
            </p:nvSpPr>
            <p:spPr bwMode="auto">
              <a:xfrm>
                <a:off x="1660" y="1536"/>
                <a:ext cx="0" cy="144"/>
              </a:xfrm>
              <a:prstGeom prst="line">
                <a:avLst/>
              </a:prstGeom>
              <a:noFill/>
              <a:ln w="12700">
                <a:solidFill>
                  <a:schemeClr val="tx1"/>
                </a:solidFill>
                <a:round/>
                <a:headEnd/>
                <a:tailEnd/>
              </a:ln>
              <a:effectLst/>
            </p:spPr>
            <p:txBody>
              <a:bodyPr/>
              <a:lstStyle/>
              <a:p>
                <a:endParaRPr lang="en-US"/>
              </a:p>
            </p:txBody>
          </p:sp>
        </p:grpSp>
        <p:grpSp>
          <p:nvGrpSpPr>
            <p:cNvPr id="6" name="Group 14"/>
            <p:cNvGrpSpPr>
              <a:grpSpLocks/>
            </p:cNvGrpSpPr>
            <p:nvPr/>
          </p:nvGrpSpPr>
          <p:grpSpPr bwMode="auto">
            <a:xfrm>
              <a:off x="1108" y="1584"/>
              <a:ext cx="2104" cy="144"/>
              <a:chOff x="1108" y="1584"/>
              <a:chExt cx="2104" cy="144"/>
            </a:xfrm>
          </p:grpSpPr>
          <p:sp>
            <p:nvSpPr>
              <p:cNvPr id="52239" name="Rectangle 15"/>
              <p:cNvSpPr>
                <a:spLocks noChangeArrowheads="1"/>
              </p:cNvSpPr>
              <p:nvPr>
                <p:custDataLst>
                  <p:tags r:id="rId47"/>
                </p:custDataLst>
              </p:nvPr>
            </p:nvSpPr>
            <p:spPr bwMode="auto">
              <a:xfrm>
                <a:off x="1108" y="1588"/>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40" name="Line 16"/>
              <p:cNvSpPr>
                <a:spLocks noChangeShapeType="1"/>
              </p:cNvSpPr>
              <p:nvPr>
                <p:custDataLst>
                  <p:tags r:id="rId48"/>
                </p:custDataLst>
              </p:nvPr>
            </p:nvSpPr>
            <p:spPr bwMode="auto">
              <a:xfrm>
                <a:off x="1516" y="1584"/>
                <a:ext cx="0" cy="144"/>
              </a:xfrm>
              <a:prstGeom prst="line">
                <a:avLst/>
              </a:prstGeom>
              <a:noFill/>
              <a:ln w="12700">
                <a:solidFill>
                  <a:schemeClr val="tx1"/>
                </a:solidFill>
                <a:round/>
                <a:headEnd/>
                <a:tailEnd/>
              </a:ln>
              <a:effectLst/>
            </p:spPr>
            <p:txBody>
              <a:bodyPr/>
              <a:lstStyle/>
              <a:p>
                <a:endParaRPr lang="en-US"/>
              </a:p>
            </p:txBody>
          </p:sp>
        </p:grpSp>
      </p:grpSp>
      <p:grpSp>
        <p:nvGrpSpPr>
          <p:cNvPr id="7" name="Group 17"/>
          <p:cNvGrpSpPr>
            <a:grpSpLocks/>
          </p:cNvGrpSpPr>
          <p:nvPr>
            <p:custDataLst>
              <p:tags r:id="rId4"/>
            </p:custDataLst>
          </p:nvPr>
        </p:nvGrpSpPr>
        <p:grpSpPr bwMode="auto">
          <a:xfrm>
            <a:off x="1758950" y="2895600"/>
            <a:ext cx="4025900" cy="457200"/>
            <a:chOff x="1108" y="1824"/>
            <a:chExt cx="2536" cy="288"/>
          </a:xfrm>
        </p:grpSpPr>
        <p:grpSp>
          <p:nvGrpSpPr>
            <p:cNvPr id="8" name="Group 18"/>
            <p:cNvGrpSpPr>
              <a:grpSpLocks/>
            </p:cNvGrpSpPr>
            <p:nvPr/>
          </p:nvGrpSpPr>
          <p:grpSpPr bwMode="auto">
            <a:xfrm>
              <a:off x="1540" y="1824"/>
              <a:ext cx="2104" cy="144"/>
              <a:chOff x="1540" y="1824"/>
              <a:chExt cx="2104" cy="144"/>
            </a:xfrm>
          </p:grpSpPr>
          <p:sp>
            <p:nvSpPr>
              <p:cNvPr id="52243" name="Rectangle 19"/>
              <p:cNvSpPr>
                <a:spLocks noChangeArrowheads="1"/>
              </p:cNvSpPr>
              <p:nvPr>
                <p:custDataLst>
                  <p:tags r:id="rId45"/>
                </p:custDataLst>
              </p:nvPr>
            </p:nvSpPr>
            <p:spPr bwMode="auto">
              <a:xfrm>
                <a:off x="1540" y="1828"/>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44" name="Line 20"/>
              <p:cNvSpPr>
                <a:spLocks noChangeShapeType="1"/>
              </p:cNvSpPr>
              <p:nvPr>
                <p:custDataLst>
                  <p:tags r:id="rId46"/>
                </p:custDataLst>
              </p:nvPr>
            </p:nvSpPr>
            <p:spPr bwMode="auto">
              <a:xfrm>
                <a:off x="1948" y="1824"/>
                <a:ext cx="0" cy="144"/>
              </a:xfrm>
              <a:prstGeom prst="line">
                <a:avLst/>
              </a:prstGeom>
              <a:noFill/>
              <a:ln w="12700">
                <a:solidFill>
                  <a:schemeClr val="tx1"/>
                </a:solidFill>
                <a:round/>
                <a:headEnd/>
                <a:tailEnd/>
              </a:ln>
              <a:effectLst/>
            </p:spPr>
            <p:txBody>
              <a:bodyPr/>
              <a:lstStyle/>
              <a:p>
                <a:endParaRPr lang="en-US"/>
              </a:p>
            </p:txBody>
          </p:sp>
        </p:grpSp>
        <p:grpSp>
          <p:nvGrpSpPr>
            <p:cNvPr id="9" name="Group 21"/>
            <p:cNvGrpSpPr>
              <a:grpSpLocks/>
            </p:cNvGrpSpPr>
            <p:nvPr/>
          </p:nvGrpSpPr>
          <p:grpSpPr bwMode="auto">
            <a:xfrm>
              <a:off x="1396" y="1872"/>
              <a:ext cx="2104" cy="144"/>
              <a:chOff x="1396" y="1872"/>
              <a:chExt cx="2104" cy="144"/>
            </a:xfrm>
          </p:grpSpPr>
          <p:sp>
            <p:nvSpPr>
              <p:cNvPr id="52246" name="Rectangle 22"/>
              <p:cNvSpPr>
                <a:spLocks noChangeArrowheads="1"/>
              </p:cNvSpPr>
              <p:nvPr>
                <p:custDataLst>
                  <p:tags r:id="rId43"/>
                </p:custDataLst>
              </p:nvPr>
            </p:nvSpPr>
            <p:spPr bwMode="auto">
              <a:xfrm>
                <a:off x="1396" y="1876"/>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47" name="Line 23"/>
              <p:cNvSpPr>
                <a:spLocks noChangeShapeType="1"/>
              </p:cNvSpPr>
              <p:nvPr>
                <p:custDataLst>
                  <p:tags r:id="rId44"/>
                </p:custDataLst>
              </p:nvPr>
            </p:nvSpPr>
            <p:spPr bwMode="auto">
              <a:xfrm>
                <a:off x="1804" y="1872"/>
                <a:ext cx="0" cy="144"/>
              </a:xfrm>
              <a:prstGeom prst="line">
                <a:avLst/>
              </a:prstGeom>
              <a:noFill/>
              <a:ln w="12700">
                <a:solidFill>
                  <a:schemeClr val="tx1"/>
                </a:solidFill>
                <a:round/>
                <a:headEnd/>
                <a:tailEnd/>
              </a:ln>
              <a:effectLst/>
            </p:spPr>
            <p:txBody>
              <a:bodyPr/>
              <a:lstStyle/>
              <a:p>
                <a:endParaRPr lang="en-US"/>
              </a:p>
            </p:txBody>
          </p:sp>
        </p:grpSp>
        <p:grpSp>
          <p:nvGrpSpPr>
            <p:cNvPr id="10" name="Group 24"/>
            <p:cNvGrpSpPr>
              <a:grpSpLocks/>
            </p:cNvGrpSpPr>
            <p:nvPr/>
          </p:nvGrpSpPr>
          <p:grpSpPr bwMode="auto">
            <a:xfrm>
              <a:off x="1252" y="1920"/>
              <a:ext cx="2104" cy="144"/>
              <a:chOff x="1252" y="1920"/>
              <a:chExt cx="2104" cy="144"/>
            </a:xfrm>
          </p:grpSpPr>
          <p:sp>
            <p:nvSpPr>
              <p:cNvPr id="52249" name="Rectangle 25"/>
              <p:cNvSpPr>
                <a:spLocks noChangeArrowheads="1"/>
              </p:cNvSpPr>
              <p:nvPr>
                <p:custDataLst>
                  <p:tags r:id="rId41"/>
                </p:custDataLst>
              </p:nvPr>
            </p:nvSpPr>
            <p:spPr bwMode="auto">
              <a:xfrm>
                <a:off x="1252" y="1924"/>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50" name="Line 26"/>
              <p:cNvSpPr>
                <a:spLocks noChangeShapeType="1"/>
              </p:cNvSpPr>
              <p:nvPr>
                <p:custDataLst>
                  <p:tags r:id="rId42"/>
                </p:custDataLst>
              </p:nvPr>
            </p:nvSpPr>
            <p:spPr bwMode="auto">
              <a:xfrm>
                <a:off x="1660" y="1920"/>
                <a:ext cx="0" cy="144"/>
              </a:xfrm>
              <a:prstGeom prst="line">
                <a:avLst/>
              </a:prstGeom>
              <a:noFill/>
              <a:ln w="12700">
                <a:solidFill>
                  <a:schemeClr val="tx1"/>
                </a:solidFill>
                <a:round/>
                <a:headEnd/>
                <a:tailEnd/>
              </a:ln>
              <a:effectLst/>
            </p:spPr>
            <p:txBody>
              <a:bodyPr/>
              <a:lstStyle/>
              <a:p>
                <a:endParaRPr lang="en-US"/>
              </a:p>
            </p:txBody>
          </p:sp>
        </p:grpSp>
        <p:grpSp>
          <p:nvGrpSpPr>
            <p:cNvPr id="11" name="Group 27"/>
            <p:cNvGrpSpPr>
              <a:grpSpLocks/>
            </p:cNvGrpSpPr>
            <p:nvPr/>
          </p:nvGrpSpPr>
          <p:grpSpPr bwMode="auto">
            <a:xfrm>
              <a:off x="1108" y="1968"/>
              <a:ext cx="2104" cy="144"/>
              <a:chOff x="1108" y="1968"/>
              <a:chExt cx="2104" cy="144"/>
            </a:xfrm>
          </p:grpSpPr>
          <p:sp>
            <p:nvSpPr>
              <p:cNvPr id="52252" name="Rectangle 28"/>
              <p:cNvSpPr>
                <a:spLocks noChangeArrowheads="1"/>
              </p:cNvSpPr>
              <p:nvPr>
                <p:custDataLst>
                  <p:tags r:id="rId39"/>
                </p:custDataLst>
              </p:nvPr>
            </p:nvSpPr>
            <p:spPr bwMode="auto">
              <a:xfrm>
                <a:off x="1108" y="1972"/>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53" name="Line 29"/>
              <p:cNvSpPr>
                <a:spLocks noChangeShapeType="1"/>
              </p:cNvSpPr>
              <p:nvPr>
                <p:custDataLst>
                  <p:tags r:id="rId40"/>
                </p:custDataLst>
              </p:nvPr>
            </p:nvSpPr>
            <p:spPr bwMode="auto">
              <a:xfrm>
                <a:off x="1516" y="1968"/>
                <a:ext cx="0" cy="144"/>
              </a:xfrm>
              <a:prstGeom prst="line">
                <a:avLst/>
              </a:prstGeom>
              <a:noFill/>
              <a:ln w="12700">
                <a:solidFill>
                  <a:schemeClr val="tx1"/>
                </a:solidFill>
                <a:round/>
                <a:headEnd/>
                <a:tailEnd/>
              </a:ln>
              <a:effectLst/>
            </p:spPr>
            <p:txBody>
              <a:bodyPr/>
              <a:lstStyle/>
              <a:p>
                <a:endParaRPr lang="en-US"/>
              </a:p>
            </p:txBody>
          </p:sp>
        </p:grpSp>
      </p:grpSp>
      <p:grpSp>
        <p:nvGrpSpPr>
          <p:cNvPr id="12" name="Group 30"/>
          <p:cNvGrpSpPr>
            <a:grpSpLocks/>
          </p:cNvGrpSpPr>
          <p:nvPr>
            <p:custDataLst>
              <p:tags r:id="rId5"/>
            </p:custDataLst>
          </p:nvPr>
        </p:nvGrpSpPr>
        <p:grpSpPr bwMode="auto">
          <a:xfrm>
            <a:off x="1758950" y="3505200"/>
            <a:ext cx="4025900" cy="457200"/>
            <a:chOff x="1108" y="2208"/>
            <a:chExt cx="2536" cy="288"/>
          </a:xfrm>
        </p:grpSpPr>
        <p:grpSp>
          <p:nvGrpSpPr>
            <p:cNvPr id="13" name="Group 31"/>
            <p:cNvGrpSpPr>
              <a:grpSpLocks/>
            </p:cNvGrpSpPr>
            <p:nvPr/>
          </p:nvGrpSpPr>
          <p:grpSpPr bwMode="auto">
            <a:xfrm>
              <a:off x="1540" y="2208"/>
              <a:ext cx="2104" cy="144"/>
              <a:chOff x="1540" y="2208"/>
              <a:chExt cx="2104" cy="144"/>
            </a:xfrm>
          </p:grpSpPr>
          <p:sp>
            <p:nvSpPr>
              <p:cNvPr id="52256" name="Rectangle 32"/>
              <p:cNvSpPr>
                <a:spLocks noChangeArrowheads="1"/>
              </p:cNvSpPr>
              <p:nvPr>
                <p:custDataLst>
                  <p:tags r:id="rId37"/>
                </p:custDataLst>
              </p:nvPr>
            </p:nvSpPr>
            <p:spPr bwMode="auto">
              <a:xfrm>
                <a:off x="1540" y="2212"/>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57" name="Line 33"/>
              <p:cNvSpPr>
                <a:spLocks noChangeShapeType="1"/>
              </p:cNvSpPr>
              <p:nvPr>
                <p:custDataLst>
                  <p:tags r:id="rId38"/>
                </p:custDataLst>
              </p:nvPr>
            </p:nvSpPr>
            <p:spPr bwMode="auto">
              <a:xfrm>
                <a:off x="1948" y="2208"/>
                <a:ext cx="0" cy="144"/>
              </a:xfrm>
              <a:prstGeom prst="line">
                <a:avLst/>
              </a:prstGeom>
              <a:noFill/>
              <a:ln w="12700">
                <a:solidFill>
                  <a:schemeClr val="tx1"/>
                </a:solidFill>
                <a:round/>
                <a:headEnd/>
                <a:tailEnd/>
              </a:ln>
              <a:effectLst/>
            </p:spPr>
            <p:txBody>
              <a:bodyPr/>
              <a:lstStyle/>
              <a:p>
                <a:endParaRPr lang="en-US"/>
              </a:p>
            </p:txBody>
          </p:sp>
        </p:grpSp>
        <p:grpSp>
          <p:nvGrpSpPr>
            <p:cNvPr id="14" name="Group 34"/>
            <p:cNvGrpSpPr>
              <a:grpSpLocks/>
            </p:cNvGrpSpPr>
            <p:nvPr/>
          </p:nvGrpSpPr>
          <p:grpSpPr bwMode="auto">
            <a:xfrm>
              <a:off x="1396" y="2256"/>
              <a:ext cx="2104" cy="144"/>
              <a:chOff x="1396" y="2256"/>
              <a:chExt cx="2104" cy="144"/>
            </a:xfrm>
          </p:grpSpPr>
          <p:sp>
            <p:nvSpPr>
              <p:cNvPr id="52259" name="Rectangle 35"/>
              <p:cNvSpPr>
                <a:spLocks noChangeArrowheads="1"/>
              </p:cNvSpPr>
              <p:nvPr>
                <p:custDataLst>
                  <p:tags r:id="rId35"/>
                </p:custDataLst>
              </p:nvPr>
            </p:nvSpPr>
            <p:spPr bwMode="auto">
              <a:xfrm>
                <a:off x="1396" y="2260"/>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60" name="Line 36"/>
              <p:cNvSpPr>
                <a:spLocks noChangeShapeType="1"/>
              </p:cNvSpPr>
              <p:nvPr>
                <p:custDataLst>
                  <p:tags r:id="rId36"/>
                </p:custDataLst>
              </p:nvPr>
            </p:nvSpPr>
            <p:spPr bwMode="auto">
              <a:xfrm>
                <a:off x="1804" y="2256"/>
                <a:ext cx="0" cy="144"/>
              </a:xfrm>
              <a:prstGeom prst="line">
                <a:avLst/>
              </a:prstGeom>
              <a:noFill/>
              <a:ln w="12700">
                <a:solidFill>
                  <a:schemeClr val="tx1"/>
                </a:solidFill>
                <a:round/>
                <a:headEnd/>
                <a:tailEnd/>
              </a:ln>
              <a:effectLst/>
            </p:spPr>
            <p:txBody>
              <a:bodyPr/>
              <a:lstStyle/>
              <a:p>
                <a:endParaRPr lang="en-US"/>
              </a:p>
            </p:txBody>
          </p:sp>
        </p:grpSp>
        <p:grpSp>
          <p:nvGrpSpPr>
            <p:cNvPr id="15" name="Group 37"/>
            <p:cNvGrpSpPr>
              <a:grpSpLocks/>
            </p:cNvGrpSpPr>
            <p:nvPr/>
          </p:nvGrpSpPr>
          <p:grpSpPr bwMode="auto">
            <a:xfrm>
              <a:off x="1252" y="2304"/>
              <a:ext cx="2104" cy="144"/>
              <a:chOff x="1252" y="2304"/>
              <a:chExt cx="2104" cy="144"/>
            </a:xfrm>
          </p:grpSpPr>
          <p:sp>
            <p:nvSpPr>
              <p:cNvPr id="52262" name="Rectangle 38"/>
              <p:cNvSpPr>
                <a:spLocks noChangeArrowheads="1"/>
              </p:cNvSpPr>
              <p:nvPr>
                <p:custDataLst>
                  <p:tags r:id="rId33"/>
                </p:custDataLst>
              </p:nvPr>
            </p:nvSpPr>
            <p:spPr bwMode="auto">
              <a:xfrm>
                <a:off x="1252" y="2308"/>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63" name="Line 39"/>
              <p:cNvSpPr>
                <a:spLocks noChangeShapeType="1"/>
              </p:cNvSpPr>
              <p:nvPr>
                <p:custDataLst>
                  <p:tags r:id="rId34"/>
                </p:custDataLst>
              </p:nvPr>
            </p:nvSpPr>
            <p:spPr bwMode="auto">
              <a:xfrm>
                <a:off x="1660" y="2304"/>
                <a:ext cx="0" cy="144"/>
              </a:xfrm>
              <a:prstGeom prst="line">
                <a:avLst/>
              </a:prstGeom>
              <a:noFill/>
              <a:ln w="12700">
                <a:solidFill>
                  <a:schemeClr val="tx1"/>
                </a:solidFill>
                <a:round/>
                <a:headEnd/>
                <a:tailEnd/>
              </a:ln>
              <a:effectLst/>
            </p:spPr>
            <p:txBody>
              <a:bodyPr/>
              <a:lstStyle/>
              <a:p>
                <a:endParaRPr lang="en-US"/>
              </a:p>
            </p:txBody>
          </p:sp>
        </p:grpSp>
        <p:grpSp>
          <p:nvGrpSpPr>
            <p:cNvPr id="16" name="Group 40"/>
            <p:cNvGrpSpPr>
              <a:grpSpLocks/>
            </p:cNvGrpSpPr>
            <p:nvPr/>
          </p:nvGrpSpPr>
          <p:grpSpPr bwMode="auto">
            <a:xfrm>
              <a:off x="1108" y="2352"/>
              <a:ext cx="2104" cy="144"/>
              <a:chOff x="1108" y="2352"/>
              <a:chExt cx="2104" cy="144"/>
            </a:xfrm>
          </p:grpSpPr>
          <p:sp>
            <p:nvSpPr>
              <p:cNvPr id="52265" name="Rectangle 41"/>
              <p:cNvSpPr>
                <a:spLocks noChangeArrowheads="1"/>
              </p:cNvSpPr>
              <p:nvPr>
                <p:custDataLst>
                  <p:tags r:id="rId31"/>
                </p:custDataLst>
              </p:nvPr>
            </p:nvSpPr>
            <p:spPr bwMode="auto">
              <a:xfrm>
                <a:off x="1108" y="2356"/>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66" name="Line 42"/>
              <p:cNvSpPr>
                <a:spLocks noChangeShapeType="1"/>
              </p:cNvSpPr>
              <p:nvPr>
                <p:custDataLst>
                  <p:tags r:id="rId32"/>
                </p:custDataLst>
              </p:nvPr>
            </p:nvSpPr>
            <p:spPr bwMode="auto">
              <a:xfrm>
                <a:off x="1516" y="2352"/>
                <a:ext cx="0" cy="144"/>
              </a:xfrm>
              <a:prstGeom prst="line">
                <a:avLst/>
              </a:prstGeom>
              <a:noFill/>
              <a:ln w="12700">
                <a:solidFill>
                  <a:schemeClr val="tx1"/>
                </a:solidFill>
                <a:round/>
                <a:headEnd/>
                <a:tailEnd/>
              </a:ln>
              <a:effectLst/>
            </p:spPr>
            <p:txBody>
              <a:bodyPr/>
              <a:lstStyle/>
              <a:p>
                <a:endParaRPr lang="en-US"/>
              </a:p>
            </p:txBody>
          </p:sp>
        </p:grpSp>
      </p:grpSp>
      <p:grpSp>
        <p:nvGrpSpPr>
          <p:cNvPr id="17" name="Group 43"/>
          <p:cNvGrpSpPr>
            <a:grpSpLocks/>
          </p:cNvGrpSpPr>
          <p:nvPr>
            <p:custDataLst>
              <p:tags r:id="rId6"/>
            </p:custDataLst>
          </p:nvPr>
        </p:nvGrpSpPr>
        <p:grpSpPr bwMode="auto">
          <a:xfrm>
            <a:off x="1758950" y="4953000"/>
            <a:ext cx="4025900" cy="457200"/>
            <a:chOff x="1108" y="3120"/>
            <a:chExt cx="2536" cy="288"/>
          </a:xfrm>
        </p:grpSpPr>
        <p:grpSp>
          <p:nvGrpSpPr>
            <p:cNvPr id="18" name="Group 44"/>
            <p:cNvGrpSpPr>
              <a:grpSpLocks/>
            </p:cNvGrpSpPr>
            <p:nvPr/>
          </p:nvGrpSpPr>
          <p:grpSpPr bwMode="auto">
            <a:xfrm>
              <a:off x="1540" y="3120"/>
              <a:ext cx="2104" cy="144"/>
              <a:chOff x="1540" y="3120"/>
              <a:chExt cx="2104" cy="144"/>
            </a:xfrm>
          </p:grpSpPr>
          <p:sp>
            <p:nvSpPr>
              <p:cNvPr id="52269" name="Rectangle 45"/>
              <p:cNvSpPr>
                <a:spLocks noChangeArrowheads="1"/>
              </p:cNvSpPr>
              <p:nvPr>
                <p:custDataLst>
                  <p:tags r:id="rId29"/>
                </p:custDataLst>
              </p:nvPr>
            </p:nvSpPr>
            <p:spPr bwMode="auto">
              <a:xfrm>
                <a:off x="1540" y="3124"/>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70" name="Line 46"/>
              <p:cNvSpPr>
                <a:spLocks noChangeShapeType="1"/>
              </p:cNvSpPr>
              <p:nvPr>
                <p:custDataLst>
                  <p:tags r:id="rId30"/>
                </p:custDataLst>
              </p:nvPr>
            </p:nvSpPr>
            <p:spPr bwMode="auto">
              <a:xfrm>
                <a:off x="1948" y="3120"/>
                <a:ext cx="0" cy="144"/>
              </a:xfrm>
              <a:prstGeom prst="line">
                <a:avLst/>
              </a:prstGeom>
              <a:noFill/>
              <a:ln w="12700">
                <a:solidFill>
                  <a:schemeClr val="tx1"/>
                </a:solidFill>
                <a:round/>
                <a:headEnd/>
                <a:tailEnd/>
              </a:ln>
              <a:effectLst/>
            </p:spPr>
            <p:txBody>
              <a:bodyPr/>
              <a:lstStyle/>
              <a:p>
                <a:endParaRPr lang="en-US"/>
              </a:p>
            </p:txBody>
          </p:sp>
        </p:grpSp>
        <p:grpSp>
          <p:nvGrpSpPr>
            <p:cNvPr id="19" name="Group 47"/>
            <p:cNvGrpSpPr>
              <a:grpSpLocks/>
            </p:cNvGrpSpPr>
            <p:nvPr/>
          </p:nvGrpSpPr>
          <p:grpSpPr bwMode="auto">
            <a:xfrm>
              <a:off x="1396" y="3168"/>
              <a:ext cx="2104" cy="144"/>
              <a:chOff x="1396" y="3168"/>
              <a:chExt cx="2104" cy="144"/>
            </a:xfrm>
          </p:grpSpPr>
          <p:sp>
            <p:nvSpPr>
              <p:cNvPr id="52272" name="Rectangle 48"/>
              <p:cNvSpPr>
                <a:spLocks noChangeArrowheads="1"/>
              </p:cNvSpPr>
              <p:nvPr>
                <p:custDataLst>
                  <p:tags r:id="rId27"/>
                </p:custDataLst>
              </p:nvPr>
            </p:nvSpPr>
            <p:spPr bwMode="auto">
              <a:xfrm>
                <a:off x="1396" y="3172"/>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73" name="Line 49"/>
              <p:cNvSpPr>
                <a:spLocks noChangeShapeType="1"/>
              </p:cNvSpPr>
              <p:nvPr>
                <p:custDataLst>
                  <p:tags r:id="rId28"/>
                </p:custDataLst>
              </p:nvPr>
            </p:nvSpPr>
            <p:spPr bwMode="auto">
              <a:xfrm>
                <a:off x="1804" y="3168"/>
                <a:ext cx="0" cy="144"/>
              </a:xfrm>
              <a:prstGeom prst="line">
                <a:avLst/>
              </a:prstGeom>
              <a:noFill/>
              <a:ln w="12700">
                <a:solidFill>
                  <a:schemeClr val="tx1"/>
                </a:solidFill>
                <a:round/>
                <a:headEnd/>
                <a:tailEnd/>
              </a:ln>
              <a:effectLst/>
            </p:spPr>
            <p:txBody>
              <a:bodyPr/>
              <a:lstStyle/>
              <a:p>
                <a:endParaRPr lang="en-US"/>
              </a:p>
            </p:txBody>
          </p:sp>
        </p:grpSp>
        <p:grpSp>
          <p:nvGrpSpPr>
            <p:cNvPr id="20" name="Group 50"/>
            <p:cNvGrpSpPr>
              <a:grpSpLocks/>
            </p:cNvGrpSpPr>
            <p:nvPr/>
          </p:nvGrpSpPr>
          <p:grpSpPr bwMode="auto">
            <a:xfrm>
              <a:off x="1252" y="3216"/>
              <a:ext cx="2104" cy="144"/>
              <a:chOff x="1252" y="3216"/>
              <a:chExt cx="2104" cy="144"/>
            </a:xfrm>
          </p:grpSpPr>
          <p:sp>
            <p:nvSpPr>
              <p:cNvPr id="52275" name="Rectangle 51"/>
              <p:cNvSpPr>
                <a:spLocks noChangeArrowheads="1"/>
              </p:cNvSpPr>
              <p:nvPr>
                <p:custDataLst>
                  <p:tags r:id="rId25"/>
                </p:custDataLst>
              </p:nvPr>
            </p:nvSpPr>
            <p:spPr bwMode="auto">
              <a:xfrm>
                <a:off x="1252" y="3220"/>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76" name="Line 52"/>
              <p:cNvSpPr>
                <a:spLocks noChangeShapeType="1"/>
              </p:cNvSpPr>
              <p:nvPr>
                <p:custDataLst>
                  <p:tags r:id="rId26"/>
                </p:custDataLst>
              </p:nvPr>
            </p:nvSpPr>
            <p:spPr bwMode="auto">
              <a:xfrm>
                <a:off x="1660" y="3216"/>
                <a:ext cx="0" cy="144"/>
              </a:xfrm>
              <a:prstGeom prst="line">
                <a:avLst/>
              </a:prstGeom>
              <a:noFill/>
              <a:ln w="12700">
                <a:solidFill>
                  <a:schemeClr val="tx1"/>
                </a:solidFill>
                <a:round/>
                <a:headEnd/>
                <a:tailEnd/>
              </a:ln>
              <a:effectLst/>
            </p:spPr>
            <p:txBody>
              <a:bodyPr/>
              <a:lstStyle/>
              <a:p>
                <a:endParaRPr lang="en-US"/>
              </a:p>
            </p:txBody>
          </p:sp>
        </p:grpSp>
        <p:grpSp>
          <p:nvGrpSpPr>
            <p:cNvPr id="21" name="Group 53"/>
            <p:cNvGrpSpPr>
              <a:grpSpLocks/>
            </p:cNvGrpSpPr>
            <p:nvPr/>
          </p:nvGrpSpPr>
          <p:grpSpPr bwMode="auto">
            <a:xfrm>
              <a:off x="1108" y="3264"/>
              <a:ext cx="2104" cy="144"/>
              <a:chOff x="1108" y="3264"/>
              <a:chExt cx="2104" cy="144"/>
            </a:xfrm>
          </p:grpSpPr>
          <p:sp>
            <p:nvSpPr>
              <p:cNvPr id="52278" name="Rectangle 54"/>
              <p:cNvSpPr>
                <a:spLocks noChangeArrowheads="1"/>
              </p:cNvSpPr>
              <p:nvPr>
                <p:custDataLst>
                  <p:tags r:id="rId23"/>
                </p:custDataLst>
              </p:nvPr>
            </p:nvSpPr>
            <p:spPr bwMode="auto">
              <a:xfrm>
                <a:off x="1108" y="3268"/>
                <a:ext cx="2104" cy="136"/>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tag                         data                  </a:t>
                </a:r>
              </a:p>
            </p:txBody>
          </p:sp>
          <p:sp>
            <p:nvSpPr>
              <p:cNvPr id="52279" name="Line 55"/>
              <p:cNvSpPr>
                <a:spLocks noChangeShapeType="1"/>
              </p:cNvSpPr>
              <p:nvPr>
                <p:custDataLst>
                  <p:tags r:id="rId24"/>
                </p:custDataLst>
              </p:nvPr>
            </p:nvSpPr>
            <p:spPr bwMode="auto">
              <a:xfrm>
                <a:off x="1516" y="3264"/>
                <a:ext cx="0" cy="144"/>
              </a:xfrm>
              <a:prstGeom prst="line">
                <a:avLst/>
              </a:prstGeom>
              <a:noFill/>
              <a:ln w="12700">
                <a:solidFill>
                  <a:schemeClr val="tx1"/>
                </a:solidFill>
                <a:round/>
                <a:headEnd/>
                <a:tailEnd/>
              </a:ln>
              <a:effectLst/>
            </p:spPr>
            <p:txBody>
              <a:bodyPr/>
              <a:lstStyle/>
              <a:p>
                <a:endParaRPr lang="en-US"/>
              </a:p>
            </p:txBody>
          </p:sp>
        </p:grpSp>
      </p:grpSp>
      <p:sp>
        <p:nvSpPr>
          <p:cNvPr id="52280" name="Rectangle 56"/>
          <p:cNvSpPr>
            <a:spLocks noChangeArrowheads="1"/>
          </p:cNvSpPr>
          <p:nvPr>
            <p:custDataLst>
              <p:tags r:id="rId7"/>
            </p:custDataLst>
          </p:nvPr>
        </p:nvSpPr>
        <p:spPr bwMode="auto">
          <a:xfrm>
            <a:off x="3414713" y="4038600"/>
            <a:ext cx="231775" cy="82232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a:t>
            </a:r>
          </a:p>
          <a:p>
            <a:r>
              <a:rPr lang="en-US" sz="1600">
                <a:solidFill>
                  <a:schemeClr val="tx2"/>
                </a:solidFill>
                <a:latin typeface="Times New Roman" pitchFamily="18" charset="0"/>
              </a:rPr>
              <a:t>.</a:t>
            </a:r>
          </a:p>
          <a:p>
            <a:r>
              <a:rPr lang="en-US" sz="1600">
                <a:solidFill>
                  <a:schemeClr val="tx2"/>
                </a:solidFill>
                <a:latin typeface="Times New Roman" pitchFamily="18" charset="0"/>
              </a:rPr>
              <a:t>.</a:t>
            </a:r>
          </a:p>
        </p:txBody>
      </p:sp>
      <p:sp>
        <p:nvSpPr>
          <p:cNvPr id="52281" name="Line 57"/>
          <p:cNvSpPr>
            <a:spLocks noChangeShapeType="1"/>
          </p:cNvSpPr>
          <p:nvPr>
            <p:custDataLst>
              <p:tags r:id="rId8"/>
            </p:custDataLst>
          </p:nvPr>
        </p:nvSpPr>
        <p:spPr bwMode="auto">
          <a:xfrm>
            <a:off x="2438400" y="5715000"/>
            <a:ext cx="0" cy="152400"/>
          </a:xfrm>
          <a:prstGeom prst="line">
            <a:avLst/>
          </a:prstGeom>
          <a:noFill/>
          <a:ln w="12700">
            <a:solidFill>
              <a:schemeClr val="tx1"/>
            </a:solidFill>
            <a:round/>
            <a:headEnd/>
            <a:tailEnd/>
          </a:ln>
          <a:effectLst/>
        </p:spPr>
        <p:txBody>
          <a:bodyPr/>
          <a:lstStyle/>
          <a:p>
            <a:endParaRPr lang="en-US"/>
          </a:p>
        </p:txBody>
      </p:sp>
      <p:sp>
        <p:nvSpPr>
          <p:cNvPr id="52282" name="Line 58"/>
          <p:cNvSpPr>
            <a:spLocks noChangeShapeType="1"/>
          </p:cNvSpPr>
          <p:nvPr>
            <p:custDataLst>
              <p:tags r:id="rId9"/>
            </p:custDataLst>
          </p:nvPr>
        </p:nvSpPr>
        <p:spPr bwMode="auto">
          <a:xfrm>
            <a:off x="5105400" y="5715000"/>
            <a:ext cx="0" cy="152400"/>
          </a:xfrm>
          <a:prstGeom prst="line">
            <a:avLst/>
          </a:prstGeom>
          <a:noFill/>
          <a:ln w="12700">
            <a:solidFill>
              <a:schemeClr val="tx1"/>
            </a:solidFill>
            <a:round/>
            <a:headEnd/>
            <a:tailEnd/>
          </a:ln>
          <a:effectLst/>
        </p:spPr>
        <p:txBody>
          <a:bodyPr/>
          <a:lstStyle/>
          <a:p>
            <a:endParaRPr lang="en-US"/>
          </a:p>
        </p:txBody>
      </p:sp>
      <p:sp>
        <p:nvSpPr>
          <p:cNvPr id="52283" name="Line 59"/>
          <p:cNvSpPr>
            <a:spLocks noChangeShapeType="1"/>
          </p:cNvSpPr>
          <p:nvPr>
            <p:custDataLst>
              <p:tags r:id="rId10"/>
            </p:custDataLst>
          </p:nvPr>
        </p:nvSpPr>
        <p:spPr bwMode="auto">
          <a:xfrm>
            <a:off x="2438400" y="5791200"/>
            <a:ext cx="2667000" cy="0"/>
          </a:xfrm>
          <a:prstGeom prst="line">
            <a:avLst/>
          </a:prstGeom>
          <a:noFill/>
          <a:ln w="12700">
            <a:solidFill>
              <a:schemeClr val="tx1"/>
            </a:solidFill>
            <a:round/>
            <a:headEnd/>
            <a:tailEnd/>
          </a:ln>
          <a:effectLst/>
        </p:spPr>
        <p:txBody>
          <a:bodyPr/>
          <a:lstStyle/>
          <a:p>
            <a:endParaRPr lang="en-US"/>
          </a:p>
        </p:txBody>
      </p:sp>
      <p:sp>
        <p:nvSpPr>
          <p:cNvPr id="52284" name="Rectangle 60"/>
          <p:cNvSpPr>
            <a:spLocks noChangeArrowheads="1"/>
          </p:cNvSpPr>
          <p:nvPr>
            <p:custDataLst>
              <p:tags r:id="rId11"/>
            </p:custDataLst>
          </p:nvPr>
        </p:nvSpPr>
        <p:spPr bwMode="auto">
          <a:xfrm>
            <a:off x="2576513" y="5867400"/>
            <a:ext cx="2139950"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Bytes/block (</a:t>
            </a:r>
            <a:r>
              <a:rPr lang="en-US" sz="1600" i="1">
                <a:solidFill>
                  <a:schemeClr val="tx2"/>
                </a:solidFill>
                <a:latin typeface="Times New Roman" pitchFamily="18" charset="0"/>
              </a:rPr>
              <a:t>block size</a:t>
            </a:r>
            <a:r>
              <a:rPr lang="en-US" sz="1600">
                <a:solidFill>
                  <a:schemeClr val="tx2"/>
                </a:solidFill>
                <a:latin typeface="Times New Roman" pitchFamily="18" charset="0"/>
              </a:rPr>
              <a:t>)</a:t>
            </a:r>
          </a:p>
        </p:txBody>
      </p:sp>
      <p:sp>
        <p:nvSpPr>
          <p:cNvPr id="52285" name="Line 61"/>
          <p:cNvSpPr>
            <a:spLocks noChangeShapeType="1"/>
          </p:cNvSpPr>
          <p:nvPr>
            <p:custDataLst>
              <p:tags r:id="rId12"/>
            </p:custDataLst>
          </p:nvPr>
        </p:nvSpPr>
        <p:spPr bwMode="auto">
          <a:xfrm>
            <a:off x="5486400" y="3962400"/>
            <a:ext cx="228600" cy="0"/>
          </a:xfrm>
          <a:prstGeom prst="line">
            <a:avLst/>
          </a:prstGeom>
          <a:noFill/>
          <a:ln w="12700">
            <a:solidFill>
              <a:schemeClr val="tx1"/>
            </a:solidFill>
            <a:round/>
            <a:headEnd/>
            <a:tailEnd/>
          </a:ln>
          <a:effectLst/>
        </p:spPr>
        <p:txBody>
          <a:bodyPr/>
          <a:lstStyle/>
          <a:p>
            <a:endParaRPr lang="en-US"/>
          </a:p>
        </p:txBody>
      </p:sp>
      <p:sp>
        <p:nvSpPr>
          <p:cNvPr id="52286" name="Line 62"/>
          <p:cNvSpPr>
            <a:spLocks noChangeShapeType="1"/>
          </p:cNvSpPr>
          <p:nvPr>
            <p:custDataLst>
              <p:tags r:id="rId13"/>
            </p:custDataLst>
          </p:nvPr>
        </p:nvSpPr>
        <p:spPr bwMode="auto">
          <a:xfrm>
            <a:off x="6248400" y="3581400"/>
            <a:ext cx="228600" cy="0"/>
          </a:xfrm>
          <a:prstGeom prst="line">
            <a:avLst/>
          </a:prstGeom>
          <a:noFill/>
          <a:ln w="12700">
            <a:solidFill>
              <a:schemeClr val="tx1"/>
            </a:solidFill>
            <a:round/>
            <a:headEnd/>
            <a:tailEnd/>
          </a:ln>
          <a:effectLst/>
        </p:spPr>
        <p:txBody>
          <a:bodyPr/>
          <a:lstStyle/>
          <a:p>
            <a:endParaRPr lang="en-US"/>
          </a:p>
        </p:txBody>
      </p:sp>
      <p:sp>
        <p:nvSpPr>
          <p:cNvPr id="52287" name="Line 63"/>
          <p:cNvSpPr>
            <a:spLocks noChangeShapeType="1"/>
          </p:cNvSpPr>
          <p:nvPr>
            <p:custDataLst>
              <p:tags r:id="rId14"/>
            </p:custDataLst>
          </p:nvPr>
        </p:nvSpPr>
        <p:spPr bwMode="auto">
          <a:xfrm flipV="1">
            <a:off x="5562600" y="3581400"/>
            <a:ext cx="838200" cy="381000"/>
          </a:xfrm>
          <a:prstGeom prst="line">
            <a:avLst/>
          </a:prstGeom>
          <a:noFill/>
          <a:ln w="12700">
            <a:solidFill>
              <a:schemeClr val="tx1"/>
            </a:solidFill>
            <a:round/>
            <a:headEnd/>
            <a:tailEnd/>
          </a:ln>
          <a:effectLst/>
        </p:spPr>
        <p:txBody>
          <a:bodyPr/>
          <a:lstStyle/>
          <a:p>
            <a:endParaRPr lang="en-US"/>
          </a:p>
        </p:txBody>
      </p:sp>
      <p:sp>
        <p:nvSpPr>
          <p:cNvPr id="52288" name="Rectangle 64"/>
          <p:cNvSpPr>
            <a:spLocks noChangeArrowheads="1"/>
          </p:cNvSpPr>
          <p:nvPr>
            <p:custDataLst>
              <p:tags r:id="rId15"/>
            </p:custDataLst>
          </p:nvPr>
        </p:nvSpPr>
        <p:spPr bwMode="auto">
          <a:xfrm>
            <a:off x="6310313" y="3581400"/>
            <a:ext cx="2238375"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Blocks/set (</a:t>
            </a:r>
            <a:r>
              <a:rPr lang="en-US" sz="1600" i="1">
                <a:solidFill>
                  <a:schemeClr val="tx2"/>
                </a:solidFill>
                <a:latin typeface="Times New Roman" pitchFamily="18" charset="0"/>
              </a:rPr>
              <a:t>associativity</a:t>
            </a:r>
            <a:r>
              <a:rPr lang="en-US" sz="1600">
                <a:solidFill>
                  <a:schemeClr val="tx2"/>
                </a:solidFill>
                <a:latin typeface="Times New Roman" pitchFamily="18" charset="0"/>
              </a:rPr>
              <a:t>)</a:t>
            </a:r>
          </a:p>
        </p:txBody>
      </p:sp>
      <p:sp>
        <p:nvSpPr>
          <p:cNvPr id="52289" name="Line 65"/>
          <p:cNvSpPr>
            <a:spLocks noChangeShapeType="1"/>
          </p:cNvSpPr>
          <p:nvPr>
            <p:custDataLst>
              <p:tags r:id="rId16"/>
            </p:custDataLst>
          </p:nvPr>
        </p:nvSpPr>
        <p:spPr bwMode="auto">
          <a:xfrm>
            <a:off x="1066800" y="2286000"/>
            <a:ext cx="381000" cy="0"/>
          </a:xfrm>
          <a:prstGeom prst="line">
            <a:avLst/>
          </a:prstGeom>
          <a:noFill/>
          <a:ln w="12700">
            <a:solidFill>
              <a:schemeClr val="tx1"/>
            </a:solidFill>
            <a:round/>
            <a:headEnd/>
            <a:tailEnd/>
          </a:ln>
          <a:effectLst/>
        </p:spPr>
        <p:txBody>
          <a:bodyPr/>
          <a:lstStyle/>
          <a:p>
            <a:endParaRPr lang="en-US"/>
          </a:p>
        </p:txBody>
      </p:sp>
      <p:sp>
        <p:nvSpPr>
          <p:cNvPr id="52290" name="Line 66"/>
          <p:cNvSpPr>
            <a:spLocks noChangeShapeType="1"/>
          </p:cNvSpPr>
          <p:nvPr>
            <p:custDataLst>
              <p:tags r:id="rId17"/>
            </p:custDataLst>
          </p:nvPr>
        </p:nvSpPr>
        <p:spPr bwMode="auto">
          <a:xfrm>
            <a:off x="1066800" y="5486400"/>
            <a:ext cx="381000" cy="0"/>
          </a:xfrm>
          <a:prstGeom prst="line">
            <a:avLst/>
          </a:prstGeom>
          <a:noFill/>
          <a:ln w="12700">
            <a:solidFill>
              <a:schemeClr val="tx1"/>
            </a:solidFill>
            <a:round/>
            <a:headEnd/>
            <a:tailEnd/>
          </a:ln>
          <a:effectLst/>
        </p:spPr>
        <p:txBody>
          <a:bodyPr/>
          <a:lstStyle/>
          <a:p>
            <a:endParaRPr lang="en-US"/>
          </a:p>
        </p:txBody>
      </p:sp>
      <p:sp>
        <p:nvSpPr>
          <p:cNvPr id="52291" name="Line 67"/>
          <p:cNvSpPr>
            <a:spLocks noChangeShapeType="1"/>
          </p:cNvSpPr>
          <p:nvPr>
            <p:custDataLst>
              <p:tags r:id="rId18"/>
            </p:custDataLst>
          </p:nvPr>
        </p:nvSpPr>
        <p:spPr bwMode="auto">
          <a:xfrm>
            <a:off x="1219200" y="2286000"/>
            <a:ext cx="0" cy="3200400"/>
          </a:xfrm>
          <a:prstGeom prst="line">
            <a:avLst/>
          </a:prstGeom>
          <a:noFill/>
          <a:ln w="12700">
            <a:solidFill>
              <a:schemeClr val="tx1"/>
            </a:solidFill>
            <a:round/>
            <a:headEnd/>
            <a:tailEnd/>
          </a:ln>
          <a:effectLst/>
        </p:spPr>
        <p:txBody>
          <a:bodyPr/>
          <a:lstStyle/>
          <a:p>
            <a:endParaRPr lang="en-US"/>
          </a:p>
        </p:txBody>
      </p:sp>
      <p:sp>
        <p:nvSpPr>
          <p:cNvPr id="52292" name="Rectangle 68"/>
          <p:cNvSpPr>
            <a:spLocks noChangeArrowheads="1"/>
          </p:cNvSpPr>
          <p:nvPr>
            <p:custDataLst>
              <p:tags r:id="rId19"/>
            </p:custDataLst>
          </p:nvPr>
        </p:nvSpPr>
        <p:spPr bwMode="auto">
          <a:xfrm rot="16200000">
            <a:off x="-173037" y="3586162"/>
            <a:ext cx="2444750"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Number of sets (</a:t>
            </a:r>
            <a:r>
              <a:rPr lang="en-US" sz="1600" i="1">
                <a:solidFill>
                  <a:schemeClr val="tx2"/>
                </a:solidFill>
                <a:latin typeface="Times New Roman" pitchFamily="18" charset="0"/>
              </a:rPr>
              <a:t>cache size</a:t>
            </a:r>
            <a:r>
              <a:rPr lang="en-US" sz="1600">
                <a:solidFill>
                  <a:schemeClr val="tx2"/>
                </a:solidFill>
                <a:latin typeface="Times New Roman" pitchFamily="18" charset="0"/>
              </a:rPr>
              <a:t>)</a:t>
            </a:r>
          </a:p>
        </p:txBody>
      </p:sp>
      <p:sp>
        <p:nvSpPr>
          <p:cNvPr id="52293" name="Rectangle 69"/>
          <p:cNvSpPr>
            <a:spLocks noChangeArrowheads="1"/>
          </p:cNvSpPr>
          <p:nvPr>
            <p:custDataLst>
              <p:tags r:id="rId20"/>
            </p:custDataLst>
          </p:nvPr>
        </p:nvSpPr>
        <p:spPr bwMode="auto">
          <a:xfrm>
            <a:off x="5873750" y="1758950"/>
            <a:ext cx="3187700" cy="215900"/>
          </a:xfrm>
          <a:prstGeom prst="rect">
            <a:avLst/>
          </a:prstGeom>
          <a:noFill/>
          <a:ln w="12700">
            <a:solidFill>
              <a:schemeClr val="tx1"/>
            </a:solidFill>
            <a:miter lim="800000"/>
            <a:headEnd/>
            <a:tailEnd/>
          </a:ln>
          <a:effectLst/>
        </p:spPr>
        <p:txBody>
          <a:bodyPr wrap="none" lIns="90488" tIns="44450" rIns="90488" bIns="44450" anchor="ctr"/>
          <a:lstStyle/>
          <a:p>
            <a:pPr algn="ctr"/>
            <a:r>
              <a:rPr lang="en-US" sz="1600">
                <a:solidFill>
                  <a:schemeClr val="tx2"/>
                </a:solidFill>
                <a:latin typeface="Times New Roman" pitchFamily="18" charset="0"/>
              </a:rPr>
              <a:t>  tag                  index         block offset</a:t>
            </a:r>
          </a:p>
        </p:txBody>
      </p:sp>
      <p:sp>
        <p:nvSpPr>
          <p:cNvPr id="52294" name="Line 70"/>
          <p:cNvSpPr>
            <a:spLocks noChangeShapeType="1"/>
          </p:cNvSpPr>
          <p:nvPr>
            <p:custDataLst>
              <p:tags r:id="rId21"/>
            </p:custDataLst>
          </p:nvPr>
        </p:nvSpPr>
        <p:spPr bwMode="auto">
          <a:xfrm>
            <a:off x="6705600" y="1752600"/>
            <a:ext cx="0" cy="228600"/>
          </a:xfrm>
          <a:prstGeom prst="line">
            <a:avLst/>
          </a:prstGeom>
          <a:noFill/>
          <a:ln w="12700">
            <a:solidFill>
              <a:schemeClr val="tx1"/>
            </a:solidFill>
            <a:round/>
            <a:headEnd/>
            <a:tailEnd/>
          </a:ln>
          <a:effectLst/>
        </p:spPr>
        <p:txBody>
          <a:bodyPr/>
          <a:lstStyle/>
          <a:p>
            <a:endParaRPr lang="en-US"/>
          </a:p>
        </p:txBody>
      </p:sp>
      <p:sp>
        <p:nvSpPr>
          <p:cNvPr id="52295" name="Line 71"/>
          <p:cNvSpPr>
            <a:spLocks noChangeShapeType="1"/>
          </p:cNvSpPr>
          <p:nvPr>
            <p:custDataLst>
              <p:tags r:id="rId22"/>
            </p:custDataLst>
          </p:nvPr>
        </p:nvSpPr>
        <p:spPr bwMode="auto">
          <a:xfrm>
            <a:off x="7848600" y="1752600"/>
            <a:ext cx="0" cy="228600"/>
          </a:xfrm>
          <a:prstGeom prst="line">
            <a:avLst/>
          </a:prstGeom>
          <a:noFill/>
          <a:ln w="12700">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355627131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r>
              <a:rPr lang="en-US"/>
              <a:t>Pseudo LRU Algorithm</a:t>
            </a:r>
          </a:p>
        </p:txBody>
      </p:sp>
      <p:graphicFrame>
        <p:nvGraphicFramePr>
          <p:cNvPr id="202755" name="Group 3"/>
          <p:cNvGraphicFramePr>
            <a:graphicFrameLocks noGrp="1"/>
          </p:cNvGraphicFramePr>
          <p:nvPr/>
        </p:nvGraphicFramePr>
        <p:xfrm>
          <a:off x="5181600" y="4632325"/>
          <a:ext cx="3429000" cy="1693545"/>
        </p:xfrm>
        <a:graphic>
          <a:graphicData uri="http://schemas.openxmlformats.org/drawingml/2006/table">
            <a:tbl>
              <a:tblPr/>
              <a:tblGrid>
                <a:gridCol w="5334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dirty="0">
                          <a:ln>
                            <a:noFill/>
                          </a:ln>
                          <a:solidFill>
                            <a:schemeClr val="bg1"/>
                          </a:solidFill>
                          <a:effectLst>
                            <a:outerShdw blurRad="38100" dist="38100" dir="2700000" algn="tl">
                              <a:srgbClr val="000000"/>
                            </a:outerShdw>
                          </a:effectLst>
                          <a:latin typeface="Arial" pitchFamily="34" charset="0"/>
                          <a:ea typeface="新細明體" pitchFamily="18" charset="-120"/>
                          <a:cs typeface="Arial" pitchFamily="34" charset="0"/>
                        </a:rPr>
                        <a:t>L2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a:ln>
                            <a:noFill/>
                          </a:ln>
                          <a:solidFill>
                            <a:schemeClr val="bg1"/>
                          </a:solidFill>
                          <a:effectLst>
                            <a:outerShdw blurRad="38100" dist="38100" dir="2700000" algn="tl">
                              <a:srgbClr val="000000"/>
                            </a:outerShdw>
                          </a:effectLst>
                          <a:latin typeface="Arial" pitchFamily="34" charset="0"/>
                          <a:ea typeface="新細明體" pitchFamily="18" charset="-120"/>
                          <a:cs typeface="Arial" pitchFamily="34"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a:ln>
                            <a:noFill/>
                          </a:ln>
                          <a:solidFill>
                            <a:schemeClr val="bg1"/>
                          </a:solidFill>
                          <a:effectLst>
                            <a:outerShdw blurRad="38100" dist="38100" dir="2700000" algn="tl">
                              <a:srgbClr val="000000"/>
                            </a:outerShdw>
                          </a:effectLst>
                          <a:latin typeface="Arial" pitchFamily="34" charset="0"/>
                          <a:ea typeface="新細明體" pitchFamily="18" charset="-120"/>
                          <a:cs typeface="Arial" pitchFamily="34"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a:ln>
                            <a:noFill/>
                          </a:ln>
                          <a:solidFill>
                            <a:schemeClr val="tx1"/>
                          </a:solidFill>
                          <a:effectLst>
                            <a:outerShdw blurRad="38100" dist="38100" dir="2700000" algn="tl">
                              <a:srgbClr val="C0C0C0"/>
                            </a:outerShdw>
                          </a:effectLst>
                          <a:latin typeface="Arial" pitchFamily="34" charset="0"/>
                          <a:ea typeface="新細明體" pitchFamily="18" charset="-120"/>
                          <a:cs typeface="Arial" pitchFamily="34" charset="0"/>
                        </a:rPr>
                        <a:t>Way to replace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Way 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Way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Way 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Way 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202787" name="Group 35"/>
          <p:cNvGraphicFramePr>
            <a:graphicFrameLocks noGrp="1"/>
          </p:cNvGraphicFramePr>
          <p:nvPr/>
        </p:nvGraphicFramePr>
        <p:xfrm>
          <a:off x="749300" y="4640263"/>
          <a:ext cx="3276600" cy="1693545"/>
        </p:xfrm>
        <a:graphic>
          <a:graphicData uri="http://schemas.openxmlformats.org/drawingml/2006/table">
            <a:tbl>
              <a:tblPr/>
              <a:tblGrid>
                <a:gridCol w="1849438">
                  <a:extLst>
                    <a:ext uri="{9D8B030D-6E8A-4147-A177-3AD203B41FA5}">
                      <a16:colId xmlns:a16="http://schemas.microsoft.com/office/drawing/2014/main" val="20000"/>
                    </a:ext>
                  </a:extLst>
                </a:gridCol>
                <a:gridCol w="512762">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tblGrid>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dirty="0">
                          <a:ln>
                            <a:noFill/>
                          </a:ln>
                          <a:solidFill>
                            <a:schemeClr val="tx1"/>
                          </a:solidFill>
                          <a:effectLst>
                            <a:outerShdw blurRad="38100" dist="38100" dir="2700000" algn="tl">
                              <a:srgbClr val="C0C0C0"/>
                            </a:outerShdw>
                          </a:effectLst>
                          <a:latin typeface="Arial" pitchFamily="34" charset="0"/>
                          <a:ea typeface="新細明體" pitchFamily="18" charset="-120"/>
                          <a:cs typeface="Arial" pitchFamily="34" charset="0"/>
                        </a:rPr>
                        <a:t>Way hit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a:ln>
                            <a:noFill/>
                          </a:ln>
                          <a:solidFill>
                            <a:schemeClr val="bg1"/>
                          </a:solidFill>
                          <a:effectLst>
                            <a:outerShdw blurRad="38100" dist="38100" dir="2700000" algn="tl">
                              <a:srgbClr val="000000"/>
                            </a:outerShdw>
                          </a:effectLst>
                          <a:latin typeface="Arial" pitchFamily="34" charset="0"/>
                          <a:ea typeface="新細明體" pitchFamily="18" charset="-120"/>
                          <a:cs typeface="Arial" pitchFamily="34"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a:ln>
                            <a:noFill/>
                          </a:ln>
                          <a:solidFill>
                            <a:schemeClr val="bg1"/>
                          </a:solidFill>
                          <a:effectLst>
                            <a:outerShdw blurRad="38100" dist="38100" dir="2700000" algn="tl">
                              <a:srgbClr val="000000"/>
                            </a:outerShdw>
                          </a:effectLst>
                          <a:latin typeface="Arial" pitchFamily="34" charset="0"/>
                          <a:ea typeface="新細明體" pitchFamily="18" charset="-120"/>
                          <a:cs typeface="Arial" pitchFamily="34"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1" i="0" u="none" strike="noStrike" cap="none" normalizeH="0" baseline="0">
                          <a:ln>
                            <a:noFill/>
                          </a:ln>
                          <a:solidFill>
                            <a:schemeClr val="bg1"/>
                          </a:solidFill>
                          <a:effectLst>
                            <a:outerShdw blurRad="38100" dist="38100" dir="2700000" algn="tl">
                              <a:srgbClr val="000000"/>
                            </a:outerShdw>
                          </a:effectLst>
                          <a:latin typeface="Arial" pitchFamily="34" charset="0"/>
                          <a:ea typeface="新細明體" pitchFamily="18" charset="-120"/>
                          <a:cs typeface="Arial" pitchFamily="34" charset="0"/>
                        </a:rPr>
                        <a:t>L0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6600"/>
                    </a:solidFill>
                  </a:tcPr>
                </a:tc>
                <a:extLst>
                  <a:ext uri="{0D108BD9-81ED-4DB2-BD59-A6C34878D82A}">
                    <a16:rowId xmlns:a16="http://schemas.microsoft.com/office/drawing/2014/main" val="10000"/>
                  </a:ext>
                </a:extLst>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Way 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Way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Way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a:ln>
                            <a:noFill/>
                          </a:ln>
                          <a:solidFill>
                            <a:schemeClr val="tx1"/>
                          </a:solidFill>
                          <a:effectLst/>
                          <a:latin typeface="Arial" pitchFamily="34" charset="0"/>
                          <a:ea typeface="新細明體" pitchFamily="18" charset="-120"/>
                          <a:cs typeface="Arial" pitchFamily="34" charset="0"/>
                        </a:rPr>
                        <a:t>Way 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1600" b="0" i="0" u="none" strike="noStrike" cap="none" normalizeH="0" baseline="0" dirty="0">
                          <a:ln>
                            <a:noFill/>
                          </a:ln>
                          <a:solidFill>
                            <a:schemeClr val="tx1"/>
                          </a:solidFill>
                          <a:effectLst/>
                          <a:latin typeface="Arial" pitchFamily="34" charset="0"/>
                          <a:ea typeface="新細明體" pitchFamily="18" charset="-120"/>
                          <a:cs typeface="Arial"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2819" name="Text Box 67"/>
          <p:cNvSpPr txBox="1">
            <a:spLocks noChangeArrowheads="1"/>
          </p:cNvSpPr>
          <p:nvPr/>
        </p:nvSpPr>
        <p:spPr bwMode="auto">
          <a:xfrm>
            <a:off x="1257300" y="4052888"/>
            <a:ext cx="2595582" cy="369332"/>
          </a:xfrm>
          <a:prstGeom prst="rect">
            <a:avLst/>
          </a:prstGeom>
          <a:noFill/>
          <a:ln w="12700">
            <a:noFill/>
            <a:miter lim="800000"/>
            <a:headEnd/>
            <a:tailEnd/>
          </a:ln>
          <a:effectLst/>
        </p:spPr>
        <p:txBody>
          <a:bodyPr wrap="none">
            <a:spAutoFit/>
          </a:bodyPr>
          <a:lstStyle/>
          <a:p>
            <a:pPr algn="l" eaLnBrk="0" hangingPunct="0">
              <a:defRPr/>
            </a:pPr>
            <a:r>
              <a:rPr lang="en-US" altLang="zh-TW" sz="1800">
                <a:solidFill>
                  <a:srgbClr val="0000CC"/>
                </a:solidFill>
                <a:effectLst>
                  <a:outerShdw blurRad="38100" dist="38100" dir="2700000" algn="tl">
                    <a:srgbClr val="C0C0C0"/>
                  </a:outerShdw>
                </a:effectLst>
              </a:rPr>
              <a:t>LRU update algorithm</a:t>
            </a:r>
          </a:p>
        </p:txBody>
      </p:sp>
      <p:sp>
        <p:nvSpPr>
          <p:cNvPr id="202820" name="Text Box 68"/>
          <p:cNvSpPr txBox="1">
            <a:spLocks noChangeArrowheads="1"/>
          </p:cNvSpPr>
          <p:nvPr/>
        </p:nvSpPr>
        <p:spPr bwMode="auto">
          <a:xfrm>
            <a:off x="5567363" y="4022725"/>
            <a:ext cx="2895600" cy="369332"/>
          </a:xfrm>
          <a:prstGeom prst="rect">
            <a:avLst/>
          </a:prstGeom>
          <a:noFill/>
          <a:ln w="12700">
            <a:noFill/>
            <a:miter lim="800000"/>
            <a:headEnd/>
            <a:tailEnd/>
          </a:ln>
          <a:effectLst/>
        </p:spPr>
        <p:txBody>
          <a:bodyPr>
            <a:spAutoFit/>
          </a:bodyPr>
          <a:lstStyle/>
          <a:p>
            <a:pPr algn="l" eaLnBrk="0" hangingPunct="0">
              <a:defRPr/>
            </a:pPr>
            <a:r>
              <a:rPr lang="en-US" altLang="zh-TW" sz="1800">
                <a:solidFill>
                  <a:srgbClr val="0000CC"/>
                </a:solidFill>
                <a:effectLst>
                  <a:outerShdw blurRad="38100" dist="38100" dir="2700000" algn="tl">
                    <a:srgbClr val="C0C0C0"/>
                  </a:outerShdw>
                </a:effectLst>
              </a:rPr>
              <a:t>Replacement Decision</a:t>
            </a:r>
          </a:p>
        </p:txBody>
      </p:sp>
      <p:grpSp>
        <p:nvGrpSpPr>
          <p:cNvPr id="2" name="Group 99"/>
          <p:cNvGrpSpPr>
            <a:grpSpLocks/>
          </p:cNvGrpSpPr>
          <p:nvPr/>
        </p:nvGrpSpPr>
        <p:grpSpPr bwMode="auto">
          <a:xfrm>
            <a:off x="285750" y="1095375"/>
            <a:ext cx="3998913" cy="1482725"/>
            <a:chOff x="228" y="690"/>
            <a:chExt cx="2592" cy="1200"/>
          </a:xfrm>
        </p:grpSpPr>
        <p:sp>
          <p:nvSpPr>
            <p:cNvPr id="202821" name="Rectangle 69"/>
            <p:cNvSpPr>
              <a:spLocks noChangeArrowheads="1"/>
            </p:cNvSpPr>
            <p:nvPr/>
          </p:nvSpPr>
          <p:spPr bwMode="auto">
            <a:xfrm>
              <a:off x="948" y="690"/>
              <a:ext cx="1104" cy="24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1800" b="0">
                  <a:solidFill>
                    <a:schemeClr val="bg1"/>
                  </a:solidFill>
                  <a:effectLst>
                    <a:outerShdw blurRad="38100" dist="38100" dir="2700000" algn="tl">
                      <a:srgbClr val="000000"/>
                    </a:outerShdw>
                  </a:effectLst>
                </a:rPr>
                <a:t>AB/CD bit (</a:t>
              </a:r>
              <a:r>
                <a:rPr lang="en-US" altLang="zh-TW" sz="1800">
                  <a:solidFill>
                    <a:schemeClr val="bg1"/>
                  </a:solidFill>
                  <a:effectLst>
                    <a:outerShdw blurRad="38100" dist="38100" dir="2700000" algn="tl">
                      <a:srgbClr val="000000"/>
                    </a:outerShdw>
                  </a:effectLst>
                </a:rPr>
                <a:t>L0</a:t>
              </a:r>
              <a:r>
                <a:rPr lang="en-US" altLang="zh-TW" sz="1800" b="0">
                  <a:solidFill>
                    <a:schemeClr val="bg1"/>
                  </a:solidFill>
                  <a:effectLst>
                    <a:outerShdw blurRad="38100" dist="38100" dir="2700000" algn="tl">
                      <a:srgbClr val="000000"/>
                    </a:outerShdw>
                  </a:effectLst>
                </a:rPr>
                <a:t>)</a:t>
              </a:r>
            </a:p>
          </p:txBody>
        </p:sp>
        <p:sp>
          <p:nvSpPr>
            <p:cNvPr id="202822" name="Rectangle 70"/>
            <p:cNvSpPr>
              <a:spLocks noChangeArrowheads="1"/>
            </p:cNvSpPr>
            <p:nvPr/>
          </p:nvSpPr>
          <p:spPr bwMode="auto">
            <a:xfrm>
              <a:off x="468" y="1171"/>
              <a:ext cx="864" cy="239"/>
            </a:xfrm>
            <a:prstGeom prst="rect">
              <a:avLst/>
            </a:prstGeom>
            <a:solidFill>
              <a:srgbClr val="FF6600"/>
            </a:solidFill>
            <a:ln w="12700">
              <a:noFill/>
              <a:miter lim="800000"/>
              <a:headEnd/>
              <a:tailEnd/>
            </a:ln>
            <a:effectLst/>
          </p:spPr>
          <p:txBody>
            <a:bodyPr wrap="none" anchor="ctr"/>
            <a:lstStyle/>
            <a:p>
              <a:pPr eaLnBrk="0" hangingPunct="0">
                <a:defRPr/>
              </a:pPr>
              <a:r>
                <a:rPr lang="en-US" altLang="zh-TW" sz="1800" b="0">
                  <a:solidFill>
                    <a:schemeClr val="bg1"/>
                  </a:solidFill>
                  <a:effectLst>
                    <a:outerShdw blurRad="38100" dist="38100" dir="2700000" algn="tl">
                      <a:srgbClr val="000000"/>
                    </a:outerShdw>
                  </a:effectLst>
                </a:rPr>
                <a:t>A/B bit (</a:t>
              </a:r>
              <a:r>
                <a:rPr lang="en-US" altLang="zh-TW" sz="1800">
                  <a:solidFill>
                    <a:schemeClr val="bg1"/>
                  </a:solidFill>
                  <a:effectLst>
                    <a:outerShdw blurRad="38100" dist="38100" dir="2700000" algn="tl">
                      <a:srgbClr val="000000"/>
                    </a:outerShdw>
                  </a:effectLst>
                </a:rPr>
                <a:t>L1</a:t>
              </a:r>
              <a:r>
                <a:rPr lang="en-US" altLang="zh-TW" sz="1800" b="0">
                  <a:solidFill>
                    <a:schemeClr val="bg1"/>
                  </a:solidFill>
                  <a:effectLst>
                    <a:outerShdw blurRad="38100" dist="38100" dir="2700000" algn="tl">
                      <a:srgbClr val="000000"/>
                    </a:outerShdw>
                  </a:effectLst>
                </a:rPr>
                <a:t>)</a:t>
              </a:r>
            </a:p>
          </p:txBody>
        </p:sp>
        <p:sp>
          <p:nvSpPr>
            <p:cNvPr id="202823" name="Rectangle 71"/>
            <p:cNvSpPr>
              <a:spLocks noChangeArrowheads="1"/>
            </p:cNvSpPr>
            <p:nvPr/>
          </p:nvSpPr>
          <p:spPr bwMode="auto">
            <a:xfrm>
              <a:off x="1620" y="1171"/>
              <a:ext cx="863" cy="239"/>
            </a:xfrm>
            <a:prstGeom prst="rect">
              <a:avLst/>
            </a:prstGeom>
            <a:solidFill>
              <a:srgbClr val="FF6600"/>
            </a:solidFill>
            <a:ln w="12700">
              <a:noFill/>
              <a:miter lim="800000"/>
              <a:headEnd/>
              <a:tailEnd/>
            </a:ln>
            <a:effectLst/>
          </p:spPr>
          <p:txBody>
            <a:bodyPr wrap="none" anchor="ctr"/>
            <a:lstStyle/>
            <a:p>
              <a:pPr eaLnBrk="0" hangingPunct="0">
                <a:defRPr/>
              </a:pPr>
              <a:r>
                <a:rPr lang="en-US" altLang="zh-TW" sz="1800" b="0">
                  <a:solidFill>
                    <a:schemeClr val="bg1"/>
                  </a:solidFill>
                  <a:effectLst>
                    <a:outerShdw blurRad="38100" dist="38100" dir="2700000" algn="tl">
                      <a:srgbClr val="000000"/>
                    </a:outerShdw>
                  </a:effectLst>
                </a:rPr>
                <a:t>C/D bit (</a:t>
              </a:r>
              <a:r>
                <a:rPr lang="en-US" altLang="zh-TW" sz="1800">
                  <a:solidFill>
                    <a:schemeClr val="bg1"/>
                  </a:solidFill>
                  <a:effectLst>
                    <a:outerShdw blurRad="38100" dist="38100" dir="2700000" algn="tl">
                      <a:srgbClr val="000000"/>
                    </a:outerShdw>
                  </a:effectLst>
                </a:rPr>
                <a:t>L2</a:t>
              </a:r>
              <a:r>
                <a:rPr lang="en-US" altLang="zh-TW" sz="1800" b="0">
                  <a:solidFill>
                    <a:schemeClr val="bg1"/>
                  </a:solidFill>
                  <a:effectLst>
                    <a:outerShdw blurRad="38100" dist="38100" dir="2700000" algn="tl">
                      <a:srgbClr val="000000"/>
                    </a:outerShdw>
                  </a:effectLst>
                </a:rPr>
                <a:t>)</a:t>
              </a:r>
            </a:p>
          </p:txBody>
        </p:sp>
        <p:sp>
          <p:nvSpPr>
            <p:cNvPr id="202824" name="Rectangle 72"/>
            <p:cNvSpPr>
              <a:spLocks noChangeArrowheads="1"/>
            </p:cNvSpPr>
            <p:nvPr/>
          </p:nvSpPr>
          <p:spPr bwMode="auto">
            <a:xfrm>
              <a:off x="228" y="1650"/>
              <a:ext cx="576" cy="24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1800" b="0">
                  <a:solidFill>
                    <a:schemeClr val="bg1"/>
                  </a:solidFill>
                  <a:effectLst>
                    <a:outerShdw blurRad="38100" dist="38100" dir="2700000" algn="tl">
                      <a:srgbClr val="000000"/>
                    </a:outerShdw>
                  </a:effectLst>
                </a:rPr>
                <a:t>Way A</a:t>
              </a:r>
            </a:p>
          </p:txBody>
        </p:sp>
        <p:sp>
          <p:nvSpPr>
            <p:cNvPr id="202825" name="Rectangle 73"/>
            <p:cNvSpPr>
              <a:spLocks noChangeArrowheads="1"/>
            </p:cNvSpPr>
            <p:nvPr/>
          </p:nvSpPr>
          <p:spPr bwMode="auto">
            <a:xfrm>
              <a:off x="900" y="1650"/>
              <a:ext cx="576" cy="24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1800" b="0">
                  <a:solidFill>
                    <a:schemeClr val="bg1"/>
                  </a:solidFill>
                  <a:effectLst>
                    <a:outerShdw blurRad="38100" dist="38100" dir="2700000" algn="tl">
                      <a:srgbClr val="000000"/>
                    </a:outerShdw>
                  </a:effectLst>
                </a:rPr>
                <a:t>Way B</a:t>
              </a:r>
            </a:p>
          </p:txBody>
        </p:sp>
        <p:sp>
          <p:nvSpPr>
            <p:cNvPr id="202826" name="Rectangle 74"/>
            <p:cNvSpPr>
              <a:spLocks noChangeArrowheads="1"/>
            </p:cNvSpPr>
            <p:nvPr/>
          </p:nvSpPr>
          <p:spPr bwMode="auto">
            <a:xfrm>
              <a:off x="1572" y="1650"/>
              <a:ext cx="576" cy="24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1800" b="0">
                  <a:solidFill>
                    <a:schemeClr val="bg1"/>
                  </a:solidFill>
                  <a:effectLst>
                    <a:outerShdw blurRad="38100" dist="38100" dir="2700000" algn="tl">
                      <a:srgbClr val="000000"/>
                    </a:outerShdw>
                  </a:effectLst>
                </a:rPr>
                <a:t>Way C</a:t>
              </a:r>
            </a:p>
          </p:txBody>
        </p:sp>
        <p:sp>
          <p:nvSpPr>
            <p:cNvPr id="202827" name="Rectangle 75"/>
            <p:cNvSpPr>
              <a:spLocks noChangeArrowheads="1"/>
            </p:cNvSpPr>
            <p:nvPr/>
          </p:nvSpPr>
          <p:spPr bwMode="auto">
            <a:xfrm>
              <a:off x="2244" y="1650"/>
              <a:ext cx="576" cy="240"/>
            </a:xfrm>
            <a:prstGeom prst="rect">
              <a:avLst/>
            </a:prstGeom>
            <a:solidFill>
              <a:srgbClr val="FF6600"/>
            </a:solidFill>
            <a:ln w="12700">
              <a:noFill/>
              <a:miter lim="800000"/>
              <a:headEnd/>
              <a:tailEnd/>
            </a:ln>
            <a:effectLst/>
          </p:spPr>
          <p:txBody>
            <a:bodyPr wrap="none" anchor="ctr"/>
            <a:lstStyle/>
            <a:p>
              <a:pPr eaLnBrk="0" hangingPunct="0">
                <a:defRPr/>
              </a:pPr>
              <a:r>
                <a:rPr lang="en-US" altLang="zh-TW" sz="1800" b="0">
                  <a:solidFill>
                    <a:schemeClr val="bg1"/>
                  </a:solidFill>
                  <a:effectLst>
                    <a:outerShdw blurRad="38100" dist="38100" dir="2700000" algn="tl">
                      <a:srgbClr val="000000"/>
                    </a:outerShdw>
                  </a:effectLst>
                </a:rPr>
                <a:t>Way D</a:t>
              </a:r>
            </a:p>
          </p:txBody>
        </p:sp>
        <p:cxnSp>
          <p:nvCxnSpPr>
            <p:cNvPr id="51289" name="AutoShape 76"/>
            <p:cNvCxnSpPr>
              <a:cxnSpLocks noChangeShapeType="1"/>
              <a:stCxn id="202821" idx="2"/>
              <a:endCxn id="202822" idx="0"/>
            </p:cNvCxnSpPr>
            <p:nvPr/>
          </p:nvCxnSpPr>
          <p:spPr bwMode="auto">
            <a:xfrm flipH="1">
              <a:off x="900" y="930"/>
              <a:ext cx="600" cy="240"/>
            </a:xfrm>
            <a:prstGeom prst="straightConnector1">
              <a:avLst/>
            </a:prstGeom>
            <a:noFill/>
            <a:ln w="12700">
              <a:solidFill>
                <a:schemeClr val="tx1"/>
              </a:solidFill>
              <a:round/>
              <a:headEnd/>
              <a:tailEnd/>
            </a:ln>
          </p:spPr>
        </p:cxnSp>
        <p:cxnSp>
          <p:nvCxnSpPr>
            <p:cNvPr id="51290" name="AutoShape 77"/>
            <p:cNvCxnSpPr>
              <a:cxnSpLocks noChangeShapeType="1"/>
              <a:stCxn id="202821" idx="2"/>
              <a:endCxn id="202823" idx="0"/>
            </p:cNvCxnSpPr>
            <p:nvPr/>
          </p:nvCxnSpPr>
          <p:spPr bwMode="auto">
            <a:xfrm>
              <a:off x="1500" y="930"/>
              <a:ext cx="552" cy="240"/>
            </a:xfrm>
            <a:prstGeom prst="straightConnector1">
              <a:avLst/>
            </a:prstGeom>
            <a:noFill/>
            <a:ln w="12700">
              <a:solidFill>
                <a:schemeClr val="tx1"/>
              </a:solidFill>
              <a:round/>
              <a:headEnd/>
              <a:tailEnd/>
            </a:ln>
          </p:spPr>
        </p:cxnSp>
        <p:cxnSp>
          <p:nvCxnSpPr>
            <p:cNvPr id="51291" name="AutoShape 78"/>
            <p:cNvCxnSpPr>
              <a:cxnSpLocks noChangeShapeType="1"/>
              <a:stCxn id="202822" idx="2"/>
              <a:endCxn id="202824" idx="0"/>
            </p:cNvCxnSpPr>
            <p:nvPr/>
          </p:nvCxnSpPr>
          <p:spPr bwMode="auto">
            <a:xfrm flipH="1">
              <a:off x="516" y="1410"/>
              <a:ext cx="384" cy="240"/>
            </a:xfrm>
            <a:prstGeom prst="straightConnector1">
              <a:avLst/>
            </a:prstGeom>
            <a:noFill/>
            <a:ln w="12700">
              <a:solidFill>
                <a:schemeClr val="tx1"/>
              </a:solidFill>
              <a:round/>
              <a:headEnd/>
              <a:tailEnd/>
            </a:ln>
          </p:spPr>
        </p:cxnSp>
        <p:cxnSp>
          <p:nvCxnSpPr>
            <p:cNvPr id="51292" name="AutoShape 79"/>
            <p:cNvCxnSpPr>
              <a:cxnSpLocks noChangeShapeType="1"/>
              <a:stCxn id="202822" idx="2"/>
              <a:endCxn id="202825" idx="0"/>
            </p:cNvCxnSpPr>
            <p:nvPr/>
          </p:nvCxnSpPr>
          <p:spPr bwMode="auto">
            <a:xfrm>
              <a:off x="900" y="1410"/>
              <a:ext cx="288" cy="240"/>
            </a:xfrm>
            <a:prstGeom prst="straightConnector1">
              <a:avLst/>
            </a:prstGeom>
            <a:noFill/>
            <a:ln w="12700">
              <a:solidFill>
                <a:schemeClr val="tx1"/>
              </a:solidFill>
              <a:round/>
              <a:headEnd/>
              <a:tailEnd/>
            </a:ln>
          </p:spPr>
        </p:cxnSp>
        <p:cxnSp>
          <p:nvCxnSpPr>
            <p:cNvPr id="51293" name="AutoShape 80"/>
            <p:cNvCxnSpPr>
              <a:cxnSpLocks noChangeShapeType="1"/>
              <a:stCxn id="202823" idx="2"/>
              <a:endCxn id="202826" idx="0"/>
            </p:cNvCxnSpPr>
            <p:nvPr/>
          </p:nvCxnSpPr>
          <p:spPr bwMode="auto">
            <a:xfrm flipH="1">
              <a:off x="1860" y="1410"/>
              <a:ext cx="192" cy="240"/>
            </a:xfrm>
            <a:prstGeom prst="straightConnector1">
              <a:avLst/>
            </a:prstGeom>
            <a:noFill/>
            <a:ln w="12700">
              <a:solidFill>
                <a:schemeClr val="tx1"/>
              </a:solidFill>
              <a:round/>
              <a:headEnd/>
              <a:tailEnd/>
            </a:ln>
          </p:spPr>
        </p:cxnSp>
        <p:cxnSp>
          <p:nvCxnSpPr>
            <p:cNvPr id="51294" name="AutoShape 81"/>
            <p:cNvCxnSpPr>
              <a:cxnSpLocks noChangeShapeType="1"/>
              <a:stCxn id="202823" idx="2"/>
              <a:endCxn id="202827" idx="0"/>
            </p:cNvCxnSpPr>
            <p:nvPr/>
          </p:nvCxnSpPr>
          <p:spPr bwMode="auto">
            <a:xfrm>
              <a:off x="2052" y="1410"/>
              <a:ext cx="480" cy="240"/>
            </a:xfrm>
            <a:prstGeom prst="straightConnector1">
              <a:avLst/>
            </a:prstGeom>
            <a:noFill/>
            <a:ln w="12700">
              <a:solidFill>
                <a:schemeClr val="tx1"/>
              </a:solidFill>
              <a:round/>
              <a:headEnd/>
              <a:tailEnd/>
            </a:ln>
          </p:spPr>
        </p:cxnSp>
      </p:grpSp>
      <p:sp>
        <p:nvSpPr>
          <p:cNvPr id="202840" name="Text Box 88"/>
          <p:cNvSpPr txBox="1">
            <a:spLocks noChangeArrowheads="1"/>
          </p:cNvSpPr>
          <p:nvPr/>
        </p:nvSpPr>
        <p:spPr bwMode="auto">
          <a:xfrm>
            <a:off x="3492500" y="4319588"/>
            <a:ext cx="915635" cy="369332"/>
          </a:xfrm>
          <a:prstGeom prst="rect">
            <a:avLst/>
          </a:prstGeom>
          <a:noFill/>
          <a:ln w="12700">
            <a:noFill/>
            <a:miter lim="800000"/>
            <a:headEnd/>
            <a:tailEnd/>
          </a:ln>
          <a:effectLst/>
        </p:spPr>
        <p:txBody>
          <a:bodyPr wrap="none">
            <a:spAutoFit/>
          </a:bodyPr>
          <a:lstStyle/>
          <a:p>
            <a:pPr algn="l" eaLnBrk="0" hangingPunct="0">
              <a:defRPr/>
            </a:pPr>
            <a:r>
              <a:rPr lang="en-US" altLang="zh-TW" sz="1800">
                <a:effectLst>
                  <a:outerShdw blurRad="38100" dist="38100" dir="2700000" algn="tl">
                    <a:srgbClr val="C0C0C0"/>
                  </a:outerShdw>
                </a:effectLst>
              </a:rPr>
              <a:t>AB/CD</a:t>
            </a:r>
          </a:p>
        </p:txBody>
      </p:sp>
      <p:sp>
        <p:nvSpPr>
          <p:cNvPr id="202841" name="Text Box 89"/>
          <p:cNvSpPr txBox="1">
            <a:spLocks noChangeArrowheads="1"/>
          </p:cNvSpPr>
          <p:nvPr/>
        </p:nvSpPr>
        <p:spPr bwMode="auto">
          <a:xfrm>
            <a:off x="3117850" y="4319588"/>
            <a:ext cx="518091" cy="369332"/>
          </a:xfrm>
          <a:prstGeom prst="rect">
            <a:avLst/>
          </a:prstGeom>
          <a:noFill/>
          <a:ln w="12700">
            <a:noFill/>
            <a:miter lim="800000"/>
            <a:headEnd/>
            <a:tailEnd/>
          </a:ln>
          <a:effectLst/>
        </p:spPr>
        <p:txBody>
          <a:bodyPr wrap="none">
            <a:spAutoFit/>
          </a:bodyPr>
          <a:lstStyle/>
          <a:p>
            <a:pPr algn="l" eaLnBrk="0" hangingPunct="0">
              <a:defRPr/>
            </a:pPr>
            <a:r>
              <a:rPr lang="en-US" altLang="zh-TW" sz="1800">
                <a:effectLst>
                  <a:outerShdw blurRad="38100" dist="38100" dir="2700000" algn="tl">
                    <a:srgbClr val="C0C0C0"/>
                  </a:outerShdw>
                </a:effectLst>
              </a:rPr>
              <a:t>AB</a:t>
            </a:r>
          </a:p>
        </p:txBody>
      </p:sp>
      <p:sp>
        <p:nvSpPr>
          <p:cNvPr id="202842" name="Text Box 90"/>
          <p:cNvSpPr txBox="1">
            <a:spLocks noChangeArrowheads="1"/>
          </p:cNvSpPr>
          <p:nvPr/>
        </p:nvSpPr>
        <p:spPr bwMode="auto">
          <a:xfrm>
            <a:off x="2641600" y="4319588"/>
            <a:ext cx="518091" cy="369332"/>
          </a:xfrm>
          <a:prstGeom prst="rect">
            <a:avLst/>
          </a:prstGeom>
          <a:noFill/>
          <a:ln w="12700">
            <a:noFill/>
            <a:miter lim="800000"/>
            <a:headEnd/>
            <a:tailEnd/>
          </a:ln>
          <a:effectLst/>
        </p:spPr>
        <p:txBody>
          <a:bodyPr wrap="none">
            <a:spAutoFit/>
          </a:bodyPr>
          <a:lstStyle/>
          <a:p>
            <a:pPr algn="l" eaLnBrk="0" hangingPunct="0">
              <a:defRPr/>
            </a:pPr>
            <a:r>
              <a:rPr lang="en-US" altLang="zh-TW" sz="1800">
                <a:effectLst>
                  <a:outerShdw blurRad="38100" dist="38100" dir="2700000" algn="tl">
                    <a:srgbClr val="C0C0C0"/>
                  </a:outerShdw>
                </a:effectLst>
              </a:rPr>
              <a:t>CD</a:t>
            </a:r>
          </a:p>
        </p:txBody>
      </p:sp>
      <p:sp>
        <p:nvSpPr>
          <p:cNvPr id="202843" name="Text Box 91"/>
          <p:cNvSpPr txBox="1">
            <a:spLocks noChangeArrowheads="1"/>
          </p:cNvSpPr>
          <p:nvPr/>
        </p:nvSpPr>
        <p:spPr bwMode="auto">
          <a:xfrm>
            <a:off x="6069013" y="4327525"/>
            <a:ext cx="915635" cy="369332"/>
          </a:xfrm>
          <a:prstGeom prst="rect">
            <a:avLst/>
          </a:prstGeom>
          <a:noFill/>
          <a:ln w="12700">
            <a:noFill/>
            <a:miter lim="800000"/>
            <a:headEnd/>
            <a:tailEnd/>
          </a:ln>
          <a:effectLst/>
        </p:spPr>
        <p:txBody>
          <a:bodyPr wrap="none">
            <a:spAutoFit/>
          </a:bodyPr>
          <a:lstStyle/>
          <a:p>
            <a:pPr algn="l" eaLnBrk="0" hangingPunct="0">
              <a:defRPr/>
            </a:pPr>
            <a:r>
              <a:rPr lang="en-US" altLang="zh-TW" sz="1800">
                <a:effectLst>
                  <a:outerShdw blurRad="38100" dist="38100" dir="2700000" algn="tl">
                    <a:srgbClr val="C0C0C0"/>
                  </a:outerShdw>
                </a:effectLst>
              </a:rPr>
              <a:t>AB/CD</a:t>
            </a:r>
          </a:p>
        </p:txBody>
      </p:sp>
      <p:sp>
        <p:nvSpPr>
          <p:cNvPr id="202844" name="Text Box 92"/>
          <p:cNvSpPr txBox="1">
            <a:spLocks noChangeArrowheads="1"/>
          </p:cNvSpPr>
          <p:nvPr/>
        </p:nvSpPr>
        <p:spPr bwMode="auto">
          <a:xfrm>
            <a:off x="5694363" y="4327525"/>
            <a:ext cx="518091" cy="369332"/>
          </a:xfrm>
          <a:prstGeom prst="rect">
            <a:avLst/>
          </a:prstGeom>
          <a:noFill/>
          <a:ln w="12700">
            <a:noFill/>
            <a:miter lim="800000"/>
            <a:headEnd/>
            <a:tailEnd/>
          </a:ln>
          <a:effectLst/>
        </p:spPr>
        <p:txBody>
          <a:bodyPr wrap="none">
            <a:spAutoFit/>
          </a:bodyPr>
          <a:lstStyle/>
          <a:p>
            <a:pPr algn="l" eaLnBrk="0" hangingPunct="0">
              <a:defRPr/>
            </a:pPr>
            <a:r>
              <a:rPr lang="en-US" altLang="zh-TW" sz="1800">
                <a:effectLst>
                  <a:outerShdw blurRad="38100" dist="38100" dir="2700000" algn="tl">
                    <a:srgbClr val="C0C0C0"/>
                  </a:outerShdw>
                </a:effectLst>
              </a:rPr>
              <a:t>AB</a:t>
            </a:r>
          </a:p>
        </p:txBody>
      </p:sp>
      <p:sp>
        <p:nvSpPr>
          <p:cNvPr id="202845" name="Text Box 93"/>
          <p:cNvSpPr txBox="1">
            <a:spLocks noChangeArrowheads="1"/>
          </p:cNvSpPr>
          <p:nvPr/>
        </p:nvSpPr>
        <p:spPr bwMode="auto">
          <a:xfrm>
            <a:off x="5218113" y="4327525"/>
            <a:ext cx="518091" cy="369332"/>
          </a:xfrm>
          <a:prstGeom prst="rect">
            <a:avLst/>
          </a:prstGeom>
          <a:noFill/>
          <a:ln w="12700">
            <a:noFill/>
            <a:miter lim="800000"/>
            <a:headEnd/>
            <a:tailEnd/>
          </a:ln>
          <a:effectLst/>
        </p:spPr>
        <p:txBody>
          <a:bodyPr wrap="none">
            <a:spAutoFit/>
          </a:bodyPr>
          <a:lstStyle/>
          <a:p>
            <a:pPr algn="l" eaLnBrk="0" hangingPunct="0">
              <a:defRPr/>
            </a:pPr>
            <a:r>
              <a:rPr lang="en-US" altLang="zh-TW" sz="1800">
                <a:effectLst>
                  <a:outerShdw blurRad="38100" dist="38100" dir="2700000" algn="tl">
                    <a:srgbClr val="C0C0C0"/>
                  </a:outerShdw>
                </a:effectLst>
              </a:rPr>
              <a:t>CD</a:t>
            </a:r>
          </a:p>
        </p:txBody>
      </p:sp>
      <p:sp>
        <p:nvSpPr>
          <p:cNvPr id="202848" name="Text Box 96"/>
          <p:cNvSpPr txBox="1">
            <a:spLocks noChangeArrowheads="1"/>
          </p:cNvSpPr>
          <p:nvPr/>
        </p:nvSpPr>
        <p:spPr bwMode="auto">
          <a:xfrm>
            <a:off x="914400" y="2732088"/>
            <a:ext cx="3049588" cy="1200329"/>
          </a:xfrm>
          <a:prstGeom prst="rect">
            <a:avLst/>
          </a:prstGeom>
          <a:solidFill>
            <a:srgbClr val="00CC66"/>
          </a:solidFill>
          <a:ln w="9525" algn="ctr">
            <a:noFill/>
            <a:miter lim="800000"/>
            <a:headEnd/>
            <a:tailEnd/>
          </a:ln>
        </p:spPr>
        <p:txBody>
          <a:bodyPr>
            <a:spAutoFit/>
          </a:bodyPr>
          <a:lstStyle/>
          <a:p>
            <a:pPr algn="l"/>
            <a:r>
              <a:rPr lang="en-US" sz="1800" dirty="0"/>
              <a:t>L2L1L0 = 000, </a:t>
            </a:r>
          </a:p>
          <a:p>
            <a:pPr algn="l"/>
            <a:r>
              <a:rPr lang="en-US" sz="1800" dirty="0"/>
              <a:t>there is a hit in Way B, what is the new updated L2L1L0?</a:t>
            </a:r>
          </a:p>
        </p:txBody>
      </p:sp>
      <p:sp>
        <p:nvSpPr>
          <p:cNvPr id="202849" name="Rectangle 97"/>
          <p:cNvSpPr>
            <a:spLocks noChangeArrowheads="1"/>
          </p:cNvSpPr>
          <p:nvPr/>
        </p:nvSpPr>
        <p:spPr bwMode="auto">
          <a:xfrm>
            <a:off x="5364163" y="2552700"/>
            <a:ext cx="2714625" cy="1200329"/>
          </a:xfrm>
          <a:prstGeom prst="rect">
            <a:avLst/>
          </a:prstGeom>
          <a:solidFill>
            <a:srgbClr val="00CC66"/>
          </a:solidFill>
          <a:ln w="9525" algn="ctr">
            <a:noFill/>
            <a:miter lim="800000"/>
            <a:headEnd/>
            <a:tailEnd/>
          </a:ln>
        </p:spPr>
        <p:txBody>
          <a:bodyPr>
            <a:spAutoFit/>
          </a:bodyPr>
          <a:lstStyle/>
          <a:p>
            <a:pPr algn="l"/>
            <a:r>
              <a:rPr lang="en-US" sz="1800" dirty="0"/>
              <a:t>L2L1L0 = 010, </a:t>
            </a:r>
          </a:p>
          <a:p>
            <a:pPr algn="l"/>
            <a:r>
              <a:rPr lang="en-US" sz="1800" dirty="0"/>
              <a:t>a way needs to be replaced, which way would be chosen?</a:t>
            </a:r>
          </a:p>
        </p:txBody>
      </p:sp>
      <p:sp>
        <p:nvSpPr>
          <p:cNvPr id="202850" name="Rectangle 98"/>
          <p:cNvSpPr>
            <a:spLocks noChangeArrowheads="1"/>
          </p:cNvSpPr>
          <p:nvPr/>
        </p:nvSpPr>
        <p:spPr bwMode="auto">
          <a:xfrm>
            <a:off x="638175" y="5254625"/>
            <a:ext cx="3629025" cy="434975"/>
          </a:xfrm>
          <a:prstGeom prst="rect">
            <a:avLst/>
          </a:prstGeom>
          <a:solidFill>
            <a:srgbClr val="FFFF00">
              <a:alpha val="50195"/>
            </a:srgbClr>
          </a:solidFill>
          <a:ln w="9525" algn="ctr">
            <a:solidFill>
              <a:schemeClr val="tx1"/>
            </a:solidFill>
            <a:miter lim="800000"/>
            <a:headEnd/>
            <a:tailEnd/>
          </a:ln>
        </p:spPr>
        <p:txBody>
          <a:bodyPr wrap="none" anchor="ctr"/>
          <a:lstStyle/>
          <a:p>
            <a:endParaRPr lang="en-US" sz="1800"/>
          </a:p>
        </p:txBody>
      </p:sp>
      <p:sp>
        <p:nvSpPr>
          <p:cNvPr id="202852" name="Rectangle 100"/>
          <p:cNvSpPr>
            <a:spLocks noChangeArrowheads="1"/>
          </p:cNvSpPr>
          <p:nvPr/>
        </p:nvSpPr>
        <p:spPr bwMode="auto">
          <a:xfrm>
            <a:off x="5072063" y="5943600"/>
            <a:ext cx="3629025" cy="434975"/>
          </a:xfrm>
          <a:prstGeom prst="rect">
            <a:avLst/>
          </a:prstGeom>
          <a:solidFill>
            <a:srgbClr val="FFFF00">
              <a:alpha val="50195"/>
            </a:srgbClr>
          </a:solidFill>
          <a:ln w="9525" algn="ctr">
            <a:solidFill>
              <a:schemeClr val="tx1"/>
            </a:solidFill>
            <a:miter lim="800000"/>
            <a:headEnd/>
            <a:tailEnd/>
          </a:ln>
        </p:spPr>
        <p:txBody>
          <a:bodyPr wrap="none" anchor="ctr"/>
          <a:lstStyle/>
          <a:p>
            <a:endParaRPr lang="en-US" sz="1800"/>
          </a:p>
        </p:txBody>
      </p:sp>
      <p:sp>
        <p:nvSpPr>
          <p:cNvPr id="35" name="Rectangle 34"/>
          <p:cNvSpPr/>
          <p:nvPr/>
        </p:nvSpPr>
        <p:spPr>
          <a:xfrm>
            <a:off x="3962400" y="1219200"/>
            <a:ext cx="4572000" cy="707886"/>
          </a:xfrm>
          <a:prstGeom prst="rect">
            <a:avLst/>
          </a:prstGeom>
        </p:spPr>
        <p:txBody>
          <a:bodyPr>
            <a:spAutoFit/>
          </a:bodyPr>
          <a:lstStyle/>
          <a:p>
            <a:pPr algn="l"/>
            <a:r>
              <a:rPr lang="en-US" sz="2000" dirty="0"/>
              <a:t>Less hardware than LRU &amp; </a:t>
            </a:r>
          </a:p>
          <a:p>
            <a:pPr algn="l"/>
            <a:r>
              <a:rPr lang="en-US" sz="2000" dirty="0"/>
              <a:t>Faster than LRU</a:t>
            </a:r>
          </a:p>
        </p:txBody>
      </p:sp>
    </p:spTree>
    <p:extLst>
      <p:ext uri="{BB962C8B-B14F-4D97-AF65-F5344CB8AC3E}">
        <p14:creationId xmlns:p14="http://schemas.microsoft.com/office/powerpoint/2010/main" val="26508638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28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28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28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28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848" grpId="0" animBg="1"/>
      <p:bldP spid="202849" grpId="0" animBg="1"/>
      <p:bldP spid="202850" grpId="0" animBg="1"/>
      <p:bldP spid="202852"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a:t>Pseudo </a:t>
            </a:r>
            <a:r>
              <a:rPr lang="en-US" dirty="0"/>
              <a:t>LRU example</a:t>
            </a:r>
          </a:p>
        </p:txBody>
      </p:sp>
      <p:sp>
        <p:nvSpPr>
          <p:cNvPr id="3" name="Content Placeholder 2"/>
          <p:cNvSpPr>
            <a:spLocks noGrp="1"/>
          </p:cNvSpPr>
          <p:nvPr>
            <p:ph idx="1"/>
          </p:nvPr>
        </p:nvSpPr>
        <p:spPr/>
        <p:txBody>
          <a:bodyPr>
            <a:normAutofit fontScale="92500" lnSpcReduction="20000"/>
          </a:bodyPr>
          <a:lstStyle/>
          <a:p>
            <a:r>
              <a:rPr lang="en-US" dirty="0"/>
              <a:t>For a 4-way cache with blocks A, B, C, &amp; D.</a:t>
            </a:r>
          </a:p>
          <a:p>
            <a:pPr lvl="1"/>
            <a:r>
              <a:rPr lang="en-US" dirty="0"/>
              <a:t>Assume that A and B form the first half (half 0) and C and D form the second half (half 1)</a:t>
            </a:r>
          </a:p>
          <a:p>
            <a:pPr lvl="1"/>
            <a:r>
              <a:rPr lang="en-US" dirty="0"/>
              <a:t>Within the first half, A is block 0 and B is block 1.</a:t>
            </a:r>
          </a:p>
          <a:p>
            <a:pPr lvl="1"/>
            <a:r>
              <a:rPr lang="en-US" dirty="0"/>
              <a:t>Within the second half, C is block 0 and D is block 1.</a:t>
            </a:r>
          </a:p>
          <a:p>
            <a:pPr lvl="1"/>
            <a:r>
              <a:rPr lang="en-US" dirty="0"/>
              <a:t>Assume sequence of accesses C, D, A, B, A, C, B, D</a:t>
            </a:r>
          </a:p>
          <a:p>
            <a:pPr lvl="1"/>
            <a:r>
              <a:rPr lang="en-US" dirty="0"/>
              <a:t>The configuration of the tree after each access would be [1, -, 0], [1, -, 1], [0, 0, 1], [0, 1, 1], [0, 0, 1], [1, 0, 0], [0, 1, 0], [1, 1, 1]</a:t>
            </a:r>
          </a:p>
          <a:p>
            <a:pPr lvl="1"/>
            <a:r>
              <a:rPr lang="en-US" dirty="0"/>
              <a:t>Note that a replacement after C, D, A, B, A, C would have chosen B rather than D (D would be picked by LRU).</a:t>
            </a:r>
          </a:p>
        </p:txBody>
      </p:sp>
      <p:sp>
        <p:nvSpPr>
          <p:cNvPr id="4" name="Slide Number Placeholder 3"/>
          <p:cNvSpPr>
            <a:spLocks noGrp="1"/>
          </p:cNvSpPr>
          <p:nvPr>
            <p:ph type="sldNum" sz="quarter" idx="12"/>
          </p:nvPr>
        </p:nvSpPr>
        <p:spPr/>
        <p:txBody>
          <a:bodyPr/>
          <a:lstStyle/>
          <a:p>
            <a:fld id="{36594D28-5E5B-4FD7-92E2-392EF37B371B}" type="slidenum">
              <a:rPr lang="en-US" smtClean="0"/>
              <a:pPr/>
              <a:t>21</a:t>
            </a:fld>
            <a:endParaRPr lang="en-US"/>
          </a:p>
        </p:txBody>
      </p:sp>
    </p:spTree>
    <p:extLst>
      <p:ext uri="{BB962C8B-B14F-4D97-AF65-F5344CB8AC3E}">
        <p14:creationId xmlns:p14="http://schemas.microsoft.com/office/powerpoint/2010/main" val="1981051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r>
              <a:rPr lang="en-US"/>
              <a:t>LRU Algorithms</a:t>
            </a:r>
          </a:p>
        </p:txBody>
      </p:sp>
      <p:sp>
        <p:nvSpPr>
          <p:cNvPr id="169987" name="Rectangle 3"/>
          <p:cNvSpPr>
            <a:spLocks noGrp="1" noChangeArrowheads="1"/>
          </p:cNvSpPr>
          <p:nvPr>
            <p:ph type="body" idx="1"/>
          </p:nvPr>
        </p:nvSpPr>
        <p:spPr/>
        <p:txBody>
          <a:bodyPr/>
          <a:lstStyle/>
          <a:p>
            <a:r>
              <a:rPr lang="en-US" altLang="zh-TW" dirty="0"/>
              <a:t>True LRU </a:t>
            </a:r>
          </a:p>
          <a:p>
            <a:pPr lvl="1"/>
            <a:r>
              <a:rPr lang="en-US" altLang="zh-TW" dirty="0"/>
              <a:t>Expensive in terms of speed and hardware</a:t>
            </a:r>
          </a:p>
          <a:p>
            <a:pPr lvl="1"/>
            <a:r>
              <a:rPr lang="en-US" altLang="zh-TW" dirty="0"/>
              <a:t>Need to remember the order in which all N lines were last accessed</a:t>
            </a:r>
          </a:p>
          <a:p>
            <a:pPr lvl="1"/>
            <a:r>
              <a:rPr lang="en-US" altLang="zh-TW" dirty="0"/>
              <a:t>N! scenarios – O(log N!) </a:t>
            </a:r>
            <a:r>
              <a:rPr lang="en-US" altLang="zh-TW" dirty="0">
                <a:sym typeface="Symbol" pitchFamily="18" charset="2"/>
              </a:rPr>
              <a:t> O(N log N</a:t>
            </a:r>
            <a:r>
              <a:rPr lang="en-US" altLang="zh-TW" dirty="0"/>
              <a:t>) LRU bits</a:t>
            </a:r>
          </a:p>
          <a:p>
            <a:pPr lvl="2"/>
            <a:r>
              <a:rPr lang="en-US" altLang="zh-TW" dirty="0"/>
              <a:t>2-ways </a:t>
            </a:r>
            <a:r>
              <a:rPr lang="en-US" altLang="zh-TW" dirty="0">
                <a:sym typeface="Wingdings" pitchFamily="2" charset="2"/>
              </a:rPr>
              <a:t> AB BA = 2 = 2!</a:t>
            </a:r>
          </a:p>
          <a:p>
            <a:pPr lvl="2"/>
            <a:r>
              <a:rPr lang="en-US" altLang="zh-TW" dirty="0"/>
              <a:t>3-ways </a:t>
            </a:r>
            <a:r>
              <a:rPr lang="en-US" altLang="zh-TW" dirty="0">
                <a:sym typeface="Wingdings" pitchFamily="2" charset="2"/>
              </a:rPr>
              <a:t> ABC ACB BAC BCA CAB CBA = 6 = 3!</a:t>
            </a:r>
            <a:endParaRPr lang="en-US" altLang="zh-TW" dirty="0"/>
          </a:p>
          <a:p>
            <a:r>
              <a:rPr lang="en-US" altLang="zh-TW" dirty="0"/>
              <a:t>Pseudo LRU: </a:t>
            </a:r>
            <a:r>
              <a:rPr lang="en-US" altLang="zh-TW" dirty="0">
                <a:sym typeface="Symbol" pitchFamily="18" charset="2"/>
              </a:rPr>
              <a:t>O(N</a:t>
            </a:r>
            <a:r>
              <a:rPr lang="en-US" altLang="zh-TW" dirty="0"/>
              <a:t>)</a:t>
            </a:r>
          </a:p>
          <a:p>
            <a:pPr lvl="1"/>
            <a:r>
              <a:rPr lang="en-US" altLang="zh-TW" dirty="0"/>
              <a:t>Approximates LRU policy with a binary tree</a:t>
            </a:r>
            <a:endParaRPr lang="en-US" dirty="0"/>
          </a:p>
        </p:txBody>
      </p:sp>
    </p:spTree>
    <p:extLst>
      <p:ext uri="{BB962C8B-B14F-4D97-AF65-F5344CB8AC3E}">
        <p14:creationId xmlns:p14="http://schemas.microsoft.com/office/powerpoint/2010/main" val="279201930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about an approximate LRU for 8-way? </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6594D28-5E5B-4FD7-92E2-392EF37B371B}" type="slidenum">
              <a:rPr lang="en-US" smtClean="0"/>
              <a:pPr/>
              <a:t>23</a:t>
            </a:fld>
            <a:endParaRPr lang="en-US"/>
          </a:p>
        </p:txBody>
      </p:sp>
    </p:spTree>
    <p:extLst>
      <p:ext uri="{BB962C8B-B14F-4D97-AF65-F5344CB8AC3E}">
        <p14:creationId xmlns:p14="http://schemas.microsoft.com/office/powerpoint/2010/main" val="2206015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Sample Replacement Policy Question</a:t>
            </a:r>
          </a:p>
        </p:txBody>
      </p:sp>
      <p:sp>
        <p:nvSpPr>
          <p:cNvPr id="3" name="Content Placeholder 2"/>
          <p:cNvSpPr>
            <a:spLocks noGrp="1"/>
          </p:cNvSpPr>
          <p:nvPr>
            <p:ph idx="1"/>
          </p:nvPr>
        </p:nvSpPr>
        <p:spPr/>
        <p:txBody>
          <a:bodyPr>
            <a:normAutofit fontScale="77500" lnSpcReduction="20000"/>
          </a:bodyPr>
          <a:lstStyle/>
          <a:p>
            <a:r>
              <a:rPr lang="en-US" dirty="0"/>
              <a:t>A byte-addressable computer has a small 32-byte cache. Assume 4-byte cache lines. When a given program is executed, the processor reads data from the following sequence of hex addresses: 200, 204, 208, 20C, 2F4, 2F0, 200, 204, 218, 21C, 24C, 2F4. This pattern is repeated four times.</a:t>
            </a:r>
          </a:p>
          <a:p>
            <a:pPr lvl="1"/>
            <a:r>
              <a:rPr lang="en-US" dirty="0"/>
              <a:t>(a) Show the contents of the cache at the end of each pass throughout this loop if a direct-mapped cache is used. Compute the hit rate for this example. Assume that the cache is initially empty.</a:t>
            </a:r>
          </a:p>
          <a:p>
            <a:pPr lvl="1"/>
            <a:r>
              <a:rPr lang="en-US" dirty="0"/>
              <a:t>(b) Repeat part (a) for a fully-associative cache that uses the LRU-replacement algorithm.</a:t>
            </a:r>
          </a:p>
          <a:p>
            <a:pPr lvl="1"/>
            <a:r>
              <a:rPr lang="en-US" dirty="0"/>
              <a:t>(c) Repeat part (a) for a fully-associative cache that uses the approximate LRU replacement algorithm.</a:t>
            </a:r>
          </a:p>
        </p:txBody>
      </p:sp>
      <p:sp>
        <p:nvSpPr>
          <p:cNvPr id="4" name="Slide Number Placeholder 3"/>
          <p:cNvSpPr>
            <a:spLocks noGrp="1"/>
          </p:cNvSpPr>
          <p:nvPr>
            <p:ph type="sldNum" sz="quarter" idx="12"/>
          </p:nvPr>
        </p:nvSpPr>
        <p:spPr/>
        <p:txBody>
          <a:bodyPr/>
          <a:lstStyle/>
          <a:p>
            <a:fld id="{36594D28-5E5B-4FD7-92E2-392EF37B371B}" type="slidenum">
              <a:rPr lang="en-US" smtClean="0"/>
              <a:pPr/>
              <a:t>24</a:t>
            </a:fld>
            <a:endParaRPr lang="en-US"/>
          </a:p>
        </p:txBody>
      </p:sp>
    </p:spTree>
    <p:extLst>
      <p:ext uri="{BB962C8B-B14F-4D97-AF65-F5344CB8AC3E}">
        <p14:creationId xmlns:p14="http://schemas.microsoft.com/office/powerpoint/2010/main" val="3476420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You should be able to complete the answer</a:t>
            </a:r>
            <a:endParaRPr lang="en-US" dirty="0"/>
          </a:p>
        </p:txBody>
      </p:sp>
      <p:sp>
        <p:nvSpPr>
          <p:cNvPr id="3" name="Content Placeholder 2"/>
          <p:cNvSpPr>
            <a:spLocks noGrp="1"/>
          </p:cNvSpPr>
          <p:nvPr>
            <p:ph idx="1"/>
          </p:nvPr>
        </p:nvSpPr>
        <p:spPr/>
        <p:txBody>
          <a:bodyPr>
            <a:normAutofit fontScale="85000" lnSpcReduction="20000"/>
          </a:bodyPr>
          <a:lstStyle/>
          <a:p>
            <a:r>
              <a:rPr lang="en-US" dirty="0"/>
              <a:t>200, 204, 208, 20C, 2F4, 2F0, 200, 204, 218, 21C, 24C, 2F4 (Hex Address)</a:t>
            </a:r>
          </a:p>
          <a:p>
            <a:r>
              <a:rPr lang="en-US" dirty="0"/>
              <a:t>4-byte blocks so block address sequence in Hex is</a:t>
            </a:r>
          </a:p>
          <a:p>
            <a:pPr lvl="1"/>
            <a:r>
              <a:rPr lang="en-US" dirty="0"/>
              <a:t>80, 81, 82, 83, BD, BC, 80, 81, 86, 87, …</a:t>
            </a:r>
          </a:p>
          <a:p>
            <a:r>
              <a:rPr lang="en-US" dirty="0"/>
              <a:t>Direct mapped, 8 blocks </a:t>
            </a:r>
          </a:p>
          <a:p>
            <a:pPr lvl="1"/>
            <a:r>
              <a:rPr lang="en-US" dirty="0"/>
              <a:t>1000 0000, 1000 0001, 1000 0010, 1000 0011, 1010 1101, 1010 1100, 1000 0000, 1000 0001, 1000 0110, 1000 0111, </a:t>
            </a:r>
          </a:p>
          <a:p>
            <a:pPr lvl="1"/>
            <a:r>
              <a:rPr lang="en-US" dirty="0"/>
              <a:t>For direct map, there is no room for policy</a:t>
            </a:r>
          </a:p>
          <a:p>
            <a:pPr lvl="1"/>
            <a:r>
              <a:rPr lang="en-US" dirty="0"/>
              <a:t>Complete your answer…</a:t>
            </a:r>
          </a:p>
          <a:p>
            <a:r>
              <a:rPr lang="en-US" dirty="0"/>
              <a:t>For fully associative cache, it is really an 8-way, 1-set cache, all block address bits are used</a:t>
            </a:r>
          </a:p>
          <a:p>
            <a:pPr lvl="1"/>
            <a:r>
              <a:rPr lang="en-US" dirty="0"/>
              <a:t>Complete your answer…</a:t>
            </a:r>
          </a:p>
        </p:txBody>
      </p:sp>
      <p:sp>
        <p:nvSpPr>
          <p:cNvPr id="4" name="Slide Number Placeholder 3"/>
          <p:cNvSpPr>
            <a:spLocks noGrp="1"/>
          </p:cNvSpPr>
          <p:nvPr>
            <p:ph type="sldNum" sz="quarter" idx="12"/>
          </p:nvPr>
        </p:nvSpPr>
        <p:spPr/>
        <p:txBody>
          <a:bodyPr/>
          <a:lstStyle/>
          <a:p>
            <a:fld id="{36594D28-5E5B-4FD7-92E2-392EF37B371B}" type="slidenum">
              <a:rPr lang="en-US" smtClean="0"/>
              <a:pPr/>
              <a:t>25</a:t>
            </a:fld>
            <a:endParaRPr lang="en-US"/>
          </a:p>
        </p:txBody>
      </p:sp>
    </p:spTree>
    <p:extLst>
      <p:ext uri="{BB962C8B-B14F-4D97-AF65-F5344CB8AC3E}">
        <p14:creationId xmlns:p14="http://schemas.microsoft.com/office/powerpoint/2010/main" val="2881019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Question</a:t>
            </a:r>
          </a:p>
        </p:txBody>
      </p:sp>
      <p:sp>
        <p:nvSpPr>
          <p:cNvPr id="3" name="Content Placeholder 2"/>
          <p:cNvSpPr>
            <a:spLocks noGrp="1"/>
          </p:cNvSpPr>
          <p:nvPr>
            <p:ph idx="1"/>
          </p:nvPr>
        </p:nvSpPr>
        <p:spPr/>
        <p:txBody>
          <a:bodyPr>
            <a:normAutofit fontScale="92500" lnSpcReduction="10000"/>
          </a:bodyPr>
          <a:lstStyle/>
          <a:p>
            <a:r>
              <a:rPr lang="en-US"/>
              <a:t>Consider a 128 byte 2-way set associative write-back cache with 16 byte blocks. Assume LRU replacement and that dirty bits are used to avoid writing back clean blocks. Complete the table below for a sequence of memory references (occurring from left to right).</a:t>
            </a:r>
          </a:p>
          <a:p>
            <a:r>
              <a:rPr lang="en-US"/>
              <a:t>Address (in decimal): 064 032 064 000 112 064 128 048 240 000 read/write: r r r r w w r r r w</a:t>
            </a:r>
          </a:p>
          <a:p>
            <a:r>
              <a:rPr lang="en-US"/>
              <a:t>Assume that cache starts empty</a:t>
            </a:r>
            <a:br>
              <a:rPr lang="en-US"/>
            </a:br>
            <a:endParaRPr lang="en-US" dirty="0"/>
          </a:p>
        </p:txBody>
      </p:sp>
    </p:spTree>
    <p:extLst>
      <p:ext uri="{BB962C8B-B14F-4D97-AF65-F5344CB8AC3E}">
        <p14:creationId xmlns:p14="http://schemas.microsoft.com/office/powerpoint/2010/main" val="1103696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should complete the answer</a:t>
            </a:r>
          </a:p>
        </p:txBody>
      </p:sp>
      <p:sp>
        <p:nvSpPr>
          <p:cNvPr id="4" name="Slide Number Placeholder 3"/>
          <p:cNvSpPr>
            <a:spLocks noGrp="1"/>
          </p:cNvSpPr>
          <p:nvPr>
            <p:ph type="sldNum" sz="quarter" idx="12"/>
          </p:nvPr>
        </p:nvSpPr>
        <p:spPr/>
        <p:txBody>
          <a:bodyPr/>
          <a:lstStyle/>
          <a:p>
            <a:fld id="{36594D28-5E5B-4FD7-92E2-392EF37B371B}" type="slidenum">
              <a:rPr lang="en-US" smtClean="0"/>
              <a:pPr/>
              <a:t>27</a:t>
            </a:fld>
            <a:endParaRPr lang="en-US"/>
          </a:p>
        </p:txBody>
      </p:sp>
      <p:graphicFrame>
        <p:nvGraphicFramePr>
          <p:cNvPr id="5" name="Content Placeholder 4"/>
          <p:cNvGraphicFramePr>
            <a:graphicFrameLocks noGrp="1"/>
          </p:cNvGraphicFramePr>
          <p:nvPr>
            <p:ph idx="1"/>
          </p:nvPr>
        </p:nvGraphicFramePr>
        <p:xfrm>
          <a:off x="388938" y="3352800"/>
          <a:ext cx="8726487" cy="2763520"/>
        </p:xfrm>
        <a:graphic>
          <a:graphicData uri="http://schemas.openxmlformats.org/drawingml/2006/table">
            <a:tbl>
              <a:tblPr firstRow="1" bandRow="1">
                <a:tableStyleId>{5940675A-B579-460E-94D1-54222C63F5DA}</a:tableStyleId>
              </a:tblPr>
              <a:tblGrid>
                <a:gridCol w="793317">
                  <a:extLst>
                    <a:ext uri="{9D8B030D-6E8A-4147-A177-3AD203B41FA5}">
                      <a16:colId xmlns:a16="http://schemas.microsoft.com/office/drawing/2014/main" val="20000"/>
                    </a:ext>
                  </a:extLst>
                </a:gridCol>
                <a:gridCol w="793317">
                  <a:extLst>
                    <a:ext uri="{9D8B030D-6E8A-4147-A177-3AD203B41FA5}">
                      <a16:colId xmlns:a16="http://schemas.microsoft.com/office/drawing/2014/main" val="20001"/>
                    </a:ext>
                  </a:extLst>
                </a:gridCol>
                <a:gridCol w="793317">
                  <a:extLst>
                    <a:ext uri="{9D8B030D-6E8A-4147-A177-3AD203B41FA5}">
                      <a16:colId xmlns:a16="http://schemas.microsoft.com/office/drawing/2014/main" val="20002"/>
                    </a:ext>
                  </a:extLst>
                </a:gridCol>
                <a:gridCol w="793317">
                  <a:extLst>
                    <a:ext uri="{9D8B030D-6E8A-4147-A177-3AD203B41FA5}">
                      <a16:colId xmlns:a16="http://schemas.microsoft.com/office/drawing/2014/main" val="20003"/>
                    </a:ext>
                  </a:extLst>
                </a:gridCol>
                <a:gridCol w="793317">
                  <a:extLst>
                    <a:ext uri="{9D8B030D-6E8A-4147-A177-3AD203B41FA5}">
                      <a16:colId xmlns:a16="http://schemas.microsoft.com/office/drawing/2014/main" val="20004"/>
                    </a:ext>
                  </a:extLst>
                </a:gridCol>
                <a:gridCol w="793317">
                  <a:extLst>
                    <a:ext uri="{9D8B030D-6E8A-4147-A177-3AD203B41FA5}">
                      <a16:colId xmlns:a16="http://schemas.microsoft.com/office/drawing/2014/main" val="20005"/>
                    </a:ext>
                  </a:extLst>
                </a:gridCol>
                <a:gridCol w="793317">
                  <a:extLst>
                    <a:ext uri="{9D8B030D-6E8A-4147-A177-3AD203B41FA5}">
                      <a16:colId xmlns:a16="http://schemas.microsoft.com/office/drawing/2014/main" val="20006"/>
                    </a:ext>
                  </a:extLst>
                </a:gridCol>
                <a:gridCol w="793317">
                  <a:extLst>
                    <a:ext uri="{9D8B030D-6E8A-4147-A177-3AD203B41FA5}">
                      <a16:colId xmlns:a16="http://schemas.microsoft.com/office/drawing/2014/main" val="20007"/>
                    </a:ext>
                  </a:extLst>
                </a:gridCol>
                <a:gridCol w="793317">
                  <a:extLst>
                    <a:ext uri="{9D8B030D-6E8A-4147-A177-3AD203B41FA5}">
                      <a16:colId xmlns:a16="http://schemas.microsoft.com/office/drawing/2014/main" val="20008"/>
                    </a:ext>
                  </a:extLst>
                </a:gridCol>
                <a:gridCol w="793317">
                  <a:extLst>
                    <a:ext uri="{9D8B030D-6E8A-4147-A177-3AD203B41FA5}">
                      <a16:colId xmlns:a16="http://schemas.microsoft.com/office/drawing/2014/main" val="20009"/>
                    </a:ext>
                  </a:extLst>
                </a:gridCol>
                <a:gridCol w="793317">
                  <a:extLst>
                    <a:ext uri="{9D8B030D-6E8A-4147-A177-3AD203B41FA5}">
                      <a16:colId xmlns:a16="http://schemas.microsoft.com/office/drawing/2014/main" val="20010"/>
                    </a:ext>
                  </a:extLst>
                </a:gridCol>
              </a:tblGrid>
              <a:tr h="370840">
                <a:tc>
                  <a:txBody>
                    <a:bodyPr/>
                    <a:lstStyle/>
                    <a:p>
                      <a:r>
                        <a:rPr lang="en-US" dirty="0"/>
                        <a:t>Block </a:t>
                      </a:r>
                      <a:r>
                        <a:rPr lang="en-US" dirty="0" err="1"/>
                        <a:t>Addr</a:t>
                      </a:r>
                      <a:r>
                        <a:rPr lang="en-US" dirty="0"/>
                        <a:t>.</a:t>
                      </a:r>
                    </a:p>
                  </a:txBody>
                  <a:tcPr/>
                </a:tc>
                <a:tc>
                  <a:txBody>
                    <a:bodyPr/>
                    <a:lstStyle/>
                    <a:p>
                      <a:pPr algn="ctr"/>
                      <a:r>
                        <a:rPr lang="en-US" dirty="0"/>
                        <a:t>4</a:t>
                      </a:r>
                    </a:p>
                  </a:txBody>
                  <a:tcPr/>
                </a:tc>
                <a:tc>
                  <a:txBody>
                    <a:bodyPr/>
                    <a:lstStyle/>
                    <a:p>
                      <a:pPr algn="ctr"/>
                      <a:r>
                        <a:rPr lang="en-US" dirty="0"/>
                        <a:t>2</a:t>
                      </a:r>
                    </a:p>
                  </a:txBody>
                  <a:tcPr/>
                </a:tc>
                <a:tc>
                  <a:txBody>
                    <a:bodyPr/>
                    <a:lstStyle/>
                    <a:p>
                      <a:pPr algn="ctr"/>
                      <a:r>
                        <a:rPr lang="en-US" dirty="0"/>
                        <a:t>4</a:t>
                      </a:r>
                    </a:p>
                  </a:txBody>
                  <a:tcPr/>
                </a:tc>
                <a:tc>
                  <a:txBody>
                    <a:bodyPr/>
                    <a:lstStyle/>
                    <a:p>
                      <a:pPr algn="ctr"/>
                      <a:r>
                        <a:rPr lang="en-US" dirty="0"/>
                        <a:t>0</a:t>
                      </a:r>
                    </a:p>
                  </a:txBody>
                  <a:tcPr/>
                </a:tc>
                <a:tc>
                  <a:txBody>
                    <a:bodyPr/>
                    <a:lstStyle/>
                    <a:p>
                      <a:pPr algn="ctr"/>
                      <a:r>
                        <a:rPr lang="en-US" dirty="0"/>
                        <a:t>7</a:t>
                      </a:r>
                    </a:p>
                  </a:txBody>
                  <a:tcPr/>
                </a:tc>
                <a:tc>
                  <a:txBody>
                    <a:bodyPr/>
                    <a:lstStyle/>
                    <a:p>
                      <a:pPr algn="ctr"/>
                      <a:r>
                        <a:rPr lang="en-US" dirty="0"/>
                        <a:t>4</a:t>
                      </a:r>
                    </a:p>
                  </a:txBody>
                  <a:tcPr/>
                </a:tc>
                <a:tc>
                  <a:txBody>
                    <a:bodyPr/>
                    <a:lstStyle/>
                    <a:p>
                      <a:pPr algn="ctr"/>
                      <a:r>
                        <a:rPr lang="en-US" dirty="0"/>
                        <a:t>8</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0"/>
                  </a:ext>
                </a:extLst>
              </a:tr>
              <a:tr h="370840">
                <a:tc>
                  <a:txBody>
                    <a:bodyPr/>
                    <a:lstStyle/>
                    <a:p>
                      <a:r>
                        <a:rPr lang="en-US" dirty="0"/>
                        <a:t>R/W</a:t>
                      </a:r>
                    </a:p>
                  </a:txBody>
                  <a:tcPr/>
                </a:tc>
                <a:tc>
                  <a:txBody>
                    <a:bodyPr/>
                    <a:lstStyle/>
                    <a:p>
                      <a:pPr algn="ctr"/>
                      <a:r>
                        <a:rPr lang="en-US" dirty="0"/>
                        <a:t>R</a:t>
                      </a:r>
                    </a:p>
                  </a:txBody>
                  <a:tcPr/>
                </a:tc>
                <a:tc>
                  <a:txBody>
                    <a:bodyPr/>
                    <a:lstStyle/>
                    <a:p>
                      <a:pPr algn="ctr"/>
                      <a:r>
                        <a:rPr lang="en-US" dirty="0"/>
                        <a:t>R</a:t>
                      </a:r>
                    </a:p>
                  </a:txBody>
                  <a:tcPr/>
                </a:tc>
                <a:tc>
                  <a:txBody>
                    <a:bodyPr/>
                    <a:lstStyle/>
                    <a:p>
                      <a:pPr algn="ctr"/>
                      <a:r>
                        <a:rPr lang="en-US" dirty="0"/>
                        <a:t>R</a:t>
                      </a:r>
                    </a:p>
                  </a:txBody>
                  <a:tcPr/>
                </a:tc>
                <a:tc>
                  <a:txBody>
                    <a:bodyPr/>
                    <a:lstStyle/>
                    <a:p>
                      <a:pPr algn="ctr"/>
                      <a:r>
                        <a:rPr lang="en-US" dirty="0"/>
                        <a:t>R</a:t>
                      </a:r>
                    </a:p>
                  </a:txBody>
                  <a:tcPr/>
                </a:tc>
                <a:tc>
                  <a:txBody>
                    <a:bodyPr/>
                    <a:lstStyle/>
                    <a:p>
                      <a:pPr algn="ctr"/>
                      <a:r>
                        <a:rPr lang="en-US" dirty="0"/>
                        <a:t>W</a:t>
                      </a:r>
                    </a:p>
                  </a:txBody>
                  <a:tcPr/>
                </a:tc>
                <a:tc>
                  <a:txBody>
                    <a:bodyPr/>
                    <a:lstStyle/>
                    <a:p>
                      <a:pPr algn="ctr"/>
                      <a:r>
                        <a:rPr lang="en-US" dirty="0"/>
                        <a:t>W</a:t>
                      </a:r>
                    </a:p>
                  </a:txBody>
                  <a:tcPr/>
                </a:tc>
                <a:tc>
                  <a:txBody>
                    <a:bodyPr/>
                    <a:lstStyle/>
                    <a:p>
                      <a:pPr algn="ctr"/>
                      <a:r>
                        <a:rPr lang="en-US" dirty="0"/>
                        <a:t>R</a:t>
                      </a:r>
                    </a:p>
                  </a:txBody>
                  <a:tcPr/>
                </a:tc>
                <a:tc>
                  <a:txBody>
                    <a:bodyPr/>
                    <a:lstStyle/>
                    <a:p>
                      <a:pPr algn="ctr"/>
                      <a:r>
                        <a:rPr lang="en-US" dirty="0"/>
                        <a:t>R</a:t>
                      </a:r>
                    </a:p>
                  </a:txBody>
                  <a:tcPr/>
                </a:tc>
                <a:tc>
                  <a:txBody>
                    <a:bodyPr/>
                    <a:lstStyle/>
                    <a:p>
                      <a:pPr algn="ctr"/>
                      <a:r>
                        <a:rPr lang="en-US" dirty="0"/>
                        <a:t>R</a:t>
                      </a:r>
                    </a:p>
                  </a:txBody>
                  <a:tcPr/>
                </a:tc>
                <a:tc>
                  <a:txBody>
                    <a:bodyPr/>
                    <a:lstStyle/>
                    <a:p>
                      <a:pPr algn="ctr"/>
                      <a:r>
                        <a:rPr lang="en-US" dirty="0"/>
                        <a:t>W</a:t>
                      </a:r>
                    </a:p>
                  </a:txBody>
                  <a:tcPr/>
                </a:tc>
                <a:extLst>
                  <a:ext uri="{0D108BD9-81ED-4DB2-BD59-A6C34878D82A}">
                    <a16:rowId xmlns:a16="http://schemas.microsoft.com/office/drawing/2014/main" val="10001"/>
                  </a:ext>
                </a:extLst>
              </a:tr>
              <a:tr h="370840">
                <a:tc>
                  <a:txBody>
                    <a:bodyPr/>
                    <a:lstStyle/>
                    <a:p>
                      <a:r>
                        <a:rPr lang="en-US" dirty="0"/>
                        <a:t>Set#</a:t>
                      </a:r>
                    </a:p>
                  </a:txBody>
                  <a:tcPr/>
                </a:tc>
                <a:tc>
                  <a:txBody>
                    <a:bodyPr/>
                    <a:lstStyle/>
                    <a:p>
                      <a:pPr algn="ctr"/>
                      <a:r>
                        <a:rPr lang="en-US" dirty="0"/>
                        <a:t>0</a:t>
                      </a:r>
                    </a:p>
                  </a:txBody>
                  <a:tcPr/>
                </a:tc>
                <a:tc>
                  <a:txBody>
                    <a:bodyPr/>
                    <a:lstStyle/>
                    <a:p>
                      <a:pPr algn="ctr"/>
                      <a:r>
                        <a:rPr lang="en-US" dirty="0"/>
                        <a:t>2</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3</a:t>
                      </a:r>
                    </a:p>
                  </a:txBody>
                  <a:tcPr/>
                </a:tc>
                <a:tc>
                  <a:txBody>
                    <a:bodyPr/>
                    <a:lstStyle/>
                    <a:p>
                      <a:pPr algn="ctr"/>
                      <a:r>
                        <a:rPr lang="en-US" dirty="0"/>
                        <a:t>0</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Tag</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3"/>
                  </a:ext>
                </a:extLst>
              </a:tr>
              <a:tr h="370840">
                <a:tc>
                  <a:txBody>
                    <a:bodyPr/>
                    <a:lstStyle/>
                    <a:p>
                      <a:r>
                        <a:rPr lang="en-US" dirty="0"/>
                        <a:t>H/M</a:t>
                      </a:r>
                    </a:p>
                  </a:txBody>
                  <a:tcPr/>
                </a:tc>
                <a:tc>
                  <a:txBody>
                    <a:bodyPr/>
                    <a:lstStyle/>
                    <a:p>
                      <a:pPr algn="ctr"/>
                      <a:r>
                        <a:rPr lang="en-US" dirty="0"/>
                        <a:t>M</a:t>
                      </a:r>
                    </a:p>
                  </a:txBody>
                  <a:tcPr/>
                </a:tc>
                <a:tc>
                  <a:txBody>
                    <a:bodyPr/>
                    <a:lstStyle/>
                    <a:p>
                      <a:pPr algn="ctr"/>
                      <a:r>
                        <a:rPr lang="en-US" dirty="0"/>
                        <a:t>M</a:t>
                      </a:r>
                    </a:p>
                  </a:txBody>
                  <a:tcPr/>
                </a:tc>
                <a:tc>
                  <a:txBody>
                    <a:bodyPr/>
                    <a:lstStyle/>
                    <a:p>
                      <a:pPr algn="ctr"/>
                      <a:r>
                        <a:rPr lang="en-US" dirty="0"/>
                        <a:t>H</a:t>
                      </a:r>
                    </a:p>
                  </a:txBody>
                  <a:tcPr/>
                </a:tc>
                <a:tc>
                  <a:txBody>
                    <a:bodyPr/>
                    <a:lstStyle/>
                    <a:p>
                      <a:pPr algn="ctr"/>
                      <a:r>
                        <a:rPr lang="en-US" dirty="0"/>
                        <a:t>M</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4"/>
                  </a:ext>
                </a:extLst>
              </a:tr>
              <a:tr h="370840">
                <a:tc>
                  <a:txBody>
                    <a:bodyPr/>
                    <a:lstStyle/>
                    <a:p>
                      <a:r>
                        <a:rPr lang="en-US" dirty="0" err="1"/>
                        <a:t>Writeback</a:t>
                      </a:r>
                      <a:r>
                        <a:rPr lang="en-US" dirty="0"/>
                        <a:t>?</a:t>
                      </a:r>
                    </a:p>
                  </a:txBody>
                  <a:tcPr/>
                </a:tc>
                <a:tc>
                  <a:txBody>
                    <a:bodyPr/>
                    <a:lstStyle/>
                    <a:p>
                      <a:pPr algn="ctr"/>
                      <a:r>
                        <a:rPr lang="en-US" dirty="0"/>
                        <a:t>N</a:t>
                      </a:r>
                    </a:p>
                  </a:txBody>
                  <a:tcPr/>
                </a:tc>
                <a:tc>
                  <a:txBody>
                    <a:bodyPr/>
                    <a:lstStyle/>
                    <a:p>
                      <a:pPr algn="ctr"/>
                      <a:r>
                        <a:rPr lang="en-US" dirty="0"/>
                        <a:t>N</a:t>
                      </a:r>
                    </a:p>
                  </a:txBody>
                  <a:tcPr/>
                </a:tc>
                <a:tc>
                  <a:txBody>
                    <a:bodyPr/>
                    <a:lstStyle/>
                    <a:p>
                      <a:pPr algn="ct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304800" y="1408837"/>
            <a:ext cx="4633000" cy="1754326"/>
          </a:xfrm>
          <a:prstGeom prst="rect">
            <a:avLst/>
          </a:prstGeom>
          <a:noFill/>
        </p:spPr>
        <p:txBody>
          <a:bodyPr wrap="none" rtlCol="0">
            <a:spAutoFit/>
          </a:bodyPr>
          <a:lstStyle/>
          <a:p>
            <a:r>
              <a:rPr lang="en-US" dirty="0">
                <a:latin typeface="+mn-lt"/>
              </a:rPr>
              <a:t>16 byte blocks, 4 LSB byte offset</a:t>
            </a:r>
          </a:p>
          <a:p>
            <a:endParaRPr lang="en-US" dirty="0">
              <a:latin typeface="+mn-lt"/>
            </a:endParaRPr>
          </a:p>
          <a:p>
            <a:r>
              <a:rPr lang="en-US" dirty="0">
                <a:latin typeface="+mn-lt"/>
              </a:rPr>
              <a:t>064 032 064 000 112 064 128 048 240 000</a:t>
            </a:r>
          </a:p>
          <a:p>
            <a:endParaRPr lang="en-US" dirty="0">
              <a:latin typeface="+mn-lt"/>
            </a:endParaRPr>
          </a:p>
          <a:p>
            <a:endParaRPr lang="en-US" dirty="0">
              <a:latin typeface="+mn-lt"/>
            </a:endParaRPr>
          </a:p>
          <a:p>
            <a:r>
              <a:rPr lang="en-US" dirty="0">
                <a:latin typeface="+mn-lt"/>
              </a:rPr>
              <a:t>There are 4 sets with 2 blocks each</a:t>
            </a:r>
          </a:p>
        </p:txBody>
      </p:sp>
      <p:sp>
        <p:nvSpPr>
          <p:cNvPr id="7" name="Rectangle 6"/>
          <p:cNvSpPr/>
          <p:nvPr/>
        </p:nvSpPr>
        <p:spPr>
          <a:xfrm>
            <a:off x="5507541" y="1776074"/>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  D Tag Data</a:t>
            </a:r>
          </a:p>
        </p:txBody>
      </p:sp>
      <p:sp>
        <p:nvSpPr>
          <p:cNvPr id="8" name="Rectangle 7"/>
          <p:cNvSpPr/>
          <p:nvPr/>
        </p:nvSpPr>
        <p:spPr>
          <a:xfrm>
            <a:off x="7107741" y="1776074"/>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  D Tag Data</a:t>
            </a:r>
            <a:endParaRPr lang="en-US" dirty="0"/>
          </a:p>
        </p:txBody>
      </p:sp>
      <p:sp>
        <p:nvSpPr>
          <p:cNvPr id="9" name="Rectangle 8"/>
          <p:cNvSpPr/>
          <p:nvPr/>
        </p:nvSpPr>
        <p:spPr>
          <a:xfrm>
            <a:off x="5507541" y="2080874"/>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07741" y="2066006"/>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507541" y="2374741"/>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107741" y="2374741"/>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507541" y="2679541"/>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07741" y="2664673"/>
            <a:ext cx="1600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34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4-way set associative cache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143000"/>
            <a:ext cx="7162800" cy="5421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440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3282950" y="3968750"/>
            <a:ext cx="4025900" cy="1397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210947" name="Rectangle 3"/>
          <p:cNvSpPr>
            <a:spLocks noGrp="1" noChangeArrowheads="1"/>
          </p:cNvSpPr>
          <p:nvPr>
            <p:ph type="title"/>
          </p:nvPr>
        </p:nvSpPr>
        <p:spPr>
          <a:noFill/>
          <a:ln/>
        </p:spPr>
        <p:txBody>
          <a:bodyPr lIns="90488" tIns="44450" rIns="90488" bIns="44450"/>
          <a:lstStyle/>
          <a:p>
            <a:r>
              <a:rPr lang="en-US"/>
              <a:t>Putting it all together</a:t>
            </a:r>
          </a:p>
        </p:txBody>
      </p:sp>
      <p:sp>
        <p:nvSpPr>
          <p:cNvPr id="210948" name="Rectangle 4"/>
          <p:cNvSpPr>
            <a:spLocks noGrp="1" noChangeArrowheads="1"/>
          </p:cNvSpPr>
          <p:nvPr>
            <p:ph type="body" idx="1"/>
          </p:nvPr>
        </p:nvSpPr>
        <p:spPr>
          <a:xfrm>
            <a:off x="609600" y="1066800"/>
            <a:ext cx="7772400" cy="533400"/>
          </a:xfrm>
          <a:noFill/>
          <a:ln/>
        </p:spPr>
        <p:txBody>
          <a:bodyPr lIns="90488" tIns="44450" rIns="90488" bIns="44450"/>
          <a:lstStyle/>
          <a:p>
            <a:pPr>
              <a:buFontTx/>
              <a:buNone/>
            </a:pPr>
            <a:r>
              <a:rPr lang="en-US" sz="2600"/>
              <a:t>64 KB cache, direct-mapped, 32-byte cache block </a:t>
            </a:r>
          </a:p>
        </p:txBody>
      </p:sp>
      <p:sp>
        <p:nvSpPr>
          <p:cNvPr id="210949" name="Rectangle 5"/>
          <p:cNvSpPr>
            <a:spLocks noChangeArrowheads="1"/>
          </p:cNvSpPr>
          <p:nvPr/>
        </p:nvSpPr>
        <p:spPr bwMode="auto">
          <a:xfrm>
            <a:off x="1530350" y="2063750"/>
            <a:ext cx="4787900" cy="215900"/>
          </a:xfrm>
          <a:prstGeom prst="rect">
            <a:avLst/>
          </a:prstGeom>
          <a:noFill/>
          <a:ln w="12700">
            <a:solidFill>
              <a:schemeClr val="tx1"/>
            </a:solidFill>
            <a:miter lim="800000"/>
            <a:headEnd/>
            <a:tailEnd/>
          </a:ln>
          <a:effectLst/>
        </p:spPr>
        <p:txBody>
          <a:bodyPr wrap="none" anchor="ctr"/>
          <a:lstStyle/>
          <a:p>
            <a:endParaRPr lang="en-US"/>
          </a:p>
        </p:txBody>
      </p:sp>
      <p:sp>
        <p:nvSpPr>
          <p:cNvPr id="210950" name="Line 6"/>
          <p:cNvSpPr>
            <a:spLocks noChangeShapeType="1"/>
          </p:cNvSpPr>
          <p:nvPr/>
        </p:nvSpPr>
        <p:spPr bwMode="auto">
          <a:xfrm>
            <a:off x="6096000" y="2057400"/>
            <a:ext cx="0" cy="228600"/>
          </a:xfrm>
          <a:prstGeom prst="line">
            <a:avLst/>
          </a:prstGeom>
          <a:noFill/>
          <a:ln w="12700">
            <a:solidFill>
              <a:schemeClr val="tx1"/>
            </a:solidFill>
            <a:prstDash val="dash"/>
            <a:round/>
            <a:headEnd/>
            <a:tailEnd/>
          </a:ln>
          <a:effectLst/>
        </p:spPr>
        <p:txBody>
          <a:bodyPr/>
          <a:lstStyle/>
          <a:p>
            <a:endParaRPr lang="en-US"/>
          </a:p>
        </p:txBody>
      </p:sp>
      <p:sp>
        <p:nvSpPr>
          <p:cNvPr id="210951" name="Rectangle 7"/>
          <p:cNvSpPr>
            <a:spLocks noChangeArrowheads="1"/>
          </p:cNvSpPr>
          <p:nvPr/>
        </p:nvSpPr>
        <p:spPr bwMode="auto">
          <a:xfrm>
            <a:off x="1509713" y="1776413"/>
            <a:ext cx="4892675" cy="301625"/>
          </a:xfrm>
          <a:prstGeom prst="rect">
            <a:avLst/>
          </a:prstGeom>
          <a:noFill/>
          <a:ln w="12700">
            <a:noFill/>
            <a:miter lim="800000"/>
            <a:headEnd/>
            <a:tailEnd/>
          </a:ln>
          <a:effectLst/>
        </p:spPr>
        <p:txBody>
          <a:bodyPr wrap="none" lIns="90488" tIns="44450" rIns="90488" bIns="44450">
            <a:spAutoFit/>
          </a:bodyPr>
          <a:lstStyle/>
          <a:p>
            <a:r>
              <a:rPr lang="en-US" sz="1400">
                <a:solidFill>
                  <a:schemeClr val="tx2"/>
                </a:solidFill>
                <a:latin typeface="Times New Roman" pitchFamily="18" charset="0"/>
              </a:rPr>
              <a:t>31 30 29 28 27 ........... 17 16 15 14 13 12 11 10 9 8 7 6 5 4 3 2 1 0</a:t>
            </a:r>
          </a:p>
        </p:txBody>
      </p:sp>
      <p:sp>
        <p:nvSpPr>
          <p:cNvPr id="210952" name="Line 8"/>
          <p:cNvSpPr>
            <a:spLocks noChangeShapeType="1"/>
          </p:cNvSpPr>
          <p:nvPr/>
        </p:nvSpPr>
        <p:spPr bwMode="auto">
          <a:xfrm>
            <a:off x="5638800" y="2057400"/>
            <a:ext cx="0" cy="228600"/>
          </a:xfrm>
          <a:prstGeom prst="line">
            <a:avLst/>
          </a:prstGeom>
          <a:noFill/>
          <a:ln w="12700">
            <a:solidFill>
              <a:schemeClr val="tx1"/>
            </a:solidFill>
            <a:round/>
            <a:headEnd/>
            <a:tailEnd/>
          </a:ln>
          <a:effectLst/>
        </p:spPr>
        <p:txBody>
          <a:bodyPr/>
          <a:lstStyle/>
          <a:p>
            <a:endParaRPr lang="en-US"/>
          </a:p>
        </p:txBody>
      </p:sp>
      <p:sp>
        <p:nvSpPr>
          <p:cNvPr id="210953" name="Line 9"/>
          <p:cNvSpPr>
            <a:spLocks noChangeShapeType="1"/>
          </p:cNvSpPr>
          <p:nvPr/>
        </p:nvSpPr>
        <p:spPr bwMode="auto">
          <a:xfrm>
            <a:off x="3657600" y="2057400"/>
            <a:ext cx="0" cy="228600"/>
          </a:xfrm>
          <a:prstGeom prst="line">
            <a:avLst/>
          </a:prstGeom>
          <a:noFill/>
          <a:ln w="12700">
            <a:solidFill>
              <a:schemeClr val="tx1"/>
            </a:solidFill>
            <a:round/>
            <a:headEnd/>
            <a:tailEnd/>
          </a:ln>
          <a:effectLst/>
        </p:spPr>
        <p:txBody>
          <a:bodyPr/>
          <a:lstStyle/>
          <a:p>
            <a:endParaRPr lang="en-US"/>
          </a:p>
        </p:txBody>
      </p:sp>
      <p:sp>
        <p:nvSpPr>
          <p:cNvPr id="210954" name="Rectangle 10"/>
          <p:cNvSpPr>
            <a:spLocks noChangeArrowheads="1"/>
          </p:cNvSpPr>
          <p:nvPr/>
        </p:nvSpPr>
        <p:spPr bwMode="auto">
          <a:xfrm>
            <a:off x="2195513" y="1981200"/>
            <a:ext cx="430212"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tag</a:t>
            </a:r>
          </a:p>
        </p:txBody>
      </p:sp>
      <p:sp>
        <p:nvSpPr>
          <p:cNvPr id="210955" name="Rectangle 11"/>
          <p:cNvSpPr>
            <a:spLocks noChangeArrowheads="1"/>
          </p:cNvSpPr>
          <p:nvPr/>
        </p:nvSpPr>
        <p:spPr bwMode="auto">
          <a:xfrm>
            <a:off x="4329113" y="1981200"/>
            <a:ext cx="633412"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index</a:t>
            </a:r>
          </a:p>
        </p:txBody>
      </p:sp>
      <p:sp>
        <p:nvSpPr>
          <p:cNvPr id="210956" name="Rectangle 12"/>
          <p:cNvSpPr>
            <a:spLocks noChangeArrowheads="1"/>
          </p:cNvSpPr>
          <p:nvPr/>
        </p:nvSpPr>
        <p:spPr bwMode="auto">
          <a:xfrm>
            <a:off x="3282950" y="2901950"/>
            <a:ext cx="4025900" cy="2120900"/>
          </a:xfrm>
          <a:prstGeom prst="rect">
            <a:avLst/>
          </a:prstGeom>
          <a:noFill/>
          <a:ln w="12700">
            <a:solidFill>
              <a:schemeClr val="tx1"/>
            </a:solidFill>
            <a:miter lim="800000"/>
            <a:headEnd/>
            <a:tailEnd/>
          </a:ln>
          <a:effectLst/>
        </p:spPr>
        <p:txBody>
          <a:bodyPr wrap="none" anchor="ctr"/>
          <a:lstStyle/>
          <a:p>
            <a:endParaRPr lang="en-US"/>
          </a:p>
        </p:txBody>
      </p:sp>
      <p:sp>
        <p:nvSpPr>
          <p:cNvPr id="210957" name="Line 13"/>
          <p:cNvSpPr>
            <a:spLocks noChangeShapeType="1"/>
          </p:cNvSpPr>
          <p:nvPr/>
        </p:nvSpPr>
        <p:spPr bwMode="auto">
          <a:xfrm>
            <a:off x="3276600" y="3048000"/>
            <a:ext cx="4038600" cy="0"/>
          </a:xfrm>
          <a:prstGeom prst="line">
            <a:avLst/>
          </a:prstGeom>
          <a:noFill/>
          <a:ln w="12700">
            <a:solidFill>
              <a:schemeClr val="tx1"/>
            </a:solidFill>
            <a:round/>
            <a:headEnd/>
            <a:tailEnd/>
          </a:ln>
          <a:effectLst/>
        </p:spPr>
        <p:txBody>
          <a:bodyPr/>
          <a:lstStyle/>
          <a:p>
            <a:endParaRPr lang="en-US"/>
          </a:p>
        </p:txBody>
      </p:sp>
      <p:sp>
        <p:nvSpPr>
          <p:cNvPr id="210958" name="Line 14"/>
          <p:cNvSpPr>
            <a:spLocks noChangeShapeType="1"/>
          </p:cNvSpPr>
          <p:nvPr/>
        </p:nvSpPr>
        <p:spPr bwMode="auto">
          <a:xfrm>
            <a:off x="3276600" y="3200400"/>
            <a:ext cx="4038600" cy="0"/>
          </a:xfrm>
          <a:prstGeom prst="line">
            <a:avLst/>
          </a:prstGeom>
          <a:noFill/>
          <a:ln w="12700">
            <a:solidFill>
              <a:schemeClr val="tx1"/>
            </a:solidFill>
            <a:round/>
            <a:headEnd/>
            <a:tailEnd/>
          </a:ln>
          <a:effectLst/>
        </p:spPr>
        <p:txBody>
          <a:bodyPr/>
          <a:lstStyle/>
          <a:p>
            <a:endParaRPr lang="en-US"/>
          </a:p>
        </p:txBody>
      </p:sp>
      <p:sp>
        <p:nvSpPr>
          <p:cNvPr id="210959" name="Line 15"/>
          <p:cNvSpPr>
            <a:spLocks noChangeShapeType="1"/>
          </p:cNvSpPr>
          <p:nvPr/>
        </p:nvSpPr>
        <p:spPr bwMode="auto">
          <a:xfrm>
            <a:off x="3276600" y="3352800"/>
            <a:ext cx="4038600" cy="0"/>
          </a:xfrm>
          <a:prstGeom prst="line">
            <a:avLst/>
          </a:prstGeom>
          <a:noFill/>
          <a:ln w="12700">
            <a:solidFill>
              <a:schemeClr val="tx1"/>
            </a:solidFill>
            <a:round/>
            <a:headEnd/>
            <a:tailEnd/>
          </a:ln>
          <a:effectLst/>
        </p:spPr>
        <p:txBody>
          <a:bodyPr/>
          <a:lstStyle/>
          <a:p>
            <a:endParaRPr lang="en-US"/>
          </a:p>
        </p:txBody>
      </p:sp>
      <p:sp>
        <p:nvSpPr>
          <p:cNvPr id="210960" name="Line 16"/>
          <p:cNvSpPr>
            <a:spLocks noChangeShapeType="1"/>
          </p:cNvSpPr>
          <p:nvPr/>
        </p:nvSpPr>
        <p:spPr bwMode="auto">
          <a:xfrm>
            <a:off x="3276600" y="3505200"/>
            <a:ext cx="4038600" cy="0"/>
          </a:xfrm>
          <a:prstGeom prst="line">
            <a:avLst/>
          </a:prstGeom>
          <a:noFill/>
          <a:ln w="12700">
            <a:solidFill>
              <a:schemeClr val="tx1"/>
            </a:solidFill>
            <a:round/>
            <a:headEnd/>
            <a:tailEnd/>
          </a:ln>
          <a:effectLst/>
        </p:spPr>
        <p:txBody>
          <a:bodyPr/>
          <a:lstStyle/>
          <a:p>
            <a:endParaRPr lang="en-US"/>
          </a:p>
        </p:txBody>
      </p:sp>
      <p:sp>
        <p:nvSpPr>
          <p:cNvPr id="210961" name="Line 17"/>
          <p:cNvSpPr>
            <a:spLocks noChangeShapeType="1"/>
          </p:cNvSpPr>
          <p:nvPr/>
        </p:nvSpPr>
        <p:spPr bwMode="auto">
          <a:xfrm>
            <a:off x="3276600" y="3657600"/>
            <a:ext cx="4038600" cy="0"/>
          </a:xfrm>
          <a:prstGeom prst="line">
            <a:avLst/>
          </a:prstGeom>
          <a:noFill/>
          <a:ln w="12700">
            <a:solidFill>
              <a:schemeClr val="tx1"/>
            </a:solidFill>
            <a:round/>
            <a:headEnd/>
            <a:tailEnd/>
          </a:ln>
          <a:effectLst/>
        </p:spPr>
        <p:txBody>
          <a:bodyPr/>
          <a:lstStyle/>
          <a:p>
            <a:endParaRPr lang="en-US"/>
          </a:p>
        </p:txBody>
      </p:sp>
      <p:sp>
        <p:nvSpPr>
          <p:cNvPr id="210962" name="Line 18"/>
          <p:cNvSpPr>
            <a:spLocks noChangeShapeType="1"/>
          </p:cNvSpPr>
          <p:nvPr/>
        </p:nvSpPr>
        <p:spPr bwMode="auto">
          <a:xfrm>
            <a:off x="3276600" y="3810000"/>
            <a:ext cx="4038600" cy="0"/>
          </a:xfrm>
          <a:prstGeom prst="line">
            <a:avLst/>
          </a:prstGeom>
          <a:noFill/>
          <a:ln w="12700">
            <a:solidFill>
              <a:schemeClr val="tx1"/>
            </a:solidFill>
            <a:round/>
            <a:headEnd/>
            <a:tailEnd/>
          </a:ln>
          <a:effectLst/>
        </p:spPr>
        <p:txBody>
          <a:bodyPr/>
          <a:lstStyle/>
          <a:p>
            <a:endParaRPr lang="en-US"/>
          </a:p>
        </p:txBody>
      </p:sp>
      <p:sp>
        <p:nvSpPr>
          <p:cNvPr id="210963" name="Line 19"/>
          <p:cNvSpPr>
            <a:spLocks noChangeShapeType="1"/>
          </p:cNvSpPr>
          <p:nvPr/>
        </p:nvSpPr>
        <p:spPr bwMode="auto">
          <a:xfrm>
            <a:off x="3276600" y="3962400"/>
            <a:ext cx="4038600" cy="0"/>
          </a:xfrm>
          <a:prstGeom prst="line">
            <a:avLst/>
          </a:prstGeom>
          <a:noFill/>
          <a:ln w="12700">
            <a:solidFill>
              <a:schemeClr val="tx1"/>
            </a:solidFill>
            <a:round/>
            <a:headEnd/>
            <a:tailEnd/>
          </a:ln>
          <a:effectLst/>
        </p:spPr>
        <p:txBody>
          <a:bodyPr/>
          <a:lstStyle/>
          <a:p>
            <a:endParaRPr lang="en-US"/>
          </a:p>
        </p:txBody>
      </p:sp>
      <p:sp>
        <p:nvSpPr>
          <p:cNvPr id="210964" name="Line 20"/>
          <p:cNvSpPr>
            <a:spLocks noChangeShapeType="1"/>
          </p:cNvSpPr>
          <p:nvPr/>
        </p:nvSpPr>
        <p:spPr bwMode="auto">
          <a:xfrm>
            <a:off x="3276600" y="4114800"/>
            <a:ext cx="4038600" cy="0"/>
          </a:xfrm>
          <a:prstGeom prst="line">
            <a:avLst/>
          </a:prstGeom>
          <a:noFill/>
          <a:ln w="12700">
            <a:solidFill>
              <a:schemeClr val="tx1"/>
            </a:solidFill>
            <a:round/>
            <a:headEnd/>
            <a:tailEnd/>
          </a:ln>
          <a:effectLst/>
        </p:spPr>
        <p:txBody>
          <a:bodyPr/>
          <a:lstStyle/>
          <a:p>
            <a:endParaRPr lang="en-US"/>
          </a:p>
        </p:txBody>
      </p:sp>
      <p:sp>
        <p:nvSpPr>
          <p:cNvPr id="210965" name="Line 21"/>
          <p:cNvSpPr>
            <a:spLocks noChangeShapeType="1"/>
          </p:cNvSpPr>
          <p:nvPr/>
        </p:nvSpPr>
        <p:spPr bwMode="auto">
          <a:xfrm>
            <a:off x="3276600" y="4267200"/>
            <a:ext cx="4038600" cy="0"/>
          </a:xfrm>
          <a:prstGeom prst="line">
            <a:avLst/>
          </a:prstGeom>
          <a:noFill/>
          <a:ln w="12700">
            <a:solidFill>
              <a:schemeClr val="tx1"/>
            </a:solidFill>
            <a:round/>
            <a:headEnd/>
            <a:tailEnd/>
          </a:ln>
          <a:effectLst/>
        </p:spPr>
        <p:txBody>
          <a:bodyPr/>
          <a:lstStyle/>
          <a:p>
            <a:endParaRPr lang="en-US"/>
          </a:p>
        </p:txBody>
      </p:sp>
      <p:sp>
        <p:nvSpPr>
          <p:cNvPr id="210966" name="Line 22"/>
          <p:cNvSpPr>
            <a:spLocks noChangeShapeType="1"/>
          </p:cNvSpPr>
          <p:nvPr/>
        </p:nvSpPr>
        <p:spPr bwMode="auto">
          <a:xfrm>
            <a:off x="3276600" y="4419600"/>
            <a:ext cx="4038600" cy="0"/>
          </a:xfrm>
          <a:prstGeom prst="line">
            <a:avLst/>
          </a:prstGeom>
          <a:noFill/>
          <a:ln w="12700">
            <a:solidFill>
              <a:schemeClr val="tx1"/>
            </a:solidFill>
            <a:round/>
            <a:headEnd/>
            <a:tailEnd/>
          </a:ln>
          <a:effectLst/>
        </p:spPr>
        <p:txBody>
          <a:bodyPr/>
          <a:lstStyle/>
          <a:p>
            <a:endParaRPr lang="en-US"/>
          </a:p>
        </p:txBody>
      </p:sp>
      <p:sp>
        <p:nvSpPr>
          <p:cNvPr id="210967" name="Line 23"/>
          <p:cNvSpPr>
            <a:spLocks noChangeShapeType="1"/>
          </p:cNvSpPr>
          <p:nvPr/>
        </p:nvSpPr>
        <p:spPr bwMode="auto">
          <a:xfrm>
            <a:off x="3276600" y="4572000"/>
            <a:ext cx="4038600" cy="0"/>
          </a:xfrm>
          <a:prstGeom prst="line">
            <a:avLst/>
          </a:prstGeom>
          <a:noFill/>
          <a:ln w="12700">
            <a:solidFill>
              <a:schemeClr val="tx1"/>
            </a:solidFill>
            <a:round/>
            <a:headEnd/>
            <a:tailEnd/>
          </a:ln>
          <a:effectLst/>
        </p:spPr>
        <p:txBody>
          <a:bodyPr/>
          <a:lstStyle/>
          <a:p>
            <a:endParaRPr lang="en-US"/>
          </a:p>
        </p:txBody>
      </p:sp>
      <p:sp>
        <p:nvSpPr>
          <p:cNvPr id="210968" name="Line 24"/>
          <p:cNvSpPr>
            <a:spLocks noChangeShapeType="1"/>
          </p:cNvSpPr>
          <p:nvPr/>
        </p:nvSpPr>
        <p:spPr bwMode="auto">
          <a:xfrm>
            <a:off x="3276600" y="4724400"/>
            <a:ext cx="4038600" cy="0"/>
          </a:xfrm>
          <a:prstGeom prst="line">
            <a:avLst/>
          </a:prstGeom>
          <a:noFill/>
          <a:ln w="12700">
            <a:solidFill>
              <a:schemeClr val="tx1"/>
            </a:solidFill>
            <a:round/>
            <a:headEnd/>
            <a:tailEnd/>
          </a:ln>
          <a:effectLst/>
        </p:spPr>
        <p:txBody>
          <a:bodyPr/>
          <a:lstStyle/>
          <a:p>
            <a:endParaRPr lang="en-US"/>
          </a:p>
        </p:txBody>
      </p:sp>
      <p:sp>
        <p:nvSpPr>
          <p:cNvPr id="210969" name="Line 25"/>
          <p:cNvSpPr>
            <a:spLocks noChangeShapeType="1"/>
          </p:cNvSpPr>
          <p:nvPr/>
        </p:nvSpPr>
        <p:spPr bwMode="auto">
          <a:xfrm>
            <a:off x="3276600" y="4876800"/>
            <a:ext cx="4038600" cy="0"/>
          </a:xfrm>
          <a:prstGeom prst="line">
            <a:avLst/>
          </a:prstGeom>
          <a:noFill/>
          <a:ln w="12700">
            <a:solidFill>
              <a:schemeClr val="tx1"/>
            </a:solidFill>
            <a:round/>
            <a:headEnd/>
            <a:tailEnd/>
          </a:ln>
          <a:effectLst/>
        </p:spPr>
        <p:txBody>
          <a:bodyPr/>
          <a:lstStyle/>
          <a:p>
            <a:endParaRPr lang="en-US"/>
          </a:p>
        </p:txBody>
      </p:sp>
      <p:sp>
        <p:nvSpPr>
          <p:cNvPr id="210970" name="Line 26"/>
          <p:cNvSpPr>
            <a:spLocks noChangeShapeType="1"/>
          </p:cNvSpPr>
          <p:nvPr/>
        </p:nvSpPr>
        <p:spPr bwMode="auto">
          <a:xfrm>
            <a:off x="3505200" y="2895600"/>
            <a:ext cx="0" cy="2133600"/>
          </a:xfrm>
          <a:prstGeom prst="line">
            <a:avLst/>
          </a:prstGeom>
          <a:noFill/>
          <a:ln w="12700">
            <a:solidFill>
              <a:schemeClr val="tx1"/>
            </a:solidFill>
            <a:round/>
            <a:headEnd/>
            <a:tailEnd/>
          </a:ln>
          <a:effectLst/>
        </p:spPr>
        <p:txBody>
          <a:bodyPr/>
          <a:lstStyle/>
          <a:p>
            <a:endParaRPr lang="en-US"/>
          </a:p>
        </p:txBody>
      </p:sp>
      <p:sp>
        <p:nvSpPr>
          <p:cNvPr id="210971" name="Rectangle 27"/>
          <p:cNvSpPr>
            <a:spLocks noChangeArrowheads="1"/>
          </p:cNvSpPr>
          <p:nvPr/>
        </p:nvSpPr>
        <p:spPr bwMode="auto">
          <a:xfrm>
            <a:off x="3109913" y="2638425"/>
            <a:ext cx="487362" cy="271463"/>
          </a:xfrm>
          <a:prstGeom prst="rect">
            <a:avLst/>
          </a:prstGeom>
          <a:noFill/>
          <a:ln w="12700">
            <a:noFill/>
            <a:miter lim="800000"/>
            <a:headEnd/>
            <a:tailEnd/>
          </a:ln>
          <a:effectLst/>
        </p:spPr>
        <p:txBody>
          <a:bodyPr wrap="none" lIns="90488" tIns="44450" rIns="90488" bIns="44450">
            <a:spAutoFit/>
          </a:bodyPr>
          <a:lstStyle/>
          <a:p>
            <a:r>
              <a:rPr lang="en-US" sz="1200">
                <a:solidFill>
                  <a:schemeClr val="tx2"/>
                </a:solidFill>
                <a:latin typeface="Times New Roman" pitchFamily="18" charset="0"/>
              </a:rPr>
              <a:t>valid</a:t>
            </a:r>
          </a:p>
        </p:txBody>
      </p:sp>
      <p:sp>
        <p:nvSpPr>
          <p:cNvPr id="210972" name="Rectangle 28"/>
          <p:cNvSpPr>
            <a:spLocks noChangeArrowheads="1"/>
          </p:cNvSpPr>
          <p:nvPr/>
        </p:nvSpPr>
        <p:spPr bwMode="auto">
          <a:xfrm>
            <a:off x="3795713" y="2590800"/>
            <a:ext cx="430212"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tag</a:t>
            </a:r>
          </a:p>
        </p:txBody>
      </p:sp>
      <p:sp>
        <p:nvSpPr>
          <p:cNvPr id="210973" name="Rectangle 29"/>
          <p:cNvSpPr>
            <a:spLocks noChangeArrowheads="1"/>
          </p:cNvSpPr>
          <p:nvPr/>
        </p:nvSpPr>
        <p:spPr bwMode="auto">
          <a:xfrm>
            <a:off x="5395913" y="2590800"/>
            <a:ext cx="520700"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data</a:t>
            </a:r>
          </a:p>
        </p:txBody>
      </p:sp>
      <p:sp>
        <p:nvSpPr>
          <p:cNvPr id="210974" name="Line 30"/>
          <p:cNvSpPr>
            <a:spLocks noChangeShapeType="1"/>
          </p:cNvSpPr>
          <p:nvPr/>
        </p:nvSpPr>
        <p:spPr bwMode="auto">
          <a:xfrm>
            <a:off x="7772400" y="2895600"/>
            <a:ext cx="0" cy="2133600"/>
          </a:xfrm>
          <a:prstGeom prst="line">
            <a:avLst/>
          </a:prstGeom>
          <a:noFill/>
          <a:ln w="12700">
            <a:solidFill>
              <a:schemeClr val="tx1"/>
            </a:solidFill>
            <a:round/>
            <a:headEnd/>
            <a:tailEnd/>
          </a:ln>
          <a:effectLst/>
        </p:spPr>
        <p:txBody>
          <a:bodyPr/>
          <a:lstStyle/>
          <a:p>
            <a:endParaRPr lang="en-US"/>
          </a:p>
        </p:txBody>
      </p:sp>
      <p:sp>
        <p:nvSpPr>
          <p:cNvPr id="210975" name="Line 31"/>
          <p:cNvSpPr>
            <a:spLocks noChangeShapeType="1"/>
          </p:cNvSpPr>
          <p:nvPr/>
        </p:nvSpPr>
        <p:spPr bwMode="auto">
          <a:xfrm>
            <a:off x="7696200" y="2895600"/>
            <a:ext cx="152400" cy="0"/>
          </a:xfrm>
          <a:prstGeom prst="line">
            <a:avLst/>
          </a:prstGeom>
          <a:noFill/>
          <a:ln w="12700">
            <a:solidFill>
              <a:schemeClr val="tx1"/>
            </a:solidFill>
            <a:round/>
            <a:headEnd/>
            <a:tailEnd/>
          </a:ln>
          <a:effectLst/>
        </p:spPr>
        <p:txBody>
          <a:bodyPr/>
          <a:lstStyle/>
          <a:p>
            <a:endParaRPr lang="en-US"/>
          </a:p>
        </p:txBody>
      </p:sp>
      <p:sp>
        <p:nvSpPr>
          <p:cNvPr id="210976" name="Line 32"/>
          <p:cNvSpPr>
            <a:spLocks noChangeShapeType="1"/>
          </p:cNvSpPr>
          <p:nvPr/>
        </p:nvSpPr>
        <p:spPr bwMode="auto">
          <a:xfrm>
            <a:off x="7696200" y="5029200"/>
            <a:ext cx="152400" cy="0"/>
          </a:xfrm>
          <a:prstGeom prst="line">
            <a:avLst/>
          </a:prstGeom>
          <a:noFill/>
          <a:ln w="12700">
            <a:solidFill>
              <a:schemeClr val="tx1"/>
            </a:solidFill>
            <a:round/>
            <a:headEnd/>
            <a:tailEnd/>
          </a:ln>
          <a:effectLst/>
        </p:spPr>
        <p:txBody>
          <a:bodyPr/>
          <a:lstStyle/>
          <a:p>
            <a:endParaRPr lang="en-US"/>
          </a:p>
        </p:txBody>
      </p:sp>
      <p:sp>
        <p:nvSpPr>
          <p:cNvPr id="210977" name="Rectangle 33"/>
          <p:cNvSpPr>
            <a:spLocks noChangeArrowheads="1"/>
          </p:cNvSpPr>
          <p:nvPr/>
        </p:nvSpPr>
        <p:spPr bwMode="auto">
          <a:xfrm rot="5400000">
            <a:off x="7077075" y="3649663"/>
            <a:ext cx="1939925" cy="577850"/>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64 KB / 32 bytes = </a:t>
            </a:r>
          </a:p>
          <a:p>
            <a:r>
              <a:rPr lang="en-US" sz="1600">
                <a:solidFill>
                  <a:schemeClr val="tx2"/>
                </a:solidFill>
                <a:latin typeface="Times New Roman" pitchFamily="18" charset="0"/>
              </a:rPr>
              <a:t>2 K cache blocks/sets</a:t>
            </a:r>
          </a:p>
        </p:txBody>
      </p:sp>
      <p:sp>
        <p:nvSpPr>
          <p:cNvPr id="210978" name="Line 34"/>
          <p:cNvSpPr>
            <a:spLocks noChangeShapeType="1"/>
          </p:cNvSpPr>
          <p:nvPr/>
        </p:nvSpPr>
        <p:spPr bwMode="auto">
          <a:xfrm>
            <a:off x="4572000" y="2895600"/>
            <a:ext cx="0" cy="2133600"/>
          </a:xfrm>
          <a:prstGeom prst="line">
            <a:avLst/>
          </a:prstGeom>
          <a:noFill/>
          <a:ln w="12700">
            <a:solidFill>
              <a:schemeClr val="tx1"/>
            </a:solidFill>
            <a:round/>
            <a:headEnd/>
            <a:tailEnd/>
          </a:ln>
          <a:effectLst/>
        </p:spPr>
        <p:txBody>
          <a:bodyPr/>
          <a:lstStyle/>
          <a:p>
            <a:endParaRPr lang="en-US"/>
          </a:p>
        </p:txBody>
      </p:sp>
      <p:sp>
        <p:nvSpPr>
          <p:cNvPr id="210979" name="Line 35"/>
          <p:cNvSpPr>
            <a:spLocks noChangeShapeType="1"/>
          </p:cNvSpPr>
          <p:nvPr/>
        </p:nvSpPr>
        <p:spPr bwMode="auto">
          <a:xfrm>
            <a:off x="4572000" y="2286000"/>
            <a:ext cx="0" cy="228600"/>
          </a:xfrm>
          <a:prstGeom prst="line">
            <a:avLst/>
          </a:prstGeom>
          <a:noFill/>
          <a:ln w="12700">
            <a:solidFill>
              <a:schemeClr val="tx1"/>
            </a:solidFill>
            <a:round/>
            <a:headEnd/>
            <a:tailEnd/>
          </a:ln>
          <a:effectLst/>
        </p:spPr>
        <p:txBody>
          <a:bodyPr/>
          <a:lstStyle/>
          <a:p>
            <a:endParaRPr lang="en-US"/>
          </a:p>
        </p:txBody>
      </p:sp>
      <p:sp>
        <p:nvSpPr>
          <p:cNvPr id="210980" name="Line 36"/>
          <p:cNvSpPr>
            <a:spLocks noChangeShapeType="1"/>
          </p:cNvSpPr>
          <p:nvPr/>
        </p:nvSpPr>
        <p:spPr bwMode="auto">
          <a:xfrm flipH="1">
            <a:off x="2819400" y="2514600"/>
            <a:ext cx="1752600" cy="0"/>
          </a:xfrm>
          <a:prstGeom prst="line">
            <a:avLst/>
          </a:prstGeom>
          <a:noFill/>
          <a:ln w="12700">
            <a:solidFill>
              <a:schemeClr val="tx1"/>
            </a:solidFill>
            <a:round/>
            <a:headEnd/>
            <a:tailEnd/>
          </a:ln>
          <a:effectLst/>
        </p:spPr>
        <p:txBody>
          <a:bodyPr/>
          <a:lstStyle/>
          <a:p>
            <a:endParaRPr lang="en-US"/>
          </a:p>
        </p:txBody>
      </p:sp>
      <p:sp>
        <p:nvSpPr>
          <p:cNvPr id="210981" name="Line 37"/>
          <p:cNvSpPr>
            <a:spLocks noChangeShapeType="1"/>
          </p:cNvSpPr>
          <p:nvPr/>
        </p:nvSpPr>
        <p:spPr bwMode="auto">
          <a:xfrm>
            <a:off x="2819400" y="2514600"/>
            <a:ext cx="0" cy="1524000"/>
          </a:xfrm>
          <a:prstGeom prst="line">
            <a:avLst/>
          </a:prstGeom>
          <a:noFill/>
          <a:ln w="12700">
            <a:solidFill>
              <a:schemeClr val="tx1"/>
            </a:solidFill>
            <a:round/>
            <a:headEnd/>
            <a:tailEnd/>
          </a:ln>
          <a:effectLst/>
        </p:spPr>
        <p:txBody>
          <a:bodyPr/>
          <a:lstStyle/>
          <a:p>
            <a:endParaRPr lang="en-US"/>
          </a:p>
        </p:txBody>
      </p:sp>
      <p:sp>
        <p:nvSpPr>
          <p:cNvPr id="210982" name="Line 38"/>
          <p:cNvSpPr>
            <a:spLocks noChangeShapeType="1"/>
          </p:cNvSpPr>
          <p:nvPr/>
        </p:nvSpPr>
        <p:spPr bwMode="auto">
          <a:xfrm>
            <a:off x="2819400" y="4038600"/>
            <a:ext cx="457200" cy="0"/>
          </a:xfrm>
          <a:prstGeom prst="line">
            <a:avLst/>
          </a:prstGeom>
          <a:noFill/>
          <a:ln w="12700">
            <a:solidFill>
              <a:schemeClr val="tx1"/>
            </a:solidFill>
            <a:round/>
            <a:headEnd/>
            <a:tailEnd type="triangle" w="med" len="med"/>
          </a:ln>
          <a:effectLst/>
        </p:spPr>
        <p:txBody>
          <a:bodyPr/>
          <a:lstStyle/>
          <a:p>
            <a:endParaRPr lang="en-US"/>
          </a:p>
        </p:txBody>
      </p:sp>
      <p:sp>
        <p:nvSpPr>
          <p:cNvPr id="210983" name="Line 39"/>
          <p:cNvSpPr>
            <a:spLocks noChangeShapeType="1"/>
          </p:cNvSpPr>
          <p:nvPr/>
        </p:nvSpPr>
        <p:spPr bwMode="auto">
          <a:xfrm>
            <a:off x="4495800" y="2362200"/>
            <a:ext cx="152400" cy="76200"/>
          </a:xfrm>
          <a:prstGeom prst="line">
            <a:avLst/>
          </a:prstGeom>
          <a:noFill/>
          <a:ln w="12700">
            <a:solidFill>
              <a:schemeClr val="tx1"/>
            </a:solidFill>
            <a:round/>
            <a:headEnd/>
            <a:tailEnd/>
          </a:ln>
          <a:effectLst/>
        </p:spPr>
        <p:txBody>
          <a:bodyPr/>
          <a:lstStyle/>
          <a:p>
            <a:endParaRPr lang="en-US"/>
          </a:p>
        </p:txBody>
      </p:sp>
      <p:sp>
        <p:nvSpPr>
          <p:cNvPr id="210984" name="Rectangle 40"/>
          <p:cNvSpPr>
            <a:spLocks noChangeArrowheads="1"/>
          </p:cNvSpPr>
          <p:nvPr/>
        </p:nvSpPr>
        <p:spPr bwMode="auto">
          <a:xfrm>
            <a:off x="4557713" y="2309813"/>
            <a:ext cx="358775" cy="301625"/>
          </a:xfrm>
          <a:prstGeom prst="rect">
            <a:avLst/>
          </a:prstGeom>
          <a:noFill/>
          <a:ln w="12700">
            <a:noFill/>
            <a:miter lim="800000"/>
            <a:headEnd/>
            <a:tailEnd/>
          </a:ln>
          <a:effectLst/>
        </p:spPr>
        <p:txBody>
          <a:bodyPr wrap="none" lIns="90488" tIns="44450" rIns="90488" bIns="44450">
            <a:spAutoFit/>
          </a:bodyPr>
          <a:lstStyle/>
          <a:p>
            <a:r>
              <a:rPr lang="en-US" sz="1400">
                <a:solidFill>
                  <a:schemeClr val="tx2"/>
                </a:solidFill>
                <a:latin typeface="Times New Roman" pitchFamily="18" charset="0"/>
              </a:rPr>
              <a:t>11</a:t>
            </a:r>
          </a:p>
        </p:txBody>
      </p:sp>
      <p:sp>
        <p:nvSpPr>
          <p:cNvPr id="210985" name="Line 41"/>
          <p:cNvSpPr>
            <a:spLocks noChangeShapeType="1"/>
          </p:cNvSpPr>
          <p:nvPr/>
        </p:nvSpPr>
        <p:spPr bwMode="auto">
          <a:xfrm>
            <a:off x="2209800" y="2286000"/>
            <a:ext cx="0" cy="3200400"/>
          </a:xfrm>
          <a:prstGeom prst="line">
            <a:avLst/>
          </a:prstGeom>
          <a:noFill/>
          <a:ln w="12700">
            <a:solidFill>
              <a:schemeClr val="tx1"/>
            </a:solidFill>
            <a:round/>
            <a:headEnd/>
            <a:tailEnd/>
          </a:ln>
          <a:effectLst/>
        </p:spPr>
        <p:txBody>
          <a:bodyPr/>
          <a:lstStyle/>
          <a:p>
            <a:endParaRPr lang="en-US"/>
          </a:p>
        </p:txBody>
      </p:sp>
      <p:sp>
        <p:nvSpPr>
          <p:cNvPr id="210986" name="Oval 42"/>
          <p:cNvSpPr>
            <a:spLocks noChangeArrowheads="1"/>
          </p:cNvSpPr>
          <p:nvPr/>
        </p:nvSpPr>
        <p:spPr bwMode="auto">
          <a:xfrm>
            <a:off x="3816350" y="5340350"/>
            <a:ext cx="292100" cy="292100"/>
          </a:xfrm>
          <a:prstGeom prst="ellipse">
            <a:avLst/>
          </a:prstGeom>
          <a:noFill/>
          <a:ln w="12700">
            <a:solidFill>
              <a:schemeClr val="tx1"/>
            </a:solidFill>
            <a:round/>
            <a:headEnd/>
            <a:tailEnd/>
          </a:ln>
          <a:effectLst/>
        </p:spPr>
        <p:txBody>
          <a:bodyPr wrap="none" lIns="90488" tIns="44450" rIns="90488" bIns="44450" anchor="ctr"/>
          <a:lstStyle/>
          <a:p>
            <a:pPr algn="ctr"/>
            <a:r>
              <a:rPr lang="en-US" sz="1600">
                <a:solidFill>
                  <a:schemeClr val="tx2"/>
                </a:solidFill>
                <a:latin typeface="Times New Roman" pitchFamily="18" charset="0"/>
              </a:rPr>
              <a:t>=</a:t>
            </a:r>
          </a:p>
        </p:txBody>
      </p:sp>
      <p:sp>
        <p:nvSpPr>
          <p:cNvPr id="210987" name="Line 43"/>
          <p:cNvSpPr>
            <a:spLocks noChangeShapeType="1"/>
          </p:cNvSpPr>
          <p:nvPr/>
        </p:nvSpPr>
        <p:spPr bwMode="auto">
          <a:xfrm>
            <a:off x="2209800" y="5486400"/>
            <a:ext cx="1600200" cy="0"/>
          </a:xfrm>
          <a:prstGeom prst="line">
            <a:avLst/>
          </a:prstGeom>
          <a:noFill/>
          <a:ln w="12700">
            <a:solidFill>
              <a:schemeClr val="tx1"/>
            </a:solidFill>
            <a:round/>
            <a:headEnd/>
            <a:tailEnd type="triangle" w="med" len="med"/>
          </a:ln>
          <a:effectLst/>
        </p:spPr>
        <p:txBody>
          <a:bodyPr/>
          <a:lstStyle/>
          <a:p>
            <a:endParaRPr lang="en-US"/>
          </a:p>
        </p:txBody>
      </p:sp>
      <p:sp>
        <p:nvSpPr>
          <p:cNvPr id="210988" name="Line 44"/>
          <p:cNvSpPr>
            <a:spLocks noChangeShapeType="1"/>
          </p:cNvSpPr>
          <p:nvPr/>
        </p:nvSpPr>
        <p:spPr bwMode="auto">
          <a:xfrm>
            <a:off x="3962400" y="4038600"/>
            <a:ext cx="0" cy="1295400"/>
          </a:xfrm>
          <a:prstGeom prst="line">
            <a:avLst/>
          </a:prstGeom>
          <a:noFill/>
          <a:ln w="12700">
            <a:solidFill>
              <a:schemeClr val="tx1"/>
            </a:solidFill>
            <a:round/>
            <a:headEnd/>
            <a:tailEnd type="triangle" w="med" len="med"/>
          </a:ln>
          <a:effectLst/>
        </p:spPr>
        <p:txBody>
          <a:bodyPr/>
          <a:lstStyle/>
          <a:p>
            <a:endParaRPr lang="en-US"/>
          </a:p>
        </p:txBody>
      </p:sp>
      <p:sp>
        <p:nvSpPr>
          <p:cNvPr id="210989" name="Line 45"/>
          <p:cNvSpPr>
            <a:spLocks noChangeShapeType="1"/>
          </p:cNvSpPr>
          <p:nvPr/>
        </p:nvSpPr>
        <p:spPr bwMode="auto">
          <a:xfrm>
            <a:off x="5867400" y="4038600"/>
            <a:ext cx="0" cy="1371600"/>
          </a:xfrm>
          <a:prstGeom prst="line">
            <a:avLst/>
          </a:prstGeom>
          <a:noFill/>
          <a:ln w="12700">
            <a:solidFill>
              <a:schemeClr val="tx1"/>
            </a:solidFill>
            <a:round/>
            <a:headEnd/>
            <a:tailEnd type="triangle" w="med" len="med"/>
          </a:ln>
          <a:effectLst/>
        </p:spPr>
        <p:txBody>
          <a:bodyPr/>
          <a:lstStyle/>
          <a:p>
            <a:endParaRPr lang="en-US"/>
          </a:p>
        </p:txBody>
      </p:sp>
      <p:sp>
        <p:nvSpPr>
          <p:cNvPr id="210990" name="Rectangle 46"/>
          <p:cNvSpPr>
            <a:spLocks noChangeArrowheads="1"/>
          </p:cNvSpPr>
          <p:nvPr/>
        </p:nvSpPr>
        <p:spPr bwMode="auto">
          <a:xfrm>
            <a:off x="4578350" y="5416550"/>
            <a:ext cx="2730500" cy="1397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210991" name="Line 47"/>
          <p:cNvSpPr>
            <a:spLocks noChangeShapeType="1"/>
          </p:cNvSpPr>
          <p:nvPr/>
        </p:nvSpPr>
        <p:spPr bwMode="auto">
          <a:xfrm>
            <a:off x="5943600" y="2286000"/>
            <a:ext cx="0" cy="152400"/>
          </a:xfrm>
          <a:prstGeom prst="line">
            <a:avLst/>
          </a:prstGeom>
          <a:noFill/>
          <a:ln w="12700">
            <a:solidFill>
              <a:schemeClr val="tx1"/>
            </a:solidFill>
            <a:round/>
            <a:headEnd/>
            <a:tailEnd/>
          </a:ln>
          <a:effectLst/>
        </p:spPr>
        <p:txBody>
          <a:bodyPr/>
          <a:lstStyle/>
          <a:p>
            <a:endParaRPr lang="en-US"/>
          </a:p>
        </p:txBody>
      </p:sp>
      <p:sp>
        <p:nvSpPr>
          <p:cNvPr id="210992" name="Line 48"/>
          <p:cNvSpPr>
            <a:spLocks noChangeShapeType="1"/>
          </p:cNvSpPr>
          <p:nvPr/>
        </p:nvSpPr>
        <p:spPr bwMode="auto">
          <a:xfrm>
            <a:off x="5943600" y="2438400"/>
            <a:ext cx="1524000" cy="0"/>
          </a:xfrm>
          <a:prstGeom prst="line">
            <a:avLst/>
          </a:prstGeom>
          <a:noFill/>
          <a:ln w="12700">
            <a:solidFill>
              <a:schemeClr val="tx1"/>
            </a:solidFill>
            <a:round/>
            <a:headEnd/>
            <a:tailEnd/>
          </a:ln>
          <a:effectLst/>
        </p:spPr>
        <p:txBody>
          <a:bodyPr/>
          <a:lstStyle/>
          <a:p>
            <a:endParaRPr lang="en-US"/>
          </a:p>
        </p:txBody>
      </p:sp>
      <p:sp>
        <p:nvSpPr>
          <p:cNvPr id="210993" name="Line 49"/>
          <p:cNvSpPr>
            <a:spLocks noChangeShapeType="1"/>
          </p:cNvSpPr>
          <p:nvPr/>
        </p:nvSpPr>
        <p:spPr bwMode="auto">
          <a:xfrm>
            <a:off x="6400800" y="5105400"/>
            <a:ext cx="0" cy="304800"/>
          </a:xfrm>
          <a:prstGeom prst="line">
            <a:avLst/>
          </a:prstGeom>
          <a:noFill/>
          <a:ln w="12700">
            <a:solidFill>
              <a:schemeClr val="tx1"/>
            </a:solidFill>
            <a:round/>
            <a:headEnd/>
            <a:tailEnd type="triangle" w="med" len="med"/>
          </a:ln>
          <a:effectLst/>
        </p:spPr>
        <p:txBody>
          <a:bodyPr/>
          <a:lstStyle/>
          <a:p>
            <a:endParaRPr lang="en-US"/>
          </a:p>
        </p:txBody>
      </p:sp>
      <p:sp>
        <p:nvSpPr>
          <p:cNvPr id="210994" name="Line 50"/>
          <p:cNvSpPr>
            <a:spLocks noChangeShapeType="1"/>
          </p:cNvSpPr>
          <p:nvPr/>
        </p:nvSpPr>
        <p:spPr bwMode="auto">
          <a:xfrm>
            <a:off x="6172200" y="5410200"/>
            <a:ext cx="0" cy="152400"/>
          </a:xfrm>
          <a:prstGeom prst="line">
            <a:avLst/>
          </a:prstGeom>
          <a:noFill/>
          <a:ln w="12700">
            <a:solidFill>
              <a:schemeClr val="tx1"/>
            </a:solidFill>
            <a:round/>
            <a:headEnd/>
            <a:tailEnd/>
          </a:ln>
          <a:effectLst/>
        </p:spPr>
        <p:txBody>
          <a:bodyPr/>
          <a:lstStyle/>
          <a:p>
            <a:endParaRPr lang="en-US"/>
          </a:p>
        </p:txBody>
      </p:sp>
      <p:sp>
        <p:nvSpPr>
          <p:cNvPr id="210995" name="Line 51"/>
          <p:cNvSpPr>
            <a:spLocks noChangeShapeType="1"/>
          </p:cNvSpPr>
          <p:nvPr/>
        </p:nvSpPr>
        <p:spPr bwMode="auto">
          <a:xfrm>
            <a:off x="6705600" y="5410200"/>
            <a:ext cx="0" cy="152400"/>
          </a:xfrm>
          <a:prstGeom prst="line">
            <a:avLst/>
          </a:prstGeom>
          <a:noFill/>
          <a:ln w="12700">
            <a:solidFill>
              <a:schemeClr val="tx1"/>
            </a:solidFill>
            <a:round/>
            <a:headEnd/>
            <a:tailEnd/>
          </a:ln>
          <a:effectLst/>
        </p:spPr>
        <p:txBody>
          <a:bodyPr/>
          <a:lstStyle/>
          <a:p>
            <a:endParaRPr lang="en-US"/>
          </a:p>
        </p:txBody>
      </p:sp>
      <p:sp>
        <p:nvSpPr>
          <p:cNvPr id="210996" name="Line 52"/>
          <p:cNvSpPr>
            <a:spLocks noChangeShapeType="1"/>
          </p:cNvSpPr>
          <p:nvPr/>
        </p:nvSpPr>
        <p:spPr bwMode="auto">
          <a:xfrm>
            <a:off x="6400800" y="5562600"/>
            <a:ext cx="0" cy="381000"/>
          </a:xfrm>
          <a:prstGeom prst="line">
            <a:avLst/>
          </a:prstGeom>
          <a:noFill/>
          <a:ln w="12700">
            <a:solidFill>
              <a:schemeClr val="tx1"/>
            </a:solidFill>
            <a:round/>
            <a:headEnd/>
            <a:tailEnd type="triangle" w="med" len="med"/>
          </a:ln>
          <a:effectLst/>
        </p:spPr>
        <p:txBody>
          <a:bodyPr/>
          <a:lstStyle/>
          <a:p>
            <a:endParaRPr lang="en-US"/>
          </a:p>
        </p:txBody>
      </p:sp>
      <p:sp>
        <p:nvSpPr>
          <p:cNvPr id="210997" name="Line 53"/>
          <p:cNvSpPr>
            <a:spLocks noChangeShapeType="1"/>
          </p:cNvSpPr>
          <p:nvPr/>
        </p:nvSpPr>
        <p:spPr bwMode="auto">
          <a:xfrm>
            <a:off x="5791200" y="5105400"/>
            <a:ext cx="152400" cy="76200"/>
          </a:xfrm>
          <a:prstGeom prst="line">
            <a:avLst/>
          </a:prstGeom>
          <a:noFill/>
          <a:ln w="12700">
            <a:solidFill>
              <a:schemeClr val="tx1"/>
            </a:solidFill>
            <a:round/>
            <a:headEnd/>
            <a:tailEnd/>
          </a:ln>
          <a:effectLst/>
        </p:spPr>
        <p:txBody>
          <a:bodyPr/>
          <a:lstStyle/>
          <a:p>
            <a:endParaRPr lang="en-US"/>
          </a:p>
        </p:txBody>
      </p:sp>
      <p:sp>
        <p:nvSpPr>
          <p:cNvPr id="210998" name="Rectangle 54"/>
          <p:cNvSpPr>
            <a:spLocks noChangeArrowheads="1"/>
          </p:cNvSpPr>
          <p:nvPr/>
        </p:nvSpPr>
        <p:spPr bwMode="auto">
          <a:xfrm>
            <a:off x="5395913" y="5053013"/>
            <a:ext cx="447675" cy="301625"/>
          </a:xfrm>
          <a:prstGeom prst="rect">
            <a:avLst/>
          </a:prstGeom>
          <a:noFill/>
          <a:ln w="12700">
            <a:noFill/>
            <a:miter lim="800000"/>
            <a:headEnd/>
            <a:tailEnd/>
          </a:ln>
          <a:effectLst/>
        </p:spPr>
        <p:txBody>
          <a:bodyPr wrap="none" lIns="90488" tIns="44450" rIns="90488" bIns="44450">
            <a:spAutoFit/>
          </a:bodyPr>
          <a:lstStyle/>
          <a:p>
            <a:r>
              <a:rPr lang="en-US" sz="1400">
                <a:solidFill>
                  <a:schemeClr val="tx2"/>
                </a:solidFill>
                <a:latin typeface="Times New Roman" pitchFamily="18" charset="0"/>
              </a:rPr>
              <a:t>256</a:t>
            </a:r>
          </a:p>
        </p:txBody>
      </p:sp>
      <p:sp>
        <p:nvSpPr>
          <p:cNvPr id="210999" name="Line 55"/>
          <p:cNvSpPr>
            <a:spLocks noChangeShapeType="1"/>
          </p:cNvSpPr>
          <p:nvPr/>
        </p:nvSpPr>
        <p:spPr bwMode="auto">
          <a:xfrm>
            <a:off x="6324600" y="5638800"/>
            <a:ext cx="152400" cy="76200"/>
          </a:xfrm>
          <a:prstGeom prst="line">
            <a:avLst/>
          </a:prstGeom>
          <a:noFill/>
          <a:ln w="12700">
            <a:solidFill>
              <a:schemeClr val="tx1"/>
            </a:solidFill>
            <a:round/>
            <a:headEnd/>
            <a:tailEnd/>
          </a:ln>
          <a:effectLst/>
        </p:spPr>
        <p:txBody>
          <a:bodyPr/>
          <a:lstStyle/>
          <a:p>
            <a:endParaRPr lang="en-US"/>
          </a:p>
        </p:txBody>
      </p:sp>
      <p:sp>
        <p:nvSpPr>
          <p:cNvPr id="211000" name="Rectangle 56"/>
          <p:cNvSpPr>
            <a:spLocks noChangeArrowheads="1"/>
          </p:cNvSpPr>
          <p:nvPr/>
        </p:nvSpPr>
        <p:spPr bwMode="auto">
          <a:xfrm>
            <a:off x="6386513" y="5586413"/>
            <a:ext cx="358775" cy="301625"/>
          </a:xfrm>
          <a:prstGeom prst="rect">
            <a:avLst/>
          </a:prstGeom>
          <a:noFill/>
          <a:ln w="12700">
            <a:noFill/>
            <a:miter lim="800000"/>
            <a:headEnd/>
            <a:tailEnd/>
          </a:ln>
          <a:effectLst/>
        </p:spPr>
        <p:txBody>
          <a:bodyPr wrap="none" lIns="90488" tIns="44450" rIns="90488" bIns="44450">
            <a:spAutoFit/>
          </a:bodyPr>
          <a:lstStyle/>
          <a:p>
            <a:r>
              <a:rPr lang="en-US" sz="1400">
                <a:solidFill>
                  <a:schemeClr val="tx2"/>
                </a:solidFill>
                <a:latin typeface="Times New Roman" pitchFamily="18" charset="0"/>
              </a:rPr>
              <a:t>32</a:t>
            </a:r>
          </a:p>
        </p:txBody>
      </p:sp>
      <p:sp>
        <p:nvSpPr>
          <p:cNvPr id="211001" name="Line 57"/>
          <p:cNvSpPr>
            <a:spLocks noChangeShapeType="1"/>
          </p:cNvSpPr>
          <p:nvPr/>
        </p:nvSpPr>
        <p:spPr bwMode="auto">
          <a:xfrm>
            <a:off x="2133600" y="2438400"/>
            <a:ext cx="152400" cy="76200"/>
          </a:xfrm>
          <a:prstGeom prst="line">
            <a:avLst/>
          </a:prstGeom>
          <a:noFill/>
          <a:ln w="12700">
            <a:solidFill>
              <a:schemeClr val="tx1"/>
            </a:solidFill>
            <a:round/>
            <a:headEnd/>
            <a:tailEnd/>
          </a:ln>
          <a:effectLst/>
        </p:spPr>
        <p:txBody>
          <a:bodyPr/>
          <a:lstStyle/>
          <a:p>
            <a:endParaRPr lang="en-US"/>
          </a:p>
        </p:txBody>
      </p:sp>
      <p:sp>
        <p:nvSpPr>
          <p:cNvPr id="211002" name="Rectangle 58"/>
          <p:cNvSpPr>
            <a:spLocks noChangeArrowheads="1"/>
          </p:cNvSpPr>
          <p:nvPr/>
        </p:nvSpPr>
        <p:spPr bwMode="auto">
          <a:xfrm>
            <a:off x="2195513" y="2386013"/>
            <a:ext cx="358775" cy="301625"/>
          </a:xfrm>
          <a:prstGeom prst="rect">
            <a:avLst/>
          </a:prstGeom>
          <a:noFill/>
          <a:ln w="12700">
            <a:noFill/>
            <a:miter lim="800000"/>
            <a:headEnd/>
            <a:tailEnd/>
          </a:ln>
          <a:effectLst/>
        </p:spPr>
        <p:txBody>
          <a:bodyPr wrap="none" lIns="90488" tIns="44450" rIns="90488" bIns="44450">
            <a:spAutoFit/>
          </a:bodyPr>
          <a:lstStyle/>
          <a:p>
            <a:r>
              <a:rPr lang="en-US" sz="1400">
                <a:solidFill>
                  <a:schemeClr val="tx2"/>
                </a:solidFill>
                <a:latin typeface="Times New Roman" pitchFamily="18" charset="0"/>
              </a:rPr>
              <a:t>16</a:t>
            </a:r>
          </a:p>
        </p:txBody>
      </p:sp>
      <p:sp>
        <p:nvSpPr>
          <p:cNvPr id="211003" name="Line 59"/>
          <p:cNvSpPr>
            <a:spLocks noChangeShapeType="1"/>
          </p:cNvSpPr>
          <p:nvPr/>
        </p:nvSpPr>
        <p:spPr bwMode="auto">
          <a:xfrm>
            <a:off x="6400800" y="5105400"/>
            <a:ext cx="1066800" cy="0"/>
          </a:xfrm>
          <a:prstGeom prst="line">
            <a:avLst/>
          </a:prstGeom>
          <a:noFill/>
          <a:ln w="12700">
            <a:solidFill>
              <a:schemeClr val="tx1"/>
            </a:solidFill>
            <a:round/>
            <a:headEnd/>
            <a:tailEnd/>
          </a:ln>
          <a:effectLst/>
        </p:spPr>
        <p:txBody>
          <a:bodyPr/>
          <a:lstStyle/>
          <a:p>
            <a:endParaRPr lang="en-US"/>
          </a:p>
        </p:txBody>
      </p:sp>
      <p:sp>
        <p:nvSpPr>
          <p:cNvPr id="211004" name="Line 60"/>
          <p:cNvSpPr>
            <a:spLocks noChangeShapeType="1"/>
          </p:cNvSpPr>
          <p:nvPr/>
        </p:nvSpPr>
        <p:spPr bwMode="auto">
          <a:xfrm flipV="1">
            <a:off x="7467600" y="2438400"/>
            <a:ext cx="0" cy="2667000"/>
          </a:xfrm>
          <a:prstGeom prst="line">
            <a:avLst/>
          </a:prstGeom>
          <a:noFill/>
          <a:ln w="12700">
            <a:solidFill>
              <a:schemeClr val="tx1"/>
            </a:solidFill>
            <a:round/>
            <a:headEnd/>
            <a:tailEnd/>
          </a:ln>
          <a:effectLst/>
        </p:spPr>
        <p:txBody>
          <a:bodyPr/>
          <a:lstStyle/>
          <a:p>
            <a:endParaRPr lang="en-US"/>
          </a:p>
        </p:txBody>
      </p:sp>
      <p:sp>
        <p:nvSpPr>
          <p:cNvPr id="211005" name="Line 61"/>
          <p:cNvSpPr>
            <a:spLocks noChangeShapeType="1"/>
          </p:cNvSpPr>
          <p:nvPr/>
        </p:nvSpPr>
        <p:spPr bwMode="auto">
          <a:xfrm>
            <a:off x="3962400" y="5638800"/>
            <a:ext cx="0" cy="381000"/>
          </a:xfrm>
          <a:prstGeom prst="line">
            <a:avLst/>
          </a:prstGeom>
          <a:noFill/>
          <a:ln w="12700">
            <a:solidFill>
              <a:schemeClr val="tx1"/>
            </a:solidFill>
            <a:round/>
            <a:headEnd/>
            <a:tailEnd/>
          </a:ln>
          <a:effectLst/>
        </p:spPr>
        <p:txBody>
          <a:bodyPr/>
          <a:lstStyle/>
          <a:p>
            <a:endParaRPr lang="en-US"/>
          </a:p>
        </p:txBody>
      </p:sp>
      <p:grpSp>
        <p:nvGrpSpPr>
          <p:cNvPr id="2" name="Group 62"/>
          <p:cNvGrpSpPr>
            <a:grpSpLocks/>
          </p:cNvGrpSpPr>
          <p:nvPr/>
        </p:nvGrpSpPr>
        <p:grpSpPr bwMode="auto">
          <a:xfrm>
            <a:off x="2749550" y="5715000"/>
            <a:ext cx="831850" cy="381000"/>
            <a:chOff x="1732" y="3600"/>
            <a:chExt cx="524" cy="240"/>
          </a:xfrm>
        </p:grpSpPr>
        <p:sp>
          <p:nvSpPr>
            <p:cNvPr id="211007" name="AutoShape 63"/>
            <p:cNvSpPr>
              <a:spLocks noChangeArrowheads="1"/>
            </p:cNvSpPr>
            <p:nvPr/>
          </p:nvSpPr>
          <p:spPr bwMode="auto">
            <a:xfrm>
              <a:off x="1732" y="3604"/>
              <a:ext cx="376" cy="232"/>
            </a:xfrm>
            <a:prstGeom prst="roundRect">
              <a:avLst>
                <a:gd name="adj" fmla="val 49995"/>
              </a:avLst>
            </a:prstGeom>
            <a:noFill/>
            <a:ln w="12700">
              <a:solidFill>
                <a:schemeClr val="tx1"/>
              </a:solidFill>
              <a:round/>
              <a:headEnd/>
              <a:tailEnd/>
            </a:ln>
            <a:effectLst/>
          </p:spPr>
          <p:txBody>
            <a:bodyPr wrap="none" anchor="ctr"/>
            <a:lstStyle/>
            <a:p>
              <a:endParaRPr lang="en-US"/>
            </a:p>
          </p:txBody>
        </p:sp>
        <p:sp>
          <p:nvSpPr>
            <p:cNvPr id="211008" name="Rectangle 64"/>
            <p:cNvSpPr>
              <a:spLocks noChangeArrowheads="1"/>
            </p:cNvSpPr>
            <p:nvPr/>
          </p:nvSpPr>
          <p:spPr bwMode="auto">
            <a:xfrm>
              <a:off x="1968" y="3600"/>
              <a:ext cx="288" cy="240"/>
            </a:xfrm>
            <a:prstGeom prst="rect">
              <a:avLst/>
            </a:prstGeom>
            <a:solidFill>
              <a:schemeClr val="bg1"/>
            </a:solidFill>
            <a:ln w="12700">
              <a:noFill/>
              <a:miter lim="800000"/>
              <a:headEnd/>
              <a:tailEnd/>
            </a:ln>
            <a:effectLst/>
          </p:spPr>
          <p:txBody>
            <a:bodyPr wrap="none" anchor="ctr"/>
            <a:lstStyle/>
            <a:p>
              <a:endParaRPr lang="en-US"/>
            </a:p>
          </p:txBody>
        </p:sp>
        <p:sp>
          <p:nvSpPr>
            <p:cNvPr id="211009" name="Line 65"/>
            <p:cNvSpPr>
              <a:spLocks noChangeShapeType="1"/>
            </p:cNvSpPr>
            <p:nvPr/>
          </p:nvSpPr>
          <p:spPr bwMode="auto">
            <a:xfrm flipV="1">
              <a:off x="1968" y="3600"/>
              <a:ext cx="0" cy="240"/>
            </a:xfrm>
            <a:prstGeom prst="line">
              <a:avLst/>
            </a:prstGeom>
            <a:noFill/>
            <a:ln w="12700">
              <a:solidFill>
                <a:schemeClr val="tx1"/>
              </a:solidFill>
              <a:round/>
              <a:headEnd/>
              <a:tailEnd/>
            </a:ln>
            <a:effectLst/>
          </p:spPr>
          <p:txBody>
            <a:bodyPr/>
            <a:lstStyle/>
            <a:p>
              <a:endParaRPr lang="en-US"/>
            </a:p>
          </p:txBody>
        </p:sp>
      </p:grpSp>
      <p:sp>
        <p:nvSpPr>
          <p:cNvPr id="211010" name="Line 66"/>
          <p:cNvSpPr>
            <a:spLocks noChangeShapeType="1"/>
          </p:cNvSpPr>
          <p:nvPr/>
        </p:nvSpPr>
        <p:spPr bwMode="auto">
          <a:xfrm flipH="1">
            <a:off x="3124200" y="6019800"/>
            <a:ext cx="838200" cy="0"/>
          </a:xfrm>
          <a:prstGeom prst="line">
            <a:avLst/>
          </a:prstGeom>
          <a:noFill/>
          <a:ln w="12700">
            <a:solidFill>
              <a:schemeClr val="tx1"/>
            </a:solidFill>
            <a:round/>
            <a:headEnd/>
            <a:tailEnd/>
          </a:ln>
          <a:effectLst/>
        </p:spPr>
        <p:txBody>
          <a:bodyPr/>
          <a:lstStyle/>
          <a:p>
            <a:endParaRPr lang="en-US"/>
          </a:p>
        </p:txBody>
      </p:sp>
      <p:sp>
        <p:nvSpPr>
          <p:cNvPr id="211011" name="Line 67"/>
          <p:cNvSpPr>
            <a:spLocks noChangeShapeType="1"/>
          </p:cNvSpPr>
          <p:nvPr/>
        </p:nvSpPr>
        <p:spPr bwMode="auto">
          <a:xfrm>
            <a:off x="3352800" y="4038600"/>
            <a:ext cx="0" cy="1752600"/>
          </a:xfrm>
          <a:prstGeom prst="line">
            <a:avLst/>
          </a:prstGeom>
          <a:noFill/>
          <a:ln w="12700">
            <a:solidFill>
              <a:schemeClr val="tx1"/>
            </a:solidFill>
            <a:round/>
            <a:headEnd/>
            <a:tailEnd/>
          </a:ln>
          <a:effectLst/>
        </p:spPr>
        <p:txBody>
          <a:bodyPr/>
          <a:lstStyle/>
          <a:p>
            <a:endParaRPr lang="en-US"/>
          </a:p>
        </p:txBody>
      </p:sp>
      <p:sp>
        <p:nvSpPr>
          <p:cNvPr id="211012" name="Line 68"/>
          <p:cNvSpPr>
            <a:spLocks noChangeShapeType="1"/>
          </p:cNvSpPr>
          <p:nvPr/>
        </p:nvSpPr>
        <p:spPr bwMode="auto">
          <a:xfrm flipH="1">
            <a:off x="3124200" y="5791200"/>
            <a:ext cx="228600" cy="0"/>
          </a:xfrm>
          <a:prstGeom prst="line">
            <a:avLst/>
          </a:prstGeom>
          <a:noFill/>
          <a:ln w="12700">
            <a:solidFill>
              <a:schemeClr val="tx1"/>
            </a:solidFill>
            <a:round/>
            <a:headEnd/>
            <a:tailEnd/>
          </a:ln>
          <a:effectLst/>
        </p:spPr>
        <p:txBody>
          <a:bodyPr/>
          <a:lstStyle/>
          <a:p>
            <a:endParaRPr lang="en-US"/>
          </a:p>
        </p:txBody>
      </p:sp>
      <p:sp>
        <p:nvSpPr>
          <p:cNvPr id="211013" name="Line 69"/>
          <p:cNvSpPr>
            <a:spLocks noChangeShapeType="1"/>
          </p:cNvSpPr>
          <p:nvPr/>
        </p:nvSpPr>
        <p:spPr bwMode="auto">
          <a:xfrm flipH="1">
            <a:off x="2362200" y="5867400"/>
            <a:ext cx="381000" cy="0"/>
          </a:xfrm>
          <a:prstGeom prst="line">
            <a:avLst/>
          </a:prstGeom>
          <a:noFill/>
          <a:ln w="12700">
            <a:solidFill>
              <a:schemeClr val="tx1"/>
            </a:solidFill>
            <a:round/>
            <a:headEnd/>
            <a:tailEnd type="triangle" w="med" len="med"/>
          </a:ln>
          <a:effectLst/>
        </p:spPr>
        <p:txBody>
          <a:bodyPr/>
          <a:lstStyle/>
          <a:p>
            <a:endParaRPr lang="en-US"/>
          </a:p>
        </p:txBody>
      </p:sp>
      <p:sp>
        <p:nvSpPr>
          <p:cNvPr id="211014" name="Rectangle 70"/>
          <p:cNvSpPr>
            <a:spLocks noChangeArrowheads="1"/>
          </p:cNvSpPr>
          <p:nvPr/>
        </p:nvSpPr>
        <p:spPr bwMode="auto">
          <a:xfrm>
            <a:off x="1585913" y="5715000"/>
            <a:ext cx="828675"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2"/>
                </a:solidFill>
                <a:latin typeface="Times New Roman" pitchFamily="18" charset="0"/>
              </a:rPr>
              <a:t>hit/miss</a:t>
            </a:r>
          </a:p>
        </p:txBody>
      </p:sp>
      <p:sp>
        <p:nvSpPr>
          <p:cNvPr id="211015" name="Rectangle 71"/>
          <p:cNvSpPr>
            <a:spLocks noChangeArrowheads="1"/>
          </p:cNvSpPr>
          <p:nvPr/>
        </p:nvSpPr>
        <p:spPr bwMode="auto">
          <a:xfrm>
            <a:off x="2906713" y="2900363"/>
            <a:ext cx="409575" cy="2136775"/>
          </a:xfrm>
          <a:prstGeom prst="rect">
            <a:avLst/>
          </a:prstGeom>
          <a:noFill/>
          <a:ln w="12700">
            <a:noFill/>
            <a:miter lim="800000"/>
            <a:headEnd/>
            <a:tailEnd/>
          </a:ln>
          <a:effectLst/>
        </p:spPr>
        <p:txBody>
          <a:bodyPr wrap="none" lIns="90488" tIns="44450" rIns="90488" bIns="44450">
            <a:spAutoFit/>
          </a:bodyPr>
          <a:lstStyle/>
          <a:p>
            <a:pPr algn="r"/>
            <a:r>
              <a:rPr lang="en-US" sz="900">
                <a:solidFill>
                  <a:schemeClr val="tx2"/>
                </a:solidFill>
                <a:latin typeface="Times New Roman" pitchFamily="18" charset="0"/>
              </a:rPr>
              <a:t>0</a:t>
            </a:r>
          </a:p>
          <a:p>
            <a:pPr algn="r"/>
            <a:r>
              <a:rPr lang="en-US" sz="900">
                <a:solidFill>
                  <a:schemeClr val="tx2"/>
                </a:solidFill>
                <a:latin typeface="Times New Roman" pitchFamily="18" charset="0"/>
              </a:rPr>
              <a:t>1</a:t>
            </a:r>
          </a:p>
          <a:p>
            <a:pPr algn="r"/>
            <a:r>
              <a:rPr lang="en-US" sz="900">
                <a:solidFill>
                  <a:schemeClr val="tx2"/>
                </a:solidFill>
                <a:latin typeface="Times New Roman" pitchFamily="18" charset="0"/>
              </a:rPr>
              <a:t>2</a:t>
            </a:r>
          </a:p>
          <a:p>
            <a:pPr algn="r"/>
            <a:r>
              <a:rPr lang="en-US" sz="900">
                <a:solidFill>
                  <a:schemeClr val="tx2"/>
                </a:solidFill>
                <a:latin typeface="Times New Roman" pitchFamily="18" charset="0"/>
              </a:rPr>
              <a:t>...</a:t>
            </a:r>
          </a:p>
          <a:p>
            <a:pPr algn="r"/>
            <a:r>
              <a:rPr lang="en-US" sz="900">
                <a:solidFill>
                  <a:schemeClr val="tx2"/>
                </a:solidFill>
                <a:latin typeface="Times New Roman" pitchFamily="18" charset="0"/>
              </a:rPr>
              <a:t>...</a:t>
            </a:r>
          </a:p>
          <a:p>
            <a:pPr algn="r"/>
            <a:r>
              <a:rPr lang="en-US" sz="900">
                <a:solidFill>
                  <a:schemeClr val="tx2"/>
                </a:solidFill>
                <a:latin typeface="Times New Roman" pitchFamily="18" charset="0"/>
              </a:rPr>
              <a:t>...</a:t>
            </a:r>
          </a:p>
          <a:p>
            <a:pPr algn="r"/>
            <a:endParaRPr lang="en-US" sz="900">
              <a:solidFill>
                <a:schemeClr val="tx2"/>
              </a:solidFill>
              <a:latin typeface="Times New Roman" pitchFamily="18" charset="0"/>
            </a:endParaRPr>
          </a:p>
          <a:p>
            <a:pPr algn="r"/>
            <a:endParaRPr lang="en-US" sz="900">
              <a:solidFill>
                <a:schemeClr val="tx2"/>
              </a:solidFill>
              <a:latin typeface="Times New Roman" pitchFamily="18" charset="0"/>
            </a:endParaRPr>
          </a:p>
          <a:p>
            <a:pPr algn="r"/>
            <a:endParaRPr lang="en-US" sz="900">
              <a:solidFill>
                <a:schemeClr val="tx2"/>
              </a:solidFill>
              <a:latin typeface="Times New Roman" pitchFamily="18" charset="0"/>
            </a:endParaRPr>
          </a:p>
          <a:p>
            <a:pPr algn="r"/>
            <a:endParaRPr lang="en-US" sz="900">
              <a:solidFill>
                <a:schemeClr val="tx2"/>
              </a:solidFill>
              <a:latin typeface="Times New Roman" pitchFamily="18" charset="0"/>
            </a:endParaRPr>
          </a:p>
          <a:p>
            <a:pPr algn="r"/>
            <a:endParaRPr lang="en-US" sz="900">
              <a:solidFill>
                <a:schemeClr val="tx2"/>
              </a:solidFill>
              <a:latin typeface="Times New Roman" pitchFamily="18" charset="0"/>
            </a:endParaRPr>
          </a:p>
          <a:p>
            <a:pPr algn="r"/>
            <a:r>
              <a:rPr lang="en-US" sz="900">
                <a:solidFill>
                  <a:schemeClr val="tx2"/>
                </a:solidFill>
                <a:latin typeface="Times New Roman" pitchFamily="18" charset="0"/>
              </a:rPr>
              <a:t>...</a:t>
            </a:r>
          </a:p>
          <a:p>
            <a:pPr algn="r"/>
            <a:r>
              <a:rPr lang="en-US" sz="900">
                <a:solidFill>
                  <a:schemeClr val="tx2"/>
                </a:solidFill>
                <a:latin typeface="Times New Roman" pitchFamily="18" charset="0"/>
              </a:rPr>
              <a:t>2045</a:t>
            </a:r>
          </a:p>
          <a:p>
            <a:pPr algn="r"/>
            <a:r>
              <a:rPr lang="en-US" sz="900">
                <a:solidFill>
                  <a:schemeClr val="tx2"/>
                </a:solidFill>
                <a:latin typeface="Times New Roman" pitchFamily="18" charset="0"/>
              </a:rPr>
              <a:t>2046</a:t>
            </a:r>
          </a:p>
          <a:p>
            <a:pPr algn="r"/>
            <a:r>
              <a:rPr lang="en-US" sz="900">
                <a:solidFill>
                  <a:schemeClr val="tx2"/>
                </a:solidFill>
                <a:latin typeface="Times New Roman" pitchFamily="18" charset="0"/>
              </a:rPr>
              <a:t>2047</a:t>
            </a:r>
          </a:p>
        </p:txBody>
      </p:sp>
      <p:sp>
        <p:nvSpPr>
          <p:cNvPr id="211016" name="Rectangle 72"/>
          <p:cNvSpPr>
            <a:spLocks noChangeArrowheads="1"/>
          </p:cNvSpPr>
          <p:nvPr/>
        </p:nvSpPr>
        <p:spPr bwMode="auto">
          <a:xfrm>
            <a:off x="6310313" y="2233613"/>
            <a:ext cx="995362" cy="301625"/>
          </a:xfrm>
          <a:prstGeom prst="rect">
            <a:avLst/>
          </a:prstGeom>
          <a:noFill/>
          <a:ln w="12700">
            <a:noFill/>
            <a:miter lim="800000"/>
            <a:headEnd/>
            <a:tailEnd/>
          </a:ln>
          <a:effectLst/>
        </p:spPr>
        <p:txBody>
          <a:bodyPr wrap="none" lIns="90488" tIns="44450" rIns="90488" bIns="44450">
            <a:spAutoFit/>
          </a:bodyPr>
          <a:lstStyle/>
          <a:p>
            <a:r>
              <a:rPr lang="en-US" sz="1400">
                <a:solidFill>
                  <a:schemeClr val="tx2"/>
                </a:solidFill>
                <a:latin typeface="Times New Roman" pitchFamily="18" charset="0"/>
              </a:rPr>
              <a:t>word offset</a:t>
            </a:r>
          </a:p>
        </p:txBody>
      </p:sp>
    </p:spTree>
    <p:extLst>
      <p:ext uri="{BB962C8B-B14F-4D97-AF65-F5344CB8AC3E}">
        <p14:creationId xmlns:p14="http://schemas.microsoft.com/office/powerpoint/2010/main" val="2483554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09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09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09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09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09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09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095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09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095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09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095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096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09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096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096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096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096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096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096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096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096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097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097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097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1097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1097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097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1097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1097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1097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1097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1098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098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1098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1098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1098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1098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1098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1098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1098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10989"/>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1099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1099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1099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1099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10994"/>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1099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10996"/>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10997"/>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10998"/>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10999"/>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11000"/>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1100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11002"/>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11003"/>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11004"/>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11005"/>
                                        </p:tgtEl>
                                        <p:attrNameLst>
                                          <p:attrName>style.visibility</p:attrName>
                                        </p:attrNameLst>
                                      </p:cBhvr>
                                      <p:to>
                                        <p:strVal val="visible"/>
                                      </p:to>
                                    </p:set>
                                  </p:childTnLst>
                                </p:cTn>
                              </p:par>
                              <p:par>
                                <p:cTn id="121" presetID="1" presetClass="entr" presetSubtype="0" fill="hold" nodeType="withEffect">
                                  <p:stCondLst>
                                    <p:cond delay="0"/>
                                  </p:stCondLst>
                                  <p:childTnLst>
                                    <p:set>
                                      <p:cBhvr>
                                        <p:cTn id="122" dur="1" fill="hold">
                                          <p:stCondLst>
                                            <p:cond delay="0"/>
                                          </p:stCondLst>
                                        </p:cTn>
                                        <p:tgtEl>
                                          <p:spTgt spid="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11010"/>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11011"/>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11012"/>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11013"/>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11014"/>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11015"/>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11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animBg="1"/>
      <p:bldP spid="210949" grpId="0" animBg="1"/>
      <p:bldP spid="210950" grpId="0" animBg="1"/>
      <p:bldP spid="210951" grpId="0"/>
      <p:bldP spid="210952" grpId="0" animBg="1"/>
      <p:bldP spid="210953" grpId="0" animBg="1"/>
      <p:bldP spid="210954" grpId="0"/>
      <p:bldP spid="210955" grpId="0"/>
      <p:bldP spid="210956" grpId="0" animBg="1"/>
      <p:bldP spid="210957" grpId="0" animBg="1"/>
      <p:bldP spid="210958" grpId="0" animBg="1"/>
      <p:bldP spid="210959" grpId="0" animBg="1"/>
      <p:bldP spid="210960" grpId="0" animBg="1"/>
      <p:bldP spid="210961" grpId="0" animBg="1"/>
      <p:bldP spid="210962" grpId="0" animBg="1"/>
      <p:bldP spid="210963" grpId="0" animBg="1"/>
      <p:bldP spid="210964" grpId="0" animBg="1"/>
      <p:bldP spid="210965" grpId="0" animBg="1"/>
      <p:bldP spid="210966" grpId="0" animBg="1"/>
      <p:bldP spid="210967" grpId="0" animBg="1"/>
      <p:bldP spid="210968" grpId="0" animBg="1"/>
      <p:bldP spid="210969" grpId="0" animBg="1"/>
      <p:bldP spid="210970" grpId="0" animBg="1"/>
      <p:bldP spid="210971" grpId="0"/>
      <p:bldP spid="210972" grpId="0"/>
      <p:bldP spid="210973" grpId="0"/>
      <p:bldP spid="210974" grpId="0" animBg="1"/>
      <p:bldP spid="210975" grpId="0" animBg="1"/>
      <p:bldP spid="210976" grpId="0" animBg="1"/>
      <p:bldP spid="210977" grpId="0"/>
      <p:bldP spid="210978" grpId="0" animBg="1"/>
      <p:bldP spid="210979" grpId="0" animBg="1"/>
      <p:bldP spid="210980" grpId="0" animBg="1"/>
      <p:bldP spid="210981" grpId="0" animBg="1"/>
      <p:bldP spid="210982" grpId="0" animBg="1"/>
      <p:bldP spid="210983" grpId="0" animBg="1"/>
      <p:bldP spid="210984" grpId="0"/>
      <p:bldP spid="210985" grpId="0" animBg="1"/>
      <p:bldP spid="210986" grpId="0" animBg="1"/>
      <p:bldP spid="210987" grpId="0" animBg="1"/>
      <p:bldP spid="210988" grpId="0" animBg="1"/>
      <p:bldP spid="210989" grpId="0" animBg="1"/>
      <p:bldP spid="210990" grpId="0" animBg="1"/>
      <p:bldP spid="210991" grpId="0" animBg="1"/>
      <p:bldP spid="210992" grpId="0" animBg="1"/>
      <p:bldP spid="210993" grpId="0" animBg="1"/>
      <p:bldP spid="210994" grpId="0" animBg="1"/>
      <p:bldP spid="210995" grpId="0" animBg="1"/>
      <p:bldP spid="210996" grpId="0" animBg="1"/>
      <p:bldP spid="210997" grpId="0" animBg="1"/>
      <p:bldP spid="210998" grpId="0"/>
      <p:bldP spid="210999" grpId="0" animBg="1"/>
      <p:bldP spid="211000" grpId="0"/>
      <p:bldP spid="211001" grpId="0" animBg="1"/>
      <p:bldP spid="211002" grpId="0"/>
      <p:bldP spid="211003" grpId="0" animBg="1"/>
      <p:bldP spid="211004" grpId="0" animBg="1"/>
      <p:bldP spid="211005" grpId="0" animBg="1"/>
      <p:bldP spid="211010" grpId="0" animBg="1"/>
      <p:bldP spid="211011" grpId="0" animBg="1"/>
      <p:bldP spid="211012" grpId="0" animBg="1"/>
      <p:bldP spid="211013" grpId="0" animBg="1"/>
      <p:bldP spid="211014" grpId="0"/>
      <p:bldP spid="211015" grpId="0"/>
      <p:bldP spid="2110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2438400" y="5867400"/>
            <a:ext cx="457200" cy="381000"/>
          </a:xfrm>
          <a:prstGeom prst="rect">
            <a:avLst/>
          </a:prstGeom>
          <a:solidFill>
            <a:schemeClr val="bg1"/>
          </a:solidFill>
          <a:ln w="12700">
            <a:noFill/>
            <a:miter lim="800000"/>
            <a:headEnd/>
            <a:tailEnd/>
          </a:ln>
          <a:effectLst/>
        </p:spPr>
        <p:txBody>
          <a:bodyPr wrap="none" anchor="ctr"/>
          <a:lstStyle/>
          <a:p>
            <a:endParaRPr lang="en-US"/>
          </a:p>
        </p:txBody>
      </p:sp>
      <p:sp>
        <p:nvSpPr>
          <p:cNvPr id="211971" name="Rectangle 3"/>
          <p:cNvSpPr>
            <a:spLocks noChangeArrowheads="1"/>
          </p:cNvSpPr>
          <p:nvPr/>
        </p:nvSpPr>
        <p:spPr bwMode="auto">
          <a:xfrm>
            <a:off x="3282950" y="3968750"/>
            <a:ext cx="4025900" cy="1397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211972" name="Rectangle 4"/>
          <p:cNvSpPr>
            <a:spLocks noGrp="1" noChangeArrowheads="1"/>
          </p:cNvSpPr>
          <p:nvPr>
            <p:ph type="title"/>
          </p:nvPr>
        </p:nvSpPr>
        <p:spPr>
          <a:noFill/>
          <a:ln/>
        </p:spPr>
        <p:txBody>
          <a:bodyPr lIns="90488" tIns="44450" rIns="90488" bIns="44450"/>
          <a:lstStyle/>
          <a:p>
            <a:r>
              <a:rPr lang="en-US"/>
              <a:t>A set associative cache</a:t>
            </a:r>
          </a:p>
        </p:txBody>
      </p:sp>
      <p:sp>
        <p:nvSpPr>
          <p:cNvPr id="211973" name="Rectangle 5"/>
          <p:cNvSpPr>
            <a:spLocks noGrp="1" noChangeArrowheads="1"/>
          </p:cNvSpPr>
          <p:nvPr>
            <p:ph type="body" idx="1"/>
          </p:nvPr>
        </p:nvSpPr>
        <p:spPr>
          <a:xfrm>
            <a:off x="609600" y="1066800"/>
            <a:ext cx="7772400" cy="533400"/>
          </a:xfrm>
          <a:noFill/>
          <a:ln/>
        </p:spPr>
        <p:txBody>
          <a:bodyPr lIns="90488" tIns="44450" rIns="90488" bIns="44450"/>
          <a:lstStyle/>
          <a:p>
            <a:pPr>
              <a:buFontTx/>
              <a:buNone/>
            </a:pPr>
            <a:r>
              <a:rPr lang="en-US" sz="2600"/>
              <a:t>32 KB cache, 2-way set-associative, 16-byte blocks </a:t>
            </a:r>
          </a:p>
        </p:txBody>
      </p:sp>
      <p:sp>
        <p:nvSpPr>
          <p:cNvPr id="211974" name="Rectangle 6"/>
          <p:cNvSpPr>
            <a:spLocks noChangeArrowheads="1"/>
          </p:cNvSpPr>
          <p:nvPr/>
        </p:nvSpPr>
        <p:spPr bwMode="auto">
          <a:xfrm>
            <a:off x="1530350" y="2063750"/>
            <a:ext cx="4787900" cy="215900"/>
          </a:xfrm>
          <a:prstGeom prst="rect">
            <a:avLst/>
          </a:prstGeom>
          <a:noFill/>
          <a:ln w="12700">
            <a:solidFill>
              <a:schemeClr val="tx1"/>
            </a:solidFill>
            <a:miter lim="800000"/>
            <a:headEnd/>
            <a:tailEnd/>
          </a:ln>
          <a:effectLst/>
        </p:spPr>
        <p:txBody>
          <a:bodyPr wrap="none" anchor="ctr"/>
          <a:lstStyle/>
          <a:p>
            <a:endParaRPr lang="en-US"/>
          </a:p>
        </p:txBody>
      </p:sp>
      <p:sp>
        <p:nvSpPr>
          <p:cNvPr id="211975" name="Line 7"/>
          <p:cNvSpPr>
            <a:spLocks noChangeShapeType="1"/>
          </p:cNvSpPr>
          <p:nvPr/>
        </p:nvSpPr>
        <p:spPr bwMode="auto">
          <a:xfrm>
            <a:off x="6096000" y="2057400"/>
            <a:ext cx="0" cy="228600"/>
          </a:xfrm>
          <a:prstGeom prst="line">
            <a:avLst/>
          </a:prstGeom>
          <a:noFill/>
          <a:ln w="12700">
            <a:solidFill>
              <a:schemeClr val="tx1"/>
            </a:solidFill>
            <a:prstDash val="dash"/>
            <a:round/>
            <a:headEnd/>
            <a:tailEnd/>
          </a:ln>
          <a:effectLst/>
        </p:spPr>
        <p:txBody>
          <a:bodyPr/>
          <a:lstStyle/>
          <a:p>
            <a:endParaRPr lang="en-US"/>
          </a:p>
        </p:txBody>
      </p:sp>
      <p:sp>
        <p:nvSpPr>
          <p:cNvPr id="211976" name="Rectangle 8"/>
          <p:cNvSpPr>
            <a:spLocks noChangeArrowheads="1"/>
          </p:cNvSpPr>
          <p:nvPr/>
        </p:nvSpPr>
        <p:spPr bwMode="auto">
          <a:xfrm>
            <a:off x="1509713" y="1776413"/>
            <a:ext cx="4892675" cy="301625"/>
          </a:xfrm>
          <a:prstGeom prst="rect">
            <a:avLst/>
          </a:prstGeom>
          <a:noFill/>
          <a:ln w="12700">
            <a:noFill/>
            <a:miter lim="800000"/>
            <a:headEnd/>
            <a:tailEnd/>
          </a:ln>
          <a:effectLst/>
        </p:spPr>
        <p:txBody>
          <a:bodyPr wrap="none" lIns="90488" tIns="44450" rIns="90488" bIns="44450">
            <a:spAutoFit/>
          </a:bodyPr>
          <a:lstStyle/>
          <a:p>
            <a:r>
              <a:rPr lang="en-US" sz="1400">
                <a:latin typeface="Times New Roman" pitchFamily="18" charset="0"/>
              </a:rPr>
              <a:t>31 30 29 28 27 ........... 17 16 15 14 13 12 11 10 9 8 7 6 5 4 3 2 1 0</a:t>
            </a:r>
          </a:p>
        </p:txBody>
      </p:sp>
      <p:sp>
        <p:nvSpPr>
          <p:cNvPr id="211977" name="Line 9"/>
          <p:cNvSpPr>
            <a:spLocks noChangeShapeType="1"/>
          </p:cNvSpPr>
          <p:nvPr/>
        </p:nvSpPr>
        <p:spPr bwMode="auto">
          <a:xfrm>
            <a:off x="5791200" y="2057400"/>
            <a:ext cx="0" cy="228600"/>
          </a:xfrm>
          <a:prstGeom prst="line">
            <a:avLst/>
          </a:prstGeom>
          <a:noFill/>
          <a:ln w="12700">
            <a:solidFill>
              <a:schemeClr val="tx1"/>
            </a:solidFill>
            <a:round/>
            <a:headEnd/>
            <a:tailEnd/>
          </a:ln>
          <a:effectLst/>
        </p:spPr>
        <p:txBody>
          <a:bodyPr/>
          <a:lstStyle/>
          <a:p>
            <a:endParaRPr lang="en-US"/>
          </a:p>
        </p:txBody>
      </p:sp>
      <p:sp>
        <p:nvSpPr>
          <p:cNvPr id="211978" name="Line 10"/>
          <p:cNvSpPr>
            <a:spLocks noChangeShapeType="1"/>
          </p:cNvSpPr>
          <p:nvPr/>
        </p:nvSpPr>
        <p:spPr bwMode="auto">
          <a:xfrm>
            <a:off x="4114800" y="2057400"/>
            <a:ext cx="0" cy="228600"/>
          </a:xfrm>
          <a:prstGeom prst="line">
            <a:avLst/>
          </a:prstGeom>
          <a:noFill/>
          <a:ln w="12700">
            <a:solidFill>
              <a:schemeClr val="tx1"/>
            </a:solidFill>
            <a:round/>
            <a:headEnd/>
            <a:tailEnd/>
          </a:ln>
          <a:effectLst/>
        </p:spPr>
        <p:txBody>
          <a:bodyPr/>
          <a:lstStyle/>
          <a:p>
            <a:endParaRPr lang="en-US"/>
          </a:p>
        </p:txBody>
      </p:sp>
      <p:sp>
        <p:nvSpPr>
          <p:cNvPr id="211979" name="Rectangle 11"/>
          <p:cNvSpPr>
            <a:spLocks noChangeArrowheads="1"/>
          </p:cNvSpPr>
          <p:nvPr/>
        </p:nvSpPr>
        <p:spPr bwMode="auto">
          <a:xfrm>
            <a:off x="2195513" y="1981200"/>
            <a:ext cx="430212" cy="333375"/>
          </a:xfrm>
          <a:prstGeom prst="rect">
            <a:avLst/>
          </a:prstGeom>
          <a:noFill/>
          <a:ln w="12700">
            <a:noFill/>
            <a:miter lim="800000"/>
            <a:headEnd/>
            <a:tailEnd/>
          </a:ln>
          <a:effectLst/>
        </p:spPr>
        <p:txBody>
          <a:bodyPr wrap="none" lIns="90488" tIns="44450" rIns="90488" bIns="44450">
            <a:spAutoFit/>
          </a:bodyPr>
          <a:lstStyle/>
          <a:p>
            <a:r>
              <a:rPr lang="en-US" sz="1600">
                <a:latin typeface="Times New Roman" pitchFamily="18" charset="0"/>
              </a:rPr>
              <a:t>tag</a:t>
            </a:r>
          </a:p>
        </p:txBody>
      </p:sp>
      <p:sp>
        <p:nvSpPr>
          <p:cNvPr id="211980" name="Rectangle 12"/>
          <p:cNvSpPr>
            <a:spLocks noChangeArrowheads="1"/>
          </p:cNvSpPr>
          <p:nvPr/>
        </p:nvSpPr>
        <p:spPr bwMode="auto">
          <a:xfrm>
            <a:off x="4329113" y="1981200"/>
            <a:ext cx="633412" cy="333375"/>
          </a:xfrm>
          <a:prstGeom prst="rect">
            <a:avLst/>
          </a:prstGeom>
          <a:noFill/>
          <a:ln w="12700">
            <a:noFill/>
            <a:miter lim="800000"/>
            <a:headEnd/>
            <a:tailEnd/>
          </a:ln>
          <a:effectLst/>
        </p:spPr>
        <p:txBody>
          <a:bodyPr wrap="none" lIns="90488" tIns="44450" rIns="90488" bIns="44450">
            <a:spAutoFit/>
          </a:bodyPr>
          <a:lstStyle/>
          <a:p>
            <a:r>
              <a:rPr lang="en-US" sz="1600">
                <a:latin typeface="Times New Roman" pitchFamily="18" charset="0"/>
              </a:rPr>
              <a:t>index</a:t>
            </a:r>
          </a:p>
        </p:txBody>
      </p:sp>
      <p:sp>
        <p:nvSpPr>
          <p:cNvPr id="211981" name="Rectangle 13"/>
          <p:cNvSpPr>
            <a:spLocks noChangeArrowheads="1"/>
          </p:cNvSpPr>
          <p:nvPr/>
        </p:nvSpPr>
        <p:spPr bwMode="auto">
          <a:xfrm>
            <a:off x="3282950" y="2901950"/>
            <a:ext cx="4025900" cy="2120900"/>
          </a:xfrm>
          <a:prstGeom prst="rect">
            <a:avLst/>
          </a:prstGeom>
          <a:noFill/>
          <a:ln w="12700">
            <a:solidFill>
              <a:schemeClr val="tx1"/>
            </a:solidFill>
            <a:miter lim="800000"/>
            <a:headEnd/>
            <a:tailEnd/>
          </a:ln>
          <a:effectLst/>
        </p:spPr>
        <p:txBody>
          <a:bodyPr wrap="none" anchor="ctr"/>
          <a:lstStyle/>
          <a:p>
            <a:endParaRPr lang="en-US"/>
          </a:p>
        </p:txBody>
      </p:sp>
      <p:sp>
        <p:nvSpPr>
          <p:cNvPr id="211982" name="Line 14"/>
          <p:cNvSpPr>
            <a:spLocks noChangeShapeType="1"/>
          </p:cNvSpPr>
          <p:nvPr/>
        </p:nvSpPr>
        <p:spPr bwMode="auto">
          <a:xfrm>
            <a:off x="3276600" y="3048000"/>
            <a:ext cx="4038600" cy="0"/>
          </a:xfrm>
          <a:prstGeom prst="line">
            <a:avLst/>
          </a:prstGeom>
          <a:noFill/>
          <a:ln w="12700">
            <a:solidFill>
              <a:schemeClr val="tx1"/>
            </a:solidFill>
            <a:round/>
            <a:headEnd/>
            <a:tailEnd/>
          </a:ln>
          <a:effectLst/>
        </p:spPr>
        <p:txBody>
          <a:bodyPr/>
          <a:lstStyle/>
          <a:p>
            <a:endParaRPr lang="en-US"/>
          </a:p>
        </p:txBody>
      </p:sp>
      <p:sp>
        <p:nvSpPr>
          <p:cNvPr id="211983" name="Line 15"/>
          <p:cNvSpPr>
            <a:spLocks noChangeShapeType="1"/>
          </p:cNvSpPr>
          <p:nvPr/>
        </p:nvSpPr>
        <p:spPr bwMode="auto">
          <a:xfrm>
            <a:off x="3276600" y="3200400"/>
            <a:ext cx="4038600" cy="0"/>
          </a:xfrm>
          <a:prstGeom prst="line">
            <a:avLst/>
          </a:prstGeom>
          <a:noFill/>
          <a:ln w="12700">
            <a:solidFill>
              <a:schemeClr val="tx1"/>
            </a:solidFill>
            <a:round/>
            <a:headEnd/>
            <a:tailEnd/>
          </a:ln>
          <a:effectLst/>
        </p:spPr>
        <p:txBody>
          <a:bodyPr/>
          <a:lstStyle/>
          <a:p>
            <a:endParaRPr lang="en-US"/>
          </a:p>
        </p:txBody>
      </p:sp>
      <p:sp>
        <p:nvSpPr>
          <p:cNvPr id="211984" name="Line 16"/>
          <p:cNvSpPr>
            <a:spLocks noChangeShapeType="1"/>
          </p:cNvSpPr>
          <p:nvPr/>
        </p:nvSpPr>
        <p:spPr bwMode="auto">
          <a:xfrm>
            <a:off x="3276600" y="3352800"/>
            <a:ext cx="4038600" cy="0"/>
          </a:xfrm>
          <a:prstGeom prst="line">
            <a:avLst/>
          </a:prstGeom>
          <a:noFill/>
          <a:ln w="12700">
            <a:solidFill>
              <a:schemeClr val="tx1"/>
            </a:solidFill>
            <a:round/>
            <a:headEnd/>
            <a:tailEnd/>
          </a:ln>
          <a:effectLst/>
        </p:spPr>
        <p:txBody>
          <a:bodyPr/>
          <a:lstStyle/>
          <a:p>
            <a:endParaRPr lang="en-US"/>
          </a:p>
        </p:txBody>
      </p:sp>
      <p:sp>
        <p:nvSpPr>
          <p:cNvPr id="211985" name="Line 17"/>
          <p:cNvSpPr>
            <a:spLocks noChangeShapeType="1"/>
          </p:cNvSpPr>
          <p:nvPr/>
        </p:nvSpPr>
        <p:spPr bwMode="auto">
          <a:xfrm>
            <a:off x="3276600" y="3505200"/>
            <a:ext cx="4038600" cy="0"/>
          </a:xfrm>
          <a:prstGeom prst="line">
            <a:avLst/>
          </a:prstGeom>
          <a:noFill/>
          <a:ln w="12700">
            <a:solidFill>
              <a:schemeClr val="tx1"/>
            </a:solidFill>
            <a:round/>
            <a:headEnd/>
            <a:tailEnd/>
          </a:ln>
          <a:effectLst/>
        </p:spPr>
        <p:txBody>
          <a:bodyPr/>
          <a:lstStyle/>
          <a:p>
            <a:endParaRPr lang="en-US"/>
          </a:p>
        </p:txBody>
      </p:sp>
      <p:sp>
        <p:nvSpPr>
          <p:cNvPr id="211986" name="Line 18"/>
          <p:cNvSpPr>
            <a:spLocks noChangeShapeType="1"/>
          </p:cNvSpPr>
          <p:nvPr/>
        </p:nvSpPr>
        <p:spPr bwMode="auto">
          <a:xfrm>
            <a:off x="3276600" y="3657600"/>
            <a:ext cx="4038600" cy="0"/>
          </a:xfrm>
          <a:prstGeom prst="line">
            <a:avLst/>
          </a:prstGeom>
          <a:noFill/>
          <a:ln w="12700">
            <a:solidFill>
              <a:schemeClr val="tx1"/>
            </a:solidFill>
            <a:round/>
            <a:headEnd/>
            <a:tailEnd/>
          </a:ln>
          <a:effectLst/>
        </p:spPr>
        <p:txBody>
          <a:bodyPr/>
          <a:lstStyle/>
          <a:p>
            <a:endParaRPr lang="en-US"/>
          </a:p>
        </p:txBody>
      </p:sp>
      <p:sp>
        <p:nvSpPr>
          <p:cNvPr id="211987" name="Line 19"/>
          <p:cNvSpPr>
            <a:spLocks noChangeShapeType="1"/>
          </p:cNvSpPr>
          <p:nvPr/>
        </p:nvSpPr>
        <p:spPr bwMode="auto">
          <a:xfrm>
            <a:off x="3276600" y="3810000"/>
            <a:ext cx="4038600" cy="0"/>
          </a:xfrm>
          <a:prstGeom prst="line">
            <a:avLst/>
          </a:prstGeom>
          <a:noFill/>
          <a:ln w="12700">
            <a:solidFill>
              <a:schemeClr val="tx1"/>
            </a:solidFill>
            <a:round/>
            <a:headEnd/>
            <a:tailEnd/>
          </a:ln>
          <a:effectLst/>
        </p:spPr>
        <p:txBody>
          <a:bodyPr/>
          <a:lstStyle/>
          <a:p>
            <a:endParaRPr lang="en-US"/>
          </a:p>
        </p:txBody>
      </p:sp>
      <p:sp>
        <p:nvSpPr>
          <p:cNvPr id="211988" name="Line 20"/>
          <p:cNvSpPr>
            <a:spLocks noChangeShapeType="1"/>
          </p:cNvSpPr>
          <p:nvPr/>
        </p:nvSpPr>
        <p:spPr bwMode="auto">
          <a:xfrm>
            <a:off x="3276600" y="3962400"/>
            <a:ext cx="4038600" cy="0"/>
          </a:xfrm>
          <a:prstGeom prst="line">
            <a:avLst/>
          </a:prstGeom>
          <a:noFill/>
          <a:ln w="12700">
            <a:solidFill>
              <a:schemeClr val="tx1"/>
            </a:solidFill>
            <a:round/>
            <a:headEnd/>
            <a:tailEnd/>
          </a:ln>
          <a:effectLst/>
        </p:spPr>
        <p:txBody>
          <a:bodyPr/>
          <a:lstStyle/>
          <a:p>
            <a:endParaRPr lang="en-US"/>
          </a:p>
        </p:txBody>
      </p:sp>
      <p:sp>
        <p:nvSpPr>
          <p:cNvPr id="211989" name="Line 21"/>
          <p:cNvSpPr>
            <a:spLocks noChangeShapeType="1"/>
          </p:cNvSpPr>
          <p:nvPr/>
        </p:nvSpPr>
        <p:spPr bwMode="auto">
          <a:xfrm>
            <a:off x="3276600" y="4114800"/>
            <a:ext cx="4038600" cy="0"/>
          </a:xfrm>
          <a:prstGeom prst="line">
            <a:avLst/>
          </a:prstGeom>
          <a:noFill/>
          <a:ln w="12700">
            <a:solidFill>
              <a:schemeClr val="tx1"/>
            </a:solidFill>
            <a:round/>
            <a:headEnd/>
            <a:tailEnd/>
          </a:ln>
          <a:effectLst/>
        </p:spPr>
        <p:txBody>
          <a:bodyPr/>
          <a:lstStyle/>
          <a:p>
            <a:endParaRPr lang="en-US"/>
          </a:p>
        </p:txBody>
      </p:sp>
      <p:sp>
        <p:nvSpPr>
          <p:cNvPr id="211990" name="Line 22"/>
          <p:cNvSpPr>
            <a:spLocks noChangeShapeType="1"/>
          </p:cNvSpPr>
          <p:nvPr/>
        </p:nvSpPr>
        <p:spPr bwMode="auto">
          <a:xfrm>
            <a:off x="3276600" y="4267200"/>
            <a:ext cx="4038600" cy="0"/>
          </a:xfrm>
          <a:prstGeom prst="line">
            <a:avLst/>
          </a:prstGeom>
          <a:noFill/>
          <a:ln w="12700">
            <a:solidFill>
              <a:schemeClr val="tx1"/>
            </a:solidFill>
            <a:round/>
            <a:headEnd/>
            <a:tailEnd/>
          </a:ln>
          <a:effectLst/>
        </p:spPr>
        <p:txBody>
          <a:bodyPr/>
          <a:lstStyle/>
          <a:p>
            <a:endParaRPr lang="en-US"/>
          </a:p>
        </p:txBody>
      </p:sp>
      <p:sp>
        <p:nvSpPr>
          <p:cNvPr id="211991" name="Line 23"/>
          <p:cNvSpPr>
            <a:spLocks noChangeShapeType="1"/>
          </p:cNvSpPr>
          <p:nvPr/>
        </p:nvSpPr>
        <p:spPr bwMode="auto">
          <a:xfrm>
            <a:off x="3276600" y="4419600"/>
            <a:ext cx="4038600" cy="0"/>
          </a:xfrm>
          <a:prstGeom prst="line">
            <a:avLst/>
          </a:prstGeom>
          <a:noFill/>
          <a:ln w="12700">
            <a:solidFill>
              <a:schemeClr val="tx1"/>
            </a:solidFill>
            <a:round/>
            <a:headEnd/>
            <a:tailEnd/>
          </a:ln>
          <a:effectLst/>
        </p:spPr>
        <p:txBody>
          <a:bodyPr/>
          <a:lstStyle/>
          <a:p>
            <a:endParaRPr lang="en-US"/>
          </a:p>
        </p:txBody>
      </p:sp>
      <p:sp>
        <p:nvSpPr>
          <p:cNvPr id="211992" name="Line 24"/>
          <p:cNvSpPr>
            <a:spLocks noChangeShapeType="1"/>
          </p:cNvSpPr>
          <p:nvPr/>
        </p:nvSpPr>
        <p:spPr bwMode="auto">
          <a:xfrm>
            <a:off x="3276600" y="4572000"/>
            <a:ext cx="4038600" cy="0"/>
          </a:xfrm>
          <a:prstGeom prst="line">
            <a:avLst/>
          </a:prstGeom>
          <a:noFill/>
          <a:ln w="12700">
            <a:solidFill>
              <a:schemeClr val="tx1"/>
            </a:solidFill>
            <a:round/>
            <a:headEnd/>
            <a:tailEnd/>
          </a:ln>
          <a:effectLst/>
        </p:spPr>
        <p:txBody>
          <a:bodyPr/>
          <a:lstStyle/>
          <a:p>
            <a:endParaRPr lang="en-US"/>
          </a:p>
        </p:txBody>
      </p:sp>
      <p:sp>
        <p:nvSpPr>
          <p:cNvPr id="211993" name="Line 25"/>
          <p:cNvSpPr>
            <a:spLocks noChangeShapeType="1"/>
          </p:cNvSpPr>
          <p:nvPr/>
        </p:nvSpPr>
        <p:spPr bwMode="auto">
          <a:xfrm>
            <a:off x="3276600" y="4724400"/>
            <a:ext cx="4038600" cy="0"/>
          </a:xfrm>
          <a:prstGeom prst="line">
            <a:avLst/>
          </a:prstGeom>
          <a:noFill/>
          <a:ln w="12700">
            <a:solidFill>
              <a:schemeClr val="tx1"/>
            </a:solidFill>
            <a:round/>
            <a:headEnd/>
            <a:tailEnd/>
          </a:ln>
          <a:effectLst/>
        </p:spPr>
        <p:txBody>
          <a:bodyPr/>
          <a:lstStyle/>
          <a:p>
            <a:endParaRPr lang="en-US"/>
          </a:p>
        </p:txBody>
      </p:sp>
      <p:sp>
        <p:nvSpPr>
          <p:cNvPr id="211994" name="Line 26"/>
          <p:cNvSpPr>
            <a:spLocks noChangeShapeType="1"/>
          </p:cNvSpPr>
          <p:nvPr/>
        </p:nvSpPr>
        <p:spPr bwMode="auto">
          <a:xfrm>
            <a:off x="3276600" y="4876800"/>
            <a:ext cx="4038600" cy="0"/>
          </a:xfrm>
          <a:prstGeom prst="line">
            <a:avLst/>
          </a:prstGeom>
          <a:noFill/>
          <a:ln w="12700">
            <a:solidFill>
              <a:schemeClr val="tx1"/>
            </a:solidFill>
            <a:round/>
            <a:headEnd/>
            <a:tailEnd/>
          </a:ln>
          <a:effectLst/>
        </p:spPr>
        <p:txBody>
          <a:bodyPr/>
          <a:lstStyle/>
          <a:p>
            <a:endParaRPr lang="en-US"/>
          </a:p>
        </p:txBody>
      </p:sp>
      <p:sp>
        <p:nvSpPr>
          <p:cNvPr id="211995" name="Line 27"/>
          <p:cNvSpPr>
            <a:spLocks noChangeShapeType="1"/>
          </p:cNvSpPr>
          <p:nvPr/>
        </p:nvSpPr>
        <p:spPr bwMode="auto">
          <a:xfrm>
            <a:off x="3429000" y="2895600"/>
            <a:ext cx="0" cy="2133600"/>
          </a:xfrm>
          <a:prstGeom prst="line">
            <a:avLst/>
          </a:prstGeom>
          <a:noFill/>
          <a:ln w="12700">
            <a:solidFill>
              <a:schemeClr val="tx1"/>
            </a:solidFill>
            <a:round/>
            <a:headEnd/>
            <a:tailEnd/>
          </a:ln>
          <a:effectLst/>
        </p:spPr>
        <p:txBody>
          <a:bodyPr/>
          <a:lstStyle/>
          <a:p>
            <a:endParaRPr lang="en-US"/>
          </a:p>
        </p:txBody>
      </p:sp>
      <p:sp>
        <p:nvSpPr>
          <p:cNvPr id="211996" name="Rectangle 28"/>
          <p:cNvSpPr>
            <a:spLocks noChangeArrowheads="1"/>
          </p:cNvSpPr>
          <p:nvPr/>
        </p:nvSpPr>
        <p:spPr bwMode="auto">
          <a:xfrm>
            <a:off x="3109913" y="2638425"/>
            <a:ext cx="487362" cy="271463"/>
          </a:xfrm>
          <a:prstGeom prst="rect">
            <a:avLst/>
          </a:prstGeom>
          <a:noFill/>
          <a:ln w="12700">
            <a:noFill/>
            <a:miter lim="800000"/>
            <a:headEnd/>
            <a:tailEnd/>
          </a:ln>
          <a:effectLst/>
        </p:spPr>
        <p:txBody>
          <a:bodyPr wrap="none" lIns="90488" tIns="44450" rIns="90488" bIns="44450">
            <a:spAutoFit/>
          </a:bodyPr>
          <a:lstStyle/>
          <a:p>
            <a:r>
              <a:rPr lang="en-US" sz="1200">
                <a:latin typeface="Times New Roman" pitchFamily="18" charset="0"/>
              </a:rPr>
              <a:t>valid</a:t>
            </a:r>
          </a:p>
        </p:txBody>
      </p:sp>
      <p:sp>
        <p:nvSpPr>
          <p:cNvPr id="211997" name="Rectangle 29"/>
          <p:cNvSpPr>
            <a:spLocks noChangeArrowheads="1"/>
          </p:cNvSpPr>
          <p:nvPr/>
        </p:nvSpPr>
        <p:spPr bwMode="auto">
          <a:xfrm>
            <a:off x="3567113" y="2590800"/>
            <a:ext cx="430212" cy="333375"/>
          </a:xfrm>
          <a:prstGeom prst="rect">
            <a:avLst/>
          </a:prstGeom>
          <a:noFill/>
          <a:ln w="12700">
            <a:noFill/>
            <a:miter lim="800000"/>
            <a:headEnd/>
            <a:tailEnd/>
          </a:ln>
          <a:effectLst/>
        </p:spPr>
        <p:txBody>
          <a:bodyPr wrap="none" lIns="90488" tIns="44450" rIns="90488" bIns="44450">
            <a:spAutoFit/>
          </a:bodyPr>
          <a:lstStyle/>
          <a:p>
            <a:r>
              <a:rPr lang="en-US" sz="1600">
                <a:latin typeface="Times New Roman" pitchFamily="18" charset="0"/>
              </a:rPr>
              <a:t>tag</a:t>
            </a:r>
          </a:p>
        </p:txBody>
      </p:sp>
      <p:sp>
        <p:nvSpPr>
          <p:cNvPr id="211998" name="Rectangle 30"/>
          <p:cNvSpPr>
            <a:spLocks noChangeArrowheads="1"/>
          </p:cNvSpPr>
          <p:nvPr/>
        </p:nvSpPr>
        <p:spPr bwMode="auto">
          <a:xfrm>
            <a:off x="4481513" y="2590800"/>
            <a:ext cx="520700" cy="333375"/>
          </a:xfrm>
          <a:prstGeom prst="rect">
            <a:avLst/>
          </a:prstGeom>
          <a:noFill/>
          <a:ln w="12700">
            <a:noFill/>
            <a:miter lim="800000"/>
            <a:headEnd/>
            <a:tailEnd/>
          </a:ln>
          <a:effectLst/>
        </p:spPr>
        <p:txBody>
          <a:bodyPr wrap="none" lIns="90488" tIns="44450" rIns="90488" bIns="44450">
            <a:spAutoFit/>
          </a:bodyPr>
          <a:lstStyle/>
          <a:p>
            <a:r>
              <a:rPr lang="en-US" sz="1600">
                <a:latin typeface="Times New Roman" pitchFamily="18" charset="0"/>
              </a:rPr>
              <a:t>data</a:t>
            </a:r>
          </a:p>
        </p:txBody>
      </p:sp>
      <p:sp>
        <p:nvSpPr>
          <p:cNvPr id="211999" name="Line 31"/>
          <p:cNvSpPr>
            <a:spLocks noChangeShapeType="1"/>
          </p:cNvSpPr>
          <p:nvPr/>
        </p:nvSpPr>
        <p:spPr bwMode="auto">
          <a:xfrm>
            <a:off x="7772400" y="2895600"/>
            <a:ext cx="0" cy="2133600"/>
          </a:xfrm>
          <a:prstGeom prst="line">
            <a:avLst/>
          </a:prstGeom>
          <a:noFill/>
          <a:ln w="12700">
            <a:solidFill>
              <a:schemeClr val="tx1"/>
            </a:solidFill>
            <a:round/>
            <a:headEnd/>
            <a:tailEnd/>
          </a:ln>
          <a:effectLst/>
        </p:spPr>
        <p:txBody>
          <a:bodyPr/>
          <a:lstStyle/>
          <a:p>
            <a:endParaRPr lang="en-US"/>
          </a:p>
        </p:txBody>
      </p:sp>
      <p:sp>
        <p:nvSpPr>
          <p:cNvPr id="212000" name="Line 32"/>
          <p:cNvSpPr>
            <a:spLocks noChangeShapeType="1"/>
          </p:cNvSpPr>
          <p:nvPr/>
        </p:nvSpPr>
        <p:spPr bwMode="auto">
          <a:xfrm>
            <a:off x="7696200" y="2895600"/>
            <a:ext cx="152400" cy="0"/>
          </a:xfrm>
          <a:prstGeom prst="line">
            <a:avLst/>
          </a:prstGeom>
          <a:noFill/>
          <a:ln w="12700">
            <a:solidFill>
              <a:schemeClr val="tx1"/>
            </a:solidFill>
            <a:round/>
            <a:headEnd/>
            <a:tailEnd/>
          </a:ln>
          <a:effectLst/>
        </p:spPr>
        <p:txBody>
          <a:bodyPr/>
          <a:lstStyle/>
          <a:p>
            <a:endParaRPr lang="en-US"/>
          </a:p>
        </p:txBody>
      </p:sp>
      <p:sp>
        <p:nvSpPr>
          <p:cNvPr id="212001" name="Line 33"/>
          <p:cNvSpPr>
            <a:spLocks noChangeShapeType="1"/>
          </p:cNvSpPr>
          <p:nvPr/>
        </p:nvSpPr>
        <p:spPr bwMode="auto">
          <a:xfrm>
            <a:off x="7696200" y="5029200"/>
            <a:ext cx="152400" cy="0"/>
          </a:xfrm>
          <a:prstGeom prst="line">
            <a:avLst/>
          </a:prstGeom>
          <a:noFill/>
          <a:ln w="12700">
            <a:solidFill>
              <a:schemeClr val="tx1"/>
            </a:solidFill>
            <a:round/>
            <a:headEnd/>
            <a:tailEnd/>
          </a:ln>
          <a:effectLst/>
        </p:spPr>
        <p:txBody>
          <a:bodyPr/>
          <a:lstStyle/>
          <a:p>
            <a:endParaRPr lang="en-US"/>
          </a:p>
        </p:txBody>
      </p:sp>
      <p:sp>
        <p:nvSpPr>
          <p:cNvPr id="212002" name="Rectangle 34"/>
          <p:cNvSpPr>
            <a:spLocks noChangeArrowheads="1"/>
          </p:cNvSpPr>
          <p:nvPr/>
        </p:nvSpPr>
        <p:spPr bwMode="auto">
          <a:xfrm rot="5400000">
            <a:off x="7075487" y="3656013"/>
            <a:ext cx="2035175" cy="577850"/>
          </a:xfrm>
          <a:prstGeom prst="rect">
            <a:avLst/>
          </a:prstGeom>
          <a:noFill/>
          <a:ln w="12700">
            <a:noFill/>
            <a:miter lim="800000"/>
            <a:headEnd/>
            <a:tailEnd/>
          </a:ln>
          <a:effectLst/>
        </p:spPr>
        <p:txBody>
          <a:bodyPr wrap="none" lIns="90488" tIns="44450" rIns="90488" bIns="44450">
            <a:spAutoFit/>
          </a:bodyPr>
          <a:lstStyle/>
          <a:p>
            <a:pPr algn="ctr"/>
            <a:r>
              <a:rPr lang="en-US" sz="1600">
                <a:latin typeface="Times New Roman" pitchFamily="18" charset="0"/>
              </a:rPr>
              <a:t>32 KB / 16 bytes / 2 = </a:t>
            </a:r>
          </a:p>
          <a:p>
            <a:pPr algn="ctr"/>
            <a:r>
              <a:rPr lang="en-US" sz="1600">
                <a:latin typeface="Times New Roman" pitchFamily="18" charset="0"/>
              </a:rPr>
              <a:t>1 K cache sets</a:t>
            </a:r>
          </a:p>
        </p:txBody>
      </p:sp>
      <p:sp>
        <p:nvSpPr>
          <p:cNvPr id="212003" name="Line 35"/>
          <p:cNvSpPr>
            <a:spLocks noChangeShapeType="1"/>
          </p:cNvSpPr>
          <p:nvPr/>
        </p:nvSpPr>
        <p:spPr bwMode="auto">
          <a:xfrm>
            <a:off x="4038600" y="2895600"/>
            <a:ext cx="0" cy="2133600"/>
          </a:xfrm>
          <a:prstGeom prst="line">
            <a:avLst/>
          </a:prstGeom>
          <a:noFill/>
          <a:ln w="12700">
            <a:solidFill>
              <a:schemeClr val="tx1"/>
            </a:solidFill>
            <a:round/>
            <a:headEnd/>
            <a:tailEnd/>
          </a:ln>
          <a:effectLst/>
        </p:spPr>
        <p:txBody>
          <a:bodyPr/>
          <a:lstStyle/>
          <a:p>
            <a:endParaRPr lang="en-US"/>
          </a:p>
        </p:txBody>
      </p:sp>
      <p:sp>
        <p:nvSpPr>
          <p:cNvPr id="212004" name="Line 36"/>
          <p:cNvSpPr>
            <a:spLocks noChangeShapeType="1"/>
          </p:cNvSpPr>
          <p:nvPr/>
        </p:nvSpPr>
        <p:spPr bwMode="auto">
          <a:xfrm>
            <a:off x="4572000" y="2286000"/>
            <a:ext cx="0" cy="228600"/>
          </a:xfrm>
          <a:prstGeom prst="line">
            <a:avLst/>
          </a:prstGeom>
          <a:noFill/>
          <a:ln w="12700">
            <a:solidFill>
              <a:schemeClr val="tx1"/>
            </a:solidFill>
            <a:round/>
            <a:headEnd/>
            <a:tailEnd/>
          </a:ln>
          <a:effectLst/>
        </p:spPr>
        <p:txBody>
          <a:bodyPr/>
          <a:lstStyle/>
          <a:p>
            <a:endParaRPr lang="en-US"/>
          </a:p>
        </p:txBody>
      </p:sp>
      <p:sp>
        <p:nvSpPr>
          <p:cNvPr id="212005" name="Line 37"/>
          <p:cNvSpPr>
            <a:spLocks noChangeShapeType="1"/>
          </p:cNvSpPr>
          <p:nvPr/>
        </p:nvSpPr>
        <p:spPr bwMode="auto">
          <a:xfrm flipH="1">
            <a:off x="2819400" y="2514600"/>
            <a:ext cx="1752600" cy="0"/>
          </a:xfrm>
          <a:prstGeom prst="line">
            <a:avLst/>
          </a:prstGeom>
          <a:noFill/>
          <a:ln w="12700">
            <a:solidFill>
              <a:schemeClr val="tx1"/>
            </a:solidFill>
            <a:round/>
            <a:headEnd/>
            <a:tailEnd/>
          </a:ln>
          <a:effectLst/>
        </p:spPr>
        <p:txBody>
          <a:bodyPr/>
          <a:lstStyle/>
          <a:p>
            <a:endParaRPr lang="en-US"/>
          </a:p>
        </p:txBody>
      </p:sp>
      <p:sp>
        <p:nvSpPr>
          <p:cNvPr id="212006" name="Line 38"/>
          <p:cNvSpPr>
            <a:spLocks noChangeShapeType="1"/>
          </p:cNvSpPr>
          <p:nvPr/>
        </p:nvSpPr>
        <p:spPr bwMode="auto">
          <a:xfrm>
            <a:off x="2819400" y="2514600"/>
            <a:ext cx="0" cy="1524000"/>
          </a:xfrm>
          <a:prstGeom prst="line">
            <a:avLst/>
          </a:prstGeom>
          <a:noFill/>
          <a:ln w="12700">
            <a:solidFill>
              <a:schemeClr val="tx1"/>
            </a:solidFill>
            <a:round/>
            <a:headEnd/>
            <a:tailEnd/>
          </a:ln>
          <a:effectLst/>
        </p:spPr>
        <p:txBody>
          <a:bodyPr/>
          <a:lstStyle/>
          <a:p>
            <a:endParaRPr lang="en-US"/>
          </a:p>
        </p:txBody>
      </p:sp>
      <p:sp>
        <p:nvSpPr>
          <p:cNvPr id="212007" name="Line 39"/>
          <p:cNvSpPr>
            <a:spLocks noChangeShapeType="1"/>
          </p:cNvSpPr>
          <p:nvPr/>
        </p:nvSpPr>
        <p:spPr bwMode="auto">
          <a:xfrm>
            <a:off x="2819400" y="4038600"/>
            <a:ext cx="457200" cy="0"/>
          </a:xfrm>
          <a:prstGeom prst="line">
            <a:avLst/>
          </a:prstGeom>
          <a:noFill/>
          <a:ln w="12700">
            <a:solidFill>
              <a:schemeClr val="tx1"/>
            </a:solidFill>
            <a:round/>
            <a:headEnd/>
            <a:tailEnd type="triangle" w="med" len="med"/>
          </a:ln>
          <a:effectLst/>
        </p:spPr>
        <p:txBody>
          <a:bodyPr/>
          <a:lstStyle/>
          <a:p>
            <a:endParaRPr lang="en-US"/>
          </a:p>
        </p:txBody>
      </p:sp>
      <p:sp>
        <p:nvSpPr>
          <p:cNvPr id="212008" name="Line 40"/>
          <p:cNvSpPr>
            <a:spLocks noChangeShapeType="1"/>
          </p:cNvSpPr>
          <p:nvPr/>
        </p:nvSpPr>
        <p:spPr bwMode="auto">
          <a:xfrm>
            <a:off x="4495800" y="2362200"/>
            <a:ext cx="152400" cy="76200"/>
          </a:xfrm>
          <a:prstGeom prst="line">
            <a:avLst/>
          </a:prstGeom>
          <a:noFill/>
          <a:ln w="12700">
            <a:solidFill>
              <a:schemeClr val="tx1"/>
            </a:solidFill>
            <a:round/>
            <a:headEnd/>
            <a:tailEnd/>
          </a:ln>
          <a:effectLst/>
        </p:spPr>
        <p:txBody>
          <a:bodyPr/>
          <a:lstStyle/>
          <a:p>
            <a:endParaRPr lang="en-US"/>
          </a:p>
        </p:txBody>
      </p:sp>
      <p:sp>
        <p:nvSpPr>
          <p:cNvPr id="212009" name="Rectangle 41"/>
          <p:cNvSpPr>
            <a:spLocks noChangeArrowheads="1"/>
          </p:cNvSpPr>
          <p:nvPr/>
        </p:nvSpPr>
        <p:spPr bwMode="auto">
          <a:xfrm>
            <a:off x="4557713" y="2309813"/>
            <a:ext cx="358775" cy="301625"/>
          </a:xfrm>
          <a:prstGeom prst="rect">
            <a:avLst/>
          </a:prstGeom>
          <a:noFill/>
          <a:ln w="12700">
            <a:noFill/>
            <a:miter lim="800000"/>
            <a:headEnd/>
            <a:tailEnd/>
          </a:ln>
          <a:effectLst/>
        </p:spPr>
        <p:txBody>
          <a:bodyPr wrap="none" lIns="90488" tIns="44450" rIns="90488" bIns="44450">
            <a:spAutoFit/>
          </a:bodyPr>
          <a:lstStyle/>
          <a:p>
            <a:r>
              <a:rPr lang="en-US" sz="1400">
                <a:latin typeface="Times New Roman" pitchFamily="18" charset="0"/>
              </a:rPr>
              <a:t>10</a:t>
            </a:r>
          </a:p>
        </p:txBody>
      </p:sp>
      <p:sp>
        <p:nvSpPr>
          <p:cNvPr id="212010" name="Line 42"/>
          <p:cNvSpPr>
            <a:spLocks noChangeShapeType="1"/>
          </p:cNvSpPr>
          <p:nvPr/>
        </p:nvSpPr>
        <p:spPr bwMode="auto">
          <a:xfrm>
            <a:off x="2209800" y="2286000"/>
            <a:ext cx="0" cy="3200400"/>
          </a:xfrm>
          <a:prstGeom prst="line">
            <a:avLst/>
          </a:prstGeom>
          <a:noFill/>
          <a:ln w="12700">
            <a:solidFill>
              <a:schemeClr val="tx1"/>
            </a:solidFill>
            <a:round/>
            <a:headEnd/>
            <a:tailEnd/>
          </a:ln>
          <a:effectLst/>
        </p:spPr>
        <p:txBody>
          <a:bodyPr/>
          <a:lstStyle/>
          <a:p>
            <a:endParaRPr lang="en-US"/>
          </a:p>
        </p:txBody>
      </p:sp>
      <p:sp>
        <p:nvSpPr>
          <p:cNvPr id="212011" name="Oval 43"/>
          <p:cNvSpPr>
            <a:spLocks noChangeArrowheads="1"/>
          </p:cNvSpPr>
          <p:nvPr/>
        </p:nvSpPr>
        <p:spPr bwMode="auto">
          <a:xfrm>
            <a:off x="3587750" y="5340350"/>
            <a:ext cx="292100" cy="292100"/>
          </a:xfrm>
          <a:prstGeom prst="ellipse">
            <a:avLst/>
          </a:prstGeom>
          <a:noFill/>
          <a:ln w="12700">
            <a:solidFill>
              <a:schemeClr val="tx1"/>
            </a:solidFill>
            <a:round/>
            <a:headEnd/>
            <a:tailEnd/>
          </a:ln>
          <a:effectLst/>
        </p:spPr>
        <p:txBody>
          <a:bodyPr wrap="none" lIns="90488" tIns="44450" rIns="90488" bIns="44450" anchor="ctr"/>
          <a:lstStyle/>
          <a:p>
            <a:pPr algn="ctr"/>
            <a:r>
              <a:rPr lang="en-US" sz="1600">
                <a:latin typeface="Times New Roman" pitchFamily="18" charset="0"/>
              </a:rPr>
              <a:t>=</a:t>
            </a:r>
          </a:p>
        </p:txBody>
      </p:sp>
      <p:sp>
        <p:nvSpPr>
          <p:cNvPr id="212012" name="Line 44"/>
          <p:cNvSpPr>
            <a:spLocks noChangeShapeType="1"/>
          </p:cNvSpPr>
          <p:nvPr/>
        </p:nvSpPr>
        <p:spPr bwMode="auto">
          <a:xfrm>
            <a:off x="2209800" y="5486400"/>
            <a:ext cx="1371600" cy="0"/>
          </a:xfrm>
          <a:prstGeom prst="line">
            <a:avLst/>
          </a:prstGeom>
          <a:noFill/>
          <a:ln w="12700">
            <a:solidFill>
              <a:schemeClr val="tx1"/>
            </a:solidFill>
            <a:round/>
            <a:headEnd/>
            <a:tailEnd type="triangle" w="med" len="med"/>
          </a:ln>
          <a:effectLst/>
        </p:spPr>
        <p:txBody>
          <a:bodyPr/>
          <a:lstStyle/>
          <a:p>
            <a:endParaRPr lang="en-US"/>
          </a:p>
        </p:txBody>
      </p:sp>
      <p:sp>
        <p:nvSpPr>
          <p:cNvPr id="212013" name="Line 45"/>
          <p:cNvSpPr>
            <a:spLocks noChangeShapeType="1"/>
          </p:cNvSpPr>
          <p:nvPr/>
        </p:nvSpPr>
        <p:spPr bwMode="auto">
          <a:xfrm>
            <a:off x="3733800" y="4038600"/>
            <a:ext cx="0" cy="1295400"/>
          </a:xfrm>
          <a:prstGeom prst="line">
            <a:avLst/>
          </a:prstGeom>
          <a:noFill/>
          <a:ln w="12700">
            <a:solidFill>
              <a:schemeClr val="tx1"/>
            </a:solidFill>
            <a:round/>
            <a:headEnd/>
            <a:tailEnd type="triangle" w="med" len="med"/>
          </a:ln>
          <a:effectLst/>
        </p:spPr>
        <p:txBody>
          <a:bodyPr/>
          <a:lstStyle/>
          <a:p>
            <a:endParaRPr lang="en-US"/>
          </a:p>
        </p:txBody>
      </p:sp>
      <p:sp>
        <p:nvSpPr>
          <p:cNvPr id="212014" name="Line 46"/>
          <p:cNvSpPr>
            <a:spLocks noChangeShapeType="1"/>
          </p:cNvSpPr>
          <p:nvPr/>
        </p:nvSpPr>
        <p:spPr bwMode="auto">
          <a:xfrm>
            <a:off x="5943600" y="2286000"/>
            <a:ext cx="0" cy="152400"/>
          </a:xfrm>
          <a:prstGeom prst="line">
            <a:avLst/>
          </a:prstGeom>
          <a:noFill/>
          <a:ln w="12700">
            <a:solidFill>
              <a:schemeClr val="tx1"/>
            </a:solidFill>
            <a:round/>
            <a:headEnd/>
            <a:tailEnd/>
          </a:ln>
          <a:effectLst/>
        </p:spPr>
        <p:txBody>
          <a:bodyPr/>
          <a:lstStyle/>
          <a:p>
            <a:endParaRPr lang="en-US"/>
          </a:p>
        </p:txBody>
      </p:sp>
      <p:sp>
        <p:nvSpPr>
          <p:cNvPr id="212015" name="Line 47"/>
          <p:cNvSpPr>
            <a:spLocks noChangeShapeType="1"/>
          </p:cNvSpPr>
          <p:nvPr/>
        </p:nvSpPr>
        <p:spPr bwMode="auto">
          <a:xfrm>
            <a:off x="5943600" y="2438400"/>
            <a:ext cx="1524000" cy="0"/>
          </a:xfrm>
          <a:prstGeom prst="line">
            <a:avLst/>
          </a:prstGeom>
          <a:noFill/>
          <a:ln w="12700">
            <a:solidFill>
              <a:schemeClr val="tx1"/>
            </a:solidFill>
            <a:round/>
            <a:headEnd/>
            <a:tailEnd/>
          </a:ln>
          <a:effectLst/>
        </p:spPr>
        <p:txBody>
          <a:bodyPr/>
          <a:lstStyle/>
          <a:p>
            <a:endParaRPr lang="en-US"/>
          </a:p>
        </p:txBody>
      </p:sp>
      <p:sp>
        <p:nvSpPr>
          <p:cNvPr id="212016" name="Line 48"/>
          <p:cNvSpPr>
            <a:spLocks noChangeShapeType="1"/>
          </p:cNvSpPr>
          <p:nvPr/>
        </p:nvSpPr>
        <p:spPr bwMode="auto">
          <a:xfrm>
            <a:off x="2133600" y="2438400"/>
            <a:ext cx="152400" cy="76200"/>
          </a:xfrm>
          <a:prstGeom prst="line">
            <a:avLst/>
          </a:prstGeom>
          <a:noFill/>
          <a:ln w="12700">
            <a:solidFill>
              <a:schemeClr val="tx1"/>
            </a:solidFill>
            <a:round/>
            <a:headEnd/>
            <a:tailEnd/>
          </a:ln>
          <a:effectLst/>
        </p:spPr>
        <p:txBody>
          <a:bodyPr/>
          <a:lstStyle/>
          <a:p>
            <a:endParaRPr lang="en-US"/>
          </a:p>
        </p:txBody>
      </p:sp>
      <p:sp>
        <p:nvSpPr>
          <p:cNvPr id="212017" name="Rectangle 49"/>
          <p:cNvSpPr>
            <a:spLocks noChangeArrowheads="1"/>
          </p:cNvSpPr>
          <p:nvPr/>
        </p:nvSpPr>
        <p:spPr bwMode="auto">
          <a:xfrm>
            <a:off x="2195513" y="2386013"/>
            <a:ext cx="358775" cy="301625"/>
          </a:xfrm>
          <a:prstGeom prst="rect">
            <a:avLst/>
          </a:prstGeom>
          <a:noFill/>
          <a:ln w="12700">
            <a:noFill/>
            <a:miter lim="800000"/>
            <a:headEnd/>
            <a:tailEnd/>
          </a:ln>
          <a:effectLst/>
        </p:spPr>
        <p:txBody>
          <a:bodyPr wrap="none" lIns="90488" tIns="44450" rIns="90488" bIns="44450">
            <a:spAutoFit/>
          </a:bodyPr>
          <a:lstStyle/>
          <a:p>
            <a:r>
              <a:rPr lang="en-US" sz="1400">
                <a:latin typeface="Times New Roman" pitchFamily="18" charset="0"/>
              </a:rPr>
              <a:t>18</a:t>
            </a:r>
          </a:p>
        </p:txBody>
      </p:sp>
      <p:sp>
        <p:nvSpPr>
          <p:cNvPr id="212018" name="Line 50"/>
          <p:cNvSpPr>
            <a:spLocks noChangeShapeType="1"/>
          </p:cNvSpPr>
          <p:nvPr/>
        </p:nvSpPr>
        <p:spPr bwMode="auto">
          <a:xfrm flipV="1">
            <a:off x="7467600" y="2438400"/>
            <a:ext cx="0" cy="2667000"/>
          </a:xfrm>
          <a:prstGeom prst="line">
            <a:avLst/>
          </a:prstGeom>
          <a:noFill/>
          <a:ln w="12700">
            <a:solidFill>
              <a:schemeClr val="tx1"/>
            </a:solidFill>
            <a:round/>
            <a:headEnd/>
            <a:tailEnd/>
          </a:ln>
          <a:effectLst/>
        </p:spPr>
        <p:txBody>
          <a:bodyPr/>
          <a:lstStyle/>
          <a:p>
            <a:endParaRPr lang="en-US"/>
          </a:p>
        </p:txBody>
      </p:sp>
      <p:sp>
        <p:nvSpPr>
          <p:cNvPr id="212019" name="Line 51"/>
          <p:cNvSpPr>
            <a:spLocks noChangeShapeType="1"/>
          </p:cNvSpPr>
          <p:nvPr/>
        </p:nvSpPr>
        <p:spPr bwMode="auto">
          <a:xfrm>
            <a:off x="3733800" y="5638800"/>
            <a:ext cx="0" cy="381000"/>
          </a:xfrm>
          <a:prstGeom prst="line">
            <a:avLst/>
          </a:prstGeom>
          <a:noFill/>
          <a:ln w="12700">
            <a:solidFill>
              <a:schemeClr val="tx1"/>
            </a:solidFill>
            <a:round/>
            <a:headEnd/>
            <a:tailEnd/>
          </a:ln>
          <a:effectLst/>
        </p:spPr>
        <p:txBody>
          <a:bodyPr/>
          <a:lstStyle/>
          <a:p>
            <a:endParaRPr lang="en-US"/>
          </a:p>
        </p:txBody>
      </p:sp>
      <p:grpSp>
        <p:nvGrpSpPr>
          <p:cNvPr id="2" name="Group 52"/>
          <p:cNvGrpSpPr>
            <a:grpSpLocks/>
          </p:cNvGrpSpPr>
          <p:nvPr/>
        </p:nvGrpSpPr>
        <p:grpSpPr bwMode="auto">
          <a:xfrm>
            <a:off x="2749550" y="5715000"/>
            <a:ext cx="831850" cy="381000"/>
            <a:chOff x="1732" y="3600"/>
            <a:chExt cx="524" cy="240"/>
          </a:xfrm>
        </p:grpSpPr>
        <p:sp>
          <p:nvSpPr>
            <p:cNvPr id="212021" name="AutoShape 53"/>
            <p:cNvSpPr>
              <a:spLocks noChangeArrowheads="1"/>
            </p:cNvSpPr>
            <p:nvPr/>
          </p:nvSpPr>
          <p:spPr bwMode="auto">
            <a:xfrm>
              <a:off x="1732" y="3604"/>
              <a:ext cx="376" cy="232"/>
            </a:xfrm>
            <a:prstGeom prst="roundRect">
              <a:avLst>
                <a:gd name="adj" fmla="val 49995"/>
              </a:avLst>
            </a:prstGeom>
            <a:noFill/>
            <a:ln w="12700">
              <a:solidFill>
                <a:schemeClr val="tx1"/>
              </a:solidFill>
              <a:round/>
              <a:headEnd/>
              <a:tailEnd/>
            </a:ln>
            <a:effectLst/>
          </p:spPr>
          <p:txBody>
            <a:bodyPr wrap="none" anchor="ctr"/>
            <a:lstStyle/>
            <a:p>
              <a:endParaRPr lang="en-US"/>
            </a:p>
          </p:txBody>
        </p:sp>
        <p:sp>
          <p:nvSpPr>
            <p:cNvPr id="212022" name="Rectangle 54"/>
            <p:cNvSpPr>
              <a:spLocks noChangeArrowheads="1"/>
            </p:cNvSpPr>
            <p:nvPr/>
          </p:nvSpPr>
          <p:spPr bwMode="auto">
            <a:xfrm>
              <a:off x="1968" y="3600"/>
              <a:ext cx="288" cy="240"/>
            </a:xfrm>
            <a:prstGeom prst="rect">
              <a:avLst/>
            </a:prstGeom>
            <a:solidFill>
              <a:schemeClr val="bg1"/>
            </a:solidFill>
            <a:ln w="12700">
              <a:noFill/>
              <a:miter lim="800000"/>
              <a:headEnd/>
              <a:tailEnd/>
            </a:ln>
            <a:effectLst/>
          </p:spPr>
          <p:txBody>
            <a:bodyPr wrap="none" anchor="ctr"/>
            <a:lstStyle/>
            <a:p>
              <a:endParaRPr lang="en-US"/>
            </a:p>
          </p:txBody>
        </p:sp>
        <p:sp>
          <p:nvSpPr>
            <p:cNvPr id="212023" name="Line 55"/>
            <p:cNvSpPr>
              <a:spLocks noChangeShapeType="1"/>
            </p:cNvSpPr>
            <p:nvPr/>
          </p:nvSpPr>
          <p:spPr bwMode="auto">
            <a:xfrm flipV="1">
              <a:off x="1968" y="3600"/>
              <a:ext cx="0" cy="240"/>
            </a:xfrm>
            <a:prstGeom prst="line">
              <a:avLst/>
            </a:prstGeom>
            <a:noFill/>
            <a:ln w="12700">
              <a:solidFill>
                <a:schemeClr val="tx1"/>
              </a:solidFill>
              <a:round/>
              <a:headEnd/>
              <a:tailEnd/>
            </a:ln>
            <a:effectLst/>
          </p:spPr>
          <p:txBody>
            <a:bodyPr/>
            <a:lstStyle/>
            <a:p>
              <a:endParaRPr lang="en-US"/>
            </a:p>
          </p:txBody>
        </p:sp>
      </p:grpSp>
      <p:sp>
        <p:nvSpPr>
          <p:cNvPr id="212024" name="Line 56"/>
          <p:cNvSpPr>
            <a:spLocks noChangeShapeType="1"/>
          </p:cNvSpPr>
          <p:nvPr/>
        </p:nvSpPr>
        <p:spPr bwMode="auto">
          <a:xfrm flipH="1">
            <a:off x="3124200" y="6019800"/>
            <a:ext cx="609600" cy="0"/>
          </a:xfrm>
          <a:prstGeom prst="line">
            <a:avLst/>
          </a:prstGeom>
          <a:noFill/>
          <a:ln w="12700">
            <a:solidFill>
              <a:schemeClr val="tx1"/>
            </a:solidFill>
            <a:round/>
            <a:headEnd/>
            <a:tailEnd/>
          </a:ln>
          <a:effectLst/>
        </p:spPr>
        <p:txBody>
          <a:bodyPr/>
          <a:lstStyle/>
          <a:p>
            <a:endParaRPr lang="en-US"/>
          </a:p>
        </p:txBody>
      </p:sp>
      <p:sp>
        <p:nvSpPr>
          <p:cNvPr id="212025" name="Line 57"/>
          <p:cNvSpPr>
            <a:spLocks noChangeShapeType="1"/>
          </p:cNvSpPr>
          <p:nvPr/>
        </p:nvSpPr>
        <p:spPr bwMode="auto">
          <a:xfrm>
            <a:off x="3352800" y="4038600"/>
            <a:ext cx="0" cy="1752600"/>
          </a:xfrm>
          <a:prstGeom prst="line">
            <a:avLst/>
          </a:prstGeom>
          <a:noFill/>
          <a:ln w="12700">
            <a:solidFill>
              <a:schemeClr val="tx1"/>
            </a:solidFill>
            <a:round/>
            <a:headEnd/>
            <a:tailEnd/>
          </a:ln>
          <a:effectLst/>
        </p:spPr>
        <p:txBody>
          <a:bodyPr/>
          <a:lstStyle/>
          <a:p>
            <a:endParaRPr lang="en-US"/>
          </a:p>
        </p:txBody>
      </p:sp>
      <p:sp>
        <p:nvSpPr>
          <p:cNvPr id="212026" name="Line 58"/>
          <p:cNvSpPr>
            <a:spLocks noChangeShapeType="1"/>
          </p:cNvSpPr>
          <p:nvPr/>
        </p:nvSpPr>
        <p:spPr bwMode="auto">
          <a:xfrm flipH="1">
            <a:off x="3124200" y="5791200"/>
            <a:ext cx="228600" cy="0"/>
          </a:xfrm>
          <a:prstGeom prst="line">
            <a:avLst/>
          </a:prstGeom>
          <a:noFill/>
          <a:ln w="12700">
            <a:solidFill>
              <a:schemeClr val="tx1"/>
            </a:solidFill>
            <a:round/>
            <a:headEnd/>
            <a:tailEnd/>
          </a:ln>
          <a:effectLst/>
        </p:spPr>
        <p:txBody>
          <a:bodyPr/>
          <a:lstStyle/>
          <a:p>
            <a:endParaRPr lang="en-US"/>
          </a:p>
        </p:txBody>
      </p:sp>
      <p:sp>
        <p:nvSpPr>
          <p:cNvPr id="212027" name="Rectangle 59"/>
          <p:cNvSpPr>
            <a:spLocks noChangeArrowheads="1"/>
          </p:cNvSpPr>
          <p:nvPr/>
        </p:nvSpPr>
        <p:spPr bwMode="auto">
          <a:xfrm>
            <a:off x="1052513" y="5638800"/>
            <a:ext cx="828675" cy="333375"/>
          </a:xfrm>
          <a:prstGeom prst="rect">
            <a:avLst/>
          </a:prstGeom>
          <a:noFill/>
          <a:ln w="12700">
            <a:noFill/>
            <a:miter lim="800000"/>
            <a:headEnd/>
            <a:tailEnd/>
          </a:ln>
          <a:effectLst/>
        </p:spPr>
        <p:txBody>
          <a:bodyPr wrap="none" lIns="90488" tIns="44450" rIns="90488" bIns="44450">
            <a:spAutoFit/>
          </a:bodyPr>
          <a:lstStyle/>
          <a:p>
            <a:r>
              <a:rPr lang="en-US" sz="1600">
                <a:latin typeface="Times New Roman" pitchFamily="18" charset="0"/>
              </a:rPr>
              <a:t>hit/miss</a:t>
            </a:r>
          </a:p>
        </p:txBody>
      </p:sp>
      <p:sp>
        <p:nvSpPr>
          <p:cNvPr id="212028" name="Rectangle 60"/>
          <p:cNvSpPr>
            <a:spLocks noChangeArrowheads="1"/>
          </p:cNvSpPr>
          <p:nvPr/>
        </p:nvSpPr>
        <p:spPr bwMode="auto">
          <a:xfrm>
            <a:off x="2906713" y="2900363"/>
            <a:ext cx="409575" cy="2136775"/>
          </a:xfrm>
          <a:prstGeom prst="rect">
            <a:avLst/>
          </a:prstGeom>
          <a:noFill/>
          <a:ln w="12700">
            <a:noFill/>
            <a:miter lim="800000"/>
            <a:headEnd/>
            <a:tailEnd/>
          </a:ln>
          <a:effectLst/>
        </p:spPr>
        <p:txBody>
          <a:bodyPr wrap="none" lIns="90488" tIns="44450" rIns="90488" bIns="44450">
            <a:spAutoFit/>
          </a:bodyPr>
          <a:lstStyle/>
          <a:p>
            <a:pPr algn="r"/>
            <a:r>
              <a:rPr lang="en-US" sz="900">
                <a:latin typeface="Times New Roman" pitchFamily="18" charset="0"/>
              </a:rPr>
              <a:t>0</a:t>
            </a:r>
          </a:p>
          <a:p>
            <a:pPr algn="r"/>
            <a:r>
              <a:rPr lang="en-US" sz="900">
                <a:latin typeface="Times New Roman" pitchFamily="18" charset="0"/>
              </a:rPr>
              <a:t>1</a:t>
            </a:r>
          </a:p>
          <a:p>
            <a:pPr algn="r"/>
            <a:r>
              <a:rPr lang="en-US" sz="900">
                <a:latin typeface="Times New Roman" pitchFamily="18" charset="0"/>
              </a:rPr>
              <a:t>2</a:t>
            </a:r>
          </a:p>
          <a:p>
            <a:pPr algn="r"/>
            <a:r>
              <a:rPr lang="en-US" sz="900">
                <a:latin typeface="Times New Roman" pitchFamily="18" charset="0"/>
              </a:rPr>
              <a:t>...</a:t>
            </a:r>
          </a:p>
          <a:p>
            <a:pPr algn="r"/>
            <a:r>
              <a:rPr lang="en-US" sz="900">
                <a:latin typeface="Times New Roman" pitchFamily="18" charset="0"/>
              </a:rPr>
              <a:t>...</a:t>
            </a:r>
          </a:p>
          <a:p>
            <a:pPr algn="r"/>
            <a:r>
              <a:rPr lang="en-US" sz="900">
                <a:latin typeface="Times New Roman" pitchFamily="18" charset="0"/>
              </a:rPr>
              <a:t>...</a:t>
            </a:r>
          </a:p>
          <a:p>
            <a:pPr algn="r"/>
            <a:endParaRPr lang="en-US" sz="900">
              <a:latin typeface="Times New Roman" pitchFamily="18" charset="0"/>
            </a:endParaRPr>
          </a:p>
          <a:p>
            <a:pPr algn="r"/>
            <a:endParaRPr lang="en-US" sz="900">
              <a:latin typeface="Times New Roman" pitchFamily="18" charset="0"/>
            </a:endParaRPr>
          </a:p>
          <a:p>
            <a:pPr algn="r"/>
            <a:endParaRPr lang="en-US" sz="900">
              <a:latin typeface="Times New Roman" pitchFamily="18" charset="0"/>
            </a:endParaRPr>
          </a:p>
          <a:p>
            <a:pPr algn="r"/>
            <a:endParaRPr lang="en-US" sz="900">
              <a:latin typeface="Times New Roman" pitchFamily="18" charset="0"/>
            </a:endParaRPr>
          </a:p>
          <a:p>
            <a:pPr algn="r"/>
            <a:endParaRPr lang="en-US" sz="900">
              <a:latin typeface="Times New Roman" pitchFamily="18" charset="0"/>
            </a:endParaRPr>
          </a:p>
          <a:p>
            <a:pPr algn="r"/>
            <a:r>
              <a:rPr lang="en-US" sz="900">
                <a:latin typeface="Times New Roman" pitchFamily="18" charset="0"/>
              </a:rPr>
              <a:t>...</a:t>
            </a:r>
          </a:p>
          <a:p>
            <a:pPr algn="r"/>
            <a:r>
              <a:rPr lang="en-US" sz="900">
                <a:latin typeface="Times New Roman" pitchFamily="18" charset="0"/>
              </a:rPr>
              <a:t>1021</a:t>
            </a:r>
          </a:p>
          <a:p>
            <a:pPr algn="r"/>
            <a:r>
              <a:rPr lang="en-US" sz="900">
                <a:latin typeface="Times New Roman" pitchFamily="18" charset="0"/>
              </a:rPr>
              <a:t>1022</a:t>
            </a:r>
          </a:p>
          <a:p>
            <a:pPr algn="r"/>
            <a:r>
              <a:rPr lang="en-US" sz="900">
                <a:latin typeface="Times New Roman" pitchFamily="18" charset="0"/>
              </a:rPr>
              <a:t>1023</a:t>
            </a:r>
          </a:p>
        </p:txBody>
      </p:sp>
      <p:sp>
        <p:nvSpPr>
          <p:cNvPr id="212029" name="Rectangle 61"/>
          <p:cNvSpPr>
            <a:spLocks noChangeArrowheads="1"/>
          </p:cNvSpPr>
          <p:nvPr/>
        </p:nvSpPr>
        <p:spPr bwMode="auto">
          <a:xfrm>
            <a:off x="6310313" y="2233613"/>
            <a:ext cx="995362" cy="301625"/>
          </a:xfrm>
          <a:prstGeom prst="rect">
            <a:avLst/>
          </a:prstGeom>
          <a:noFill/>
          <a:ln w="12700">
            <a:noFill/>
            <a:miter lim="800000"/>
            <a:headEnd/>
            <a:tailEnd/>
          </a:ln>
          <a:effectLst/>
        </p:spPr>
        <p:txBody>
          <a:bodyPr wrap="none" lIns="90488" tIns="44450" rIns="90488" bIns="44450">
            <a:spAutoFit/>
          </a:bodyPr>
          <a:lstStyle/>
          <a:p>
            <a:r>
              <a:rPr lang="en-US" sz="1400">
                <a:latin typeface="Times New Roman" pitchFamily="18" charset="0"/>
              </a:rPr>
              <a:t>word offset</a:t>
            </a:r>
          </a:p>
        </p:txBody>
      </p:sp>
      <p:sp>
        <p:nvSpPr>
          <p:cNvPr id="212030" name="Line 62"/>
          <p:cNvSpPr>
            <a:spLocks noChangeShapeType="1"/>
          </p:cNvSpPr>
          <p:nvPr/>
        </p:nvSpPr>
        <p:spPr bwMode="auto">
          <a:xfrm>
            <a:off x="6096000" y="2895600"/>
            <a:ext cx="0" cy="2133600"/>
          </a:xfrm>
          <a:prstGeom prst="line">
            <a:avLst/>
          </a:prstGeom>
          <a:noFill/>
          <a:ln w="12700">
            <a:solidFill>
              <a:schemeClr val="tx1"/>
            </a:solidFill>
            <a:round/>
            <a:headEnd/>
            <a:tailEnd/>
          </a:ln>
          <a:effectLst/>
        </p:spPr>
        <p:txBody>
          <a:bodyPr/>
          <a:lstStyle/>
          <a:p>
            <a:endParaRPr lang="en-US"/>
          </a:p>
        </p:txBody>
      </p:sp>
      <p:sp>
        <p:nvSpPr>
          <p:cNvPr id="212031" name="Line 63"/>
          <p:cNvSpPr>
            <a:spLocks noChangeShapeType="1"/>
          </p:cNvSpPr>
          <p:nvPr/>
        </p:nvSpPr>
        <p:spPr bwMode="auto">
          <a:xfrm>
            <a:off x="5486400" y="2895600"/>
            <a:ext cx="0" cy="2133600"/>
          </a:xfrm>
          <a:prstGeom prst="line">
            <a:avLst/>
          </a:prstGeom>
          <a:noFill/>
          <a:ln w="12700">
            <a:solidFill>
              <a:schemeClr val="tx1"/>
            </a:solidFill>
            <a:round/>
            <a:headEnd/>
            <a:tailEnd/>
          </a:ln>
          <a:effectLst/>
        </p:spPr>
        <p:txBody>
          <a:bodyPr/>
          <a:lstStyle/>
          <a:p>
            <a:endParaRPr lang="en-US"/>
          </a:p>
        </p:txBody>
      </p:sp>
      <p:sp>
        <p:nvSpPr>
          <p:cNvPr id="212032" name="Rectangle 64"/>
          <p:cNvSpPr>
            <a:spLocks noChangeArrowheads="1"/>
          </p:cNvSpPr>
          <p:nvPr/>
        </p:nvSpPr>
        <p:spPr bwMode="auto">
          <a:xfrm>
            <a:off x="5624513" y="2590800"/>
            <a:ext cx="430212" cy="333375"/>
          </a:xfrm>
          <a:prstGeom prst="rect">
            <a:avLst/>
          </a:prstGeom>
          <a:noFill/>
          <a:ln w="12700">
            <a:noFill/>
            <a:miter lim="800000"/>
            <a:headEnd/>
            <a:tailEnd/>
          </a:ln>
          <a:effectLst/>
        </p:spPr>
        <p:txBody>
          <a:bodyPr wrap="none" lIns="90488" tIns="44450" rIns="90488" bIns="44450">
            <a:spAutoFit/>
          </a:bodyPr>
          <a:lstStyle/>
          <a:p>
            <a:r>
              <a:rPr lang="en-US" sz="1600">
                <a:latin typeface="Times New Roman" pitchFamily="18" charset="0"/>
              </a:rPr>
              <a:t>tag</a:t>
            </a:r>
          </a:p>
        </p:txBody>
      </p:sp>
      <p:sp>
        <p:nvSpPr>
          <p:cNvPr id="212033" name="Rectangle 65"/>
          <p:cNvSpPr>
            <a:spLocks noChangeArrowheads="1"/>
          </p:cNvSpPr>
          <p:nvPr/>
        </p:nvSpPr>
        <p:spPr bwMode="auto">
          <a:xfrm>
            <a:off x="6462713" y="2590800"/>
            <a:ext cx="520700" cy="333375"/>
          </a:xfrm>
          <a:prstGeom prst="rect">
            <a:avLst/>
          </a:prstGeom>
          <a:noFill/>
          <a:ln w="12700">
            <a:noFill/>
            <a:miter lim="800000"/>
            <a:headEnd/>
            <a:tailEnd/>
          </a:ln>
          <a:effectLst/>
        </p:spPr>
        <p:txBody>
          <a:bodyPr wrap="none" lIns="90488" tIns="44450" rIns="90488" bIns="44450">
            <a:spAutoFit/>
          </a:bodyPr>
          <a:lstStyle/>
          <a:p>
            <a:r>
              <a:rPr lang="en-US" sz="1600">
                <a:latin typeface="Times New Roman" pitchFamily="18" charset="0"/>
              </a:rPr>
              <a:t>data</a:t>
            </a:r>
          </a:p>
        </p:txBody>
      </p:sp>
      <p:sp>
        <p:nvSpPr>
          <p:cNvPr id="212034" name="Line 66"/>
          <p:cNvSpPr>
            <a:spLocks noChangeShapeType="1"/>
          </p:cNvSpPr>
          <p:nvPr/>
        </p:nvSpPr>
        <p:spPr bwMode="auto">
          <a:xfrm>
            <a:off x="5334000" y="2895600"/>
            <a:ext cx="0" cy="2133600"/>
          </a:xfrm>
          <a:prstGeom prst="line">
            <a:avLst/>
          </a:prstGeom>
          <a:noFill/>
          <a:ln w="12700">
            <a:solidFill>
              <a:schemeClr val="tx1"/>
            </a:solidFill>
            <a:round/>
            <a:headEnd/>
            <a:tailEnd/>
          </a:ln>
          <a:effectLst/>
        </p:spPr>
        <p:txBody>
          <a:bodyPr/>
          <a:lstStyle/>
          <a:p>
            <a:endParaRPr lang="en-US"/>
          </a:p>
        </p:txBody>
      </p:sp>
      <p:sp>
        <p:nvSpPr>
          <p:cNvPr id="212035" name="Rectangle 67"/>
          <p:cNvSpPr>
            <a:spLocks noChangeArrowheads="1"/>
          </p:cNvSpPr>
          <p:nvPr/>
        </p:nvSpPr>
        <p:spPr bwMode="auto">
          <a:xfrm>
            <a:off x="5167313" y="2638425"/>
            <a:ext cx="487362" cy="271463"/>
          </a:xfrm>
          <a:prstGeom prst="rect">
            <a:avLst/>
          </a:prstGeom>
          <a:noFill/>
          <a:ln w="12700">
            <a:noFill/>
            <a:miter lim="800000"/>
            <a:headEnd/>
            <a:tailEnd/>
          </a:ln>
          <a:effectLst/>
        </p:spPr>
        <p:txBody>
          <a:bodyPr wrap="none" lIns="90488" tIns="44450" rIns="90488" bIns="44450">
            <a:spAutoFit/>
          </a:bodyPr>
          <a:lstStyle/>
          <a:p>
            <a:r>
              <a:rPr lang="en-US" sz="1200">
                <a:latin typeface="Times New Roman" pitchFamily="18" charset="0"/>
              </a:rPr>
              <a:t>valid</a:t>
            </a:r>
          </a:p>
        </p:txBody>
      </p:sp>
      <p:sp>
        <p:nvSpPr>
          <p:cNvPr id="212036" name="Oval 68"/>
          <p:cNvSpPr>
            <a:spLocks noChangeArrowheads="1"/>
          </p:cNvSpPr>
          <p:nvPr/>
        </p:nvSpPr>
        <p:spPr bwMode="auto">
          <a:xfrm>
            <a:off x="5645150" y="5340350"/>
            <a:ext cx="292100" cy="292100"/>
          </a:xfrm>
          <a:prstGeom prst="ellipse">
            <a:avLst/>
          </a:prstGeom>
          <a:noFill/>
          <a:ln w="12700">
            <a:solidFill>
              <a:schemeClr val="tx1"/>
            </a:solidFill>
            <a:round/>
            <a:headEnd/>
            <a:tailEnd/>
          </a:ln>
          <a:effectLst/>
        </p:spPr>
        <p:txBody>
          <a:bodyPr wrap="none" lIns="90488" tIns="44450" rIns="90488" bIns="44450" anchor="ctr"/>
          <a:lstStyle/>
          <a:p>
            <a:pPr algn="ctr"/>
            <a:r>
              <a:rPr lang="en-US" sz="1600">
                <a:latin typeface="Times New Roman" pitchFamily="18" charset="0"/>
              </a:rPr>
              <a:t>=</a:t>
            </a:r>
          </a:p>
        </p:txBody>
      </p:sp>
      <p:sp>
        <p:nvSpPr>
          <p:cNvPr id="212037" name="Line 69"/>
          <p:cNvSpPr>
            <a:spLocks noChangeShapeType="1"/>
          </p:cNvSpPr>
          <p:nvPr/>
        </p:nvSpPr>
        <p:spPr bwMode="auto">
          <a:xfrm>
            <a:off x="5791200" y="5638800"/>
            <a:ext cx="0" cy="381000"/>
          </a:xfrm>
          <a:prstGeom prst="line">
            <a:avLst/>
          </a:prstGeom>
          <a:noFill/>
          <a:ln w="12700">
            <a:solidFill>
              <a:schemeClr val="tx1"/>
            </a:solidFill>
            <a:round/>
            <a:headEnd/>
            <a:tailEnd/>
          </a:ln>
          <a:effectLst/>
        </p:spPr>
        <p:txBody>
          <a:bodyPr/>
          <a:lstStyle/>
          <a:p>
            <a:endParaRPr lang="en-US"/>
          </a:p>
        </p:txBody>
      </p:sp>
      <p:sp>
        <p:nvSpPr>
          <p:cNvPr id="212038" name="Line 70"/>
          <p:cNvSpPr>
            <a:spLocks noChangeShapeType="1"/>
          </p:cNvSpPr>
          <p:nvPr/>
        </p:nvSpPr>
        <p:spPr bwMode="auto">
          <a:xfrm>
            <a:off x="5791200" y="4038600"/>
            <a:ext cx="0" cy="1295400"/>
          </a:xfrm>
          <a:prstGeom prst="line">
            <a:avLst/>
          </a:prstGeom>
          <a:noFill/>
          <a:ln w="12700">
            <a:solidFill>
              <a:schemeClr val="tx1"/>
            </a:solidFill>
            <a:round/>
            <a:headEnd/>
            <a:tailEnd type="triangle" w="med" len="med"/>
          </a:ln>
          <a:effectLst/>
        </p:spPr>
        <p:txBody>
          <a:bodyPr/>
          <a:lstStyle/>
          <a:p>
            <a:endParaRPr lang="en-US"/>
          </a:p>
        </p:txBody>
      </p:sp>
      <p:sp>
        <p:nvSpPr>
          <p:cNvPr id="212039" name="Line 71"/>
          <p:cNvSpPr>
            <a:spLocks noChangeShapeType="1"/>
          </p:cNvSpPr>
          <p:nvPr/>
        </p:nvSpPr>
        <p:spPr bwMode="auto">
          <a:xfrm>
            <a:off x="4267200" y="5486400"/>
            <a:ext cx="1371600" cy="0"/>
          </a:xfrm>
          <a:prstGeom prst="line">
            <a:avLst/>
          </a:prstGeom>
          <a:noFill/>
          <a:ln w="12700">
            <a:solidFill>
              <a:schemeClr val="tx1"/>
            </a:solidFill>
            <a:round/>
            <a:headEnd/>
            <a:tailEnd type="triangle" w="med" len="med"/>
          </a:ln>
          <a:effectLst/>
        </p:spPr>
        <p:txBody>
          <a:bodyPr/>
          <a:lstStyle/>
          <a:p>
            <a:endParaRPr lang="en-US"/>
          </a:p>
        </p:txBody>
      </p:sp>
      <p:sp>
        <p:nvSpPr>
          <p:cNvPr id="212040" name="Line 72"/>
          <p:cNvSpPr>
            <a:spLocks noChangeShapeType="1"/>
          </p:cNvSpPr>
          <p:nvPr/>
        </p:nvSpPr>
        <p:spPr bwMode="auto">
          <a:xfrm>
            <a:off x="3276600" y="5486400"/>
            <a:ext cx="0" cy="228600"/>
          </a:xfrm>
          <a:prstGeom prst="line">
            <a:avLst/>
          </a:prstGeom>
          <a:noFill/>
          <a:ln w="12700">
            <a:solidFill>
              <a:schemeClr val="tx1"/>
            </a:solidFill>
            <a:round/>
            <a:headEnd/>
            <a:tailEnd/>
          </a:ln>
          <a:effectLst/>
        </p:spPr>
        <p:txBody>
          <a:bodyPr/>
          <a:lstStyle/>
          <a:p>
            <a:endParaRPr lang="en-US"/>
          </a:p>
        </p:txBody>
      </p:sp>
      <p:sp>
        <p:nvSpPr>
          <p:cNvPr id="212041" name="Line 73"/>
          <p:cNvSpPr>
            <a:spLocks noChangeShapeType="1"/>
          </p:cNvSpPr>
          <p:nvPr/>
        </p:nvSpPr>
        <p:spPr bwMode="auto">
          <a:xfrm>
            <a:off x="3276600" y="5715000"/>
            <a:ext cx="990600" cy="0"/>
          </a:xfrm>
          <a:prstGeom prst="line">
            <a:avLst/>
          </a:prstGeom>
          <a:noFill/>
          <a:ln w="12700">
            <a:solidFill>
              <a:schemeClr val="tx1"/>
            </a:solidFill>
            <a:round/>
            <a:headEnd/>
            <a:tailEnd/>
          </a:ln>
          <a:effectLst/>
        </p:spPr>
        <p:txBody>
          <a:bodyPr/>
          <a:lstStyle/>
          <a:p>
            <a:endParaRPr lang="en-US"/>
          </a:p>
        </p:txBody>
      </p:sp>
      <p:sp>
        <p:nvSpPr>
          <p:cNvPr id="212042" name="Line 74"/>
          <p:cNvSpPr>
            <a:spLocks noChangeShapeType="1"/>
          </p:cNvSpPr>
          <p:nvPr/>
        </p:nvSpPr>
        <p:spPr bwMode="auto">
          <a:xfrm flipV="1">
            <a:off x="4267200" y="5486400"/>
            <a:ext cx="0" cy="228600"/>
          </a:xfrm>
          <a:prstGeom prst="line">
            <a:avLst/>
          </a:prstGeom>
          <a:noFill/>
          <a:ln w="12700">
            <a:solidFill>
              <a:schemeClr val="tx1"/>
            </a:solidFill>
            <a:round/>
            <a:headEnd/>
            <a:tailEnd/>
          </a:ln>
          <a:effectLst/>
        </p:spPr>
        <p:txBody>
          <a:bodyPr/>
          <a:lstStyle/>
          <a:p>
            <a:endParaRPr lang="en-US"/>
          </a:p>
        </p:txBody>
      </p:sp>
      <p:grpSp>
        <p:nvGrpSpPr>
          <p:cNvPr id="3" name="Group 75"/>
          <p:cNvGrpSpPr>
            <a:grpSpLocks/>
          </p:cNvGrpSpPr>
          <p:nvPr/>
        </p:nvGrpSpPr>
        <p:grpSpPr bwMode="auto">
          <a:xfrm>
            <a:off x="4883150" y="5715000"/>
            <a:ext cx="831850" cy="381000"/>
            <a:chOff x="3076" y="3600"/>
            <a:chExt cx="524" cy="240"/>
          </a:xfrm>
        </p:grpSpPr>
        <p:sp>
          <p:nvSpPr>
            <p:cNvPr id="212044" name="AutoShape 76"/>
            <p:cNvSpPr>
              <a:spLocks noChangeArrowheads="1"/>
            </p:cNvSpPr>
            <p:nvPr/>
          </p:nvSpPr>
          <p:spPr bwMode="auto">
            <a:xfrm>
              <a:off x="3076" y="3604"/>
              <a:ext cx="376" cy="232"/>
            </a:xfrm>
            <a:prstGeom prst="roundRect">
              <a:avLst>
                <a:gd name="adj" fmla="val 49995"/>
              </a:avLst>
            </a:prstGeom>
            <a:noFill/>
            <a:ln w="12700">
              <a:solidFill>
                <a:schemeClr val="tx1"/>
              </a:solidFill>
              <a:round/>
              <a:headEnd/>
              <a:tailEnd/>
            </a:ln>
            <a:effectLst/>
          </p:spPr>
          <p:txBody>
            <a:bodyPr wrap="none" anchor="ctr"/>
            <a:lstStyle/>
            <a:p>
              <a:endParaRPr lang="en-US"/>
            </a:p>
          </p:txBody>
        </p:sp>
        <p:sp>
          <p:nvSpPr>
            <p:cNvPr id="212045" name="Rectangle 77"/>
            <p:cNvSpPr>
              <a:spLocks noChangeArrowheads="1"/>
            </p:cNvSpPr>
            <p:nvPr/>
          </p:nvSpPr>
          <p:spPr bwMode="auto">
            <a:xfrm>
              <a:off x="3312" y="3600"/>
              <a:ext cx="288" cy="240"/>
            </a:xfrm>
            <a:prstGeom prst="rect">
              <a:avLst/>
            </a:prstGeom>
            <a:solidFill>
              <a:schemeClr val="bg1"/>
            </a:solidFill>
            <a:ln w="12700">
              <a:noFill/>
              <a:miter lim="800000"/>
              <a:headEnd/>
              <a:tailEnd/>
            </a:ln>
            <a:effectLst/>
          </p:spPr>
          <p:txBody>
            <a:bodyPr wrap="none" anchor="ctr"/>
            <a:lstStyle/>
            <a:p>
              <a:endParaRPr lang="en-US"/>
            </a:p>
          </p:txBody>
        </p:sp>
        <p:sp>
          <p:nvSpPr>
            <p:cNvPr id="212046" name="Line 78"/>
            <p:cNvSpPr>
              <a:spLocks noChangeShapeType="1"/>
            </p:cNvSpPr>
            <p:nvPr/>
          </p:nvSpPr>
          <p:spPr bwMode="auto">
            <a:xfrm flipV="1">
              <a:off x="3312" y="3600"/>
              <a:ext cx="0" cy="240"/>
            </a:xfrm>
            <a:prstGeom prst="line">
              <a:avLst/>
            </a:prstGeom>
            <a:noFill/>
            <a:ln w="12700">
              <a:solidFill>
                <a:schemeClr val="tx1"/>
              </a:solidFill>
              <a:round/>
              <a:headEnd/>
              <a:tailEnd/>
            </a:ln>
            <a:effectLst/>
          </p:spPr>
          <p:txBody>
            <a:bodyPr/>
            <a:lstStyle/>
            <a:p>
              <a:endParaRPr lang="en-US"/>
            </a:p>
          </p:txBody>
        </p:sp>
      </p:grpSp>
      <p:sp>
        <p:nvSpPr>
          <p:cNvPr id="212047" name="Line 79"/>
          <p:cNvSpPr>
            <a:spLocks noChangeShapeType="1"/>
          </p:cNvSpPr>
          <p:nvPr/>
        </p:nvSpPr>
        <p:spPr bwMode="auto">
          <a:xfrm>
            <a:off x="5410200" y="4038600"/>
            <a:ext cx="0" cy="1752600"/>
          </a:xfrm>
          <a:prstGeom prst="line">
            <a:avLst/>
          </a:prstGeom>
          <a:noFill/>
          <a:ln w="12700">
            <a:solidFill>
              <a:schemeClr val="tx1"/>
            </a:solidFill>
            <a:round/>
            <a:headEnd/>
            <a:tailEnd/>
          </a:ln>
          <a:effectLst/>
        </p:spPr>
        <p:txBody>
          <a:bodyPr/>
          <a:lstStyle/>
          <a:p>
            <a:endParaRPr lang="en-US"/>
          </a:p>
        </p:txBody>
      </p:sp>
      <p:sp>
        <p:nvSpPr>
          <p:cNvPr id="212048" name="Line 80"/>
          <p:cNvSpPr>
            <a:spLocks noChangeShapeType="1"/>
          </p:cNvSpPr>
          <p:nvPr/>
        </p:nvSpPr>
        <p:spPr bwMode="auto">
          <a:xfrm flipH="1">
            <a:off x="5257800" y="5791200"/>
            <a:ext cx="152400" cy="0"/>
          </a:xfrm>
          <a:prstGeom prst="line">
            <a:avLst/>
          </a:prstGeom>
          <a:noFill/>
          <a:ln w="12700">
            <a:solidFill>
              <a:schemeClr val="tx1"/>
            </a:solidFill>
            <a:round/>
            <a:headEnd/>
            <a:tailEnd/>
          </a:ln>
          <a:effectLst/>
        </p:spPr>
        <p:txBody>
          <a:bodyPr/>
          <a:lstStyle/>
          <a:p>
            <a:endParaRPr lang="en-US"/>
          </a:p>
        </p:txBody>
      </p:sp>
      <p:sp>
        <p:nvSpPr>
          <p:cNvPr id="212049" name="Line 81"/>
          <p:cNvSpPr>
            <a:spLocks noChangeShapeType="1"/>
          </p:cNvSpPr>
          <p:nvPr/>
        </p:nvSpPr>
        <p:spPr bwMode="auto">
          <a:xfrm flipH="1">
            <a:off x="5257800" y="6019800"/>
            <a:ext cx="533400" cy="0"/>
          </a:xfrm>
          <a:prstGeom prst="line">
            <a:avLst/>
          </a:prstGeom>
          <a:noFill/>
          <a:ln w="12700">
            <a:solidFill>
              <a:schemeClr val="tx1"/>
            </a:solidFill>
            <a:round/>
            <a:headEnd/>
            <a:tailEnd/>
          </a:ln>
          <a:effectLst/>
        </p:spPr>
        <p:txBody>
          <a:bodyPr/>
          <a:lstStyle/>
          <a:p>
            <a:endParaRPr lang="en-US"/>
          </a:p>
        </p:txBody>
      </p:sp>
      <p:sp>
        <p:nvSpPr>
          <p:cNvPr id="212050" name="Line 82"/>
          <p:cNvSpPr>
            <a:spLocks noChangeShapeType="1"/>
          </p:cNvSpPr>
          <p:nvPr/>
        </p:nvSpPr>
        <p:spPr bwMode="auto">
          <a:xfrm flipH="1">
            <a:off x="4191000" y="5943600"/>
            <a:ext cx="685800" cy="0"/>
          </a:xfrm>
          <a:prstGeom prst="line">
            <a:avLst/>
          </a:prstGeom>
          <a:noFill/>
          <a:ln w="12700">
            <a:solidFill>
              <a:schemeClr val="tx1"/>
            </a:solidFill>
            <a:round/>
            <a:headEnd/>
            <a:tailEnd/>
          </a:ln>
          <a:effectLst/>
        </p:spPr>
        <p:txBody>
          <a:bodyPr/>
          <a:lstStyle/>
          <a:p>
            <a:endParaRPr lang="en-US"/>
          </a:p>
        </p:txBody>
      </p:sp>
      <p:sp>
        <p:nvSpPr>
          <p:cNvPr id="212051" name="Line 83"/>
          <p:cNvSpPr>
            <a:spLocks noChangeShapeType="1"/>
          </p:cNvSpPr>
          <p:nvPr/>
        </p:nvSpPr>
        <p:spPr bwMode="auto">
          <a:xfrm>
            <a:off x="4191000" y="5943600"/>
            <a:ext cx="0" cy="228600"/>
          </a:xfrm>
          <a:prstGeom prst="line">
            <a:avLst/>
          </a:prstGeom>
          <a:noFill/>
          <a:ln w="12700">
            <a:solidFill>
              <a:schemeClr val="tx1"/>
            </a:solidFill>
            <a:round/>
            <a:headEnd/>
            <a:tailEnd/>
          </a:ln>
          <a:effectLst/>
        </p:spPr>
        <p:txBody>
          <a:bodyPr/>
          <a:lstStyle/>
          <a:p>
            <a:endParaRPr lang="en-US"/>
          </a:p>
        </p:txBody>
      </p:sp>
      <p:sp>
        <p:nvSpPr>
          <p:cNvPr id="212052" name="Line 84"/>
          <p:cNvSpPr>
            <a:spLocks noChangeShapeType="1"/>
          </p:cNvSpPr>
          <p:nvPr/>
        </p:nvSpPr>
        <p:spPr bwMode="auto">
          <a:xfrm flipH="1">
            <a:off x="2438400" y="6172200"/>
            <a:ext cx="1752600" cy="0"/>
          </a:xfrm>
          <a:prstGeom prst="line">
            <a:avLst/>
          </a:prstGeom>
          <a:noFill/>
          <a:ln w="12700">
            <a:solidFill>
              <a:schemeClr val="tx1"/>
            </a:solidFill>
            <a:round/>
            <a:headEnd/>
            <a:tailEnd/>
          </a:ln>
          <a:effectLst/>
        </p:spPr>
        <p:txBody>
          <a:bodyPr/>
          <a:lstStyle/>
          <a:p>
            <a:endParaRPr lang="en-US"/>
          </a:p>
        </p:txBody>
      </p:sp>
      <p:grpSp>
        <p:nvGrpSpPr>
          <p:cNvPr id="4" name="Group 85"/>
          <p:cNvGrpSpPr>
            <a:grpSpLocks/>
          </p:cNvGrpSpPr>
          <p:nvPr/>
        </p:nvGrpSpPr>
        <p:grpSpPr bwMode="auto">
          <a:xfrm>
            <a:off x="2058988" y="5791200"/>
            <a:ext cx="457200" cy="458788"/>
            <a:chOff x="1297" y="3648"/>
            <a:chExt cx="288" cy="289"/>
          </a:xfrm>
        </p:grpSpPr>
        <p:sp>
          <p:nvSpPr>
            <p:cNvPr id="212054" name="Arc 86"/>
            <p:cNvSpPr>
              <a:spLocks/>
            </p:cNvSpPr>
            <p:nvPr/>
          </p:nvSpPr>
          <p:spPr bwMode="auto">
            <a:xfrm rot="16200000">
              <a:off x="1368" y="3577"/>
              <a:ext cx="145" cy="288"/>
            </a:xfrm>
            <a:custGeom>
              <a:avLst/>
              <a:gdLst>
                <a:gd name="G0" fmla="+- 150 0 0"/>
                <a:gd name="G1" fmla="+- 21600 0 0"/>
                <a:gd name="G2" fmla="+- 21600 0 0"/>
                <a:gd name="T0" fmla="*/ 0 w 21750"/>
                <a:gd name="T1" fmla="*/ 1 h 21600"/>
                <a:gd name="T2" fmla="*/ 21750 w 21750"/>
                <a:gd name="T3" fmla="*/ 21600 h 21600"/>
                <a:gd name="T4" fmla="*/ 150 w 21750"/>
                <a:gd name="T5" fmla="*/ 21600 h 21600"/>
              </a:gdLst>
              <a:ahLst/>
              <a:cxnLst>
                <a:cxn ang="0">
                  <a:pos x="T0" y="T1"/>
                </a:cxn>
                <a:cxn ang="0">
                  <a:pos x="T2" y="T3"/>
                </a:cxn>
                <a:cxn ang="0">
                  <a:pos x="T4" y="T5"/>
                </a:cxn>
              </a:cxnLst>
              <a:rect l="0" t="0" r="r" b="b"/>
              <a:pathLst>
                <a:path w="21750" h="21600" fill="none" extrusionOk="0">
                  <a:moveTo>
                    <a:pt x="-1" y="0"/>
                  </a:moveTo>
                  <a:cubicBezTo>
                    <a:pt x="49" y="0"/>
                    <a:pt x="99" y="-1"/>
                    <a:pt x="150" y="0"/>
                  </a:cubicBezTo>
                  <a:cubicBezTo>
                    <a:pt x="12079" y="0"/>
                    <a:pt x="21750" y="9670"/>
                    <a:pt x="21750" y="21600"/>
                  </a:cubicBezTo>
                </a:path>
                <a:path w="21750" h="21600" stroke="0" extrusionOk="0">
                  <a:moveTo>
                    <a:pt x="-1" y="0"/>
                  </a:moveTo>
                  <a:cubicBezTo>
                    <a:pt x="49" y="0"/>
                    <a:pt x="99" y="-1"/>
                    <a:pt x="150" y="0"/>
                  </a:cubicBezTo>
                  <a:cubicBezTo>
                    <a:pt x="12079" y="0"/>
                    <a:pt x="21750" y="9670"/>
                    <a:pt x="21750" y="21600"/>
                  </a:cubicBezTo>
                  <a:lnTo>
                    <a:pt x="150" y="21600"/>
                  </a:lnTo>
                  <a:close/>
                </a:path>
              </a:pathLst>
            </a:custGeom>
            <a:noFill/>
            <a:ln w="12700" cap="rnd">
              <a:solidFill>
                <a:schemeClr val="tx1"/>
              </a:solidFill>
              <a:round/>
              <a:headEnd/>
              <a:tailEnd/>
            </a:ln>
            <a:effectLst/>
          </p:spPr>
          <p:txBody>
            <a:bodyPr/>
            <a:lstStyle/>
            <a:p>
              <a:endParaRPr lang="en-US"/>
            </a:p>
          </p:txBody>
        </p:sp>
        <p:sp>
          <p:nvSpPr>
            <p:cNvPr id="212055" name="Arc 87"/>
            <p:cNvSpPr>
              <a:spLocks/>
            </p:cNvSpPr>
            <p:nvPr/>
          </p:nvSpPr>
          <p:spPr bwMode="auto">
            <a:xfrm rot="16200000">
              <a:off x="1369" y="3721"/>
              <a:ext cx="144" cy="288"/>
            </a:xfrm>
            <a:custGeom>
              <a:avLst/>
              <a:gdLst>
                <a:gd name="G0" fmla="+- 21600 0 0"/>
                <a:gd name="G1" fmla="+- 21599 0 0"/>
                <a:gd name="G2" fmla="+- 21600 0 0"/>
                <a:gd name="T0" fmla="*/ 0 w 21600"/>
                <a:gd name="T1" fmla="*/ 21599 h 21599"/>
                <a:gd name="T2" fmla="*/ 21450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728"/>
                    <a:pt x="9579" y="81"/>
                    <a:pt x="21449" y="-1"/>
                  </a:cubicBezTo>
                </a:path>
                <a:path w="21600" h="21599" stroke="0" extrusionOk="0">
                  <a:moveTo>
                    <a:pt x="0" y="21599"/>
                  </a:moveTo>
                  <a:cubicBezTo>
                    <a:pt x="0" y="9728"/>
                    <a:pt x="9579" y="81"/>
                    <a:pt x="21449" y="-1"/>
                  </a:cubicBezTo>
                  <a:lnTo>
                    <a:pt x="21600" y="21599"/>
                  </a:lnTo>
                  <a:close/>
                </a:path>
              </a:pathLst>
            </a:custGeom>
            <a:noFill/>
            <a:ln w="12700" cap="rnd">
              <a:solidFill>
                <a:schemeClr val="tx1"/>
              </a:solidFill>
              <a:round/>
              <a:headEnd/>
              <a:tailEnd/>
            </a:ln>
            <a:effectLst/>
          </p:spPr>
          <p:txBody>
            <a:bodyPr/>
            <a:lstStyle/>
            <a:p>
              <a:endParaRPr lang="en-US"/>
            </a:p>
          </p:txBody>
        </p:sp>
        <p:sp>
          <p:nvSpPr>
            <p:cNvPr id="212056" name="Arc 88"/>
            <p:cNvSpPr>
              <a:spLocks/>
            </p:cNvSpPr>
            <p:nvPr/>
          </p:nvSpPr>
          <p:spPr bwMode="auto">
            <a:xfrm rot="16200000">
              <a:off x="1489" y="3841"/>
              <a:ext cx="144" cy="48"/>
            </a:xfrm>
            <a:custGeom>
              <a:avLst/>
              <a:gdLst>
                <a:gd name="G0" fmla="+- 21600 0 0"/>
                <a:gd name="G1" fmla="+- 21599 0 0"/>
                <a:gd name="G2" fmla="+- 21600 0 0"/>
                <a:gd name="T0" fmla="*/ 0 w 21600"/>
                <a:gd name="T1" fmla="*/ 21599 h 21599"/>
                <a:gd name="T2" fmla="*/ 21450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9"/>
                  </a:moveTo>
                  <a:cubicBezTo>
                    <a:pt x="0" y="9728"/>
                    <a:pt x="9579" y="81"/>
                    <a:pt x="21449" y="-1"/>
                  </a:cubicBezTo>
                </a:path>
                <a:path w="21600" h="21599" stroke="0" extrusionOk="0">
                  <a:moveTo>
                    <a:pt x="0" y="21599"/>
                  </a:moveTo>
                  <a:cubicBezTo>
                    <a:pt x="0" y="9728"/>
                    <a:pt x="9579" y="81"/>
                    <a:pt x="21449" y="-1"/>
                  </a:cubicBezTo>
                  <a:lnTo>
                    <a:pt x="21600" y="21599"/>
                  </a:lnTo>
                  <a:close/>
                </a:path>
              </a:pathLst>
            </a:custGeom>
            <a:noFill/>
            <a:ln w="12700" cap="rnd">
              <a:solidFill>
                <a:schemeClr val="tx1"/>
              </a:solidFill>
              <a:round/>
              <a:headEnd/>
              <a:tailEnd/>
            </a:ln>
            <a:effectLst/>
          </p:spPr>
          <p:txBody>
            <a:bodyPr/>
            <a:lstStyle/>
            <a:p>
              <a:endParaRPr lang="en-US"/>
            </a:p>
          </p:txBody>
        </p:sp>
        <p:sp>
          <p:nvSpPr>
            <p:cNvPr id="212057" name="Arc 89"/>
            <p:cNvSpPr>
              <a:spLocks/>
            </p:cNvSpPr>
            <p:nvPr/>
          </p:nvSpPr>
          <p:spPr bwMode="auto">
            <a:xfrm rot="16200000">
              <a:off x="1488" y="3697"/>
              <a:ext cx="145" cy="48"/>
            </a:xfrm>
            <a:custGeom>
              <a:avLst/>
              <a:gdLst>
                <a:gd name="G0" fmla="+- 150 0 0"/>
                <a:gd name="G1" fmla="+- 21600 0 0"/>
                <a:gd name="G2" fmla="+- 21600 0 0"/>
                <a:gd name="T0" fmla="*/ 0 w 21750"/>
                <a:gd name="T1" fmla="*/ 1 h 21600"/>
                <a:gd name="T2" fmla="*/ 21750 w 21750"/>
                <a:gd name="T3" fmla="*/ 21600 h 21600"/>
                <a:gd name="T4" fmla="*/ 150 w 21750"/>
                <a:gd name="T5" fmla="*/ 21600 h 21600"/>
              </a:gdLst>
              <a:ahLst/>
              <a:cxnLst>
                <a:cxn ang="0">
                  <a:pos x="T0" y="T1"/>
                </a:cxn>
                <a:cxn ang="0">
                  <a:pos x="T2" y="T3"/>
                </a:cxn>
                <a:cxn ang="0">
                  <a:pos x="T4" y="T5"/>
                </a:cxn>
              </a:cxnLst>
              <a:rect l="0" t="0" r="r" b="b"/>
              <a:pathLst>
                <a:path w="21750" h="21600" fill="none" extrusionOk="0">
                  <a:moveTo>
                    <a:pt x="-1" y="0"/>
                  </a:moveTo>
                  <a:cubicBezTo>
                    <a:pt x="49" y="0"/>
                    <a:pt x="99" y="-1"/>
                    <a:pt x="150" y="0"/>
                  </a:cubicBezTo>
                  <a:cubicBezTo>
                    <a:pt x="12079" y="0"/>
                    <a:pt x="21750" y="9670"/>
                    <a:pt x="21750" y="21600"/>
                  </a:cubicBezTo>
                </a:path>
                <a:path w="21750" h="21600" stroke="0" extrusionOk="0">
                  <a:moveTo>
                    <a:pt x="-1" y="0"/>
                  </a:moveTo>
                  <a:cubicBezTo>
                    <a:pt x="49" y="0"/>
                    <a:pt x="99" y="-1"/>
                    <a:pt x="150" y="0"/>
                  </a:cubicBezTo>
                  <a:cubicBezTo>
                    <a:pt x="12079" y="0"/>
                    <a:pt x="21750" y="9670"/>
                    <a:pt x="21750" y="21600"/>
                  </a:cubicBezTo>
                  <a:lnTo>
                    <a:pt x="150" y="21600"/>
                  </a:lnTo>
                  <a:close/>
                </a:path>
              </a:pathLst>
            </a:custGeom>
            <a:noFill/>
            <a:ln w="12700" cap="rnd">
              <a:solidFill>
                <a:schemeClr val="tx1"/>
              </a:solidFill>
              <a:round/>
              <a:headEnd/>
              <a:tailEnd/>
            </a:ln>
            <a:effectLst/>
          </p:spPr>
          <p:txBody>
            <a:bodyPr/>
            <a:lstStyle/>
            <a:p>
              <a:endParaRPr lang="en-US"/>
            </a:p>
          </p:txBody>
        </p:sp>
      </p:grpSp>
      <p:sp>
        <p:nvSpPr>
          <p:cNvPr id="212058" name="Line 90"/>
          <p:cNvSpPr>
            <a:spLocks noChangeShapeType="1"/>
          </p:cNvSpPr>
          <p:nvPr/>
        </p:nvSpPr>
        <p:spPr bwMode="auto">
          <a:xfrm flipH="1">
            <a:off x="2438400" y="5943600"/>
            <a:ext cx="304800" cy="0"/>
          </a:xfrm>
          <a:prstGeom prst="line">
            <a:avLst/>
          </a:prstGeom>
          <a:noFill/>
          <a:ln w="12700">
            <a:solidFill>
              <a:schemeClr val="tx1"/>
            </a:solidFill>
            <a:round/>
            <a:headEnd/>
            <a:tailEnd/>
          </a:ln>
          <a:effectLst/>
        </p:spPr>
        <p:txBody>
          <a:bodyPr/>
          <a:lstStyle/>
          <a:p>
            <a:endParaRPr lang="en-US"/>
          </a:p>
        </p:txBody>
      </p:sp>
      <p:sp>
        <p:nvSpPr>
          <p:cNvPr id="212059" name="Line 91"/>
          <p:cNvSpPr>
            <a:spLocks noChangeShapeType="1"/>
          </p:cNvSpPr>
          <p:nvPr/>
        </p:nvSpPr>
        <p:spPr bwMode="auto">
          <a:xfrm flipH="1">
            <a:off x="1828800" y="6019800"/>
            <a:ext cx="228600" cy="0"/>
          </a:xfrm>
          <a:prstGeom prst="line">
            <a:avLst/>
          </a:prstGeom>
          <a:noFill/>
          <a:ln w="12700">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15895771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19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19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197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197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197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197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197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197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198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198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198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198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198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198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198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198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198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198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199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199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199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199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1199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199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199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1199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1199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199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1200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1200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1200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1200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1200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1200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21200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1200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1200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1200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1201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1201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1201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1201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1201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1201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1201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1201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1201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12019"/>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12024"/>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1202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1202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12027"/>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1202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12029"/>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12030"/>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12031"/>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12032"/>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1203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12034"/>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1203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12036"/>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12037"/>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212038"/>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212039"/>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12040"/>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12041"/>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12042"/>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3"/>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212047"/>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12048"/>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212049"/>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12050"/>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212051"/>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212052"/>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4"/>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12058"/>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12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animBg="1"/>
      <p:bldP spid="211971" grpId="0" animBg="1"/>
      <p:bldP spid="211974" grpId="0" animBg="1"/>
      <p:bldP spid="211975" grpId="0" animBg="1"/>
      <p:bldP spid="211976" grpId="0"/>
      <p:bldP spid="211977" grpId="0" animBg="1"/>
      <p:bldP spid="211978" grpId="0" animBg="1"/>
      <p:bldP spid="211979" grpId="0"/>
      <p:bldP spid="211980" grpId="0"/>
      <p:bldP spid="211981" grpId="0" animBg="1"/>
      <p:bldP spid="211982" grpId="0" animBg="1"/>
      <p:bldP spid="211983" grpId="0" animBg="1"/>
      <p:bldP spid="211984" grpId="0" animBg="1"/>
      <p:bldP spid="211985" grpId="0" animBg="1"/>
      <p:bldP spid="211986" grpId="0" animBg="1"/>
      <p:bldP spid="211987" grpId="0" animBg="1"/>
      <p:bldP spid="211988" grpId="0" animBg="1"/>
      <p:bldP spid="211989" grpId="0" animBg="1"/>
      <p:bldP spid="211990" grpId="0" animBg="1"/>
      <p:bldP spid="211991" grpId="0" animBg="1"/>
      <p:bldP spid="211992" grpId="0" animBg="1"/>
      <p:bldP spid="211993" grpId="0" animBg="1"/>
      <p:bldP spid="211994" grpId="0" animBg="1"/>
      <p:bldP spid="211995" grpId="0" animBg="1"/>
      <p:bldP spid="211996" grpId="0"/>
      <p:bldP spid="211997" grpId="0"/>
      <p:bldP spid="211998" grpId="0"/>
      <p:bldP spid="211999" grpId="0" animBg="1"/>
      <p:bldP spid="212000" grpId="0" animBg="1"/>
      <p:bldP spid="212001" grpId="0" animBg="1"/>
      <p:bldP spid="212002" grpId="0"/>
      <p:bldP spid="212003" grpId="0" animBg="1"/>
      <p:bldP spid="212004" grpId="0" animBg="1"/>
      <p:bldP spid="212005" grpId="0" animBg="1"/>
      <p:bldP spid="212006" grpId="0" animBg="1"/>
      <p:bldP spid="212007" grpId="0" animBg="1"/>
      <p:bldP spid="212008" grpId="0" animBg="1"/>
      <p:bldP spid="212009" grpId="0"/>
      <p:bldP spid="212010" grpId="0" animBg="1"/>
      <p:bldP spid="212011" grpId="0" animBg="1"/>
      <p:bldP spid="212012" grpId="0" animBg="1"/>
      <p:bldP spid="212013" grpId="0" animBg="1"/>
      <p:bldP spid="212014" grpId="0" animBg="1"/>
      <p:bldP spid="212015" grpId="0" animBg="1"/>
      <p:bldP spid="212016" grpId="0" animBg="1"/>
      <p:bldP spid="212017" grpId="0"/>
      <p:bldP spid="212018" grpId="0" animBg="1"/>
      <p:bldP spid="212019" grpId="0" animBg="1"/>
      <p:bldP spid="212024" grpId="0" animBg="1"/>
      <p:bldP spid="212025" grpId="0" animBg="1"/>
      <p:bldP spid="212026" grpId="0" animBg="1"/>
      <p:bldP spid="212027" grpId="0"/>
      <p:bldP spid="212028" grpId="0"/>
      <p:bldP spid="212029" grpId="0"/>
      <p:bldP spid="212030" grpId="0" animBg="1"/>
      <p:bldP spid="212031" grpId="0" animBg="1"/>
      <p:bldP spid="212032" grpId="0"/>
      <p:bldP spid="212033" grpId="0"/>
      <p:bldP spid="212034" grpId="0" animBg="1"/>
      <p:bldP spid="212035" grpId="0"/>
      <p:bldP spid="212036" grpId="0" animBg="1"/>
      <p:bldP spid="212037" grpId="0" animBg="1"/>
      <p:bldP spid="212038" grpId="0" animBg="1"/>
      <p:bldP spid="212039" grpId="0" animBg="1"/>
      <p:bldP spid="212040" grpId="0" animBg="1"/>
      <p:bldP spid="212041" grpId="0" animBg="1"/>
      <p:bldP spid="212042" grpId="0" animBg="1"/>
      <p:bldP spid="212047" grpId="0" animBg="1"/>
      <p:bldP spid="212048" grpId="0" animBg="1"/>
      <p:bldP spid="212049" grpId="0" animBg="1"/>
      <p:bldP spid="212050" grpId="0" animBg="1"/>
      <p:bldP spid="212051" grpId="0" animBg="1"/>
      <p:bldP spid="212052" grpId="0" animBg="1"/>
      <p:bldP spid="212058" grpId="0" animBg="1"/>
      <p:bldP spid="2120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Three Cs (Cache Miss Terms)</a:t>
            </a:r>
            <a:endParaRPr lang="en-US" dirty="0"/>
          </a:p>
        </p:txBody>
      </p:sp>
      <p:sp>
        <p:nvSpPr>
          <p:cNvPr id="3" name="Content Placeholder 2"/>
          <p:cNvSpPr>
            <a:spLocks noGrp="1"/>
          </p:cNvSpPr>
          <p:nvPr>
            <p:ph idx="1"/>
          </p:nvPr>
        </p:nvSpPr>
        <p:spPr/>
        <p:txBody>
          <a:bodyPr>
            <a:normAutofit/>
          </a:bodyPr>
          <a:lstStyle/>
          <a:p>
            <a:r>
              <a:rPr lang="en-US" sz="2000" dirty="0"/>
              <a:t>Compulsory Misses:</a:t>
            </a:r>
          </a:p>
          <a:p>
            <a:pPr lvl="1"/>
            <a:r>
              <a:rPr lang="en-US" sz="2000" dirty="0"/>
              <a:t>Cold start misses (caches do not have valid data at the start of the program)</a:t>
            </a:r>
          </a:p>
        </p:txBody>
      </p:sp>
      <p:sp>
        <p:nvSpPr>
          <p:cNvPr id="4" name="Slide Number Placeholder 3"/>
          <p:cNvSpPr>
            <a:spLocks noGrp="1"/>
          </p:cNvSpPr>
          <p:nvPr>
            <p:ph type="sldNum" sz="quarter" idx="12"/>
          </p:nvPr>
        </p:nvSpPr>
        <p:spPr/>
        <p:txBody>
          <a:bodyPr/>
          <a:lstStyle/>
          <a:p>
            <a:fld id="{36594D28-5E5B-4FD7-92E2-392EF37B371B}" type="slidenum">
              <a:rPr lang="en-US" smtClean="0"/>
              <a:pPr/>
              <a:t>6</a:t>
            </a:fld>
            <a:endParaRPr lang="en-US"/>
          </a:p>
        </p:txBody>
      </p:sp>
      <p:sp>
        <p:nvSpPr>
          <p:cNvPr id="8" name="Rectangle 4"/>
          <p:cNvSpPr>
            <a:spLocks noChangeArrowheads="1"/>
          </p:cNvSpPr>
          <p:nvPr/>
        </p:nvSpPr>
        <p:spPr bwMode="auto">
          <a:xfrm>
            <a:off x="2568575" y="2917825"/>
            <a:ext cx="914400" cy="900113"/>
          </a:xfrm>
          <a:prstGeom prst="rect">
            <a:avLst/>
          </a:prstGeom>
          <a:solidFill>
            <a:srgbClr val="666699"/>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9" name="Rectangle 5"/>
          <p:cNvSpPr>
            <a:spLocks noChangeArrowheads="1"/>
          </p:cNvSpPr>
          <p:nvPr/>
        </p:nvSpPr>
        <p:spPr bwMode="auto">
          <a:xfrm>
            <a:off x="4468813" y="2917825"/>
            <a:ext cx="914400" cy="900113"/>
          </a:xfrm>
          <a:prstGeom prst="rect">
            <a:avLst/>
          </a:prstGeom>
          <a:solidFill>
            <a:schemeClr val="accent1"/>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0" name="Line 6"/>
          <p:cNvSpPr>
            <a:spLocks noChangeShapeType="1"/>
          </p:cNvSpPr>
          <p:nvPr/>
        </p:nvSpPr>
        <p:spPr bwMode="auto">
          <a:xfrm>
            <a:off x="3482975" y="3033713"/>
            <a:ext cx="957263" cy="0"/>
          </a:xfrm>
          <a:prstGeom prst="line">
            <a:avLst/>
          </a:prstGeom>
          <a:noFill/>
          <a:ln w="38100">
            <a:solidFill>
              <a:schemeClr val="tx1"/>
            </a:solidFill>
            <a:round/>
            <a:headEnd/>
            <a:tailEnd type="triangle" w="med" len="me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1" name="AutoShape 7"/>
          <p:cNvSpPr>
            <a:spLocks noChangeArrowheads="1"/>
          </p:cNvSpPr>
          <p:nvPr/>
        </p:nvSpPr>
        <p:spPr bwMode="auto">
          <a:xfrm>
            <a:off x="4525963" y="2970213"/>
            <a:ext cx="827087" cy="652462"/>
          </a:xfrm>
          <a:prstGeom prst="irregularSeal1">
            <a:avLst/>
          </a:prstGeom>
          <a:solidFill>
            <a:srgbClr val="A50021"/>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2" name="Text Box 8"/>
          <p:cNvSpPr txBox="1">
            <a:spLocks noChangeArrowheads="1"/>
          </p:cNvSpPr>
          <p:nvPr/>
        </p:nvSpPr>
        <p:spPr bwMode="auto">
          <a:xfrm>
            <a:off x="2364471" y="3743325"/>
            <a:ext cx="1270220" cy="400110"/>
          </a:xfrm>
          <a:prstGeom prst="rect">
            <a:avLst/>
          </a:prstGeom>
          <a:noFill/>
          <a:ln w="9525" algn="ctr">
            <a:noFill/>
            <a:miter lim="800000"/>
            <a:headEnd/>
            <a:tailEnd/>
          </a:ln>
        </p:spPr>
        <p:txBody>
          <a:bodyPr wrap="none">
            <a:spAutoFit/>
          </a:bodyPr>
          <a:lstStyle/>
          <a:p>
            <a:pPr algn="ctr"/>
            <a:r>
              <a:rPr lang="en-US" sz="2000">
                <a:solidFill>
                  <a:srgbClr val="000000"/>
                </a:solidFill>
                <a:latin typeface="+mn-lt"/>
                <a:ea typeface="新細明體" pitchFamily="18" charset="-120"/>
                <a:cs typeface="Arial" pitchFamily="34" charset="0"/>
              </a:rPr>
              <a:t>Processor</a:t>
            </a:r>
          </a:p>
        </p:txBody>
      </p:sp>
      <p:sp>
        <p:nvSpPr>
          <p:cNvPr id="13" name="Text Box 9"/>
          <p:cNvSpPr txBox="1">
            <a:spLocks noChangeArrowheads="1"/>
          </p:cNvSpPr>
          <p:nvPr/>
        </p:nvSpPr>
        <p:spPr bwMode="auto">
          <a:xfrm>
            <a:off x="4485882" y="3794125"/>
            <a:ext cx="869148" cy="400110"/>
          </a:xfrm>
          <a:prstGeom prst="rect">
            <a:avLst/>
          </a:prstGeom>
          <a:noFill/>
          <a:ln w="9525" algn="ctr">
            <a:noFill/>
            <a:miter lim="800000"/>
            <a:headEnd/>
            <a:tailEnd/>
          </a:ln>
        </p:spPr>
        <p:txBody>
          <a:bodyPr wrap="none">
            <a:spAutoFit/>
          </a:bodyPr>
          <a:lstStyle/>
          <a:p>
            <a:pPr algn="ctr"/>
            <a:r>
              <a:rPr lang="en-US" sz="2000">
                <a:solidFill>
                  <a:srgbClr val="000000"/>
                </a:solidFill>
                <a:latin typeface="+mn-lt"/>
                <a:ea typeface="新細明體" pitchFamily="18" charset="-120"/>
                <a:cs typeface="Arial" pitchFamily="34" charset="0"/>
              </a:rPr>
              <a:t>Cache</a:t>
            </a:r>
          </a:p>
        </p:txBody>
      </p:sp>
      <p:sp>
        <p:nvSpPr>
          <p:cNvPr id="14" name="Text Box 10"/>
          <p:cNvSpPr txBox="1">
            <a:spLocks noChangeArrowheads="1"/>
          </p:cNvSpPr>
          <p:nvPr/>
        </p:nvSpPr>
        <p:spPr bwMode="auto">
          <a:xfrm>
            <a:off x="3529013" y="2619375"/>
            <a:ext cx="784225" cy="314325"/>
          </a:xfrm>
          <a:prstGeom prst="rect">
            <a:avLst/>
          </a:prstGeom>
          <a:solidFill>
            <a:srgbClr val="00FF99"/>
          </a:solidFill>
          <a:ln w="9525" algn="ctr">
            <a:solidFill>
              <a:schemeClr val="tx1"/>
            </a:solidFill>
            <a:miter lim="800000"/>
            <a:headEnd/>
            <a:tailEnd/>
          </a:ln>
        </p:spPr>
        <p:txBody>
          <a:bodyPr wrap="none">
            <a:spAutoFit/>
          </a:bodyPr>
          <a:lstStyle/>
          <a:p>
            <a:pPr algn="ctr"/>
            <a:r>
              <a:rPr lang="en-US" sz="1400">
                <a:solidFill>
                  <a:srgbClr val="000000"/>
                </a:solidFill>
                <a:latin typeface="+mn-lt"/>
                <a:ea typeface="新細明體" pitchFamily="18" charset="-120"/>
                <a:cs typeface="Arial" pitchFamily="34" charset="0"/>
              </a:rPr>
              <a:t>0x1234</a:t>
            </a:r>
          </a:p>
        </p:txBody>
      </p:sp>
    </p:spTree>
    <p:extLst>
      <p:ext uri="{BB962C8B-B14F-4D97-AF65-F5344CB8AC3E}">
        <p14:creationId xmlns:p14="http://schemas.microsoft.com/office/powerpoint/2010/main" val="257161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Three Cs (Cache Miss Terms)</a:t>
            </a:r>
            <a:endParaRPr lang="en-US" dirty="0"/>
          </a:p>
        </p:txBody>
      </p:sp>
      <p:sp>
        <p:nvSpPr>
          <p:cNvPr id="3" name="Content Placeholder 2"/>
          <p:cNvSpPr>
            <a:spLocks noGrp="1"/>
          </p:cNvSpPr>
          <p:nvPr>
            <p:ph idx="1"/>
          </p:nvPr>
        </p:nvSpPr>
        <p:spPr/>
        <p:txBody>
          <a:bodyPr>
            <a:normAutofit/>
          </a:bodyPr>
          <a:lstStyle/>
          <a:p>
            <a:r>
              <a:rPr lang="en-US" sz="2000" dirty="0"/>
              <a:t>Capacity Misses:  </a:t>
            </a:r>
          </a:p>
          <a:p>
            <a:pPr lvl="1"/>
            <a:r>
              <a:rPr lang="en-US" sz="2000" dirty="0"/>
              <a:t>Increase cache size</a:t>
            </a:r>
          </a:p>
        </p:txBody>
      </p:sp>
      <p:sp>
        <p:nvSpPr>
          <p:cNvPr id="4" name="Slide Number Placeholder 3"/>
          <p:cNvSpPr>
            <a:spLocks noGrp="1"/>
          </p:cNvSpPr>
          <p:nvPr>
            <p:ph type="sldNum" sz="quarter" idx="12"/>
          </p:nvPr>
        </p:nvSpPr>
        <p:spPr/>
        <p:txBody>
          <a:bodyPr/>
          <a:lstStyle/>
          <a:p>
            <a:fld id="{36594D28-5E5B-4FD7-92E2-392EF37B371B}" type="slidenum">
              <a:rPr lang="en-US" smtClean="0"/>
              <a:pPr/>
              <a:t>7</a:t>
            </a:fld>
            <a:endParaRPr lang="en-US"/>
          </a:p>
        </p:txBody>
      </p:sp>
      <p:sp>
        <p:nvSpPr>
          <p:cNvPr id="5" name="Rectangle 11"/>
          <p:cNvSpPr>
            <a:spLocks noChangeArrowheads="1"/>
          </p:cNvSpPr>
          <p:nvPr/>
        </p:nvSpPr>
        <p:spPr bwMode="auto">
          <a:xfrm>
            <a:off x="4383087" y="2743200"/>
            <a:ext cx="1103313" cy="1147763"/>
          </a:xfrm>
          <a:prstGeom prst="rect">
            <a:avLst/>
          </a:prstGeom>
          <a:solidFill>
            <a:schemeClr val="accent1"/>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6" name="Text Box 12"/>
          <p:cNvSpPr txBox="1">
            <a:spLocks noChangeArrowheads="1"/>
          </p:cNvSpPr>
          <p:nvPr/>
        </p:nvSpPr>
        <p:spPr bwMode="auto">
          <a:xfrm>
            <a:off x="4524375" y="2863850"/>
            <a:ext cx="828675" cy="307777"/>
          </a:xfrm>
          <a:prstGeom prst="rect">
            <a:avLst/>
          </a:prstGeom>
          <a:solidFill>
            <a:srgbClr val="FF6600"/>
          </a:solidFill>
          <a:ln w="9525" algn="ctr">
            <a:solidFill>
              <a:schemeClr val="tx1"/>
            </a:solidFill>
            <a:miter lim="800000"/>
            <a:headEnd/>
            <a:tailEnd/>
          </a:ln>
        </p:spPr>
        <p:txBody>
          <a:bodyPr>
            <a:spAutoFit/>
          </a:bodyPr>
          <a:lstStyle/>
          <a:p>
            <a:pPr algn="ctr"/>
            <a:r>
              <a:rPr lang="en-US" sz="1400">
                <a:solidFill>
                  <a:srgbClr val="000000"/>
                </a:solidFill>
                <a:latin typeface="+mn-lt"/>
                <a:ea typeface="新細明體" pitchFamily="18" charset="-120"/>
                <a:cs typeface="Arial" pitchFamily="34" charset="0"/>
              </a:rPr>
              <a:t>0x5678</a:t>
            </a:r>
          </a:p>
        </p:txBody>
      </p:sp>
      <p:sp>
        <p:nvSpPr>
          <p:cNvPr id="7" name="Text Box 13"/>
          <p:cNvSpPr txBox="1">
            <a:spLocks noChangeArrowheads="1"/>
          </p:cNvSpPr>
          <p:nvPr/>
        </p:nvSpPr>
        <p:spPr bwMode="auto">
          <a:xfrm>
            <a:off x="4530725" y="3182938"/>
            <a:ext cx="815975" cy="307777"/>
          </a:xfrm>
          <a:prstGeom prst="rect">
            <a:avLst/>
          </a:prstGeom>
          <a:solidFill>
            <a:srgbClr val="FF6600"/>
          </a:solidFill>
          <a:ln w="9525" algn="ctr">
            <a:solidFill>
              <a:schemeClr val="tx1"/>
            </a:solidFill>
            <a:miter lim="800000"/>
            <a:headEnd/>
            <a:tailEnd/>
          </a:ln>
        </p:spPr>
        <p:txBody>
          <a:bodyPr>
            <a:spAutoFit/>
          </a:bodyPr>
          <a:lstStyle/>
          <a:p>
            <a:pPr algn="ctr"/>
            <a:r>
              <a:rPr lang="en-US" sz="1400">
                <a:solidFill>
                  <a:srgbClr val="000000"/>
                </a:solidFill>
                <a:latin typeface="+mn-lt"/>
                <a:ea typeface="新細明體" pitchFamily="18" charset="-120"/>
                <a:cs typeface="Arial" pitchFamily="34" charset="0"/>
              </a:rPr>
              <a:t>0x91B1</a:t>
            </a:r>
          </a:p>
        </p:txBody>
      </p:sp>
      <p:sp>
        <p:nvSpPr>
          <p:cNvPr id="8" name="Text Box 14"/>
          <p:cNvSpPr txBox="1">
            <a:spLocks noChangeArrowheads="1"/>
          </p:cNvSpPr>
          <p:nvPr/>
        </p:nvSpPr>
        <p:spPr bwMode="auto">
          <a:xfrm>
            <a:off x="4525962" y="3498850"/>
            <a:ext cx="830263" cy="307777"/>
          </a:xfrm>
          <a:prstGeom prst="rect">
            <a:avLst/>
          </a:prstGeom>
          <a:solidFill>
            <a:srgbClr val="FF6600"/>
          </a:solidFill>
          <a:ln w="9525" algn="ctr">
            <a:solidFill>
              <a:schemeClr val="tx1"/>
            </a:solidFill>
            <a:miter lim="800000"/>
            <a:headEnd/>
            <a:tailEnd/>
          </a:ln>
        </p:spPr>
        <p:txBody>
          <a:bodyPr>
            <a:spAutoFit/>
          </a:bodyPr>
          <a:lstStyle/>
          <a:p>
            <a:pPr algn="ctr"/>
            <a:r>
              <a:rPr lang="en-US" sz="1400">
                <a:solidFill>
                  <a:srgbClr val="000000"/>
                </a:solidFill>
                <a:latin typeface="+mn-lt"/>
                <a:ea typeface="新細明體" pitchFamily="18" charset="-120"/>
                <a:cs typeface="Arial" pitchFamily="34" charset="0"/>
              </a:rPr>
              <a:t>0x1111</a:t>
            </a:r>
          </a:p>
        </p:txBody>
      </p:sp>
      <p:sp>
        <p:nvSpPr>
          <p:cNvPr id="9" name="Rectangle 15"/>
          <p:cNvSpPr>
            <a:spLocks noChangeArrowheads="1"/>
          </p:cNvSpPr>
          <p:nvPr/>
        </p:nvSpPr>
        <p:spPr bwMode="auto">
          <a:xfrm>
            <a:off x="2598737" y="2889250"/>
            <a:ext cx="914400" cy="900113"/>
          </a:xfrm>
          <a:prstGeom prst="rect">
            <a:avLst/>
          </a:prstGeom>
          <a:solidFill>
            <a:srgbClr val="666699"/>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0" name="Line 16"/>
          <p:cNvSpPr>
            <a:spLocks noChangeShapeType="1"/>
          </p:cNvSpPr>
          <p:nvPr/>
        </p:nvSpPr>
        <p:spPr bwMode="auto">
          <a:xfrm>
            <a:off x="3513137" y="3005138"/>
            <a:ext cx="957263" cy="0"/>
          </a:xfrm>
          <a:prstGeom prst="line">
            <a:avLst/>
          </a:prstGeom>
          <a:noFill/>
          <a:ln w="38100">
            <a:solidFill>
              <a:schemeClr val="tx1"/>
            </a:solidFill>
            <a:round/>
            <a:headEnd/>
            <a:tailEnd type="triangle" w="med" len="me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1" name="AutoShape 17"/>
          <p:cNvSpPr>
            <a:spLocks noChangeArrowheads="1"/>
          </p:cNvSpPr>
          <p:nvPr/>
        </p:nvSpPr>
        <p:spPr bwMode="auto">
          <a:xfrm>
            <a:off x="4556125" y="2970213"/>
            <a:ext cx="827087" cy="652462"/>
          </a:xfrm>
          <a:prstGeom prst="irregularSeal1">
            <a:avLst/>
          </a:prstGeom>
          <a:solidFill>
            <a:srgbClr val="A50021"/>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2" name="Text Box 18"/>
          <p:cNvSpPr txBox="1">
            <a:spLocks noChangeArrowheads="1"/>
          </p:cNvSpPr>
          <p:nvPr/>
        </p:nvSpPr>
        <p:spPr bwMode="auto">
          <a:xfrm>
            <a:off x="2394634" y="3800475"/>
            <a:ext cx="1270220" cy="400110"/>
          </a:xfrm>
          <a:prstGeom prst="rect">
            <a:avLst/>
          </a:prstGeom>
          <a:noFill/>
          <a:ln w="9525" algn="ctr">
            <a:noFill/>
            <a:miter lim="800000"/>
            <a:headEnd/>
            <a:tailEnd/>
          </a:ln>
        </p:spPr>
        <p:txBody>
          <a:bodyPr wrap="none">
            <a:spAutoFit/>
          </a:bodyPr>
          <a:lstStyle/>
          <a:p>
            <a:pPr algn="ctr"/>
            <a:r>
              <a:rPr lang="en-US" sz="2000">
                <a:solidFill>
                  <a:srgbClr val="000000"/>
                </a:solidFill>
                <a:latin typeface="+mn-lt"/>
                <a:ea typeface="新細明體" pitchFamily="18" charset="-120"/>
                <a:cs typeface="Arial" pitchFamily="34" charset="0"/>
              </a:rPr>
              <a:t>Processor</a:t>
            </a:r>
          </a:p>
        </p:txBody>
      </p:sp>
      <p:sp>
        <p:nvSpPr>
          <p:cNvPr id="13" name="Text Box 19"/>
          <p:cNvSpPr txBox="1">
            <a:spLocks noChangeArrowheads="1"/>
          </p:cNvSpPr>
          <p:nvPr/>
        </p:nvSpPr>
        <p:spPr bwMode="auto">
          <a:xfrm>
            <a:off x="4516045" y="3851275"/>
            <a:ext cx="869148" cy="400110"/>
          </a:xfrm>
          <a:prstGeom prst="rect">
            <a:avLst/>
          </a:prstGeom>
          <a:noFill/>
          <a:ln w="9525" algn="ctr">
            <a:noFill/>
            <a:miter lim="800000"/>
            <a:headEnd/>
            <a:tailEnd/>
          </a:ln>
        </p:spPr>
        <p:txBody>
          <a:bodyPr wrap="none">
            <a:spAutoFit/>
          </a:bodyPr>
          <a:lstStyle/>
          <a:p>
            <a:pPr algn="ctr"/>
            <a:r>
              <a:rPr lang="en-US" sz="2000">
                <a:solidFill>
                  <a:srgbClr val="000000"/>
                </a:solidFill>
                <a:latin typeface="+mn-lt"/>
                <a:ea typeface="新細明體" pitchFamily="18" charset="-120"/>
                <a:cs typeface="Arial" pitchFamily="34" charset="0"/>
              </a:rPr>
              <a:t>Cache</a:t>
            </a:r>
          </a:p>
        </p:txBody>
      </p:sp>
      <p:sp>
        <p:nvSpPr>
          <p:cNvPr id="14" name="Text Box 20"/>
          <p:cNvSpPr txBox="1">
            <a:spLocks noChangeArrowheads="1"/>
          </p:cNvSpPr>
          <p:nvPr/>
        </p:nvSpPr>
        <p:spPr bwMode="auto">
          <a:xfrm>
            <a:off x="3570414" y="2590800"/>
            <a:ext cx="761747" cy="307777"/>
          </a:xfrm>
          <a:prstGeom prst="rect">
            <a:avLst/>
          </a:prstGeom>
          <a:solidFill>
            <a:srgbClr val="00FF99"/>
          </a:solidFill>
          <a:ln w="9525" algn="ctr">
            <a:solidFill>
              <a:schemeClr val="tx1"/>
            </a:solidFill>
            <a:miter lim="800000"/>
            <a:headEnd/>
            <a:tailEnd/>
          </a:ln>
        </p:spPr>
        <p:txBody>
          <a:bodyPr wrap="none">
            <a:spAutoFit/>
          </a:bodyPr>
          <a:lstStyle/>
          <a:p>
            <a:pPr algn="ctr"/>
            <a:r>
              <a:rPr lang="en-US" sz="1400">
                <a:solidFill>
                  <a:srgbClr val="000000"/>
                </a:solidFill>
                <a:latin typeface="+mn-lt"/>
                <a:ea typeface="新細明體" pitchFamily="18" charset="-120"/>
                <a:cs typeface="Arial" pitchFamily="34" charset="0"/>
              </a:rPr>
              <a:t>0x1234</a:t>
            </a:r>
          </a:p>
        </p:txBody>
      </p:sp>
    </p:spTree>
    <p:extLst>
      <p:ext uri="{BB962C8B-B14F-4D97-AF65-F5344CB8AC3E}">
        <p14:creationId xmlns:p14="http://schemas.microsoft.com/office/powerpoint/2010/main" val="244680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Three Cs (Cache Miss Terms)</a:t>
            </a:r>
            <a:endParaRPr lang="en-US" dirty="0"/>
          </a:p>
        </p:txBody>
      </p:sp>
      <p:sp>
        <p:nvSpPr>
          <p:cNvPr id="3" name="Content Placeholder 2"/>
          <p:cNvSpPr>
            <a:spLocks noGrp="1"/>
          </p:cNvSpPr>
          <p:nvPr>
            <p:ph idx="1"/>
          </p:nvPr>
        </p:nvSpPr>
        <p:spPr/>
        <p:txBody>
          <a:bodyPr>
            <a:normAutofit/>
          </a:bodyPr>
          <a:lstStyle/>
          <a:p>
            <a:r>
              <a:rPr lang="en-US" sz="2000" dirty="0"/>
              <a:t>Conflict Misses:  </a:t>
            </a:r>
          </a:p>
          <a:p>
            <a:pPr lvl="1"/>
            <a:r>
              <a:rPr lang="en-US" sz="2000" dirty="0"/>
              <a:t>Increase cache size and/or associativity.</a:t>
            </a:r>
          </a:p>
          <a:p>
            <a:pPr lvl="1"/>
            <a:r>
              <a:rPr lang="en-US" sz="2000" dirty="0"/>
              <a:t>Associative caches reduce conflict misses</a:t>
            </a:r>
          </a:p>
        </p:txBody>
      </p:sp>
      <p:sp>
        <p:nvSpPr>
          <p:cNvPr id="4" name="Slide Number Placeholder 3"/>
          <p:cNvSpPr>
            <a:spLocks noGrp="1"/>
          </p:cNvSpPr>
          <p:nvPr>
            <p:ph type="sldNum" sz="quarter" idx="12"/>
          </p:nvPr>
        </p:nvSpPr>
        <p:spPr/>
        <p:txBody>
          <a:bodyPr/>
          <a:lstStyle/>
          <a:p>
            <a:fld id="{36594D28-5E5B-4FD7-92E2-392EF37B371B}" type="slidenum">
              <a:rPr lang="en-US" smtClean="0"/>
              <a:pPr/>
              <a:t>8</a:t>
            </a:fld>
            <a:endParaRPr lang="en-US"/>
          </a:p>
        </p:txBody>
      </p:sp>
      <p:sp>
        <p:nvSpPr>
          <p:cNvPr id="5" name="Rectangle 21"/>
          <p:cNvSpPr>
            <a:spLocks noChangeArrowheads="1"/>
          </p:cNvSpPr>
          <p:nvPr/>
        </p:nvSpPr>
        <p:spPr bwMode="auto">
          <a:xfrm>
            <a:off x="4352925" y="2778125"/>
            <a:ext cx="1103312" cy="1147763"/>
          </a:xfrm>
          <a:prstGeom prst="rect">
            <a:avLst/>
          </a:prstGeom>
          <a:solidFill>
            <a:schemeClr val="accent1"/>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6" name="Text Box 22"/>
          <p:cNvSpPr txBox="1">
            <a:spLocks noChangeArrowheads="1"/>
          </p:cNvSpPr>
          <p:nvPr/>
        </p:nvSpPr>
        <p:spPr bwMode="auto">
          <a:xfrm>
            <a:off x="4489450" y="2884488"/>
            <a:ext cx="828675" cy="307777"/>
          </a:xfrm>
          <a:prstGeom prst="rect">
            <a:avLst/>
          </a:prstGeom>
          <a:solidFill>
            <a:srgbClr val="00FF99"/>
          </a:solidFill>
          <a:ln w="9525" algn="ctr">
            <a:solidFill>
              <a:schemeClr val="tx1"/>
            </a:solidFill>
            <a:miter lim="800000"/>
            <a:headEnd/>
            <a:tailEnd/>
          </a:ln>
        </p:spPr>
        <p:txBody>
          <a:bodyPr>
            <a:spAutoFit/>
          </a:bodyPr>
          <a:lstStyle/>
          <a:p>
            <a:pPr algn="ctr"/>
            <a:r>
              <a:rPr lang="en-US" sz="1400">
                <a:solidFill>
                  <a:srgbClr val="000000"/>
                </a:solidFill>
                <a:latin typeface="+mn-lt"/>
                <a:ea typeface="新細明體" pitchFamily="18" charset="-120"/>
                <a:cs typeface="Arial" pitchFamily="34" charset="0"/>
              </a:rPr>
              <a:t>0x5678</a:t>
            </a:r>
          </a:p>
        </p:txBody>
      </p:sp>
      <p:sp>
        <p:nvSpPr>
          <p:cNvPr id="7" name="Text Box 23"/>
          <p:cNvSpPr txBox="1">
            <a:spLocks noChangeArrowheads="1"/>
          </p:cNvSpPr>
          <p:nvPr/>
        </p:nvSpPr>
        <p:spPr bwMode="auto">
          <a:xfrm>
            <a:off x="4486275" y="3203575"/>
            <a:ext cx="830262" cy="307777"/>
          </a:xfrm>
          <a:prstGeom prst="rect">
            <a:avLst/>
          </a:prstGeom>
          <a:solidFill>
            <a:srgbClr val="FF6600"/>
          </a:solidFill>
          <a:ln w="9525" algn="ctr">
            <a:solidFill>
              <a:schemeClr val="tx1"/>
            </a:solidFill>
            <a:miter lim="800000"/>
            <a:headEnd/>
            <a:tailEnd/>
          </a:ln>
        </p:spPr>
        <p:txBody>
          <a:bodyPr>
            <a:spAutoFit/>
          </a:bodyPr>
          <a:lstStyle/>
          <a:p>
            <a:pPr algn="ctr"/>
            <a:r>
              <a:rPr lang="en-US" sz="1400">
                <a:solidFill>
                  <a:srgbClr val="000000"/>
                </a:solidFill>
                <a:latin typeface="+mn-lt"/>
                <a:ea typeface="新細明體" pitchFamily="18" charset="-120"/>
                <a:cs typeface="Arial" pitchFamily="34" charset="0"/>
              </a:rPr>
              <a:t>0x91B1</a:t>
            </a:r>
          </a:p>
        </p:txBody>
      </p:sp>
      <p:sp>
        <p:nvSpPr>
          <p:cNvPr id="8" name="Text Box 24"/>
          <p:cNvSpPr txBox="1">
            <a:spLocks noChangeArrowheads="1"/>
          </p:cNvSpPr>
          <p:nvPr/>
        </p:nvSpPr>
        <p:spPr bwMode="auto">
          <a:xfrm>
            <a:off x="4486275" y="3519488"/>
            <a:ext cx="830262" cy="307777"/>
          </a:xfrm>
          <a:prstGeom prst="rect">
            <a:avLst/>
          </a:prstGeom>
          <a:solidFill>
            <a:srgbClr val="FF6600"/>
          </a:solidFill>
          <a:ln w="9525" algn="ctr">
            <a:solidFill>
              <a:schemeClr val="tx1"/>
            </a:solidFill>
            <a:miter lim="800000"/>
            <a:headEnd/>
            <a:tailEnd/>
          </a:ln>
        </p:spPr>
        <p:txBody>
          <a:bodyPr>
            <a:spAutoFit/>
          </a:bodyPr>
          <a:lstStyle/>
          <a:p>
            <a:pPr algn="ctr"/>
            <a:r>
              <a:rPr lang="en-US" sz="1400">
                <a:solidFill>
                  <a:srgbClr val="000000"/>
                </a:solidFill>
                <a:latin typeface="+mn-lt"/>
                <a:ea typeface="新細明體" pitchFamily="18" charset="-120"/>
                <a:cs typeface="Arial" pitchFamily="34" charset="0"/>
              </a:rPr>
              <a:t>0x1111</a:t>
            </a:r>
          </a:p>
        </p:txBody>
      </p:sp>
      <p:sp>
        <p:nvSpPr>
          <p:cNvPr id="9" name="Rectangle 25"/>
          <p:cNvSpPr>
            <a:spLocks noChangeArrowheads="1"/>
          </p:cNvSpPr>
          <p:nvPr/>
        </p:nvSpPr>
        <p:spPr bwMode="auto">
          <a:xfrm>
            <a:off x="2568575" y="2924175"/>
            <a:ext cx="914400" cy="900113"/>
          </a:xfrm>
          <a:prstGeom prst="rect">
            <a:avLst/>
          </a:prstGeom>
          <a:solidFill>
            <a:srgbClr val="666699"/>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0" name="Line 26"/>
          <p:cNvSpPr>
            <a:spLocks noChangeShapeType="1"/>
          </p:cNvSpPr>
          <p:nvPr/>
        </p:nvSpPr>
        <p:spPr bwMode="auto">
          <a:xfrm>
            <a:off x="3482975" y="3040063"/>
            <a:ext cx="957262" cy="0"/>
          </a:xfrm>
          <a:prstGeom prst="line">
            <a:avLst/>
          </a:prstGeom>
          <a:noFill/>
          <a:ln w="38100">
            <a:solidFill>
              <a:schemeClr val="tx1"/>
            </a:solidFill>
            <a:round/>
            <a:headEnd/>
            <a:tailEnd type="triangle" w="med" len="me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1" name="AutoShape 27"/>
          <p:cNvSpPr>
            <a:spLocks noChangeArrowheads="1"/>
          </p:cNvSpPr>
          <p:nvPr/>
        </p:nvSpPr>
        <p:spPr bwMode="auto">
          <a:xfrm>
            <a:off x="4518025" y="2590800"/>
            <a:ext cx="827087" cy="652463"/>
          </a:xfrm>
          <a:prstGeom prst="irregularSeal1">
            <a:avLst/>
          </a:prstGeom>
          <a:solidFill>
            <a:srgbClr val="A50021"/>
          </a:solidFill>
          <a:ln w="9525" algn="ctr">
            <a:solidFill>
              <a:schemeClr val="tx1"/>
            </a:solidFill>
            <a:miter lim="800000"/>
            <a:headEnd/>
            <a:tailEnd/>
          </a:ln>
        </p:spPr>
        <p:txBody>
          <a:bodyPr wrap="none" anchor="ctr"/>
          <a:lstStyle/>
          <a:p>
            <a:pPr algn="ctr"/>
            <a:endParaRPr lang="en-US" sz="1400">
              <a:solidFill>
                <a:srgbClr val="000000"/>
              </a:solidFill>
              <a:latin typeface="+mn-lt"/>
              <a:ea typeface="新細明體" pitchFamily="18" charset="-120"/>
              <a:cs typeface="Arial" pitchFamily="34" charset="0"/>
            </a:endParaRPr>
          </a:p>
        </p:txBody>
      </p:sp>
      <p:sp>
        <p:nvSpPr>
          <p:cNvPr id="12" name="Text Box 28"/>
          <p:cNvSpPr txBox="1">
            <a:spLocks noChangeArrowheads="1"/>
          </p:cNvSpPr>
          <p:nvPr/>
        </p:nvSpPr>
        <p:spPr bwMode="auto">
          <a:xfrm>
            <a:off x="2364470" y="3835400"/>
            <a:ext cx="1270221" cy="400110"/>
          </a:xfrm>
          <a:prstGeom prst="rect">
            <a:avLst/>
          </a:prstGeom>
          <a:noFill/>
          <a:ln w="9525" algn="ctr">
            <a:noFill/>
            <a:miter lim="800000"/>
            <a:headEnd/>
            <a:tailEnd/>
          </a:ln>
        </p:spPr>
        <p:txBody>
          <a:bodyPr wrap="none">
            <a:spAutoFit/>
          </a:bodyPr>
          <a:lstStyle/>
          <a:p>
            <a:pPr algn="ctr"/>
            <a:r>
              <a:rPr lang="en-US" sz="2000">
                <a:solidFill>
                  <a:srgbClr val="000000"/>
                </a:solidFill>
                <a:latin typeface="+mn-lt"/>
                <a:ea typeface="新細明體" pitchFamily="18" charset="-120"/>
                <a:cs typeface="Arial" pitchFamily="34" charset="0"/>
              </a:rPr>
              <a:t>Processor</a:t>
            </a:r>
          </a:p>
        </p:txBody>
      </p:sp>
      <p:sp>
        <p:nvSpPr>
          <p:cNvPr id="13" name="Text Box 29"/>
          <p:cNvSpPr txBox="1">
            <a:spLocks noChangeArrowheads="1"/>
          </p:cNvSpPr>
          <p:nvPr/>
        </p:nvSpPr>
        <p:spPr bwMode="auto">
          <a:xfrm>
            <a:off x="4485881" y="3886200"/>
            <a:ext cx="869149" cy="400110"/>
          </a:xfrm>
          <a:prstGeom prst="rect">
            <a:avLst/>
          </a:prstGeom>
          <a:noFill/>
          <a:ln w="9525" algn="ctr">
            <a:noFill/>
            <a:miter lim="800000"/>
            <a:headEnd/>
            <a:tailEnd/>
          </a:ln>
        </p:spPr>
        <p:txBody>
          <a:bodyPr wrap="none">
            <a:spAutoFit/>
          </a:bodyPr>
          <a:lstStyle/>
          <a:p>
            <a:pPr algn="ctr"/>
            <a:r>
              <a:rPr lang="en-US" sz="2000">
                <a:solidFill>
                  <a:srgbClr val="000000"/>
                </a:solidFill>
                <a:latin typeface="+mn-lt"/>
                <a:ea typeface="新細明體" pitchFamily="18" charset="-120"/>
                <a:cs typeface="Arial" pitchFamily="34" charset="0"/>
              </a:rPr>
              <a:t>Cache</a:t>
            </a:r>
          </a:p>
        </p:txBody>
      </p:sp>
      <p:sp>
        <p:nvSpPr>
          <p:cNvPr id="14" name="Text Box 30"/>
          <p:cNvSpPr txBox="1">
            <a:spLocks noChangeArrowheads="1"/>
          </p:cNvSpPr>
          <p:nvPr/>
        </p:nvSpPr>
        <p:spPr bwMode="auto">
          <a:xfrm>
            <a:off x="3540251" y="2625725"/>
            <a:ext cx="761747" cy="307777"/>
          </a:xfrm>
          <a:prstGeom prst="rect">
            <a:avLst/>
          </a:prstGeom>
          <a:solidFill>
            <a:srgbClr val="00FF99"/>
          </a:solidFill>
          <a:ln w="9525" algn="ctr">
            <a:solidFill>
              <a:schemeClr val="tx1"/>
            </a:solidFill>
            <a:miter lim="800000"/>
            <a:headEnd/>
            <a:tailEnd/>
          </a:ln>
        </p:spPr>
        <p:txBody>
          <a:bodyPr wrap="none">
            <a:spAutoFit/>
          </a:bodyPr>
          <a:lstStyle/>
          <a:p>
            <a:pPr algn="ctr"/>
            <a:r>
              <a:rPr lang="en-US" sz="1400">
                <a:solidFill>
                  <a:srgbClr val="000000"/>
                </a:solidFill>
                <a:latin typeface="+mn-lt"/>
                <a:ea typeface="新細明體" pitchFamily="18" charset="-120"/>
                <a:cs typeface="Arial" pitchFamily="34" charset="0"/>
              </a:rPr>
              <a:t>0x1234</a:t>
            </a:r>
          </a:p>
        </p:txBody>
      </p:sp>
    </p:spTree>
    <p:extLst>
      <p:ext uri="{BB962C8B-B14F-4D97-AF65-F5344CB8AC3E}">
        <p14:creationId xmlns:p14="http://schemas.microsoft.com/office/powerpoint/2010/main" val="138267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noFill/>
          <a:ln/>
        </p:spPr>
        <p:txBody>
          <a:bodyPr lIns="90488" tIns="44450" rIns="90488" bIns="44450"/>
          <a:lstStyle/>
          <a:p>
            <a:r>
              <a:rPr lang="en-US"/>
              <a:t>Cache Parameters</a:t>
            </a:r>
          </a:p>
        </p:txBody>
      </p:sp>
      <p:sp>
        <p:nvSpPr>
          <p:cNvPr id="206851" name="Rectangle 3"/>
          <p:cNvSpPr>
            <a:spLocks noGrp="1" noChangeArrowheads="1"/>
          </p:cNvSpPr>
          <p:nvPr>
            <p:ph type="body" idx="1"/>
          </p:nvPr>
        </p:nvSpPr>
        <p:spPr>
          <a:xfrm>
            <a:off x="974725" y="1338263"/>
            <a:ext cx="6948488" cy="4338637"/>
          </a:xfrm>
          <a:noFill/>
          <a:ln/>
        </p:spPr>
        <p:txBody>
          <a:bodyPr lIns="90488" tIns="44450" rIns="90488" bIns="44450"/>
          <a:lstStyle/>
          <a:p>
            <a:pPr>
              <a:buFontTx/>
              <a:buNone/>
            </a:pPr>
            <a:r>
              <a:rPr lang="en-US" sz="2400"/>
              <a:t>Cache size = Number of sets * block size * associativity</a:t>
            </a:r>
          </a:p>
          <a:p>
            <a:pPr lvl="1">
              <a:buFontTx/>
              <a:buNone/>
            </a:pPr>
            <a:r>
              <a:rPr lang="en-US" sz="2400"/>
              <a:t>128 blocks, 32-byte blocks, direct mapped,       size = ?</a:t>
            </a:r>
          </a:p>
          <a:p>
            <a:pPr lvl="1">
              <a:buFontTx/>
              <a:buNone/>
            </a:pPr>
            <a:r>
              <a:rPr lang="en-US" sz="2400"/>
              <a:t>128 KB cache, 64-byte blocks, 512 sets,     associativity = ?</a:t>
            </a:r>
          </a:p>
        </p:txBody>
      </p:sp>
    </p:spTree>
    <p:extLst>
      <p:ext uri="{BB962C8B-B14F-4D97-AF65-F5344CB8AC3E}">
        <p14:creationId xmlns:p14="http://schemas.microsoft.com/office/powerpoint/2010/main" val="364423570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13804</TotalTime>
  <Words>2009</Words>
  <Application>Microsoft Office PowerPoint</Application>
  <PresentationFormat>On-screen Show (4:3)</PresentationFormat>
  <Paragraphs>418</Paragraphs>
  <Slides>27</Slides>
  <Notes>6</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Times New Roman</vt:lpstr>
      <vt:lpstr>Verdana</vt:lpstr>
      <vt:lpstr>Office Theme</vt:lpstr>
      <vt:lpstr>Visio</vt:lpstr>
      <vt:lpstr>Cache Memories</vt:lpstr>
      <vt:lpstr>Cache Organization -- Recap</vt:lpstr>
      <vt:lpstr>A 4-way set associative cache</vt:lpstr>
      <vt:lpstr>Putting it all together</vt:lpstr>
      <vt:lpstr>A set associative cache</vt:lpstr>
      <vt:lpstr>Three Cs (Cache Miss Terms)</vt:lpstr>
      <vt:lpstr>Three Cs (Cache Miss Terms)</vt:lpstr>
      <vt:lpstr>Three Cs (Cache Miss Terms)</vt:lpstr>
      <vt:lpstr>Cache Parameters</vt:lpstr>
      <vt:lpstr>Sample Problem</vt:lpstr>
      <vt:lpstr>Sample Problem Version II</vt:lpstr>
      <vt:lpstr>Another example</vt:lpstr>
      <vt:lpstr>PIRW</vt:lpstr>
      <vt:lpstr>Replacement Policies for Associative Caches</vt:lpstr>
      <vt:lpstr>LRU: Precise Tracking</vt:lpstr>
      <vt:lpstr>LRU Example</vt:lpstr>
      <vt:lpstr>LRU From Hardware Perspective</vt:lpstr>
      <vt:lpstr>LRU: Approximate Tracking (Pseudo-LRU)</vt:lpstr>
      <vt:lpstr>Pseudo LRU Algorithm (4-way SA)</vt:lpstr>
      <vt:lpstr>Pseudo LRU Algorithm</vt:lpstr>
      <vt:lpstr>Pseudo LRU example</vt:lpstr>
      <vt:lpstr>LRU Algorithms</vt:lpstr>
      <vt:lpstr>How about an approximate LRU for 8-way? </vt:lpstr>
      <vt:lpstr>A Sample Replacement Policy Question</vt:lpstr>
      <vt:lpstr>You should be able to complete the answer</vt:lpstr>
      <vt:lpstr>Another Question</vt:lpstr>
      <vt:lpstr>You should complete the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Cache Memories</dc:title>
  <dc:creator>rakeshk</dc:creator>
  <cp:lastModifiedBy>Kumar, Rakesh</cp:lastModifiedBy>
  <cp:revision>56</cp:revision>
  <dcterms:created xsi:type="dcterms:W3CDTF">2006-08-16T00:00:00Z</dcterms:created>
  <dcterms:modified xsi:type="dcterms:W3CDTF">2022-09-08T20:37:11Z</dcterms:modified>
</cp:coreProperties>
</file>