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5"/>
  </p:notesMasterIdLst>
  <p:sldIdLst>
    <p:sldId id="256" r:id="rId3"/>
    <p:sldId id="353" r:id="rId4"/>
    <p:sldId id="661" r:id="rId5"/>
    <p:sldId id="652" r:id="rId6"/>
    <p:sldId id="397" r:id="rId7"/>
    <p:sldId id="382" r:id="rId8"/>
    <p:sldId id="399" r:id="rId9"/>
    <p:sldId id="384" r:id="rId10"/>
    <p:sldId id="398" r:id="rId11"/>
    <p:sldId id="386" r:id="rId12"/>
    <p:sldId id="418" r:id="rId13"/>
    <p:sldId id="41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C77287-4596-4E9C-91DF-F2FA6AC9925A}" v="1" dt="2022-09-05T12:56:23.3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140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mar, Rakesh" userId="e6961465-9b26-4018-8ebe-1bb6947834b0" providerId="ADAL" clId="{D3C77287-4596-4E9C-91DF-F2FA6AC9925A}"/>
    <pc:docChg chg="delSld">
      <pc:chgData name="Kumar, Rakesh" userId="e6961465-9b26-4018-8ebe-1bb6947834b0" providerId="ADAL" clId="{D3C77287-4596-4E9C-91DF-F2FA6AC9925A}" dt="2022-09-08T14:09:45.242" v="33" actId="47"/>
      <pc:docMkLst>
        <pc:docMk/>
      </pc:docMkLst>
      <pc:sldChg chg="del">
        <pc:chgData name="Kumar, Rakesh" userId="e6961465-9b26-4018-8ebe-1bb6947834b0" providerId="ADAL" clId="{D3C77287-4596-4E9C-91DF-F2FA6AC9925A}" dt="2022-09-08T14:09:38.546" v="29" actId="47"/>
        <pc:sldMkLst>
          <pc:docMk/>
          <pc:sldMk cId="3149805106" sldId="355"/>
        </pc:sldMkLst>
      </pc:sldChg>
      <pc:sldChg chg="del">
        <pc:chgData name="Kumar, Rakesh" userId="e6961465-9b26-4018-8ebe-1bb6947834b0" providerId="ADAL" clId="{D3C77287-4596-4E9C-91DF-F2FA6AC9925A}" dt="2022-09-08T14:09:42.287" v="30" actId="47"/>
        <pc:sldMkLst>
          <pc:docMk/>
          <pc:sldMk cId="320104804" sldId="357"/>
        </pc:sldMkLst>
      </pc:sldChg>
      <pc:sldChg chg="del">
        <pc:chgData name="Kumar, Rakesh" userId="e6961465-9b26-4018-8ebe-1bb6947834b0" providerId="ADAL" clId="{D3C77287-4596-4E9C-91DF-F2FA6AC9925A}" dt="2022-09-08T14:09:43.603" v="31" actId="47"/>
        <pc:sldMkLst>
          <pc:docMk/>
          <pc:sldMk cId="3687988051" sldId="358"/>
        </pc:sldMkLst>
      </pc:sldChg>
      <pc:sldChg chg="del">
        <pc:chgData name="Kumar, Rakesh" userId="e6961465-9b26-4018-8ebe-1bb6947834b0" providerId="ADAL" clId="{D3C77287-4596-4E9C-91DF-F2FA6AC9925A}" dt="2022-09-08T14:09:44.176" v="32" actId="47"/>
        <pc:sldMkLst>
          <pc:docMk/>
          <pc:sldMk cId="1475846620" sldId="360"/>
        </pc:sldMkLst>
      </pc:sldChg>
      <pc:sldChg chg="del">
        <pc:chgData name="Kumar, Rakesh" userId="e6961465-9b26-4018-8ebe-1bb6947834b0" providerId="ADAL" clId="{D3C77287-4596-4E9C-91DF-F2FA6AC9925A}" dt="2022-09-08T14:09:45.242" v="33" actId="47"/>
        <pc:sldMkLst>
          <pc:docMk/>
          <pc:sldMk cId="1277815488" sldId="361"/>
        </pc:sldMkLst>
      </pc:sldChg>
      <pc:sldChg chg="del">
        <pc:chgData name="Kumar, Rakesh" userId="e6961465-9b26-4018-8ebe-1bb6947834b0" providerId="ADAL" clId="{D3C77287-4596-4E9C-91DF-F2FA6AC9925A}" dt="2022-09-08T14:08:57.681" v="12" actId="47"/>
        <pc:sldMkLst>
          <pc:docMk/>
          <pc:sldMk cId="1328107232" sldId="364"/>
        </pc:sldMkLst>
      </pc:sldChg>
      <pc:sldChg chg="del">
        <pc:chgData name="Kumar, Rakesh" userId="e6961465-9b26-4018-8ebe-1bb6947834b0" providerId="ADAL" clId="{D3C77287-4596-4E9C-91DF-F2FA6AC9925A}" dt="2022-09-08T14:08:52.999" v="11" actId="47"/>
        <pc:sldMkLst>
          <pc:docMk/>
          <pc:sldMk cId="1265803581" sldId="371"/>
        </pc:sldMkLst>
      </pc:sldChg>
      <pc:sldChg chg="del">
        <pc:chgData name="Kumar, Rakesh" userId="e6961465-9b26-4018-8ebe-1bb6947834b0" providerId="ADAL" clId="{D3C77287-4596-4E9C-91DF-F2FA6AC9925A}" dt="2022-09-08T14:08:47.851" v="3" actId="47"/>
        <pc:sldMkLst>
          <pc:docMk/>
          <pc:sldMk cId="1224409942" sldId="388"/>
        </pc:sldMkLst>
      </pc:sldChg>
      <pc:sldChg chg="del">
        <pc:chgData name="Kumar, Rakesh" userId="e6961465-9b26-4018-8ebe-1bb6947834b0" providerId="ADAL" clId="{D3C77287-4596-4E9C-91DF-F2FA6AC9925A}" dt="2022-09-08T14:08:48.568" v="4" actId="47"/>
        <pc:sldMkLst>
          <pc:docMk/>
          <pc:sldMk cId="3556271314" sldId="390"/>
        </pc:sldMkLst>
      </pc:sldChg>
      <pc:sldChg chg="del">
        <pc:chgData name="Kumar, Rakesh" userId="e6961465-9b26-4018-8ebe-1bb6947834b0" providerId="ADAL" clId="{D3C77287-4596-4E9C-91DF-F2FA6AC9925A}" dt="2022-09-08T14:08:49.041" v="5" actId="47"/>
        <pc:sldMkLst>
          <pc:docMk/>
          <pc:sldMk cId="3644235703" sldId="391"/>
        </pc:sldMkLst>
      </pc:sldChg>
      <pc:sldChg chg="del">
        <pc:chgData name="Kumar, Rakesh" userId="e6961465-9b26-4018-8ebe-1bb6947834b0" providerId="ADAL" clId="{D3C77287-4596-4E9C-91DF-F2FA6AC9925A}" dt="2022-09-08T14:08:49.557" v="6" actId="47"/>
        <pc:sldMkLst>
          <pc:docMk/>
          <pc:sldMk cId="2483554629" sldId="392"/>
        </pc:sldMkLst>
      </pc:sldChg>
      <pc:sldChg chg="del">
        <pc:chgData name="Kumar, Rakesh" userId="e6961465-9b26-4018-8ebe-1bb6947834b0" providerId="ADAL" clId="{D3C77287-4596-4E9C-91DF-F2FA6AC9925A}" dt="2022-09-08T14:08:50.054" v="7" actId="47"/>
        <pc:sldMkLst>
          <pc:docMk/>
          <pc:sldMk cId="1589577164" sldId="393"/>
        </pc:sldMkLst>
      </pc:sldChg>
      <pc:sldChg chg="del">
        <pc:chgData name="Kumar, Rakesh" userId="e6961465-9b26-4018-8ebe-1bb6947834b0" providerId="ADAL" clId="{D3C77287-4596-4E9C-91DF-F2FA6AC9925A}" dt="2022-09-08T14:08:50.950" v="8" actId="47"/>
        <pc:sldMkLst>
          <pc:docMk/>
          <pc:sldMk cId="2038838601" sldId="394"/>
        </pc:sldMkLst>
      </pc:sldChg>
      <pc:sldChg chg="del">
        <pc:chgData name="Kumar, Rakesh" userId="e6961465-9b26-4018-8ebe-1bb6947834b0" providerId="ADAL" clId="{D3C77287-4596-4E9C-91DF-F2FA6AC9925A}" dt="2022-09-08T14:08:51.587" v="9" actId="47"/>
        <pc:sldMkLst>
          <pc:docMk/>
          <pc:sldMk cId="3363042537" sldId="395"/>
        </pc:sldMkLst>
      </pc:sldChg>
      <pc:sldChg chg="del">
        <pc:chgData name="Kumar, Rakesh" userId="e6961465-9b26-4018-8ebe-1bb6947834b0" providerId="ADAL" clId="{D3C77287-4596-4E9C-91DF-F2FA6AC9925A}" dt="2022-09-08T14:08:52.220" v="10" actId="47"/>
        <pc:sldMkLst>
          <pc:docMk/>
          <pc:sldMk cId="3643577267" sldId="396"/>
        </pc:sldMkLst>
      </pc:sldChg>
      <pc:sldChg chg="del">
        <pc:chgData name="Kumar, Rakesh" userId="e6961465-9b26-4018-8ebe-1bb6947834b0" providerId="ADAL" clId="{D3C77287-4596-4E9C-91DF-F2FA6AC9925A}" dt="2022-09-08T14:08:44.335" v="0" actId="47"/>
        <pc:sldMkLst>
          <pc:docMk/>
          <pc:sldMk cId="2571614862" sldId="400"/>
        </pc:sldMkLst>
      </pc:sldChg>
      <pc:sldChg chg="del">
        <pc:chgData name="Kumar, Rakesh" userId="e6961465-9b26-4018-8ebe-1bb6947834b0" providerId="ADAL" clId="{D3C77287-4596-4E9C-91DF-F2FA6AC9925A}" dt="2022-09-08T14:08:44.918" v="1" actId="47"/>
        <pc:sldMkLst>
          <pc:docMk/>
          <pc:sldMk cId="2446803364" sldId="401"/>
        </pc:sldMkLst>
      </pc:sldChg>
      <pc:sldChg chg="del">
        <pc:chgData name="Kumar, Rakesh" userId="e6961465-9b26-4018-8ebe-1bb6947834b0" providerId="ADAL" clId="{D3C77287-4596-4E9C-91DF-F2FA6AC9925A}" dt="2022-09-08T14:08:45.634" v="2" actId="47"/>
        <pc:sldMkLst>
          <pc:docMk/>
          <pc:sldMk cId="1382679295" sldId="402"/>
        </pc:sldMkLst>
      </pc:sldChg>
      <pc:sldChg chg="del">
        <pc:chgData name="Kumar, Rakesh" userId="e6961465-9b26-4018-8ebe-1bb6947834b0" providerId="ADAL" clId="{D3C77287-4596-4E9C-91DF-F2FA6AC9925A}" dt="2022-09-08T14:08:58.138" v="13" actId="47"/>
        <pc:sldMkLst>
          <pc:docMk/>
          <pc:sldMk cId="73706701" sldId="404"/>
        </pc:sldMkLst>
      </pc:sldChg>
      <pc:sldChg chg="del">
        <pc:chgData name="Kumar, Rakesh" userId="e6961465-9b26-4018-8ebe-1bb6947834b0" providerId="ADAL" clId="{D3C77287-4596-4E9C-91DF-F2FA6AC9925A}" dt="2022-09-08T14:08:58.517" v="14" actId="47"/>
        <pc:sldMkLst>
          <pc:docMk/>
          <pc:sldMk cId="2542454151" sldId="405"/>
        </pc:sldMkLst>
      </pc:sldChg>
      <pc:sldChg chg="del">
        <pc:chgData name="Kumar, Rakesh" userId="e6961465-9b26-4018-8ebe-1bb6947834b0" providerId="ADAL" clId="{D3C77287-4596-4E9C-91DF-F2FA6AC9925A}" dt="2022-09-08T14:08:58.842" v="15" actId="47"/>
        <pc:sldMkLst>
          <pc:docMk/>
          <pc:sldMk cId="1193064314" sldId="406"/>
        </pc:sldMkLst>
      </pc:sldChg>
      <pc:sldChg chg="del">
        <pc:chgData name="Kumar, Rakesh" userId="e6961465-9b26-4018-8ebe-1bb6947834b0" providerId="ADAL" clId="{D3C77287-4596-4E9C-91DF-F2FA6AC9925A}" dt="2022-09-08T14:08:59.415" v="16" actId="47"/>
        <pc:sldMkLst>
          <pc:docMk/>
          <pc:sldMk cId="2777525456" sldId="407"/>
        </pc:sldMkLst>
      </pc:sldChg>
      <pc:sldChg chg="del">
        <pc:chgData name="Kumar, Rakesh" userId="e6961465-9b26-4018-8ebe-1bb6947834b0" providerId="ADAL" clId="{D3C77287-4596-4E9C-91DF-F2FA6AC9925A}" dt="2022-09-08T14:08:59.904" v="17" actId="47"/>
        <pc:sldMkLst>
          <pc:docMk/>
          <pc:sldMk cId="3488299196" sldId="408"/>
        </pc:sldMkLst>
      </pc:sldChg>
      <pc:sldChg chg="del">
        <pc:chgData name="Kumar, Rakesh" userId="e6961465-9b26-4018-8ebe-1bb6947834b0" providerId="ADAL" clId="{D3C77287-4596-4E9C-91DF-F2FA6AC9925A}" dt="2022-09-08T14:09:00.422" v="18" actId="47"/>
        <pc:sldMkLst>
          <pc:docMk/>
          <pc:sldMk cId="3174961229" sldId="409"/>
        </pc:sldMkLst>
      </pc:sldChg>
      <pc:sldChg chg="del">
        <pc:chgData name="Kumar, Rakesh" userId="e6961465-9b26-4018-8ebe-1bb6947834b0" providerId="ADAL" clId="{D3C77287-4596-4E9C-91DF-F2FA6AC9925A}" dt="2022-09-08T14:09:00.901" v="19" actId="47"/>
        <pc:sldMkLst>
          <pc:docMk/>
          <pc:sldMk cId="2650863856" sldId="410"/>
        </pc:sldMkLst>
      </pc:sldChg>
      <pc:sldChg chg="del">
        <pc:chgData name="Kumar, Rakesh" userId="e6961465-9b26-4018-8ebe-1bb6947834b0" providerId="ADAL" clId="{D3C77287-4596-4E9C-91DF-F2FA6AC9925A}" dt="2022-09-08T14:09:01.316" v="20" actId="47"/>
        <pc:sldMkLst>
          <pc:docMk/>
          <pc:sldMk cId="1981051680" sldId="411"/>
        </pc:sldMkLst>
      </pc:sldChg>
      <pc:sldChg chg="del">
        <pc:chgData name="Kumar, Rakesh" userId="e6961465-9b26-4018-8ebe-1bb6947834b0" providerId="ADAL" clId="{D3C77287-4596-4E9C-91DF-F2FA6AC9925A}" dt="2022-09-08T14:09:01.725" v="21" actId="47"/>
        <pc:sldMkLst>
          <pc:docMk/>
          <pc:sldMk cId="2792019300" sldId="412"/>
        </pc:sldMkLst>
      </pc:sldChg>
      <pc:sldChg chg="del">
        <pc:chgData name="Kumar, Rakesh" userId="e6961465-9b26-4018-8ebe-1bb6947834b0" providerId="ADAL" clId="{D3C77287-4596-4E9C-91DF-F2FA6AC9925A}" dt="2022-09-08T14:09:02.814" v="22" actId="47"/>
        <pc:sldMkLst>
          <pc:docMk/>
          <pc:sldMk cId="2206015995" sldId="413"/>
        </pc:sldMkLst>
      </pc:sldChg>
      <pc:sldChg chg="del">
        <pc:chgData name="Kumar, Rakesh" userId="e6961465-9b26-4018-8ebe-1bb6947834b0" providerId="ADAL" clId="{D3C77287-4596-4E9C-91DF-F2FA6AC9925A}" dt="2022-09-08T14:09:03.470" v="23" actId="47"/>
        <pc:sldMkLst>
          <pc:docMk/>
          <pc:sldMk cId="3476420216" sldId="414"/>
        </pc:sldMkLst>
      </pc:sldChg>
      <pc:sldChg chg="del">
        <pc:chgData name="Kumar, Rakesh" userId="e6961465-9b26-4018-8ebe-1bb6947834b0" providerId="ADAL" clId="{D3C77287-4596-4E9C-91DF-F2FA6AC9925A}" dt="2022-09-08T14:09:04.129" v="24" actId="47"/>
        <pc:sldMkLst>
          <pc:docMk/>
          <pc:sldMk cId="2881019389" sldId="415"/>
        </pc:sldMkLst>
      </pc:sldChg>
      <pc:sldChg chg="del">
        <pc:chgData name="Kumar, Rakesh" userId="e6961465-9b26-4018-8ebe-1bb6947834b0" providerId="ADAL" clId="{D3C77287-4596-4E9C-91DF-F2FA6AC9925A}" dt="2022-09-08T14:09:04.708" v="25" actId="47"/>
        <pc:sldMkLst>
          <pc:docMk/>
          <pc:sldMk cId="1103696152" sldId="416"/>
        </pc:sldMkLst>
      </pc:sldChg>
      <pc:sldChg chg="del">
        <pc:chgData name="Kumar, Rakesh" userId="e6961465-9b26-4018-8ebe-1bb6947834b0" providerId="ADAL" clId="{D3C77287-4596-4E9C-91DF-F2FA6AC9925A}" dt="2022-09-08T14:09:09.280" v="26" actId="47"/>
        <pc:sldMkLst>
          <pc:docMk/>
          <pc:sldMk cId="2678344672" sldId="417"/>
        </pc:sldMkLst>
      </pc:sldChg>
      <pc:sldChg chg="del">
        <pc:chgData name="Kumar, Rakesh" userId="e6961465-9b26-4018-8ebe-1bb6947834b0" providerId="ADAL" clId="{D3C77287-4596-4E9C-91DF-F2FA6AC9925A}" dt="2022-09-08T14:09:35.927" v="27" actId="47"/>
        <pc:sldMkLst>
          <pc:docMk/>
          <pc:sldMk cId="3628587434" sldId="420"/>
        </pc:sldMkLst>
      </pc:sldChg>
      <pc:sldChg chg="del">
        <pc:chgData name="Kumar, Rakesh" userId="e6961465-9b26-4018-8ebe-1bb6947834b0" providerId="ADAL" clId="{D3C77287-4596-4E9C-91DF-F2FA6AC9925A}" dt="2022-09-08T14:09:37.501" v="28" actId="47"/>
        <pc:sldMkLst>
          <pc:docMk/>
          <pc:sldMk cId="1264637887" sldId="421"/>
        </pc:sldMkLst>
      </pc:sldChg>
      <pc:sldMasterChg chg="delSldLayout">
        <pc:chgData name="Kumar, Rakesh" userId="e6961465-9b26-4018-8ebe-1bb6947834b0" providerId="ADAL" clId="{D3C77287-4596-4E9C-91DF-F2FA6AC9925A}" dt="2022-09-08T14:08:51.587" v="9" actId="47"/>
        <pc:sldMasterMkLst>
          <pc:docMk/>
          <pc:sldMasterMk cId="0" sldId="2147483648"/>
        </pc:sldMasterMkLst>
        <pc:sldLayoutChg chg="del">
          <pc:chgData name="Kumar, Rakesh" userId="e6961465-9b26-4018-8ebe-1bb6947834b0" providerId="ADAL" clId="{D3C77287-4596-4E9C-91DF-F2FA6AC9925A}" dt="2022-09-08T14:08:51.587" v="9" actId="47"/>
          <pc:sldLayoutMkLst>
            <pc:docMk/>
            <pc:sldMasterMk cId="0" sldId="2147483648"/>
            <pc:sldLayoutMk cId="525970497" sldId="214748366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93AD9-F85E-4B89-9676-8C02EE6213BA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DBD72-7F28-4D8F-A11B-81FBFF2EE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53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522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281363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2088"/>
            <a:ext cx="7772400" cy="2398712"/>
          </a:xfrm>
          <a:effectLst>
            <a:outerShdw dist="45791" dir="2021404" algn="ctr" rotWithShape="0">
              <a:schemeClr val="bg2"/>
            </a:outerShdw>
          </a:effectLst>
        </p:spPr>
        <p:txBody>
          <a:bodyPr lIns="92065" tIns="46034" rIns="92065" bIns="46034"/>
          <a:lstStyle>
            <a:lvl1pPr>
              <a:defRPr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58368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latin typeface="Arial Narrow" panose="020B0606020202030204" pitchFamily="34" charset="0"/>
              </a:rPr>
              <a:t>ECE 411 COMPUTER ORGANIZATION AND DESIGN </a:t>
            </a:r>
          </a:p>
        </p:txBody>
      </p:sp>
    </p:spTree>
    <p:extLst>
      <p:ext uri="{BB962C8B-B14F-4D97-AF65-F5344CB8AC3E}">
        <p14:creationId xmlns:p14="http://schemas.microsoft.com/office/powerpoint/2010/main" val="116116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388" y="960119"/>
            <a:ext cx="8458200" cy="5760720"/>
          </a:xfrm>
        </p:spPr>
        <p:txBody>
          <a:bodyPr/>
          <a:lstStyle>
            <a:lvl1pPr>
              <a:defRPr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lvl1pPr>
            <a:lvl2pPr marL="838200" indent="-338138">
              <a:buClrTx/>
              <a:buSzPct val="100000"/>
              <a:buFont typeface="Wingdings" panose="05000000000000000000" pitchFamily="2" charset="2"/>
              <a:buChar char="ü"/>
              <a:defRPr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lvl2pPr>
            <a:lvl3pPr marL="1285875" indent="-238125"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  <a:defRPr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58368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latin typeface="Arial Narrow" panose="020B0606020202030204" pitchFamily="34" charset="0"/>
              </a:rPr>
              <a:t>ECE 411 COMPUTER ORGANIZATION AND DESIGN </a:t>
            </a:r>
          </a:p>
        </p:txBody>
      </p:sp>
    </p:spTree>
    <p:extLst>
      <p:ext uri="{BB962C8B-B14F-4D97-AF65-F5344CB8AC3E}">
        <p14:creationId xmlns:p14="http://schemas.microsoft.com/office/powerpoint/2010/main" val="3761552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2722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6388" y="1133475"/>
            <a:ext cx="4076700" cy="5311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5488" y="1133475"/>
            <a:ext cx="4076700" cy="5311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2434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42695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15624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006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2530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22404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1769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133350"/>
            <a:ext cx="2132012" cy="6311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6388" y="133350"/>
            <a:ext cx="6248400" cy="6311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629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6388" y="960438"/>
            <a:ext cx="8504237" cy="576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79" tIns="44445" rIns="90479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34963" y="133350"/>
            <a:ext cx="8504237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626475" y="0"/>
            <a:ext cx="517525" cy="327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  <a:defRPr/>
            </a:pPr>
            <a:fld id="{56C02AC0-9534-4805-B2C5-CE8CA9B20F8B}" type="slidenum">
              <a:rPr lang="en-US" sz="1800">
                <a:cs typeface="+mn-cs"/>
              </a:rPr>
              <a:pPr>
                <a:lnSpc>
                  <a:spcPct val="85000"/>
                </a:lnSpc>
                <a:spcBef>
                  <a:spcPct val="50000"/>
                </a:spcBef>
                <a:defRPr/>
              </a:pPr>
              <a:t>‹#›</a:t>
            </a:fld>
            <a:endParaRPr lang="en-US" sz="32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045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85763" indent="-385763" algn="l" rtl="0" eaLnBrk="0" fontAlgn="base" hangingPunct="0">
        <a:lnSpc>
          <a:spcPct val="93000"/>
        </a:lnSpc>
        <a:spcBef>
          <a:spcPct val="5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38138" algn="l" rtl="0" eaLnBrk="0" fontAlgn="base" hangingPunct="0">
        <a:lnSpc>
          <a:spcPct val="87000"/>
        </a:lnSpc>
        <a:spcBef>
          <a:spcPct val="25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¤"/>
        <a:defRPr sz="2000">
          <a:solidFill>
            <a:schemeClr val="tx1"/>
          </a:solidFill>
          <a:latin typeface="+mn-lt"/>
        </a:defRPr>
      </a:lvl2pPr>
      <a:lvl3pPr marL="1285875" indent="-238125" algn="l" rtl="0" eaLnBrk="0" fontAlgn="base" hangingPunct="0">
        <a:lnSpc>
          <a:spcPct val="87000"/>
        </a:lnSpc>
        <a:spcBef>
          <a:spcPct val="10000"/>
        </a:spcBef>
        <a:spcAft>
          <a:spcPct val="0"/>
        </a:spcAft>
        <a:buClr>
          <a:schemeClr val="accent2"/>
        </a:buClr>
        <a:buSzPct val="68000"/>
        <a:buFont typeface="Wingdings" pitchFamily="2" charset="2"/>
        <a:buChar char="¢"/>
        <a:defRPr sz="2000">
          <a:solidFill>
            <a:schemeClr val="tx1"/>
          </a:solidFill>
          <a:latin typeface="+mn-lt"/>
        </a:defRPr>
      </a:lvl3pPr>
      <a:lvl4pPr marL="2032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Cache Memories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EDF4F37-0853-464B-BC4C-EE2C575756FB}" type="datetime1">
              <a:rPr lang="en-US"/>
              <a:pPr/>
              <a:t>9/8/2022</a:t>
            </a:fld>
            <a:endParaRPr lang="en-US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33F5AB-B837-404C-95B3-8412841D0B5C}" type="slidenum">
              <a:rPr lang="en-US"/>
              <a:pPr/>
              <a:t>10</a:t>
            </a:fld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Compromise: Set-Associative Caches</a:t>
            </a:r>
          </a:p>
        </p:txBody>
      </p:sp>
      <p:graphicFrame>
        <p:nvGraphicFramePr>
          <p:cNvPr id="819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465263" y="1066800"/>
          <a:ext cx="6251575" cy="506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11589068" imgH="10245566" progId="">
                  <p:embed/>
                </p:oleObj>
              </mc:Choice>
              <mc:Fallback>
                <p:oleObj name="Visio" r:id="rId2" imgW="11589068" imgH="10245566" progId="">
                  <p:embed/>
                  <p:pic>
                    <p:nvPicPr>
                      <p:cNvPr id="819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1066800"/>
                        <a:ext cx="6251575" cy="506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8575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Write-through Policy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4D28-5E5B-4FD7-92E2-392EF37B371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5295900" y="1446213"/>
            <a:ext cx="3105150" cy="2670175"/>
          </a:xfrm>
          <a:prstGeom prst="rect">
            <a:avLst/>
          </a:prstGeom>
          <a:solidFill>
            <a:srgbClr val="DC0A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6500813" y="2505075"/>
            <a:ext cx="784225" cy="314325"/>
          </a:xfrm>
          <a:prstGeom prst="rect">
            <a:avLst/>
          </a:prstGeom>
          <a:solidFill>
            <a:srgbClr val="00FF9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0x1234</a:t>
            </a: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6518275" y="2508250"/>
            <a:ext cx="784225" cy="314325"/>
          </a:xfrm>
          <a:prstGeom prst="rect">
            <a:avLst/>
          </a:prstGeom>
          <a:solidFill>
            <a:srgbClr val="00FF9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0x1234</a:t>
            </a: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1169988" y="2252663"/>
            <a:ext cx="1189037" cy="1060450"/>
          </a:xfrm>
          <a:prstGeom prst="rect">
            <a:avLst/>
          </a:prstGeom>
          <a:solidFill>
            <a:srgbClr val="66669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3071813" y="2092325"/>
            <a:ext cx="1117600" cy="1409700"/>
          </a:xfrm>
          <a:prstGeom prst="rect">
            <a:avLst/>
          </a:prstGeom>
          <a:solidFill>
            <a:srgbClr val="DC0A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>
            <a:off x="2316163" y="2441575"/>
            <a:ext cx="8413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>
            <a:off x="4154488" y="2297113"/>
            <a:ext cx="1177925" cy="3476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27" name="AutoShape 10"/>
          <p:cNvSpPr>
            <a:spLocks noChangeArrowheads="1"/>
          </p:cNvSpPr>
          <p:nvPr/>
        </p:nvSpPr>
        <p:spPr bwMode="auto">
          <a:xfrm>
            <a:off x="3243263" y="2049463"/>
            <a:ext cx="827087" cy="652462"/>
          </a:xfrm>
          <a:prstGeom prst="irregularSeal1">
            <a:avLst/>
          </a:prstGeom>
          <a:solidFill>
            <a:srgbClr val="A50021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6507163" y="2513013"/>
            <a:ext cx="784225" cy="314325"/>
          </a:xfrm>
          <a:prstGeom prst="rect">
            <a:avLst/>
          </a:prstGeom>
          <a:solidFill>
            <a:srgbClr val="00FF9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0x1234</a:t>
            </a: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1003300" y="3494088"/>
            <a:ext cx="14271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Processor</a:t>
            </a: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3163888" y="3544888"/>
            <a:ext cx="9477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Cache</a:t>
            </a: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6329363" y="4200525"/>
            <a:ext cx="11572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Memory</a:t>
            </a: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3249613" y="2767013"/>
            <a:ext cx="784225" cy="314325"/>
          </a:xfrm>
          <a:prstGeom prst="rect">
            <a:avLst/>
          </a:prstGeom>
          <a:solidFill>
            <a:srgbClr val="00FF9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0x1234</a:t>
            </a: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1385888" y="2574925"/>
            <a:ext cx="784225" cy="314325"/>
          </a:xfrm>
          <a:prstGeom prst="rect">
            <a:avLst/>
          </a:prstGeom>
          <a:solidFill>
            <a:srgbClr val="FF66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0x5678</a:t>
            </a:r>
          </a:p>
        </p:txBody>
      </p:sp>
      <p:sp>
        <p:nvSpPr>
          <p:cNvPr id="34" name="Text Box 22"/>
          <p:cNvSpPr txBox="1">
            <a:spLocks noChangeArrowheads="1"/>
          </p:cNvSpPr>
          <p:nvPr/>
        </p:nvSpPr>
        <p:spPr bwMode="auto">
          <a:xfrm>
            <a:off x="1385888" y="2589213"/>
            <a:ext cx="784225" cy="314325"/>
          </a:xfrm>
          <a:prstGeom prst="rect">
            <a:avLst/>
          </a:prstGeom>
          <a:solidFill>
            <a:srgbClr val="FF66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0x5678</a:t>
            </a:r>
          </a:p>
        </p:txBody>
      </p:sp>
    </p:spTree>
    <p:extLst>
      <p:ext uri="{BB962C8B-B14F-4D97-AF65-F5344CB8AC3E}">
        <p14:creationId xmlns:p14="http://schemas.microsoft.com/office/powerpoint/2010/main" val="212203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7341E-6 L -0.3585 0.04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00" y="20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0955 -0.02959 " pathEditMode="relative" ptsTypes="AA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3 -0.00162 L 0.2007 0.03052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00" y="160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5.78035E-7 L 0.5618 -0.00855 " pathEditMode="relative" rAng="0" ptsTypes="AA">
                                      <p:cBhvr>
                                        <p:cTn id="50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00" y="-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32" grpId="0" animBg="1"/>
      <p:bldP spid="32" grpId="1" animBg="1"/>
      <p:bldP spid="32" grpId="2" animBg="1"/>
      <p:bldP spid="32" grpId="3" animBg="1"/>
      <p:bldP spid="33" grpId="0" animBg="1"/>
      <p:bldP spid="33" grpId="1" animBg="1"/>
      <p:bldP spid="34" grpId="0" animBg="1"/>
      <p:bldP spid="3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Write-back Policy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4D28-5E5B-4FD7-92E2-392EF37B371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5295900" y="1576388"/>
            <a:ext cx="3003550" cy="2540000"/>
          </a:xfrm>
          <a:prstGeom prst="rect">
            <a:avLst/>
          </a:prstGeom>
          <a:solidFill>
            <a:srgbClr val="DC0A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6486525" y="2505075"/>
            <a:ext cx="784225" cy="314325"/>
          </a:xfrm>
          <a:prstGeom prst="rect">
            <a:avLst/>
          </a:prstGeom>
          <a:solidFill>
            <a:srgbClr val="00FF9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0x1234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6503988" y="2508250"/>
            <a:ext cx="784225" cy="314325"/>
          </a:xfrm>
          <a:prstGeom prst="rect">
            <a:avLst/>
          </a:prstGeom>
          <a:solidFill>
            <a:srgbClr val="00FF9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0x1234</a:t>
            </a: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1169988" y="2252663"/>
            <a:ext cx="1189037" cy="1060450"/>
          </a:xfrm>
          <a:prstGeom prst="rect">
            <a:avLst/>
          </a:prstGeom>
          <a:solidFill>
            <a:srgbClr val="66669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3071813" y="2092325"/>
            <a:ext cx="1117600" cy="1409700"/>
          </a:xfrm>
          <a:prstGeom prst="rect">
            <a:avLst/>
          </a:prstGeom>
          <a:solidFill>
            <a:srgbClr val="DC0A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30" name="Line 8"/>
          <p:cNvSpPr>
            <a:spLocks noChangeShapeType="1"/>
          </p:cNvSpPr>
          <p:nvPr/>
        </p:nvSpPr>
        <p:spPr bwMode="auto">
          <a:xfrm>
            <a:off x="2316163" y="2441575"/>
            <a:ext cx="8413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4154488" y="2297113"/>
            <a:ext cx="1177925" cy="3476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32" name="AutoShape 10"/>
          <p:cNvSpPr>
            <a:spLocks noChangeArrowheads="1"/>
          </p:cNvSpPr>
          <p:nvPr/>
        </p:nvSpPr>
        <p:spPr bwMode="auto">
          <a:xfrm>
            <a:off x="3243263" y="2049463"/>
            <a:ext cx="827087" cy="652462"/>
          </a:xfrm>
          <a:prstGeom prst="irregularSeal1">
            <a:avLst/>
          </a:prstGeom>
          <a:solidFill>
            <a:srgbClr val="A50021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6492875" y="2513013"/>
            <a:ext cx="784225" cy="314325"/>
          </a:xfrm>
          <a:prstGeom prst="rect">
            <a:avLst/>
          </a:prstGeom>
          <a:solidFill>
            <a:srgbClr val="00FF9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0x1234</a:t>
            </a: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1003300" y="3494088"/>
            <a:ext cx="14271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Processor</a:t>
            </a:r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3163888" y="3544888"/>
            <a:ext cx="9477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Cache</a:t>
            </a: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6286500" y="4200525"/>
            <a:ext cx="11572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Memory</a:t>
            </a: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3249613" y="2767013"/>
            <a:ext cx="784225" cy="314325"/>
          </a:xfrm>
          <a:prstGeom prst="rect">
            <a:avLst/>
          </a:prstGeom>
          <a:solidFill>
            <a:srgbClr val="00FF9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0x1234</a:t>
            </a:r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1328738" y="2603500"/>
            <a:ext cx="784225" cy="314325"/>
          </a:xfrm>
          <a:prstGeom prst="rect">
            <a:avLst/>
          </a:prstGeom>
          <a:solidFill>
            <a:srgbClr val="FF66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0x5678</a:t>
            </a:r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auto">
          <a:xfrm>
            <a:off x="2368550" y="3043238"/>
            <a:ext cx="78263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3251200" y="2770188"/>
            <a:ext cx="784225" cy="314325"/>
          </a:xfrm>
          <a:prstGeom prst="rect">
            <a:avLst/>
          </a:prstGeom>
          <a:solidFill>
            <a:srgbClr val="FF66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0x5678</a:t>
            </a:r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3243263" y="2762250"/>
            <a:ext cx="784225" cy="314325"/>
          </a:xfrm>
          <a:prstGeom prst="rect">
            <a:avLst/>
          </a:prstGeom>
          <a:solidFill>
            <a:srgbClr val="FF66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0x5678</a:t>
            </a:r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1293813" y="2625725"/>
            <a:ext cx="915987" cy="314325"/>
          </a:xfrm>
          <a:prstGeom prst="rect">
            <a:avLst/>
          </a:prstGeom>
          <a:solidFill>
            <a:srgbClr val="FF66CC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0x9ABC</a:t>
            </a: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6537325" y="2533650"/>
            <a:ext cx="733425" cy="314325"/>
          </a:xfrm>
          <a:prstGeom prst="rect">
            <a:avLst/>
          </a:prstGeom>
          <a:solidFill>
            <a:srgbClr val="FF66CC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?????</a:t>
            </a:r>
          </a:p>
        </p:txBody>
      </p:sp>
      <p:sp>
        <p:nvSpPr>
          <p:cNvPr id="44" name="AutoShape 22"/>
          <p:cNvSpPr>
            <a:spLocks noChangeArrowheads="1"/>
          </p:cNvSpPr>
          <p:nvPr/>
        </p:nvSpPr>
        <p:spPr bwMode="auto">
          <a:xfrm>
            <a:off x="1408113" y="4267200"/>
            <a:ext cx="1930400" cy="1147763"/>
          </a:xfrm>
          <a:prstGeom prst="irregularSeal2">
            <a:avLst/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Write miss</a:t>
            </a:r>
          </a:p>
        </p:txBody>
      </p:sp>
    </p:spTree>
    <p:extLst>
      <p:ext uri="{BB962C8B-B14F-4D97-AF65-F5344CB8AC3E}">
        <p14:creationId xmlns:p14="http://schemas.microsoft.com/office/powerpoint/2010/main" val="182411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7341E-6 L -0.3585 0.04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00" y="20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0955 -0.02959 " pathEditMode="relative" ptsTypes="AA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5.78035E-7 L 0.20954 0.03214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00" y="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0254 L -0.21198 -0.01827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00" y="-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7341E-6 L 0.35538 -0.03607 " pathEditMode="relative" rAng="0" ptsTypes="AA">
                                      <p:cBhvr>
                                        <p:cTn id="80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00" y="-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-0.00069 L -0.35851 0.03514 " pathEditMode="relative" rAng="0" ptsTypes="AA">
                                      <p:cBhvr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00" y="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526E-6 L 0.20799 0.0296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0" y="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3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7" grpId="0" animBg="1"/>
      <p:bldP spid="37" grpId="1" animBg="1"/>
      <p:bldP spid="37" grpId="2" animBg="1"/>
      <p:bldP spid="37" grpId="3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0" grpId="2" animBg="1"/>
      <p:bldP spid="41" grpId="0" animBg="1"/>
      <p:bldP spid="42" grpId="0" animBg="1"/>
      <p:bldP spid="42" grpId="1" animBg="1"/>
      <p:bldP spid="43" grpId="0" animBg="1"/>
      <p:bldP spid="43" grpId="1" animBg="1"/>
      <p:bldP spid="43" grpId="2" animBg="1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of Memory Hierarchy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594D28-5E5B-4FD7-92E2-392EF37B371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28650" y="3962956"/>
            <a:ext cx="7829550" cy="2133601"/>
            <a:chOff x="396" y="2711"/>
            <a:chExt cx="4932" cy="1344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4224" y="3360"/>
              <a:ext cx="1104" cy="2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>
              <a:prstShdw prst="shdw13" dist="266700" dir="5400000">
                <a:schemeClr val="accent2"/>
              </a:prst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96" y="3100"/>
              <a:ext cx="407" cy="407"/>
            </a:xfrm>
            <a:prstGeom prst="rect">
              <a:avLst/>
            </a:prstGeom>
            <a:solidFill>
              <a:srgbClr val="FF000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Arial" pitchFamily="34" charset="0"/>
                </a:rPr>
                <a:t>Reg </a:t>
              </a:r>
            </a:p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Arial" pitchFamily="34" charset="0"/>
                </a:rPr>
                <a:t>File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996" y="3100"/>
              <a:ext cx="830" cy="407"/>
            </a:xfrm>
            <a:prstGeom prst="rect">
              <a:avLst/>
            </a:prstGeom>
            <a:solidFill>
              <a:srgbClr val="80008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Arial" pitchFamily="34" charset="0"/>
                </a:rPr>
                <a:t>L1</a:t>
              </a:r>
            </a:p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Arial" pitchFamily="34" charset="0"/>
                </a:rPr>
                <a:t>Data cache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033" y="3648"/>
              <a:ext cx="777" cy="407"/>
            </a:xfrm>
            <a:prstGeom prst="rect">
              <a:avLst/>
            </a:prstGeom>
            <a:solidFill>
              <a:srgbClr val="80008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Arial" pitchFamily="34" charset="0"/>
                </a:rPr>
                <a:t>L1</a:t>
              </a:r>
            </a:p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Arial" pitchFamily="34" charset="0"/>
                </a:rPr>
                <a:t>Inst cache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968" y="3120"/>
              <a:ext cx="816" cy="756"/>
            </a:xfrm>
            <a:prstGeom prst="rect">
              <a:avLst/>
            </a:prstGeom>
            <a:solidFill>
              <a:srgbClr val="0066CC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Arial" pitchFamily="34" charset="0"/>
                </a:rPr>
                <a:t>L2 </a:t>
              </a:r>
            </a:p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Arial" pitchFamily="34" charset="0"/>
                </a:rPr>
                <a:t>  Cache</a:t>
              </a:r>
              <a:r>
                <a:rPr kumimoji="0" lang="en-US" altLang="zh-TW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Arial" pitchFamily="34" charset="0"/>
                </a:rPr>
                <a:t> 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2928" y="3071"/>
              <a:ext cx="1271" cy="872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Arial" pitchFamily="34" charset="0"/>
                </a:rPr>
                <a:t>Main </a:t>
              </a:r>
            </a:p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Arial" pitchFamily="34" charset="0"/>
                </a:rPr>
                <a:t>   Memory</a:t>
              </a:r>
              <a:r>
                <a:rPr kumimoji="0" lang="en-US" altLang="zh-TW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Arial" pitchFamily="34" charset="0"/>
                </a:rPr>
                <a:t>  </a:t>
              </a:r>
            </a:p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TW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Arial" pitchFamily="34" charset="0"/>
              </a:endParaRP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4224" y="2880"/>
              <a:ext cx="1104" cy="288"/>
            </a:xfrm>
            <a:prstGeom prst="ellipse">
              <a:avLst/>
            </a:prstGeom>
            <a:solidFill>
              <a:srgbClr val="99FFCC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>
              <a:prstShdw prst="shdw13" dist="266700" dir="5400000">
                <a:schemeClr val="accent2"/>
              </a:prst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4454" y="2947"/>
              <a:ext cx="686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3200" b="0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Arial" pitchFamily="34" charset="0"/>
                </a:rPr>
                <a:t>DISK</a:t>
              </a:r>
            </a:p>
          </p:txBody>
        </p:sp>
        <p:sp>
          <p:nvSpPr>
            <p:cNvPr id="14" name="AutoShape 13"/>
            <p:cNvSpPr>
              <a:spLocks noChangeArrowheads="1"/>
            </p:cNvSpPr>
            <p:nvPr/>
          </p:nvSpPr>
          <p:spPr bwMode="auto">
            <a:xfrm>
              <a:off x="768" y="3264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CC0099"/>
            </a:solidFill>
            <a:ln w="12700">
              <a:solidFill>
                <a:srgbClr val="CC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endParaRPr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auto">
            <a:xfrm>
              <a:off x="1728" y="3264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CC0099"/>
            </a:solidFill>
            <a:ln w="12700">
              <a:solidFill>
                <a:srgbClr val="CC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endParaRPr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>
              <a:off x="1728" y="3744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CC0099"/>
            </a:solidFill>
            <a:ln w="12700">
              <a:solidFill>
                <a:srgbClr val="CC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endParaRPr>
            </a:p>
          </p:txBody>
        </p:sp>
        <p:sp>
          <p:nvSpPr>
            <p:cNvPr id="17" name="AutoShape 16"/>
            <p:cNvSpPr>
              <a:spLocks noChangeArrowheads="1"/>
            </p:cNvSpPr>
            <p:nvPr/>
          </p:nvSpPr>
          <p:spPr bwMode="auto">
            <a:xfrm>
              <a:off x="2684" y="3456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CC0099"/>
            </a:solidFill>
            <a:ln w="12700">
              <a:solidFill>
                <a:srgbClr val="CC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endParaRPr>
            </a:p>
          </p:txBody>
        </p:sp>
        <p:sp>
          <p:nvSpPr>
            <p:cNvPr id="18" name="AutoShape 17"/>
            <p:cNvSpPr>
              <a:spLocks noChangeArrowheads="1"/>
            </p:cNvSpPr>
            <p:nvPr/>
          </p:nvSpPr>
          <p:spPr bwMode="auto">
            <a:xfrm>
              <a:off x="4000" y="3456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CC0099"/>
            </a:solidFill>
            <a:ln w="12700">
              <a:solidFill>
                <a:srgbClr val="CC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endParaRP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190" y="2711"/>
              <a:ext cx="610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Arial" pitchFamily="34" charset="0"/>
                </a:rPr>
                <a:t>SRAM</a:t>
              </a: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3168" y="2733"/>
              <a:ext cx="633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Arial" pitchFamily="34" charset="0"/>
                </a:rPr>
                <a:t>DRAM</a:t>
              </a:r>
            </a:p>
          </p:txBody>
        </p:sp>
        <p:sp>
          <p:nvSpPr>
            <p:cNvPr id="21" name="AutoShape 20"/>
            <p:cNvSpPr>
              <a:spLocks/>
            </p:cNvSpPr>
            <p:nvPr/>
          </p:nvSpPr>
          <p:spPr bwMode="auto">
            <a:xfrm rot="-5400000">
              <a:off x="1464" y="1896"/>
              <a:ext cx="144" cy="2208"/>
            </a:xfrm>
            <a:prstGeom prst="rightBrace">
              <a:avLst>
                <a:gd name="adj1" fmla="val 127778"/>
                <a:gd name="adj2" fmla="val 49954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2362200" y="1367393"/>
            <a:ext cx="2819400" cy="2057400"/>
            <a:chOff x="1488" y="1104"/>
            <a:chExt cx="1776" cy="1296"/>
          </a:xfrm>
        </p:grpSpPr>
        <p:pic>
          <p:nvPicPr>
            <p:cNvPr id="23" name="Picture 22" descr="main_store_service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68" y="1104"/>
              <a:ext cx="1296" cy="1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AutoShape 23"/>
            <p:cNvSpPr>
              <a:spLocks noChangeArrowheads="1"/>
            </p:cNvSpPr>
            <p:nvPr/>
          </p:nvSpPr>
          <p:spPr bwMode="auto">
            <a:xfrm>
              <a:off x="1488" y="1632"/>
              <a:ext cx="432" cy="248"/>
            </a:xfrm>
            <a:prstGeom prst="rightArrow">
              <a:avLst>
                <a:gd name="adj1" fmla="val 50000"/>
                <a:gd name="adj2" fmla="val 43548"/>
              </a:avLst>
            </a:prstGeom>
            <a:solidFill>
              <a:srgbClr val="CC0099"/>
            </a:solidFill>
            <a:ln w="12700">
              <a:solidFill>
                <a:srgbClr val="CC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endParaRPr>
            </a:p>
          </p:txBody>
        </p:sp>
      </p:grpSp>
      <p:pic>
        <p:nvPicPr>
          <p:cNvPr id="25" name="Picture 24" descr="mil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538" y="2289731"/>
            <a:ext cx="754062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838200" y="1649968"/>
            <a:ext cx="1533525" cy="1851025"/>
            <a:chOff x="528" y="1282"/>
            <a:chExt cx="966" cy="1166"/>
          </a:xfrm>
        </p:grpSpPr>
        <p:pic>
          <p:nvPicPr>
            <p:cNvPr id="27" name="Picture 26" descr="ksra25fkss-es-largeview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8" y="1282"/>
              <a:ext cx="726" cy="1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AutoShape 27"/>
            <p:cNvSpPr>
              <a:spLocks noChangeArrowheads="1"/>
            </p:cNvSpPr>
            <p:nvPr/>
          </p:nvSpPr>
          <p:spPr bwMode="auto">
            <a:xfrm>
              <a:off x="528" y="1844"/>
              <a:ext cx="216" cy="124"/>
            </a:xfrm>
            <a:prstGeom prst="rightArrow">
              <a:avLst>
                <a:gd name="adj1" fmla="val 50000"/>
                <a:gd name="adj2" fmla="val 43548"/>
              </a:avLst>
            </a:prstGeom>
            <a:solidFill>
              <a:srgbClr val="CC0099"/>
            </a:solidFill>
            <a:ln w="12700">
              <a:solidFill>
                <a:srgbClr val="CC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endParaRPr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5257800" y="1138793"/>
            <a:ext cx="3733800" cy="2228850"/>
            <a:chOff x="3312" y="768"/>
            <a:chExt cx="2352" cy="1404"/>
          </a:xfrm>
        </p:grpSpPr>
        <p:sp>
          <p:nvSpPr>
            <p:cNvPr id="30" name="AutoShape 29"/>
            <p:cNvSpPr>
              <a:spLocks noChangeArrowheads="1"/>
            </p:cNvSpPr>
            <p:nvPr/>
          </p:nvSpPr>
          <p:spPr bwMode="auto">
            <a:xfrm>
              <a:off x="3312" y="1440"/>
              <a:ext cx="432" cy="248"/>
            </a:xfrm>
            <a:prstGeom prst="rightArrow">
              <a:avLst>
                <a:gd name="adj1" fmla="val 50000"/>
                <a:gd name="adj2" fmla="val 43548"/>
              </a:avLst>
            </a:prstGeom>
            <a:solidFill>
              <a:srgbClr val="CC0099"/>
            </a:solidFill>
            <a:ln w="12700">
              <a:solidFill>
                <a:srgbClr val="CC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endParaRPr>
            </a:p>
          </p:txBody>
        </p:sp>
        <p:pic>
          <p:nvPicPr>
            <p:cNvPr id="31" name="Picture 30" descr="milk_cow_ori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92" y="768"/>
              <a:ext cx="1872" cy="1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2933700" y="6336268"/>
            <a:ext cx="21730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Increasing Capacity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1181100" y="6207681"/>
            <a:ext cx="6324600" cy="1270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181100" y="3905805"/>
            <a:ext cx="6324600" cy="1270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3051810" y="3537261"/>
            <a:ext cx="19424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Increasing Speed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731000" y="3919578"/>
            <a:ext cx="1732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charset="0"/>
              </a:rPr>
              <a:t>Virtual Memory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957368" y="3913194"/>
            <a:ext cx="1941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charset="0"/>
              </a:rPr>
              <a:t>Physical Memory</a:t>
            </a:r>
          </a:p>
        </p:txBody>
      </p:sp>
    </p:spTree>
    <p:extLst>
      <p:ext uri="{BB962C8B-B14F-4D97-AF65-F5344CB8AC3E}">
        <p14:creationId xmlns:p14="http://schemas.microsoft.com/office/powerpoint/2010/main" val="1448873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Four Central Questions in Designing a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P-I-R-W:</a:t>
            </a:r>
          </a:p>
          <a:p>
            <a:pPr lvl="1"/>
            <a:r>
              <a:rPr lang="en-US" dirty="0"/>
              <a:t>placement: where can a block of memory go?</a:t>
            </a:r>
          </a:p>
          <a:p>
            <a:pPr lvl="1"/>
            <a:r>
              <a:rPr lang="en-US" dirty="0"/>
              <a:t>identification: how do i find a block of memory?</a:t>
            </a:r>
          </a:p>
          <a:p>
            <a:pPr lvl="1"/>
            <a:r>
              <a:rPr lang="en-US" dirty="0"/>
              <a:t>replacement: how do i make space for new blocks?</a:t>
            </a:r>
          </a:p>
          <a:p>
            <a:pPr lvl="1"/>
            <a:r>
              <a:rPr lang="en-US" dirty="0"/>
              <a:t>write policy: how do i propagate changes?</a:t>
            </a:r>
          </a:p>
          <a:p>
            <a:r>
              <a:rPr lang="en-US" dirty="0"/>
              <a:t>need to consider these for all levels of the memory hierarchy</a:t>
            </a:r>
          </a:p>
          <a:p>
            <a:pPr lvl="1"/>
            <a:r>
              <a:rPr lang="en-US" dirty="0"/>
              <a:t>L1/L2/L3 caches now</a:t>
            </a:r>
          </a:p>
          <a:p>
            <a:r>
              <a:rPr lang="en-US" dirty="0"/>
              <a:t>main memory, disks have similar issues, addressed later</a:t>
            </a:r>
          </a:p>
        </p:txBody>
      </p:sp>
    </p:spTree>
    <p:extLst>
      <p:ext uri="{BB962C8B-B14F-4D97-AF65-F5344CB8AC3E}">
        <p14:creationId xmlns:p14="http://schemas.microsoft.com/office/powerpoint/2010/main" val="4204606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Caches</a:t>
            </a:r>
          </a:p>
        </p:txBody>
      </p:sp>
      <p:graphicFrame>
        <p:nvGraphicFramePr>
          <p:cNvPr id="5" name="Group 70"/>
          <p:cNvGraphicFramePr>
            <a:graphicFrameLocks noGrp="1"/>
          </p:cNvGraphicFramePr>
          <p:nvPr>
            <p:ph idx="1"/>
          </p:nvPr>
        </p:nvGraphicFramePr>
        <p:xfrm>
          <a:off x="274638" y="1237932"/>
          <a:ext cx="8594725" cy="4934268"/>
        </p:xfrm>
        <a:graphic>
          <a:graphicData uri="http://schemas.openxmlformats.org/drawingml/2006/table">
            <a:tbl>
              <a:tblPr/>
              <a:tblGrid>
                <a:gridCol w="1855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0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8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type of cache</a:t>
                      </a:r>
                    </a:p>
                  </a:txBody>
                  <a:tcPr marL="90273" marR="902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mapping of data from memory to cache</a:t>
                      </a:r>
                    </a:p>
                  </a:txBody>
                  <a:tcPr marL="90273" marR="902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complexity of searching the cache</a:t>
                      </a:r>
                    </a:p>
                  </a:txBody>
                  <a:tcPr marL="90273" marR="902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direct mapped (DM)</a:t>
                      </a:r>
                    </a:p>
                  </a:txBody>
                  <a:tcPr marL="90273" marR="902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memory value can be placed at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single corresponding location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in the cache</a:t>
                      </a:r>
                    </a:p>
                  </a:txBody>
                  <a:tcPr marL="90273" marR="902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fast indexing mechanism</a:t>
                      </a:r>
                    </a:p>
                  </a:txBody>
                  <a:tcPr marL="90273" marR="902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8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set-associative (SA)</a:t>
                      </a:r>
                    </a:p>
                  </a:txBody>
                  <a:tcPr marL="90273" marR="902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memory value can be placed in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any of a set of locations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in the cache</a:t>
                      </a:r>
                    </a:p>
                  </a:txBody>
                  <a:tcPr marL="90273" marR="902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slightly more involved  search mechanism</a:t>
                      </a:r>
                    </a:p>
                  </a:txBody>
                  <a:tcPr marL="90273" marR="902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fully-associative (FA)</a:t>
                      </a:r>
                    </a:p>
                  </a:txBody>
                  <a:tcPr marL="90273" marR="902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memory value can be placed in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any location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in the cache</a:t>
                      </a:r>
                    </a:p>
                  </a:txBody>
                  <a:tcPr marL="90273" marR="902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extensive hardware resources required to search (CAM)</a:t>
                      </a:r>
                    </a:p>
                  </a:txBody>
                  <a:tcPr marL="90273" marR="902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912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Mapping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Direct mapping:</a:t>
            </a:r>
          </a:p>
          <a:p>
            <a:pPr lvl="1"/>
            <a:r>
              <a:rPr lang="en-US" sz="2000" dirty="0"/>
              <a:t>A memory value can only be placed at a single corresponding location in the cache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4D28-5E5B-4FD7-92E2-392EF37B371B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46" name="Group 64"/>
          <p:cNvGrpSpPr>
            <a:grpSpLocks/>
          </p:cNvGrpSpPr>
          <p:nvPr/>
        </p:nvGrpSpPr>
        <p:grpSpPr bwMode="auto">
          <a:xfrm>
            <a:off x="2062163" y="5826125"/>
            <a:ext cx="1798638" cy="346075"/>
            <a:chOff x="1171" y="3240"/>
            <a:chExt cx="1133" cy="218"/>
          </a:xfrm>
        </p:grpSpPr>
        <p:sp>
          <p:nvSpPr>
            <p:cNvPr id="47" name="Rectangle 62"/>
            <p:cNvSpPr>
              <a:spLocks noChangeArrowheads="1"/>
            </p:cNvSpPr>
            <p:nvPr/>
          </p:nvSpPr>
          <p:spPr bwMode="auto">
            <a:xfrm>
              <a:off x="1728" y="3240"/>
              <a:ext cx="576" cy="192"/>
            </a:xfrm>
            <a:prstGeom prst="rect">
              <a:avLst/>
            </a:prstGeom>
            <a:solidFill>
              <a:srgbClr val="0080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0xF0</a:t>
              </a:r>
            </a:p>
          </p:txBody>
        </p:sp>
        <p:sp>
          <p:nvSpPr>
            <p:cNvPr id="48" name="Text Box 63"/>
            <p:cNvSpPr txBox="1">
              <a:spLocks noChangeArrowheads="1"/>
            </p:cNvSpPr>
            <p:nvPr/>
          </p:nvSpPr>
          <p:spPr bwMode="auto">
            <a:xfrm>
              <a:off x="1171" y="3264"/>
              <a:ext cx="404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11111</a:t>
              </a:r>
            </a:p>
          </p:txBody>
        </p:sp>
      </p:grpSp>
      <p:grpSp>
        <p:nvGrpSpPr>
          <p:cNvPr id="49" name="Group 60"/>
          <p:cNvGrpSpPr>
            <a:grpSpLocks/>
          </p:cNvGrpSpPr>
          <p:nvPr/>
        </p:nvGrpSpPr>
        <p:grpSpPr bwMode="auto">
          <a:xfrm>
            <a:off x="2062163" y="5508625"/>
            <a:ext cx="1798638" cy="317500"/>
            <a:chOff x="1867" y="3040"/>
            <a:chExt cx="1133" cy="200"/>
          </a:xfrm>
        </p:grpSpPr>
        <p:sp>
          <p:nvSpPr>
            <p:cNvPr id="50" name="Text Box 58"/>
            <p:cNvSpPr txBox="1">
              <a:spLocks noChangeArrowheads="1"/>
            </p:cNvSpPr>
            <p:nvPr/>
          </p:nvSpPr>
          <p:spPr bwMode="auto">
            <a:xfrm>
              <a:off x="1867" y="3040"/>
              <a:ext cx="404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11111</a:t>
              </a:r>
            </a:p>
          </p:txBody>
        </p:sp>
        <p:sp>
          <p:nvSpPr>
            <p:cNvPr id="51" name="Rectangle 59"/>
            <p:cNvSpPr>
              <a:spLocks noChangeArrowheads="1"/>
            </p:cNvSpPr>
            <p:nvPr/>
          </p:nvSpPr>
          <p:spPr bwMode="auto">
            <a:xfrm>
              <a:off x="2424" y="3048"/>
              <a:ext cx="576" cy="192"/>
            </a:xfrm>
            <a:prstGeom prst="rect">
              <a:avLst/>
            </a:prstGeom>
            <a:solidFill>
              <a:srgbClr val="DC0A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0xAA</a:t>
              </a:r>
            </a:p>
          </p:txBody>
        </p:sp>
      </p:grpSp>
      <p:grpSp>
        <p:nvGrpSpPr>
          <p:cNvPr id="52" name="Group 57"/>
          <p:cNvGrpSpPr>
            <a:grpSpLocks/>
          </p:cNvGrpSpPr>
          <p:nvPr/>
        </p:nvGrpSpPr>
        <p:grpSpPr bwMode="auto">
          <a:xfrm>
            <a:off x="2019300" y="3654425"/>
            <a:ext cx="1841500" cy="355600"/>
            <a:chOff x="712" y="1032"/>
            <a:chExt cx="1160" cy="224"/>
          </a:xfrm>
        </p:grpSpPr>
        <p:sp>
          <p:nvSpPr>
            <p:cNvPr id="53" name="Rectangle 55"/>
            <p:cNvSpPr>
              <a:spLocks noChangeArrowheads="1"/>
            </p:cNvSpPr>
            <p:nvPr/>
          </p:nvSpPr>
          <p:spPr bwMode="auto">
            <a:xfrm>
              <a:off x="1296" y="1032"/>
              <a:ext cx="576" cy="192"/>
            </a:xfrm>
            <a:prstGeom prst="rect">
              <a:avLst/>
            </a:prstGeom>
            <a:solidFill>
              <a:srgbClr val="0080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0x0F</a:t>
              </a:r>
            </a:p>
          </p:txBody>
        </p:sp>
        <p:sp>
          <p:nvSpPr>
            <p:cNvPr id="54" name="Text Box 56"/>
            <p:cNvSpPr txBox="1">
              <a:spLocks noChangeArrowheads="1"/>
            </p:cNvSpPr>
            <p:nvPr/>
          </p:nvSpPr>
          <p:spPr bwMode="auto">
            <a:xfrm>
              <a:off x="712" y="1064"/>
              <a:ext cx="426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00000</a:t>
              </a:r>
            </a:p>
          </p:txBody>
        </p:sp>
      </p:grp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2019300" y="3349625"/>
            <a:ext cx="1841500" cy="304800"/>
            <a:chOff x="712" y="1080"/>
            <a:chExt cx="1160" cy="192"/>
          </a:xfrm>
        </p:grpSpPr>
        <p:sp>
          <p:nvSpPr>
            <p:cNvPr id="56" name="Text Box 52"/>
            <p:cNvSpPr txBox="1">
              <a:spLocks noChangeArrowheads="1"/>
            </p:cNvSpPr>
            <p:nvPr/>
          </p:nvSpPr>
          <p:spPr bwMode="auto">
            <a:xfrm>
              <a:off x="712" y="1080"/>
              <a:ext cx="426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00000</a:t>
              </a:r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1296" y="1080"/>
              <a:ext cx="576" cy="192"/>
            </a:xfrm>
            <a:prstGeom prst="rect">
              <a:avLst/>
            </a:prstGeom>
            <a:solidFill>
              <a:srgbClr val="DC0A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0x55</a:t>
              </a:r>
            </a:p>
          </p:txBody>
        </p:sp>
      </p:grp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2946400" y="3959225"/>
            <a:ext cx="914400" cy="304800"/>
          </a:xfrm>
          <a:prstGeom prst="rect">
            <a:avLst/>
          </a:prstGeom>
          <a:solidFill>
            <a:srgbClr val="DC0A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59" name="Text Box 9"/>
          <p:cNvSpPr txBox="1">
            <a:spLocks noChangeArrowheads="1"/>
          </p:cNvSpPr>
          <p:nvPr/>
        </p:nvSpPr>
        <p:spPr bwMode="auto">
          <a:xfrm>
            <a:off x="2546350" y="3349625"/>
            <a:ext cx="282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0</a:t>
            </a:r>
          </a:p>
        </p:txBody>
      </p:sp>
      <p:sp>
        <p:nvSpPr>
          <p:cNvPr id="60" name="Text Box 10"/>
          <p:cNvSpPr txBox="1">
            <a:spLocks noChangeArrowheads="1"/>
          </p:cNvSpPr>
          <p:nvPr/>
        </p:nvSpPr>
        <p:spPr bwMode="auto">
          <a:xfrm>
            <a:off x="2543175" y="3705225"/>
            <a:ext cx="282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1</a:t>
            </a:r>
          </a:p>
        </p:txBody>
      </p:sp>
      <p:sp>
        <p:nvSpPr>
          <p:cNvPr id="61" name="Text Box 11"/>
          <p:cNvSpPr txBox="1">
            <a:spLocks noChangeArrowheads="1"/>
          </p:cNvSpPr>
          <p:nvPr/>
        </p:nvSpPr>
        <p:spPr bwMode="auto">
          <a:xfrm>
            <a:off x="2546350" y="4010025"/>
            <a:ext cx="282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0</a:t>
            </a:r>
          </a:p>
        </p:txBody>
      </p:sp>
      <p:sp>
        <p:nvSpPr>
          <p:cNvPr id="62" name="Text Box 14"/>
          <p:cNvSpPr txBox="1">
            <a:spLocks noChangeArrowheads="1"/>
          </p:cNvSpPr>
          <p:nvPr/>
        </p:nvSpPr>
        <p:spPr bwMode="auto">
          <a:xfrm>
            <a:off x="2022475" y="4010025"/>
            <a:ext cx="6762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00001</a:t>
            </a:r>
          </a:p>
        </p:txBody>
      </p:sp>
      <p:sp>
        <p:nvSpPr>
          <p:cNvPr id="63" name="Text Box 18"/>
          <p:cNvSpPr txBox="1">
            <a:spLocks noChangeArrowheads="1"/>
          </p:cNvSpPr>
          <p:nvPr/>
        </p:nvSpPr>
        <p:spPr bwMode="auto">
          <a:xfrm>
            <a:off x="2568575" y="5521325"/>
            <a:ext cx="282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0</a:t>
            </a:r>
          </a:p>
        </p:txBody>
      </p:sp>
      <p:sp>
        <p:nvSpPr>
          <p:cNvPr id="64" name="Text Box 19"/>
          <p:cNvSpPr txBox="1">
            <a:spLocks noChangeArrowheads="1"/>
          </p:cNvSpPr>
          <p:nvPr/>
        </p:nvSpPr>
        <p:spPr bwMode="auto">
          <a:xfrm>
            <a:off x="2565400" y="5864225"/>
            <a:ext cx="282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1</a:t>
            </a:r>
          </a:p>
        </p:txBody>
      </p:sp>
      <p:sp>
        <p:nvSpPr>
          <p:cNvPr id="65" name="Line 25"/>
          <p:cNvSpPr>
            <a:spLocks noChangeShapeType="1"/>
          </p:cNvSpPr>
          <p:nvPr/>
        </p:nvSpPr>
        <p:spPr bwMode="auto">
          <a:xfrm>
            <a:off x="3365500" y="4403725"/>
            <a:ext cx="0" cy="939800"/>
          </a:xfrm>
          <a:prstGeom prst="line">
            <a:avLst/>
          </a:prstGeom>
          <a:noFill/>
          <a:ln w="76200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66" name="Rectangle 26"/>
          <p:cNvSpPr>
            <a:spLocks noChangeArrowheads="1"/>
          </p:cNvSpPr>
          <p:nvPr/>
        </p:nvSpPr>
        <p:spPr bwMode="auto">
          <a:xfrm>
            <a:off x="6530975" y="3654425"/>
            <a:ext cx="914400" cy="304800"/>
          </a:xfrm>
          <a:prstGeom prst="rect">
            <a:avLst/>
          </a:prstGeom>
          <a:solidFill>
            <a:srgbClr val="B2B2B2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67" name="Rectangle 27"/>
          <p:cNvSpPr>
            <a:spLocks noChangeArrowheads="1"/>
          </p:cNvSpPr>
          <p:nvPr/>
        </p:nvSpPr>
        <p:spPr bwMode="auto">
          <a:xfrm>
            <a:off x="6530975" y="3349625"/>
            <a:ext cx="914400" cy="304800"/>
          </a:xfrm>
          <a:prstGeom prst="rect">
            <a:avLst/>
          </a:prstGeom>
          <a:solidFill>
            <a:srgbClr val="B2B2B2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68" name="Rectangle 28"/>
          <p:cNvSpPr>
            <a:spLocks noChangeArrowheads="1"/>
          </p:cNvSpPr>
          <p:nvPr/>
        </p:nvSpPr>
        <p:spPr bwMode="auto">
          <a:xfrm>
            <a:off x="5816600" y="3654425"/>
            <a:ext cx="685800" cy="304800"/>
          </a:xfrm>
          <a:prstGeom prst="rect">
            <a:avLst/>
          </a:prstGeom>
          <a:solidFill>
            <a:srgbClr val="FF9933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69" name="Rectangle 29"/>
          <p:cNvSpPr>
            <a:spLocks noChangeArrowheads="1"/>
          </p:cNvSpPr>
          <p:nvPr/>
        </p:nvSpPr>
        <p:spPr bwMode="auto">
          <a:xfrm>
            <a:off x="5816600" y="3349625"/>
            <a:ext cx="685800" cy="304800"/>
          </a:xfrm>
          <a:prstGeom prst="rect">
            <a:avLst/>
          </a:prstGeom>
          <a:solidFill>
            <a:srgbClr val="FF9933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70" name="Text Box 31"/>
          <p:cNvSpPr txBox="1">
            <a:spLocks noChangeArrowheads="1"/>
          </p:cNvSpPr>
          <p:nvPr/>
        </p:nvSpPr>
        <p:spPr bwMode="auto">
          <a:xfrm>
            <a:off x="5534025" y="3311525"/>
            <a:ext cx="282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0</a:t>
            </a:r>
          </a:p>
        </p:txBody>
      </p:sp>
      <p:sp>
        <p:nvSpPr>
          <p:cNvPr id="71" name="Text Box 32"/>
          <p:cNvSpPr txBox="1">
            <a:spLocks noChangeArrowheads="1"/>
          </p:cNvSpPr>
          <p:nvPr/>
        </p:nvSpPr>
        <p:spPr bwMode="auto">
          <a:xfrm>
            <a:off x="5530850" y="3654425"/>
            <a:ext cx="2825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1</a:t>
            </a:r>
          </a:p>
        </p:txBody>
      </p:sp>
      <p:sp>
        <p:nvSpPr>
          <p:cNvPr id="72" name="Rectangle 33"/>
          <p:cNvSpPr>
            <a:spLocks noChangeArrowheads="1"/>
          </p:cNvSpPr>
          <p:nvPr/>
        </p:nvSpPr>
        <p:spPr bwMode="auto">
          <a:xfrm>
            <a:off x="2644775" y="3311525"/>
            <a:ext cx="174625" cy="28575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73" name="Rectangle 34"/>
          <p:cNvSpPr>
            <a:spLocks noChangeArrowheads="1"/>
          </p:cNvSpPr>
          <p:nvPr/>
        </p:nvSpPr>
        <p:spPr bwMode="auto">
          <a:xfrm>
            <a:off x="2043112" y="3311525"/>
            <a:ext cx="603250" cy="2857500"/>
          </a:xfrm>
          <a:prstGeom prst="rect">
            <a:avLst/>
          </a:prstGeom>
          <a:solidFill>
            <a:srgbClr val="FF9933">
              <a:alpha val="39999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74" name="Rectangle 6"/>
          <p:cNvSpPr>
            <a:spLocks noChangeArrowheads="1"/>
          </p:cNvSpPr>
          <p:nvPr/>
        </p:nvSpPr>
        <p:spPr bwMode="auto">
          <a:xfrm>
            <a:off x="2946400" y="3654425"/>
            <a:ext cx="914400" cy="304800"/>
          </a:xfrm>
          <a:prstGeom prst="rect">
            <a:avLst/>
          </a:prstGeom>
          <a:solidFill>
            <a:srgbClr val="0080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0x0F</a:t>
            </a:r>
          </a:p>
        </p:txBody>
      </p:sp>
      <p:sp>
        <p:nvSpPr>
          <p:cNvPr id="75" name="Text Box 12"/>
          <p:cNvSpPr txBox="1">
            <a:spLocks noChangeArrowheads="1"/>
          </p:cNvSpPr>
          <p:nvPr/>
        </p:nvSpPr>
        <p:spPr bwMode="auto">
          <a:xfrm>
            <a:off x="2019300" y="3349625"/>
            <a:ext cx="6762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00000</a:t>
            </a:r>
          </a:p>
        </p:txBody>
      </p:sp>
      <p:sp>
        <p:nvSpPr>
          <p:cNvPr id="76" name="Rectangle 5"/>
          <p:cNvSpPr>
            <a:spLocks noChangeArrowheads="1"/>
          </p:cNvSpPr>
          <p:nvPr/>
        </p:nvSpPr>
        <p:spPr bwMode="auto">
          <a:xfrm>
            <a:off x="2946400" y="3349625"/>
            <a:ext cx="914400" cy="304800"/>
          </a:xfrm>
          <a:prstGeom prst="rect">
            <a:avLst/>
          </a:prstGeom>
          <a:solidFill>
            <a:srgbClr val="DC0A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0x55</a:t>
            </a:r>
          </a:p>
        </p:txBody>
      </p:sp>
      <p:sp>
        <p:nvSpPr>
          <p:cNvPr id="77" name="Text Box 21"/>
          <p:cNvSpPr txBox="1">
            <a:spLocks noChangeArrowheads="1"/>
          </p:cNvSpPr>
          <p:nvPr/>
        </p:nvSpPr>
        <p:spPr bwMode="auto">
          <a:xfrm>
            <a:off x="2061788" y="5508625"/>
            <a:ext cx="6421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11111</a:t>
            </a:r>
          </a:p>
        </p:txBody>
      </p:sp>
      <p:sp>
        <p:nvSpPr>
          <p:cNvPr id="78" name="Rectangle 15"/>
          <p:cNvSpPr>
            <a:spLocks noChangeArrowheads="1"/>
          </p:cNvSpPr>
          <p:nvPr/>
        </p:nvSpPr>
        <p:spPr bwMode="auto">
          <a:xfrm>
            <a:off x="2946400" y="5521325"/>
            <a:ext cx="914400" cy="304800"/>
          </a:xfrm>
          <a:prstGeom prst="rect">
            <a:avLst/>
          </a:prstGeom>
          <a:solidFill>
            <a:srgbClr val="DC0A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0xAA</a:t>
            </a:r>
          </a:p>
        </p:txBody>
      </p:sp>
      <p:sp>
        <p:nvSpPr>
          <p:cNvPr id="79" name="Rectangle 16"/>
          <p:cNvSpPr>
            <a:spLocks noChangeArrowheads="1"/>
          </p:cNvSpPr>
          <p:nvPr/>
        </p:nvSpPr>
        <p:spPr bwMode="auto">
          <a:xfrm>
            <a:off x="2946400" y="5826125"/>
            <a:ext cx="914400" cy="304800"/>
          </a:xfrm>
          <a:prstGeom prst="rect">
            <a:avLst/>
          </a:prstGeom>
          <a:solidFill>
            <a:srgbClr val="0080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0xF0</a:t>
            </a:r>
          </a:p>
        </p:txBody>
      </p:sp>
      <p:sp>
        <p:nvSpPr>
          <p:cNvPr id="80" name="Text Box 22"/>
          <p:cNvSpPr txBox="1">
            <a:spLocks noChangeArrowheads="1"/>
          </p:cNvSpPr>
          <p:nvPr/>
        </p:nvSpPr>
        <p:spPr bwMode="auto">
          <a:xfrm>
            <a:off x="2061788" y="5864225"/>
            <a:ext cx="6421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11111</a:t>
            </a:r>
          </a:p>
        </p:txBody>
      </p:sp>
      <p:sp>
        <p:nvSpPr>
          <p:cNvPr id="81" name="AutoShape 68"/>
          <p:cNvSpPr>
            <a:spLocks noChangeArrowheads="1"/>
          </p:cNvSpPr>
          <p:nvPr/>
        </p:nvSpPr>
        <p:spPr bwMode="auto">
          <a:xfrm>
            <a:off x="1828800" y="2701925"/>
            <a:ext cx="520700" cy="330200"/>
          </a:xfrm>
          <a:prstGeom prst="wedgeRectCallout">
            <a:avLst>
              <a:gd name="adj1" fmla="val 44514"/>
              <a:gd name="adj2" fmla="val 179806"/>
            </a:avLst>
          </a:prstGeom>
          <a:solidFill>
            <a:srgbClr val="DC0A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Tag</a:t>
            </a:r>
          </a:p>
        </p:txBody>
      </p:sp>
      <p:sp>
        <p:nvSpPr>
          <p:cNvPr id="82" name="AutoShape 69"/>
          <p:cNvSpPr>
            <a:spLocks noChangeArrowheads="1"/>
          </p:cNvSpPr>
          <p:nvPr/>
        </p:nvSpPr>
        <p:spPr bwMode="auto">
          <a:xfrm>
            <a:off x="2768600" y="2663825"/>
            <a:ext cx="812800" cy="342900"/>
          </a:xfrm>
          <a:prstGeom prst="wedgeRectCallout">
            <a:avLst>
              <a:gd name="adj1" fmla="val -51954"/>
              <a:gd name="adj2" fmla="val 186111"/>
            </a:avLst>
          </a:prstGeom>
          <a:solidFill>
            <a:srgbClr val="DC0A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Index</a:t>
            </a:r>
          </a:p>
        </p:txBody>
      </p:sp>
      <p:sp>
        <p:nvSpPr>
          <p:cNvPr id="83" name="AutoShape 70"/>
          <p:cNvSpPr>
            <a:spLocks noChangeArrowheads="1"/>
          </p:cNvSpPr>
          <p:nvPr/>
        </p:nvSpPr>
        <p:spPr bwMode="auto">
          <a:xfrm>
            <a:off x="4191000" y="2740025"/>
            <a:ext cx="647700" cy="342900"/>
          </a:xfrm>
          <a:prstGeom prst="wedgeRectCallout">
            <a:avLst>
              <a:gd name="adj1" fmla="val -150491"/>
              <a:gd name="adj2" fmla="val 178704"/>
            </a:avLst>
          </a:prstGeom>
          <a:solidFill>
            <a:srgbClr val="DC0A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Data</a:t>
            </a:r>
          </a:p>
        </p:txBody>
      </p:sp>
      <p:sp>
        <p:nvSpPr>
          <p:cNvPr id="84" name="Text Box 74"/>
          <p:cNvSpPr txBox="1">
            <a:spLocks noChangeArrowheads="1"/>
          </p:cNvSpPr>
          <p:nvPr/>
        </p:nvSpPr>
        <p:spPr bwMode="auto">
          <a:xfrm>
            <a:off x="2012950" y="3702050"/>
            <a:ext cx="6762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00000</a:t>
            </a:r>
          </a:p>
        </p:txBody>
      </p:sp>
      <p:sp>
        <p:nvSpPr>
          <p:cNvPr id="85" name="Text Box 75"/>
          <p:cNvSpPr txBox="1">
            <a:spLocks noChangeArrowheads="1"/>
          </p:cNvSpPr>
          <p:nvPr/>
        </p:nvSpPr>
        <p:spPr bwMode="auto">
          <a:xfrm>
            <a:off x="2022475" y="3697287"/>
            <a:ext cx="6762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6633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00000</a:t>
            </a:r>
          </a:p>
        </p:txBody>
      </p:sp>
      <p:sp>
        <p:nvSpPr>
          <p:cNvPr id="86" name="Text Box 76"/>
          <p:cNvSpPr txBox="1">
            <a:spLocks noChangeArrowheads="1"/>
          </p:cNvSpPr>
          <p:nvPr/>
        </p:nvSpPr>
        <p:spPr bwMode="auto">
          <a:xfrm>
            <a:off x="2057025" y="5859462"/>
            <a:ext cx="6421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6633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11111</a:t>
            </a:r>
          </a:p>
        </p:txBody>
      </p:sp>
    </p:spTree>
    <p:extLst>
      <p:ext uri="{BB962C8B-B14F-4D97-AF65-F5344CB8AC3E}">
        <p14:creationId xmlns:p14="http://schemas.microsoft.com/office/powerpoint/2010/main" val="425798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5185E-6 L 0.39167 1.85185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83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0.41441 1.85185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12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59259E-6 L 0.39167 -2.59259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83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96296E-6 L 0.41719 -0.0039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51" y="-20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44444E-6 C 0.1717 -0.13148 0.34358 -0.2625 0.41267 -0.3148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25" y="-15741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81481E-6 C 0.1625 -0.13217 0.32552 -0.26388 0.39063 -0.3166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31" y="-1583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6 C 0.17135 -0.13264 0.34288 -0.26505 0.41163 -0.3180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73" y="-15903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40741E-7 C 0.16268 -0.13195 0.32552 -0.26389 0.39063 -0.31667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31" y="-15833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  <p:bldP spid="75" grpId="0"/>
      <p:bldP spid="75" grpId="1"/>
      <p:bldP spid="76" grpId="0" animBg="1"/>
      <p:bldP spid="77" grpId="0"/>
      <p:bldP spid="78" grpId="0" animBg="1"/>
      <p:bldP spid="79" grpId="0" animBg="1"/>
      <p:bldP spid="80" grpId="0"/>
      <p:bldP spid="81" grpId="0" animBg="1"/>
      <p:bldP spid="82" grpId="0" animBg="1"/>
      <p:bldP spid="84" grpId="0"/>
      <p:bldP spid="85" grpId="0"/>
      <p:bldP spid="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095979D-7B6E-494F-B068-0FAC041FF405}" type="datetime1">
              <a:rPr lang="en-US"/>
              <a:pPr/>
              <a:t>9/8/2022</a:t>
            </a:fld>
            <a:endParaRPr lang="en-US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7BE640-DBFA-4805-A613-1B230C06FA89}" type="slidenum">
              <a:rPr lang="en-US"/>
              <a:pPr/>
              <a:t>6</a:t>
            </a:fld>
            <a:endParaRPr 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598488" y="490538"/>
            <a:ext cx="8105775" cy="4714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/>
              <a:t>Direct-Mapped: </a:t>
            </a:r>
            <a:br>
              <a:rPr lang="en-US" sz="2800"/>
            </a:br>
            <a:r>
              <a:rPr lang="en-US" sz="2800"/>
              <a:t>One cache location for each address</a:t>
            </a:r>
          </a:p>
        </p:txBody>
      </p:sp>
      <p:graphicFrame>
        <p:nvGraphicFramePr>
          <p:cNvPr id="614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036638" y="1066800"/>
          <a:ext cx="6745287" cy="506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9599295" imgH="7864316" progId="">
                  <p:embed/>
                </p:oleObj>
              </mc:Choice>
              <mc:Fallback>
                <p:oleObj name="Visio" r:id="rId2" imgW="9599295" imgH="7864316" progId="">
                  <p:embed/>
                  <p:pic>
                    <p:nvPicPr>
                      <p:cNvPr id="614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638" y="1066800"/>
                        <a:ext cx="6745287" cy="506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6208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Fully Associative Mapping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Fully-associative mapping:</a:t>
            </a:r>
          </a:p>
          <a:p>
            <a:pPr lvl="1"/>
            <a:r>
              <a:rPr lang="en-US" sz="2000" dirty="0"/>
              <a:t>A memory value can be placed anywhere in the cache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4D28-5E5B-4FD7-92E2-392EF37B371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101013" y="3136900"/>
            <a:ext cx="914400" cy="304800"/>
          </a:xfrm>
          <a:prstGeom prst="rect">
            <a:avLst/>
          </a:prstGeom>
          <a:solidFill>
            <a:srgbClr val="B2B2B2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814888" y="3146425"/>
            <a:ext cx="914400" cy="304800"/>
          </a:xfrm>
          <a:prstGeom prst="rect">
            <a:avLst/>
          </a:prstGeom>
          <a:solidFill>
            <a:srgbClr val="B2B2B2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386638" y="3136900"/>
            <a:ext cx="685800" cy="304800"/>
          </a:xfrm>
          <a:prstGeom prst="rect">
            <a:avLst/>
          </a:prstGeom>
          <a:solidFill>
            <a:srgbClr val="FF9933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100513" y="3146425"/>
            <a:ext cx="685800" cy="304800"/>
          </a:xfrm>
          <a:prstGeom prst="rect">
            <a:avLst/>
          </a:prstGeom>
          <a:solidFill>
            <a:srgbClr val="FF9933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pitchFamily="18" charset="-120"/>
              <a:cs typeface="Arial" pitchFamily="34" charset="0"/>
            </a:endParaRPr>
          </a:p>
        </p:txBody>
      </p: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317500" y="5622925"/>
            <a:ext cx="1766888" cy="346075"/>
            <a:chOff x="1191" y="3240"/>
            <a:chExt cx="1113" cy="218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728" y="3240"/>
              <a:ext cx="576" cy="192"/>
            </a:xfrm>
            <a:prstGeom prst="rect">
              <a:avLst/>
            </a:prstGeom>
            <a:solidFill>
              <a:srgbClr val="0080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新細明體" pitchFamily="18" charset="-120"/>
                  <a:cs typeface="Arial" pitchFamily="34" charset="0"/>
                </a:rPr>
                <a:t>0xF0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191" y="3264"/>
              <a:ext cx="363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新細明體" pitchFamily="18" charset="-120"/>
                  <a:cs typeface="Arial" pitchFamily="34" charset="0"/>
                </a:rPr>
                <a:t>1111</a:t>
              </a:r>
            </a:p>
          </p:txBody>
        </p:sp>
      </p:grpSp>
      <p:grpSp>
        <p:nvGrpSpPr>
          <p:cNvPr id="12" name="Group 9"/>
          <p:cNvGrpSpPr>
            <a:grpSpLocks/>
          </p:cNvGrpSpPr>
          <p:nvPr/>
        </p:nvGrpSpPr>
        <p:grpSpPr bwMode="auto">
          <a:xfrm>
            <a:off x="317500" y="5305425"/>
            <a:ext cx="1766888" cy="317500"/>
            <a:chOff x="1887" y="3040"/>
            <a:chExt cx="1113" cy="200"/>
          </a:xfrm>
        </p:grpSpPr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1887" y="3040"/>
              <a:ext cx="363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新細明體" pitchFamily="18" charset="-120"/>
                  <a:cs typeface="Arial" pitchFamily="34" charset="0"/>
                </a:rPr>
                <a:t>1111</a:t>
              </a: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2424" y="3048"/>
              <a:ext cx="576" cy="192"/>
            </a:xfrm>
            <a:prstGeom prst="rect">
              <a:avLst/>
            </a:prstGeom>
            <a:solidFill>
              <a:srgbClr val="DC0A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新細明體" pitchFamily="18" charset="-120"/>
                  <a:cs typeface="Arial" pitchFamily="34" charset="0"/>
                </a:rPr>
                <a:t>0xAA</a:t>
              </a:r>
            </a:p>
          </p:txBody>
        </p:sp>
      </p:grp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292100" y="3451225"/>
            <a:ext cx="1792288" cy="358775"/>
            <a:chOff x="743" y="1032"/>
            <a:chExt cx="1129" cy="226"/>
          </a:xfrm>
        </p:grpSpPr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1296" y="1032"/>
              <a:ext cx="576" cy="192"/>
            </a:xfrm>
            <a:prstGeom prst="rect">
              <a:avLst/>
            </a:prstGeom>
            <a:solidFill>
              <a:srgbClr val="0080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新細明體" pitchFamily="18" charset="-120"/>
                  <a:cs typeface="Arial" pitchFamily="34" charset="0"/>
                </a:rPr>
                <a:t>0x0F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743" y="1064"/>
              <a:ext cx="363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新細明體" pitchFamily="18" charset="-120"/>
                  <a:cs typeface="Arial" pitchFamily="34" charset="0"/>
                </a:rPr>
                <a:t>0000</a:t>
              </a:r>
            </a:p>
          </p:txBody>
        </p:sp>
      </p:grpSp>
      <p:grpSp>
        <p:nvGrpSpPr>
          <p:cNvPr id="18" name="Group 15"/>
          <p:cNvGrpSpPr>
            <a:grpSpLocks/>
          </p:cNvGrpSpPr>
          <p:nvPr/>
        </p:nvGrpSpPr>
        <p:grpSpPr bwMode="auto">
          <a:xfrm>
            <a:off x="292100" y="3146425"/>
            <a:ext cx="1792288" cy="307975"/>
            <a:chOff x="743" y="1080"/>
            <a:chExt cx="1129" cy="194"/>
          </a:xfrm>
        </p:grpSpPr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743" y="1080"/>
              <a:ext cx="363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新細明體" pitchFamily="18" charset="-120"/>
                  <a:cs typeface="Arial" pitchFamily="34" charset="0"/>
                </a:rPr>
                <a:t>0000</a:t>
              </a: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1296" y="1080"/>
              <a:ext cx="576" cy="192"/>
            </a:xfrm>
            <a:prstGeom prst="rect">
              <a:avLst/>
            </a:prstGeom>
            <a:solidFill>
              <a:srgbClr val="DC0A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新細明體" pitchFamily="18" charset="-120"/>
                  <a:cs typeface="Arial" pitchFamily="34" charset="0"/>
                </a:rPr>
                <a:t>0x55</a:t>
              </a:r>
            </a:p>
          </p:txBody>
        </p:sp>
      </p:grp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169988" y="3756025"/>
            <a:ext cx="914400" cy="304800"/>
          </a:xfrm>
          <a:prstGeom prst="rect">
            <a:avLst/>
          </a:prstGeom>
          <a:solidFill>
            <a:srgbClr val="DC0A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1589088" y="4200525"/>
            <a:ext cx="0" cy="939800"/>
          </a:xfrm>
          <a:prstGeom prst="line">
            <a:avLst/>
          </a:prstGeom>
          <a:noFill/>
          <a:ln w="76200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453188" y="3136900"/>
            <a:ext cx="914400" cy="304800"/>
          </a:xfrm>
          <a:prstGeom prst="rect">
            <a:avLst/>
          </a:prstGeom>
          <a:solidFill>
            <a:srgbClr val="B2B2B2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195638" y="3146425"/>
            <a:ext cx="914400" cy="304800"/>
          </a:xfrm>
          <a:prstGeom prst="rect">
            <a:avLst/>
          </a:prstGeom>
          <a:solidFill>
            <a:srgbClr val="B2B2B2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753100" y="3136900"/>
            <a:ext cx="685800" cy="304800"/>
          </a:xfrm>
          <a:prstGeom prst="rect">
            <a:avLst/>
          </a:prstGeom>
          <a:solidFill>
            <a:srgbClr val="FF9933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481263" y="3146425"/>
            <a:ext cx="685800" cy="304800"/>
          </a:xfrm>
          <a:prstGeom prst="rect">
            <a:avLst/>
          </a:prstGeom>
          <a:solidFill>
            <a:srgbClr val="FF9933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27" name="Rectangle 29"/>
          <p:cNvSpPr>
            <a:spLocks noChangeArrowheads="1"/>
          </p:cNvSpPr>
          <p:nvPr/>
        </p:nvSpPr>
        <p:spPr bwMode="auto">
          <a:xfrm>
            <a:off x="206375" y="3162300"/>
            <a:ext cx="747713" cy="2857500"/>
          </a:xfrm>
          <a:prstGeom prst="rect">
            <a:avLst/>
          </a:prstGeom>
          <a:solidFill>
            <a:srgbClr val="FF9933">
              <a:alpha val="39999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28" name="Rectangle 30"/>
          <p:cNvSpPr>
            <a:spLocks noChangeArrowheads="1"/>
          </p:cNvSpPr>
          <p:nvPr/>
        </p:nvSpPr>
        <p:spPr bwMode="auto">
          <a:xfrm>
            <a:off x="1169988" y="3451225"/>
            <a:ext cx="914400" cy="304800"/>
          </a:xfrm>
          <a:prstGeom prst="rect">
            <a:avLst/>
          </a:prstGeom>
          <a:solidFill>
            <a:srgbClr val="0080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新細明體" pitchFamily="18" charset="-120"/>
                <a:cs typeface="Arial" pitchFamily="34" charset="0"/>
              </a:rPr>
              <a:t>0x0F</a:t>
            </a:r>
          </a:p>
        </p:txBody>
      </p:sp>
      <p:sp>
        <p:nvSpPr>
          <p:cNvPr id="29" name="Rectangle 31"/>
          <p:cNvSpPr>
            <a:spLocks noChangeArrowheads="1"/>
          </p:cNvSpPr>
          <p:nvPr/>
        </p:nvSpPr>
        <p:spPr bwMode="auto">
          <a:xfrm>
            <a:off x="1169988" y="3146425"/>
            <a:ext cx="914400" cy="304800"/>
          </a:xfrm>
          <a:prstGeom prst="rect">
            <a:avLst/>
          </a:prstGeom>
          <a:solidFill>
            <a:srgbClr val="DC0A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pitchFamily="18" charset="-120"/>
                <a:cs typeface="Arial" pitchFamily="34" charset="0"/>
              </a:rPr>
              <a:t>0x55</a:t>
            </a:r>
          </a:p>
        </p:txBody>
      </p:sp>
      <p:sp>
        <p:nvSpPr>
          <p:cNvPr id="30" name="Rectangle 32"/>
          <p:cNvSpPr>
            <a:spLocks noChangeArrowheads="1"/>
          </p:cNvSpPr>
          <p:nvPr/>
        </p:nvSpPr>
        <p:spPr bwMode="auto">
          <a:xfrm>
            <a:off x="1169988" y="5318125"/>
            <a:ext cx="914400" cy="304800"/>
          </a:xfrm>
          <a:prstGeom prst="rect">
            <a:avLst/>
          </a:prstGeom>
          <a:solidFill>
            <a:srgbClr val="DC0A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pitchFamily="18" charset="-120"/>
                <a:cs typeface="Arial" pitchFamily="34" charset="0"/>
              </a:rPr>
              <a:t>0xAA</a:t>
            </a:r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1169988" y="5622925"/>
            <a:ext cx="914400" cy="304800"/>
          </a:xfrm>
          <a:prstGeom prst="rect">
            <a:avLst/>
          </a:prstGeom>
          <a:solidFill>
            <a:srgbClr val="0080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新細明體" pitchFamily="18" charset="-120"/>
                <a:cs typeface="Arial" pitchFamily="34" charset="0"/>
              </a:rPr>
              <a:t>0xF0</a:t>
            </a:r>
          </a:p>
        </p:txBody>
      </p:sp>
      <p:sp>
        <p:nvSpPr>
          <p:cNvPr id="32" name="AutoShape 34"/>
          <p:cNvSpPr>
            <a:spLocks noChangeArrowheads="1"/>
          </p:cNvSpPr>
          <p:nvPr/>
        </p:nvSpPr>
        <p:spPr bwMode="auto">
          <a:xfrm>
            <a:off x="485775" y="2201862"/>
            <a:ext cx="520700" cy="330200"/>
          </a:xfrm>
          <a:prstGeom prst="wedgeRectCallout">
            <a:avLst>
              <a:gd name="adj1" fmla="val -14023"/>
              <a:gd name="adj2" fmla="val 263463"/>
            </a:avLst>
          </a:prstGeom>
          <a:solidFill>
            <a:srgbClr val="DC0A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pitchFamily="18" charset="-120"/>
                <a:cs typeface="Arial" pitchFamily="34" charset="0"/>
              </a:rPr>
              <a:t>Tag</a:t>
            </a:r>
          </a:p>
        </p:txBody>
      </p:sp>
      <p:sp>
        <p:nvSpPr>
          <p:cNvPr id="33" name="AutoShape 36"/>
          <p:cNvSpPr>
            <a:spLocks noChangeArrowheads="1"/>
          </p:cNvSpPr>
          <p:nvPr/>
        </p:nvSpPr>
        <p:spPr bwMode="auto">
          <a:xfrm>
            <a:off x="2595563" y="2468562"/>
            <a:ext cx="647700" cy="342900"/>
          </a:xfrm>
          <a:prstGeom prst="wedgeRectCallout">
            <a:avLst>
              <a:gd name="adj1" fmla="val -150491"/>
              <a:gd name="adj2" fmla="val 174537"/>
            </a:avLst>
          </a:prstGeom>
          <a:solidFill>
            <a:srgbClr val="DC0A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pitchFamily="18" charset="-120"/>
                <a:cs typeface="Arial" pitchFamily="34" charset="0"/>
              </a:rPr>
              <a:t>Data</a:t>
            </a:r>
          </a:p>
        </p:txBody>
      </p:sp>
      <p:sp>
        <p:nvSpPr>
          <p:cNvPr id="34" name="Text Box 40"/>
          <p:cNvSpPr txBox="1">
            <a:spLocks noChangeArrowheads="1"/>
          </p:cNvSpPr>
          <p:nvPr/>
        </p:nvSpPr>
        <p:spPr bwMode="auto">
          <a:xfrm>
            <a:off x="211217" y="3806825"/>
            <a:ext cx="77136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+mn-lt"/>
                <a:ea typeface="新細明體" pitchFamily="18" charset="-120"/>
                <a:cs typeface="Arial" pitchFamily="34" charset="0"/>
              </a:rPr>
              <a:t>000110</a:t>
            </a:r>
          </a:p>
        </p:txBody>
      </p:sp>
      <p:sp>
        <p:nvSpPr>
          <p:cNvPr id="35" name="Text Box 43"/>
          <p:cNvSpPr txBox="1">
            <a:spLocks noChangeArrowheads="1"/>
          </p:cNvSpPr>
          <p:nvPr/>
        </p:nvSpPr>
        <p:spPr bwMode="auto">
          <a:xfrm>
            <a:off x="195342" y="3502025"/>
            <a:ext cx="77136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+mn-lt"/>
                <a:ea typeface="新細明體" pitchFamily="18" charset="-120"/>
                <a:cs typeface="Arial" pitchFamily="34" charset="0"/>
              </a:rPr>
              <a:t>000001</a:t>
            </a:r>
          </a:p>
        </p:txBody>
      </p:sp>
      <p:sp>
        <p:nvSpPr>
          <p:cNvPr id="36" name="Text Box 44"/>
          <p:cNvSpPr txBox="1">
            <a:spLocks noChangeArrowheads="1"/>
          </p:cNvSpPr>
          <p:nvPr/>
        </p:nvSpPr>
        <p:spPr bwMode="auto">
          <a:xfrm>
            <a:off x="195342" y="3146425"/>
            <a:ext cx="77136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+mn-lt"/>
                <a:ea typeface="新細明體" pitchFamily="18" charset="-120"/>
                <a:cs typeface="Arial" pitchFamily="34" charset="0"/>
              </a:rPr>
              <a:t>000000</a:t>
            </a:r>
          </a:p>
        </p:txBody>
      </p:sp>
      <p:sp>
        <p:nvSpPr>
          <p:cNvPr id="37" name="Text Box 45"/>
          <p:cNvSpPr txBox="1">
            <a:spLocks noChangeArrowheads="1"/>
          </p:cNvSpPr>
          <p:nvPr/>
        </p:nvSpPr>
        <p:spPr bwMode="auto">
          <a:xfrm>
            <a:off x="220743" y="5305425"/>
            <a:ext cx="77136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+mn-lt"/>
                <a:ea typeface="新細明體" pitchFamily="18" charset="-120"/>
                <a:cs typeface="Arial" pitchFamily="34" charset="0"/>
              </a:rPr>
              <a:t>111110</a:t>
            </a:r>
          </a:p>
        </p:txBody>
      </p:sp>
      <p:sp>
        <p:nvSpPr>
          <p:cNvPr id="38" name="Text Box 46"/>
          <p:cNvSpPr txBox="1">
            <a:spLocks noChangeArrowheads="1"/>
          </p:cNvSpPr>
          <p:nvPr/>
        </p:nvSpPr>
        <p:spPr bwMode="auto">
          <a:xfrm>
            <a:off x="220743" y="5661025"/>
            <a:ext cx="77136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+mn-lt"/>
                <a:ea typeface="新細明體" pitchFamily="18" charset="-120"/>
                <a:cs typeface="Arial" pitchFamily="34" charset="0"/>
              </a:rPr>
              <a:t>111111</a:t>
            </a:r>
          </a:p>
        </p:txBody>
      </p:sp>
      <p:grpSp>
        <p:nvGrpSpPr>
          <p:cNvPr id="39" name="Group 76"/>
          <p:cNvGrpSpPr>
            <a:grpSpLocks/>
          </p:cNvGrpSpPr>
          <p:nvPr/>
        </p:nvGrpSpPr>
        <p:grpSpPr bwMode="auto">
          <a:xfrm>
            <a:off x="195263" y="3135312"/>
            <a:ext cx="1889126" cy="2848007"/>
            <a:chOff x="201" y="3669"/>
            <a:chExt cx="1190" cy="1776"/>
          </a:xfrm>
        </p:grpSpPr>
        <p:grpSp>
          <p:nvGrpSpPr>
            <p:cNvPr id="40" name="Group 51"/>
            <p:cNvGrpSpPr>
              <a:grpSpLocks/>
            </p:cNvGrpSpPr>
            <p:nvPr/>
          </p:nvGrpSpPr>
          <p:grpSpPr bwMode="auto">
            <a:xfrm>
              <a:off x="279" y="5229"/>
              <a:ext cx="1112" cy="216"/>
              <a:chOff x="1192" y="3240"/>
              <a:chExt cx="1112" cy="216"/>
            </a:xfrm>
          </p:grpSpPr>
          <p:sp>
            <p:nvSpPr>
              <p:cNvPr id="61" name="Rectangle 52"/>
              <p:cNvSpPr>
                <a:spLocks noChangeArrowheads="1"/>
              </p:cNvSpPr>
              <p:nvPr/>
            </p:nvSpPr>
            <p:spPr bwMode="auto">
              <a:xfrm>
                <a:off x="1728" y="3240"/>
                <a:ext cx="576" cy="192"/>
              </a:xfrm>
              <a:prstGeom prst="rect">
                <a:avLst/>
              </a:prstGeom>
              <a:solidFill>
                <a:srgbClr val="0080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新細明體" pitchFamily="18" charset="-120"/>
                    <a:cs typeface="Arial" pitchFamily="34" charset="0"/>
                  </a:rPr>
                  <a:t>0xF0</a:t>
                </a:r>
              </a:p>
            </p:txBody>
          </p:sp>
          <p:sp>
            <p:nvSpPr>
              <p:cNvPr id="62" name="Text Box 53"/>
              <p:cNvSpPr txBox="1">
                <a:spLocks noChangeArrowheads="1"/>
              </p:cNvSpPr>
              <p:nvPr/>
            </p:nvSpPr>
            <p:spPr bwMode="auto">
              <a:xfrm>
                <a:off x="1192" y="3264"/>
                <a:ext cx="363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新細明體" pitchFamily="18" charset="-120"/>
                    <a:cs typeface="Arial" pitchFamily="34" charset="0"/>
                  </a:rPr>
                  <a:t>1111</a:t>
                </a:r>
              </a:p>
            </p:txBody>
          </p:sp>
        </p:grpSp>
        <p:grpSp>
          <p:nvGrpSpPr>
            <p:cNvPr id="41" name="Group 54"/>
            <p:cNvGrpSpPr>
              <a:grpSpLocks/>
            </p:cNvGrpSpPr>
            <p:nvPr/>
          </p:nvGrpSpPr>
          <p:grpSpPr bwMode="auto">
            <a:xfrm>
              <a:off x="279" y="5029"/>
              <a:ext cx="1112" cy="200"/>
              <a:chOff x="1888" y="3040"/>
              <a:chExt cx="1112" cy="200"/>
            </a:xfrm>
          </p:grpSpPr>
          <p:sp>
            <p:nvSpPr>
              <p:cNvPr id="59" name="Text Box 55"/>
              <p:cNvSpPr txBox="1">
                <a:spLocks noChangeArrowheads="1"/>
              </p:cNvSpPr>
              <p:nvPr/>
            </p:nvSpPr>
            <p:spPr bwMode="auto">
              <a:xfrm>
                <a:off x="1888" y="3040"/>
                <a:ext cx="363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新細明體" pitchFamily="18" charset="-120"/>
                    <a:cs typeface="Arial" pitchFamily="34" charset="0"/>
                  </a:rPr>
                  <a:t>1111</a:t>
                </a:r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/>
            </p:nvSpPr>
            <p:spPr bwMode="auto">
              <a:xfrm>
                <a:off x="2424" y="3048"/>
                <a:ext cx="576" cy="192"/>
              </a:xfrm>
              <a:prstGeom prst="rect">
                <a:avLst/>
              </a:prstGeom>
              <a:solidFill>
                <a:srgbClr val="DC0A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新細明體" pitchFamily="18" charset="-120"/>
                    <a:cs typeface="Arial" pitchFamily="34" charset="0"/>
                  </a:rPr>
                  <a:t>0xAA</a:t>
                </a:r>
              </a:p>
            </p:txBody>
          </p:sp>
        </p:grpSp>
        <p:grpSp>
          <p:nvGrpSpPr>
            <p:cNvPr id="42" name="Group 57"/>
            <p:cNvGrpSpPr>
              <a:grpSpLocks/>
            </p:cNvGrpSpPr>
            <p:nvPr/>
          </p:nvGrpSpPr>
          <p:grpSpPr bwMode="auto">
            <a:xfrm>
              <a:off x="263" y="3861"/>
              <a:ext cx="1128" cy="224"/>
              <a:chOff x="744" y="1032"/>
              <a:chExt cx="1128" cy="224"/>
            </a:xfrm>
          </p:grpSpPr>
          <p:sp>
            <p:nvSpPr>
              <p:cNvPr id="57" name="Rectangle 58"/>
              <p:cNvSpPr>
                <a:spLocks noChangeArrowheads="1"/>
              </p:cNvSpPr>
              <p:nvPr/>
            </p:nvSpPr>
            <p:spPr bwMode="auto">
              <a:xfrm>
                <a:off x="1296" y="1032"/>
                <a:ext cx="576" cy="192"/>
              </a:xfrm>
              <a:prstGeom prst="rect">
                <a:avLst/>
              </a:prstGeom>
              <a:solidFill>
                <a:srgbClr val="0080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新細明體" pitchFamily="18" charset="-120"/>
                    <a:cs typeface="Arial" pitchFamily="34" charset="0"/>
                  </a:rPr>
                  <a:t>0x0F</a:t>
                </a:r>
              </a:p>
            </p:txBody>
          </p:sp>
          <p:sp>
            <p:nvSpPr>
              <p:cNvPr id="58" name="Text Box 59"/>
              <p:cNvSpPr txBox="1">
                <a:spLocks noChangeArrowheads="1"/>
              </p:cNvSpPr>
              <p:nvPr/>
            </p:nvSpPr>
            <p:spPr bwMode="auto">
              <a:xfrm>
                <a:off x="744" y="1064"/>
                <a:ext cx="363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新細明體" pitchFamily="18" charset="-120"/>
                    <a:cs typeface="Arial" pitchFamily="34" charset="0"/>
                  </a:rPr>
                  <a:t>0000</a:t>
                </a:r>
              </a:p>
            </p:txBody>
          </p:sp>
        </p:grpSp>
        <p:grpSp>
          <p:nvGrpSpPr>
            <p:cNvPr id="43" name="Group 60"/>
            <p:cNvGrpSpPr>
              <a:grpSpLocks/>
            </p:cNvGrpSpPr>
            <p:nvPr/>
          </p:nvGrpSpPr>
          <p:grpSpPr bwMode="auto">
            <a:xfrm>
              <a:off x="263" y="3669"/>
              <a:ext cx="1128" cy="192"/>
              <a:chOff x="744" y="1080"/>
              <a:chExt cx="1128" cy="192"/>
            </a:xfrm>
          </p:grpSpPr>
          <p:sp>
            <p:nvSpPr>
              <p:cNvPr id="55" name="Text Box 61"/>
              <p:cNvSpPr txBox="1">
                <a:spLocks noChangeArrowheads="1"/>
              </p:cNvSpPr>
              <p:nvPr/>
            </p:nvSpPr>
            <p:spPr bwMode="auto">
              <a:xfrm>
                <a:off x="744" y="1080"/>
                <a:ext cx="363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新細明體" pitchFamily="18" charset="-120"/>
                    <a:cs typeface="Arial" pitchFamily="34" charset="0"/>
                  </a:rPr>
                  <a:t>0000</a:t>
                </a:r>
              </a:p>
            </p:txBody>
          </p:sp>
          <p:sp>
            <p:nvSpPr>
              <p:cNvPr id="56" name="Rectangle 62"/>
              <p:cNvSpPr>
                <a:spLocks noChangeArrowheads="1"/>
              </p:cNvSpPr>
              <p:nvPr/>
            </p:nvSpPr>
            <p:spPr bwMode="auto">
              <a:xfrm>
                <a:off x="1296" y="1080"/>
                <a:ext cx="576" cy="192"/>
              </a:xfrm>
              <a:prstGeom prst="rect">
                <a:avLst/>
              </a:prstGeom>
              <a:solidFill>
                <a:srgbClr val="DC0A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新細明體" pitchFamily="18" charset="-120"/>
                    <a:cs typeface="Arial" pitchFamily="34" charset="0"/>
                  </a:rPr>
                  <a:t>0x55</a:t>
                </a:r>
              </a:p>
            </p:txBody>
          </p:sp>
        </p:grpSp>
        <p:sp>
          <p:nvSpPr>
            <p:cNvPr id="44" name="Rectangle 63"/>
            <p:cNvSpPr>
              <a:spLocks noChangeArrowheads="1"/>
            </p:cNvSpPr>
            <p:nvPr/>
          </p:nvSpPr>
          <p:spPr bwMode="auto">
            <a:xfrm>
              <a:off x="815" y="4053"/>
              <a:ext cx="576" cy="192"/>
            </a:xfrm>
            <a:prstGeom prst="rect">
              <a:avLst/>
            </a:prstGeom>
            <a:solidFill>
              <a:srgbClr val="DC0A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45" name="Line 64"/>
            <p:cNvSpPr>
              <a:spLocks noChangeShapeType="1"/>
            </p:cNvSpPr>
            <p:nvPr/>
          </p:nvSpPr>
          <p:spPr bwMode="auto">
            <a:xfrm>
              <a:off x="1079" y="4333"/>
              <a:ext cx="0" cy="592"/>
            </a:xfrm>
            <a:prstGeom prst="line">
              <a:avLst/>
            </a:prstGeom>
            <a:noFill/>
            <a:ln w="76200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46" name="Rectangle 66"/>
            <p:cNvSpPr>
              <a:spLocks noChangeArrowheads="1"/>
            </p:cNvSpPr>
            <p:nvPr/>
          </p:nvSpPr>
          <p:spPr bwMode="auto">
            <a:xfrm>
              <a:off x="815" y="3861"/>
              <a:ext cx="576" cy="192"/>
            </a:xfrm>
            <a:prstGeom prst="rect">
              <a:avLst/>
            </a:prstGeom>
            <a:solidFill>
              <a:srgbClr val="0080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新細明體" pitchFamily="18" charset="-120"/>
                  <a:cs typeface="Arial" pitchFamily="34" charset="0"/>
                </a:rPr>
                <a:t>0x0F</a:t>
              </a:r>
            </a:p>
          </p:txBody>
        </p:sp>
        <p:sp>
          <p:nvSpPr>
            <p:cNvPr id="47" name="Rectangle 67"/>
            <p:cNvSpPr>
              <a:spLocks noChangeArrowheads="1"/>
            </p:cNvSpPr>
            <p:nvPr/>
          </p:nvSpPr>
          <p:spPr bwMode="auto">
            <a:xfrm>
              <a:off x="815" y="3669"/>
              <a:ext cx="576" cy="192"/>
            </a:xfrm>
            <a:prstGeom prst="rect">
              <a:avLst/>
            </a:prstGeom>
            <a:solidFill>
              <a:srgbClr val="DC0A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新細明體" pitchFamily="18" charset="-120"/>
                  <a:cs typeface="Arial" pitchFamily="34" charset="0"/>
                </a:rPr>
                <a:t>0x55</a:t>
              </a:r>
            </a:p>
          </p:txBody>
        </p:sp>
        <p:sp>
          <p:nvSpPr>
            <p:cNvPr id="48" name="Rectangle 68"/>
            <p:cNvSpPr>
              <a:spLocks noChangeArrowheads="1"/>
            </p:cNvSpPr>
            <p:nvPr/>
          </p:nvSpPr>
          <p:spPr bwMode="auto">
            <a:xfrm>
              <a:off x="815" y="5037"/>
              <a:ext cx="576" cy="192"/>
            </a:xfrm>
            <a:prstGeom prst="rect">
              <a:avLst/>
            </a:prstGeom>
            <a:solidFill>
              <a:srgbClr val="DC0A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新細明體" pitchFamily="18" charset="-120"/>
                  <a:cs typeface="Arial" pitchFamily="34" charset="0"/>
                </a:rPr>
                <a:t>0xAA</a:t>
              </a:r>
            </a:p>
          </p:txBody>
        </p:sp>
        <p:sp>
          <p:nvSpPr>
            <p:cNvPr id="49" name="Rectangle 69"/>
            <p:cNvSpPr>
              <a:spLocks noChangeArrowheads="1"/>
            </p:cNvSpPr>
            <p:nvPr/>
          </p:nvSpPr>
          <p:spPr bwMode="auto">
            <a:xfrm>
              <a:off x="815" y="5229"/>
              <a:ext cx="576" cy="192"/>
            </a:xfrm>
            <a:prstGeom prst="rect">
              <a:avLst/>
            </a:prstGeom>
            <a:solidFill>
              <a:srgbClr val="0080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新細明體" pitchFamily="18" charset="-120"/>
                  <a:cs typeface="Arial" pitchFamily="34" charset="0"/>
                </a:rPr>
                <a:t>0xF0</a:t>
              </a:r>
            </a:p>
          </p:txBody>
        </p:sp>
        <p:sp>
          <p:nvSpPr>
            <p:cNvPr id="50" name="Text Box 70"/>
            <p:cNvSpPr txBox="1">
              <a:spLocks noChangeArrowheads="1"/>
            </p:cNvSpPr>
            <p:nvPr/>
          </p:nvSpPr>
          <p:spPr bwMode="auto">
            <a:xfrm>
              <a:off x="211" y="4085"/>
              <a:ext cx="486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新細明體" pitchFamily="18" charset="-120"/>
                  <a:cs typeface="Arial" pitchFamily="34" charset="0"/>
                </a:rPr>
                <a:t>000110</a:t>
              </a:r>
            </a:p>
          </p:txBody>
        </p:sp>
        <p:sp>
          <p:nvSpPr>
            <p:cNvPr id="51" name="Text Box 71"/>
            <p:cNvSpPr txBox="1">
              <a:spLocks noChangeArrowheads="1"/>
            </p:cNvSpPr>
            <p:nvPr/>
          </p:nvSpPr>
          <p:spPr bwMode="auto">
            <a:xfrm>
              <a:off x="201" y="3893"/>
              <a:ext cx="486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新細明體" pitchFamily="18" charset="-120"/>
                  <a:cs typeface="Arial" pitchFamily="34" charset="0"/>
                </a:rPr>
                <a:t>000001</a:t>
              </a:r>
            </a:p>
          </p:txBody>
        </p:sp>
        <p:sp>
          <p:nvSpPr>
            <p:cNvPr id="52" name="Text Box 72"/>
            <p:cNvSpPr txBox="1">
              <a:spLocks noChangeArrowheads="1"/>
            </p:cNvSpPr>
            <p:nvPr/>
          </p:nvSpPr>
          <p:spPr bwMode="auto">
            <a:xfrm>
              <a:off x="201" y="3669"/>
              <a:ext cx="486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新細明體" pitchFamily="18" charset="-120"/>
                  <a:cs typeface="Arial" pitchFamily="34" charset="0"/>
                </a:rPr>
                <a:t>000000</a:t>
              </a:r>
            </a:p>
          </p:txBody>
        </p:sp>
        <p:sp>
          <p:nvSpPr>
            <p:cNvPr id="53" name="Text Box 73"/>
            <p:cNvSpPr txBox="1">
              <a:spLocks noChangeArrowheads="1"/>
            </p:cNvSpPr>
            <p:nvPr/>
          </p:nvSpPr>
          <p:spPr bwMode="auto">
            <a:xfrm>
              <a:off x="217" y="5029"/>
              <a:ext cx="486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新細明體" pitchFamily="18" charset="-120"/>
                  <a:cs typeface="Arial" pitchFamily="34" charset="0"/>
                </a:rPr>
                <a:t>111110</a:t>
              </a:r>
            </a:p>
          </p:txBody>
        </p:sp>
        <p:sp>
          <p:nvSpPr>
            <p:cNvPr id="54" name="Text Box 74"/>
            <p:cNvSpPr txBox="1">
              <a:spLocks noChangeArrowheads="1"/>
            </p:cNvSpPr>
            <p:nvPr/>
          </p:nvSpPr>
          <p:spPr bwMode="auto">
            <a:xfrm>
              <a:off x="217" y="5253"/>
              <a:ext cx="486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新細明體" pitchFamily="18" charset="-120"/>
                  <a:cs typeface="Arial" pitchFamily="34" charset="0"/>
                </a:rPr>
                <a:t>111111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554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L 0.22031 -0.0020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7" y="-11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 L 0.24306 -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53" y="-2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795 0.00579 L 0.40104 -0.0428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41" y="-243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L 0.42153 -0.0486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76" y="-243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81481E-6 C 0.23872 -0.13403 0.47882 -0.26644 0.57535 -0.3187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67" y="-1594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81481E-6 C 0.24983 -0.13009 0.50052 -0.25925 0.60208 -0.3099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104" y="-1550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7 C 0.3158 -0.15139 0.63229 -0.30255 0.75903 -0.362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951" y="-18125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C 0.32257 -0.15324 0.64531 -0.30602 0.77517 -0.3664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50" y="-1833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5" grpId="0"/>
      <p:bldP spid="36" grpId="0"/>
      <p:bldP spid="3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7658A85-B294-43EC-805C-59473E5E998A}" type="datetime1">
              <a:rPr lang="en-US"/>
              <a:pPr/>
              <a:t>9/8/2022</a:t>
            </a:fld>
            <a:endParaRPr lang="en-US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C0121E-E5B6-4906-925F-561228E58AE6}" type="slidenum">
              <a:rPr lang="en-US"/>
              <a:pPr/>
              <a:t>8</a:t>
            </a:fld>
            <a:endParaRPr 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Fully-Associative: Anything Can Go Anywhere</a:t>
            </a:r>
          </a:p>
        </p:txBody>
      </p:sp>
      <p:graphicFrame>
        <p:nvGraphicFramePr>
          <p:cNvPr id="717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339975" y="1066800"/>
          <a:ext cx="4503738" cy="506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9599295" imgH="11777662" progId="">
                  <p:embed/>
                </p:oleObj>
              </mc:Choice>
              <mc:Fallback>
                <p:oleObj name="Visio" r:id="rId2" imgW="9599295" imgH="11777662" progId="">
                  <p:embed/>
                  <p:pic>
                    <p:nvPicPr>
                      <p:cNvPr id="717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1066800"/>
                        <a:ext cx="4503738" cy="506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1465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Associative Mapping (2-Way)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Set-associative mapping:</a:t>
            </a:r>
          </a:p>
          <a:p>
            <a:pPr lvl="1"/>
            <a:r>
              <a:rPr lang="en-US" sz="2000" dirty="0"/>
              <a:t>A memory value can be placed in any location of a set in the cache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4D28-5E5B-4FD7-92E2-392EF37B371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5" name="Rectangle 54"/>
          <p:cNvSpPr>
            <a:spLocks noChangeArrowheads="1"/>
          </p:cNvSpPr>
          <p:nvPr/>
        </p:nvSpPr>
        <p:spPr bwMode="auto">
          <a:xfrm>
            <a:off x="8077200" y="3692525"/>
            <a:ext cx="914400" cy="304800"/>
          </a:xfrm>
          <a:prstGeom prst="rect">
            <a:avLst/>
          </a:prstGeom>
          <a:solidFill>
            <a:srgbClr val="B2B2B2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126" name="Rectangle 55"/>
          <p:cNvSpPr>
            <a:spLocks noChangeArrowheads="1"/>
          </p:cNvSpPr>
          <p:nvPr/>
        </p:nvSpPr>
        <p:spPr bwMode="auto">
          <a:xfrm>
            <a:off x="8077200" y="3387725"/>
            <a:ext cx="914400" cy="304800"/>
          </a:xfrm>
          <a:prstGeom prst="rect">
            <a:avLst/>
          </a:prstGeom>
          <a:solidFill>
            <a:srgbClr val="B2B2B2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127" name="Rectangle 56"/>
          <p:cNvSpPr>
            <a:spLocks noChangeArrowheads="1"/>
          </p:cNvSpPr>
          <p:nvPr/>
        </p:nvSpPr>
        <p:spPr bwMode="auto">
          <a:xfrm>
            <a:off x="7362825" y="3692525"/>
            <a:ext cx="685800" cy="304800"/>
          </a:xfrm>
          <a:prstGeom prst="rect">
            <a:avLst/>
          </a:prstGeom>
          <a:solidFill>
            <a:srgbClr val="FF9933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128" name="Rectangle 57"/>
          <p:cNvSpPr>
            <a:spLocks noChangeArrowheads="1"/>
          </p:cNvSpPr>
          <p:nvPr/>
        </p:nvSpPr>
        <p:spPr bwMode="auto">
          <a:xfrm>
            <a:off x="7362825" y="3387725"/>
            <a:ext cx="685800" cy="304800"/>
          </a:xfrm>
          <a:prstGeom prst="rect">
            <a:avLst/>
          </a:prstGeom>
          <a:solidFill>
            <a:srgbClr val="FF9933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129" name="Rectangle 16"/>
          <p:cNvSpPr>
            <a:spLocks noChangeArrowheads="1"/>
          </p:cNvSpPr>
          <p:nvPr/>
        </p:nvSpPr>
        <p:spPr bwMode="auto">
          <a:xfrm>
            <a:off x="2832100" y="4000500"/>
            <a:ext cx="914400" cy="304800"/>
          </a:xfrm>
          <a:prstGeom prst="rect">
            <a:avLst/>
          </a:prstGeom>
          <a:solidFill>
            <a:srgbClr val="DC0A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130" name="Line 23"/>
          <p:cNvSpPr>
            <a:spLocks noChangeShapeType="1"/>
          </p:cNvSpPr>
          <p:nvPr/>
        </p:nvSpPr>
        <p:spPr bwMode="auto">
          <a:xfrm>
            <a:off x="3251200" y="4445000"/>
            <a:ext cx="0" cy="939800"/>
          </a:xfrm>
          <a:prstGeom prst="line">
            <a:avLst/>
          </a:prstGeom>
          <a:noFill/>
          <a:ln w="76200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131" name="Rectangle 24"/>
          <p:cNvSpPr>
            <a:spLocks noChangeArrowheads="1"/>
          </p:cNvSpPr>
          <p:nvPr/>
        </p:nvSpPr>
        <p:spPr bwMode="auto">
          <a:xfrm>
            <a:off x="6400800" y="3692525"/>
            <a:ext cx="914400" cy="304800"/>
          </a:xfrm>
          <a:prstGeom prst="rect">
            <a:avLst/>
          </a:prstGeom>
          <a:solidFill>
            <a:srgbClr val="B2B2B2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132" name="Rectangle 25"/>
          <p:cNvSpPr>
            <a:spLocks noChangeArrowheads="1"/>
          </p:cNvSpPr>
          <p:nvPr/>
        </p:nvSpPr>
        <p:spPr bwMode="auto">
          <a:xfrm>
            <a:off x="6400800" y="3387725"/>
            <a:ext cx="914400" cy="304800"/>
          </a:xfrm>
          <a:prstGeom prst="rect">
            <a:avLst/>
          </a:prstGeom>
          <a:solidFill>
            <a:srgbClr val="B2B2B2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133" name="Rectangle 26"/>
          <p:cNvSpPr>
            <a:spLocks noChangeArrowheads="1"/>
          </p:cNvSpPr>
          <p:nvPr/>
        </p:nvSpPr>
        <p:spPr bwMode="auto">
          <a:xfrm>
            <a:off x="5686425" y="3692525"/>
            <a:ext cx="685800" cy="304800"/>
          </a:xfrm>
          <a:prstGeom prst="rect">
            <a:avLst/>
          </a:prstGeom>
          <a:solidFill>
            <a:srgbClr val="FF9933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134" name="Rectangle 27"/>
          <p:cNvSpPr>
            <a:spLocks noChangeArrowheads="1"/>
          </p:cNvSpPr>
          <p:nvPr/>
        </p:nvSpPr>
        <p:spPr bwMode="auto">
          <a:xfrm>
            <a:off x="5686425" y="3387725"/>
            <a:ext cx="685800" cy="304800"/>
          </a:xfrm>
          <a:prstGeom prst="rect">
            <a:avLst/>
          </a:prstGeom>
          <a:solidFill>
            <a:srgbClr val="FF9933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135" name="Text Box 28"/>
          <p:cNvSpPr txBox="1">
            <a:spLocks noChangeArrowheads="1"/>
          </p:cNvSpPr>
          <p:nvPr/>
        </p:nvSpPr>
        <p:spPr bwMode="auto">
          <a:xfrm>
            <a:off x="5403913" y="3349625"/>
            <a:ext cx="282449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+mn-lt"/>
                <a:ea typeface="新細明體" pitchFamily="18" charset="-120"/>
                <a:cs typeface="Arial" pitchFamily="34" charset="0"/>
              </a:rPr>
              <a:t>0</a:t>
            </a:r>
          </a:p>
        </p:txBody>
      </p:sp>
      <p:sp>
        <p:nvSpPr>
          <p:cNvPr id="136" name="Text Box 29"/>
          <p:cNvSpPr txBox="1">
            <a:spLocks noChangeArrowheads="1"/>
          </p:cNvSpPr>
          <p:nvPr/>
        </p:nvSpPr>
        <p:spPr bwMode="auto">
          <a:xfrm>
            <a:off x="5400738" y="3692525"/>
            <a:ext cx="282449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+mn-lt"/>
                <a:ea typeface="新細明體" pitchFamily="18" charset="-120"/>
                <a:cs typeface="Arial" pitchFamily="34" charset="0"/>
              </a:rPr>
              <a:t>1</a:t>
            </a:r>
          </a:p>
        </p:txBody>
      </p:sp>
      <p:sp>
        <p:nvSpPr>
          <p:cNvPr id="137" name="Rectangle 30"/>
          <p:cNvSpPr>
            <a:spLocks noChangeArrowheads="1"/>
          </p:cNvSpPr>
          <p:nvPr/>
        </p:nvSpPr>
        <p:spPr bwMode="auto">
          <a:xfrm>
            <a:off x="2581275" y="3389312"/>
            <a:ext cx="149225" cy="28575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138" name="Rectangle 32"/>
          <p:cNvSpPr>
            <a:spLocks noChangeArrowheads="1"/>
          </p:cNvSpPr>
          <p:nvPr/>
        </p:nvSpPr>
        <p:spPr bwMode="auto">
          <a:xfrm>
            <a:off x="2832100" y="3695700"/>
            <a:ext cx="914400" cy="304800"/>
          </a:xfrm>
          <a:prstGeom prst="rect">
            <a:avLst/>
          </a:prstGeom>
          <a:solidFill>
            <a:srgbClr val="0080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新細明體" pitchFamily="18" charset="-120"/>
                <a:cs typeface="Arial" pitchFamily="34" charset="0"/>
              </a:rPr>
              <a:t>0x0F</a:t>
            </a:r>
          </a:p>
        </p:txBody>
      </p:sp>
      <p:sp>
        <p:nvSpPr>
          <p:cNvPr id="139" name="Rectangle 35"/>
          <p:cNvSpPr>
            <a:spLocks noChangeArrowheads="1"/>
          </p:cNvSpPr>
          <p:nvPr/>
        </p:nvSpPr>
        <p:spPr bwMode="auto">
          <a:xfrm>
            <a:off x="2832100" y="3390900"/>
            <a:ext cx="914400" cy="304800"/>
          </a:xfrm>
          <a:prstGeom prst="rect">
            <a:avLst/>
          </a:prstGeom>
          <a:solidFill>
            <a:srgbClr val="DC0A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pitchFamily="18" charset="-120"/>
                <a:cs typeface="Arial" pitchFamily="34" charset="0"/>
              </a:rPr>
              <a:t>0x55</a:t>
            </a:r>
          </a:p>
        </p:txBody>
      </p:sp>
      <p:sp>
        <p:nvSpPr>
          <p:cNvPr id="140" name="Rectangle 37"/>
          <p:cNvSpPr>
            <a:spLocks noChangeArrowheads="1"/>
          </p:cNvSpPr>
          <p:nvPr/>
        </p:nvSpPr>
        <p:spPr bwMode="auto">
          <a:xfrm>
            <a:off x="2832100" y="5562600"/>
            <a:ext cx="914400" cy="304800"/>
          </a:xfrm>
          <a:prstGeom prst="rect">
            <a:avLst/>
          </a:prstGeom>
          <a:solidFill>
            <a:srgbClr val="DC0A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pitchFamily="18" charset="-120"/>
                <a:cs typeface="Arial" pitchFamily="34" charset="0"/>
              </a:rPr>
              <a:t>0xAA</a:t>
            </a:r>
          </a:p>
        </p:txBody>
      </p:sp>
      <p:sp>
        <p:nvSpPr>
          <p:cNvPr id="141" name="Rectangle 38"/>
          <p:cNvSpPr>
            <a:spLocks noChangeArrowheads="1"/>
          </p:cNvSpPr>
          <p:nvPr/>
        </p:nvSpPr>
        <p:spPr bwMode="auto">
          <a:xfrm>
            <a:off x="2832100" y="5867400"/>
            <a:ext cx="914400" cy="304800"/>
          </a:xfrm>
          <a:prstGeom prst="rect">
            <a:avLst/>
          </a:prstGeom>
          <a:solidFill>
            <a:srgbClr val="0080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新細明體" pitchFamily="18" charset="-120"/>
                <a:cs typeface="Arial" pitchFamily="34" charset="0"/>
              </a:rPr>
              <a:t>0xF0</a:t>
            </a:r>
          </a:p>
        </p:txBody>
      </p:sp>
      <p:sp>
        <p:nvSpPr>
          <p:cNvPr id="142" name="AutoShape 40"/>
          <p:cNvSpPr>
            <a:spLocks noChangeArrowheads="1"/>
          </p:cNvSpPr>
          <p:nvPr/>
        </p:nvSpPr>
        <p:spPr bwMode="auto">
          <a:xfrm>
            <a:off x="1524000" y="2692400"/>
            <a:ext cx="520700" cy="330200"/>
          </a:xfrm>
          <a:prstGeom prst="wedgeRectCallout">
            <a:avLst>
              <a:gd name="adj1" fmla="val 44514"/>
              <a:gd name="adj2" fmla="val 175481"/>
            </a:avLst>
          </a:prstGeom>
          <a:solidFill>
            <a:srgbClr val="DC0A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pitchFamily="18" charset="-120"/>
                <a:cs typeface="Arial" pitchFamily="34" charset="0"/>
              </a:rPr>
              <a:t>Tag</a:t>
            </a:r>
          </a:p>
        </p:txBody>
      </p:sp>
      <p:sp>
        <p:nvSpPr>
          <p:cNvPr id="143" name="AutoShape 41"/>
          <p:cNvSpPr>
            <a:spLocks noChangeArrowheads="1"/>
          </p:cNvSpPr>
          <p:nvPr/>
        </p:nvSpPr>
        <p:spPr bwMode="auto">
          <a:xfrm>
            <a:off x="2717800" y="2616200"/>
            <a:ext cx="812800" cy="342900"/>
          </a:xfrm>
          <a:prstGeom prst="wedgeRectCallout">
            <a:avLst>
              <a:gd name="adj1" fmla="val -51954"/>
              <a:gd name="adj2" fmla="val 181944"/>
            </a:avLst>
          </a:prstGeom>
          <a:solidFill>
            <a:srgbClr val="DC0A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pitchFamily="18" charset="-120"/>
                <a:cs typeface="Arial" pitchFamily="34" charset="0"/>
              </a:rPr>
              <a:t>Index</a:t>
            </a:r>
          </a:p>
        </p:txBody>
      </p:sp>
      <p:sp>
        <p:nvSpPr>
          <p:cNvPr id="144" name="AutoShape 42"/>
          <p:cNvSpPr>
            <a:spLocks noChangeArrowheads="1"/>
          </p:cNvSpPr>
          <p:nvPr/>
        </p:nvSpPr>
        <p:spPr bwMode="auto">
          <a:xfrm>
            <a:off x="3981450" y="2654300"/>
            <a:ext cx="647700" cy="342900"/>
          </a:xfrm>
          <a:prstGeom prst="wedgeRectCallout">
            <a:avLst>
              <a:gd name="adj1" fmla="val -150491"/>
              <a:gd name="adj2" fmla="val 174537"/>
            </a:avLst>
          </a:prstGeom>
          <a:solidFill>
            <a:srgbClr val="DC0A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pitchFamily="18" charset="-120"/>
                <a:cs typeface="Arial" pitchFamily="34" charset="0"/>
              </a:rPr>
              <a:t>Data</a:t>
            </a:r>
          </a:p>
        </p:txBody>
      </p:sp>
      <p:sp>
        <p:nvSpPr>
          <p:cNvPr id="145" name="Text Box 43"/>
          <p:cNvSpPr txBox="1">
            <a:spLocks noChangeArrowheads="1"/>
          </p:cNvSpPr>
          <p:nvPr/>
        </p:nvSpPr>
        <p:spPr bwMode="auto">
          <a:xfrm>
            <a:off x="2372786" y="3390900"/>
            <a:ext cx="40427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+mn-lt"/>
                <a:ea typeface="新細明體" pitchFamily="18" charset="-120"/>
                <a:cs typeface="Arial" pitchFamily="34" charset="0"/>
              </a:rPr>
              <a:t>  0</a:t>
            </a:r>
          </a:p>
        </p:txBody>
      </p:sp>
      <p:sp>
        <p:nvSpPr>
          <p:cNvPr id="146" name="Text Box 44"/>
          <p:cNvSpPr txBox="1">
            <a:spLocks noChangeArrowheads="1"/>
          </p:cNvSpPr>
          <p:nvPr/>
        </p:nvSpPr>
        <p:spPr bwMode="auto">
          <a:xfrm>
            <a:off x="2369611" y="3746500"/>
            <a:ext cx="40427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+mn-lt"/>
                <a:ea typeface="新細明體" pitchFamily="18" charset="-120"/>
                <a:cs typeface="Arial" pitchFamily="34" charset="0"/>
              </a:rPr>
              <a:t>  1</a:t>
            </a:r>
          </a:p>
        </p:txBody>
      </p:sp>
      <p:sp>
        <p:nvSpPr>
          <p:cNvPr id="147" name="Text Box 45"/>
          <p:cNvSpPr txBox="1">
            <a:spLocks noChangeArrowheads="1"/>
          </p:cNvSpPr>
          <p:nvPr/>
        </p:nvSpPr>
        <p:spPr bwMode="auto">
          <a:xfrm>
            <a:off x="2370137" y="4051300"/>
            <a:ext cx="4222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+mn-lt"/>
                <a:ea typeface="新細明體" pitchFamily="18" charset="-120"/>
                <a:cs typeface="Arial" pitchFamily="34" charset="0"/>
              </a:rPr>
              <a:t>  0</a:t>
            </a:r>
          </a:p>
        </p:txBody>
      </p:sp>
      <p:sp>
        <p:nvSpPr>
          <p:cNvPr id="148" name="Text Box 47"/>
          <p:cNvSpPr txBox="1">
            <a:spLocks noChangeArrowheads="1"/>
          </p:cNvSpPr>
          <p:nvPr/>
        </p:nvSpPr>
        <p:spPr bwMode="auto">
          <a:xfrm>
            <a:off x="2420667" y="5562600"/>
            <a:ext cx="351379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+mn-lt"/>
                <a:ea typeface="新細明體" pitchFamily="18" charset="-120"/>
                <a:cs typeface="Arial" pitchFamily="34" charset="0"/>
              </a:rPr>
              <a:t> 0</a:t>
            </a:r>
          </a:p>
        </p:txBody>
      </p:sp>
      <p:sp>
        <p:nvSpPr>
          <p:cNvPr id="149" name="Text Box 48"/>
          <p:cNvSpPr txBox="1">
            <a:spLocks noChangeArrowheads="1"/>
          </p:cNvSpPr>
          <p:nvPr/>
        </p:nvSpPr>
        <p:spPr bwMode="auto">
          <a:xfrm>
            <a:off x="2417492" y="5905500"/>
            <a:ext cx="351379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+mn-lt"/>
                <a:ea typeface="新細明體" pitchFamily="18" charset="-120"/>
                <a:cs typeface="Arial" pitchFamily="34" charset="0"/>
              </a:rPr>
              <a:t> 1</a:t>
            </a:r>
          </a:p>
        </p:txBody>
      </p:sp>
      <p:sp>
        <p:nvSpPr>
          <p:cNvPr id="150" name="Text Box 63"/>
          <p:cNvSpPr txBox="1">
            <a:spLocks noChangeArrowheads="1"/>
          </p:cNvSpPr>
          <p:nvPr/>
        </p:nvSpPr>
        <p:spPr bwMode="auto">
          <a:xfrm>
            <a:off x="6061547" y="2971800"/>
            <a:ext cx="676917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+mn-lt"/>
                <a:ea typeface="新細明體" pitchFamily="18" charset="-120"/>
                <a:cs typeface="Arial" pitchFamily="34" charset="0"/>
              </a:rPr>
              <a:t>Way 0</a:t>
            </a:r>
          </a:p>
        </p:txBody>
      </p:sp>
      <p:sp>
        <p:nvSpPr>
          <p:cNvPr id="151" name="Text Box 64"/>
          <p:cNvSpPr txBox="1">
            <a:spLocks noChangeArrowheads="1"/>
          </p:cNvSpPr>
          <p:nvPr/>
        </p:nvSpPr>
        <p:spPr bwMode="auto">
          <a:xfrm>
            <a:off x="7806210" y="2971800"/>
            <a:ext cx="676917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+mn-lt"/>
                <a:ea typeface="新細明體" pitchFamily="18" charset="-120"/>
                <a:cs typeface="Arial" pitchFamily="34" charset="0"/>
              </a:rPr>
              <a:t>Way 1</a:t>
            </a:r>
          </a:p>
        </p:txBody>
      </p:sp>
      <p:sp>
        <p:nvSpPr>
          <p:cNvPr id="152" name="Rectangle 90"/>
          <p:cNvSpPr>
            <a:spLocks noChangeArrowheads="1"/>
          </p:cNvSpPr>
          <p:nvPr/>
        </p:nvSpPr>
        <p:spPr bwMode="auto">
          <a:xfrm>
            <a:off x="1868487" y="3390900"/>
            <a:ext cx="704850" cy="2857500"/>
          </a:xfrm>
          <a:prstGeom prst="rect">
            <a:avLst/>
          </a:prstGeom>
          <a:solidFill>
            <a:srgbClr val="FF9933">
              <a:alpha val="39999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153" name="Text Box 91"/>
          <p:cNvSpPr txBox="1">
            <a:spLocks noChangeArrowheads="1"/>
          </p:cNvSpPr>
          <p:nvPr/>
        </p:nvSpPr>
        <p:spPr bwMode="auto">
          <a:xfrm>
            <a:off x="1879087" y="3390900"/>
            <a:ext cx="729687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+mn-lt"/>
                <a:ea typeface="新細明體" pitchFamily="18" charset="-120"/>
                <a:cs typeface="Arial" pitchFamily="34" charset="0"/>
              </a:rPr>
              <a:t>0000 0</a:t>
            </a:r>
          </a:p>
        </p:txBody>
      </p:sp>
      <p:sp>
        <p:nvSpPr>
          <p:cNvPr id="154" name="Text Box 92"/>
          <p:cNvSpPr txBox="1">
            <a:spLocks noChangeArrowheads="1"/>
          </p:cNvSpPr>
          <p:nvPr/>
        </p:nvSpPr>
        <p:spPr bwMode="auto">
          <a:xfrm>
            <a:off x="1880675" y="3384550"/>
            <a:ext cx="729687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+mn-lt"/>
                <a:ea typeface="新細明體" pitchFamily="18" charset="-120"/>
                <a:cs typeface="Arial" pitchFamily="34" charset="0"/>
              </a:rPr>
              <a:t>0000 0</a:t>
            </a:r>
          </a:p>
        </p:txBody>
      </p:sp>
      <p:sp>
        <p:nvSpPr>
          <p:cNvPr id="155" name="Rectangle 93"/>
          <p:cNvSpPr>
            <a:spLocks noChangeArrowheads="1"/>
          </p:cNvSpPr>
          <p:nvPr/>
        </p:nvSpPr>
        <p:spPr bwMode="auto">
          <a:xfrm>
            <a:off x="2841625" y="3386137"/>
            <a:ext cx="914400" cy="304800"/>
          </a:xfrm>
          <a:prstGeom prst="rect">
            <a:avLst/>
          </a:prstGeom>
          <a:solidFill>
            <a:srgbClr val="DC0A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pitchFamily="18" charset="-120"/>
                <a:cs typeface="Arial" pitchFamily="34" charset="0"/>
              </a:rPr>
              <a:t>0x55</a:t>
            </a:r>
          </a:p>
        </p:txBody>
      </p:sp>
      <p:sp>
        <p:nvSpPr>
          <p:cNvPr id="156" name="Text Box 94"/>
          <p:cNvSpPr txBox="1">
            <a:spLocks noChangeArrowheads="1"/>
          </p:cNvSpPr>
          <p:nvPr/>
        </p:nvSpPr>
        <p:spPr bwMode="auto">
          <a:xfrm>
            <a:off x="1874325" y="3751262"/>
            <a:ext cx="729687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+mn-lt"/>
                <a:ea typeface="新細明體" pitchFamily="18" charset="-120"/>
                <a:cs typeface="Arial" pitchFamily="34" charset="0"/>
              </a:rPr>
              <a:t>0000 1</a:t>
            </a:r>
          </a:p>
        </p:txBody>
      </p:sp>
      <p:sp>
        <p:nvSpPr>
          <p:cNvPr id="157" name="Text Box 95"/>
          <p:cNvSpPr txBox="1">
            <a:spLocks noChangeArrowheads="1"/>
          </p:cNvSpPr>
          <p:nvPr/>
        </p:nvSpPr>
        <p:spPr bwMode="auto">
          <a:xfrm>
            <a:off x="1874325" y="3743325"/>
            <a:ext cx="729687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+mn-lt"/>
                <a:ea typeface="新細明體" pitchFamily="18" charset="-120"/>
                <a:cs typeface="Arial" pitchFamily="34" charset="0"/>
              </a:rPr>
              <a:t>0000 1</a:t>
            </a:r>
          </a:p>
        </p:txBody>
      </p:sp>
      <p:sp>
        <p:nvSpPr>
          <p:cNvPr id="158" name="Rectangle 96"/>
          <p:cNvSpPr>
            <a:spLocks noChangeArrowheads="1"/>
          </p:cNvSpPr>
          <p:nvPr/>
        </p:nvSpPr>
        <p:spPr bwMode="auto">
          <a:xfrm>
            <a:off x="2841625" y="3690937"/>
            <a:ext cx="914400" cy="304800"/>
          </a:xfrm>
          <a:prstGeom prst="rect">
            <a:avLst/>
          </a:prstGeom>
          <a:solidFill>
            <a:srgbClr val="0080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新細明體" pitchFamily="18" charset="-120"/>
                <a:cs typeface="Arial" pitchFamily="34" charset="0"/>
              </a:rPr>
              <a:t>0x0F</a:t>
            </a:r>
          </a:p>
        </p:txBody>
      </p:sp>
      <p:sp>
        <p:nvSpPr>
          <p:cNvPr id="159" name="Text Box 97"/>
          <p:cNvSpPr txBox="1">
            <a:spLocks noChangeArrowheads="1"/>
          </p:cNvSpPr>
          <p:nvPr/>
        </p:nvSpPr>
        <p:spPr bwMode="auto">
          <a:xfrm>
            <a:off x="1882262" y="5564187"/>
            <a:ext cx="729687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+mn-lt"/>
                <a:ea typeface="新細明體" pitchFamily="18" charset="-120"/>
                <a:cs typeface="Arial" pitchFamily="34" charset="0"/>
              </a:rPr>
              <a:t>1111 0</a:t>
            </a:r>
          </a:p>
        </p:txBody>
      </p:sp>
      <p:sp>
        <p:nvSpPr>
          <p:cNvPr id="160" name="Text Box 98"/>
          <p:cNvSpPr txBox="1">
            <a:spLocks noChangeArrowheads="1"/>
          </p:cNvSpPr>
          <p:nvPr/>
        </p:nvSpPr>
        <p:spPr bwMode="auto">
          <a:xfrm>
            <a:off x="1891787" y="5559425"/>
            <a:ext cx="729687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+mn-lt"/>
                <a:ea typeface="新細明體" pitchFamily="18" charset="-120"/>
                <a:cs typeface="Arial" pitchFamily="34" charset="0"/>
              </a:rPr>
              <a:t>1111 0</a:t>
            </a:r>
          </a:p>
        </p:txBody>
      </p:sp>
      <p:sp>
        <p:nvSpPr>
          <p:cNvPr id="161" name="Rectangle 99"/>
          <p:cNvSpPr>
            <a:spLocks noChangeArrowheads="1"/>
          </p:cNvSpPr>
          <p:nvPr/>
        </p:nvSpPr>
        <p:spPr bwMode="auto">
          <a:xfrm>
            <a:off x="2841625" y="5572125"/>
            <a:ext cx="914400" cy="304800"/>
          </a:xfrm>
          <a:prstGeom prst="rect">
            <a:avLst/>
          </a:prstGeom>
          <a:solidFill>
            <a:srgbClr val="DC0A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新細明體" pitchFamily="18" charset="-120"/>
                <a:cs typeface="Arial" pitchFamily="34" charset="0"/>
              </a:rPr>
              <a:t>0xAA</a:t>
            </a:r>
          </a:p>
        </p:txBody>
      </p:sp>
      <p:sp>
        <p:nvSpPr>
          <p:cNvPr id="162" name="Text Box 100"/>
          <p:cNvSpPr txBox="1">
            <a:spLocks noChangeArrowheads="1"/>
          </p:cNvSpPr>
          <p:nvPr/>
        </p:nvSpPr>
        <p:spPr bwMode="auto">
          <a:xfrm>
            <a:off x="1887025" y="5897562"/>
            <a:ext cx="729687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+mn-lt"/>
                <a:ea typeface="新細明體" pitchFamily="18" charset="-120"/>
                <a:cs typeface="Arial" pitchFamily="34" charset="0"/>
              </a:rPr>
              <a:t>1111 1</a:t>
            </a:r>
          </a:p>
        </p:txBody>
      </p:sp>
      <p:sp>
        <p:nvSpPr>
          <p:cNvPr id="163" name="Text Box 101"/>
          <p:cNvSpPr txBox="1">
            <a:spLocks noChangeArrowheads="1"/>
          </p:cNvSpPr>
          <p:nvPr/>
        </p:nvSpPr>
        <p:spPr bwMode="auto">
          <a:xfrm>
            <a:off x="1887025" y="5908675"/>
            <a:ext cx="729687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latin typeface="+mn-lt"/>
                <a:ea typeface="新細明體" pitchFamily="18" charset="-120"/>
                <a:cs typeface="Arial" pitchFamily="34" charset="0"/>
              </a:rPr>
              <a:t>1111 1</a:t>
            </a:r>
          </a:p>
        </p:txBody>
      </p:sp>
      <p:sp>
        <p:nvSpPr>
          <p:cNvPr id="164" name="Rectangle 102"/>
          <p:cNvSpPr>
            <a:spLocks noChangeArrowheads="1"/>
          </p:cNvSpPr>
          <p:nvPr/>
        </p:nvSpPr>
        <p:spPr bwMode="auto">
          <a:xfrm>
            <a:off x="2841625" y="5876925"/>
            <a:ext cx="914400" cy="304800"/>
          </a:xfrm>
          <a:prstGeom prst="rect">
            <a:avLst/>
          </a:prstGeom>
          <a:solidFill>
            <a:srgbClr val="0080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新細明體" pitchFamily="18" charset="-120"/>
                <a:cs typeface="Arial" pitchFamily="34" charset="0"/>
              </a:rPr>
              <a:t>0xF0</a:t>
            </a:r>
          </a:p>
        </p:txBody>
      </p:sp>
    </p:spTree>
    <p:extLst>
      <p:ext uri="{BB962C8B-B14F-4D97-AF65-F5344CB8AC3E}">
        <p14:creationId xmlns:p14="http://schemas.microsoft.com/office/powerpoint/2010/main" val="175088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0.41719 1.8518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5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39184 -2.22222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83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6296E-6 L 0.41719 2.96296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51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33333E-6 L 0.39046 3.33333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85185E-6 L 0.59479 -0.3171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40" y="-1585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57691 -0.3171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37" y="-1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59259E-6 L 0.59479 -0.3171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40" y="-1585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33333E-6 L 0.57535 -0.3192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67" y="-1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/>
      <p:bldP spid="154" grpId="0"/>
      <p:bldP spid="155" grpId="0" animBg="1"/>
      <p:bldP spid="156" grpId="0"/>
      <p:bldP spid="157" grpId="0"/>
      <p:bldP spid="158" grpId="0" animBg="1"/>
      <p:bldP spid="159" grpId="0"/>
      <p:bldP spid="160" grpId="0"/>
      <p:bldP spid="161" grpId="0" animBg="1"/>
      <p:bldP spid="162" grpId="0"/>
      <p:bldP spid="163" grpId="0"/>
      <p:bldP spid="16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ue-v">
  <a:themeElements>
    <a:clrScheme name="blue-v 1">
      <a:dk1>
        <a:srgbClr val="000000"/>
      </a:dk1>
      <a:lt1>
        <a:srgbClr val="FFFFFF"/>
      </a:lt1>
      <a:dk2>
        <a:srgbClr val="3333CC"/>
      </a:dk2>
      <a:lt2>
        <a:srgbClr val="B2B2B2"/>
      </a:lt2>
      <a:accent1>
        <a:srgbClr val="DC0A00"/>
      </a:accent1>
      <a:accent2>
        <a:srgbClr val="008000"/>
      </a:accent2>
      <a:accent3>
        <a:srgbClr val="FFFFFF"/>
      </a:accent3>
      <a:accent4>
        <a:srgbClr val="000000"/>
      </a:accent4>
      <a:accent5>
        <a:srgbClr val="EBAAAA"/>
      </a:accent5>
      <a:accent6>
        <a:srgbClr val="007300"/>
      </a:accent6>
      <a:hlink>
        <a:srgbClr val="BF23BF"/>
      </a:hlink>
      <a:folHlink>
        <a:srgbClr val="FF9632"/>
      </a:folHlink>
    </a:clrScheme>
    <a:fontScheme name="blue-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A5002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38100" cap="flat" cmpd="sng" algn="ctr">
          <a:solidFill>
            <a:srgbClr val="A5002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blue-v 1">
        <a:dk1>
          <a:srgbClr val="000000"/>
        </a:dk1>
        <a:lt1>
          <a:srgbClr val="FFFFFF"/>
        </a:lt1>
        <a:dk2>
          <a:srgbClr val="3333CC"/>
        </a:dk2>
        <a:lt2>
          <a:srgbClr val="B2B2B2"/>
        </a:lt2>
        <a:accent1>
          <a:srgbClr val="DC0A00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EBAAAA"/>
        </a:accent5>
        <a:accent6>
          <a:srgbClr val="007300"/>
        </a:accent6>
        <a:hlink>
          <a:srgbClr val="BF23BF"/>
        </a:hlink>
        <a:folHlink>
          <a:srgbClr val="FF963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11190</TotalTime>
  <Words>426</Words>
  <Application>Microsoft Office PowerPoint</Application>
  <PresentationFormat>On-screen Show (4:3)</PresentationFormat>
  <Paragraphs>183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Narrow</vt:lpstr>
      <vt:lpstr>Calibri</vt:lpstr>
      <vt:lpstr>Courier New</vt:lpstr>
      <vt:lpstr>Times New Roman</vt:lpstr>
      <vt:lpstr>Wingdings</vt:lpstr>
      <vt:lpstr>Office Theme</vt:lpstr>
      <vt:lpstr>blue-v</vt:lpstr>
      <vt:lpstr>Visio</vt:lpstr>
      <vt:lpstr>Cache Memories</vt:lpstr>
      <vt:lpstr>Model of Memory Hierarchy</vt:lpstr>
      <vt:lpstr>Four Central Questions in Designing a Cache</vt:lpstr>
      <vt:lpstr>Types of Caches</vt:lpstr>
      <vt:lpstr>Direct Mapping</vt:lpstr>
      <vt:lpstr>Direct-Mapped:  One cache location for each address</vt:lpstr>
      <vt:lpstr>Fully Associative Mapping</vt:lpstr>
      <vt:lpstr>Fully-Associative: Anything Can Go Anywhere</vt:lpstr>
      <vt:lpstr>Set Associative Mapping (2-Way)</vt:lpstr>
      <vt:lpstr>Compromise: Set-Associative Caches</vt:lpstr>
      <vt:lpstr>Write-through Policy</vt:lpstr>
      <vt:lpstr>Write-back Policy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 Memories</dc:title>
  <dc:creator>rakeshk</dc:creator>
  <cp:lastModifiedBy>Kumar, Rakesh</cp:lastModifiedBy>
  <cp:revision>56</cp:revision>
  <dcterms:created xsi:type="dcterms:W3CDTF">2006-08-16T00:00:00Z</dcterms:created>
  <dcterms:modified xsi:type="dcterms:W3CDTF">2022-09-08T14:09:46Z</dcterms:modified>
</cp:coreProperties>
</file>