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  <p:sldMasterId id="2147483972" r:id="rId2"/>
    <p:sldMasterId id="2147483974" r:id="rId3"/>
    <p:sldMasterId id="2147483986" r:id="rId4"/>
    <p:sldMasterId id="2147483998" r:id="rId5"/>
  </p:sldMasterIdLst>
  <p:notesMasterIdLst>
    <p:notesMasterId r:id="rId36"/>
  </p:notesMasterIdLst>
  <p:handoutMasterIdLst>
    <p:handoutMasterId r:id="rId37"/>
  </p:handoutMasterIdLst>
  <p:sldIdLst>
    <p:sldId id="258" r:id="rId6"/>
    <p:sldId id="573" r:id="rId7"/>
    <p:sldId id="598" r:id="rId8"/>
    <p:sldId id="572" r:id="rId9"/>
    <p:sldId id="599" r:id="rId10"/>
    <p:sldId id="550" r:id="rId11"/>
    <p:sldId id="600" r:id="rId12"/>
    <p:sldId id="574" r:id="rId13"/>
    <p:sldId id="575" r:id="rId14"/>
    <p:sldId id="576" r:id="rId15"/>
    <p:sldId id="601" r:id="rId16"/>
    <p:sldId id="602" r:id="rId17"/>
    <p:sldId id="588" r:id="rId18"/>
    <p:sldId id="589" r:id="rId19"/>
    <p:sldId id="326" r:id="rId20"/>
    <p:sldId id="639" r:id="rId21"/>
    <p:sldId id="638" r:id="rId22"/>
    <p:sldId id="332" r:id="rId23"/>
    <p:sldId id="327" r:id="rId24"/>
    <p:sldId id="328" r:id="rId25"/>
    <p:sldId id="591" r:id="rId26"/>
    <p:sldId id="551" r:id="rId27"/>
    <p:sldId id="593" r:id="rId28"/>
    <p:sldId id="590" r:id="rId29"/>
    <p:sldId id="595" r:id="rId30"/>
    <p:sldId id="594" r:id="rId31"/>
    <p:sldId id="603" r:id="rId32"/>
    <p:sldId id="553" r:id="rId33"/>
    <p:sldId id="567" r:id="rId34"/>
    <p:sldId id="424" r:id="rId35"/>
  </p:sldIdLst>
  <p:sldSz cx="12192000" cy="6858000"/>
  <p:notesSz cx="8218488" cy="1077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E40668B-177F-4FCE-B987-624FC238D333}">
          <p14:sldIdLst>
            <p14:sldId id="258"/>
            <p14:sldId id="573"/>
            <p14:sldId id="598"/>
            <p14:sldId id="572"/>
            <p14:sldId id="599"/>
            <p14:sldId id="550"/>
            <p14:sldId id="600"/>
            <p14:sldId id="574"/>
            <p14:sldId id="575"/>
            <p14:sldId id="576"/>
            <p14:sldId id="601"/>
            <p14:sldId id="602"/>
            <p14:sldId id="588"/>
            <p14:sldId id="589"/>
            <p14:sldId id="326"/>
            <p14:sldId id="639"/>
            <p14:sldId id="638"/>
            <p14:sldId id="332"/>
            <p14:sldId id="327"/>
            <p14:sldId id="328"/>
            <p14:sldId id="591"/>
            <p14:sldId id="551"/>
            <p14:sldId id="593"/>
            <p14:sldId id="590"/>
            <p14:sldId id="595"/>
            <p14:sldId id="594"/>
            <p14:sldId id="603"/>
            <p14:sldId id="553"/>
            <p14:sldId id="567"/>
            <p14:sldId id="424"/>
          </p14:sldIdLst>
        </p14:section>
        <p14:section name="Untitled Section" id="{94F86456-96CD-4A68-8AC3-0C1A77ADE48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92" userDrawn="1">
          <p15:clr>
            <a:srgbClr val="A4A3A4"/>
          </p15:clr>
        </p15:guide>
        <p15:guide id="2" pos="25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E84A27"/>
    <a:srgbClr val="FFCC00"/>
    <a:srgbClr val="FFCC66"/>
    <a:srgbClr val="FFCC99"/>
    <a:srgbClr val="CC0000"/>
    <a:srgbClr val="FF9900"/>
    <a:srgbClr val="008000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312FE6-3B09-4B31-A398-783A4C933766}" v="3" dt="2022-08-30T16:25:56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1" autoAdjust="0"/>
    <p:restoredTop sz="87817" autoAdjust="0"/>
  </p:normalViewPr>
  <p:slideViewPr>
    <p:cSldViewPr snapToGrid="0">
      <p:cViewPr varScale="1">
        <p:scale>
          <a:sx n="56" d="100"/>
          <a:sy n="56" d="100"/>
        </p:scale>
        <p:origin x="530" y="30"/>
      </p:cViewPr>
      <p:guideLst>
        <p:guide orient="horz" pos="242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202" y="84"/>
      </p:cViewPr>
      <p:guideLst>
        <p:guide orient="horz" pos="3392"/>
        <p:guide pos="25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 Huang" userId="6515a6473675acb6" providerId="LiveId" clId="{9AC0C286-0875-46F2-9AA9-3E19288E6228}"/>
    <pc:docChg chg="undo custSel delSld modSld modSection">
      <pc:chgData name="Jian Huang" userId="6515a6473675acb6" providerId="LiveId" clId="{9AC0C286-0875-46F2-9AA9-3E19288E6228}" dt="2020-01-28T08:22:28.994" v="868" actId="2696"/>
      <pc:docMkLst>
        <pc:docMk/>
      </pc:docMkLst>
      <pc:sldChg chg="modSp">
        <pc:chgData name="Jian Huang" userId="6515a6473675acb6" providerId="LiveId" clId="{9AC0C286-0875-46F2-9AA9-3E19288E6228}" dt="2020-01-28T08:03:28.178" v="692" actId="20577"/>
        <pc:sldMkLst>
          <pc:docMk/>
          <pc:sldMk cId="1409211857" sldId="424"/>
        </pc:sldMkLst>
        <pc:spChg chg="mod">
          <ac:chgData name="Jian Huang" userId="6515a6473675acb6" providerId="LiveId" clId="{9AC0C286-0875-46F2-9AA9-3E19288E6228}" dt="2020-01-28T08:03:28.178" v="692" actId="20577"/>
          <ac:spMkLst>
            <pc:docMk/>
            <pc:sldMk cId="1409211857" sldId="424"/>
            <ac:spMk id="3" creationId="{00000000-0000-0000-0000-000000000000}"/>
          </ac:spMkLst>
        </pc:spChg>
      </pc:sldChg>
      <pc:sldChg chg="modAnim">
        <pc:chgData name="Jian Huang" userId="6515a6473675acb6" providerId="LiveId" clId="{9AC0C286-0875-46F2-9AA9-3E19288E6228}" dt="2020-01-27T23:04:03.034" v="0"/>
        <pc:sldMkLst>
          <pc:docMk/>
          <pc:sldMk cId="746376515" sldId="549"/>
        </pc:sldMkLst>
      </pc:sldChg>
      <pc:sldChg chg="modSp">
        <pc:chgData name="Jian Huang" userId="6515a6473675acb6" providerId="LiveId" clId="{9AC0C286-0875-46F2-9AA9-3E19288E6228}" dt="2020-01-28T05:23:11.587" v="223" actId="20577"/>
        <pc:sldMkLst>
          <pc:docMk/>
          <pc:sldMk cId="4058811550" sldId="551"/>
        </pc:sldMkLst>
        <pc:spChg chg="mod">
          <ac:chgData name="Jian Huang" userId="6515a6473675acb6" providerId="LiveId" clId="{9AC0C286-0875-46F2-9AA9-3E19288E6228}" dt="2020-01-28T05:23:11.587" v="223" actId="20577"/>
          <ac:spMkLst>
            <pc:docMk/>
            <pc:sldMk cId="4058811550" sldId="551"/>
            <ac:spMk id="3" creationId="{00000000-0000-0000-0000-000000000000}"/>
          </ac:spMkLst>
        </pc:spChg>
      </pc:sldChg>
      <pc:sldChg chg="modNotesTx">
        <pc:chgData name="Jian Huang" userId="6515a6473675acb6" providerId="LiveId" clId="{9AC0C286-0875-46F2-9AA9-3E19288E6228}" dt="2020-01-28T06:23:19.241" v="248" actId="20577"/>
        <pc:sldMkLst>
          <pc:docMk/>
          <pc:sldMk cId="3315434112" sldId="556"/>
        </pc:sldMkLst>
      </pc:sldChg>
      <pc:sldChg chg="modNotesTx">
        <pc:chgData name="Jian Huang" userId="6515a6473675acb6" providerId="LiveId" clId="{9AC0C286-0875-46F2-9AA9-3E19288E6228}" dt="2020-01-28T06:49:20.118" v="317" actId="20577"/>
        <pc:sldMkLst>
          <pc:docMk/>
          <pc:sldMk cId="3735862044" sldId="558"/>
        </pc:sldMkLst>
      </pc:sldChg>
      <pc:sldChg chg="addSp modSp">
        <pc:chgData name="Jian Huang" userId="6515a6473675acb6" providerId="LiveId" clId="{9AC0C286-0875-46F2-9AA9-3E19288E6228}" dt="2020-01-28T00:18:48.574" v="133" actId="1035"/>
        <pc:sldMkLst>
          <pc:docMk/>
          <pc:sldMk cId="1409339683" sldId="574"/>
        </pc:sldMkLst>
        <pc:spChg chg="add mod">
          <ac:chgData name="Jian Huang" userId="6515a6473675acb6" providerId="LiveId" clId="{9AC0C286-0875-46F2-9AA9-3E19288E6228}" dt="2020-01-28T00:18:24.953" v="119" actId="1076"/>
          <ac:spMkLst>
            <pc:docMk/>
            <pc:sldMk cId="1409339683" sldId="574"/>
            <ac:spMk id="2" creationId="{1F242698-FEBA-4066-A34D-BB2EAB4B8461}"/>
          </ac:spMkLst>
        </pc:spChg>
        <pc:graphicFrameChg chg="mod">
          <ac:chgData name="Jian Huang" userId="6515a6473675acb6" providerId="LiveId" clId="{9AC0C286-0875-46F2-9AA9-3E19288E6228}" dt="2020-01-28T00:18:48.574" v="133" actId="1035"/>
          <ac:graphicFrameMkLst>
            <pc:docMk/>
            <pc:sldMk cId="1409339683" sldId="574"/>
            <ac:graphicFrameMk id="4" creationId="{00000000-0000-0000-0000-000000000000}"/>
          </ac:graphicFrameMkLst>
        </pc:graphicFrameChg>
      </pc:sldChg>
      <pc:sldChg chg="delSp modSp">
        <pc:chgData name="Jian Huang" userId="6515a6473675acb6" providerId="LiveId" clId="{9AC0C286-0875-46F2-9AA9-3E19288E6228}" dt="2020-01-28T00:26:39.654" v="174" actId="20577"/>
        <pc:sldMkLst>
          <pc:docMk/>
          <pc:sldMk cId="1829817155" sldId="575"/>
        </pc:sldMkLst>
        <pc:spChg chg="del">
          <ac:chgData name="Jian Huang" userId="6515a6473675acb6" providerId="LiveId" clId="{9AC0C286-0875-46F2-9AA9-3E19288E6228}" dt="2020-01-28T00:20:59.215" v="134" actId="478"/>
          <ac:spMkLst>
            <pc:docMk/>
            <pc:sldMk cId="1829817155" sldId="575"/>
            <ac:spMk id="7" creationId="{00000000-0000-0000-0000-000000000000}"/>
          </ac:spMkLst>
        </pc:spChg>
        <pc:spChg chg="mod">
          <ac:chgData name="Jian Huang" userId="6515a6473675acb6" providerId="LiveId" clId="{9AC0C286-0875-46F2-9AA9-3E19288E6228}" dt="2020-01-28T00:26:39.654" v="174" actId="20577"/>
          <ac:spMkLst>
            <pc:docMk/>
            <pc:sldMk cId="1829817155" sldId="575"/>
            <ac:spMk id="63491" creationId="{00000000-0000-0000-0000-000000000000}"/>
          </ac:spMkLst>
        </pc:spChg>
      </pc:sldChg>
      <pc:sldChg chg="del">
        <pc:chgData name="Jian Huang" userId="6515a6473675acb6" providerId="LiveId" clId="{9AC0C286-0875-46F2-9AA9-3E19288E6228}" dt="2020-01-28T08:22:28.994" v="868" actId="2696"/>
        <pc:sldMkLst>
          <pc:docMk/>
          <pc:sldMk cId="2884902865" sldId="577"/>
        </pc:sldMkLst>
      </pc:sldChg>
      <pc:sldChg chg="modNotesTx">
        <pc:chgData name="Jian Huang" userId="6515a6473675acb6" providerId="LiveId" clId="{9AC0C286-0875-46F2-9AA9-3E19288E6228}" dt="2020-01-28T07:55:13.418" v="506" actId="20577"/>
        <pc:sldMkLst>
          <pc:docMk/>
          <pc:sldMk cId="2572228395" sldId="581"/>
        </pc:sldMkLst>
      </pc:sldChg>
      <pc:sldChg chg="modNotesTx">
        <pc:chgData name="Jian Huang" userId="6515a6473675acb6" providerId="LiveId" clId="{9AC0C286-0875-46F2-9AA9-3E19288E6228}" dt="2020-01-28T07:21:05.250" v="367" actId="20577"/>
        <pc:sldMkLst>
          <pc:docMk/>
          <pc:sldMk cId="2079992848" sldId="582"/>
        </pc:sldMkLst>
      </pc:sldChg>
      <pc:sldChg chg="modSp modAnim">
        <pc:chgData name="Jian Huang" userId="6515a6473675acb6" providerId="LiveId" clId="{9AC0C286-0875-46F2-9AA9-3E19288E6228}" dt="2020-01-28T05:21:10.511" v="176" actId="20577"/>
        <pc:sldMkLst>
          <pc:docMk/>
          <pc:sldMk cId="231213687" sldId="591"/>
        </pc:sldMkLst>
        <pc:spChg chg="mod">
          <ac:chgData name="Jian Huang" userId="6515a6473675acb6" providerId="LiveId" clId="{9AC0C286-0875-46F2-9AA9-3E19288E6228}" dt="2020-01-28T05:21:10.511" v="176" actId="20577"/>
          <ac:spMkLst>
            <pc:docMk/>
            <pc:sldMk cId="231213687" sldId="591"/>
            <ac:spMk id="903171" creationId="{7897F634-A8C0-4D18-AD3C-32320B0E6DF6}"/>
          </ac:spMkLst>
        </pc:spChg>
      </pc:sldChg>
      <pc:sldChg chg="modSp">
        <pc:chgData name="Jian Huang" userId="6515a6473675acb6" providerId="LiveId" clId="{9AC0C286-0875-46F2-9AA9-3E19288E6228}" dt="2020-01-28T05:27:18.826" v="224" actId="20577"/>
        <pc:sldMkLst>
          <pc:docMk/>
          <pc:sldMk cId="2714508790" sldId="594"/>
        </pc:sldMkLst>
        <pc:spChg chg="mod">
          <ac:chgData name="Jian Huang" userId="6515a6473675acb6" providerId="LiveId" clId="{9AC0C286-0875-46F2-9AA9-3E19288E6228}" dt="2020-01-28T05:27:18.826" v="224" actId="20577"/>
          <ac:spMkLst>
            <pc:docMk/>
            <pc:sldMk cId="2714508790" sldId="594"/>
            <ac:spMk id="3" creationId="{00000000-0000-0000-0000-000000000000}"/>
          </ac:spMkLst>
        </pc:spChg>
      </pc:sldChg>
      <pc:sldChg chg="addSp delSp modSp addAnim delAnim modAnim">
        <pc:chgData name="Jian Huang" userId="6515a6473675acb6" providerId="LiveId" clId="{9AC0C286-0875-46F2-9AA9-3E19288E6228}" dt="2020-01-28T08:20:44.683" v="867" actId="1076"/>
        <pc:sldMkLst>
          <pc:docMk/>
          <pc:sldMk cId="1080429295" sldId="595"/>
        </pc:sldMkLst>
        <pc:spChg chg="del">
          <ac:chgData name="Jian Huang" userId="6515a6473675acb6" providerId="LiveId" clId="{9AC0C286-0875-46F2-9AA9-3E19288E6228}" dt="2020-01-28T08:05:24.546" v="847" actId="478"/>
          <ac:spMkLst>
            <pc:docMk/>
            <pc:sldMk cId="1080429295" sldId="595"/>
            <ac:spMk id="3" creationId="{00000000-0000-0000-0000-000000000000}"/>
          </ac:spMkLst>
        </pc:spChg>
        <pc:spChg chg="add del mod">
          <ac:chgData name="Jian Huang" userId="6515a6473675acb6" providerId="LiveId" clId="{9AC0C286-0875-46F2-9AA9-3E19288E6228}" dt="2020-01-28T08:05:28.467" v="848" actId="478"/>
          <ac:spMkLst>
            <pc:docMk/>
            <pc:sldMk cId="1080429295" sldId="595"/>
            <ac:spMk id="4" creationId="{4EA2952D-D7C5-4CF9-A977-058E13012207}"/>
          </ac:spMkLst>
        </pc:spChg>
        <pc:spChg chg="mod">
          <ac:chgData name="Jian Huang" userId="6515a6473675acb6" providerId="LiveId" clId="{9AC0C286-0875-46F2-9AA9-3E19288E6228}" dt="2020-01-28T08:05:20.606" v="846" actId="255"/>
          <ac:spMkLst>
            <pc:docMk/>
            <pc:sldMk cId="1080429295" sldId="595"/>
            <ac:spMk id="348162" creationId="{00000000-0000-0000-0000-000000000000}"/>
          </ac:spMkLst>
        </pc:spChg>
        <pc:spChg chg="del">
          <ac:chgData name="Jian Huang" userId="6515a6473675acb6" providerId="LiveId" clId="{9AC0C286-0875-46F2-9AA9-3E19288E6228}" dt="2020-01-28T08:05:30.770" v="849" actId="478"/>
          <ac:spMkLst>
            <pc:docMk/>
            <pc:sldMk cId="1080429295" sldId="595"/>
            <ac:spMk id="348176" creationId="{00000000-0000-0000-0000-000000000000}"/>
          </ac:spMkLst>
        </pc:spChg>
        <pc:grpChg chg="del">
          <ac:chgData name="Jian Huang" userId="6515a6473675acb6" providerId="LiveId" clId="{9AC0C286-0875-46F2-9AA9-3E19288E6228}" dt="2020-01-28T08:05:35.099" v="850" actId="478"/>
          <ac:grpSpMkLst>
            <pc:docMk/>
            <pc:sldMk cId="1080429295" sldId="595"/>
            <ac:grpSpMk id="348175" creationId="{00000000-0000-0000-0000-000000000000}"/>
          </ac:grpSpMkLst>
        </pc:grpChg>
        <pc:graphicFrameChg chg="add mod">
          <ac:chgData name="Jian Huang" userId="6515a6473675acb6" providerId="LiveId" clId="{9AC0C286-0875-46F2-9AA9-3E19288E6228}" dt="2020-01-28T08:17:47.060" v="858" actId="14100"/>
          <ac:graphicFrameMkLst>
            <pc:docMk/>
            <pc:sldMk cId="1080429295" sldId="595"/>
            <ac:graphicFrameMk id="19" creationId="{F3130875-0D05-4713-A5AE-FFF18E336232}"/>
          </ac:graphicFrameMkLst>
        </pc:graphicFrameChg>
        <pc:picChg chg="add del">
          <ac:chgData name="Jian Huang" userId="6515a6473675acb6" providerId="LiveId" clId="{9AC0C286-0875-46F2-9AA9-3E19288E6228}" dt="2020-01-28T08:19:10.669" v="861" actId="478"/>
          <ac:picMkLst>
            <pc:docMk/>
            <pc:sldMk cId="1080429295" sldId="595"/>
            <ac:picMk id="20" creationId="{571CE441-EE60-4872-AC08-FF1D2F9D718E}"/>
          </ac:picMkLst>
        </pc:picChg>
        <pc:picChg chg="add del">
          <ac:chgData name="Jian Huang" userId="6515a6473675acb6" providerId="LiveId" clId="{9AC0C286-0875-46F2-9AA9-3E19288E6228}" dt="2020-01-28T08:19:10.669" v="861" actId="478"/>
          <ac:picMkLst>
            <pc:docMk/>
            <pc:sldMk cId="1080429295" sldId="595"/>
            <ac:picMk id="21" creationId="{0F97C7DA-9B97-4B1E-9D08-E294873D2FE3}"/>
          </ac:picMkLst>
        </pc:picChg>
        <pc:picChg chg="add del">
          <ac:chgData name="Jian Huang" userId="6515a6473675acb6" providerId="LiveId" clId="{9AC0C286-0875-46F2-9AA9-3E19288E6228}" dt="2020-01-28T08:19:15.799" v="862" actId="478"/>
          <ac:picMkLst>
            <pc:docMk/>
            <pc:sldMk cId="1080429295" sldId="595"/>
            <ac:picMk id="22" creationId="{5918B339-DB15-4471-8DD3-F6290DBD42F0}"/>
          </ac:picMkLst>
        </pc:picChg>
        <pc:picChg chg="add del mod">
          <ac:chgData name="Jian Huang" userId="6515a6473675acb6" providerId="LiveId" clId="{9AC0C286-0875-46F2-9AA9-3E19288E6228}" dt="2020-01-28T08:19:23.768" v="863" actId="1076"/>
          <ac:picMkLst>
            <pc:docMk/>
            <pc:sldMk cId="1080429295" sldId="595"/>
            <ac:picMk id="23" creationId="{13C66029-84F1-4BF3-B35E-71677E8B82FE}"/>
          </ac:picMkLst>
        </pc:picChg>
        <pc:picChg chg="add del">
          <ac:chgData name="Jian Huang" userId="6515a6473675acb6" providerId="LiveId" clId="{9AC0C286-0875-46F2-9AA9-3E19288E6228}" dt="2020-01-28T08:19:10.669" v="861" actId="478"/>
          <ac:picMkLst>
            <pc:docMk/>
            <pc:sldMk cId="1080429295" sldId="595"/>
            <ac:picMk id="24" creationId="{4A041330-0829-4766-B57B-C234A8DDF2E1}"/>
          </ac:picMkLst>
        </pc:picChg>
        <pc:picChg chg="add del mod">
          <ac:chgData name="Jian Huang" userId="6515a6473675acb6" providerId="LiveId" clId="{9AC0C286-0875-46F2-9AA9-3E19288E6228}" dt="2020-01-28T08:20:44.683" v="867" actId="1076"/>
          <ac:picMkLst>
            <pc:docMk/>
            <pc:sldMk cId="1080429295" sldId="595"/>
            <ac:picMk id="25" creationId="{79837286-95E4-4319-8A0D-9060AB4B25D4}"/>
          </ac:picMkLst>
        </pc:picChg>
      </pc:sldChg>
      <pc:sldChg chg="modSp del">
        <pc:chgData name="Jian Huang" userId="6515a6473675acb6" providerId="LiveId" clId="{9AC0C286-0875-46F2-9AA9-3E19288E6228}" dt="2020-01-28T08:04:17.611" v="705" actId="2696"/>
        <pc:sldMkLst>
          <pc:docMk/>
          <pc:sldMk cId="4036949884" sldId="595"/>
        </pc:sldMkLst>
        <pc:spChg chg="mod">
          <ac:chgData name="Jian Huang" userId="6515a6473675acb6" providerId="LiveId" clId="{9AC0C286-0875-46F2-9AA9-3E19288E6228}" dt="2020-01-28T08:04:12.766" v="704" actId="20577"/>
          <ac:spMkLst>
            <pc:docMk/>
            <pc:sldMk cId="4036949884" sldId="595"/>
            <ac:spMk id="4" creationId="{00000000-0000-0000-0000-000000000000}"/>
          </ac:spMkLst>
        </pc:spChg>
      </pc:sldChg>
    </pc:docChg>
  </pc:docChgLst>
  <pc:docChgLst>
    <pc:chgData name="Kumar, Rakesh" userId="e6961465-9b26-4018-8ebe-1bb6947834b0" providerId="ADAL" clId="{3B312FE6-3B09-4B31-A398-783A4C933766}"/>
    <pc:docChg chg="undo custSel addSld delSld modSld sldOrd delMainMaster modSection">
      <pc:chgData name="Kumar, Rakesh" userId="e6961465-9b26-4018-8ebe-1bb6947834b0" providerId="ADAL" clId="{3B312FE6-3B09-4B31-A398-783A4C933766}" dt="2022-08-31T01:04:38.234" v="28" actId="2696"/>
      <pc:docMkLst>
        <pc:docMk/>
      </pc:docMkLst>
      <pc:sldChg chg="modSp mod">
        <pc:chgData name="Kumar, Rakesh" userId="e6961465-9b26-4018-8ebe-1bb6947834b0" providerId="ADAL" clId="{3B312FE6-3B09-4B31-A398-783A4C933766}" dt="2022-08-30T13:13:35.481" v="11" actId="20577"/>
        <pc:sldMkLst>
          <pc:docMk/>
          <pc:sldMk cId="1914923805" sldId="258"/>
        </pc:sldMkLst>
        <pc:spChg chg="mod">
          <ac:chgData name="Kumar, Rakesh" userId="e6961465-9b26-4018-8ebe-1bb6947834b0" providerId="ADAL" clId="{3B312FE6-3B09-4B31-A398-783A4C933766}" dt="2022-08-30T13:13:35.481" v="11" actId="20577"/>
          <ac:spMkLst>
            <pc:docMk/>
            <pc:sldMk cId="1914923805" sldId="258"/>
            <ac:spMk id="3" creationId="{00000000-0000-0000-0000-000000000000}"/>
          </ac:spMkLst>
        </pc:spChg>
      </pc:sldChg>
      <pc:sldChg chg="ord">
        <pc:chgData name="Kumar, Rakesh" userId="e6961465-9b26-4018-8ebe-1bb6947834b0" providerId="ADAL" clId="{3B312FE6-3B09-4B31-A398-783A4C933766}" dt="2022-08-30T16:32:45.685" v="24"/>
        <pc:sldMkLst>
          <pc:docMk/>
          <pc:sldMk cId="4111017435" sldId="326"/>
        </pc:sldMkLst>
      </pc:sldChg>
      <pc:sldChg chg="ord">
        <pc:chgData name="Kumar, Rakesh" userId="e6961465-9b26-4018-8ebe-1bb6947834b0" providerId="ADAL" clId="{3B312FE6-3B09-4B31-A398-783A4C933766}" dt="2022-08-30T16:32:45.685" v="24"/>
        <pc:sldMkLst>
          <pc:docMk/>
          <pc:sldMk cId="3158615381" sldId="327"/>
        </pc:sldMkLst>
      </pc:sldChg>
      <pc:sldChg chg="ord">
        <pc:chgData name="Kumar, Rakesh" userId="e6961465-9b26-4018-8ebe-1bb6947834b0" providerId="ADAL" clId="{3B312FE6-3B09-4B31-A398-783A4C933766}" dt="2022-08-30T16:32:45.685" v="24"/>
        <pc:sldMkLst>
          <pc:docMk/>
          <pc:sldMk cId="765713029" sldId="328"/>
        </pc:sldMkLst>
      </pc:sldChg>
      <pc:sldChg chg="ord">
        <pc:chgData name="Kumar, Rakesh" userId="e6961465-9b26-4018-8ebe-1bb6947834b0" providerId="ADAL" clId="{3B312FE6-3B09-4B31-A398-783A4C933766}" dt="2022-08-30T16:32:45.685" v="24"/>
        <pc:sldMkLst>
          <pc:docMk/>
          <pc:sldMk cId="4180873236" sldId="332"/>
        </pc:sldMkLst>
      </pc:sldChg>
      <pc:sldChg chg="modSp del mod">
        <pc:chgData name="Kumar, Rakesh" userId="e6961465-9b26-4018-8ebe-1bb6947834b0" providerId="ADAL" clId="{3B312FE6-3B09-4B31-A398-783A4C933766}" dt="2022-08-30T16:12:56.947" v="22" actId="20577"/>
        <pc:sldMkLst>
          <pc:docMk/>
          <pc:sldMk cId="1409211857" sldId="424"/>
        </pc:sldMkLst>
        <pc:spChg chg="mod">
          <ac:chgData name="Kumar, Rakesh" userId="e6961465-9b26-4018-8ebe-1bb6947834b0" providerId="ADAL" clId="{3B312FE6-3B09-4B31-A398-783A4C933766}" dt="2022-08-30T16:12:56.947" v="22" actId="20577"/>
          <ac:spMkLst>
            <pc:docMk/>
            <pc:sldMk cId="1409211857" sldId="424"/>
            <ac:spMk id="3" creationId="{00000000-0000-0000-0000-000000000000}"/>
          </ac:spMkLst>
        </pc:spChg>
      </pc:sldChg>
      <pc:sldChg chg="del">
        <pc:chgData name="Kumar, Rakesh" userId="e6961465-9b26-4018-8ebe-1bb6947834b0" providerId="ADAL" clId="{3B312FE6-3B09-4B31-A398-783A4C933766}" dt="2022-08-30T13:13:41.873" v="13" actId="47"/>
        <pc:sldMkLst>
          <pc:docMk/>
          <pc:sldMk cId="594400348" sldId="502"/>
        </pc:sldMkLst>
      </pc:sldChg>
      <pc:sldChg chg="del">
        <pc:chgData name="Kumar, Rakesh" userId="e6961465-9b26-4018-8ebe-1bb6947834b0" providerId="ADAL" clId="{3B312FE6-3B09-4B31-A398-783A4C933766}" dt="2022-08-30T13:13:40.699" v="12" actId="47"/>
        <pc:sldMkLst>
          <pc:docMk/>
          <pc:sldMk cId="58795114" sldId="517"/>
        </pc:sldMkLst>
      </pc:sldChg>
      <pc:sldChg chg="del">
        <pc:chgData name="Kumar, Rakesh" userId="e6961465-9b26-4018-8ebe-1bb6947834b0" providerId="ADAL" clId="{3B312FE6-3B09-4B31-A398-783A4C933766}" dt="2022-08-30T13:13:49.287" v="16" actId="47"/>
        <pc:sldMkLst>
          <pc:docMk/>
          <pc:sldMk cId="1259964523" sldId="540"/>
        </pc:sldMkLst>
      </pc:sldChg>
      <pc:sldChg chg="mod modShow">
        <pc:chgData name="Kumar, Rakesh" userId="e6961465-9b26-4018-8ebe-1bb6947834b0" providerId="ADAL" clId="{3B312FE6-3B09-4B31-A398-783A4C933766}" dt="2022-08-30T16:00:38.005" v="20" actId="729"/>
        <pc:sldMkLst>
          <pc:docMk/>
          <pc:sldMk cId="3428730613" sldId="553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3074049484" sldId="555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3315434112" sldId="556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2915635362" sldId="557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3735862044" sldId="558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2353536000" sldId="578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39630069" sldId="579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44249036" sldId="580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2079992848" sldId="582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2215457244" sldId="583"/>
        </pc:sldMkLst>
      </pc:sldChg>
      <pc:sldChg chg="mod modShow">
        <pc:chgData name="Kumar, Rakesh" userId="e6961465-9b26-4018-8ebe-1bb6947834b0" providerId="ADAL" clId="{3B312FE6-3B09-4B31-A398-783A4C933766}" dt="2022-08-30T16:00:24.680" v="17" actId="729"/>
        <pc:sldMkLst>
          <pc:docMk/>
          <pc:sldMk cId="2714508790" sldId="594"/>
        </pc:sldMkLst>
      </pc:sldChg>
      <pc:sldChg chg="mod modShow">
        <pc:chgData name="Kumar, Rakesh" userId="e6961465-9b26-4018-8ebe-1bb6947834b0" providerId="ADAL" clId="{3B312FE6-3B09-4B31-A398-783A4C933766}" dt="2022-08-30T16:00:29.409" v="18" actId="729"/>
        <pc:sldMkLst>
          <pc:docMk/>
          <pc:sldMk cId="2415961186" sldId="595"/>
        </pc:sldMkLst>
      </pc:sldChg>
      <pc:sldChg chg="del">
        <pc:chgData name="Kumar, Rakesh" userId="e6961465-9b26-4018-8ebe-1bb6947834b0" providerId="ADAL" clId="{3B312FE6-3B09-4B31-A398-783A4C933766}" dt="2022-08-30T13:13:42.473" v="14" actId="47"/>
        <pc:sldMkLst>
          <pc:docMk/>
          <pc:sldMk cId="3692173283" sldId="596"/>
        </pc:sldMkLst>
      </pc:sldChg>
      <pc:sldChg chg="del">
        <pc:chgData name="Kumar, Rakesh" userId="e6961465-9b26-4018-8ebe-1bb6947834b0" providerId="ADAL" clId="{3B312FE6-3B09-4B31-A398-783A4C933766}" dt="2022-08-30T13:13:46.928" v="15" actId="47"/>
        <pc:sldMkLst>
          <pc:docMk/>
          <pc:sldMk cId="631882063" sldId="597"/>
        </pc:sldMkLst>
      </pc:sldChg>
      <pc:sldChg chg="mod modShow">
        <pc:chgData name="Kumar, Rakesh" userId="e6961465-9b26-4018-8ebe-1bb6947834b0" providerId="ADAL" clId="{3B312FE6-3B09-4B31-A398-783A4C933766}" dt="2022-08-30T16:00:35.570" v="19" actId="729"/>
        <pc:sldMkLst>
          <pc:docMk/>
          <pc:sldMk cId="1325480646" sldId="603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220782298" sldId="604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835929327" sldId="605"/>
        </pc:sldMkLst>
      </pc:sldChg>
      <pc:sldChg chg="del">
        <pc:chgData name="Kumar, Rakesh" userId="e6961465-9b26-4018-8ebe-1bb6947834b0" providerId="ADAL" clId="{3B312FE6-3B09-4B31-A398-783A4C933766}" dt="2022-08-31T01:04:38.234" v="28" actId="2696"/>
        <pc:sldMkLst>
          <pc:docMk/>
          <pc:sldMk cId="1990006862" sldId="606"/>
        </pc:sldMkLst>
      </pc:sldChg>
      <pc:sldChg chg="del">
        <pc:chgData name="Kumar, Rakesh" userId="e6961465-9b26-4018-8ebe-1bb6947834b0" providerId="ADAL" clId="{3B312FE6-3B09-4B31-A398-783A4C933766}" dt="2022-08-30T16:44:16.033" v="27" actId="47"/>
        <pc:sldMkLst>
          <pc:docMk/>
          <pc:sldMk cId="1371752213" sldId="636"/>
        </pc:sldMkLst>
      </pc:sldChg>
      <pc:sldChg chg="ord">
        <pc:chgData name="Kumar, Rakesh" userId="e6961465-9b26-4018-8ebe-1bb6947834b0" providerId="ADAL" clId="{3B312FE6-3B09-4B31-A398-783A4C933766}" dt="2022-08-30T16:32:45.685" v="24"/>
        <pc:sldMkLst>
          <pc:docMk/>
          <pc:sldMk cId="2908721207" sldId="638"/>
        </pc:sldMkLst>
      </pc:sldChg>
      <pc:sldChg chg="add del ord modNotes">
        <pc:chgData name="Kumar, Rakesh" userId="e6961465-9b26-4018-8ebe-1bb6947834b0" providerId="ADAL" clId="{3B312FE6-3B09-4B31-A398-783A4C933766}" dt="2022-08-30T16:36:30.276" v="26" actId="47"/>
        <pc:sldMkLst>
          <pc:docMk/>
          <pc:sldMk cId="107351282" sldId="639"/>
        </pc:sldMkLst>
      </pc:sldChg>
      <pc:sldMasterChg chg="del delSldLayout">
        <pc:chgData name="Kumar, Rakesh" userId="e6961465-9b26-4018-8ebe-1bb6947834b0" providerId="ADAL" clId="{3B312FE6-3B09-4B31-A398-783A4C933766}" dt="2022-08-30T13:13:49.287" v="16" actId="47"/>
        <pc:sldMasterMkLst>
          <pc:docMk/>
          <pc:sldMasterMk cId="2514942046" sldId="2147483986"/>
        </pc:sldMasterMkLst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2888757548" sldId="2147483987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4131860949" sldId="2147483988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2196729215" sldId="2147483989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2878377820" sldId="2147483990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3117960013" sldId="2147483991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3023561715" sldId="2147483992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9431430" sldId="2147483993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248023593" sldId="2147483994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607179721" sldId="2147483995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2442960429" sldId="2147483996"/>
          </pc:sldLayoutMkLst>
        </pc:sldLayoutChg>
        <pc:sldLayoutChg chg="del">
          <pc:chgData name="Kumar, Rakesh" userId="e6961465-9b26-4018-8ebe-1bb6947834b0" providerId="ADAL" clId="{3B312FE6-3B09-4B31-A398-783A4C933766}" dt="2022-08-30T13:13:49.287" v="16" actId="47"/>
          <pc:sldLayoutMkLst>
            <pc:docMk/>
            <pc:sldMasterMk cId="2514942046" sldId="2147483986"/>
            <pc:sldLayoutMk cId="1386570360" sldId="214748399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26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96963" y="5113338"/>
            <a:ext cx="6024562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062" tIns="58738" rIns="119062" bIns="58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828675"/>
            <a:ext cx="7123112" cy="4006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6819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93675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193675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193675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193675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193675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63386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06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>
            <a:extLst>
              <a:ext uri="{FF2B5EF4-FFF2-40B4-BE49-F238E27FC236}">
                <a16:creationId xmlns:a16="http://schemas.microsoft.com/office/drawing/2014/main" id="{1C2F769E-0D47-4103-BBC6-10520C3F1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828675"/>
            <a:ext cx="7123112" cy="4006850"/>
          </a:xfrm>
        </p:spPr>
      </p:sp>
      <p:sp>
        <p:nvSpPr>
          <p:cNvPr id="943107" name="Rectangle 3">
            <a:extLst>
              <a:ext uri="{FF2B5EF4-FFF2-40B4-BE49-F238E27FC236}">
                <a16:creationId xmlns:a16="http://schemas.microsoft.com/office/drawing/2014/main" id="{80871AE0-74A2-4D82-9CA6-9E8BE1009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31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5C7E6D-FE82-4F58-8336-F951774FB14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4938713"/>
            <a:ext cx="5410200" cy="85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442" tIns="27544" rIns="19442" bIns="275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863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65138" algn="l"/>
                <a:tab pos="931863" algn="l"/>
                <a:tab pos="1398588" algn="l"/>
              </a:tabLst>
            </a:pPr>
            <a:r>
              <a:rPr lang="en-US" sz="2400" b="1">
                <a:solidFill>
                  <a:srgbClr val="000000"/>
                </a:solidFill>
              </a:rPr>
              <a:t>Have them raise their hands when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answering questions</a:t>
            </a:r>
          </a:p>
        </p:txBody>
      </p:sp>
    </p:spTree>
    <p:extLst>
      <p:ext uri="{BB962C8B-B14F-4D97-AF65-F5344CB8AC3E}">
        <p14:creationId xmlns:p14="http://schemas.microsoft.com/office/powerpoint/2010/main" val="1304271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5C7E6D-FE82-4F58-8336-F951774FB146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4938713"/>
            <a:ext cx="5410200" cy="85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442" tIns="27544" rIns="19442" bIns="275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863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65138" algn="l"/>
                <a:tab pos="931863" algn="l"/>
                <a:tab pos="1398588" algn="l"/>
              </a:tabLst>
            </a:pPr>
            <a:r>
              <a:rPr lang="en-US" sz="2400" b="1">
                <a:solidFill>
                  <a:srgbClr val="000000"/>
                </a:solidFill>
              </a:rPr>
              <a:t>Have them raise their hands when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answering questions</a:t>
            </a:r>
          </a:p>
        </p:txBody>
      </p:sp>
    </p:spTree>
    <p:extLst>
      <p:ext uri="{BB962C8B-B14F-4D97-AF65-F5344CB8AC3E}">
        <p14:creationId xmlns:p14="http://schemas.microsoft.com/office/powerpoint/2010/main" val="1259115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2C3187-6ACE-4546-84FB-6FA72AB73BB9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21188"/>
            <a:ext cx="51498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3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5233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4D4032-28B2-4127-8297-55C9412056C7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21188"/>
            <a:ext cx="51498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42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95328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81C19B-A47C-4CCC-82B7-365207E3DFA4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21188"/>
            <a:ext cx="51498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 Narrow" panose="020B0606020202030204" pitchFamily="34" charset="0"/>
              </a:rPr>
              <a:t>First: 2*1 + 1*2 + 2*3 = 10 cycles Second: 4*1 + 1*2 + 1*3 = 9 cycles</a:t>
            </a:r>
          </a:p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 Narrow" panose="020B0606020202030204" pitchFamily="34" charset="0"/>
            </a:endParaRPr>
          </a:p>
          <a:p>
            <a:r>
              <a:rPr lang="en-US" sz="1100" dirty="0">
                <a:latin typeface="Arial Narrow" panose="020B0606020202030204" pitchFamily="34" charset="0"/>
              </a:rPr>
              <a:t>Which sequence will be faster according to execution time?</a:t>
            </a:r>
          </a:p>
          <a:p>
            <a:pPr lvl="1"/>
            <a:r>
              <a:rPr lang="en-US" sz="1100" dirty="0">
                <a:latin typeface="Arial Narrow" panose="020B0606020202030204" pitchFamily="34" charset="0"/>
              </a:rPr>
              <a:t>First: 5M*1+1M*2+1M*3  = 10M cycles</a:t>
            </a:r>
          </a:p>
          <a:p>
            <a:pPr lvl="1"/>
            <a:r>
              <a:rPr lang="en-US" sz="1100" dirty="0">
                <a:latin typeface="Arial Narrow" panose="020B0606020202030204" pitchFamily="34" charset="0"/>
              </a:rPr>
              <a:t>Second: 10M*1+1M*2+1M*3 = 15M cycles</a:t>
            </a:r>
          </a:p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553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51195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1C19B-A47C-4CCC-82B7-365207E3DFA4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21188"/>
            <a:ext cx="51498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 Narrow" panose="020B0606020202030204" pitchFamily="34" charset="0"/>
              </a:rPr>
              <a:t>First: 2*1 + 1*2 + 2*3 = 10 cycles Second: 4*1 + 1*2 + 1*3 = 9 cycles</a:t>
            </a:r>
          </a:p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 Narrow" panose="020B0606020202030204" pitchFamily="34" charset="0"/>
            </a:endParaRPr>
          </a:p>
          <a:p>
            <a:r>
              <a:rPr lang="en-US" sz="1100" dirty="0">
                <a:latin typeface="Arial Narrow" panose="020B0606020202030204" pitchFamily="34" charset="0"/>
              </a:rPr>
              <a:t>Which sequence will be faster according to execution time?</a:t>
            </a:r>
          </a:p>
          <a:p>
            <a:pPr lvl="1"/>
            <a:r>
              <a:rPr lang="en-US" sz="1100" dirty="0">
                <a:latin typeface="Arial Narrow" panose="020B0606020202030204" pitchFamily="34" charset="0"/>
              </a:rPr>
              <a:t>First: 5M*1+1M*2+1M*3  = 10M cycles</a:t>
            </a:r>
          </a:p>
          <a:p>
            <a:pPr lvl="1"/>
            <a:r>
              <a:rPr lang="en-US" sz="1100" dirty="0">
                <a:latin typeface="Arial Narrow" panose="020B0606020202030204" pitchFamily="34" charset="0"/>
              </a:rPr>
              <a:t>Second: 10M*1+1M*2+1M*3 = 15M cycles</a:t>
            </a:r>
          </a:p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553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19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1C19B-A47C-4CCC-82B7-365207E3DFA4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21188"/>
            <a:ext cx="51498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Which sequence will be faster according to execution time?</a:t>
            </a:r>
          </a:p>
          <a:p>
            <a:pPr lvl="1"/>
            <a:r>
              <a:rPr lang="en-US" sz="1100" dirty="0">
                <a:latin typeface="Arial Narrow" panose="020B0606020202030204" pitchFamily="34" charset="0"/>
              </a:rPr>
              <a:t>First: 5M*1+1M*2+1M*3  = 10M cycles</a:t>
            </a:r>
          </a:p>
          <a:p>
            <a:pPr lvl="1"/>
            <a:r>
              <a:rPr lang="en-US" sz="1100" dirty="0">
                <a:latin typeface="Arial Narrow" panose="020B0606020202030204" pitchFamily="34" charset="0"/>
              </a:rPr>
              <a:t>Second: 10M*1+1M*2+1M*3 = 15M cycles</a:t>
            </a:r>
          </a:p>
          <a:p>
            <a:pPr marL="742950" marR="0" lvl="1" indent="-285750" algn="l" defTabSz="193675" rtl="0" eaLnBrk="0" fontAlgn="base" latinLnBrk="0" hangingPunct="0">
              <a:lnSpc>
                <a:spcPct val="8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553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788" y="827088"/>
            <a:ext cx="6203950" cy="3490912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63997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418013"/>
            <a:ext cx="5910262" cy="4183062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918" tIns="45644" rIns="92918" bIns="45644"/>
          <a:lstStyle/>
          <a:p>
            <a:r>
              <a:rPr lang="en-US" altLang="x-none"/>
              <a:t>Here are the timing diagrams showing the differences between the single cycle and multiple cycle.</a:t>
            </a:r>
          </a:p>
          <a:p>
            <a:r>
              <a:rPr lang="en-US" altLang="x-none"/>
              <a:t>In the multiple clock cycle implementation, we cannot start executing the store until Cycle 6 because we must wait for the load instruction to  complete.</a:t>
            </a:r>
          </a:p>
          <a:p>
            <a:r>
              <a:rPr lang="en-US" altLang="x-none"/>
              <a:t>Similarly, we cannot start the execution of the R-type instruction until the store instruction has completed its execution in Cycle 9.</a:t>
            </a:r>
          </a:p>
          <a:p>
            <a:r>
              <a:rPr lang="en-US" altLang="x-none"/>
              <a:t>In the Single Cycle implementation, the cycle time is set to accommodate the longest instruction, the Load instruction.</a:t>
            </a:r>
          </a:p>
          <a:p>
            <a:r>
              <a:rPr lang="en-US" altLang="x-none"/>
              <a:t>Consequently, the cycle time for the Single Cycle implementation can be five times longer than the multiple cycle implementation.</a:t>
            </a:r>
          </a:p>
        </p:txBody>
      </p:sp>
      <p:sp>
        <p:nvSpPr>
          <p:cNvPr id="1200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595313"/>
            <a:ext cx="6176962" cy="3475037"/>
          </a:xfrm>
          <a:ln/>
        </p:spPr>
      </p:sp>
    </p:spTree>
    <p:extLst>
      <p:ext uri="{BB962C8B-B14F-4D97-AF65-F5344CB8AC3E}">
        <p14:creationId xmlns:p14="http://schemas.microsoft.com/office/powerpoint/2010/main" val="225589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281363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2088"/>
            <a:ext cx="10363200" cy="2398712"/>
          </a:xfrm>
          <a:effectLst>
            <a:outerShdw dist="45791" dir="2021404" algn="ctr" rotWithShape="0">
              <a:schemeClr val="bg2"/>
            </a:outerShdw>
          </a:effectLst>
        </p:spPr>
        <p:txBody>
          <a:bodyPr lIns="92065" tIns="46034" rIns="92065" bIns="46034"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2917" y="133350"/>
            <a:ext cx="2842683" cy="631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517" y="133350"/>
            <a:ext cx="8331200" cy="631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8788" y="546287"/>
            <a:ext cx="11238005" cy="6555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364" b="1" baseline="0">
                <a:solidFill>
                  <a:srgbClr val="13294B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ECE ILLINOIS 16:9 TEMPLATE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8788" y="1385359"/>
            <a:ext cx="11238005" cy="2888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45" baseline="0">
                <a:solidFill>
                  <a:srgbClr val="E84A2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Todd Sweet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8788" y="1641907"/>
            <a:ext cx="11238005" cy="2662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91" b="0" i="0" baseline="0">
                <a:solidFill>
                  <a:srgbClr val="E84A2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Director of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598543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7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3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9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49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51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AA7C71F6-8475-4D04-A79E-3F134C3318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8787" y="1441077"/>
            <a:ext cx="11206788" cy="4484594"/>
          </a:xfrm>
          <a:prstGeom prst="rect">
            <a:avLst/>
          </a:prstGeom>
        </p:spPr>
        <p:txBody>
          <a:bodyPr vert="horz"/>
          <a:lstStyle>
            <a:lvl1pPr marL="463075" indent="-463075" algn="l">
              <a:buFont typeface="Wingdings" panose="05000000000000000000" pitchFamily="2" charset="2"/>
              <a:buChar char="§"/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master_bluesidebar.eps">
            <a:extLst>
              <a:ext uri="{FF2B5EF4-FFF2-40B4-BE49-F238E27FC236}">
                <a16:creationId xmlns:a16="http://schemas.microsoft.com/office/drawing/2014/main" id="{A2BD67AE-5AA2-49AF-8741-7081B9EB3F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203"/>
            <a:ext cx="123152" cy="918882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683F513-1570-44FD-9A47-1725324975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8788" y="560536"/>
            <a:ext cx="11145212" cy="64129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5819" b="1" i="0" baseline="0">
                <a:solidFill>
                  <a:srgbClr val="E84A27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63C00FF-A51D-4966-AD29-EA812D56745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94234" y="633962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AA918FE6-FEDB-42B5-B0DB-51A8335001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75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16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40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6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281363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2088"/>
            <a:ext cx="10363200" cy="2398712"/>
          </a:xfrm>
          <a:effectLst>
            <a:outerShdw dist="45791" dir="2021404" algn="ctr" rotWithShape="0">
              <a:schemeClr val="bg2"/>
            </a:outerShdw>
          </a:effectLst>
        </p:spPr>
        <p:txBody>
          <a:bodyPr lIns="92065" tIns="46034" rIns="92065" bIns="46034"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4255335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517" y="960119"/>
            <a:ext cx="11277600" cy="576072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  <a:lvl2pPr marL="838200" indent="-338138">
              <a:buClrTx/>
              <a:buSzPct val="100000"/>
              <a:buFont typeface="Wingdings" panose="05000000000000000000" pitchFamily="2" charset="2"/>
              <a:buChar char="ü"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2pPr>
            <a:lvl3pPr marL="1285875" indent="-238125"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656529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446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517" y="1133475"/>
            <a:ext cx="54356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7317" y="1133475"/>
            <a:ext cx="54356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4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9155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305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29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175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49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2917" y="133350"/>
            <a:ext cx="2842683" cy="631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517" y="133350"/>
            <a:ext cx="8331200" cy="631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5507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52073"/>
            <a:ext cx="9144000" cy="165789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8369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6843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14400"/>
            <a:ext cx="10871200" cy="1853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8368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3044076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904586"/>
            <a:ext cx="10515600" cy="165789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38369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9884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914400"/>
            <a:ext cx="5334000" cy="1853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914400"/>
            <a:ext cx="5334000" cy="1853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542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42614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2121380"/>
            <a:ext cx="5158316" cy="3836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1853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21380"/>
            <a:ext cx="5183717" cy="3836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1853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908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517" y="1133475"/>
            <a:ext cx="54356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7317" y="1133475"/>
            <a:ext cx="54356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58368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40331224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658368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33073519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1149203"/>
            <a:ext cx="3932767" cy="90819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22334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272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0382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1149203"/>
            <a:ext cx="3932767" cy="90819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944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272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69589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5118" y="914400"/>
            <a:ext cx="5057282" cy="24180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55902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04467" y="304800"/>
            <a:ext cx="877933" cy="300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0953" y="304800"/>
            <a:ext cx="2570447" cy="300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521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97E57B5-CD28-4372-A84E-BEF3214C10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8787" y="1441077"/>
            <a:ext cx="11206788" cy="4484594"/>
          </a:xfrm>
          <a:prstGeom prst="rect">
            <a:avLst/>
          </a:prstGeom>
        </p:spPr>
        <p:txBody>
          <a:bodyPr vert="horz"/>
          <a:lstStyle>
            <a:lvl1pPr marL="463075" indent="-463075" algn="l">
              <a:buFont typeface="Wingdings" panose="05000000000000000000" pitchFamily="2" charset="2"/>
              <a:buChar char="§"/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b="0" i="0">
                <a:solidFill>
                  <a:srgbClr val="13294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master_bluesidebar.eps">
            <a:extLst>
              <a:ext uri="{FF2B5EF4-FFF2-40B4-BE49-F238E27FC236}">
                <a16:creationId xmlns:a16="http://schemas.microsoft.com/office/drawing/2014/main" id="{049682B8-1318-448A-8B4F-FB6208D238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203"/>
            <a:ext cx="123152" cy="918882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9DE701A-6D30-44EC-91FD-AC91C68FE2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8788" y="560536"/>
            <a:ext cx="11145212" cy="64129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5819" b="1" i="0" baseline="0">
                <a:solidFill>
                  <a:srgbClr val="E84A27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222D14D-59E7-44A9-9A67-477BC2FBB0A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94234" y="633962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AA918FE6-FEDB-42B5-B0DB-51A8335001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8518" y="960439"/>
            <a:ext cx="11338983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46618" y="133350"/>
            <a:ext cx="1133898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501968" y="1"/>
            <a:ext cx="690033" cy="32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fld id="{56C02AC0-9534-4805-B2C5-CE8CA9B20F8B}" type="slidenum">
              <a:rPr lang="en-US" sz="1800">
                <a:cs typeface="+mn-cs"/>
              </a:rPr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t>‹#›</a:t>
            </a:fld>
            <a:endParaRPr lang="en-US" sz="32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hf hd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38138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000">
          <a:solidFill>
            <a:schemeClr val="tx1"/>
          </a:solidFill>
          <a:latin typeface="+mn-lt"/>
        </a:defRPr>
      </a:lvl2pPr>
      <a:lvl3pPr marL="12858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 sz="2000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2592" y="2378007"/>
            <a:ext cx="12183035" cy="2075321"/>
            <a:chOff x="-1069" y="2880073"/>
            <a:chExt cx="10056262" cy="16764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96"/>
            <a:stretch/>
          </p:blipFill>
          <p:spPr>
            <a:xfrm>
              <a:off x="-1069" y="2881477"/>
              <a:ext cx="2514600" cy="167309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13531" y="2880073"/>
              <a:ext cx="2514600" cy="16764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27062" y="2880073"/>
              <a:ext cx="2514600" cy="16764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0593" y="2881978"/>
              <a:ext cx="2514600" cy="1674495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509947"/>
            <a:ext cx="12183032" cy="2359305"/>
          </a:xfrm>
          <a:prstGeom prst="rect">
            <a:avLst/>
          </a:prstGeom>
        </p:spPr>
      </p:pic>
      <p:pic>
        <p:nvPicPr>
          <p:cNvPr id="24" name="Picture 23" descr="master_bluesidebar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203"/>
            <a:ext cx="123152" cy="9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2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</p:sldLayoutIdLst>
  <p:hf hdr="0" dt="0"/>
  <p:txStyles>
    <p:titleStyle>
      <a:lvl1pPr algn="ctr" defTabSz="463075" rtl="0" eaLnBrk="1" latinLnBrk="0" hangingPunct="1">
        <a:spcBef>
          <a:spcPct val="0"/>
        </a:spcBef>
        <a:buNone/>
        <a:defRPr sz="44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306" indent="-347306" algn="l" defTabSz="463075" rtl="0" eaLnBrk="1" latinLnBrk="0" hangingPunct="1">
        <a:spcBef>
          <a:spcPct val="20000"/>
        </a:spcBef>
        <a:buFont typeface="Arial"/>
        <a:buChar char="•"/>
        <a:defRPr sz="3272" kern="1200">
          <a:solidFill>
            <a:schemeClr val="tx1"/>
          </a:solidFill>
          <a:latin typeface="+mn-lt"/>
          <a:ea typeface="+mn-ea"/>
          <a:cs typeface="+mn-cs"/>
        </a:defRPr>
      </a:lvl1pPr>
      <a:lvl2pPr marL="752498" indent="-289423" algn="l" defTabSz="463075" rtl="0" eaLnBrk="1" latinLnBrk="0" hangingPunct="1">
        <a:spcBef>
          <a:spcPct val="20000"/>
        </a:spcBef>
        <a:buFont typeface="Arial"/>
        <a:buChar char="–"/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157690" indent="-231538" algn="l" defTabSz="463075" rtl="0" eaLnBrk="1" latinLnBrk="0" hangingPunct="1">
        <a:spcBef>
          <a:spcPct val="20000"/>
        </a:spcBef>
        <a:buFont typeface="Arial"/>
        <a:buChar char="•"/>
        <a:defRPr sz="2455" kern="1200">
          <a:solidFill>
            <a:schemeClr val="tx1"/>
          </a:solidFill>
          <a:latin typeface="+mn-lt"/>
          <a:ea typeface="+mn-ea"/>
          <a:cs typeface="+mn-cs"/>
        </a:defRPr>
      </a:lvl3pPr>
      <a:lvl4pPr marL="1620764" indent="-231538" algn="l" defTabSz="46307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839" indent="-231538" algn="l" defTabSz="46307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915" indent="-231538" algn="l" defTabSz="46307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990" indent="-231538" algn="l" defTabSz="46307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066" indent="-231538" algn="l" defTabSz="46307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140" indent="-231538" algn="l" defTabSz="46307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1pPr>
      <a:lvl2pPr marL="463075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2pPr>
      <a:lvl3pPr marL="926151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389226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4pPr>
      <a:lvl5pPr marL="1852301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5pPr>
      <a:lvl6pPr marL="2315377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6pPr>
      <a:lvl7pPr marL="2778452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7pPr>
      <a:lvl8pPr marL="3241529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8pPr>
      <a:lvl9pPr marL="3704603" algn="l" defTabSz="46307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4843-0AED-42E0-BC62-0B903D8E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8518" y="960439"/>
            <a:ext cx="11338983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46618" y="133350"/>
            <a:ext cx="1133898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501968" y="1"/>
            <a:ext cx="690033" cy="32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fld id="{56C02AC0-9534-4805-B2C5-CE8CA9B20F8B}" type="slidenum">
              <a:rPr lang="en-US" sz="1800">
                <a:cs typeface="+mn-cs"/>
              </a:rPr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t>‹#›</a:t>
            </a:fld>
            <a:endParaRPr lang="en-US" sz="32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97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hd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38138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000">
          <a:solidFill>
            <a:schemeClr val="tx1"/>
          </a:solidFill>
          <a:latin typeface="+mn-lt"/>
        </a:defRPr>
      </a:lvl2pPr>
      <a:lvl3pPr marL="12858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 sz="2000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304800"/>
            <a:ext cx="108712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x-none"/>
              <a:t>Title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914400"/>
            <a:ext cx="10871200" cy="241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x-none"/>
              <a:t>This is our 1st Level Bullet</a:t>
            </a:r>
          </a:p>
          <a:p>
            <a:pPr lvl="1"/>
            <a:r>
              <a:rPr lang="en-US" altLang="x-none"/>
              <a:t>this is our 2nd level bullet</a:t>
            </a:r>
          </a:p>
          <a:p>
            <a:pPr lvl="2"/>
            <a:r>
              <a:rPr lang="en-US" altLang="x-none"/>
              <a:t>this is our 3rd level bullet</a:t>
            </a:r>
          </a:p>
          <a:p>
            <a:pPr lvl="0"/>
            <a:r>
              <a:rPr lang="en-US" altLang="x-none"/>
              <a:t>This is our next 1st Level Bullet</a:t>
            </a:r>
          </a:p>
          <a:p>
            <a:pPr lvl="1"/>
            <a:r>
              <a:rPr lang="en-US" altLang="x-none"/>
              <a:t>this is our 2nd level bullet</a:t>
            </a:r>
          </a:p>
          <a:p>
            <a:pPr lvl="2"/>
            <a:r>
              <a:rPr lang="en-US" altLang="x-none"/>
              <a:t>this is our 3rd level bullet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11200" y="685800"/>
            <a:ext cx="10871200" cy="0"/>
          </a:xfrm>
          <a:prstGeom prst="line">
            <a:avLst/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FC0128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7758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65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460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6175" indent="-17621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10000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charset="0"/>
          <a:ea typeface="+mn-ea"/>
          <a:cs typeface="+mn-cs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c.org/information/benchmarks.asp" TargetMode="External"/><Relationship Id="rId2" Type="http://schemas.openxmlformats.org/officeDocument/2006/relationships/hyperlink" Target="https://www.spec.org/cpu200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embc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ce.uprm.edu/~nayda/Courses/Icom5047F06/Papers/paper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.to/nbosco/latency-vs-throughput-2bn6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times.com/ai-accelerators-tops-is-not-the-whole-stor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155894"/>
          </a:xfrm>
          <a:solidFill>
            <a:schemeClr val="accent5"/>
          </a:solidFill>
        </p:spPr>
        <p:txBody>
          <a:bodyPr anchor="ctr" anchorCtr="1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ECE411: Computer Organization and Design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3: Performance, Energy, and Power Metrics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050" y="3925732"/>
            <a:ext cx="11933582" cy="952442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Rakesh Kumar</a:t>
            </a:r>
          </a:p>
        </p:txBody>
      </p:sp>
      <p:pic>
        <p:nvPicPr>
          <p:cNvPr id="1030" name="Picture 6" descr="Patent Coordinator – University of Illinois Urbana-Champaign ...">
            <a:extLst>
              <a:ext uri="{FF2B5EF4-FFF2-40B4-BE49-F238E27FC236}">
                <a16:creationId xmlns:a16="http://schemas.microsoft.com/office/drawing/2014/main" id="{E622D3C3-62B0-4E52-BD93-CF66D8446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655" y="5188623"/>
            <a:ext cx="2508626" cy="166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2CFF1-58A6-49C8-9B7D-F1CCDA4A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4843-0AED-42E0-BC62-0B903D8EA2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3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08517" y="622747"/>
            <a:ext cx="6204574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Performance Examples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517" y="1551903"/>
            <a:ext cx="11277600" cy="516893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Suppose we have two implementations of the same ISA, what machine is faster for a given program, and by how much?</a:t>
            </a:r>
          </a:p>
          <a:p>
            <a:pPr marL="909637" lvl="1" indent="-457200"/>
            <a:r>
              <a:rPr lang="en-US" dirty="0"/>
              <a:t>machine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 w/ a clock cycle time of 10ns and a CPI of 2.5</a:t>
            </a:r>
          </a:p>
          <a:p>
            <a:pPr marL="909637" lvl="1" indent="-457200"/>
            <a:r>
              <a:rPr lang="en-US" dirty="0"/>
              <a:t>machine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dirty="0"/>
              <a:t> w/ a clock cycle time of 20ns and a CPI of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749425" y="312739"/>
            <a:ext cx="36703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EB9E62-911C-410D-B577-7C37116378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43480"/>
      </p:ext>
    </p:extLst>
  </p:cSld>
  <p:clrMapOvr>
    <a:masterClrMapping/>
  </p:clrMapOvr>
  <p:transition spd="slow" advTm="517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08517" y="622747"/>
            <a:ext cx="6204574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Performance Examples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516" y="1551903"/>
            <a:ext cx="11549517" cy="51689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A50021"/>
                </a:solidFill>
              </a:rPr>
              <a:t>2. </a:t>
            </a:r>
            <a:r>
              <a:rPr lang="en-US" dirty="0"/>
              <a:t>Consider two code sequences for a given machine w/ 3 different classes of instructions:  class A, B, and C requiring 1, 2, and 3 cycles per instruction, which sequence will be faster?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r>
              <a:rPr lang="en-US" dirty="0"/>
              <a:t>first code sequence w/ 5 instructions (2 of A, 1 of B, and 2 of C)</a:t>
            </a:r>
          </a:p>
          <a:p>
            <a:pPr lvl="1"/>
            <a:r>
              <a:rPr lang="en-US" dirty="0"/>
              <a:t>second code sequence w/ 6 instructions (4 of A, 1 of B, and 1 of C)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749425" y="312739"/>
            <a:ext cx="36703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EB9E62-911C-410D-B577-7C37116378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18FE6-FEDB-42B5-B0DB-51A8335001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72653"/>
      </p:ext>
    </p:extLst>
  </p:cSld>
  <p:clrMapOvr>
    <a:masterClrMapping/>
  </p:clrMapOvr>
  <p:transition spd="slow" advTm="517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08517" y="622747"/>
            <a:ext cx="6204574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Performance Examples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517" y="1551903"/>
            <a:ext cx="11277600" cy="51689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A50021"/>
                </a:solidFill>
              </a:rPr>
              <a:t>3. </a:t>
            </a:r>
            <a:r>
              <a:rPr lang="en-US" dirty="0"/>
              <a:t>Consider two compilers and a machine operating at 100MHz w/ 3 classes of instructions:  class A, B, and C requiring 1, 2, and 3 cycles per instruction, which compiler generates faster running code?</a:t>
            </a:r>
          </a:p>
          <a:p>
            <a:pPr marL="0" indent="0">
              <a:buNone/>
            </a:pPr>
            <a:endParaRPr lang="en-US" dirty="0"/>
          </a:p>
          <a:p>
            <a:pPr marL="795337" lvl="1" indent="-342900"/>
            <a:r>
              <a:rPr lang="en-US" dirty="0"/>
              <a:t>first compiler's code uses 5M Class A instructions, 1M Class B instructions, and 1M Class C instructions</a:t>
            </a:r>
          </a:p>
          <a:p>
            <a:pPr marL="795337" lvl="1" indent="-342900"/>
            <a:r>
              <a:rPr lang="en-US" dirty="0"/>
              <a:t>second compiler's code uses 10M Class A instructions, 1M Class B instructions, and 1M Class C instructions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749425" y="312739"/>
            <a:ext cx="36703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EB9E62-911C-410D-B577-7C37116378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18FE6-FEDB-42B5-B0DB-51A8335001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67024"/>
      </p:ext>
    </p:extLst>
  </p:cSld>
  <p:clrMapOvr>
    <a:masterClrMapping/>
  </p:clrMapOvr>
  <p:transition spd="slow" advTm="517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FD07C-9019-4B55-8B05-68D48CA7A1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045" y="631618"/>
            <a:ext cx="6198267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Effective CPI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6B48B-9606-4A82-9EB5-B7E2F77197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4122" y="1539668"/>
            <a:ext cx="11277600" cy="3206196"/>
          </a:xfrm>
        </p:spPr>
        <p:txBody>
          <a:bodyPr/>
          <a:lstStyle/>
          <a:p>
            <a:pPr>
              <a:buClrTx/>
            </a:pPr>
            <a:r>
              <a:rPr lang="en-US" altLang="en-US" dirty="0"/>
              <a:t>computing the overall effective CPI is done by looking at the different types of instructions and their individual cycle counts and averaging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  <a:p>
            <a:pPr lvl="1"/>
            <a:r>
              <a:rPr lang="en-US" dirty="0"/>
              <a:t>where </a:t>
            </a:r>
            <a:r>
              <a:rPr lang="en-US" dirty="0" err="1"/>
              <a:t>IC</a:t>
            </a:r>
            <a:r>
              <a:rPr lang="en-US" baseline="-25000" dirty="0" err="1"/>
              <a:t>i</a:t>
            </a:r>
            <a:r>
              <a:rPr lang="en-US" dirty="0"/>
              <a:t> is the count (percentage) of the number of instructions of class i executed</a:t>
            </a:r>
          </a:p>
          <a:p>
            <a:pPr lvl="1"/>
            <a:r>
              <a:rPr lang="en-US" dirty="0" err="1"/>
              <a:t>CPI</a:t>
            </a:r>
            <a:r>
              <a:rPr lang="en-US" baseline="-25000" dirty="0" err="1"/>
              <a:t>i</a:t>
            </a:r>
            <a:r>
              <a:rPr lang="en-US" dirty="0"/>
              <a:t> is the (average) number of clock cycles per instruction for that instruction class</a:t>
            </a:r>
          </a:p>
          <a:p>
            <a:pPr lvl="1"/>
            <a:r>
              <a:rPr lang="en-US" dirty="0"/>
              <a:t>n is the number of instruction classes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BCB33E3-2F34-41F0-BD0E-85B4B424D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00" y="2460726"/>
            <a:ext cx="6324600" cy="49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17621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Clr>
                <a:srgbClr val="FC0128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Overall effective CPI   =    </a:t>
            </a:r>
            <a:r>
              <a:rPr lang="en-US" altLang="en-US" sz="320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</a:t>
            </a:r>
            <a:r>
              <a:rPr lang="en-US" altLang="en-US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   (</a:t>
            </a:r>
            <a:r>
              <a:rPr lang="en-US" altLang="en-US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CPI</a:t>
            </a:r>
            <a:r>
              <a:rPr lang="en-US" altLang="en-US" baseline="-2500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i</a:t>
            </a:r>
            <a:r>
              <a:rPr lang="en-US" altLang="en-US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  x  </a:t>
            </a:r>
            <a:r>
              <a:rPr lang="en-US" altLang="en-US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IC</a:t>
            </a:r>
            <a:r>
              <a:rPr lang="en-US" altLang="en-US" baseline="-2500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i</a:t>
            </a:r>
            <a:r>
              <a:rPr lang="en-US" altLang="en-US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2DC6825-5755-4DF1-9C50-65077701E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000" y="2917926"/>
            <a:ext cx="12192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17621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Clr>
                <a:srgbClr val="FC0128"/>
              </a:buClr>
              <a:buNone/>
              <a:defRPr/>
            </a:pPr>
            <a:r>
              <a:rPr lang="en-US" altLang="en-US" sz="180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= 1</a:t>
            </a:r>
            <a:endParaRPr lang="en-US" altLang="en-US" sz="1800" baseline="-25000">
              <a:solidFill>
                <a:srgbClr val="000000"/>
              </a:solidFill>
              <a:latin typeface="Arial Narrow" panose="020B0606020202030204" pitchFamily="34" charset="0"/>
              <a:cs typeface="+mn-cs"/>
              <a:sym typeface="Symbol" panose="05050102010706020507" pitchFamily="18" charset="2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6C5108F-5177-4BF3-987F-622B5A13D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400" y="2232126"/>
            <a:ext cx="12192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17621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Clr>
                <a:srgbClr val="FC0128"/>
              </a:buClr>
              <a:buNone/>
              <a:defRPr/>
            </a:pPr>
            <a:r>
              <a:rPr lang="en-US" altLang="en-US" sz="180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</a:t>
            </a:r>
            <a:endParaRPr lang="en-US" altLang="en-US" sz="1800" baseline="-25000">
              <a:solidFill>
                <a:srgbClr val="000000"/>
              </a:solidFill>
              <a:latin typeface="Arial Narrow" panose="020B0606020202030204" pitchFamily="34" charset="0"/>
              <a:cs typeface="+mn-cs"/>
              <a:sym typeface="Symbol" panose="05050102010706020507" pitchFamily="18" charset="2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0C426-EAB7-4607-ACF9-F5FC201BBBC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12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9BC2-2DBB-406B-A7CB-6AD1920DBB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8517" y="622747"/>
            <a:ext cx="6986543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Effective CPI: Exercise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572612-CB94-4667-A064-DA69BA4B7E9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8516" y="1114425"/>
            <a:ext cx="11459365" cy="5606414"/>
          </a:xfrm>
        </p:spPr>
        <p:txBody>
          <a:bodyPr/>
          <a:lstStyle/>
          <a:p>
            <a:pPr>
              <a:spcBef>
                <a:spcPct val="100000"/>
              </a:spcBef>
            </a:pPr>
            <a:endParaRPr lang="en-US" altLang="en-US" dirty="0"/>
          </a:p>
          <a:p>
            <a:pPr>
              <a:spcBef>
                <a:spcPct val="100000"/>
              </a:spcBef>
            </a:pPr>
            <a:endParaRPr lang="en-US" altLang="en-US" dirty="0"/>
          </a:p>
          <a:p>
            <a:pPr>
              <a:spcBef>
                <a:spcPct val="100000"/>
              </a:spcBef>
            </a:pPr>
            <a:endParaRPr lang="en-US" altLang="en-US" dirty="0"/>
          </a:p>
          <a:p>
            <a:pPr>
              <a:spcBef>
                <a:spcPct val="100000"/>
              </a:spcBef>
            </a:pPr>
            <a:endParaRPr lang="en-US" altLang="en-US" dirty="0"/>
          </a:p>
          <a:p>
            <a:pPr marL="0" indent="0">
              <a:spcBef>
                <a:spcPct val="100000"/>
              </a:spcBef>
              <a:buNone/>
            </a:pPr>
            <a:endParaRPr lang="en-US" altLang="en-US" dirty="0"/>
          </a:p>
          <a:p>
            <a:pPr>
              <a:spcBef>
                <a:spcPct val="100000"/>
              </a:spcBef>
            </a:pPr>
            <a:endParaRPr lang="en-US" altLang="en-US" sz="1800" dirty="0"/>
          </a:p>
          <a:p>
            <a:pPr>
              <a:spcBef>
                <a:spcPct val="100000"/>
              </a:spcBef>
              <a:buClrTx/>
            </a:pPr>
            <a:r>
              <a:rPr lang="en-US" altLang="en-US" sz="1800" dirty="0"/>
              <a:t>how much faster would the machine be if a better data cache reduced the average load time to 2 cycles?</a:t>
            </a:r>
          </a:p>
          <a:p>
            <a:pPr>
              <a:spcBef>
                <a:spcPct val="100000"/>
              </a:spcBef>
              <a:buClrTx/>
            </a:pPr>
            <a:r>
              <a:rPr lang="en-US" altLang="en-US" sz="1800" dirty="0"/>
              <a:t>how much faster, as we use branch prediction to shave a cycle off the branch time?</a:t>
            </a:r>
          </a:p>
          <a:p>
            <a:pPr>
              <a:spcBef>
                <a:spcPct val="100000"/>
              </a:spcBef>
              <a:buClrTx/>
            </a:pPr>
            <a:r>
              <a:rPr lang="en-US" altLang="en-US" sz="1800" dirty="0"/>
              <a:t>what if two ALU instructions could be executed at once?</a:t>
            </a:r>
            <a:endParaRPr lang="en-US" sz="1800" dirty="0"/>
          </a:p>
        </p:txBody>
      </p:sp>
      <p:graphicFrame>
        <p:nvGraphicFramePr>
          <p:cNvPr id="4" name="Group 113">
            <a:extLst>
              <a:ext uri="{FF2B5EF4-FFF2-40B4-BE49-F238E27FC236}">
                <a16:creationId xmlns:a16="http://schemas.microsoft.com/office/drawing/2014/main" id="{153AA038-7FDE-44AE-9034-F426C2CF7A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808652"/>
              </p:ext>
            </p:extLst>
          </p:nvPr>
        </p:nvGraphicFramePr>
        <p:xfrm>
          <a:off x="2594460" y="1475033"/>
          <a:ext cx="4800600" cy="2873376"/>
        </p:xfrm>
        <a:graphic>
          <a:graphicData uri="http://schemas.openxmlformats.org/drawingml/2006/table">
            <a:tbl>
              <a:tblPr/>
              <a:tblGrid>
                <a:gridCol w="1416050">
                  <a:extLst>
                    <a:ext uri="{9D8B030D-6E8A-4147-A177-3AD203B41FA5}">
                      <a16:colId xmlns:a16="http://schemas.microsoft.com/office/drawing/2014/main" val="2991387645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6377069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691801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34518380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freq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CPI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freq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x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CPI</a:t>
                      </a:r>
                      <a:r>
                        <a:rPr kumimoji="0" lang="en-US" altLang="en-US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endParaRPr kumimoji="0" lang="en-US" alt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81566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661810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707605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896325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506333"/>
                  </a:ext>
                </a:extLst>
              </a:tr>
              <a:tr h="479425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effective CPI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242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0FD413-62BE-421B-AE75-52EF60D0271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4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A: </a:t>
            </a:r>
          </a:p>
          <a:p>
            <a:pPr lvl="1"/>
            <a:r>
              <a:rPr lang="en-US" dirty="0"/>
              <a:t>CPI_CORE= 1, CPIMEM = 1, proc. clock = 500 MHz (2ns)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What is the speedup if we double processor clock frequency?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What about an infinite clock frequency?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B544-9F77-4414-9CBA-BA644AF24C53}" type="datetime1">
              <a:rPr lang="en-US">
                <a:solidFill>
                  <a:srgbClr val="000000"/>
                </a:solidFill>
              </a:rPr>
              <a:pPr/>
              <a:t>8/30/2022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6463" y="304800"/>
            <a:ext cx="8109528" cy="426142"/>
          </a:xfrm>
          <a:noFill/>
          <a:ln/>
        </p:spPr>
        <p:txBody>
          <a:bodyPr wrap="none"/>
          <a:lstStyle/>
          <a:p>
            <a:r>
              <a:rPr lang="en-US" altLang="x-none" dirty="0"/>
              <a:t>Review: Single Cycle vs. Multiple Cycle Timing</a:t>
            </a:r>
          </a:p>
        </p:txBody>
      </p:sp>
      <p:grpSp>
        <p:nvGrpSpPr>
          <p:cNvPr id="1199107" name="Group 3"/>
          <p:cNvGrpSpPr>
            <a:grpSpLocks/>
          </p:cNvGrpSpPr>
          <p:nvPr/>
        </p:nvGrpSpPr>
        <p:grpSpPr bwMode="auto">
          <a:xfrm>
            <a:off x="1731964" y="3482975"/>
            <a:ext cx="8542337" cy="2311400"/>
            <a:chOff x="131" y="2112"/>
            <a:chExt cx="5381" cy="1456"/>
          </a:xfrm>
        </p:grpSpPr>
        <p:sp>
          <p:nvSpPr>
            <p:cNvPr id="1199108" name="Rectangle 4"/>
            <p:cNvSpPr>
              <a:spLocks noChangeArrowheads="1"/>
            </p:cNvSpPr>
            <p:nvPr/>
          </p:nvSpPr>
          <p:spPr bwMode="auto">
            <a:xfrm>
              <a:off x="131" y="2572"/>
              <a:ext cx="2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 err="1">
                  <a:solidFill>
                    <a:srgbClr val="000000"/>
                  </a:solidFill>
                  <a:cs typeface=""/>
                </a:rPr>
                <a:t>clk</a:t>
              </a:r>
              <a:endParaRPr lang="en-US" altLang="x-none" sz="1600" b="1" dirty="0">
                <a:solidFill>
                  <a:srgbClr val="000000"/>
                </a:solidFill>
                <a:cs typeface=""/>
              </a:endParaRPr>
            </a:p>
          </p:txBody>
        </p:sp>
        <p:sp>
          <p:nvSpPr>
            <p:cNvPr id="1199109" name="Line 5"/>
            <p:cNvSpPr>
              <a:spLocks noChangeShapeType="1"/>
            </p:cNvSpPr>
            <p:nvPr/>
          </p:nvSpPr>
          <p:spPr bwMode="auto">
            <a:xfrm>
              <a:off x="48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10" name="Line 6"/>
            <p:cNvSpPr>
              <a:spLocks noChangeShapeType="1"/>
            </p:cNvSpPr>
            <p:nvPr/>
          </p:nvSpPr>
          <p:spPr bwMode="auto">
            <a:xfrm>
              <a:off x="48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11" name="Line 7"/>
            <p:cNvSpPr>
              <a:spLocks noChangeShapeType="1"/>
            </p:cNvSpPr>
            <p:nvPr/>
          </p:nvSpPr>
          <p:spPr bwMode="auto">
            <a:xfrm flipV="1">
              <a:off x="72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12" name="Line 8"/>
            <p:cNvSpPr>
              <a:spLocks noChangeShapeType="1"/>
            </p:cNvSpPr>
            <p:nvPr/>
          </p:nvSpPr>
          <p:spPr bwMode="auto">
            <a:xfrm>
              <a:off x="72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13" name="Line 9"/>
            <p:cNvSpPr>
              <a:spLocks noChangeShapeType="1"/>
            </p:cNvSpPr>
            <p:nvPr/>
          </p:nvSpPr>
          <p:spPr bwMode="auto">
            <a:xfrm>
              <a:off x="96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14" name="Line 10"/>
            <p:cNvSpPr>
              <a:spLocks noChangeShapeType="1"/>
            </p:cNvSpPr>
            <p:nvPr/>
          </p:nvSpPr>
          <p:spPr bwMode="auto">
            <a:xfrm>
              <a:off x="24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15" name="Rectangle 11"/>
            <p:cNvSpPr>
              <a:spLocks noChangeArrowheads="1"/>
            </p:cNvSpPr>
            <p:nvPr/>
          </p:nvSpPr>
          <p:spPr bwMode="auto">
            <a:xfrm>
              <a:off x="46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1</a:t>
              </a:r>
            </a:p>
          </p:txBody>
        </p:sp>
        <p:sp>
          <p:nvSpPr>
            <p:cNvPr id="1199116" name="Rectangle 12"/>
            <p:cNvSpPr>
              <a:spLocks noChangeArrowheads="1"/>
            </p:cNvSpPr>
            <p:nvPr/>
          </p:nvSpPr>
          <p:spPr bwMode="auto">
            <a:xfrm>
              <a:off x="144" y="2112"/>
              <a:ext cx="20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multiple cycle implementation:</a:t>
              </a:r>
            </a:p>
          </p:txBody>
        </p:sp>
        <p:grpSp>
          <p:nvGrpSpPr>
            <p:cNvPr id="1199117" name="Group 13"/>
            <p:cNvGrpSpPr>
              <a:grpSpLocks/>
            </p:cNvGrpSpPr>
            <p:nvPr/>
          </p:nvGrpSpPr>
          <p:grpSpPr bwMode="auto">
            <a:xfrm>
              <a:off x="488" y="3356"/>
              <a:ext cx="2384" cy="212"/>
              <a:chOff x="488" y="2540"/>
              <a:chExt cx="2384" cy="212"/>
            </a:xfrm>
          </p:grpSpPr>
          <p:grpSp>
            <p:nvGrpSpPr>
              <p:cNvPr id="1199118" name="Group 14"/>
              <p:cNvGrpSpPr>
                <a:grpSpLocks/>
              </p:cNvGrpSpPr>
              <p:nvPr/>
            </p:nvGrpSpPr>
            <p:grpSpPr bwMode="auto">
              <a:xfrm>
                <a:off x="488" y="2540"/>
                <a:ext cx="523" cy="212"/>
                <a:chOff x="488" y="2540"/>
                <a:chExt cx="523" cy="212"/>
              </a:xfrm>
            </p:grpSpPr>
            <p:sp>
              <p:nvSpPr>
                <p:cNvPr id="1199119" name="Rectangle 15"/>
                <p:cNvSpPr>
                  <a:spLocks noChangeArrowheads="1"/>
                </p:cNvSpPr>
                <p:nvPr/>
              </p:nvSpPr>
              <p:spPr bwMode="auto">
                <a:xfrm>
                  <a:off x="488" y="2552"/>
                  <a:ext cx="46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FC0128"/>
                    </a:solidFill>
                    <a:cs typeface=""/>
                  </a:endParaRPr>
                </a:p>
              </p:txBody>
            </p:sp>
            <p:sp>
              <p:nvSpPr>
                <p:cNvPr id="1199120" name="Rectangle 16"/>
                <p:cNvSpPr>
                  <a:spLocks noChangeArrowheads="1"/>
                </p:cNvSpPr>
                <p:nvPr/>
              </p:nvSpPr>
              <p:spPr bwMode="auto">
                <a:xfrm>
                  <a:off x="515" y="2540"/>
                  <a:ext cx="49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altLang="x-none" sz="1600" b="1">
                      <a:solidFill>
                        <a:srgbClr val="000000"/>
                      </a:solidFill>
                      <a:cs typeface=""/>
                    </a:rPr>
                    <a:t>IFetch</a:t>
                  </a:r>
                </a:p>
              </p:txBody>
            </p:sp>
          </p:grpSp>
          <p:grpSp>
            <p:nvGrpSpPr>
              <p:cNvPr id="1199121" name="Group 17"/>
              <p:cNvGrpSpPr>
                <a:grpSpLocks/>
              </p:cNvGrpSpPr>
              <p:nvPr/>
            </p:nvGrpSpPr>
            <p:grpSpPr bwMode="auto">
              <a:xfrm>
                <a:off x="968" y="2540"/>
                <a:ext cx="464" cy="212"/>
                <a:chOff x="968" y="2540"/>
                <a:chExt cx="464" cy="212"/>
              </a:xfrm>
            </p:grpSpPr>
            <p:sp>
              <p:nvSpPr>
                <p:cNvPr id="1199122" name="Rectangle 18"/>
                <p:cNvSpPr>
                  <a:spLocks noChangeArrowheads="1"/>
                </p:cNvSpPr>
                <p:nvPr/>
              </p:nvSpPr>
              <p:spPr bwMode="auto">
                <a:xfrm>
                  <a:off x="968" y="2552"/>
                  <a:ext cx="46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FC0128"/>
                    </a:solidFill>
                    <a:cs typeface=""/>
                  </a:endParaRPr>
                </a:p>
              </p:txBody>
            </p:sp>
            <p:sp>
              <p:nvSpPr>
                <p:cNvPr id="1199123" name="Rectangle 19"/>
                <p:cNvSpPr>
                  <a:spLocks noChangeArrowheads="1"/>
                </p:cNvSpPr>
                <p:nvPr/>
              </p:nvSpPr>
              <p:spPr bwMode="auto">
                <a:xfrm>
                  <a:off x="1043" y="2540"/>
                  <a:ext cx="35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altLang="x-none" sz="1600" b="1">
                      <a:solidFill>
                        <a:srgbClr val="000000"/>
                      </a:solidFill>
                      <a:cs typeface=""/>
                    </a:rPr>
                    <a:t>Dec</a:t>
                  </a:r>
                </a:p>
              </p:txBody>
            </p:sp>
          </p:grpSp>
          <p:grpSp>
            <p:nvGrpSpPr>
              <p:cNvPr id="1199124" name="Group 20"/>
              <p:cNvGrpSpPr>
                <a:grpSpLocks/>
              </p:cNvGrpSpPr>
              <p:nvPr/>
            </p:nvGrpSpPr>
            <p:grpSpPr bwMode="auto">
              <a:xfrm>
                <a:off x="1448" y="2540"/>
                <a:ext cx="464" cy="212"/>
                <a:chOff x="1448" y="2540"/>
                <a:chExt cx="464" cy="212"/>
              </a:xfrm>
            </p:grpSpPr>
            <p:sp>
              <p:nvSpPr>
                <p:cNvPr id="1199125" name="Rectangle 21"/>
                <p:cNvSpPr>
                  <a:spLocks noChangeArrowheads="1"/>
                </p:cNvSpPr>
                <p:nvPr/>
              </p:nvSpPr>
              <p:spPr bwMode="auto">
                <a:xfrm>
                  <a:off x="1448" y="2552"/>
                  <a:ext cx="46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FC0128"/>
                    </a:solidFill>
                    <a:cs typeface=""/>
                  </a:endParaRPr>
                </a:p>
              </p:txBody>
            </p:sp>
            <p:sp>
              <p:nvSpPr>
                <p:cNvPr id="1199126" name="Rectangle 22"/>
                <p:cNvSpPr>
                  <a:spLocks noChangeArrowheads="1"/>
                </p:cNvSpPr>
                <p:nvPr/>
              </p:nvSpPr>
              <p:spPr bwMode="auto">
                <a:xfrm>
                  <a:off x="1475" y="2540"/>
                  <a:ext cx="41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altLang="x-none" sz="1600" b="1">
                      <a:solidFill>
                        <a:srgbClr val="000000"/>
                      </a:solidFill>
                      <a:cs typeface=""/>
                    </a:rPr>
                    <a:t>Exec</a:t>
                  </a:r>
                </a:p>
              </p:txBody>
            </p:sp>
          </p:grpSp>
          <p:grpSp>
            <p:nvGrpSpPr>
              <p:cNvPr id="1199127" name="Group 23"/>
              <p:cNvGrpSpPr>
                <a:grpSpLocks/>
              </p:cNvGrpSpPr>
              <p:nvPr/>
            </p:nvGrpSpPr>
            <p:grpSpPr bwMode="auto">
              <a:xfrm>
                <a:off x="1928" y="2540"/>
                <a:ext cx="464" cy="212"/>
                <a:chOff x="1928" y="2540"/>
                <a:chExt cx="464" cy="212"/>
              </a:xfrm>
            </p:grpSpPr>
            <p:sp>
              <p:nvSpPr>
                <p:cNvPr id="1199128" name="Rectangle 24"/>
                <p:cNvSpPr>
                  <a:spLocks noChangeArrowheads="1"/>
                </p:cNvSpPr>
                <p:nvPr/>
              </p:nvSpPr>
              <p:spPr bwMode="auto">
                <a:xfrm>
                  <a:off x="1928" y="2552"/>
                  <a:ext cx="46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FC0128"/>
                    </a:solidFill>
                    <a:cs typeface=""/>
                  </a:endParaRPr>
                </a:p>
              </p:txBody>
            </p:sp>
            <p:sp>
              <p:nvSpPr>
                <p:cNvPr id="1199129" name="Rectangle 25"/>
                <p:cNvSpPr>
                  <a:spLocks noChangeArrowheads="1"/>
                </p:cNvSpPr>
                <p:nvPr/>
              </p:nvSpPr>
              <p:spPr bwMode="auto">
                <a:xfrm>
                  <a:off x="1955" y="2540"/>
                  <a:ext cx="41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altLang="x-none" sz="1600" b="1">
                      <a:solidFill>
                        <a:srgbClr val="000000"/>
                      </a:solidFill>
                      <a:cs typeface=""/>
                    </a:rPr>
                    <a:t>Mem</a:t>
                  </a:r>
                </a:p>
              </p:txBody>
            </p:sp>
          </p:grpSp>
          <p:grpSp>
            <p:nvGrpSpPr>
              <p:cNvPr id="1199130" name="Group 26"/>
              <p:cNvGrpSpPr>
                <a:grpSpLocks/>
              </p:cNvGrpSpPr>
              <p:nvPr/>
            </p:nvGrpSpPr>
            <p:grpSpPr bwMode="auto">
              <a:xfrm>
                <a:off x="2408" y="2540"/>
                <a:ext cx="464" cy="212"/>
                <a:chOff x="2408" y="2540"/>
                <a:chExt cx="464" cy="212"/>
              </a:xfrm>
            </p:grpSpPr>
            <p:sp>
              <p:nvSpPr>
                <p:cNvPr id="1199131" name="Rectangle 27"/>
                <p:cNvSpPr>
                  <a:spLocks noChangeArrowheads="1"/>
                </p:cNvSpPr>
                <p:nvPr/>
              </p:nvSpPr>
              <p:spPr bwMode="auto">
                <a:xfrm>
                  <a:off x="2408" y="2552"/>
                  <a:ext cx="46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rgbClr val="FC0128"/>
                    </a:solidFill>
                    <a:cs typeface=""/>
                  </a:endParaRPr>
                </a:p>
              </p:txBody>
            </p:sp>
            <p:sp>
              <p:nvSpPr>
                <p:cNvPr id="1199132" name="Rectangle 28"/>
                <p:cNvSpPr>
                  <a:spLocks noChangeArrowheads="1"/>
                </p:cNvSpPr>
                <p:nvPr/>
              </p:nvSpPr>
              <p:spPr bwMode="auto">
                <a:xfrm>
                  <a:off x="2483" y="2540"/>
                  <a:ext cx="3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altLang="x-none" sz="1600" b="1">
                      <a:solidFill>
                        <a:srgbClr val="000000"/>
                      </a:solidFill>
                      <a:cs typeface=""/>
                    </a:rPr>
                    <a:t>WB</a:t>
                  </a:r>
                </a:p>
              </p:txBody>
            </p:sp>
          </p:grpSp>
        </p:grpSp>
        <p:sp>
          <p:nvSpPr>
            <p:cNvPr id="1199133" name="Line 29"/>
            <p:cNvSpPr>
              <a:spLocks noChangeShapeType="1"/>
            </p:cNvSpPr>
            <p:nvPr/>
          </p:nvSpPr>
          <p:spPr bwMode="auto">
            <a:xfrm>
              <a:off x="96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34" name="Line 30"/>
            <p:cNvSpPr>
              <a:spLocks noChangeShapeType="1"/>
            </p:cNvSpPr>
            <p:nvPr/>
          </p:nvSpPr>
          <p:spPr bwMode="auto">
            <a:xfrm flipV="1">
              <a:off x="120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35" name="Line 31"/>
            <p:cNvSpPr>
              <a:spLocks noChangeShapeType="1"/>
            </p:cNvSpPr>
            <p:nvPr/>
          </p:nvSpPr>
          <p:spPr bwMode="auto">
            <a:xfrm>
              <a:off x="120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36" name="Line 32"/>
            <p:cNvSpPr>
              <a:spLocks noChangeShapeType="1"/>
            </p:cNvSpPr>
            <p:nvPr/>
          </p:nvSpPr>
          <p:spPr bwMode="auto">
            <a:xfrm>
              <a:off x="144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37" name="Line 33"/>
            <p:cNvSpPr>
              <a:spLocks noChangeShapeType="1"/>
            </p:cNvSpPr>
            <p:nvPr/>
          </p:nvSpPr>
          <p:spPr bwMode="auto">
            <a:xfrm flipV="1">
              <a:off x="96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38" name="Rectangle 34"/>
            <p:cNvSpPr>
              <a:spLocks noChangeArrowheads="1"/>
            </p:cNvSpPr>
            <p:nvPr/>
          </p:nvSpPr>
          <p:spPr bwMode="auto">
            <a:xfrm>
              <a:off x="94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2</a:t>
              </a:r>
            </a:p>
          </p:txBody>
        </p:sp>
        <p:sp>
          <p:nvSpPr>
            <p:cNvPr id="1199139" name="Line 35"/>
            <p:cNvSpPr>
              <a:spLocks noChangeShapeType="1"/>
            </p:cNvSpPr>
            <p:nvPr/>
          </p:nvSpPr>
          <p:spPr bwMode="auto">
            <a:xfrm>
              <a:off x="144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0" name="Line 36"/>
            <p:cNvSpPr>
              <a:spLocks noChangeShapeType="1"/>
            </p:cNvSpPr>
            <p:nvPr/>
          </p:nvSpPr>
          <p:spPr bwMode="auto">
            <a:xfrm flipV="1">
              <a:off x="168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1" name="Line 37"/>
            <p:cNvSpPr>
              <a:spLocks noChangeShapeType="1"/>
            </p:cNvSpPr>
            <p:nvPr/>
          </p:nvSpPr>
          <p:spPr bwMode="auto">
            <a:xfrm>
              <a:off x="168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2" name="Line 38"/>
            <p:cNvSpPr>
              <a:spLocks noChangeShapeType="1"/>
            </p:cNvSpPr>
            <p:nvPr/>
          </p:nvSpPr>
          <p:spPr bwMode="auto">
            <a:xfrm>
              <a:off x="192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3" name="Line 39"/>
            <p:cNvSpPr>
              <a:spLocks noChangeShapeType="1"/>
            </p:cNvSpPr>
            <p:nvPr/>
          </p:nvSpPr>
          <p:spPr bwMode="auto">
            <a:xfrm flipV="1">
              <a:off x="144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4" name="Rectangle 40"/>
            <p:cNvSpPr>
              <a:spLocks noChangeArrowheads="1"/>
            </p:cNvSpPr>
            <p:nvPr/>
          </p:nvSpPr>
          <p:spPr bwMode="auto">
            <a:xfrm>
              <a:off x="142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3</a:t>
              </a:r>
            </a:p>
          </p:txBody>
        </p:sp>
        <p:sp>
          <p:nvSpPr>
            <p:cNvPr id="1199145" name="Line 41"/>
            <p:cNvSpPr>
              <a:spLocks noChangeShapeType="1"/>
            </p:cNvSpPr>
            <p:nvPr/>
          </p:nvSpPr>
          <p:spPr bwMode="auto">
            <a:xfrm>
              <a:off x="192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6" name="Line 42"/>
            <p:cNvSpPr>
              <a:spLocks noChangeShapeType="1"/>
            </p:cNvSpPr>
            <p:nvPr/>
          </p:nvSpPr>
          <p:spPr bwMode="auto">
            <a:xfrm flipV="1">
              <a:off x="216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7" name="Line 43"/>
            <p:cNvSpPr>
              <a:spLocks noChangeShapeType="1"/>
            </p:cNvSpPr>
            <p:nvPr/>
          </p:nvSpPr>
          <p:spPr bwMode="auto">
            <a:xfrm>
              <a:off x="216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8" name="Line 44"/>
            <p:cNvSpPr>
              <a:spLocks noChangeShapeType="1"/>
            </p:cNvSpPr>
            <p:nvPr/>
          </p:nvSpPr>
          <p:spPr bwMode="auto">
            <a:xfrm>
              <a:off x="240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49" name="Line 45"/>
            <p:cNvSpPr>
              <a:spLocks noChangeShapeType="1"/>
            </p:cNvSpPr>
            <p:nvPr/>
          </p:nvSpPr>
          <p:spPr bwMode="auto">
            <a:xfrm flipV="1">
              <a:off x="192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0" name="Rectangle 46"/>
            <p:cNvSpPr>
              <a:spLocks noChangeArrowheads="1"/>
            </p:cNvSpPr>
            <p:nvPr/>
          </p:nvSpPr>
          <p:spPr bwMode="auto">
            <a:xfrm>
              <a:off x="190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4</a:t>
              </a:r>
            </a:p>
          </p:txBody>
        </p:sp>
        <p:sp>
          <p:nvSpPr>
            <p:cNvPr id="1199151" name="Line 47"/>
            <p:cNvSpPr>
              <a:spLocks noChangeShapeType="1"/>
            </p:cNvSpPr>
            <p:nvPr/>
          </p:nvSpPr>
          <p:spPr bwMode="auto">
            <a:xfrm>
              <a:off x="240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2" name="Line 48"/>
            <p:cNvSpPr>
              <a:spLocks noChangeShapeType="1"/>
            </p:cNvSpPr>
            <p:nvPr/>
          </p:nvSpPr>
          <p:spPr bwMode="auto">
            <a:xfrm flipV="1">
              <a:off x="264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3" name="Line 49"/>
            <p:cNvSpPr>
              <a:spLocks noChangeShapeType="1"/>
            </p:cNvSpPr>
            <p:nvPr/>
          </p:nvSpPr>
          <p:spPr bwMode="auto">
            <a:xfrm>
              <a:off x="264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4" name="Line 50"/>
            <p:cNvSpPr>
              <a:spLocks noChangeShapeType="1"/>
            </p:cNvSpPr>
            <p:nvPr/>
          </p:nvSpPr>
          <p:spPr bwMode="auto">
            <a:xfrm>
              <a:off x="288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5" name="Line 51"/>
            <p:cNvSpPr>
              <a:spLocks noChangeShapeType="1"/>
            </p:cNvSpPr>
            <p:nvPr/>
          </p:nvSpPr>
          <p:spPr bwMode="auto">
            <a:xfrm flipV="1">
              <a:off x="240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6" name="Rectangle 52"/>
            <p:cNvSpPr>
              <a:spLocks noChangeArrowheads="1"/>
            </p:cNvSpPr>
            <p:nvPr/>
          </p:nvSpPr>
          <p:spPr bwMode="auto">
            <a:xfrm>
              <a:off x="238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5</a:t>
              </a:r>
            </a:p>
          </p:txBody>
        </p:sp>
        <p:sp>
          <p:nvSpPr>
            <p:cNvPr id="1199157" name="Line 53"/>
            <p:cNvSpPr>
              <a:spLocks noChangeShapeType="1"/>
            </p:cNvSpPr>
            <p:nvPr/>
          </p:nvSpPr>
          <p:spPr bwMode="auto">
            <a:xfrm>
              <a:off x="288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8" name="Line 54"/>
            <p:cNvSpPr>
              <a:spLocks noChangeShapeType="1"/>
            </p:cNvSpPr>
            <p:nvPr/>
          </p:nvSpPr>
          <p:spPr bwMode="auto">
            <a:xfrm flipV="1">
              <a:off x="312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59" name="Line 55"/>
            <p:cNvSpPr>
              <a:spLocks noChangeShapeType="1"/>
            </p:cNvSpPr>
            <p:nvPr/>
          </p:nvSpPr>
          <p:spPr bwMode="auto">
            <a:xfrm>
              <a:off x="312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0" name="Line 56"/>
            <p:cNvSpPr>
              <a:spLocks noChangeShapeType="1"/>
            </p:cNvSpPr>
            <p:nvPr/>
          </p:nvSpPr>
          <p:spPr bwMode="auto">
            <a:xfrm>
              <a:off x="336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1" name="Rectangle 57"/>
            <p:cNvSpPr>
              <a:spLocks noChangeArrowheads="1"/>
            </p:cNvSpPr>
            <p:nvPr/>
          </p:nvSpPr>
          <p:spPr bwMode="auto">
            <a:xfrm>
              <a:off x="286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6</a:t>
              </a:r>
            </a:p>
          </p:txBody>
        </p:sp>
        <p:sp>
          <p:nvSpPr>
            <p:cNvPr id="1199162" name="Line 58"/>
            <p:cNvSpPr>
              <a:spLocks noChangeShapeType="1"/>
            </p:cNvSpPr>
            <p:nvPr/>
          </p:nvSpPr>
          <p:spPr bwMode="auto">
            <a:xfrm>
              <a:off x="336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3" name="Line 59"/>
            <p:cNvSpPr>
              <a:spLocks noChangeShapeType="1"/>
            </p:cNvSpPr>
            <p:nvPr/>
          </p:nvSpPr>
          <p:spPr bwMode="auto">
            <a:xfrm flipV="1">
              <a:off x="360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4" name="Line 60"/>
            <p:cNvSpPr>
              <a:spLocks noChangeShapeType="1"/>
            </p:cNvSpPr>
            <p:nvPr/>
          </p:nvSpPr>
          <p:spPr bwMode="auto">
            <a:xfrm>
              <a:off x="360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5" name="Line 61"/>
            <p:cNvSpPr>
              <a:spLocks noChangeShapeType="1"/>
            </p:cNvSpPr>
            <p:nvPr/>
          </p:nvSpPr>
          <p:spPr bwMode="auto">
            <a:xfrm>
              <a:off x="384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6" name="Line 62"/>
            <p:cNvSpPr>
              <a:spLocks noChangeShapeType="1"/>
            </p:cNvSpPr>
            <p:nvPr/>
          </p:nvSpPr>
          <p:spPr bwMode="auto">
            <a:xfrm flipV="1">
              <a:off x="336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7" name="Rectangle 63"/>
            <p:cNvSpPr>
              <a:spLocks noChangeArrowheads="1"/>
            </p:cNvSpPr>
            <p:nvPr/>
          </p:nvSpPr>
          <p:spPr bwMode="auto">
            <a:xfrm>
              <a:off x="334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7</a:t>
              </a:r>
            </a:p>
          </p:txBody>
        </p:sp>
        <p:sp>
          <p:nvSpPr>
            <p:cNvPr id="1199168" name="Line 64"/>
            <p:cNvSpPr>
              <a:spLocks noChangeShapeType="1"/>
            </p:cNvSpPr>
            <p:nvPr/>
          </p:nvSpPr>
          <p:spPr bwMode="auto">
            <a:xfrm>
              <a:off x="384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69" name="Line 65"/>
            <p:cNvSpPr>
              <a:spLocks noChangeShapeType="1"/>
            </p:cNvSpPr>
            <p:nvPr/>
          </p:nvSpPr>
          <p:spPr bwMode="auto">
            <a:xfrm flipV="1">
              <a:off x="408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0" name="Line 66"/>
            <p:cNvSpPr>
              <a:spLocks noChangeShapeType="1"/>
            </p:cNvSpPr>
            <p:nvPr/>
          </p:nvSpPr>
          <p:spPr bwMode="auto">
            <a:xfrm>
              <a:off x="408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1" name="Line 67"/>
            <p:cNvSpPr>
              <a:spLocks noChangeShapeType="1"/>
            </p:cNvSpPr>
            <p:nvPr/>
          </p:nvSpPr>
          <p:spPr bwMode="auto">
            <a:xfrm>
              <a:off x="432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2" name="Line 68"/>
            <p:cNvSpPr>
              <a:spLocks noChangeShapeType="1"/>
            </p:cNvSpPr>
            <p:nvPr/>
          </p:nvSpPr>
          <p:spPr bwMode="auto">
            <a:xfrm flipV="1">
              <a:off x="384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3" name="Rectangle 69"/>
            <p:cNvSpPr>
              <a:spLocks noChangeArrowheads="1"/>
            </p:cNvSpPr>
            <p:nvPr/>
          </p:nvSpPr>
          <p:spPr bwMode="auto">
            <a:xfrm>
              <a:off x="382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8</a:t>
              </a:r>
            </a:p>
          </p:txBody>
        </p:sp>
        <p:sp>
          <p:nvSpPr>
            <p:cNvPr id="1199174" name="Line 70"/>
            <p:cNvSpPr>
              <a:spLocks noChangeShapeType="1"/>
            </p:cNvSpPr>
            <p:nvPr/>
          </p:nvSpPr>
          <p:spPr bwMode="auto">
            <a:xfrm>
              <a:off x="432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5" name="Line 71"/>
            <p:cNvSpPr>
              <a:spLocks noChangeShapeType="1"/>
            </p:cNvSpPr>
            <p:nvPr/>
          </p:nvSpPr>
          <p:spPr bwMode="auto">
            <a:xfrm flipV="1">
              <a:off x="456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6" name="Line 72"/>
            <p:cNvSpPr>
              <a:spLocks noChangeShapeType="1"/>
            </p:cNvSpPr>
            <p:nvPr/>
          </p:nvSpPr>
          <p:spPr bwMode="auto">
            <a:xfrm>
              <a:off x="456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7" name="Line 73"/>
            <p:cNvSpPr>
              <a:spLocks noChangeShapeType="1"/>
            </p:cNvSpPr>
            <p:nvPr/>
          </p:nvSpPr>
          <p:spPr bwMode="auto">
            <a:xfrm>
              <a:off x="480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8" name="Line 74"/>
            <p:cNvSpPr>
              <a:spLocks noChangeShapeType="1"/>
            </p:cNvSpPr>
            <p:nvPr/>
          </p:nvSpPr>
          <p:spPr bwMode="auto">
            <a:xfrm flipV="1">
              <a:off x="432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79" name="Rectangle 75"/>
            <p:cNvSpPr>
              <a:spLocks noChangeArrowheads="1"/>
            </p:cNvSpPr>
            <p:nvPr/>
          </p:nvSpPr>
          <p:spPr bwMode="auto">
            <a:xfrm>
              <a:off x="4307" y="2580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9</a:t>
              </a:r>
            </a:p>
          </p:txBody>
        </p:sp>
        <p:sp>
          <p:nvSpPr>
            <p:cNvPr id="1199180" name="Line 76"/>
            <p:cNvSpPr>
              <a:spLocks noChangeShapeType="1"/>
            </p:cNvSpPr>
            <p:nvPr/>
          </p:nvSpPr>
          <p:spPr bwMode="auto">
            <a:xfrm>
              <a:off x="480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81" name="Line 77"/>
            <p:cNvSpPr>
              <a:spLocks noChangeShapeType="1"/>
            </p:cNvSpPr>
            <p:nvPr/>
          </p:nvSpPr>
          <p:spPr bwMode="auto">
            <a:xfrm flipV="1">
              <a:off x="5040" y="2816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82" name="Line 78"/>
            <p:cNvSpPr>
              <a:spLocks noChangeShapeType="1"/>
            </p:cNvSpPr>
            <p:nvPr/>
          </p:nvSpPr>
          <p:spPr bwMode="auto">
            <a:xfrm>
              <a:off x="5048" y="282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83" name="Line 79"/>
            <p:cNvSpPr>
              <a:spLocks noChangeShapeType="1"/>
            </p:cNvSpPr>
            <p:nvPr/>
          </p:nvSpPr>
          <p:spPr bwMode="auto">
            <a:xfrm>
              <a:off x="5280" y="283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84" name="Line 80"/>
            <p:cNvSpPr>
              <a:spLocks noChangeShapeType="1"/>
            </p:cNvSpPr>
            <p:nvPr/>
          </p:nvSpPr>
          <p:spPr bwMode="auto">
            <a:xfrm flipV="1">
              <a:off x="4800" y="2576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185" name="Rectangle 81"/>
            <p:cNvSpPr>
              <a:spLocks noChangeArrowheads="1"/>
            </p:cNvSpPr>
            <p:nvPr/>
          </p:nvSpPr>
          <p:spPr bwMode="auto">
            <a:xfrm>
              <a:off x="4739" y="2580"/>
              <a:ext cx="63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10</a:t>
              </a:r>
            </a:p>
          </p:txBody>
        </p:sp>
        <p:sp>
          <p:nvSpPr>
            <p:cNvPr id="1199186" name="Line 82"/>
            <p:cNvSpPr>
              <a:spLocks noChangeShapeType="1"/>
            </p:cNvSpPr>
            <p:nvPr/>
          </p:nvSpPr>
          <p:spPr bwMode="auto">
            <a:xfrm>
              <a:off x="5288" y="2968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grpSp>
          <p:nvGrpSpPr>
            <p:cNvPr id="1199187" name="Group 83"/>
            <p:cNvGrpSpPr>
              <a:grpSpLocks/>
            </p:cNvGrpSpPr>
            <p:nvPr/>
          </p:nvGrpSpPr>
          <p:grpSpPr bwMode="auto">
            <a:xfrm>
              <a:off x="2888" y="3356"/>
              <a:ext cx="523" cy="212"/>
              <a:chOff x="2888" y="2540"/>
              <a:chExt cx="523" cy="212"/>
            </a:xfrm>
          </p:grpSpPr>
          <p:sp>
            <p:nvSpPr>
              <p:cNvPr id="1199188" name="Rectangle 84"/>
              <p:cNvSpPr>
                <a:spLocks noChangeArrowheads="1"/>
              </p:cNvSpPr>
              <p:nvPr/>
            </p:nvSpPr>
            <p:spPr bwMode="auto">
              <a:xfrm>
                <a:off x="28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FC0128"/>
                  </a:solidFill>
                  <a:cs typeface=""/>
                </a:endParaRPr>
              </a:p>
            </p:txBody>
          </p:sp>
          <p:sp>
            <p:nvSpPr>
              <p:cNvPr id="1199189" name="Rectangle 85"/>
              <p:cNvSpPr>
                <a:spLocks noChangeArrowheads="1"/>
              </p:cNvSpPr>
              <p:nvPr/>
            </p:nvSpPr>
            <p:spPr bwMode="auto">
              <a:xfrm>
                <a:off x="2915" y="2540"/>
                <a:ext cx="49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x-none" sz="1600" b="1">
                    <a:solidFill>
                      <a:srgbClr val="000000"/>
                    </a:solidFill>
                    <a:cs typeface=""/>
                  </a:rPr>
                  <a:t>IFetch</a:t>
                </a:r>
              </a:p>
            </p:txBody>
          </p:sp>
        </p:grpSp>
        <p:grpSp>
          <p:nvGrpSpPr>
            <p:cNvPr id="1199190" name="Group 86"/>
            <p:cNvGrpSpPr>
              <a:grpSpLocks/>
            </p:cNvGrpSpPr>
            <p:nvPr/>
          </p:nvGrpSpPr>
          <p:grpSpPr bwMode="auto">
            <a:xfrm>
              <a:off x="3368" y="3356"/>
              <a:ext cx="464" cy="212"/>
              <a:chOff x="3368" y="2540"/>
              <a:chExt cx="464" cy="212"/>
            </a:xfrm>
          </p:grpSpPr>
          <p:sp>
            <p:nvSpPr>
              <p:cNvPr id="1199191" name="Rectangle 87"/>
              <p:cNvSpPr>
                <a:spLocks noChangeArrowheads="1"/>
              </p:cNvSpPr>
              <p:nvPr/>
            </p:nvSpPr>
            <p:spPr bwMode="auto">
              <a:xfrm>
                <a:off x="33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FC0128"/>
                  </a:solidFill>
                  <a:cs typeface=""/>
                </a:endParaRPr>
              </a:p>
            </p:txBody>
          </p:sp>
          <p:sp>
            <p:nvSpPr>
              <p:cNvPr id="1199192" name="Rectangle 88"/>
              <p:cNvSpPr>
                <a:spLocks noChangeArrowheads="1"/>
              </p:cNvSpPr>
              <p:nvPr/>
            </p:nvSpPr>
            <p:spPr bwMode="auto">
              <a:xfrm>
                <a:off x="3443" y="2540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x-none" sz="1600" b="1">
                    <a:solidFill>
                      <a:srgbClr val="000000"/>
                    </a:solidFill>
                    <a:cs typeface=""/>
                  </a:rPr>
                  <a:t>Dec</a:t>
                </a:r>
              </a:p>
            </p:txBody>
          </p:sp>
        </p:grpSp>
        <p:grpSp>
          <p:nvGrpSpPr>
            <p:cNvPr id="1199193" name="Group 89"/>
            <p:cNvGrpSpPr>
              <a:grpSpLocks/>
            </p:cNvGrpSpPr>
            <p:nvPr/>
          </p:nvGrpSpPr>
          <p:grpSpPr bwMode="auto">
            <a:xfrm>
              <a:off x="3848" y="3356"/>
              <a:ext cx="464" cy="212"/>
              <a:chOff x="3848" y="2540"/>
              <a:chExt cx="464" cy="212"/>
            </a:xfrm>
          </p:grpSpPr>
          <p:sp>
            <p:nvSpPr>
              <p:cNvPr id="1199194" name="Rectangle 90"/>
              <p:cNvSpPr>
                <a:spLocks noChangeArrowheads="1"/>
              </p:cNvSpPr>
              <p:nvPr/>
            </p:nvSpPr>
            <p:spPr bwMode="auto">
              <a:xfrm>
                <a:off x="38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FC0128"/>
                  </a:solidFill>
                  <a:cs typeface=""/>
                </a:endParaRPr>
              </a:p>
            </p:txBody>
          </p:sp>
          <p:sp>
            <p:nvSpPr>
              <p:cNvPr id="1199195" name="Rectangle 91"/>
              <p:cNvSpPr>
                <a:spLocks noChangeArrowheads="1"/>
              </p:cNvSpPr>
              <p:nvPr/>
            </p:nvSpPr>
            <p:spPr bwMode="auto">
              <a:xfrm>
                <a:off x="3875" y="2540"/>
                <a:ext cx="4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x-none" sz="1600" b="1">
                    <a:solidFill>
                      <a:srgbClr val="000000"/>
                    </a:solidFill>
                    <a:cs typeface=""/>
                  </a:rPr>
                  <a:t>Exec</a:t>
                </a:r>
              </a:p>
            </p:txBody>
          </p:sp>
        </p:grpSp>
        <p:grpSp>
          <p:nvGrpSpPr>
            <p:cNvPr id="1199196" name="Group 92"/>
            <p:cNvGrpSpPr>
              <a:grpSpLocks/>
            </p:cNvGrpSpPr>
            <p:nvPr/>
          </p:nvGrpSpPr>
          <p:grpSpPr bwMode="auto">
            <a:xfrm>
              <a:off x="4328" y="3356"/>
              <a:ext cx="464" cy="212"/>
              <a:chOff x="4328" y="2540"/>
              <a:chExt cx="464" cy="212"/>
            </a:xfrm>
          </p:grpSpPr>
          <p:sp>
            <p:nvSpPr>
              <p:cNvPr id="1199197" name="Rectangle 93"/>
              <p:cNvSpPr>
                <a:spLocks noChangeArrowheads="1"/>
              </p:cNvSpPr>
              <p:nvPr/>
            </p:nvSpPr>
            <p:spPr bwMode="auto">
              <a:xfrm>
                <a:off x="43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FC0128"/>
                  </a:solidFill>
                  <a:cs typeface=""/>
                </a:endParaRPr>
              </a:p>
            </p:txBody>
          </p:sp>
          <p:sp>
            <p:nvSpPr>
              <p:cNvPr id="1199198" name="Rectangle 94"/>
              <p:cNvSpPr>
                <a:spLocks noChangeArrowheads="1"/>
              </p:cNvSpPr>
              <p:nvPr/>
            </p:nvSpPr>
            <p:spPr bwMode="auto">
              <a:xfrm>
                <a:off x="4355" y="2540"/>
                <a:ext cx="41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x-none" sz="1600" b="1">
                    <a:solidFill>
                      <a:srgbClr val="000000"/>
                    </a:solidFill>
                    <a:cs typeface=""/>
                  </a:rPr>
                  <a:t>Mem</a:t>
                </a:r>
              </a:p>
            </p:txBody>
          </p:sp>
        </p:grpSp>
        <p:sp>
          <p:nvSpPr>
            <p:cNvPr id="1199199" name="Rectangle 95"/>
            <p:cNvSpPr>
              <a:spLocks noChangeArrowheads="1"/>
            </p:cNvSpPr>
            <p:nvPr/>
          </p:nvSpPr>
          <p:spPr bwMode="auto">
            <a:xfrm>
              <a:off x="467" y="3164"/>
              <a:ext cx="2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cs typeface=""/>
                </a:rPr>
                <a:t>lw</a:t>
              </a:r>
            </a:p>
          </p:txBody>
        </p:sp>
        <p:sp>
          <p:nvSpPr>
            <p:cNvPr id="1199200" name="Rectangle 96"/>
            <p:cNvSpPr>
              <a:spLocks noChangeArrowheads="1"/>
            </p:cNvSpPr>
            <p:nvPr/>
          </p:nvSpPr>
          <p:spPr bwMode="auto">
            <a:xfrm>
              <a:off x="2867" y="3164"/>
              <a:ext cx="2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cs typeface=""/>
                </a:rPr>
                <a:t>sw</a:t>
              </a:r>
            </a:p>
          </p:txBody>
        </p:sp>
        <p:grpSp>
          <p:nvGrpSpPr>
            <p:cNvPr id="1199201" name="Group 97"/>
            <p:cNvGrpSpPr>
              <a:grpSpLocks/>
            </p:cNvGrpSpPr>
            <p:nvPr/>
          </p:nvGrpSpPr>
          <p:grpSpPr bwMode="auto">
            <a:xfrm>
              <a:off x="4808" y="3356"/>
              <a:ext cx="523" cy="212"/>
              <a:chOff x="4808" y="2540"/>
              <a:chExt cx="523" cy="212"/>
            </a:xfrm>
          </p:grpSpPr>
          <p:sp>
            <p:nvSpPr>
              <p:cNvPr id="1199202" name="Rectangle 98"/>
              <p:cNvSpPr>
                <a:spLocks noChangeArrowheads="1"/>
              </p:cNvSpPr>
              <p:nvPr/>
            </p:nvSpPr>
            <p:spPr bwMode="auto">
              <a:xfrm>
                <a:off x="48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rgbClr val="FC0128"/>
                  </a:solidFill>
                  <a:cs typeface=""/>
                </a:endParaRPr>
              </a:p>
            </p:txBody>
          </p:sp>
          <p:sp>
            <p:nvSpPr>
              <p:cNvPr id="1199203" name="Rectangle 99"/>
              <p:cNvSpPr>
                <a:spLocks noChangeArrowheads="1"/>
              </p:cNvSpPr>
              <p:nvPr/>
            </p:nvSpPr>
            <p:spPr bwMode="auto">
              <a:xfrm>
                <a:off x="4835" y="2540"/>
                <a:ext cx="49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x-none" sz="1600" b="1">
                    <a:solidFill>
                      <a:srgbClr val="000000"/>
                    </a:solidFill>
                    <a:cs typeface=""/>
                  </a:rPr>
                  <a:t>IFetch</a:t>
                </a:r>
              </a:p>
            </p:txBody>
          </p:sp>
        </p:grpSp>
        <p:sp>
          <p:nvSpPr>
            <p:cNvPr id="1199204" name="Rectangle 100"/>
            <p:cNvSpPr>
              <a:spLocks noChangeArrowheads="1"/>
            </p:cNvSpPr>
            <p:nvPr/>
          </p:nvSpPr>
          <p:spPr bwMode="auto">
            <a:xfrm>
              <a:off x="4787" y="3164"/>
              <a:ext cx="5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>
                  <a:solidFill>
                    <a:srgbClr val="000000"/>
                  </a:solidFill>
                  <a:cs typeface=""/>
                </a:rPr>
                <a:t>R-type</a:t>
              </a:r>
            </a:p>
          </p:txBody>
        </p:sp>
      </p:grpSp>
      <p:grpSp>
        <p:nvGrpSpPr>
          <p:cNvPr id="1199205" name="Group 101"/>
          <p:cNvGrpSpPr>
            <a:grpSpLocks/>
          </p:cNvGrpSpPr>
          <p:nvPr/>
        </p:nvGrpSpPr>
        <p:grpSpPr bwMode="auto">
          <a:xfrm>
            <a:off x="1752600" y="914401"/>
            <a:ext cx="8204200" cy="1908175"/>
            <a:chOff x="144" y="576"/>
            <a:chExt cx="5168" cy="1202"/>
          </a:xfrm>
        </p:grpSpPr>
        <p:sp>
          <p:nvSpPr>
            <p:cNvPr id="1199206" name="Line 102"/>
            <p:cNvSpPr>
              <a:spLocks noChangeShapeType="1"/>
            </p:cNvSpPr>
            <p:nvPr/>
          </p:nvSpPr>
          <p:spPr bwMode="auto">
            <a:xfrm>
              <a:off x="248" y="109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07" name="Line 103"/>
            <p:cNvSpPr>
              <a:spLocks noChangeShapeType="1"/>
            </p:cNvSpPr>
            <p:nvPr/>
          </p:nvSpPr>
          <p:spPr bwMode="auto">
            <a:xfrm>
              <a:off x="480" y="109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08" name="Line 104"/>
            <p:cNvSpPr>
              <a:spLocks noChangeShapeType="1"/>
            </p:cNvSpPr>
            <p:nvPr/>
          </p:nvSpPr>
          <p:spPr bwMode="auto">
            <a:xfrm>
              <a:off x="2736" y="109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09" name="Line 105"/>
            <p:cNvSpPr>
              <a:spLocks noChangeShapeType="1"/>
            </p:cNvSpPr>
            <p:nvPr/>
          </p:nvSpPr>
          <p:spPr bwMode="auto">
            <a:xfrm>
              <a:off x="5088" y="109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0" name="Line 106"/>
            <p:cNvSpPr>
              <a:spLocks noChangeShapeType="1"/>
            </p:cNvSpPr>
            <p:nvPr/>
          </p:nvSpPr>
          <p:spPr bwMode="auto">
            <a:xfrm>
              <a:off x="488" y="1234"/>
              <a:ext cx="1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1" name="Line 107"/>
            <p:cNvSpPr>
              <a:spLocks noChangeShapeType="1"/>
            </p:cNvSpPr>
            <p:nvPr/>
          </p:nvSpPr>
          <p:spPr bwMode="auto">
            <a:xfrm>
              <a:off x="1688" y="1090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2" name="Line 108"/>
            <p:cNvSpPr>
              <a:spLocks noChangeShapeType="1"/>
            </p:cNvSpPr>
            <p:nvPr/>
          </p:nvSpPr>
          <p:spPr bwMode="auto">
            <a:xfrm>
              <a:off x="1680" y="109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3" name="Line 109"/>
            <p:cNvSpPr>
              <a:spLocks noChangeShapeType="1"/>
            </p:cNvSpPr>
            <p:nvPr/>
          </p:nvSpPr>
          <p:spPr bwMode="auto">
            <a:xfrm>
              <a:off x="2744" y="1234"/>
              <a:ext cx="1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4" name="Line 110"/>
            <p:cNvSpPr>
              <a:spLocks noChangeShapeType="1"/>
            </p:cNvSpPr>
            <p:nvPr/>
          </p:nvSpPr>
          <p:spPr bwMode="auto">
            <a:xfrm>
              <a:off x="3944" y="1090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5" name="Line 111"/>
            <p:cNvSpPr>
              <a:spLocks noChangeShapeType="1"/>
            </p:cNvSpPr>
            <p:nvPr/>
          </p:nvSpPr>
          <p:spPr bwMode="auto">
            <a:xfrm>
              <a:off x="3936" y="109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6" name="Line 112"/>
            <p:cNvSpPr>
              <a:spLocks noChangeShapeType="1"/>
            </p:cNvSpPr>
            <p:nvPr/>
          </p:nvSpPr>
          <p:spPr bwMode="auto">
            <a:xfrm>
              <a:off x="5088" y="1234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17" name="Rectangle 113"/>
            <p:cNvSpPr>
              <a:spLocks noChangeArrowheads="1"/>
            </p:cNvSpPr>
            <p:nvPr/>
          </p:nvSpPr>
          <p:spPr bwMode="auto">
            <a:xfrm>
              <a:off x="179" y="1086"/>
              <a:ext cx="2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 err="1">
                  <a:solidFill>
                    <a:srgbClr val="000000"/>
                  </a:solidFill>
                  <a:cs typeface=""/>
                </a:rPr>
                <a:t>clk</a:t>
              </a:r>
              <a:endParaRPr lang="en-US" altLang="x-none" sz="1600" b="1" dirty="0">
                <a:solidFill>
                  <a:srgbClr val="000000"/>
                </a:solidFill>
                <a:cs typeface=""/>
              </a:endParaRPr>
            </a:p>
          </p:txBody>
        </p:sp>
        <p:sp>
          <p:nvSpPr>
            <p:cNvPr id="1199218" name="Rectangle 114"/>
            <p:cNvSpPr>
              <a:spLocks noChangeArrowheads="1"/>
            </p:cNvSpPr>
            <p:nvPr/>
          </p:nvSpPr>
          <p:spPr bwMode="auto">
            <a:xfrm>
              <a:off x="144" y="576"/>
              <a:ext cx="190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single cycle implementation:</a:t>
              </a:r>
            </a:p>
          </p:txBody>
        </p:sp>
        <p:sp>
          <p:nvSpPr>
            <p:cNvPr id="1199219" name="Rectangle 115"/>
            <p:cNvSpPr>
              <a:spLocks noChangeArrowheads="1"/>
            </p:cNvSpPr>
            <p:nvPr/>
          </p:nvSpPr>
          <p:spPr bwMode="auto">
            <a:xfrm>
              <a:off x="488" y="1578"/>
              <a:ext cx="224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20" name="Rectangle 116"/>
            <p:cNvSpPr>
              <a:spLocks noChangeArrowheads="1"/>
            </p:cNvSpPr>
            <p:nvPr/>
          </p:nvSpPr>
          <p:spPr bwMode="auto">
            <a:xfrm>
              <a:off x="2744" y="1578"/>
              <a:ext cx="233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21" name="Rectangle 117"/>
            <p:cNvSpPr>
              <a:spLocks noChangeArrowheads="1"/>
            </p:cNvSpPr>
            <p:nvPr/>
          </p:nvSpPr>
          <p:spPr bwMode="auto">
            <a:xfrm>
              <a:off x="1331" y="1566"/>
              <a:ext cx="2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 err="1">
                  <a:solidFill>
                    <a:srgbClr val="000000"/>
                  </a:solidFill>
                  <a:latin typeface="Courier New" charset="0"/>
                  <a:cs typeface=""/>
                </a:rPr>
                <a:t>lw</a:t>
              </a:r>
              <a:endParaRPr lang="en-US" altLang="x-none" sz="1600" b="1" dirty="0">
                <a:solidFill>
                  <a:srgbClr val="000000"/>
                </a:solidFill>
                <a:latin typeface="Courier New" charset="0"/>
                <a:cs typeface=""/>
              </a:endParaRPr>
            </a:p>
          </p:txBody>
        </p:sp>
        <p:sp>
          <p:nvSpPr>
            <p:cNvPr id="1199222" name="Rectangle 118"/>
            <p:cNvSpPr>
              <a:spLocks noChangeArrowheads="1"/>
            </p:cNvSpPr>
            <p:nvPr/>
          </p:nvSpPr>
          <p:spPr bwMode="auto">
            <a:xfrm>
              <a:off x="3731" y="1566"/>
              <a:ext cx="2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 err="1">
                  <a:solidFill>
                    <a:srgbClr val="000000"/>
                  </a:solidFill>
                  <a:latin typeface="Courier New" charset="0"/>
                  <a:cs typeface=""/>
                </a:rPr>
                <a:t>sw</a:t>
              </a:r>
              <a:endParaRPr lang="en-US" altLang="x-none" sz="1600" b="1" dirty="0">
                <a:solidFill>
                  <a:srgbClr val="000000"/>
                </a:solidFill>
                <a:latin typeface="Courier New" charset="0"/>
                <a:cs typeface=""/>
              </a:endParaRPr>
            </a:p>
          </p:txBody>
        </p:sp>
        <p:sp>
          <p:nvSpPr>
            <p:cNvPr id="1199223" name="Line 119"/>
            <p:cNvSpPr>
              <a:spLocks noChangeShapeType="1"/>
            </p:cNvSpPr>
            <p:nvPr/>
          </p:nvSpPr>
          <p:spPr bwMode="auto">
            <a:xfrm flipV="1">
              <a:off x="4656" y="1562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24" name="Rectangle 120"/>
            <p:cNvSpPr>
              <a:spLocks noChangeArrowheads="1"/>
            </p:cNvSpPr>
            <p:nvPr/>
          </p:nvSpPr>
          <p:spPr bwMode="auto">
            <a:xfrm>
              <a:off x="4643" y="1566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FC0128"/>
                  </a:solidFill>
                  <a:cs typeface=""/>
                </a:rPr>
                <a:t>waste</a:t>
              </a:r>
            </a:p>
          </p:txBody>
        </p:sp>
        <p:sp>
          <p:nvSpPr>
            <p:cNvPr id="1199225" name="Line 121"/>
            <p:cNvSpPr>
              <a:spLocks noChangeShapeType="1"/>
            </p:cNvSpPr>
            <p:nvPr/>
          </p:nvSpPr>
          <p:spPr bwMode="auto">
            <a:xfrm flipV="1">
              <a:off x="480" y="89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26" name="Rectangle 122"/>
            <p:cNvSpPr>
              <a:spLocks noChangeArrowheads="1"/>
            </p:cNvSpPr>
            <p:nvPr/>
          </p:nvSpPr>
          <p:spPr bwMode="auto">
            <a:xfrm>
              <a:off x="1427" y="894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1</a:t>
              </a:r>
            </a:p>
          </p:txBody>
        </p:sp>
        <p:sp>
          <p:nvSpPr>
            <p:cNvPr id="1199227" name="Line 123"/>
            <p:cNvSpPr>
              <a:spLocks noChangeShapeType="1"/>
            </p:cNvSpPr>
            <p:nvPr/>
          </p:nvSpPr>
          <p:spPr bwMode="auto">
            <a:xfrm flipV="1">
              <a:off x="2736" y="89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28" name="Line 124"/>
            <p:cNvSpPr>
              <a:spLocks noChangeShapeType="1"/>
            </p:cNvSpPr>
            <p:nvPr/>
          </p:nvSpPr>
          <p:spPr bwMode="auto">
            <a:xfrm flipV="1">
              <a:off x="5088" y="89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29" name="Rectangle 125"/>
            <p:cNvSpPr>
              <a:spLocks noChangeArrowheads="1"/>
            </p:cNvSpPr>
            <p:nvPr/>
          </p:nvSpPr>
          <p:spPr bwMode="auto">
            <a:xfrm>
              <a:off x="3683" y="894"/>
              <a:ext cx="5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1600" b="1" dirty="0">
                  <a:solidFill>
                    <a:srgbClr val="000000"/>
                  </a:solidFill>
                  <a:cs typeface=""/>
                </a:rPr>
                <a:t>cycle 2</a:t>
              </a:r>
            </a:p>
          </p:txBody>
        </p:sp>
        <p:sp>
          <p:nvSpPr>
            <p:cNvPr id="1199230" name="Line 126"/>
            <p:cNvSpPr>
              <a:spLocks noChangeShapeType="1"/>
            </p:cNvSpPr>
            <p:nvPr/>
          </p:nvSpPr>
          <p:spPr bwMode="auto">
            <a:xfrm>
              <a:off x="488" y="994"/>
              <a:ext cx="8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31" name="Line 127"/>
            <p:cNvSpPr>
              <a:spLocks noChangeShapeType="1"/>
            </p:cNvSpPr>
            <p:nvPr/>
          </p:nvSpPr>
          <p:spPr bwMode="auto">
            <a:xfrm>
              <a:off x="2744" y="994"/>
              <a:ext cx="8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32" name="Line 128"/>
            <p:cNvSpPr>
              <a:spLocks noChangeShapeType="1"/>
            </p:cNvSpPr>
            <p:nvPr/>
          </p:nvSpPr>
          <p:spPr bwMode="auto">
            <a:xfrm flipH="1">
              <a:off x="4168" y="994"/>
              <a:ext cx="9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33" name="Line 129"/>
            <p:cNvSpPr>
              <a:spLocks noChangeShapeType="1"/>
            </p:cNvSpPr>
            <p:nvPr/>
          </p:nvSpPr>
          <p:spPr bwMode="auto">
            <a:xfrm flipH="1">
              <a:off x="1960" y="994"/>
              <a:ext cx="6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FC0128"/>
                </a:solidFill>
                <a:cs typeface=""/>
              </a:endParaRPr>
            </a:p>
          </p:txBody>
        </p:sp>
      </p:grpSp>
      <p:grpSp>
        <p:nvGrpSpPr>
          <p:cNvPr id="1199234" name="Group 130"/>
          <p:cNvGrpSpPr>
            <a:grpSpLocks/>
          </p:cNvGrpSpPr>
          <p:nvPr/>
        </p:nvGrpSpPr>
        <p:grpSpPr bwMode="auto">
          <a:xfrm>
            <a:off x="5867400" y="1346200"/>
            <a:ext cx="228600" cy="4673600"/>
            <a:chOff x="2736" y="848"/>
            <a:chExt cx="144" cy="2944"/>
          </a:xfrm>
        </p:grpSpPr>
        <p:sp>
          <p:nvSpPr>
            <p:cNvPr id="1199235" name="Line 131"/>
            <p:cNvSpPr>
              <a:spLocks noChangeShapeType="1"/>
            </p:cNvSpPr>
            <p:nvPr/>
          </p:nvSpPr>
          <p:spPr bwMode="auto">
            <a:xfrm flipV="1">
              <a:off x="2880" y="1584"/>
              <a:ext cx="0" cy="22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36" name="Line 132"/>
            <p:cNvSpPr>
              <a:spLocks noChangeShapeType="1"/>
            </p:cNvSpPr>
            <p:nvPr/>
          </p:nvSpPr>
          <p:spPr bwMode="auto">
            <a:xfrm flipV="1">
              <a:off x="2736" y="848"/>
              <a:ext cx="0" cy="16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</p:grpSp>
      <p:grpSp>
        <p:nvGrpSpPr>
          <p:cNvPr id="1199237" name="Group 133"/>
          <p:cNvGrpSpPr>
            <a:grpSpLocks/>
          </p:cNvGrpSpPr>
          <p:nvPr/>
        </p:nvGrpSpPr>
        <p:grpSpPr bwMode="auto">
          <a:xfrm>
            <a:off x="6019800" y="2743200"/>
            <a:ext cx="3124200" cy="1612900"/>
            <a:chOff x="2832" y="1728"/>
            <a:chExt cx="1968" cy="1016"/>
          </a:xfrm>
        </p:grpSpPr>
        <p:sp>
          <p:nvSpPr>
            <p:cNvPr id="1199238" name="Rectangle 134"/>
            <p:cNvSpPr>
              <a:spLocks noChangeArrowheads="1"/>
            </p:cNvSpPr>
            <p:nvPr/>
          </p:nvSpPr>
          <p:spPr bwMode="auto">
            <a:xfrm>
              <a:off x="3216" y="1728"/>
              <a:ext cx="1584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x-none" dirty="0">
                  <a:solidFill>
                    <a:srgbClr val="FC0128"/>
                  </a:solidFill>
                  <a:cs typeface=""/>
                </a:rPr>
                <a:t>multicycle clock slower than 1/5</a:t>
              </a:r>
              <a:r>
                <a:rPr lang="en-US" altLang="x-none" baseline="30000" dirty="0">
                  <a:solidFill>
                    <a:srgbClr val="FC0128"/>
                  </a:solidFill>
                  <a:cs typeface=""/>
                </a:rPr>
                <a:t>th</a:t>
              </a:r>
              <a:r>
                <a:rPr lang="en-US" altLang="x-none" dirty="0">
                  <a:solidFill>
                    <a:srgbClr val="FC0128"/>
                  </a:solidFill>
                  <a:cs typeface=""/>
                </a:rPr>
                <a:t> of single cycle clock due to state register  overhead</a:t>
              </a:r>
            </a:p>
          </p:txBody>
        </p:sp>
        <p:cxnSp>
          <p:nvCxnSpPr>
            <p:cNvPr id="1199239" name="AutoShape 135"/>
            <p:cNvCxnSpPr>
              <a:cxnSpLocks noChangeShapeType="1"/>
              <a:stCxn id="1199238" idx="1"/>
            </p:cNvCxnSpPr>
            <p:nvPr/>
          </p:nvCxnSpPr>
          <p:spPr bwMode="auto">
            <a:xfrm rot="10800000">
              <a:off x="2832" y="2208"/>
              <a:ext cx="384" cy="28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199240" name="Group 136"/>
          <p:cNvGrpSpPr>
            <a:grpSpLocks/>
          </p:cNvGrpSpPr>
          <p:nvPr/>
        </p:nvGrpSpPr>
        <p:grpSpPr bwMode="auto">
          <a:xfrm>
            <a:off x="9144000" y="1651000"/>
            <a:ext cx="457200" cy="4216400"/>
            <a:chOff x="4800" y="1040"/>
            <a:chExt cx="288" cy="2656"/>
          </a:xfrm>
        </p:grpSpPr>
        <p:sp>
          <p:nvSpPr>
            <p:cNvPr id="1199241" name="Line 137"/>
            <p:cNvSpPr>
              <a:spLocks noChangeShapeType="1"/>
            </p:cNvSpPr>
            <p:nvPr/>
          </p:nvSpPr>
          <p:spPr bwMode="auto">
            <a:xfrm flipV="1">
              <a:off x="4800" y="1536"/>
              <a:ext cx="0" cy="216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42" name="Line 138"/>
            <p:cNvSpPr>
              <a:spLocks noChangeShapeType="1"/>
            </p:cNvSpPr>
            <p:nvPr/>
          </p:nvSpPr>
          <p:spPr bwMode="auto">
            <a:xfrm flipV="1">
              <a:off x="5088" y="1040"/>
              <a:ext cx="0" cy="9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  <p:sp>
          <p:nvSpPr>
            <p:cNvPr id="1199243" name="Line 139"/>
            <p:cNvSpPr>
              <a:spLocks noChangeShapeType="1"/>
            </p:cNvSpPr>
            <p:nvPr/>
          </p:nvSpPr>
          <p:spPr bwMode="auto">
            <a:xfrm>
              <a:off x="4800" y="182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>
                <a:solidFill>
                  <a:srgbClr val="FC0128"/>
                </a:solidFill>
                <a:cs typeface="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51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Will multicycle design be faster?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914400"/>
            <a:ext cx="10871200" cy="3110595"/>
          </a:xfrm>
        </p:spPr>
        <p:txBody>
          <a:bodyPr/>
          <a:lstStyle/>
          <a:p>
            <a:r>
              <a:rPr lang="en-US" dirty="0"/>
              <a:t>let’s assume </a:t>
            </a:r>
            <a:r>
              <a:rPr lang="en-US" dirty="0" err="1"/>
              <a:t>t</a:t>
            </a:r>
            <a:r>
              <a:rPr lang="en-US" baseline="-25000" dirty="0" err="1"/>
              <a:t>setup</a:t>
            </a:r>
            <a:r>
              <a:rPr lang="en-US" dirty="0"/>
              <a:t> + </a:t>
            </a:r>
            <a:r>
              <a:rPr lang="en-US" dirty="0" err="1"/>
              <a:t>t</a:t>
            </a:r>
            <a:r>
              <a:rPr lang="en-US" baseline="-25000" dirty="0" err="1"/>
              <a:t>cq</a:t>
            </a:r>
            <a:r>
              <a:rPr lang="en-US" dirty="0"/>
              <a:t> time for registers = 0.1 ns</a:t>
            </a:r>
          </a:p>
          <a:p>
            <a:pPr lvl="1"/>
            <a:r>
              <a:rPr lang="en-US" dirty="0"/>
              <a:t>single cycle design:</a:t>
            </a:r>
          </a:p>
          <a:p>
            <a:pPr lvl="2"/>
            <a:r>
              <a:rPr lang="en-US" dirty="0"/>
              <a:t>clock cycle time = 4.7 + 0.1 = 4.8 ns</a:t>
            </a:r>
          </a:p>
          <a:p>
            <a:pPr lvl="2"/>
            <a:r>
              <a:rPr lang="en-US" dirty="0"/>
              <a:t>time/</a:t>
            </a:r>
            <a:r>
              <a:rPr lang="en-US" dirty="0" err="1"/>
              <a:t>inst</a:t>
            </a:r>
            <a:r>
              <a:rPr lang="en-US" dirty="0"/>
              <a:t> = 1 cycle/</a:t>
            </a:r>
            <a:r>
              <a:rPr lang="en-US" dirty="0" err="1"/>
              <a:t>inst</a:t>
            </a:r>
            <a:r>
              <a:rPr lang="en-US" dirty="0"/>
              <a:t> × 4.8 ns/cycle = 4.8 ns/</a:t>
            </a:r>
            <a:r>
              <a:rPr lang="en-US" dirty="0" err="1"/>
              <a:t>inst</a:t>
            </a:r>
            <a:endParaRPr lang="en-US" dirty="0"/>
          </a:p>
          <a:p>
            <a:pPr lvl="1"/>
            <a:r>
              <a:rPr lang="en-US" dirty="0"/>
              <a:t>multicycle design:</a:t>
            </a:r>
          </a:p>
          <a:p>
            <a:pPr lvl="2"/>
            <a:r>
              <a:rPr lang="en-US" dirty="0"/>
              <a:t>clock cycle time = 1.0 + 0.1 = 1.1 </a:t>
            </a:r>
          </a:p>
          <a:p>
            <a:pPr lvl="2"/>
            <a:r>
              <a:rPr lang="en-US" dirty="0"/>
              <a:t>time/</a:t>
            </a:r>
            <a:r>
              <a:rPr lang="en-US" dirty="0" err="1"/>
              <a:t>inst</a:t>
            </a:r>
            <a:r>
              <a:rPr lang="en-US" dirty="0"/>
              <a:t> = CPI × 1.1 ns/cycle (depends on the types or mixture of instructions!)</a:t>
            </a:r>
          </a:p>
          <a:p>
            <a:endParaRPr lang="en-US" dirty="0"/>
          </a:p>
        </p:txBody>
      </p:sp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1815677" y="3844404"/>
          <a:ext cx="8558212" cy="2200276"/>
        </p:xfrm>
        <a:graphic>
          <a:graphicData uri="http://schemas.openxmlformats.org/drawingml/2006/table">
            <a:tbl>
              <a:tblPr/>
              <a:tblGrid>
                <a:gridCol w="106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I     Fetch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Decode,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R-Read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ALU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PC update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 Memory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R-Write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Total (ns)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Add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Load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Store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beq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.1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721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26142"/>
          </a:xfrm>
        </p:spPr>
        <p:txBody>
          <a:bodyPr/>
          <a:lstStyle/>
          <a:p>
            <a:pPr eaLnBrk="1" hangingPunct="1"/>
            <a:r>
              <a:rPr lang="en-US"/>
              <a:t>Will multicycle design be faster?</a:t>
            </a:r>
          </a:p>
        </p:txBody>
      </p:sp>
      <p:graphicFrame>
        <p:nvGraphicFramePr>
          <p:cNvPr id="319491" name="Group 3"/>
          <p:cNvGraphicFramePr>
            <a:graphicFrameLocks noGrp="1"/>
          </p:cNvGraphicFramePr>
          <p:nvPr>
            <p:ph type="body" idx="1"/>
          </p:nvPr>
        </p:nvGraphicFramePr>
        <p:xfrm>
          <a:off x="2671764" y="990601"/>
          <a:ext cx="3629025" cy="221138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Cycles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beq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aramond" pitchFamily="18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178050" y="3459164"/>
            <a:ext cx="826135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en-US" b="1">
                <a:solidFill>
                  <a:srgbClr val="000000"/>
                </a:solidFill>
              </a:rPr>
              <a:t>Let’s assume setup + hold time = 0.1 ns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b="1">
                <a:solidFill>
                  <a:srgbClr val="000000"/>
                </a:solidFill>
              </a:rPr>
              <a:t>Single cycle design:</a:t>
            </a:r>
          </a:p>
          <a:p>
            <a:pPr lvl="1" eaLnBrk="1" hangingPunct="1">
              <a:spcBef>
                <a:spcPct val="20000"/>
              </a:spcBef>
            </a:pPr>
            <a:r>
              <a:rPr kumimoji="1" lang="en-US" b="1">
                <a:solidFill>
                  <a:srgbClr val="FF0000"/>
                </a:solidFill>
              </a:rPr>
              <a:t>Clock cycle time = 4.7 + 0.1 = 4.8 ns</a:t>
            </a:r>
          </a:p>
          <a:p>
            <a:pPr lvl="1" eaLnBrk="1" hangingPunct="1">
              <a:spcBef>
                <a:spcPct val="20000"/>
              </a:spcBef>
            </a:pPr>
            <a:r>
              <a:rPr kumimoji="1" lang="en-US" b="1">
                <a:solidFill>
                  <a:srgbClr val="FF0000"/>
                </a:solidFill>
              </a:rPr>
              <a:t>time/inst = 1 cycle/inst * 4.8 ns/cycle = 4.8 ns/inst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b="1">
                <a:solidFill>
                  <a:srgbClr val="000000"/>
                </a:solidFill>
              </a:rPr>
              <a:t>Multicycle design:</a:t>
            </a:r>
          </a:p>
          <a:p>
            <a:pPr lvl="1" eaLnBrk="1" hangingPunct="1">
              <a:spcBef>
                <a:spcPct val="20000"/>
              </a:spcBef>
            </a:pPr>
            <a:r>
              <a:rPr kumimoji="1" lang="en-US" b="1">
                <a:solidFill>
                  <a:srgbClr val="FF0000"/>
                </a:solidFill>
              </a:rPr>
              <a:t>Clock cycle time = 1.0 + 0.1 = 1.1 </a:t>
            </a:r>
            <a:endParaRPr kumimoji="1" lang="en-US" b="1">
              <a:solidFill>
                <a:srgbClr val="000000"/>
              </a:solidFill>
            </a:endParaRPr>
          </a:p>
          <a:p>
            <a:pPr lvl="1" eaLnBrk="1" hangingPunct="1">
              <a:spcBef>
                <a:spcPct val="20000"/>
              </a:spcBef>
            </a:pPr>
            <a:r>
              <a:rPr kumimoji="1" lang="en-US" b="1">
                <a:solidFill>
                  <a:srgbClr val="FF0000"/>
                </a:solidFill>
              </a:rPr>
              <a:t>time/inst = CPI * 1.1 ns/cycle = ???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19913" y="1720851"/>
            <a:ext cx="25878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en-US" b="1">
                <a:solidFill>
                  <a:srgbClr val="FF0000"/>
                </a:solidFill>
              </a:rPr>
              <a:t>What is CPI assuming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b="1">
                <a:solidFill>
                  <a:srgbClr val="FF0000"/>
                </a:solidFill>
              </a:rPr>
              <a:t>this instruction mix???</a:t>
            </a:r>
          </a:p>
        </p:txBody>
      </p:sp>
    </p:spTree>
    <p:extLst>
      <p:ext uri="{BB962C8B-B14F-4D97-AF65-F5344CB8AC3E}">
        <p14:creationId xmlns:p14="http://schemas.microsoft.com/office/powerpoint/2010/main" val="418087323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14400"/>
            <a:ext cx="10871200" cy="2692019"/>
          </a:xfrm>
        </p:spPr>
        <p:txBody>
          <a:bodyPr/>
          <a:lstStyle/>
          <a:p>
            <a:r>
              <a:rPr lang="en-US" dirty="0"/>
              <a:t>Calculation assumptions: </a:t>
            </a:r>
          </a:p>
          <a:p>
            <a:pPr lvl="1"/>
            <a:r>
              <a:rPr lang="en-US" dirty="0"/>
              <a:t>Most instructions take 10 nanoseconds (ns) </a:t>
            </a:r>
          </a:p>
          <a:p>
            <a:pPr lvl="1"/>
            <a:r>
              <a:rPr lang="en-US" dirty="0"/>
              <a:t>But multiply instruction takes 40ns </a:t>
            </a:r>
          </a:p>
          <a:p>
            <a:pPr lvl="1"/>
            <a:r>
              <a:rPr lang="en-US" dirty="0"/>
              <a:t>Multiplies are 10% of all instructions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How much faster is a Multi-cycle </a:t>
            </a:r>
            <a:r>
              <a:rPr lang="en-US" dirty="0" err="1"/>
              <a:t>Datapath</a:t>
            </a:r>
            <a:r>
              <a:rPr lang="en-US" dirty="0"/>
              <a:t> over a single-cycle </a:t>
            </a:r>
            <a:r>
              <a:rPr lang="en-US" dirty="0" err="1"/>
              <a:t>datapath</a:t>
            </a:r>
            <a:r>
              <a:rPr lang="en-US" dirty="0"/>
              <a:t> (setup=hold=0)?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B544-9F77-4414-9CBA-BA644AF24C53}" type="datetime1">
              <a:rPr lang="en-US">
                <a:solidFill>
                  <a:srgbClr val="000000"/>
                </a:solidFill>
              </a:rPr>
              <a:pPr/>
              <a:t>8/30/2022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ECE 411 - Spring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F032-F36F-49D6-9074-0345C9C7EBC8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61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2740" y="551657"/>
            <a:ext cx="11338983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Computer Performance:  time!, time!, time!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517" y="1558343"/>
            <a:ext cx="11277600" cy="5162495"/>
          </a:xfrm>
        </p:spPr>
        <p:txBody>
          <a:bodyPr/>
          <a:lstStyle/>
          <a:p>
            <a:pPr>
              <a:buClrTx/>
            </a:pPr>
            <a:r>
              <a:rPr lang="en-US" dirty="0"/>
              <a:t>latency (response time)</a:t>
            </a:r>
          </a:p>
          <a:p>
            <a:pPr lvl="1"/>
            <a:r>
              <a:rPr lang="en-US" dirty="0"/>
              <a:t>how long does it take to execute a task?</a:t>
            </a:r>
          </a:p>
          <a:p>
            <a:pPr lvl="1"/>
            <a:r>
              <a:rPr lang="en-US" dirty="0"/>
              <a:t>how long must i wait for the database query?</a:t>
            </a:r>
          </a:p>
          <a:p>
            <a:pPr lvl="1"/>
            <a:r>
              <a:rPr lang="en-US" dirty="0"/>
              <a:t>high-percentile response time (SLO, SLA, etc. at datacenters)</a:t>
            </a:r>
          </a:p>
          <a:p>
            <a:pPr lvl="1"/>
            <a:endParaRPr lang="en-US" dirty="0"/>
          </a:p>
          <a:p>
            <a:pPr>
              <a:buClrTx/>
            </a:pPr>
            <a:r>
              <a:rPr lang="en-US" dirty="0"/>
              <a:t>throughput</a:t>
            </a:r>
          </a:p>
          <a:p>
            <a:pPr lvl="1"/>
            <a:r>
              <a:rPr lang="en-US" dirty="0"/>
              <a:t>how many jobs can the machine complete in a minute?</a:t>
            </a:r>
          </a:p>
          <a:p>
            <a:pPr lvl="1"/>
            <a:r>
              <a:rPr lang="en-US" dirty="0"/>
              <a:t>what is the average execution rate?</a:t>
            </a:r>
          </a:p>
          <a:p>
            <a:pPr lvl="1"/>
            <a:r>
              <a:rPr lang="en-US" dirty="0"/>
              <a:t>how much work is getting done?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1749426" y="312739"/>
            <a:ext cx="53117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7B1C50-E5F5-4B5E-9C9B-49FF37DA65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6004"/>
      </p:ext>
    </p:extLst>
  </p:cSld>
  <p:clrMapOvr>
    <a:masterClrMapping/>
  </p:clrMapOvr>
  <p:transition spd="slow" advTm="29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14400"/>
            <a:ext cx="10871200" cy="3076740"/>
          </a:xfrm>
        </p:spPr>
        <p:txBody>
          <a:bodyPr/>
          <a:lstStyle/>
          <a:p>
            <a:r>
              <a:rPr lang="en-US" dirty="0"/>
              <a:t>Assumptions </a:t>
            </a:r>
          </a:p>
          <a:p>
            <a:pPr lvl="1"/>
            <a:r>
              <a:rPr lang="en-US" dirty="0"/>
              <a:t>30% loads, 5ns </a:t>
            </a:r>
          </a:p>
          <a:p>
            <a:pPr lvl="1"/>
            <a:r>
              <a:rPr lang="en-US" dirty="0"/>
              <a:t>10% stores, 5ns </a:t>
            </a:r>
          </a:p>
          <a:p>
            <a:pPr lvl="1"/>
            <a:r>
              <a:rPr lang="en-US" dirty="0"/>
              <a:t>50% adds, 4ns </a:t>
            </a:r>
          </a:p>
          <a:p>
            <a:pPr lvl="1"/>
            <a:r>
              <a:rPr lang="en-US" dirty="0"/>
              <a:t>10% multiplies, 20ns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How much faster is a Multi-cycle </a:t>
            </a:r>
            <a:r>
              <a:rPr lang="en-US" dirty="0" err="1"/>
              <a:t>Datapath</a:t>
            </a:r>
            <a:r>
              <a:rPr lang="en-US" dirty="0"/>
              <a:t> over a single-cycle </a:t>
            </a:r>
            <a:r>
              <a:rPr lang="en-US" dirty="0" err="1"/>
              <a:t>datapath</a:t>
            </a:r>
            <a:r>
              <a:rPr lang="en-US" dirty="0"/>
              <a:t> (setup=hold=0)?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B544-9F77-4414-9CBA-BA644AF24C53}" type="datetime1">
              <a:rPr lang="en-US">
                <a:solidFill>
                  <a:srgbClr val="000000"/>
                </a:solidFill>
              </a:rPr>
              <a:pPr/>
              <a:t>8/30/2022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F032-F36F-49D6-9074-0345C9C7EBC8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13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>
            <a:extLst>
              <a:ext uri="{FF2B5EF4-FFF2-40B4-BE49-F238E27FC236}">
                <a16:creationId xmlns:a16="http://schemas.microsoft.com/office/drawing/2014/main" id="{E4D12614-047D-4CE4-8E1B-06A8CFCA06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8517" y="584111"/>
            <a:ext cx="11517320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sz="4400" dirty="0">
                <a:solidFill>
                  <a:srgbClr val="E84A27"/>
                </a:solidFill>
              </a:rPr>
              <a:t>Evaluating ISAs (ISA Design Tradeoffs)</a:t>
            </a:r>
          </a:p>
        </p:txBody>
      </p:sp>
      <p:sp>
        <p:nvSpPr>
          <p:cNvPr id="903171" name="Rectangle 3">
            <a:extLst>
              <a:ext uri="{FF2B5EF4-FFF2-40B4-BE49-F238E27FC236}">
                <a16:creationId xmlns:a16="http://schemas.microsoft.com/office/drawing/2014/main" id="{7897F634-A8C0-4D18-AD3C-32320B0E6D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8517" y="1452561"/>
            <a:ext cx="11277600" cy="5268278"/>
          </a:xfrm>
        </p:spPr>
        <p:txBody>
          <a:bodyPr/>
          <a:lstStyle/>
          <a:p>
            <a:pPr>
              <a:buClrTx/>
            </a:pPr>
            <a:r>
              <a:rPr lang="en-US" altLang="en-US" dirty="0"/>
              <a:t> Design-time metrics:</a:t>
            </a:r>
          </a:p>
          <a:p>
            <a:pPr lvl="1"/>
            <a:r>
              <a:rPr lang="en-US" altLang="en-US" dirty="0"/>
              <a:t>can it be implemented, in how long, at what cost?</a:t>
            </a:r>
          </a:p>
          <a:p>
            <a:pPr lvl="1"/>
            <a:r>
              <a:rPr lang="en-US" altLang="en-US" dirty="0"/>
              <a:t>can it be programmed?  ease of compilation?</a:t>
            </a:r>
          </a:p>
          <a:p>
            <a:pPr>
              <a:buClrTx/>
            </a:pPr>
            <a:r>
              <a:rPr lang="en-US" altLang="en-US" dirty="0"/>
              <a:t> Static Metrics:</a:t>
            </a:r>
          </a:p>
          <a:p>
            <a:pPr lvl="1"/>
            <a:r>
              <a:rPr lang="en-US" altLang="en-US" dirty="0"/>
              <a:t>how many bytes does the program occupy in memory?</a:t>
            </a:r>
          </a:p>
          <a:p>
            <a:pPr>
              <a:buClrTx/>
            </a:pPr>
            <a:r>
              <a:rPr lang="en-US" altLang="en-US" dirty="0"/>
              <a:t> Dynamic metrics:</a:t>
            </a:r>
          </a:p>
          <a:p>
            <a:pPr lvl="1"/>
            <a:r>
              <a:rPr lang="en-US" altLang="en-US" dirty="0"/>
              <a:t>how many instructions are executed?  how many bytes does the processor fetch to execute the program?</a:t>
            </a:r>
          </a:p>
          <a:p>
            <a:pPr lvl="1"/>
            <a:r>
              <a:rPr lang="en-US" altLang="en-US" dirty="0"/>
              <a:t>how many clocks are required per instruction?</a:t>
            </a:r>
          </a:p>
          <a:p>
            <a:endParaRPr lang="en-US" altLang="en-US" dirty="0"/>
          </a:p>
          <a:p>
            <a:pPr>
              <a:buClrTx/>
            </a:pPr>
            <a:r>
              <a:rPr lang="en-US" altLang="en-US" dirty="0"/>
              <a:t>Best metric: time to execute the program! </a:t>
            </a:r>
          </a:p>
        </p:txBody>
      </p:sp>
      <p:grpSp>
        <p:nvGrpSpPr>
          <p:cNvPr id="903173" name="Group 5">
            <a:extLst>
              <a:ext uri="{FF2B5EF4-FFF2-40B4-BE49-F238E27FC236}">
                <a16:creationId xmlns:a16="http://schemas.microsoft.com/office/drawing/2014/main" id="{45C5F36A-7283-4C62-A28D-221CFF0E97A8}"/>
              </a:ext>
            </a:extLst>
          </p:cNvPr>
          <p:cNvGrpSpPr>
            <a:grpSpLocks/>
          </p:cNvGrpSpPr>
          <p:nvPr/>
        </p:nvGrpSpPr>
        <p:grpSpPr bwMode="auto">
          <a:xfrm>
            <a:off x="7371010" y="4236023"/>
            <a:ext cx="3243263" cy="1839913"/>
            <a:chOff x="3492" y="2602"/>
            <a:chExt cx="2043" cy="1159"/>
          </a:xfrm>
        </p:grpSpPr>
        <p:sp>
          <p:nvSpPr>
            <p:cNvPr id="903174" name="Line 6">
              <a:extLst>
                <a:ext uri="{FF2B5EF4-FFF2-40B4-BE49-F238E27FC236}">
                  <a16:creationId xmlns:a16="http://schemas.microsoft.com/office/drawing/2014/main" id="{35B56C57-C1FF-42DD-8BFB-9A0B9AF5F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7" y="2788"/>
              <a:ext cx="383" cy="759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03175" name="Line 7">
              <a:extLst>
                <a:ext uri="{FF2B5EF4-FFF2-40B4-BE49-F238E27FC236}">
                  <a16:creationId xmlns:a16="http://schemas.microsoft.com/office/drawing/2014/main" id="{630BC859-953C-4F69-A7F1-540FCB732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" y="2824"/>
              <a:ext cx="497" cy="687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03176" name="Line 8">
              <a:extLst>
                <a:ext uri="{FF2B5EF4-FFF2-40B4-BE49-F238E27FC236}">
                  <a16:creationId xmlns:a16="http://schemas.microsoft.com/office/drawing/2014/main" id="{26280800-7CE8-418B-8B1A-BDAF7AC82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1" y="3529"/>
              <a:ext cx="950" cy="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03177" name="Rectangle 9">
              <a:extLst>
                <a:ext uri="{FF2B5EF4-FFF2-40B4-BE49-F238E27FC236}">
                  <a16:creationId xmlns:a16="http://schemas.microsoft.com/office/drawing/2014/main" id="{00CB9290-5F18-45F9-BE58-5838BB32C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2602"/>
              <a:ext cx="2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altLang="en-US" sz="1800" b="1" dirty="0">
                  <a:solidFill>
                    <a:schemeClr val="accent2"/>
                  </a:solidFill>
                  <a:latin typeface="Arial Narrow" panose="020B0606020202030204" pitchFamily="34" charset="0"/>
                </a:rPr>
                <a:t>CPI</a:t>
              </a:r>
            </a:p>
          </p:txBody>
        </p:sp>
        <p:sp>
          <p:nvSpPr>
            <p:cNvPr id="903178" name="Rectangle 10">
              <a:extLst>
                <a:ext uri="{FF2B5EF4-FFF2-40B4-BE49-F238E27FC236}">
                  <a16:creationId xmlns:a16="http://schemas.microsoft.com/office/drawing/2014/main" id="{05A0F1F7-4CF4-4DBC-A5BB-7A13AA2B0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" y="3580"/>
              <a:ext cx="703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altLang="en-US" sz="18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Inst. Count</a:t>
              </a:r>
            </a:p>
          </p:txBody>
        </p:sp>
        <p:sp>
          <p:nvSpPr>
            <p:cNvPr id="903179" name="Rectangle 11">
              <a:extLst>
                <a:ext uri="{FF2B5EF4-FFF2-40B4-BE49-F238E27FC236}">
                  <a16:creationId xmlns:a16="http://schemas.microsoft.com/office/drawing/2014/main" id="{7988E009-9B5C-448C-9361-AD94AEBC5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" y="3580"/>
              <a:ext cx="71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altLang="en-US" sz="18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Cycle Time</a:t>
              </a:r>
            </a:p>
          </p:txBody>
        </p:sp>
      </p:grpSp>
      <p:sp>
        <p:nvSpPr>
          <p:cNvPr id="903180" name="Rectangle 12">
            <a:extLst>
              <a:ext uri="{FF2B5EF4-FFF2-40B4-BE49-F238E27FC236}">
                <a16:creationId xmlns:a16="http://schemas.microsoft.com/office/drawing/2014/main" id="{28145D01-B219-4805-870D-E211A4E00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785" y="6111129"/>
            <a:ext cx="4449651" cy="57451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Depends on the instructions set, the processor organization, and compilation techniques.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A24306-36A5-4105-8B19-06A3F134C5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3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  <p:bldP spid="9031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7364" y="609868"/>
            <a:ext cx="6122593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Benchmarks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8517" y="1539025"/>
            <a:ext cx="11277600" cy="51818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program to choose?</a:t>
            </a:r>
          </a:p>
          <a:p>
            <a:pPr>
              <a:buClrTx/>
            </a:pPr>
            <a:r>
              <a:rPr lang="en-US" dirty="0"/>
              <a:t>Real programs</a:t>
            </a:r>
          </a:p>
          <a:p>
            <a:pPr lvl="1"/>
            <a:r>
              <a:rPr lang="en-US" dirty="0"/>
              <a:t>porting problem, complexity, not easy to understand the cause of results</a:t>
            </a:r>
          </a:p>
          <a:p>
            <a:pPr>
              <a:buClrTx/>
            </a:pPr>
            <a:r>
              <a:rPr lang="en-US" dirty="0"/>
              <a:t>Kernels</a:t>
            </a:r>
          </a:p>
          <a:p>
            <a:pPr lvl="1"/>
            <a:r>
              <a:rPr lang="en-US" dirty="0"/>
              <a:t>computationally intense piece of real programs</a:t>
            </a:r>
          </a:p>
          <a:p>
            <a:pPr>
              <a:buClrTx/>
            </a:pPr>
            <a:r>
              <a:rPr lang="en-US" dirty="0"/>
              <a:t>Toy benchmarks</a:t>
            </a:r>
          </a:p>
          <a:p>
            <a:pPr lvl="1"/>
            <a:r>
              <a:rPr lang="en-US" dirty="0" err="1"/>
              <a:t>QuickSort</a:t>
            </a:r>
            <a:endParaRPr lang="en-US" dirty="0"/>
          </a:p>
          <a:p>
            <a:pPr>
              <a:buClrTx/>
            </a:pPr>
            <a:r>
              <a:rPr lang="en-US" dirty="0"/>
              <a:t>Synthetic benchmarks</a:t>
            </a:r>
          </a:p>
          <a:p>
            <a:pPr>
              <a:buClrTx/>
            </a:pPr>
            <a:r>
              <a:rPr lang="en-US" dirty="0"/>
              <a:t>Benchmark suites</a:t>
            </a:r>
          </a:p>
          <a:p>
            <a:pPr lvl="1"/>
            <a:r>
              <a:rPr lang="en-US" dirty="0">
                <a:hlinkClick r:id="rId2"/>
              </a:rPr>
              <a:t>SPEC </a:t>
            </a:r>
            <a:r>
              <a:rPr lang="en-US" dirty="0"/>
              <a:t>for scientific, engineering, and general purpose</a:t>
            </a:r>
          </a:p>
          <a:p>
            <a:pPr lvl="1"/>
            <a:r>
              <a:rPr lang="en-US" dirty="0">
                <a:hlinkClick r:id="rId3"/>
              </a:rPr>
              <a:t>TPC </a:t>
            </a:r>
            <a:r>
              <a:rPr lang="en-US" dirty="0"/>
              <a:t>benchmarks for commercial systems</a:t>
            </a:r>
          </a:p>
          <a:p>
            <a:pPr lvl="1"/>
            <a:r>
              <a:rPr lang="en-US" dirty="0">
                <a:hlinkClick r:id="rId4"/>
              </a:rPr>
              <a:t>EEMBC (Embedded Microprocessor Benchmark Consortium) </a:t>
            </a:r>
            <a:r>
              <a:rPr lang="en-US" dirty="0"/>
              <a:t>for embedded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9FB0A-E536-4241-8900-C9ADEF8FB8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11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8069-6FAA-400C-A9E9-B19DD7EEFF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7364" y="603428"/>
            <a:ext cx="6009081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SPEC Benchmarks</a:t>
            </a:r>
          </a:p>
        </p:txBody>
      </p:sp>
      <p:graphicFrame>
        <p:nvGraphicFramePr>
          <p:cNvPr id="4" name="Group 151">
            <a:extLst>
              <a:ext uri="{FF2B5EF4-FFF2-40B4-BE49-F238E27FC236}">
                <a16:creationId xmlns:a16="http://schemas.microsoft.com/office/drawing/2014/main" id="{48633CFC-C6FA-41D6-9D3A-9A49E97FEE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020418"/>
              </p:ext>
            </p:extLst>
          </p:nvPr>
        </p:nvGraphicFramePr>
        <p:xfrm>
          <a:off x="754566" y="1629828"/>
          <a:ext cx="9718183" cy="5074920"/>
        </p:xfrm>
        <a:graphic>
          <a:graphicData uri="http://schemas.openxmlformats.org/drawingml/2006/table">
            <a:tbl>
              <a:tblPr/>
              <a:tblGrid>
                <a:gridCol w="1248207">
                  <a:extLst>
                    <a:ext uri="{9D8B030D-6E8A-4147-A177-3AD203B41FA5}">
                      <a16:colId xmlns:a16="http://schemas.microsoft.com/office/drawing/2014/main" val="2715091689"/>
                    </a:ext>
                  </a:extLst>
                </a:gridCol>
                <a:gridCol w="3387990">
                  <a:extLst>
                    <a:ext uri="{9D8B030D-6E8A-4147-A177-3AD203B41FA5}">
                      <a16:colId xmlns:a16="http://schemas.microsoft.com/office/drawing/2014/main" val="3875482971"/>
                    </a:ext>
                  </a:extLst>
                </a:gridCol>
                <a:gridCol w="1248207">
                  <a:extLst>
                    <a:ext uri="{9D8B030D-6E8A-4147-A177-3AD203B41FA5}">
                      <a16:colId xmlns:a16="http://schemas.microsoft.com/office/drawing/2014/main" val="2887695354"/>
                    </a:ext>
                  </a:extLst>
                </a:gridCol>
                <a:gridCol w="3833779">
                  <a:extLst>
                    <a:ext uri="{9D8B030D-6E8A-4147-A177-3AD203B41FA5}">
                      <a16:colId xmlns:a16="http://schemas.microsoft.com/office/drawing/2014/main" val="3113432523"/>
                    </a:ext>
                  </a:extLst>
                </a:gridCol>
              </a:tblGrid>
              <a:tr h="293498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Integer benchmarks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FP benchmarks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507359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gzip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wupwise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Quantum chromodynamics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655719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vpr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FPGA place &amp; route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swim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shallow water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8942227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GNU C compiler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mgrid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multigrid solver in 3D fields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427441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combinatorial optimization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applu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parabolic/elliptic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pde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233487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crafty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chess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3D graphics library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536076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parser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word processing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galgel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computational fluid dynamics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724345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computer visualization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image recognition (NN)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294547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perlbmk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perl 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equake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seismic wave propagation simulation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234900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group theory interpreter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facerec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facial image recognition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851241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vortex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object oriented 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ammp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computational chemistry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822986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bzip2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lucas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primality testing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656228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twolf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circuit place &amp; route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fma3d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crash simulation fem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405494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sixtrack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nuclear physics accel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203620"/>
                  </a:ext>
                </a:extLst>
              </a:tr>
              <a:tr h="293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65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9530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69963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10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pollutant distribution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13285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0AC4B6-5F10-4035-B1FD-37E776A18C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5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8517" y="590543"/>
            <a:ext cx="7049605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Reporting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8517" y="1448873"/>
            <a:ext cx="11277600" cy="562612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How do we summarize performance for benchmark </a:t>
            </a:r>
            <a:r>
              <a:rPr lang="en-US" altLang="en-US" dirty="0">
                <a:solidFill>
                  <a:srgbClr val="C00000"/>
                </a:solidFill>
              </a:rPr>
              <a:t>set</a:t>
            </a:r>
            <a:r>
              <a:rPr lang="en-US" altLang="en-US" dirty="0"/>
              <a:t> w/ a </a:t>
            </a:r>
            <a:r>
              <a:rPr lang="en-US" altLang="en-US" dirty="0">
                <a:solidFill>
                  <a:srgbClr val="C00000"/>
                </a:solidFill>
              </a:rPr>
              <a:t>single</a:t>
            </a:r>
            <a:r>
              <a:rPr lang="en-US" altLang="en-US" dirty="0"/>
              <a:t> number?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Ti</a:t>
            </a:r>
            <a:r>
              <a:rPr lang="en-US" dirty="0"/>
              <a:t> be the execution time of program i:</a:t>
            </a:r>
          </a:p>
          <a:p>
            <a:pPr>
              <a:buClrTx/>
            </a:pPr>
            <a:r>
              <a:rPr lang="en-US" dirty="0"/>
              <a:t>Arithmetic mean</a:t>
            </a:r>
          </a:p>
          <a:p>
            <a:pPr lvl="1"/>
            <a:r>
              <a:rPr lang="en-US" dirty="0"/>
              <a:t>Average execution time</a:t>
            </a:r>
          </a:p>
          <a:p>
            <a:pPr lvl="1"/>
            <a:r>
              <a:rPr lang="en-US" dirty="0"/>
              <a:t>Gives more weight to longer-running programs</a:t>
            </a:r>
          </a:p>
          <a:p>
            <a:pPr>
              <a:buClrTx/>
            </a:pPr>
            <a:r>
              <a:rPr lang="en-US" dirty="0"/>
              <a:t>(weighted) arithmetic mean of execution times:</a:t>
            </a:r>
          </a:p>
          <a:p>
            <a:pPr marL="0" indent="0">
              <a:buNone/>
            </a:pPr>
            <a:r>
              <a:rPr lang="en-US" dirty="0"/>
              <a:t> 							</a:t>
            </a:r>
          </a:p>
          <a:p>
            <a:endParaRPr lang="en-US" dirty="0"/>
          </a:p>
          <a:p>
            <a:pPr lvl="1"/>
            <a:r>
              <a:rPr lang="en-US" dirty="0"/>
              <a:t>programs w/ the longest execution time will dominate the result</a:t>
            </a:r>
          </a:p>
          <a:p>
            <a:pPr>
              <a:buClrTx/>
            </a:pPr>
            <a:r>
              <a:rPr lang="en-US" dirty="0"/>
              <a:t>Weighted arithmetic mean</a:t>
            </a:r>
          </a:p>
          <a:p>
            <a:pPr lvl="1"/>
            <a:r>
              <a:rPr lang="en-US" dirty="0"/>
              <a:t>More important programs can be emphasized</a:t>
            </a:r>
          </a:p>
          <a:p>
            <a:pPr lvl="1"/>
            <a:r>
              <a:rPr lang="en-US" dirty="0"/>
              <a:t>But what do we use as weights?</a:t>
            </a:r>
          </a:p>
          <a:p>
            <a:pPr lvl="1"/>
            <a:r>
              <a:rPr lang="en-US" dirty="0"/>
              <a:t>Different weight will make different machines look better</a:t>
            </a:r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9867" y="3984707"/>
            <a:ext cx="822960" cy="70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7685" y="3984707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3FC7-2BDB-4D33-B45C-B015BAEFC8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5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8517" y="638701"/>
            <a:ext cx="7885477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Issues with Arithmetic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8517" y="1442428"/>
            <a:ext cx="11277600" cy="572272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Tx/>
            </a:pPr>
            <a:r>
              <a:rPr lang="en-US" sz="2400" dirty="0"/>
              <a:t>What is the speedup of A compared to B on Program 1?</a:t>
            </a:r>
          </a:p>
          <a:p>
            <a:pPr>
              <a:buClrTx/>
            </a:pPr>
            <a:r>
              <a:rPr lang="en-US" sz="2400" dirty="0"/>
              <a:t>What is the speedup of A compared to B on Program 2?</a:t>
            </a:r>
          </a:p>
          <a:p>
            <a:pPr>
              <a:buClrTx/>
            </a:pPr>
            <a:r>
              <a:rPr lang="en-US" sz="2400" dirty="0"/>
              <a:t>What is the average speedup of A compared to B?</a:t>
            </a:r>
          </a:p>
          <a:p>
            <a:pPr>
              <a:buClrTx/>
            </a:pPr>
            <a:r>
              <a:rPr lang="en-US" sz="2400" dirty="0"/>
              <a:t>What is the speedup of B compared to A?     </a:t>
            </a:r>
            <a:r>
              <a:rPr lang="en-US" sz="2000" dirty="0"/>
              <a:t>(0.5+2)/2=1.25</a:t>
            </a:r>
          </a:p>
          <a:p>
            <a:endParaRPr lang="en-US" dirty="0"/>
          </a:p>
        </p:txBody>
      </p:sp>
      <p:graphicFrame>
        <p:nvGraphicFramePr>
          <p:cNvPr id="4" name="Group 27">
            <a:extLst>
              <a:ext uri="{FF2B5EF4-FFF2-40B4-BE49-F238E27FC236}">
                <a16:creationId xmlns:a16="http://schemas.microsoft.com/office/drawing/2014/main" id="{51F8E042-F22B-47C9-8C2F-DCD1066AA1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667276"/>
              </p:ext>
            </p:extLst>
          </p:nvPr>
        </p:nvGraphicFramePr>
        <p:xfrm>
          <a:off x="1922464" y="1741215"/>
          <a:ext cx="8347075" cy="2354263"/>
        </p:xfrm>
        <a:graphic>
          <a:graphicData uri="http://schemas.openxmlformats.org/drawingml/2006/table">
            <a:tbl>
              <a:tblPr/>
              <a:tblGrid>
                <a:gridCol w="278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00FF"/>
                        </a:gs>
                        <a:gs pos="100000">
                          <a:srgbClr val="CCFF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Machine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Machine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Udima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7CF3E2-B37E-4295-BA61-84748B407391}"/>
              </a:ext>
            </a:extLst>
          </p:cNvPr>
          <p:cNvSpPr txBox="1"/>
          <p:nvPr/>
        </p:nvSpPr>
        <p:spPr>
          <a:xfrm>
            <a:off x="8839201" y="4335744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2/1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F246E7-AA47-4772-B9B2-2DF8B49579FB}"/>
              </a:ext>
            </a:extLst>
          </p:cNvPr>
          <p:cNvSpPr txBox="1"/>
          <p:nvPr/>
        </p:nvSpPr>
        <p:spPr>
          <a:xfrm>
            <a:off x="8839201" y="4933676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8FB9F1-F47F-4398-A212-6E60965EF1EF}"/>
              </a:ext>
            </a:extLst>
          </p:cNvPr>
          <p:cNvSpPr txBox="1"/>
          <p:nvPr/>
        </p:nvSpPr>
        <p:spPr>
          <a:xfrm>
            <a:off x="8017817" y="5442430"/>
            <a:ext cx="201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(2.0+0.5)/2 = 1.25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E351D97-A293-4046-84C5-32FE0A8C5E8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6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8517" y="622747"/>
            <a:ext cx="9946097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Normalizing and Geometric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8517" y="1803041"/>
            <a:ext cx="11277600" cy="4917797"/>
          </a:xfrm>
        </p:spPr>
        <p:txBody>
          <a:bodyPr/>
          <a:lstStyle/>
          <a:p>
            <a:pPr>
              <a:buClrTx/>
            </a:pPr>
            <a:r>
              <a:rPr lang="en-US" dirty="0"/>
              <a:t>Dealing w/ speedup (normalized execution time)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Tx/>
            </a:pPr>
            <a:r>
              <a:rPr lang="en-US" dirty="0"/>
              <a:t>Neat property of the geometric mean:</a:t>
            </a:r>
            <a:br>
              <a:rPr lang="en-US" dirty="0"/>
            </a:br>
            <a:r>
              <a:rPr lang="en-US" i="1" dirty="0"/>
              <a:t>Consistent whatever the reference machine</a:t>
            </a:r>
          </a:p>
          <a:p>
            <a:endParaRPr lang="en-US" i="1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CFD718FF-A944-44E6-A74B-90E648E8DDBF}"/>
                  </a:ext>
                </a:extLst>
              </p:cNvPr>
              <p:cNvSpPr txBox="1"/>
              <p:nvPr/>
            </p:nvSpPr>
            <p:spPr bwMode="auto">
              <a:xfrm>
                <a:off x="2574925" y="2395538"/>
                <a:ext cx="3471863" cy="739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nary>
                            <m:naryPr>
                              <m:chr m:val="∏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Normalized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execution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time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on</m:t>
                              </m:r>
                              <m:r>
                                <m:rPr>
                                  <m:nor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nary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CFD718FF-A944-44E6-A74B-90E648E8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4925" y="2395538"/>
                <a:ext cx="3471863" cy="739775"/>
              </a:xfrm>
              <a:prstGeom prst="rect">
                <a:avLst/>
              </a:prstGeom>
              <a:blipFill>
                <a:blip r:embed="rId2"/>
                <a:stretch>
                  <a:fillRect r="-8070" b="-52893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EC0C5-549D-4A82-B2B7-F2355D293A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0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8517" y="622747"/>
            <a:ext cx="9946097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Normalizing and Geometric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8517" y="1803041"/>
            <a:ext cx="11277600" cy="4917797"/>
          </a:xfrm>
        </p:spPr>
        <p:txBody>
          <a:bodyPr/>
          <a:lstStyle/>
          <a:p>
            <a:pPr>
              <a:buClrTx/>
            </a:pPr>
            <a:r>
              <a:rPr lang="en-US" b="1" dirty="0"/>
              <a:t>Do not use the arithmetic mean for normalized execution times</a:t>
            </a:r>
          </a:p>
          <a:p>
            <a:pPr lvl="1"/>
            <a:r>
              <a:rPr lang="en-US" i="1" dirty="0"/>
              <a:t>Want to understand why, check </a:t>
            </a:r>
            <a:r>
              <a:rPr lang="en-US" i="1" dirty="0">
                <a:hlinkClick r:id="rId2"/>
              </a:rPr>
              <a:t>this paper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EC0C5-549D-4A82-B2B7-F2355D293A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18FE6-FEDB-42B5-B0DB-51A8335001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15C424-8C60-41D4-AD1E-7A99F56D4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89" y="2985484"/>
            <a:ext cx="5086620" cy="2769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B3C58C-21EE-47A7-B098-4C3CFCB39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5889" y="2985484"/>
            <a:ext cx="5086619" cy="301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80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0641" y="570298"/>
            <a:ext cx="10485720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Reporting Performance (An Example)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17344"/>
              </p:ext>
            </p:extLst>
          </p:nvPr>
        </p:nvGraphicFramePr>
        <p:xfrm>
          <a:off x="1559919" y="1783697"/>
          <a:ext cx="921969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66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</a:t>
                      </a:r>
                      <a:r>
                        <a:rPr lang="en-US" sz="1400" baseline="0" dirty="0"/>
                        <a:t> 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program</a:t>
                      </a:r>
                      <a:r>
                        <a:rPr lang="en-US" sz="1400" baseline="0" dirty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arithmetic</a:t>
                      </a:r>
                      <a:r>
                        <a:rPr lang="en-US" sz="1400" baseline="0" dirty="0"/>
                        <a:t> 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speedup</a:t>
                      </a:r>
                      <a:r>
                        <a:rPr lang="en-US" sz="1400" baseline="0" dirty="0"/>
                        <a:t> (ref 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speedup</a:t>
                      </a:r>
                      <a:r>
                        <a:rPr lang="en-US" sz="1400" baseline="0" dirty="0"/>
                        <a:t> (ref 2)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machine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55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machine</a:t>
                      </a:r>
                      <a:r>
                        <a:rPr lang="en-US" sz="1400" baseline="0" dirty="0"/>
                        <a:t>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100.5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reference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10000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5050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reference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550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55431"/>
              </p:ext>
            </p:extLst>
          </p:nvPr>
        </p:nvGraphicFramePr>
        <p:xfrm>
          <a:off x="2319681" y="4181136"/>
          <a:ext cx="6084577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9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err="1"/>
                        <a:t>wrt</a:t>
                      </a:r>
                      <a:r>
                        <a:rPr lang="en-US" sz="1400" baseline="0" dirty="0"/>
                        <a:t> reference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machine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machine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err="1"/>
                        <a:t>wrt</a:t>
                      </a:r>
                      <a:r>
                        <a:rPr lang="en-US" sz="1400" baseline="0" dirty="0"/>
                        <a:t> reference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machine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machine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4EB4A6-9D63-42C7-8F8F-4EAE990FC83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30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7427" y="701898"/>
            <a:ext cx="6601865" cy="5164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5"/>
                </a:solidFill>
              </a:rPr>
              <a:t>Takeaways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D6EEEE-08B3-4074-A60A-FACC90B6DA01}"/>
              </a:ext>
            </a:extLst>
          </p:cNvPr>
          <p:cNvSpPr txBox="1"/>
          <p:nvPr/>
        </p:nvSpPr>
        <p:spPr>
          <a:xfrm>
            <a:off x="633005" y="1615906"/>
            <a:ext cx="302697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CPU Performance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68DC88-4567-40B1-AFFA-1E4A53A57115}"/>
              </a:ext>
            </a:extLst>
          </p:cNvPr>
          <p:cNvSpPr txBox="1"/>
          <p:nvPr/>
        </p:nvSpPr>
        <p:spPr>
          <a:xfrm>
            <a:off x="633005" y="3967607"/>
            <a:ext cx="208431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Amdahl’s Law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3030C3-C749-4743-81AF-0CF805A9EC2B}"/>
              </a:ext>
            </a:extLst>
          </p:cNvPr>
          <p:cNvSpPr txBox="1"/>
          <p:nvPr/>
        </p:nvSpPr>
        <p:spPr>
          <a:xfrm>
            <a:off x="633005" y="5139427"/>
            <a:ext cx="297296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Power/Energy Metrics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D564F-A462-42AB-978F-863C3D64AE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29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4DDE259B-23B5-4BE9-B056-DA400817413B}"/>
                  </a:ext>
                </a:extLst>
              </p:cNvPr>
              <p:cNvSpPr txBox="1"/>
              <p:nvPr/>
            </p:nvSpPr>
            <p:spPr bwMode="auto">
              <a:xfrm>
                <a:off x="1674813" y="2192338"/>
                <a:ext cx="7386637" cy="15636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Instructions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program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Instruction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seconds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4DDE259B-23B5-4BE9-B056-DA4008174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4813" y="2192338"/>
                <a:ext cx="7386637" cy="15636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5505A33-BA48-4241-A7CB-FB29CA47B5C4}"/>
              </a:ext>
            </a:extLst>
          </p:cNvPr>
          <p:cNvSpPr txBox="1"/>
          <p:nvPr/>
        </p:nvSpPr>
        <p:spPr>
          <a:xfrm>
            <a:off x="633005" y="4553517"/>
            <a:ext cx="86847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should we report performance: Arithmetic Mean vs. Geometric Mean</a:t>
            </a:r>
          </a:p>
        </p:txBody>
      </p:sp>
    </p:spTree>
    <p:extLst>
      <p:ext uri="{BB962C8B-B14F-4D97-AF65-F5344CB8AC3E}">
        <p14:creationId xmlns:p14="http://schemas.microsoft.com/office/powerpoint/2010/main" val="122505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2740" y="551657"/>
            <a:ext cx="11338983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Computer Performance:  time!, time!, time!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1749426" y="312739"/>
            <a:ext cx="53117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7B1C50-E5F5-4B5E-9C9B-49FF37DA65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18FE6-FEDB-42B5-B0DB-51A8335001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122" name="Picture 2" descr="From CMU Parallel Computer Architecture and Programming Course">
            <a:extLst>
              <a:ext uri="{FF2B5EF4-FFF2-40B4-BE49-F238E27FC236}">
                <a16:creationId xmlns:a16="http://schemas.microsoft.com/office/drawing/2014/main" id="{413FED5B-6259-44C3-950E-96A6C81FB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339" y="1382907"/>
            <a:ext cx="6208690" cy="479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8DC792-D07D-415F-B584-A4F1E2EA7AB4}"/>
              </a:ext>
            </a:extLst>
          </p:cNvPr>
          <p:cNvSpPr txBox="1"/>
          <p:nvPr/>
        </p:nvSpPr>
        <p:spPr>
          <a:xfrm>
            <a:off x="3779949" y="6335977"/>
            <a:ext cx="4858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4"/>
              </a:rPr>
              <a:t>Latency vs. Throughput (DEV Community)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1482596"/>
      </p:ext>
    </p:extLst>
  </p:cSld>
  <p:clrMapOvr>
    <a:masterClrMapping/>
  </p:clrMapOvr>
  <p:transition spd="slow" advTm="2967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2 in text book</a:t>
            </a:r>
          </a:p>
          <a:p>
            <a:pPr lvl="1"/>
            <a:r>
              <a:rPr lang="en-US" dirty="0"/>
              <a:t>Appendix A (HP2), Ch. 2.16 – 2.18 (HP1)</a:t>
            </a:r>
          </a:p>
          <a:p>
            <a:r>
              <a:rPr lang="en-US" dirty="0"/>
              <a:t>lecture 3 in text book</a:t>
            </a:r>
          </a:p>
          <a:p>
            <a:pPr lvl="1"/>
            <a:r>
              <a:rPr lang="en-US" dirty="0"/>
              <a:t>Ch. 1.6 – 1.7 (HP1) Ch. 1.8 (HP2)</a:t>
            </a:r>
          </a:p>
        </p:txBody>
      </p:sp>
    </p:spTree>
    <p:extLst>
      <p:ext uri="{BB962C8B-B14F-4D97-AF65-F5344CB8AC3E}">
        <p14:creationId xmlns:p14="http://schemas.microsoft.com/office/powerpoint/2010/main" val="14092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74485" y="596336"/>
            <a:ext cx="11211632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How Do We Quantify CPU Performance?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08517" y="1468191"/>
            <a:ext cx="11277600" cy="5252647"/>
          </a:xfrm>
        </p:spPr>
        <p:txBody>
          <a:bodyPr/>
          <a:lstStyle/>
          <a:p>
            <a:pPr>
              <a:buClrTx/>
            </a:pPr>
            <a:r>
              <a:rPr lang="en-US" dirty="0"/>
              <a:t>CPU execution time = seconds / program</a:t>
            </a:r>
          </a:p>
          <a:p>
            <a:pPr lvl="1"/>
            <a:r>
              <a:rPr lang="en-US" altLang="en-US" dirty="0"/>
              <a:t>time the CPU spends working on a task</a:t>
            </a:r>
          </a:p>
          <a:p>
            <a:pPr lvl="1"/>
            <a:r>
              <a:rPr lang="en-US" altLang="en-US" dirty="0"/>
              <a:t>does not include time waiting for I/O or running other programs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578" name="Object 2"/>
              <p:cNvSpPr txBox="1"/>
              <p:nvPr/>
            </p:nvSpPr>
            <p:spPr bwMode="auto">
              <a:xfrm>
                <a:off x="2403475" y="2647156"/>
                <a:ext cx="7385050" cy="15636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Instructions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program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Instruction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seconds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257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3475" y="2647156"/>
                <a:ext cx="7385050" cy="15636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33600" y="4909666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programmer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algorithms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ISA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compilers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Narrow" panose="020B0606020202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724400" y="4909666"/>
            <a:ext cx="3124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microarchitecture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system architecture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Narrow" panose="020B0606020202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19999" y="4909666"/>
            <a:ext cx="421851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microarchitecture, pipeline depth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circuit design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Semiconductor technology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Narrow" panose="020B0606020202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Narrow" panose="020B0606020202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200400" y="4071466"/>
            <a:ext cx="533400" cy="685800"/>
          </a:xfrm>
          <a:prstGeom prst="upDownArrow">
            <a:avLst>
              <a:gd name="adj1" fmla="val 45676"/>
              <a:gd name="adj2" fmla="val 48973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6096000" y="4071466"/>
            <a:ext cx="533400" cy="685800"/>
          </a:xfrm>
          <a:prstGeom prst="upDownArrow">
            <a:avLst>
              <a:gd name="adj1" fmla="val 45676"/>
              <a:gd name="adj2" fmla="val 48973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8610600" y="4071466"/>
            <a:ext cx="533400" cy="685800"/>
          </a:xfrm>
          <a:prstGeom prst="upDownArrow">
            <a:avLst>
              <a:gd name="adj1" fmla="val 45676"/>
              <a:gd name="adj2" fmla="val 48973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63FC41-D99B-46C2-9DC1-6955256641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74485" y="596336"/>
            <a:ext cx="11211632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CISC vs. RISC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08517" y="1468191"/>
            <a:ext cx="11277600" cy="5252647"/>
          </a:xfrm>
        </p:spPr>
        <p:txBody>
          <a:bodyPr/>
          <a:lstStyle/>
          <a:p>
            <a:pPr>
              <a:buClrTx/>
            </a:pPr>
            <a:r>
              <a:rPr lang="en-US" dirty="0"/>
              <a:t>Design difference between CISC vs. RISC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Tx/>
            </a:pPr>
            <a:r>
              <a:rPr lang="en-US" dirty="0"/>
              <a:t>Share the same goal of improving program performance, but</a:t>
            </a:r>
          </a:p>
          <a:p>
            <a:pPr lvl="1">
              <a:buClrTx/>
            </a:pPr>
            <a:endParaRPr lang="en-US" dirty="0"/>
          </a:p>
          <a:p>
            <a:pPr lvl="1">
              <a:buClrTx/>
            </a:pPr>
            <a:r>
              <a:rPr lang="en-US" dirty="0"/>
              <a:t>RISC: focuses on reducing the cycles per instruction</a:t>
            </a:r>
          </a:p>
          <a:p>
            <a:pPr lvl="1">
              <a:buClrTx/>
            </a:pPr>
            <a:r>
              <a:rPr lang="en-US" dirty="0"/>
              <a:t>CISC: focuses on reducing the number of instructions per program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578" name="Object 2"/>
              <p:cNvSpPr txBox="1"/>
              <p:nvPr/>
            </p:nvSpPr>
            <p:spPr bwMode="auto">
              <a:xfrm>
                <a:off x="2366963" y="2474913"/>
                <a:ext cx="7385050" cy="15636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Instructions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program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Instruction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seconds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257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6963" y="2474913"/>
                <a:ext cx="7385050" cy="15636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63FC41-D99B-46C2-9DC1-6955256641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18FE6-FEDB-42B5-B0DB-51A8335001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1606" y="558352"/>
            <a:ext cx="6425291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Performance Metric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408517" y="1403797"/>
            <a:ext cx="11277600" cy="531704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Metric #1: time to complete a task (</a:t>
            </a:r>
            <a:r>
              <a:rPr lang="en-US" dirty="0" err="1"/>
              <a:t>Texe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execution time, response time, latency</a:t>
            </a:r>
          </a:p>
          <a:p>
            <a:pPr lvl="2"/>
            <a:r>
              <a:rPr lang="en-US" dirty="0"/>
              <a:t>X is N time faster than Y means </a:t>
            </a:r>
            <a:r>
              <a:rPr lang="en-US" dirty="0" err="1"/>
              <a:t>Texe</a:t>
            </a:r>
            <a:r>
              <a:rPr lang="en-US" dirty="0"/>
              <a:t>(Y)/</a:t>
            </a:r>
            <a:r>
              <a:rPr lang="en-US" dirty="0" err="1"/>
              <a:t>Texe</a:t>
            </a:r>
            <a:r>
              <a:rPr lang="en-US" dirty="0"/>
              <a:t>(X) = N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machine A runs a program in 20 seconds</a:t>
            </a:r>
          </a:p>
          <a:p>
            <a:pPr lvl="2"/>
            <a:r>
              <a:rPr lang="en-US" dirty="0"/>
              <a:t>machine B runs the same program in 25 seconds</a:t>
            </a:r>
          </a:p>
          <a:p>
            <a:pPr lvl="2"/>
            <a:r>
              <a:rPr lang="en-US" dirty="0"/>
              <a:t>A is _______ times faster than B?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249B44-5B2C-4D79-9EEB-B22802F9F84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1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1606" y="558352"/>
            <a:ext cx="6425291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Performance Metric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408517" y="1403797"/>
            <a:ext cx="11277600" cy="5317042"/>
          </a:xfrm>
        </p:spPr>
        <p:txBody>
          <a:bodyPr/>
          <a:lstStyle/>
          <a:p>
            <a:pPr>
              <a:buClrTx/>
            </a:pPr>
            <a:r>
              <a:rPr lang="en-US" dirty="0"/>
              <a:t>Metric #2: # of tasks per day, hour, seconds,</a:t>
            </a:r>
          </a:p>
          <a:p>
            <a:pPr lvl="1"/>
            <a:r>
              <a:rPr lang="en-US" dirty="0"/>
              <a:t>throughput or bandwidth</a:t>
            </a:r>
          </a:p>
          <a:p>
            <a:pPr lvl="1"/>
            <a:r>
              <a:rPr lang="en-US" dirty="0"/>
              <a:t>not the same as latency</a:t>
            </a:r>
          </a:p>
          <a:p>
            <a:pPr lvl="2"/>
            <a:r>
              <a:rPr lang="en-US" dirty="0"/>
              <a:t>Multi-core processors improve throughput but not latency</a:t>
            </a:r>
          </a:p>
          <a:p>
            <a:pPr lvl="2"/>
            <a:endParaRPr lang="en-US" dirty="0"/>
          </a:p>
          <a:p>
            <a:pPr>
              <a:buClrTx/>
            </a:pPr>
            <a:r>
              <a:rPr lang="en-US" dirty="0"/>
              <a:t>Examples of other metrics</a:t>
            </a:r>
          </a:p>
          <a:p>
            <a:pPr lvl="1"/>
            <a:r>
              <a:rPr lang="en-US" dirty="0"/>
              <a:t>millions instructions per second (MIPS)</a:t>
            </a:r>
          </a:p>
          <a:p>
            <a:pPr lvl="1"/>
            <a:r>
              <a:rPr lang="en-US" dirty="0"/>
              <a:t>millions floating-point operations per second (MFLOPS)</a:t>
            </a:r>
          </a:p>
          <a:p>
            <a:pPr lvl="1"/>
            <a:r>
              <a:rPr lang="en-US" dirty="0">
                <a:hlinkClick r:id="rId2"/>
              </a:rPr>
              <a:t>Trillions (10</a:t>
            </a:r>
            <a:r>
              <a:rPr lang="en-US" baseline="30000" dirty="0">
                <a:hlinkClick r:id="rId2"/>
              </a:rPr>
              <a:t>12</a:t>
            </a:r>
            <a:r>
              <a:rPr lang="en-US" dirty="0">
                <a:hlinkClick r:id="rId2"/>
              </a:rPr>
              <a:t>) of operations per second (TOPS)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249B44-5B2C-4D79-9EEB-B22802F9F84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18FE6-FEDB-42B5-B0DB-51A8335001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08517" y="574889"/>
            <a:ext cx="9044576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How to Improve Performance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517" y="1435994"/>
            <a:ext cx="11277600" cy="5284844"/>
          </a:xfrm>
        </p:spPr>
        <p:txBody>
          <a:bodyPr/>
          <a:lstStyle/>
          <a:p>
            <a:pPr>
              <a:buClrTx/>
            </a:pPr>
            <a:r>
              <a:rPr lang="en-US" dirty="0"/>
              <a:t>to improve performance (everything else being equal) you can either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________ the # of required cycles for a program, or</a:t>
            </a:r>
            <a:br>
              <a:rPr lang="en-US" dirty="0"/>
            </a:br>
            <a:r>
              <a:rPr lang="en-US" dirty="0"/>
              <a:t>________ the clock cycle time or,  said another way, </a:t>
            </a:r>
            <a:br>
              <a:rPr lang="en-US" dirty="0"/>
            </a:br>
            <a:r>
              <a:rPr lang="en-US" dirty="0"/>
              <a:t>________ the clock rate.</a:t>
            </a:r>
            <a:br>
              <a:rPr lang="en-US" dirty="0"/>
            </a:br>
            <a:endParaRPr lang="en-US" dirty="0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1749426" y="312739"/>
            <a:ext cx="42957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5">
                <a:hlinkClick r:id="" action="ppaction://ole?verb=0"/>
              </p:cNvPr>
              <p:cNvSpPr txBox="1"/>
              <p:nvPr/>
            </p:nvSpPr>
            <p:spPr bwMode="auto">
              <a:xfrm>
                <a:off x="2449513" y="4256088"/>
                <a:ext cx="6931025" cy="17129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seconds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program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program</m:t>
                          </m:r>
                        </m:den>
                      </m:f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seconds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cycle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Object 5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9513" y="4256088"/>
                <a:ext cx="6931025" cy="17129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F242698-FEBA-4066-A34D-BB2EAB4B8461}"/>
              </a:ext>
            </a:extLst>
          </p:cNvPr>
          <p:cNvSpPr txBox="1"/>
          <p:nvPr/>
        </p:nvSpPr>
        <p:spPr>
          <a:xfrm>
            <a:off x="370267" y="3246656"/>
            <a:ext cx="1174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 example:</a:t>
            </a:r>
            <a:r>
              <a:rPr lang="en-US" dirty="0"/>
              <a:t> if a computer has a clock cycle time of 5 ns, the clock rate is: 1/(5 x 10</a:t>
            </a:r>
            <a:r>
              <a:rPr lang="en-US" baseline="30000" dirty="0"/>
              <a:t>-9</a:t>
            </a:r>
            <a:r>
              <a:rPr lang="en-US" dirty="0"/>
              <a:t> sec) = 200 MHz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B0CA6D-4DB4-4897-88C5-3A84911ACA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39683"/>
      </p:ext>
    </p:extLst>
  </p:cSld>
  <p:clrMapOvr>
    <a:masterClrMapping/>
  </p:clrMapOvr>
  <p:transition spd="slow" advTm="2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08517" y="585788"/>
            <a:ext cx="8194570" cy="6794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>
                <a:solidFill>
                  <a:srgbClr val="E84A27"/>
                </a:solidFill>
              </a:rPr>
              <a:t>Performance Related Metrics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517" y="1648495"/>
            <a:ext cx="11277600" cy="5072343"/>
          </a:xfrm>
        </p:spPr>
        <p:txBody>
          <a:bodyPr/>
          <a:lstStyle/>
          <a:p>
            <a:r>
              <a:rPr lang="en-US" dirty="0"/>
              <a:t>an execution of a given program will require</a:t>
            </a:r>
          </a:p>
          <a:p>
            <a:pPr lvl="1"/>
            <a:r>
              <a:rPr lang="en-US" dirty="0"/>
              <a:t>some number of instructions (machine instructions)</a:t>
            </a:r>
          </a:p>
          <a:p>
            <a:pPr lvl="1"/>
            <a:r>
              <a:rPr lang="en-US" dirty="0"/>
              <a:t>some number of cycles</a:t>
            </a:r>
          </a:p>
          <a:p>
            <a:pPr lvl="1"/>
            <a:r>
              <a:rPr lang="en-US" dirty="0"/>
              <a:t>some number of seconds</a:t>
            </a:r>
          </a:p>
          <a:p>
            <a:r>
              <a:rPr lang="en-US" dirty="0"/>
              <a:t>we have a vocabulary of metrics that relate these quantities:</a:t>
            </a:r>
          </a:p>
          <a:p>
            <a:pPr lvl="1"/>
            <a:r>
              <a:rPr lang="en-US" dirty="0"/>
              <a:t>cycle time (seconds per cycle)</a:t>
            </a:r>
          </a:p>
          <a:p>
            <a:pPr lvl="1"/>
            <a:r>
              <a:rPr lang="en-US" dirty="0"/>
              <a:t>clock rate (cycles per second)</a:t>
            </a:r>
          </a:p>
          <a:p>
            <a:pPr lvl="1"/>
            <a:r>
              <a:rPr lang="en-US" b="1" dirty="0">
                <a:solidFill>
                  <a:srgbClr val="E84A27"/>
                </a:solidFill>
              </a:rPr>
              <a:t>CPI (cycles per instruction)</a:t>
            </a:r>
          </a:p>
          <a:p>
            <a:r>
              <a:rPr lang="en-US" dirty="0"/>
              <a:t>instruction set metrics</a:t>
            </a:r>
          </a:p>
          <a:p>
            <a:pPr marL="500062" lvl="1" indent="0">
              <a:buNone/>
            </a:pPr>
            <a:r>
              <a:rPr lang="en-US" dirty="0">
                <a:solidFill>
                  <a:srgbClr val="0070C0"/>
                </a:solidFill>
              </a:rPr>
              <a:t>Q: if two machines have the same ISA and run the same program</a:t>
            </a:r>
            <a:endParaRPr lang="en-US" dirty="0"/>
          </a:p>
          <a:p>
            <a:pPr marL="500062" lvl="1" indent="0">
              <a:buNone/>
            </a:pPr>
            <a:r>
              <a:rPr lang="en-US" dirty="0"/>
              <a:t>	which of our quantities (e.g., clock rate, CPI, execution time, # of instructions, MIPS) will likely be identical during a comparison?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749425" y="312739"/>
            <a:ext cx="35448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0CB0A-6C19-418A-BA13-F94C67EA803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918FE6-FEDB-42B5-B0DB-51A8335001C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17155"/>
      </p:ext>
    </p:extLst>
  </p:cSld>
  <p:clrMapOvr>
    <a:masterClrMapping/>
  </p:clrMapOvr>
  <p:transition spd="slow" advTm="15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-v">
  <a:themeElements>
    <a:clrScheme name="blue-v 1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BF23BF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3333CC"/>
        </a:dk2>
        <a:lt2>
          <a:srgbClr val="B2B2B2"/>
        </a:lt2>
        <a:accent1>
          <a:srgbClr val="DC0A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EBAAAA"/>
        </a:accent5>
        <a:accent6>
          <a:srgbClr val="007300"/>
        </a:accent6>
        <a:hlink>
          <a:srgbClr val="BF23BF"/>
        </a:hlink>
        <a:folHlink>
          <a:srgbClr val="FF96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Sample 2017 16x9.pptx" id="{FBB6463D-AF4E-434C-85FE-4FDB379EDC07}" vid="{C5A94EB6-72AF-4020-A060-D750D3F18F6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ue-v">
  <a:themeElements>
    <a:clrScheme name="blue-v 1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BF23BF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3333CC"/>
        </a:dk2>
        <a:lt2>
          <a:srgbClr val="B2B2B2"/>
        </a:lt2>
        <a:accent1>
          <a:srgbClr val="DC0A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EBAAAA"/>
        </a:accent5>
        <a:accent6>
          <a:srgbClr val="007300"/>
        </a:accent6>
        <a:hlink>
          <a:srgbClr val="BF23BF"/>
        </a:hlink>
        <a:folHlink>
          <a:srgbClr val="FF96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jicse431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jicse4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jicse4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icse43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16303804</TotalTime>
  <Pages>19</Pages>
  <Words>2292</Words>
  <Application>Microsoft Office PowerPoint</Application>
  <PresentationFormat>Widescreen</PresentationFormat>
  <Paragraphs>499</Paragraphs>
  <Slides>30</Slides>
  <Notes>11</Notes>
  <HiddenSlides>4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Arial</vt:lpstr>
      <vt:lpstr>Arial Narrow</vt:lpstr>
      <vt:lpstr>Calibri</vt:lpstr>
      <vt:lpstr>Calibri Light</vt:lpstr>
      <vt:lpstr>Cambria Math</vt:lpstr>
      <vt:lpstr>Courier New</vt:lpstr>
      <vt:lpstr>Garamond</vt:lpstr>
      <vt:lpstr>Monotype Sorts</vt:lpstr>
      <vt:lpstr>Times New Roman</vt:lpstr>
      <vt:lpstr>Wingdings</vt:lpstr>
      <vt:lpstr>blue-v</vt:lpstr>
      <vt:lpstr>Cover Slide</vt:lpstr>
      <vt:lpstr>Office Theme</vt:lpstr>
      <vt:lpstr>1_blue-v</vt:lpstr>
      <vt:lpstr>mjicse431</vt:lpstr>
      <vt:lpstr>ECE411: Computer Organization and Design Lecture 3: Performance, Energy, and Power Metrics</vt:lpstr>
      <vt:lpstr>Computer Performance:  time!, time!, time!</vt:lpstr>
      <vt:lpstr>Computer Performance:  time!, time!, time!</vt:lpstr>
      <vt:lpstr>How Do We Quantify CPU Performance?</vt:lpstr>
      <vt:lpstr>CISC vs. RISC</vt:lpstr>
      <vt:lpstr>Performance Metric</vt:lpstr>
      <vt:lpstr>Performance Metric</vt:lpstr>
      <vt:lpstr>How to Improve Performance</vt:lpstr>
      <vt:lpstr>Performance Related Metrics</vt:lpstr>
      <vt:lpstr>Performance Examples</vt:lpstr>
      <vt:lpstr>Performance Examples</vt:lpstr>
      <vt:lpstr>Performance Examples</vt:lpstr>
      <vt:lpstr>Effective CPI</vt:lpstr>
      <vt:lpstr>Effective CPI: Exercise</vt:lpstr>
      <vt:lpstr>PowerPoint Presentation</vt:lpstr>
      <vt:lpstr>Review: Single Cycle vs. Multiple Cycle Timing</vt:lpstr>
      <vt:lpstr>Review: Will multicycle design be faster?</vt:lpstr>
      <vt:lpstr>Will multicycle design be faster?</vt:lpstr>
      <vt:lpstr>PowerPoint Presentation</vt:lpstr>
      <vt:lpstr>PowerPoint Presentation</vt:lpstr>
      <vt:lpstr>Evaluating ISAs (ISA Design Tradeoffs)</vt:lpstr>
      <vt:lpstr>Benchmarks</vt:lpstr>
      <vt:lpstr>SPEC Benchmarks</vt:lpstr>
      <vt:lpstr>Reporting Performance</vt:lpstr>
      <vt:lpstr>Issues with Arithmetic Mean</vt:lpstr>
      <vt:lpstr>Normalizing and Geometric Mean</vt:lpstr>
      <vt:lpstr>Normalizing and Geometric Mean</vt:lpstr>
      <vt:lpstr>Reporting Performance (An Example)</vt:lpstr>
      <vt:lpstr>Takeaways</vt:lpstr>
      <vt:lpstr>Announcement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kit</dc:title>
  <dc:creator>Carla Otten</dc:creator>
  <cp:lastModifiedBy>Kumar, Rakesh</cp:lastModifiedBy>
  <cp:revision>2295</cp:revision>
  <cp:lastPrinted>2017-08-31T04:35:21Z</cp:lastPrinted>
  <dcterms:created xsi:type="dcterms:W3CDTF">1995-04-19T10:16:14Z</dcterms:created>
  <dcterms:modified xsi:type="dcterms:W3CDTF">2022-08-31T01:04:43Z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cacou@xs4all.nl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9043968</vt:i4>
  </property>
  <property fmtid="{D5CDD505-2E9C-101B-9397-08002B2CF9AE}" pid="14" name="TextColor">
    <vt:i4>16777215</vt:i4>
  </property>
  <property fmtid="{D5CDD505-2E9C-101B-9397-08002B2CF9AE}" pid="15" name="LinkColor">
    <vt:i4>16777088</vt:i4>
  </property>
  <property fmtid="{D5CDD505-2E9C-101B-9397-08002B2CF9AE}" pid="16" name="VisitedColor">
    <vt:i4>12615935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E:\Carla\DAC</vt:lpwstr>
  </property>
</Properties>
</file>