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4" r:id="rId1"/>
    <p:sldMasterId id="2147483972" r:id="rId2"/>
    <p:sldMasterId id="2147483974" r:id="rId3"/>
    <p:sldMasterId id="2147483986" r:id="rId4"/>
  </p:sldMasterIdLst>
  <p:notesMasterIdLst>
    <p:notesMasterId r:id="rId46"/>
  </p:notesMasterIdLst>
  <p:handoutMasterIdLst>
    <p:handoutMasterId r:id="rId47"/>
  </p:handoutMasterIdLst>
  <p:sldIdLst>
    <p:sldId id="258" r:id="rId5"/>
    <p:sldId id="517" r:id="rId6"/>
    <p:sldId id="518" r:id="rId7"/>
    <p:sldId id="572" r:id="rId8"/>
    <p:sldId id="566" r:id="rId9"/>
    <p:sldId id="574" r:id="rId10"/>
    <p:sldId id="571" r:id="rId11"/>
    <p:sldId id="575" r:id="rId12"/>
    <p:sldId id="576" r:id="rId13"/>
    <p:sldId id="519" r:id="rId14"/>
    <p:sldId id="501" r:id="rId15"/>
    <p:sldId id="502" r:id="rId16"/>
    <p:sldId id="503" r:id="rId17"/>
    <p:sldId id="504" r:id="rId18"/>
    <p:sldId id="505" r:id="rId19"/>
    <p:sldId id="523" r:id="rId20"/>
    <p:sldId id="522" r:id="rId21"/>
    <p:sldId id="524" r:id="rId22"/>
    <p:sldId id="526" r:id="rId23"/>
    <p:sldId id="565" r:id="rId24"/>
    <p:sldId id="527" r:id="rId25"/>
    <p:sldId id="528" r:id="rId26"/>
    <p:sldId id="548" r:id="rId27"/>
    <p:sldId id="549" r:id="rId28"/>
    <p:sldId id="568" r:id="rId29"/>
    <p:sldId id="569" r:id="rId30"/>
    <p:sldId id="556" r:id="rId31"/>
    <p:sldId id="557" r:id="rId32"/>
    <p:sldId id="561" r:id="rId33"/>
    <p:sldId id="562" r:id="rId34"/>
    <p:sldId id="563" r:id="rId35"/>
    <p:sldId id="570" r:id="rId36"/>
    <p:sldId id="543" r:id="rId37"/>
    <p:sldId id="513" r:id="rId38"/>
    <p:sldId id="515" r:id="rId39"/>
    <p:sldId id="512" r:id="rId40"/>
    <p:sldId id="539" r:id="rId41"/>
    <p:sldId id="540" r:id="rId42"/>
    <p:sldId id="541" r:id="rId43"/>
    <p:sldId id="567" r:id="rId44"/>
    <p:sldId id="424" r:id="rId45"/>
  </p:sldIdLst>
  <p:sldSz cx="12192000" cy="6858000"/>
  <p:notesSz cx="8218488" cy="10771188"/>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E40668B-177F-4FCE-B987-624FC238D333}">
          <p14:sldIdLst>
            <p14:sldId id="258"/>
            <p14:sldId id="517"/>
            <p14:sldId id="518"/>
            <p14:sldId id="572"/>
            <p14:sldId id="566"/>
            <p14:sldId id="574"/>
            <p14:sldId id="571"/>
            <p14:sldId id="575"/>
            <p14:sldId id="576"/>
            <p14:sldId id="519"/>
            <p14:sldId id="501"/>
            <p14:sldId id="502"/>
            <p14:sldId id="503"/>
            <p14:sldId id="504"/>
            <p14:sldId id="505"/>
            <p14:sldId id="523"/>
            <p14:sldId id="522"/>
            <p14:sldId id="524"/>
            <p14:sldId id="526"/>
            <p14:sldId id="565"/>
            <p14:sldId id="527"/>
            <p14:sldId id="528"/>
            <p14:sldId id="548"/>
            <p14:sldId id="549"/>
            <p14:sldId id="568"/>
            <p14:sldId id="569"/>
            <p14:sldId id="556"/>
            <p14:sldId id="557"/>
            <p14:sldId id="561"/>
            <p14:sldId id="562"/>
            <p14:sldId id="563"/>
            <p14:sldId id="570"/>
            <p14:sldId id="543"/>
            <p14:sldId id="513"/>
            <p14:sldId id="515"/>
            <p14:sldId id="512"/>
            <p14:sldId id="539"/>
            <p14:sldId id="540"/>
            <p14:sldId id="541"/>
            <p14:sldId id="567"/>
            <p14:sldId id="424"/>
          </p14:sldIdLst>
        </p14:section>
        <p14:section name="Untitled Section" id="{94F86456-96CD-4A68-8AC3-0C1A77ADE486}">
          <p14:sldIdLst/>
        </p14:section>
      </p14:sectionLst>
    </p:ex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392" userDrawn="1">
          <p15:clr>
            <a:srgbClr val="A4A3A4"/>
          </p15:clr>
        </p15:guide>
        <p15:guide id="2" pos="25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84A25"/>
    <a:srgbClr val="FFCC00"/>
    <a:srgbClr val="FFCC66"/>
    <a:srgbClr val="FFCC99"/>
    <a:srgbClr val="FF9900"/>
    <a:srgbClr val="008000"/>
    <a:srgbClr val="99FF33"/>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68321-6355-420B-B431-0DD6A3FA2902}" v="2" dt="2022-08-25T13:35:36.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1" autoAdjust="0"/>
    <p:restoredTop sz="87817" autoAdjust="0"/>
  </p:normalViewPr>
  <p:slideViewPr>
    <p:cSldViewPr snapToGrid="0">
      <p:cViewPr varScale="1">
        <p:scale>
          <a:sx n="56" d="100"/>
          <a:sy n="56" d="100"/>
        </p:scale>
        <p:origin x="840" y="36"/>
      </p:cViewPr>
      <p:guideLst>
        <p:guide orient="horz" pos="2424"/>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55" d="100"/>
          <a:sy n="55" d="100"/>
        </p:scale>
        <p:origin x="2202" y="84"/>
      </p:cViewPr>
      <p:guideLst>
        <p:guide orient="horz" pos="3392"/>
        <p:guide pos="258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 Huang" userId="6515a6473675acb6" providerId="LiveId" clId="{3D0EEE8F-6DF3-41C9-BC62-69D49B3D83BC}"/>
    <pc:docChg chg="custSel delSld modSld modSection">
      <pc:chgData name="Jian Huang" userId="6515a6473675acb6" providerId="LiveId" clId="{3D0EEE8F-6DF3-41C9-BC62-69D49B3D83BC}" dt="2020-01-23T11:18:31.303" v="668" actId="20577"/>
      <pc:docMkLst>
        <pc:docMk/>
      </pc:docMkLst>
      <pc:sldChg chg="modSp">
        <pc:chgData name="Jian Huang" userId="6515a6473675acb6" providerId="LiveId" clId="{3D0EEE8F-6DF3-41C9-BC62-69D49B3D83BC}" dt="2020-01-23T11:12:49.395" v="516"/>
        <pc:sldMkLst>
          <pc:docMk/>
          <pc:sldMk cId="1409211857" sldId="424"/>
        </pc:sldMkLst>
        <pc:spChg chg="mod">
          <ac:chgData name="Jian Huang" userId="6515a6473675acb6" providerId="LiveId" clId="{3D0EEE8F-6DF3-41C9-BC62-69D49B3D83BC}" dt="2020-01-23T11:12:49.395" v="516"/>
          <ac:spMkLst>
            <pc:docMk/>
            <pc:sldMk cId="1409211857" sldId="424"/>
            <ac:spMk id="3" creationId="{00000000-0000-0000-0000-000000000000}"/>
          </ac:spMkLst>
        </pc:spChg>
      </pc:sldChg>
      <pc:sldChg chg="modNotesTx">
        <pc:chgData name="Jian Huang" userId="6515a6473675acb6" providerId="LiveId" clId="{3D0EEE8F-6DF3-41C9-BC62-69D49B3D83BC}" dt="2020-01-23T07:43:06.404" v="94" actId="20577"/>
        <pc:sldMkLst>
          <pc:docMk/>
          <pc:sldMk cId="1773271402" sldId="501"/>
        </pc:sldMkLst>
      </pc:sldChg>
      <pc:sldChg chg="modNotesTx">
        <pc:chgData name="Jian Huang" userId="6515a6473675acb6" providerId="LiveId" clId="{3D0EEE8F-6DF3-41C9-BC62-69D49B3D83BC}" dt="2020-01-23T08:13:29.678" v="408" actId="20577"/>
        <pc:sldMkLst>
          <pc:docMk/>
          <pc:sldMk cId="2140206639" sldId="503"/>
        </pc:sldMkLst>
      </pc:sldChg>
      <pc:sldChg chg="del">
        <pc:chgData name="Jian Huang" userId="6515a6473675acb6" providerId="LiveId" clId="{3D0EEE8F-6DF3-41C9-BC62-69D49B3D83BC}" dt="2020-01-23T09:19:17.607" v="409" actId="2696"/>
        <pc:sldMkLst>
          <pc:docMk/>
          <pc:sldMk cId="54855678" sldId="506"/>
        </pc:sldMkLst>
      </pc:sldChg>
      <pc:sldChg chg="modNotesTx">
        <pc:chgData name="Jian Huang" userId="6515a6473675acb6" providerId="LiveId" clId="{3D0EEE8F-6DF3-41C9-BC62-69D49B3D83BC}" dt="2020-01-23T11:18:31.303" v="668" actId="20577"/>
        <pc:sldMkLst>
          <pc:docMk/>
          <pc:sldMk cId="1079839668" sldId="515"/>
        </pc:sldMkLst>
      </pc:sldChg>
      <pc:sldChg chg="modNotesTx">
        <pc:chgData name="Jian Huang" userId="6515a6473675acb6" providerId="LiveId" clId="{3D0EEE8F-6DF3-41C9-BC62-69D49B3D83BC}" dt="2020-01-23T07:53:23.427" v="158" actId="20577"/>
        <pc:sldMkLst>
          <pc:docMk/>
          <pc:sldMk cId="150485391" sldId="516"/>
        </pc:sldMkLst>
      </pc:sldChg>
      <pc:sldChg chg="del">
        <pc:chgData name="Jian Huang" userId="6515a6473675acb6" providerId="LiveId" clId="{3D0EEE8F-6DF3-41C9-BC62-69D49B3D83BC}" dt="2020-01-23T07:46:44.724" v="95" actId="2696"/>
        <pc:sldMkLst>
          <pc:docMk/>
          <pc:sldMk cId="1286351484" sldId="520"/>
        </pc:sldMkLst>
      </pc:sldChg>
      <pc:sldChg chg="del">
        <pc:chgData name="Jian Huang" userId="6515a6473675acb6" providerId="LiveId" clId="{3D0EEE8F-6DF3-41C9-BC62-69D49B3D83BC}" dt="2020-01-23T09:19:23.238" v="410" actId="2696"/>
        <pc:sldMkLst>
          <pc:docMk/>
          <pc:sldMk cId="683637134" sldId="525"/>
        </pc:sldMkLst>
      </pc:sldChg>
      <pc:sldChg chg="modSp">
        <pc:chgData name="Jian Huang" userId="6515a6473675acb6" providerId="LiveId" clId="{3D0EEE8F-6DF3-41C9-BC62-69D49B3D83BC}" dt="2020-01-23T10:05:51.116" v="512" actId="20577"/>
        <pc:sldMkLst>
          <pc:docMk/>
          <pc:sldMk cId="396243467" sldId="528"/>
        </pc:sldMkLst>
        <pc:spChg chg="mod">
          <ac:chgData name="Jian Huang" userId="6515a6473675acb6" providerId="LiveId" clId="{3D0EEE8F-6DF3-41C9-BC62-69D49B3D83BC}" dt="2020-01-23T10:05:51.116" v="512" actId="20577"/>
          <ac:spMkLst>
            <pc:docMk/>
            <pc:sldMk cId="396243467" sldId="528"/>
            <ac:spMk id="357379" creationId="{00000000-0000-0000-0000-000000000000}"/>
          </ac:spMkLst>
        </pc:spChg>
      </pc:sldChg>
      <pc:sldChg chg="del">
        <pc:chgData name="Jian Huang" userId="6515a6473675acb6" providerId="LiveId" clId="{3D0EEE8F-6DF3-41C9-BC62-69D49B3D83BC}" dt="2020-01-23T10:19:06.743" v="513" actId="2696"/>
        <pc:sldMkLst>
          <pc:docMk/>
          <pc:sldMk cId="366192221" sldId="546"/>
        </pc:sldMkLst>
      </pc:sldChg>
      <pc:sldChg chg="addSp delSp modSp">
        <pc:chgData name="Jian Huang" userId="6515a6473675acb6" providerId="LiveId" clId="{3D0EEE8F-6DF3-41C9-BC62-69D49B3D83BC}" dt="2020-01-23T09:53:54.831" v="504" actId="255"/>
        <pc:sldMkLst>
          <pc:docMk/>
          <pc:sldMk cId="1774297831" sldId="565"/>
        </pc:sldMkLst>
        <pc:spChg chg="add del">
          <ac:chgData name="Jian Huang" userId="6515a6473675acb6" providerId="LiveId" clId="{3D0EEE8F-6DF3-41C9-BC62-69D49B3D83BC}" dt="2020-01-23T09:53:08.446" v="501"/>
          <ac:spMkLst>
            <pc:docMk/>
            <pc:sldMk cId="1774297831" sldId="565"/>
            <ac:spMk id="3" creationId="{9FC00350-B804-43C6-BEA4-FD540FB4F39D}"/>
          </ac:spMkLst>
        </pc:spChg>
        <pc:spChg chg="mod">
          <ac:chgData name="Jian Huang" userId="6515a6473675acb6" providerId="LiveId" clId="{3D0EEE8F-6DF3-41C9-BC62-69D49B3D83BC}" dt="2020-01-23T09:52:03.175" v="498" actId="255"/>
          <ac:spMkLst>
            <pc:docMk/>
            <pc:sldMk cId="1774297831" sldId="565"/>
            <ac:spMk id="394242" creationId="{00000000-0000-0000-0000-000000000000}"/>
          </ac:spMkLst>
        </pc:spChg>
        <pc:spChg chg="add del mod">
          <ac:chgData name="Jian Huang" userId="6515a6473675acb6" providerId="LiveId" clId="{3D0EEE8F-6DF3-41C9-BC62-69D49B3D83BC}" dt="2020-01-23T09:53:54.831" v="504" actId="255"/>
          <ac:spMkLst>
            <pc:docMk/>
            <pc:sldMk cId="1774297831" sldId="565"/>
            <ac:spMk id="394243" creationId="{00000000-0000-0000-0000-000000000000}"/>
          </ac:spMkLst>
        </pc:spChg>
        <pc:grpChg chg="del">
          <ac:chgData name="Jian Huang" userId="6515a6473675acb6" providerId="LiveId" clId="{3D0EEE8F-6DF3-41C9-BC62-69D49B3D83BC}" dt="2020-01-23T09:53:46.218" v="503" actId="478"/>
          <ac:grpSpMkLst>
            <pc:docMk/>
            <pc:sldMk cId="1774297831" sldId="565"/>
            <ac:grpSpMk id="394244" creationId="{00000000-0000-0000-0000-000000000000}"/>
          </ac:grpSpMkLst>
        </pc:grpChg>
        <pc:graphicFrameChg chg="add del">
          <ac:chgData name="Jian Huang" userId="6515a6473675acb6" providerId="LiveId" clId="{3D0EEE8F-6DF3-41C9-BC62-69D49B3D83BC}" dt="2020-01-23T09:53:08.446" v="501"/>
          <ac:graphicFrameMkLst>
            <pc:docMk/>
            <pc:sldMk cId="1774297831" sldId="565"/>
            <ac:graphicFrameMk id="2" creationId="{8E58CD37-03B7-46E2-811A-3CA205B19F3C}"/>
          </ac:graphicFrameMkLst>
        </pc:graphicFrameChg>
      </pc:sldChg>
    </pc:docChg>
  </pc:docChgLst>
  <pc:docChgLst>
    <pc:chgData name="Kumar, Rakesh" userId="e6961465-9b26-4018-8ebe-1bb6947834b0" providerId="ADAL" clId="{D8668321-6355-420B-B431-0DD6A3FA2902}"/>
    <pc:docChg chg="addSld delSld modSld sldOrd modSection">
      <pc:chgData name="Kumar, Rakesh" userId="e6961465-9b26-4018-8ebe-1bb6947834b0" providerId="ADAL" clId="{D8668321-6355-420B-B431-0DD6A3FA2902}" dt="2022-08-25T18:54:58.770" v="38" actId="20577"/>
      <pc:docMkLst>
        <pc:docMk/>
      </pc:docMkLst>
      <pc:sldChg chg="modSp mod">
        <pc:chgData name="Kumar, Rakesh" userId="e6961465-9b26-4018-8ebe-1bb6947834b0" providerId="ADAL" clId="{D8668321-6355-420B-B431-0DD6A3FA2902}" dt="2022-08-25T13:14:34.244" v="11" actId="20577"/>
        <pc:sldMkLst>
          <pc:docMk/>
          <pc:sldMk cId="1914923805" sldId="258"/>
        </pc:sldMkLst>
        <pc:spChg chg="mod">
          <ac:chgData name="Kumar, Rakesh" userId="e6961465-9b26-4018-8ebe-1bb6947834b0" providerId="ADAL" clId="{D8668321-6355-420B-B431-0DD6A3FA2902}" dt="2022-08-25T13:14:34.244" v="11" actId="20577"/>
          <ac:spMkLst>
            <pc:docMk/>
            <pc:sldMk cId="1914923805" sldId="258"/>
            <ac:spMk id="3" creationId="{00000000-0000-0000-0000-000000000000}"/>
          </ac:spMkLst>
        </pc:spChg>
      </pc:sldChg>
      <pc:sldChg chg="modSp mod">
        <pc:chgData name="Kumar, Rakesh" userId="e6961465-9b26-4018-8ebe-1bb6947834b0" providerId="ADAL" clId="{D8668321-6355-420B-B431-0DD6A3FA2902}" dt="2022-08-25T13:27:16.994" v="19" actId="20577"/>
        <pc:sldMkLst>
          <pc:docMk/>
          <pc:sldMk cId="1409211857" sldId="424"/>
        </pc:sldMkLst>
        <pc:spChg chg="mod">
          <ac:chgData name="Kumar, Rakesh" userId="e6961465-9b26-4018-8ebe-1bb6947834b0" providerId="ADAL" clId="{D8668321-6355-420B-B431-0DD6A3FA2902}" dt="2022-08-25T13:27:16.994" v="19" actId="20577"/>
          <ac:spMkLst>
            <pc:docMk/>
            <pc:sldMk cId="1409211857" sldId="424"/>
            <ac:spMk id="3" creationId="{00000000-0000-0000-0000-000000000000}"/>
          </ac:spMkLst>
        </pc:spChg>
      </pc:sldChg>
      <pc:sldChg chg="ord">
        <pc:chgData name="Kumar, Rakesh" userId="e6961465-9b26-4018-8ebe-1bb6947834b0" providerId="ADAL" clId="{D8668321-6355-420B-B431-0DD6A3FA2902}" dt="2022-08-25T13:35:23.646" v="22"/>
        <pc:sldMkLst>
          <pc:docMk/>
          <pc:sldMk cId="2489499556" sldId="566"/>
        </pc:sldMkLst>
      </pc:sldChg>
      <pc:sldChg chg="modSp mod ord modShow">
        <pc:chgData name="Kumar, Rakesh" userId="e6961465-9b26-4018-8ebe-1bb6947834b0" providerId="ADAL" clId="{D8668321-6355-420B-B431-0DD6A3FA2902}" dt="2022-08-25T18:32:24.081" v="31" actId="729"/>
        <pc:sldMkLst>
          <pc:docMk/>
          <pc:sldMk cId="2748804253" sldId="571"/>
        </pc:sldMkLst>
        <pc:spChg chg="mod">
          <ac:chgData name="Kumar, Rakesh" userId="e6961465-9b26-4018-8ebe-1bb6947834b0" providerId="ADAL" clId="{D8668321-6355-420B-B431-0DD6A3FA2902}" dt="2022-08-25T18:32:13.598" v="30" actId="20577"/>
          <ac:spMkLst>
            <pc:docMk/>
            <pc:sldMk cId="2748804253" sldId="571"/>
            <ac:spMk id="2" creationId="{5FD42430-58C4-43C4-98ED-9B53C384AAC8}"/>
          </ac:spMkLst>
        </pc:spChg>
      </pc:sldChg>
      <pc:sldChg chg="ord">
        <pc:chgData name="Kumar, Rakesh" userId="e6961465-9b26-4018-8ebe-1bb6947834b0" providerId="ADAL" clId="{D8668321-6355-420B-B431-0DD6A3FA2902}" dt="2022-08-25T13:35:23.646" v="22"/>
        <pc:sldMkLst>
          <pc:docMk/>
          <pc:sldMk cId="1981210884" sldId="572"/>
        </pc:sldMkLst>
      </pc:sldChg>
      <pc:sldChg chg="del">
        <pc:chgData name="Kumar, Rakesh" userId="e6961465-9b26-4018-8ebe-1bb6947834b0" providerId="ADAL" clId="{D8668321-6355-420B-B431-0DD6A3FA2902}" dt="2022-08-25T13:35:12.530" v="20" actId="47"/>
        <pc:sldMkLst>
          <pc:docMk/>
          <pc:sldMk cId="4061816116" sldId="573"/>
        </pc:sldMkLst>
      </pc:sldChg>
      <pc:sldChg chg="modSp mod ord modShow">
        <pc:chgData name="Kumar, Rakesh" userId="e6961465-9b26-4018-8ebe-1bb6947834b0" providerId="ADAL" clId="{D8668321-6355-420B-B431-0DD6A3FA2902}" dt="2022-08-25T18:54:58.770" v="38" actId="20577"/>
        <pc:sldMkLst>
          <pc:docMk/>
          <pc:sldMk cId="2037192856" sldId="574"/>
        </pc:sldMkLst>
        <pc:spChg chg="mod">
          <ac:chgData name="Kumar, Rakesh" userId="e6961465-9b26-4018-8ebe-1bb6947834b0" providerId="ADAL" clId="{D8668321-6355-420B-B431-0DD6A3FA2902}" dt="2022-08-25T18:54:58.770" v="38" actId="20577"/>
          <ac:spMkLst>
            <pc:docMk/>
            <pc:sldMk cId="2037192856" sldId="574"/>
            <ac:spMk id="3" creationId="{4E7EF6EC-86CC-46D0-AEC1-A54002D3700C}"/>
          </ac:spMkLst>
        </pc:spChg>
      </pc:sldChg>
      <pc:sldChg chg="ord">
        <pc:chgData name="Kumar, Rakesh" userId="e6961465-9b26-4018-8ebe-1bb6947834b0" providerId="ADAL" clId="{D8668321-6355-420B-B431-0DD6A3FA2902}" dt="2022-08-25T13:35:23.646" v="22"/>
        <pc:sldMkLst>
          <pc:docMk/>
          <pc:sldMk cId="3611992089" sldId="575"/>
        </pc:sldMkLst>
      </pc:sldChg>
      <pc:sldChg chg="add">
        <pc:chgData name="Kumar, Rakesh" userId="e6961465-9b26-4018-8ebe-1bb6947834b0" providerId="ADAL" clId="{D8668321-6355-420B-B431-0DD6A3FA2902}" dt="2022-08-25T13:35:36.646" v="23"/>
        <pc:sldMkLst>
          <pc:docMk/>
          <pc:sldMk cId="1891479462" sldId="5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672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096963" y="5113338"/>
            <a:ext cx="6024562" cy="4848225"/>
          </a:xfrm>
          <a:prstGeom prst="rect">
            <a:avLst/>
          </a:prstGeom>
          <a:noFill/>
          <a:ln w="9525">
            <a:noFill/>
            <a:miter lim="800000"/>
            <a:headEnd/>
            <a:tailEnd/>
          </a:ln>
          <a:effectLst/>
        </p:spPr>
        <p:txBody>
          <a:bodyPr vert="horz" wrap="square" lIns="119062" tIns="58738" rIns="119062" bIns="5873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9155" name="Rectangle 3"/>
          <p:cNvSpPr>
            <a:spLocks noGrp="1" noRot="1" noChangeAspect="1" noChangeArrowheads="1" noTextEdit="1"/>
          </p:cNvSpPr>
          <p:nvPr>
            <p:ph type="sldImg" idx="2"/>
          </p:nvPr>
        </p:nvSpPr>
        <p:spPr bwMode="auto">
          <a:xfrm>
            <a:off x="554038" y="828675"/>
            <a:ext cx="7123112" cy="40068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766819064"/>
      </p:ext>
    </p:extLst>
  </p:cSld>
  <p:clrMap bg1="lt1" tx1="dk1" bg2="lt2" tx2="dk2" accent1="accent1" accent2="accent2" accent3="accent3" accent4="accent4" accent5="accent5" accent6="accent6" hlink="hlink" folHlink="folHlink"/>
  <p:hf hdr="0" dt="0"/>
  <p:notesStyle>
    <a:lvl1pPr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1pPr>
    <a:lvl2pPr marL="742950" indent="-28575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2pPr>
    <a:lvl3pPr marL="11430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3pPr>
    <a:lvl4pPr marL="16002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4pPr>
    <a:lvl5pPr marL="20574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Tree>
    <p:extLst>
      <p:ext uri="{BB962C8B-B14F-4D97-AF65-F5344CB8AC3E}">
        <p14:creationId xmlns:p14="http://schemas.microsoft.com/office/powerpoint/2010/main" val="186338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xfrm>
            <a:off x="554038" y="828675"/>
            <a:ext cx="7123112" cy="4006850"/>
          </a:xfrm>
          <a:ln/>
        </p:spPr>
      </p:sp>
      <p:sp>
        <p:nvSpPr>
          <p:cNvPr id="372739" name="Rectangle 3"/>
          <p:cNvSpPr>
            <a:spLocks noGrp="1" noChangeArrowheads="1"/>
          </p:cNvSpPr>
          <p:nvPr>
            <p:ph type="body" idx="1"/>
          </p:nvPr>
        </p:nvSpPr>
        <p:spPr/>
        <p:txBody>
          <a:bodyPr/>
          <a:lstStyle/>
          <a:p>
            <a:endParaRPr lang="zh-CN" altLang="en-US">
              <a:ea typeface="宋体" charset="-122"/>
            </a:endParaRPr>
          </a:p>
        </p:txBody>
      </p:sp>
    </p:spTree>
    <p:extLst>
      <p:ext uri="{BB962C8B-B14F-4D97-AF65-F5344CB8AC3E}">
        <p14:creationId xmlns:p14="http://schemas.microsoft.com/office/powerpoint/2010/main" val="9664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xfrm>
            <a:off x="463550" y="722313"/>
            <a:ext cx="6391275" cy="3595687"/>
          </a:xfrm>
          <a:ln cap="flat">
            <a:prstDash val="sysDot"/>
          </a:ln>
        </p:spPr>
      </p:sp>
      <p:sp>
        <p:nvSpPr>
          <p:cNvPr id="356355"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59693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3171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dirty="0">
              <a:ea typeface="宋体" charset="-122"/>
            </a:endParaRPr>
          </a:p>
        </p:txBody>
      </p:sp>
    </p:spTree>
    <p:extLst>
      <p:ext uri="{BB962C8B-B14F-4D97-AF65-F5344CB8AC3E}">
        <p14:creationId xmlns:p14="http://schemas.microsoft.com/office/powerpoint/2010/main" val="110407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89810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78505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23833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19721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519016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63550" y="722313"/>
            <a:ext cx="6391275" cy="3595687"/>
          </a:xfrm>
          <a:ln cap="flat">
            <a:prstDash val="sysDot"/>
          </a:ln>
        </p:spPr>
      </p:sp>
      <p:sp>
        <p:nvSpPr>
          <p:cNvPr id="358403"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4735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463550" y="722313"/>
            <a:ext cx="6391275" cy="3595687"/>
          </a:xfrm>
          <a:ln cap="flat">
            <a:prstDash val="sysDot"/>
          </a:ln>
        </p:spPr>
      </p:sp>
      <p:sp>
        <p:nvSpPr>
          <p:cNvPr id="349187"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32700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8283B1-D589-433E-BE59-DF2EE92E18BF}" type="slidenum">
              <a:rPr lang="en-US"/>
              <a:pPr eaLnBrk="1" hangingPunct="1"/>
              <a:t>34</a:t>
            </a:fld>
            <a:endParaRPr lang="en-US"/>
          </a:p>
        </p:txBody>
      </p:sp>
      <p:sp>
        <p:nvSpPr>
          <p:cNvPr id="44035" name="Rectangle 2"/>
          <p:cNvSpPr>
            <a:spLocks noGrp="1" noRot="1" noChangeAspect="1" noChangeArrowheads="1" noTextEdit="1"/>
          </p:cNvSpPr>
          <p:nvPr>
            <p:ph type="sldImg"/>
          </p:nvPr>
        </p:nvSpPr>
        <p:spPr bwMode="auto">
          <a:xfrm>
            <a:off x="420688" y="704850"/>
            <a:ext cx="618172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6625" y="4421188"/>
            <a:ext cx="51498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08764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B87BCC-2C25-461F-B335-5AECF27089CF}" type="slidenum">
              <a:rPr lang="en-US"/>
              <a:pPr eaLnBrk="1" hangingPunct="1"/>
              <a:t>35</a:t>
            </a:fld>
            <a:endParaRPr lang="en-US"/>
          </a:p>
        </p:txBody>
      </p:sp>
      <p:sp>
        <p:nvSpPr>
          <p:cNvPr id="49155" name="Rectangle 2"/>
          <p:cNvSpPr>
            <a:spLocks noGrp="1" noRot="1" noChangeAspect="1" noChangeArrowheads="1" noTextEdit="1"/>
          </p:cNvSpPr>
          <p:nvPr>
            <p:ph type="sldImg"/>
          </p:nvPr>
        </p:nvSpPr>
        <p:spPr bwMode="auto">
          <a:xfrm>
            <a:off x="420688" y="704850"/>
            <a:ext cx="618172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36625" y="4421188"/>
            <a:ext cx="51498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Jal: jump and link. Jumps to the calculated address and stores the return address in $31</a:t>
            </a:r>
          </a:p>
          <a:p>
            <a:pPr eaLnBrk="1" hangingPunct="1">
              <a:spcBef>
                <a:spcPct val="0"/>
              </a:spcBef>
            </a:pPr>
            <a:r>
              <a:rPr lang="en-US" dirty="0"/>
              <a:t>JR: jump to the address contained </a:t>
            </a:r>
            <a:r>
              <a:rPr lang="en-US"/>
              <a:t>in register $31</a:t>
            </a:r>
          </a:p>
        </p:txBody>
      </p:sp>
    </p:spTree>
    <p:extLst>
      <p:ext uri="{BB962C8B-B14F-4D97-AF65-F5344CB8AC3E}">
        <p14:creationId xmlns:p14="http://schemas.microsoft.com/office/powerpoint/2010/main" val="48099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C9A620-E227-47E3-850E-52803D65C79A}" type="slidenum">
              <a:rPr lang="en-US"/>
              <a:pPr eaLnBrk="1" hangingPunct="1"/>
              <a:t>36</a:t>
            </a:fld>
            <a:endParaRPr lang="en-US"/>
          </a:p>
        </p:txBody>
      </p:sp>
      <p:sp>
        <p:nvSpPr>
          <p:cNvPr id="43011" name="Rectangle 2"/>
          <p:cNvSpPr>
            <a:spLocks noGrp="1" noChangeArrowheads="1"/>
          </p:cNvSpPr>
          <p:nvPr>
            <p:ph type="body" idx="1"/>
          </p:nvPr>
        </p:nvSpPr>
        <p:spPr bwMode="auto">
          <a:xfrm>
            <a:off x="936625" y="4421188"/>
            <a:ext cx="51498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52" tIns="45366" rIns="92352" bIns="45366" numCol="1" anchor="t" anchorCtr="0" compatLnSpc="1">
            <a:prstTxWarp prst="textNoShape">
              <a:avLst/>
            </a:prstTxWarp>
          </a:bodyPr>
          <a:lstStyle/>
          <a:p>
            <a:pPr eaLnBrk="1" hangingPunct="1">
              <a:spcBef>
                <a:spcPct val="0"/>
              </a:spcBef>
            </a:pPr>
            <a:r>
              <a:rPr lang="en-US" dirty="0"/>
              <a:t>SA: shift offset</a:t>
            </a:r>
          </a:p>
        </p:txBody>
      </p:sp>
      <p:sp>
        <p:nvSpPr>
          <p:cNvPr id="43012" name="Rectangle 3"/>
          <p:cNvSpPr>
            <a:spLocks noGrp="1" noRot="1" noChangeAspect="1" noChangeArrowheads="1" noTextEdit="1"/>
          </p:cNvSpPr>
          <p:nvPr>
            <p:ph type="sldImg"/>
          </p:nvPr>
        </p:nvSpPr>
        <p:spPr bwMode="auto">
          <a:xfrm>
            <a:off x="420688" y="704850"/>
            <a:ext cx="6181725" cy="34782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4564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554038" y="828675"/>
            <a:ext cx="7123112" cy="4006850"/>
          </a:xfrm>
          <a:ln/>
        </p:spPr>
      </p:sp>
      <p:sp>
        <p:nvSpPr>
          <p:cNvPr id="368643" name="Rectangle 3"/>
          <p:cNvSpPr>
            <a:spLocks noGrp="1" noChangeArrowheads="1"/>
          </p:cNvSpPr>
          <p:nvPr>
            <p:ph type="body" idx="1"/>
          </p:nvPr>
        </p:nvSpPr>
        <p:spPr/>
        <p:txBody>
          <a:bodyPr/>
          <a:lstStyle/>
          <a:p>
            <a:endParaRPr lang="zh-CN" altLang="en-US">
              <a:ea typeface="宋体" charset="-122"/>
            </a:endParaRPr>
          </a:p>
        </p:txBody>
      </p:sp>
    </p:spTree>
    <p:extLst>
      <p:ext uri="{BB962C8B-B14F-4D97-AF65-F5344CB8AC3E}">
        <p14:creationId xmlns:p14="http://schemas.microsoft.com/office/powerpoint/2010/main" val="116499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554038" y="828675"/>
            <a:ext cx="7123112" cy="4006850"/>
          </a:xfrm>
          <a:ln/>
        </p:spPr>
      </p:sp>
      <p:sp>
        <p:nvSpPr>
          <p:cNvPr id="368643" name="Rectangle 3"/>
          <p:cNvSpPr>
            <a:spLocks noGrp="1" noChangeArrowheads="1"/>
          </p:cNvSpPr>
          <p:nvPr>
            <p:ph type="body" idx="1"/>
          </p:nvPr>
        </p:nvSpPr>
        <p:spPr/>
        <p:txBody>
          <a:bodyPr/>
          <a:lstStyle/>
          <a:p>
            <a:endParaRPr lang="zh-CN" altLang="en-US">
              <a:ea typeface="宋体" charset="-122"/>
            </a:endParaRPr>
          </a:p>
        </p:txBody>
      </p:sp>
    </p:spTree>
    <p:extLst>
      <p:ext uri="{BB962C8B-B14F-4D97-AF65-F5344CB8AC3E}">
        <p14:creationId xmlns:p14="http://schemas.microsoft.com/office/powerpoint/2010/main" val="22807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554038" y="828675"/>
            <a:ext cx="7123112" cy="4006850"/>
          </a:xfrm>
          <a:ln/>
        </p:spPr>
      </p:sp>
      <p:sp>
        <p:nvSpPr>
          <p:cNvPr id="369667" name="Rectangle 3"/>
          <p:cNvSpPr>
            <a:spLocks noGrp="1" noChangeArrowheads="1"/>
          </p:cNvSpPr>
          <p:nvPr>
            <p:ph type="body" idx="1"/>
          </p:nvPr>
        </p:nvSpPr>
        <p:spPr/>
        <p:txBody>
          <a:bodyPr/>
          <a:lstStyle/>
          <a:p>
            <a:endParaRPr lang="zh-CN" altLang="en-US">
              <a:ea typeface="宋体" charset="-122"/>
            </a:endParaRPr>
          </a:p>
        </p:txBody>
      </p:sp>
    </p:spTree>
    <p:extLst>
      <p:ext uri="{BB962C8B-B14F-4D97-AF65-F5344CB8AC3E}">
        <p14:creationId xmlns:p14="http://schemas.microsoft.com/office/powerpoint/2010/main" val="31265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828675"/>
            <a:ext cx="7123112" cy="4006850"/>
          </a:xfrm>
        </p:spPr>
      </p:sp>
      <p:sp>
        <p:nvSpPr>
          <p:cNvPr id="3" name="Notes Placeholder 2"/>
          <p:cNvSpPr>
            <a:spLocks noGrp="1"/>
          </p:cNvSpPr>
          <p:nvPr>
            <p:ph type="body" idx="1"/>
          </p:nvPr>
        </p:nvSpPr>
        <p:spPr/>
        <p:txBody>
          <a:bodyPr/>
          <a:lstStyle/>
          <a:p>
            <a:r>
              <a:rPr lang="en-US" dirty="0"/>
              <a:t>VAX: virtual address extension (developed by DEC in middle 1970s)</a:t>
            </a:r>
          </a:p>
        </p:txBody>
      </p:sp>
    </p:spTree>
    <p:extLst>
      <p:ext uri="{BB962C8B-B14F-4D97-AF65-F5344CB8AC3E}">
        <p14:creationId xmlns:p14="http://schemas.microsoft.com/office/powerpoint/2010/main" val="371408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828675"/>
            <a:ext cx="7123112" cy="4006850"/>
          </a:xfrm>
        </p:spPr>
      </p:sp>
      <p:sp>
        <p:nvSpPr>
          <p:cNvPr id="3" name="Notes Placeholder 2"/>
          <p:cNvSpPr>
            <a:spLocks noGrp="1"/>
          </p:cNvSpPr>
          <p:nvPr>
            <p:ph type="body" idx="1"/>
          </p:nvPr>
        </p:nvSpPr>
        <p:spPr/>
        <p:txBody>
          <a:bodyPr/>
          <a:lstStyle/>
          <a:p>
            <a:r>
              <a:rPr lang="en-US" dirty="0"/>
              <a:t>65% of the size of ARM code, and provides 1.6x of the performance of ARM, it is very good for embedded applications with restricted memory bandwidth where code density and footprint is important. </a:t>
            </a:r>
          </a:p>
        </p:txBody>
      </p:sp>
    </p:spTree>
    <p:extLst>
      <p:ext uri="{BB962C8B-B14F-4D97-AF65-F5344CB8AC3E}">
        <p14:creationId xmlns:p14="http://schemas.microsoft.com/office/powerpoint/2010/main" val="39187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xfrm>
            <a:off x="463550" y="722313"/>
            <a:ext cx="6391275" cy="3595687"/>
          </a:xfrm>
          <a:ln cap="flat">
            <a:prstDash val="sysDot"/>
          </a:ln>
        </p:spPr>
      </p:sp>
      <p:sp>
        <p:nvSpPr>
          <p:cNvPr id="352259" name="Rectangle 3"/>
          <p:cNvSpPr>
            <a:spLocks noGrp="1" noChangeArrowheads="1"/>
          </p:cNvSpPr>
          <p:nvPr>
            <p:ph type="body" idx="1"/>
          </p:nvPr>
        </p:nvSpPr>
        <p:spPr>
          <a:xfrm>
            <a:off x="976313" y="4559300"/>
            <a:ext cx="5362575" cy="4321175"/>
          </a:xfrm>
          <a:ln/>
        </p:spPr>
        <p:txBody>
          <a:bodyPr lIns="97479" tIns="48740" rIns="97479" bIns="48740"/>
          <a:lstStyle/>
          <a:p>
            <a:endParaRPr lang="en-US" altLang="zh-CN">
              <a:ea typeface="宋体" charset="-122"/>
            </a:endParaRPr>
          </a:p>
        </p:txBody>
      </p:sp>
    </p:spTree>
    <p:extLst>
      <p:ext uri="{BB962C8B-B14F-4D97-AF65-F5344CB8AC3E}">
        <p14:creationId xmlns:p14="http://schemas.microsoft.com/office/powerpoint/2010/main" val="199364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554038" y="828675"/>
            <a:ext cx="7123112" cy="4006850"/>
          </a:xfrm>
          <a:ln/>
        </p:spPr>
      </p:sp>
      <p:sp>
        <p:nvSpPr>
          <p:cNvPr id="371715" name="Rectangle 3"/>
          <p:cNvSpPr>
            <a:spLocks noGrp="1" noChangeArrowheads="1"/>
          </p:cNvSpPr>
          <p:nvPr>
            <p:ph type="body" idx="1"/>
          </p:nvPr>
        </p:nvSpPr>
        <p:spPr/>
        <p:txBody>
          <a:bodyPr/>
          <a:lstStyle/>
          <a:p>
            <a:endParaRPr lang="zh-CN" altLang="en-US">
              <a:ea typeface="宋体" charset="-122"/>
            </a:endParaRPr>
          </a:p>
        </p:txBody>
      </p:sp>
    </p:spTree>
    <p:extLst>
      <p:ext uri="{BB962C8B-B14F-4D97-AF65-F5344CB8AC3E}">
        <p14:creationId xmlns:p14="http://schemas.microsoft.com/office/powerpoint/2010/main" val="189975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subTitle" sz="quarter" idx="1"/>
          </p:nvPr>
        </p:nvSpPr>
        <p:spPr>
          <a:xfrm>
            <a:off x="1828800" y="3281363"/>
            <a:ext cx="8534400" cy="1752600"/>
          </a:xfrm>
        </p:spPr>
        <p:txBody>
          <a:bodyPr/>
          <a:lstStyle>
            <a:lvl1pPr marL="0" indent="0" algn="ctr">
              <a:buFont typeface="Wingdings" pitchFamily="2" charset="2"/>
              <a:buNone/>
              <a:defRPr>
                <a:latin typeface="Arial Narrow" panose="020B0606020202030204" pitchFamily="34" charset="0"/>
                <a:ea typeface="Arial Narrow" panose="020B0606020202030204" pitchFamily="34" charset="0"/>
                <a:cs typeface="Arial Narrow" panose="020B0606020202030204" pitchFamily="34" charset="0"/>
              </a:defRPr>
            </a:lvl1pPr>
          </a:lstStyle>
          <a:p>
            <a:r>
              <a:rPr lang="en-US" dirty="0"/>
              <a:t>Click to edit Master subtitle style</a:t>
            </a:r>
          </a:p>
        </p:txBody>
      </p:sp>
      <p:sp>
        <p:nvSpPr>
          <p:cNvPr id="88067" name="Rectangle 3"/>
          <p:cNvSpPr>
            <a:spLocks noGrp="1" noChangeArrowheads="1"/>
          </p:cNvSpPr>
          <p:nvPr>
            <p:ph type="ctrTitle" sz="quarter"/>
          </p:nvPr>
        </p:nvSpPr>
        <p:spPr>
          <a:xfrm>
            <a:off x="914400" y="192088"/>
            <a:ext cx="10363200" cy="2398712"/>
          </a:xfrm>
          <a:effectLst>
            <a:outerShdw dist="45791" dir="2021404" algn="ctr" rotWithShape="0">
              <a:schemeClr val="bg2"/>
            </a:outerShdw>
          </a:effectLst>
        </p:spPr>
        <p:txBody>
          <a:bodyPr lIns="92065" tIns="46034" rIns="92065" bIns="46034"/>
          <a:lstStyle>
            <a:lvl1pPr>
              <a:defRPr>
                <a:latin typeface="Arial Narrow" panose="020B0606020202030204" pitchFamily="34" charset="0"/>
                <a:ea typeface="Arial Narrow" panose="020B0606020202030204" pitchFamily="34" charset="0"/>
                <a:cs typeface="Arial Narrow" panose="020B0606020202030204" pitchFamily="34" charset="0"/>
              </a:defRPr>
            </a:lvl1pPr>
          </a:lstStyle>
          <a:p>
            <a:r>
              <a:rPr lang="en-US" dirty="0"/>
              <a:t>Click to edit Master title style</a:t>
            </a:r>
          </a:p>
        </p:txBody>
      </p:sp>
      <p:sp>
        <p:nvSpPr>
          <p:cNvPr id="4" name="TextBox 3"/>
          <p:cNvSpPr txBox="1"/>
          <p:nvPr userDrawn="1"/>
        </p:nvSpPr>
        <p:spPr>
          <a:xfrm>
            <a:off x="0" y="6583681"/>
            <a:ext cx="12192000" cy="276999"/>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200" b="1" dirty="0">
                <a:latin typeface="Arial Narrow" panose="020B0606020202030204" pitchFamily="34" charset="0"/>
              </a:rPr>
              <a:t>ECE 411 COMPUTER ORGANIZATION AND DESIGN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7" y="133350"/>
            <a:ext cx="2842683"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8517" y="133350"/>
            <a:ext cx="833120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8788" y="546287"/>
            <a:ext cx="11238005" cy="655544"/>
          </a:xfrm>
          <a:prstGeom prst="rect">
            <a:avLst/>
          </a:prstGeom>
        </p:spPr>
        <p:txBody>
          <a:bodyPr vert="horz"/>
          <a:lstStyle>
            <a:lvl1pPr marL="0" indent="0">
              <a:buNone/>
              <a:defRPr sz="4364" b="1" baseline="0">
                <a:solidFill>
                  <a:srgbClr val="13294B"/>
                </a:solidFill>
                <a:latin typeface="Arial Narrow" panose="020B0606020202030204" pitchFamily="34" charset="0"/>
                <a:cs typeface="Arial Narrow" panose="020B0606020202030204" pitchFamily="34" charset="0"/>
              </a:defRPr>
            </a:lvl1pPr>
          </a:lstStyle>
          <a:p>
            <a:pPr lvl="0"/>
            <a:r>
              <a:rPr lang="en-US" dirty="0"/>
              <a:t>ECE ILLINOIS 16:9 TEMPLATE</a:t>
            </a:r>
          </a:p>
        </p:txBody>
      </p:sp>
      <p:sp>
        <p:nvSpPr>
          <p:cNvPr id="5" name="Text Placeholder 4"/>
          <p:cNvSpPr>
            <a:spLocks noGrp="1"/>
          </p:cNvSpPr>
          <p:nvPr>
            <p:ph type="body" sz="quarter" idx="11" hasCustomPrompt="1"/>
          </p:nvPr>
        </p:nvSpPr>
        <p:spPr>
          <a:xfrm>
            <a:off x="538788" y="1385359"/>
            <a:ext cx="11238005" cy="288803"/>
          </a:xfrm>
          <a:prstGeom prst="rect">
            <a:avLst/>
          </a:prstGeom>
        </p:spPr>
        <p:txBody>
          <a:bodyPr vert="horz"/>
          <a:lstStyle>
            <a:lvl1pPr marL="0" indent="0">
              <a:buNone/>
              <a:defRPr sz="1545"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Todd Sweet</a:t>
            </a:r>
          </a:p>
        </p:txBody>
      </p:sp>
      <p:sp>
        <p:nvSpPr>
          <p:cNvPr id="8" name="Text Placeholder 7"/>
          <p:cNvSpPr>
            <a:spLocks noGrp="1"/>
          </p:cNvSpPr>
          <p:nvPr>
            <p:ph type="body" sz="quarter" idx="12" hasCustomPrompt="1"/>
          </p:nvPr>
        </p:nvSpPr>
        <p:spPr>
          <a:xfrm>
            <a:off x="538788" y="1641907"/>
            <a:ext cx="11238005" cy="266207"/>
          </a:xfrm>
          <a:prstGeom prst="rect">
            <a:avLst/>
          </a:prstGeom>
        </p:spPr>
        <p:txBody>
          <a:bodyPr vert="horz"/>
          <a:lstStyle>
            <a:lvl1pPr marL="0" indent="0">
              <a:buNone/>
              <a:defRPr sz="1091" b="0" i="0"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Director of Communications</a:t>
            </a:r>
          </a:p>
        </p:txBody>
      </p:sp>
    </p:spTree>
    <p:extLst>
      <p:ext uri="{BB962C8B-B14F-4D97-AF65-F5344CB8AC3E}">
        <p14:creationId xmlns:p14="http://schemas.microsoft.com/office/powerpoint/2010/main" val="21367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48663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345475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1403689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67955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229373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4264110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277625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6F86DCAC-A376-400D-9EFA-034AB145898B}"/>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master_bluesidebar.eps">
            <a:extLst>
              <a:ext uri="{FF2B5EF4-FFF2-40B4-BE49-F238E27FC236}">
                <a16:creationId xmlns:a16="http://schemas.microsoft.com/office/drawing/2014/main" id="{A036FE22-23F6-4972-86AA-7DDB16C613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7" name="Text Placeholder 2">
            <a:extLst>
              <a:ext uri="{FF2B5EF4-FFF2-40B4-BE49-F238E27FC236}">
                <a16:creationId xmlns:a16="http://schemas.microsoft.com/office/drawing/2014/main" id="{DCD0AA79-70BB-4944-9CE1-C3421A61A0EE}"/>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8" name="Slide Number Placeholder 4">
            <a:extLst>
              <a:ext uri="{FF2B5EF4-FFF2-40B4-BE49-F238E27FC236}">
                <a16:creationId xmlns:a16="http://schemas.microsoft.com/office/drawing/2014/main" id="{38D64031-E8A3-4253-B655-8D76E27F838A}"/>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1076442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341929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3996134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2941045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subTitle" sz="quarter" idx="1"/>
          </p:nvPr>
        </p:nvSpPr>
        <p:spPr>
          <a:xfrm>
            <a:off x="1828800" y="3281363"/>
            <a:ext cx="8534400" cy="1752600"/>
          </a:xfrm>
        </p:spPr>
        <p:txBody>
          <a:bodyPr/>
          <a:lstStyle>
            <a:lvl1pPr marL="0" indent="0" algn="ctr">
              <a:buFont typeface="Wingdings" pitchFamily="2" charset="2"/>
              <a:buNone/>
              <a:defRPr>
                <a:latin typeface="Arial Narrow" panose="020B0606020202030204" pitchFamily="34" charset="0"/>
                <a:ea typeface="Arial Narrow" panose="020B0606020202030204" pitchFamily="34" charset="0"/>
                <a:cs typeface="Arial Narrow" panose="020B0606020202030204" pitchFamily="34" charset="0"/>
              </a:defRPr>
            </a:lvl1pPr>
          </a:lstStyle>
          <a:p>
            <a:r>
              <a:rPr lang="en-US" dirty="0"/>
              <a:t>Click to edit Master subtitle style</a:t>
            </a:r>
          </a:p>
        </p:txBody>
      </p:sp>
      <p:sp>
        <p:nvSpPr>
          <p:cNvPr id="88067" name="Rectangle 3"/>
          <p:cNvSpPr>
            <a:spLocks noGrp="1" noChangeArrowheads="1"/>
          </p:cNvSpPr>
          <p:nvPr>
            <p:ph type="ctrTitle" sz="quarter"/>
          </p:nvPr>
        </p:nvSpPr>
        <p:spPr>
          <a:xfrm>
            <a:off x="914400" y="192088"/>
            <a:ext cx="10363200" cy="2398712"/>
          </a:xfrm>
          <a:effectLst>
            <a:outerShdw dist="45791" dir="2021404" algn="ctr" rotWithShape="0">
              <a:schemeClr val="bg2"/>
            </a:outerShdw>
          </a:effectLst>
        </p:spPr>
        <p:txBody>
          <a:bodyPr lIns="92065" tIns="46034" rIns="92065" bIns="46034"/>
          <a:lstStyle>
            <a:lvl1pPr>
              <a:defRPr>
                <a:latin typeface="Arial Narrow" panose="020B0606020202030204" pitchFamily="34" charset="0"/>
                <a:ea typeface="Arial Narrow" panose="020B0606020202030204" pitchFamily="34" charset="0"/>
                <a:cs typeface="Arial Narrow" panose="020B0606020202030204" pitchFamily="34" charset="0"/>
              </a:defRPr>
            </a:lvl1pPr>
          </a:lstStyle>
          <a:p>
            <a:r>
              <a:rPr lang="en-US" dirty="0"/>
              <a:t>Click to edit Master title style</a:t>
            </a:r>
          </a:p>
        </p:txBody>
      </p:sp>
      <p:sp>
        <p:nvSpPr>
          <p:cNvPr id="4" name="TextBox 3"/>
          <p:cNvSpPr txBox="1"/>
          <p:nvPr userDrawn="1"/>
        </p:nvSpPr>
        <p:spPr>
          <a:xfrm>
            <a:off x="0" y="6583681"/>
            <a:ext cx="12192000" cy="276999"/>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200" b="1" dirty="0">
                <a:latin typeface="Arial Narrow" panose="020B0606020202030204" pitchFamily="34" charset="0"/>
              </a:rPr>
              <a:t>ECE 411 COMPUTER ORGANIZATION AND DESIGN </a:t>
            </a:r>
          </a:p>
        </p:txBody>
      </p:sp>
    </p:spTree>
    <p:extLst>
      <p:ext uri="{BB962C8B-B14F-4D97-AF65-F5344CB8AC3E}">
        <p14:creationId xmlns:p14="http://schemas.microsoft.com/office/powerpoint/2010/main" val="262477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Arial Narrow" panose="020B0606020202030204" pitchFamily="34" charset="0"/>
                <a:ea typeface="Arial Narrow" panose="020B0606020202030204" pitchFamily="34" charset="0"/>
                <a:cs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408517" y="960119"/>
            <a:ext cx="11277600" cy="5760720"/>
          </a:xfrm>
        </p:spPr>
        <p:txBody>
          <a:bodyPr/>
          <a:lstStyle>
            <a:lvl1pPr>
              <a:defRPr>
                <a:latin typeface="Arial Narrow" panose="020B0606020202030204" pitchFamily="34" charset="0"/>
                <a:ea typeface="Arial Narrow" panose="020B0606020202030204" pitchFamily="34" charset="0"/>
                <a:cs typeface="Arial Narrow" panose="020B0606020202030204" pitchFamily="34" charset="0"/>
              </a:defRPr>
            </a:lvl1pPr>
            <a:lvl2pPr marL="838200" indent="-338138">
              <a:buClrTx/>
              <a:buSzPct val="100000"/>
              <a:buFont typeface="Wingdings" panose="05000000000000000000" pitchFamily="2" charset="2"/>
              <a:buChar char="ü"/>
              <a:defRPr>
                <a:latin typeface="Arial Narrow" panose="020B0606020202030204" pitchFamily="34" charset="0"/>
                <a:ea typeface="Arial Narrow" panose="020B0606020202030204" pitchFamily="34" charset="0"/>
                <a:cs typeface="Arial Narrow" panose="020B0606020202030204" pitchFamily="34" charset="0"/>
              </a:defRPr>
            </a:lvl2pPr>
            <a:lvl3pPr marL="1285875" indent="-238125">
              <a:buClr>
                <a:srgbClr val="C00000"/>
              </a:buClr>
              <a:buSzPct val="100000"/>
              <a:buFont typeface="Courier New" panose="02070309020205020404" pitchFamily="49" charset="0"/>
              <a:buChar char="o"/>
              <a:defRPr>
                <a:latin typeface="Arial Narrow" panose="020B0606020202030204" pitchFamily="34" charset="0"/>
                <a:ea typeface="Arial Narrow" panose="020B0606020202030204" pitchFamily="34" charset="0"/>
                <a:cs typeface="Arial Narrow" panose="020B0606020202030204" pitchFamily="34" charset="0"/>
              </a:defRPr>
            </a:lvl3pPr>
            <a:lvl4pPr>
              <a:defRPr>
                <a:latin typeface="Arial Narrow" panose="020B0606020202030204" pitchFamily="34" charset="0"/>
                <a:ea typeface="Arial Narrow" panose="020B0606020202030204" pitchFamily="34" charset="0"/>
                <a:cs typeface="Arial Narrow" panose="020B0606020202030204" pitchFamily="34" charset="0"/>
              </a:defRPr>
            </a:lvl4pPr>
            <a:lvl5pPr>
              <a:defRPr>
                <a:latin typeface="Arial Narrow" panose="020B0606020202030204" pitchFamily="34" charset="0"/>
                <a:ea typeface="Arial Narrow" panose="020B0606020202030204" pitchFamily="34" charset="0"/>
                <a:cs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0" y="6583681"/>
            <a:ext cx="12192000" cy="276999"/>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200" b="1" dirty="0">
                <a:latin typeface="Arial Narrow" panose="020B0606020202030204" pitchFamily="34" charset="0"/>
              </a:rPr>
              <a:t>ECE 411 COMPUTER ORGANIZATION AND DESIGN </a:t>
            </a:r>
          </a:p>
        </p:txBody>
      </p:sp>
    </p:spTree>
    <p:extLst>
      <p:ext uri="{BB962C8B-B14F-4D97-AF65-F5344CB8AC3E}">
        <p14:creationId xmlns:p14="http://schemas.microsoft.com/office/powerpoint/2010/main" val="48986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0926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08517" y="1133475"/>
            <a:ext cx="5435600" cy="531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47317" y="1133475"/>
            <a:ext cx="5435600" cy="531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1880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256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a:t>Click to edit Master title style</a:t>
            </a:r>
          </a:p>
        </p:txBody>
      </p:sp>
    </p:spTree>
    <p:extLst>
      <p:ext uri="{BB962C8B-B14F-4D97-AF65-F5344CB8AC3E}">
        <p14:creationId xmlns:p14="http://schemas.microsoft.com/office/powerpoint/2010/main" val="117215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52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91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070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966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7" y="133350"/>
            <a:ext cx="2842683"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8517" y="133350"/>
            <a:ext cx="833120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798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6F86DCAC-A376-400D-9EFA-034AB145898B}"/>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master_bluesidebar.eps">
            <a:extLst>
              <a:ext uri="{FF2B5EF4-FFF2-40B4-BE49-F238E27FC236}">
                <a16:creationId xmlns:a16="http://schemas.microsoft.com/office/drawing/2014/main" id="{A036FE22-23F6-4972-86AA-7DDB16C613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7" name="Text Placeholder 2">
            <a:extLst>
              <a:ext uri="{FF2B5EF4-FFF2-40B4-BE49-F238E27FC236}">
                <a16:creationId xmlns:a16="http://schemas.microsoft.com/office/drawing/2014/main" id="{DCD0AA79-70BB-4944-9CE1-C3421A61A0EE}"/>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8" name="Slide Number Placeholder 4">
            <a:extLst>
              <a:ext uri="{FF2B5EF4-FFF2-40B4-BE49-F238E27FC236}">
                <a16:creationId xmlns:a16="http://schemas.microsoft.com/office/drawing/2014/main" id="{38D64031-E8A3-4253-B655-8D76E27F838A}"/>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249086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08517" y="1133475"/>
            <a:ext cx="5435600" cy="531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47317" y="1133475"/>
            <a:ext cx="5435600" cy="531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7B3D68-B314-43A3-902A-4068CAA85D5E}"/>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aster_bluesidebar.eps">
            <a:extLst>
              <a:ext uri="{FF2B5EF4-FFF2-40B4-BE49-F238E27FC236}">
                <a16:creationId xmlns:a16="http://schemas.microsoft.com/office/drawing/2014/main" id="{3F0D712D-1E99-4750-AD83-EC35EB0C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5" name="Text Placeholder 2">
            <a:extLst>
              <a:ext uri="{FF2B5EF4-FFF2-40B4-BE49-F238E27FC236}">
                <a16:creationId xmlns:a16="http://schemas.microsoft.com/office/drawing/2014/main" id="{DEC81B51-CE90-4708-B74C-19CC503AE6A3}"/>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6" name="Slide Number Placeholder 4">
            <a:extLst>
              <a:ext uri="{FF2B5EF4-FFF2-40B4-BE49-F238E27FC236}">
                <a16:creationId xmlns:a16="http://schemas.microsoft.com/office/drawing/2014/main" id="{39224BB3-79CE-4722-AC08-E492B57757E1}"/>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408518" y="960439"/>
            <a:ext cx="11338983" cy="5761037"/>
          </a:xfrm>
          <a:prstGeom prst="rect">
            <a:avLst/>
          </a:prstGeom>
          <a:noFill/>
          <a:ln w="9525">
            <a:noFill/>
            <a:miter lim="800000"/>
            <a:headEnd/>
            <a:tailEnd/>
          </a:ln>
        </p:spPr>
        <p:txBody>
          <a:bodyPr vert="horz" wrap="square" lIns="90479" tIns="44445" rIns="90479" bIns="4444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7047" name="Rectangle 7"/>
          <p:cNvSpPr>
            <a:spLocks noGrp="1" noChangeArrowheads="1"/>
          </p:cNvSpPr>
          <p:nvPr>
            <p:ph type="title"/>
          </p:nvPr>
        </p:nvSpPr>
        <p:spPr bwMode="auto">
          <a:xfrm>
            <a:off x="446618" y="133350"/>
            <a:ext cx="11338983" cy="67945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9" name="TextBox 8"/>
          <p:cNvSpPr txBox="1"/>
          <p:nvPr userDrawn="1"/>
        </p:nvSpPr>
        <p:spPr>
          <a:xfrm>
            <a:off x="11501968" y="1"/>
            <a:ext cx="690033" cy="327025"/>
          </a:xfrm>
          <a:prstGeom prst="rect">
            <a:avLst/>
          </a:prstGeom>
          <a:noFill/>
        </p:spPr>
        <p:txBody>
          <a:bodyPr>
            <a:spAutoFit/>
          </a:bodyPr>
          <a:lstStyle/>
          <a:p>
            <a:pPr>
              <a:lnSpc>
                <a:spcPct val="85000"/>
              </a:lnSpc>
              <a:spcBef>
                <a:spcPct val="50000"/>
              </a:spcBef>
              <a:defRPr/>
            </a:pPr>
            <a:fld id="{56C02AC0-9534-4805-B2C5-CE8CA9B20F8B}" type="slidenum">
              <a:rPr lang="en-US" sz="1800">
                <a:cs typeface="+mn-cs"/>
              </a:rPr>
              <a:pPr>
                <a:lnSpc>
                  <a:spcPct val="85000"/>
                </a:lnSpc>
                <a:spcBef>
                  <a:spcPct val="50000"/>
                </a:spcBef>
                <a:defRPr/>
              </a:pPr>
              <a:t>‹#›</a:t>
            </a:fld>
            <a:endParaRPr lang="en-US" sz="3200">
              <a:cs typeface="+mn-cs"/>
            </a:endParaRPr>
          </a:p>
        </p:txBody>
      </p:sp>
    </p:spTree>
  </p:cSld>
  <p:clrMap bg1="lt1" tx1="dk1" bg2="lt2" tx2="dk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dt="0"/>
  <p:txStyles>
    <p:titleStyle>
      <a:lvl1pPr algn="l" rtl="0" eaLnBrk="0" fontAlgn="base" hangingPunct="0">
        <a:lnSpc>
          <a:spcPct val="87000"/>
        </a:lnSpc>
        <a:spcBef>
          <a:spcPct val="0"/>
        </a:spcBef>
        <a:spcAft>
          <a:spcPct val="0"/>
        </a:spcAft>
        <a:defRPr sz="3600" b="1">
          <a:solidFill>
            <a:srgbClr val="C00000"/>
          </a:solidFill>
          <a:latin typeface="+mj-lt"/>
          <a:ea typeface="+mj-ea"/>
          <a:cs typeface="+mj-cs"/>
        </a:defRPr>
      </a:lvl1pPr>
      <a:lvl2pPr algn="l" rtl="0" eaLnBrk="0" fontAlgn="base" hangingPunct="0">
        <a:lnSpc>
          <a:spcPct val="87000"/>
        </a:lnSpc>
        <a:spcBef>
          <a:spcPct val="0"/>
        </a:spcBef>
        <a:spcAft>
          <a:spcPct val="0"/>
        </a:spcAft>
        <a:defRPr sz="3600" b="1">
          <a:solidFill>
            <a:schemeClr val="tx2"/>
          </a:solidFill>
          <a:latin typeface="Arial" charset="0"/>
        </a:defRPr>
      </a:lvl2pPr>
      <a:lvl3pPr algn="l" rtl="0" eaLnBrk="0" fontAlgn="base" hangingPunct="0">
        <a:lnSpc>
          <a:spcPct val="87000"/>
        </a:lnSpc>
        <a:spcBef>
          <a:spcPct val="0"/>
        </a:spcBef>
        <a:spcAft>
          <a:spcPct val="0"/>
        </a:spcAft>
        <a:defRPr sz="3600" b="1">
          <a:solidFill>
            <a:schemeClr val="tx2"/>
          </a:solidFill>
          <a:latin typeface="Arial" charset="0"/>
        </a:defRPr>
      </a:lvl3pPr>
      <a:lvl4pPr algn="l" rtl="0" eaLnBrk="0" fontAlgn="base" hangingPunct="0">
        <a:lnSpc>
          <a:spcPct val="87000"/>
        </a:lnSpc>
        <a:spcBef>
          <a:spcPct val="0"/>
        </a:spcBef>
        <a:spcAft>
          <a:spcPct val="0"/>
        </a:spcAft>
        <a:defRPr sz="3600" b="1">
          <a:solidFill>
            <a:schemeClr val="tx2"/>
          </a:solidFill>
          <a:latin typeface="Arial" charset="0"/>
        </a:defRPr>
      </a:lvl4pPr>
      <a:lvl5pPr algn="l" rtl="0" eaLnBrk="0" fontAlgn="base" hangingPunct="0">
        <a:lnSpc>
          <a:spcPct val="87000"/>
        </a:lnSpc>
        <a:spcBef>
          <a:spcPct val="0"/>
        </a:spcBef>
        <a:spcAft>
          <a:spcPct val="0"/>
        </a:spcAft>
        <a:defRPr sz="3600" b="1">
          <a:solidFill>
            <a:schemeClr val="tx2"/>
          </a:solidFill>
          <a:latin typeface="Arial" charset="0"/>
        </a:defRPr>
      </a:lvl5pPr>
      <a:lvl6pPr marL="457200" algn="l" rtl="0" fontAlgn="base">
        <a:lnSpc>
          <a:spcPct val="87000"/>
        </a:lnSpc>
        <a:spcBef>
          <a:spcPct val="0"/>
        </a:spcBef>
        <a:spcAft>
          <a:spcPct val="0"/>
        </a:spcAft>
        <a:defRPr sz="3600" b="1">
          <a:solidFill>
            <a:schemeClr val="tx2"/>
          </a:solidFill>
          <a:latin typeface="Arial" charset="0"/>
        </a:defRPr>
      </a:lvl6pPr>
      <a:lvl7pPr marL="914400" algn="l" rtl="0" fontAlgn="base">
        <a:lnSpc>
          <a:spcPct val="87000"/>
        </a:lnSpc>
        <a:spcBef>
          <a:spcPct val="0"/>
        </a:spcBef>
        <a:spcAft>
          <a:spcPct val="0"/>
        </a:spcAft>
        <a:defRPr sz="3600" b="1">
          <a:solidFill>
            <a:schemeClr val="tx2"/>
          </a:solidFill>
          <a:latin typeface="Arial" charset="0"/>
        </a:defRPr>
      </a:lvl7pPr>
      <a:lvl8pPr marL="1371600" algn="l" rtl="0" fontAlgn="base">
        <a:lnSpc>
          <a:spcPct val="87000"/>
        </a:lnSpc>
        <a:spcBef>
          <a:spcPct val="0"/>
        </a:spcBef>
        <a:spcAft>
          <a:spcPct val="0"/>
        </a:spcAft>
        <a:defRPr sz="3600" b="1">
          <a:solidFill>
            <a:schemeClr val="tx2"/>
          </a:solidFill>
          <a:latin typeface="Arial" charset="0"/>
        </a:defRPr>
      </a:lvl8pPr>
      <a:lvl9pPr marL="1828800" algn="l" rtl="0" fontAlgn="base">
        <a:lnSpc>
          <a:spcPct val="87000"/>
        </a:lnSpc>
        <a:spcBef>
          <a:spcPct val="0"/>
        </a:spcBef>
        <a:spcAft>
          <a:spcPct val="0"/>
        </a:spcAft>
        <a:defRPr sz="3600" b="1">
          <a:solidFill>
            <a:schemeClr val="tx2"/>
          </a:solidFill>
          <a:latin typeface="Arial" charset="0"/>
        </a:defRPr>
      </a:lvl9pPr>
    </p:titleStyle>
    <p:bodyStyle>
      <a:lvl1pPr marL="385763" indent="-385763" algn="l" rtl="0" eaLnBrk="0" fontAlgn="base" hangingPunct="0">
        <a:lnSpc>
          <a:spcPct val="93000"/>
        </a:lnSpc>
        <a:spcBef>
          <a:spcPct val="50000"/>
        </a:spcBef>
        <a:spcAft>
          <a:spcPct val="0"/>
        </a:spcAft>
        <a:buClr>
          <a:schemeClr val="accent1"/>
        </a:buClr>
        <a:buFont typeface="Wingdings" pitchFamily="2" charset="2"/>
        <a:buChar char="l"/>
        <a:defRPr sz="2200">
          <a:solidFill>
            <a:schemeClr val="tx1"/>
          </a:solidFill>
          <a:latin typeface="+mn-lt"/>
          <a:ea typeface="+mn-ea"/>
          <a:cs typeface="+mn-cs"/>
        </a:defRPr>
      </a:lvl1pPr>
      <a:lvl2pPr marL="838200" indent="-338138" algn="l" rtl="0" eaLnBrk="0" fontAlgn="base" hangingPunct="0">
        <a:lnSpc>
          <a:spcPct val="87000"/>
        </a:lnSpc>
        <a:spcBef>
          <a:spcPct val="25000"/>
        </a:spcBef>
        <a:spcAft>
          <a:spcPct val="0"/>
        </a:spcAft>
        <a:buClr>
          <a:schemeClr val="tx2"/>
        </a:buClr>
        <a:buSzPct val="75000"/>
        <a:buFont typeface="Wingdings" pitchFamily="2" charset="2"/>
        <a:buChar char="¤"/>
        <a:defRPr sz="2000">
          <a:solidFill>
            <a:schemeClr val="tx1"/>
          </a:solidFill>
          <a:latin typeface="+mn-lt"/>
        </a:defRPr>
      </a:lvl2pPr>
      <a:lvl3pPr marL="1285875" indent="-238125" algn="l" rtl="0" eaLnBrk="0" fontAlgn="base" hangingPunct="0">
        <a:lnSpc>
          <a:spcPct val="87000"/>
        </a:lnSpc>
        <a:spcBef>
          <a:spcPct val="10000"/>
        </a:spcBef>
        <a:spcAft>
          <a:spcPct val="0"/>
        </a:spcAft>
        <a:buClr>
          <a:schemeClr val="accent2"/>
        </a:buClr>
        <a:buSzPct val="68000"/>
        <a:buFont typeface="Wingdings" pitchFamily="2" charset="2"/>
        <a:buChar char="¢"/>
        <a:defRPr sz="2000">
          <a:solidFill>
            <a:schemeClr val="tx1"/>
          </a:solidFill>
          <a:latin typeface="+mn-lt"/>
        </a:defRPr>
      </a:lvl3pPr>
      <a:lvl4pPr marL="2032000" indent="-228600" algn="l" rtl="0" eaLnBrk="0" fontAlgn="base" hangingPunct="0">
        <a:spcBef>
          <a:spcPct val="20000"/>
        </a:spcBef>
        <a:spcAft>
          <a:spcPct val="0"/>
        </a:spcAft>
        <a:buChar char="–"/>
        <a:defRPr sz="2000">
          <a:solidFill>
            <a:schemeClr val="tx1"/>
          </a:solidFill>
          <a:latin typeface="Times New Roman" pitchFamily="18" charset="0"/>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592" y="2378007"/>
            <a:ext cx="12183035" cy="2075321"/>
            <a:chOff x="-1069" y="2880073"/>
            <a:chExt cx="10056262" cy="167640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196"/>
            <a:stretch/>
          </p:blipFill>
          <p:spPr>
            <a:xfrm>
              <a:off x="-1069" y="2881477"/>
              <a:ext cx="2514600" cy="1673098"/>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513531" y="2880073"/>
              <a:ext cx="2514600" cy="1676400"/>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027062" y="2880073"/>
              <a:ext cx="2514600" cy="1676400"/>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540593" y="2881978"/>
              <a:ext cx="2514600" cy="1674495"/>
            </a:xfrm>
            <a:prstGeom prst="rect">
              <a:avLst/>
            </a:prstGeom>
          </p:spPr>
        </p:pic>
      </p:gr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 y="4509947"/>
            <a:ext cx="12183032" cy="2359305"/>
          </a:xfrm>
          <a:prstGeom prst="rect">
            <a:avLst/>
          </a:prstGeom>
        </p:spPr>
      </p:pic>
      <p:pic>
        <p:nvPicPr>
          <p:cNvPr id="24" name="Picture 23" descr="master_bluesidebar.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Tree>
    <p:extLst>
      <p:ext uri="{BB962C8B-B14F-4D97-AF65-F5344CB8AC3E}">
        <p14:creationId xmlns:p14="http://schemas.microsoft.com/office/powerpoint/2010/main" val="57574818"/>
      </p:ext>
    </p:extLst>
  </p:cSld>
  <p:clrMap bg1="lt1" tx1="dk1" bg2="lt2" tx2="dk2" accent1="accent1" accent2="accent2" accent3="accent3" accent4="accent4" accent5="accent5" accent6="accent6" hlink="hlink" folHlink="folHlink"/>
  <p:sldLayoutIdLst>
    <p:sldLayoutId id="2147483973" r:id="rId1"/>
  </p:sldLayoutIdLst>
  <p:hf hdr="0" dt="0"/>
  <p:txStyles>
    <p:titleStyle>
      <a:lvl1pPr algn="ctr" defTabSz="463075" rtl="0" eaLnBrk="1" latinLnBrk="0" hangingPunct="1">
        <a:spcBef>
          <a:spcPct val="0"/>
        </a:spcBef>
        <a:buNone/>
        <a:defRPr sz="4454" kern="1200">
          <a:solidFill>
            <a:schemeClr val="tx1"/>
          </a:solidFill>
          <a:latin typeface="+mj-lt"/>
          <a:ea typeface="+mj-ea"/>
          <a:cs typeface="+mj-cs"/>
        </a:defRPr>
      </a:lvl1pPr>
    </p:titleStyle>
    <p:bodyStyle>
      <a:lvl1pPr marL="347306" indent="-347306" algn="l" defTabSz="463075" rtl="0" eaLnBrk="1" latinLnBrk="0" hangingPunct="1">
        <a:spcBef>
          <a:spcPct val="20000"/>
        </a:spcBef>
        <a:buFont typeface="Arial"/>
        <a:buChar char="•"/>
        <a:defRPr sz="3272" kern="1200">
          <a:solidFill>
            <a:schemeClr val="tx1"/>
          </a:solidFill>
          <a:latin typeface="+mn-lt"/>
          <a:ea typeface="+mn-ea"/>
          <a:cs typeface="+mn-cs"/>
        </a:defRPr>
      </a:lvl1pPr>
      <a:lvl2pPr marL="752498" indent="-289423" algn="l" defTabSz="463075" rtl="0" eaLnBrk="1" latinLnBrk="0" hangingPunct="1">
        <a:spcBef>
          <a:spcPct val="20000"/>
        </a:spcBef>
        <a:buFont typeface="Arial"/>
        <a:buChar char="–"/>
        <a:defRPr sz="2817" kern="1200">
          <a:solidFill>
            <a:schemeClr val="tx1"/>
          </a:solidFill>
          <a:latin typeface="+mn-lt"/>
          <a:ea typeface="+mn-ea"/>
          <a:cs typeface="+mn-cs"/>
        </a:defRPr>
      </a:lvl2pPr>
      <a:lvl3pPr marL="1157690" indent="-231538" algn="l" defTabSz="463075" rtl="0" eaLnBrk="1" latinLnBrk="0" hangingPunct="1">
        <a:spcBef>
          <a:spcPct val="20000"/>
        </a:spcBef>
        <a:buFont typeface="Arial"/>
        <a:buChar char="•"/>
        <a:defRPr sz="2455" kern="1200">
          <a:solidFill>
            <a:schemeClr val="tx1"/>
          </a:solidFill>
          <a:latin typeface="+mn-lt"/>
          <a:ea typeface="+mn-ea"/>
          <a:cs typeface="+mn-cs"/>
        </a:defRPr>
      </a:lvl3pPr>
      <a:lvl4pPr marL="1620764" indent="-231538" algn="l" defTabSz="463075" rtl="0" eaLnBrk="1" latinLnBrk="0" hangingPunct="1">
        <a:spcBef>
          <a:spcPct val="20000"/>
        </a:spcBef>
        <a:buFont typeface="Arial"/>
        <a:buChar char="–"/>
        <a:defRPr sz="2000" kern="1200">
          <a:solidFill>
            <a:schemeClr val="tx1"/>
          </a:solidFill>
          <a:latin typeface="+mn-lt"/>
          <a:ea typeface="+mn-ea"/>
          <a:cs typeface="+mn-cs"/>
        </a:defRPr>
      </a:lvl4pPr>
      <a:lvl5pPr marL="2083839" indent="-231538" algn="l" defTabSz="463075" rtl="0" eaLnBrk="1" latinLnBrk="0" hangingPunct="1">
        <a:spcBef>
          <a:spcPct val="20000"/>
        </a:spcBef>
        <a:buFont typeface="Arial"/>
        <a:buChar char="»"/>
        <a:defRPr sz="2000" kern="1200">
          <a:solidFill>
            <a:schemeClr val="tx1"/>
          </a:solidFill>
          <a:latin typeface="+mn-lt"/>
          <a:ea typeface="+mn-ea"/>
          <a:cs typeface="+mn-cs"/>
        </a:defRPr>
      </a:lvl5pPr>
      <a:lvl6pPr marL="2546915" indent="-231538" algn="l" defTabSz="463075" rtl="0" eaLnBrk="1" latinLnBrk="0" hangingPunct="1">
        <a:spcBef>
          <a:spcPct val="20000"/>
        </a:spcBef>
        <a:buFont typeface="Arial"/>
        <a:buChar char="•"/>
        <a:defRPr sz="2000" kern="1200">
          <a:solidFill>
            <a:schemeClr val="tx1"/>
          </a:solidFill>
          <a:latin typeface="+mn-lt"/>
          <a:ea typeface="+mn-ea"/>
          <a:cs typeface="+mn-cs"/>
        </a:defRPr>
      </a:lvl6pPr>
      <a:lvl7pPr marL="3009990" indent="-231538" algn="l" defTabSz="463075" rtl="0" eaLnBrk="1" latinLnBrk="0" hangingPunct="1">
        <a:spcBef>
          <a:spcPct val="20000"/>
        </a:spcBef>
        <a:buFont typeface="Arial"/>
        <a:buChar char="•"/>
        <a:defRPr sz="2000" kern="1200">
          <a:solidFill>
            <a:schemeClr val="tx1"/>
          </a:solidFill>
          <a:latin typeface="+mn-lt"/>
          <a:ea typeface="+mn-ea"/>
          <a:cs typeface="+mn-cs"/>
        </a:defRPr>
      </a:lvl7pPr>
      <a:lvl8pPr marL="3473066" indent="-231538" algn="l" defTabSz="463075" rtl="0" eaLnBrk="1" latinLnBrk="0" hangingPunct="1">
        <a:spcBef>
          <a:spcPct val="20000"/>
        </a:spcBef>
        <a:buFont typeface="Arial"/>
        <a:buChar char="•"/>
        <a:defRPr sz="2000" kern="1200">
          <a:solidFill>
            <a:schemeClr val="tx1"/>
          </a:solidFill>
          <a:latin typeface="+mn-lt"/>
          <a:ea typeface="+mn-ea"/>
          <a:cs typeface="+mn-cs"/>
        </a:defRPr>
      </a:lvl8pPr>
      <a:lvl9pPr marL="3936140" indent="-231538" algn="l" defTabSz="46307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63075" rtl="0" eaLnBrk="1" latinLnBrk="0" hangingPunct="1">
        <a:defRPr sz="1818" kern="1200">
          <a:solidFill>
            <a:schemeClr val="tx1"/>
          </a:solidFill>
          <a:latin typeface="+mn-lt"/>
          <a:ea typeface="+mn-ea"/>
          <a:cs typeface="+mn-cs"/>
        </a:defRPr>
      </a:lvl1pPr>
      <a:lvl2pPr marL="463075" algn="l" defTabSz="463075" rtl="0" eaLnBrk="1" latinLnBrk="0" hangingPunct="1">
        <a:defRPr sz="1818" kern="1200">
          <a:solidFill>
            <a:schemeClr val="tx1"/>
          </a:solidFill>
          <a:latin typeface="+mn-lt"/>
          <a:ea typeface="+mn-ea"/>
          <a:cs typeface="+mn-cs"/>
        </a:defRPr>
      </a:lvl2pPr>
      <a:lvl3pPr marL="926151" algn="l" defTabSz="463075" rtl="0" eaLnBrk="1" latinLnBrk="0" hangingPunct="1">
        <a:defRPr sz="1818" kern="1200">
          <a:solidFill>
            <a:schemeClr val="tx1"/>
          </a:solidFill>
          <a:latin typeface="+mn-lt"/>
          <a:ea typeface="+mn-ea"/>
          <a:cs typeface="+mn-cs"/>
        </a:defRPr>
      </a:lvl3pPr>
      <a:lvl4pPr marL="1389226" algn="l" defTabSz="463075" rtl="0" eaLnBrk="1" latinLnBrk="0" hangingPunct="1">
        <a:defRPr sz="1818" kern="1200">
          <a:solidFill>
            <a:schemeClr val="tx1"/>
          </a:solidFill>
          <a:latin typeface="+mn-lt"/>
          <a:ea typeface="+mn-ea"/>
          <a:cs typeface="+mn-cs"/>
        </a:defRPr>
      </a:lvl4pPr>
      <a:lvl5pPr marL="1852301" algn="l" defTabSz="463075" rtl="0" eaLnBrk="1" latinLnBrk="0" hangingPunct="1">
        <a:defRPr sz="1818" kern="1200">
          <a:solidFill>
            <a:schemeClr val="tx1"/>
          </a:solidFill>
          <a:latin typeface="+mn-lt"/>
          <a:ea typeface="+mn-ea"/>
          <a:cs typeface="+mn-cs"/>
        </a:defRPr>
      </a:lvl5pPr>
      <a:lvl6pPr marL="2315377" algn="l" defTabSz="463075" rtl="0" eaLnBrk="1" latinLnBrk="0" hangingPunct="1">
        <a:defRPr sz="1818" kern="1200">
          <a:solidFill>
            <a:schemeClr val="tx1"/>
          </a:solidFill>
          <a:latin typeface="+mn-lt"/>
          <a:ea typeface="+mn-ea"/>
          <a:cs typeface="+mn-cs"/>
        </a:defRPr>
      </a:lvl6pPr>
      <a:lvl7pPr marL="2778452" algn="l" defTabSz="463075" rtl="0" eaLnBrk="1" latinLnBrk="0" hangingPunct="1">
        <a:defRPr sz="1818" kern="1200">
          <a:solidFill>
            <a:schemeClr val="tx1"/>
          </a:solidFill>
          <a:latin typeface="+mn-lt"/>
          <a:ea typeface="+mn-ea"/>
          <a:cs typeface="+mn-cs"/>
        </a:defRPr>
      </a:lvl7pPr>
      <a:lvl8pPr marL="3241529" algn="l" defTabSz="463075" rtl="0" eaLnBrk="1" latinLnBrk="0" hangingPunct="1">
        <a:defRPr sz="1818" kern="1200">
          <a:solidFill>
            <a:schemeClr val="tx1"/>
          </a:solidFill>
          <a:latin typeface="+mn-lt"/>
          <a:ea typeface="+mn-ea"/>
          <a:cs typeface="+mn-cs"/>
        </a:defRPr>
      </a:lvl8pPr>
      <a:lvl9pPr marL="3704603" algn="l" defTabSz="463075" rtl="0" eaLnBrk="1" latinLnBrk="0" hangingPunct="1">
        <a:defRPr sz="18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4843-0AED-42E0-BC62-0B903D8EA2E4}" type="slidenum">
              <a:rPr lang="en-US" smtClean="0"/>
              <a:t>‹#›</a:t>
            </a:fld>
            <a:endParaRPr lang="en-US"/>
          </a:p>
        </p:txBody>
      </p:sp>
    </p:spTree>
    <p:extLst>
      <p:ext uri="{BB962C8B-B14F-4D97-AF65-F5344CB8AC3E}">
        <p14:creationId xmlns:p14="http://schemas.microsoft.com/office/powerpoint/2010/main" val="21830321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408518" y="960439"/>
            <a:ext cx="11338983" cy="5761037"/>
          </a:xfrm>
          <a:prstGeom prst="rect">
            <a:avLst/>
          </a:prstGeom>
          <a:noFill/>
          <a:ln w="9525">
            <a:noFill/>
            <a:miter lim="800000"/>
            <a:headEnd/>
            <a:tailEnd/>
          </a:ln>
        </p:spPr>
        <p:txBody>
          <a:bodyPr vert="horz" wrap="square" lIns="90479" tIns="44445" rIns="90479" bIns="4444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7047" name="Rectangle 7"/>
          <p:cNvSpPr>
            <a:spLocks noGrp="1" noChangeArrowheads="1"/>
          </p:cNvSpPr>
          <p:nvPr>
            <p:ph type="title"/>
          </p:nvPr>
        </p:nvSpPr>
        <p:spPr bwMode="auto">
          <a:xfrm>
            <a:off x="446618" y="133350"/>
            <a:ext cx="11338983" cy="67945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9" name="TextBox 8"/>
          <p:cNvSpPr txBox="1"/>
          <p:nvPr userDrawn="1"/>
        </p:nvSpPr>
        <p:spPr>
          <a:xfrm>
            <a:off x="11501968" y="1"/>
            <a:ext cx="690033" cy="327025"/>
          </a:xfrm>
          <a:prstGeom prst="rect">
            <a:avLst/>
          </a:prstGeom>
          <a:noFill/>
        </p:spPr>
        <p:txBody>
          <a:bodyPr>
            <a:spAutoFit/>
          </a:bodyPr>
          <a:lstStyle/>
          <a:p>
            <a:pPr>
              <a:lnSpc>
                <a:spcPct val="85000"/>
              </a:lnSpc>
              <a:spcBef>
                <a:spcPct val="50000"/>
              </a:spcBef>
              <a:defRPr/>
            </a:pPr>
            <a:fld id="{56C02AC0-9534-4805-B2C5-CE8CA9B20F8B}" type="slidenum">
              <a:rPr lang="en-US" sz="1800">
                <a:cs typeface="+mn-cs"/>
              </a:rPr>
              <a:pPr>
                <a:lnSpc>
                  <a:spcPct val="85000"/>
                </a:lnSpc>
                <a:spcBef>
                  <a:spcPct val="50000"/>
                </a:spcBef>
                <a:defRPr/>
              </a:pPr>
              <a:t>‹#›</a:t>
            </a:fld>
            <a:endParaRPr lang="en-US" sz="3200">
              <a:cs typeface="+mn-cs"/>
            </a:endParaRPr>
          </a:p>
        </p:txBody>
      </p:sp>
    </p:spTree>
    <p:extLst>
      <p:ext uri="{BB962C8B-B14F-4D97-AF65-F5344CB8AC3E}">
        <p14:creationId xmlns:p14="http://schemas.microsoft.com/office/powerpoint/2010/main" val="348000557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hf hdr="0" dt="0"/>
  <p:txStyles>
    <p:titleStyle>
      <a:lvl1pPr algn="l" rtl="0" eaLnBrk="0" fontAlgn="base" hangingPunct="0">
        <a:lnSpc>
          <a:spcPct val="87000"/>
        </a:lnSpc>
        <a:spcBef>
          <a:spcPct val="0"/>
        </a:spcBef>
        <a:spcAft>
          <a:spcPct val="0"/>
        </a:spcAft>
        <a:defRPr sz="3600" b="1">
          <a:solidFill>
            <a:srgbClr val="C00000"/>
          </a:solidFill>
          <a:latin typeface="+mj-lt"/>
          <a:ea typeface="+mj-ea"/>
          <a:cs typeface="+mj-cs"/>
        </a:defRPr>
      </a:lvl1pPr>
      <a:lvl2pPr algn="l" rtl="0" eaLnBrk="0" fontAlgn="base" hangingPunct="0">
        <a:lnSpc>
          <a:spcPct val="87000"/>
        </a:lnSpc>
        <a:spcBef>
          <a:spcPct val="0"/>
        </a:spcBef>
        <a:spcAft>
          <a:spcPct val="0"/>
        </a:spcAft>
        <a:defRPr sz="3600" b="1">
          <a:solidFill>
            <a:schemeClr val="tx2"/>
          </a:solidFill>
          <a:latin typeface="Arial" charset="0"/>
        </a:defRPr>
      </a:lvl2pPr>
      <a:lvl3pPr algn="l" rtl="0" eaLnBrk="0" fontAlgn="base" hangingPunct="0">
        <a:lnSpc>
          <a:spcPct val="87000"/>
        </a:lnSpc>
        <a:spcBef>
          <a:spcPct val="0"/>
        </a:spcBef>
        <a:spcAft>
          <a:spcPct val="0"/>
        </a:spcAft>
        <a:defRPr sz="3600" b="1">
          <a:solidFill>
            <a:schemeClr val="tx2"/>
          </a:solidFill>
          <a:latin typeface="Arial" charset="0"/>
        </a:defRPr>
      </a:lvl3pPr>
      <a:lvl4pPr algn="l" rtl="0" eaLnBrk="0" fontAlgn="base" hangingPunct="0">
        <a:lnSpc>
          <a:spcPct val="87000"/>
        </a:lnSpc>
        <a:spcBef>
          <a:spcPct val="0"/>
        </a:spcBef>
        <a:spcAft>
          <a:spcPct val="0"/>
        </a:spcAft>
        <a:defRPr sz="3600" b="1">
          <a:solidFill>
            <a:schemeClr val="tx2"/>
          </a:solidFill>
          <a:latin typeface="Arial" charset="0"/>
        </a:defRPr>
      </a:lvl4pPr>
      <a:lvl5pPr algn="l" rtl="0" eaLnBrk="0" fontAlgn="base" hangingPunct="0">
        <a:lnSpc>
          <a:spcPct val="87000"/>
        </a:lnSpc>
        <a:spcBef>
          <a:spcPct val="0"/>
        </a:spcBef>
        <a:spcAft>
          <a:spcPct val="0"/>
        </a:spcAft>
        <a:defRPr sz="3600" b="1">
          <a:solidFill>
            <a:schemeClr val="tx2"/>
          </a:solidFill>
          <a:latin typeface="Arial" charset="0"/>
        </a:defRPr>
      </a:lvl5pPr>
      <a:lvl6pPr marL="457200" algn="l" rtl="0" fontAlgn="base">
        <a:lnSpc>
          <a:spcPct val="87000"/>
        </a:lnSpc>
        <a:spcBef>
          <a:spcPct val="0"/>
        </a:spcBef>
        <a:spcAft>
          <a:spcPct val="0"/>
        </a:spcAft>
        <a:defRPr sz="3600" b="1">
          <a:solidFill>
            <a:schemeClr val="tx2"/>
          </a:solidFill>
          <a:latin typeface="Arial" charset="0"/>
        </a:defRPr>
      </a:lvl6pPr>
      <a:lvl7pPr marL="914400" algn="l" rtl="0" fontAlgn="base">
        <a:lnSpc>
          <a:spcPct val="87000"/>
        </a:lnSpc>
        <a:spcBef>
          <a:spcPct val="0"/>
        </a:spcBef>
        <a:spcAft>
          <a:spcPct val="0"/>
        </a:spcAft>
        <a:defRPr sz="3600" b="1">
          <a:solidFill>
            <a:schemeClr val="tx2"/>
          </a:solidFill>
          <a:latin typeface="Arial" charset="0"/>
        </a:defRPr>
      </a:lvl7pPr>
      <a:lvl8pPr marL="1371600" algn="l" rtl="0" fontAlgn="base">
        <a:lnSpc>
          <a:spcPct val="87000"/>
        </a:lnSpc>
        <a:spcBef>
          <a:spcPct val="0"/>
        </a:spcBef>
        <a:spcAft>
          <a:spcPct val="0"/>
        </a:spcAft>
        <a:defRPr sz="3600" b="1">
          <a:solidFill>
            <a:schemeClr val="tx2"/>
          </a:solidFill>
          <a:latin typeface="Arial" charset="0"/>
        </a:defRPr>
      </a:lvl8pPr>
      <a:lvl9pPr marL="1828800" algn="l" rtl="0" fontAlgn="base">
        <a:lnSpc>
          <a:spcPct val="87000"/>
        </a:lnSpc>
        <a:spcBef>
          <a:spcPct val="0"/>
        </a:spcBef>
        <a:spcAft>
          <a:spcPct val="0"/>
        </a:spcAft>
        <a:defRPr sz="3600" b="1">
          <a:solidFill>
            <a:schemeClr val="tx2"/>
          </a:solidFill>
          <a:latin typeface="Arial" charset="0"/>
        </a:defRPr>
      </a:lvl9pPr>
    </p:titleStyle>
    <p:bodyStyle>
      <a:lvl1pPr marL="385763" indent="-385763" algn="l" rtl="0" eaLnBrk="0" fontAlgn="base" hangingPunct="0">
        <a:lnSpc>
          <a:spcPct val="93000"/>
        </a:lnSpc>
        <a:spcBef>
          <a:spcPct val="50000"/>
        </a:spcBef>
        <a:spcAft>
          <a:spcPct val="0"/>
        </a:spcAft>
        <a:buClr>
          <a:schemeClr val="accent1"/>
        </a:buClr>
        <a:buFont typeface="Wingdings" pitchFamily="2" charset="2"/>
        <a:buChar char="l"/>
        <a:defRPr sz="2200">
          <a:solidFill>
            <a:schemeClr val="tx1"/>
          </a:solidFill>
          <a:latin typeface="+mn-lt"/>
          <a:ea typeface="+mn-ea"/>
          <a:cs typeface="+mn-cs"/>
        </a:defRPr>
      </a:lvl1pPr>
      <a:lvl2pPr marL="838200" indent="-338138" algn="l" rtl="0" eaLnBrk="0" fontAlgn="base" hangingPunct="0">
        <a:lnSpc>
          <a:spcPct val="87000"/>
        </a:lnSpc>
        <a:spcBef>
          <a:spcPct val="25000"/>
        </a:spcBef>
        <a:spcAft>
          <a:spcPct val="0"/>
        </a:spcAft>
        <a:buClr>
          <a:schemeClr val="tx2"/>
        </a:buClr>
        <a:buSzPct val="75000"/>
        <a:buFont typeface="Wingdings" pitchFamily="2" charset="2"/>
        <a:buChar char="¤"/>
        <a:defRPr sz="2000">
          <a:solidFill>
            <a:schemeClr val="tx1"/>
          </a:solidFill>
          <a:latin typeface="+mn-lt"/>
        </a:defRPr>
      </a:lvl2pPr>
      <a:lvl3pPr marL="1285875" indent="-238125" algn="l" rtl="0" eaLnBrk="0" fontAlgn="base" hangingPunct="0">
        <a:lnSpc>
          <a:spcPct val="87000"/>
        </a:lnSpc>
        <a:spcBef>
          <a:spcPct val="10000"/>
        </a:spcBef>
        <a:spcAft>
          <a:spcPct val="0"/>
        </a:spcAft>
        <a:buClr>
          <a:schemeClr val="accent2"/>
        </a:buClr>
        <a:buSzPct val="68000"/>
        <a:buFont typeface="Wingdings" pitchFamily="2" charset="2"/>
        <a:buChar char="¢"/>
        <a:defRPr sz="2000">
          <a:solidFill>
            <a:schemeClr val="tx1"/>
          </a:solidFill>
          <a:latin typeface="+mn-lt"/>
        </a:defRPr>
      </a:lvl3pPr>
      <a:lvl4pPr marL="2032000" indent="-228600" algn="l" rtl="0" eaLnBrk="0" fontAlgn="base" hangingPunct="0">
        <a:spcBef>
          <a:spcPct val="20000"/>
        </a:spcBef>
        <a:spcAft>
          <a:spcPct val="0"/>
        </a:spcAft>
        <a:buChar char="–"/>
        <a:defRPr sz="2000">
          <a:solidFill>
            <a:schemeClr val="tx1"/>
          </a:solidFill>
          <a:latin typeface="Times New Roman" pitchFamily="18" charset="0"/>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iscv.org/wp-content/uploads/2017/05/riscv-spec-v2.2.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5.xml"/><Relationship Id="rId7"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tiriasresearch/2018/04/05/what-you-need-to-know-about-processor-architectures/#72fec5344f57" TargetMode="External"/><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155894"/>
          </a:xfrm>
          <a:solidFill>
            <a:schemeClr val="accent5"/>
          </a:solidFill>
        </p:spPr>
        <p:txBody>
          <a:bodyPr anchor="ctr" anchorCtr="1">
            <a:normAutofit/>
          </a:bodyPr>
          <a:lstStyle/>
          <a:p>
            <a:pPr>
              <a:lnSpc>
                <a:spcPct val="130000"/>
              </a:lnSpc>
            </a:pPr>
            <a:r>
              <a:rPr lang="en-US" sz="4000" b="1" dirty="0">
                <a:solidFill>
                  <a:schemeClr val="bg1"/>
                </a:solidFill>
                <a:latin typeface="Arial" panose="020B0604020202020204" pitchFamily="34" charset="0"/>
                <a:cs typeface="Arial" panose="020B0604020202020204" pitchFamily="34" charset="0"/>
              </a:rPr>
              <a:t>ECE411: Computer Organization and Design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Lecture 2: Instruction Set Architecture</a:t>
            </a:r>
          </a:p>
        </p:txBody>
      </p:sp>
      <p:sp>
        <p:nvSpPr>
          <p:cNvPr id="3" name="Subtitle 2"/>
          <p:cNvSpPr>
            <a:spLocks noGrp="1"/>
          </p:cNvSpPr>
          <p:nvPr>
            <p:ph type="subTitle" idx="1"/>
          </p:nvPr>
        </p:nvSpPr>
        <p:spPr>
          <a:xfrm>
            <a:off x="185050" y="3925732"/>
            <a:ext cx="11933582" cy="952442"/>
          </a:xfrm>
          <a:noFill/>
        </p:spPr>
        <p:txBody>
          <a:bodyPr>
            <a:noAutofit/>
          </a:bodyPr>
          <a:lstStyle/>
          <a:p>
            <a:pPr>
              <a:lnSpc>
                <a:spcPct val="100000"/>
              </a:lnSpc>
            </a:pPr>
            <a:r>
              <a:rPr lang="en-US" sz="3600" dirty="0">
                <a:latin typeface="Arial" panose="020B0604020202020204" pitchFamily="34" charset="0"/>
                <a:cs typeface="Arial" panose="020B0604020202020204" pitchFamily="34" charset="0"/>
              </a:rPr>
              <a:t>Rakesh Kumar</a:t>
            </a:r>
          </a:p>
        </p:txBody>
      </p:sp>
      <p:pic>
        <p:nvPicPr>
          <p:cNvPr id="1030" name="Picture 6" descr="Patent Coordinator – University of Illinois Urbana-Champaign ...">
            <a:extLst>
              <a:ext uri="{FF2B5EF4-FFF2-40B4-BE49-F238E27FC236}">
                <a16:creationId xmlns:a16="http://schemas.microsoft.com/office/drawing/2014/main" id="{E622D3C3-62B0-4E52-BD93-CF66D844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655" y="5188623"/>
            <a:ext cx="2508626" cy="166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2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307482" y="597205"/>
            <a:ext cx="8694112"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Instruction Set Design Issues</a:t>
            </a:r>
          </a:p>
        </p:txBody>
      </p:sp>
      <p:sp>
        <p:nvSpPr>
          <p:cNvPr id="350211" name="Rectangle 3"/>
          <p:cNvSpPr>
            <a:spLocks noGrp="1" noChangeArrowheads="1"/>
          </p:cNvSpPr>
          <p:nvPr>
            <p:ph type="body" idx="4294967295"/>
          </p:nvPr>
        </p:nvSpPr>
        <p:spPr>
          <a:xfrm>
            <a:off x="998434" y="2023675"/>
            <a:ext cx="8458200" cy="4222806"/>
          </a:xfrm>
        </p:spPr>
        <p:txBody>
          <a:bodyPr/>
          <a:lstStyle/>
          <a:p>
            <a:pPr>
              <a:buClrTx/>
            </a:pPr>
            <a:r>
              <a:rPr lang="en-US" altLang="zh-CN" dirty="0"/>
              <a:t>instruction set design issues include:</a:t>
            </a:r>
          </a:p>
          <a:p>
            <a:pPr lvl="1"/>
            <a:r>
              <a:rPr lang="en-US" altLang="zh-CN" dirty="0"/>
              <a:t>where are operands stored?</a:t>
            </a:r>
          </a:p>
          <a:p>
            <a:pPr lvl="2"/>
            <a:r>
              <a:rPr lang="en-US" altLang="zh-CN" dirty="0"/>
              <a:t>registers, memory, stack, accumulator</a:t>
            </a:r>
          </a:p>
          <a:p>
            <a:pPr lvl="2"/>
            <a:endParaRPr lang="en-US" altLang="zh-CN" dirty="0"/>
          </a:p>
          <a:p>
            <a:pPr lvl="1"/>
            <a:r>
              <a:rPr lang="en-US" altLang="zh-CN" dirty="0"/>
              <a:t>how many explicit operands are there?     </a:t>
            </a:r>
          </a:p>
          <a:p>
            <a:pPr lvl="2"/>
            <a:r>
              <a:rPr lang="en-US" altLang="zh-CN" dirty="0"/>
              <a:t>0, 1,  2,  or 3</a:t>
            </a:r>
          </a:p>
          <a:p>
            <a:pPr marL="1047750" lvl="2" indent="0">
              <a:buNone/>
            </a:pPr>
            <a:r>
              <a:rPr lang="en-US" altLang="zh-CN" dirty="0"/>
              <a:t> </a:t>
            </a:r>
          </a:p>
          <a:p>
            <a:pPr lvl="1"/>
            <a:r>
              <a:rPr lang="en-US" altLang="zh-CN" dirty="0"/>
              <a:t>how is the operand location specified?</a:t>
            </a:r>
          </a:p>
          <a:p>
            <a:pPr lvl="2"/>
            <a:r>
              <a:rPr lang="en-US" altLang="zh-CN" dirty="0"/>
              <a:t>register, immediate,  indirect, . . . 	</a:t>
            </a:r>
          </a:p>
          <a:p>
            <a:pPr lvl="2"/>
            <a:endParaRPr lang="en-US" altLang="zh-CN" dirty="0"/>
          </a:p>
          <a:p>
            <a:pPr lvl="1"/>
            <a:r>
              <a:rPr lang="en-US" altLang="zh-CN" dirty="0"/>
              <a:t>what type &amp; size of operands are supported?</a:t>
            </a:r>
          </a:p>
          <a:p>
            <a:pPr lvl="2"/>
            <a:r>
              <a:rPr lang="en-US" altLang="zh-CN" dirty="0"/>
              <a:t>byte, int, float, double, string, vector. . .</a:t>
            </a:r>
          </a:p>
          <a:p>
            <a:pPr lvl="2"/>
            <a:endParaRPr lang="en-US" altLang="zh-CN" dirty="0"/>
          </a:p>
          <a:p>
            <a:pPr lvl="1"/>
            <a:r>
              <a:rPr lang="en-US" altLang="zh-CN" dirty="0"/>
              <a:t>what operations are supported? </a:t>
            </a:r>
          </a:p>
          <a:p>
            <a:pPr lvl="2"/>
            <a:r>
              <a:rPr lang="en-US" altLang="zh-CN" dirty="0"/>
              <a:t>add, sub, </a:t>
            </a:r>
            <a:r>
              <a:rPr lang="en-US" altLang="zh-CN" dirty="0" err="1"/>
              <a:t>mul</a:t>
            </a:r>
            <a:r>
              <a:rPr lang="en-US" altLang="zh-CN" dirty="0"/>
              <a:t>, move, compare . . .</a:t>
            </a:r>
          </a:p>
        </p:txBody>
      </p:sp>
      <p:sp>
        <p:nvSpPr>
          <p:cNvPr id="4" name="TextBox 3">
            <a:extLst>
              <a:ext uri="{FF2B5EF4-FFF2-40B4-BE49-F238E27FC236}">
                <a16:creationId xmlns:a16="http://schemas.microsoft.com/office/drawing/2014/main" id="{3E0FCDC4-03F0-47BB-B27F-D51B3F0EA4F8}"/>
              </a:ext>
            </a:extLst>
          </p:cNvPr>
          <p:cNvSpPr txBox="1"/>
          <p:nvPr/>
        </p:nvSpPr>
        <p:spPr>
          <a:xfrm>
            <a:off x="442393" y="1439986"/>
            <a:ext cx="9879028" cy="461665"/>
          </a:xfrm>
          <a:prstGeom prst="rect">
            <a:avLst/>
          </a:prstGeom>
          <a:solidFill>
            <a:srgbClr val="0070C0"/>
          </a:solidFill>
        </p:spPr>
        <p:txBody>
          <a:bodyPr wrap="square" rtlCol="0">
            <a:spAutoFit/>
          </a:bodyPr>
          <a:lstStyle/>
          <a:p>
            <a:r>
              <a:rPr lang="en-US" sz="2400" dirty="0">
                <a:solidFill>
                  <a:schemeClr val="bg1"/>
                </a:solidFill>
              </a:rPr>
              <a:t>Q: As a hardware architect, what you should consider in ISA design?</a:t>
            </a:r>
          </a:p>
        </p:txBody>
      </p:sp>
      <p:sp>
        <p:nvSpPr>
          <p:cNvPr id="2" name="Slide Number Placeholder 1">
            <a:extLst>
              <a:ext uri="{FF2B5EF4-FFF2-40B4-BE49-F238E27FC236}">
                <a16:creationId xmlns:a16="http://schemas.microsoft.com/office/drawing/2014/main" id="{4872417F-20B0-4527-AFCD-2BE81F442FF9}"/>
              </a:ext>
            </a:extLst>
          </p:cNvPr>
          <p:cNvSpPr>
            <a:spLocks noGrp="1"/>
          </p:cNvSpPr>
          <p:nvPr>
            <p:ph type="sldNum" sz="quarter" idx="13"/>
          </p:nvPr>
        </p:nvSpPr>
        <p:spPr/>
        <p:txBody>
          <a:bodyPr/>
          <a:lstStyle/>
          <a:p>
            <a:fld id="{AA918FE6-FEDB-42B5-B0DB-51A8335001C1}" type="slidenum">
              <a:rPr lang="en-US" smtClean="0"/>
              <a:pPr/>
              <a:t>10</a:t>
            </a:fld>
            <a:endParaRPr lang="en-US" dirty="0"/>
          </a:p>
        </p:txBody>
      </p:sp>
    </p:spTree>
    <p:extLst>
      <p:ext uri="{BB962C8B-B14F-4D97-AF65-F5344CB8AC3E}">
        <p14:creationId xmlns:p14="http://schemas.microsoft.com/office/powerpoint/2010/main" val="53347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0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0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02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021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021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021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021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0211">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0211">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0211">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02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27404" y="637285"/>
            <a:ext cx="6715376"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Instruction Length</a:t>
            </a:r>
          </a:p>
        </p:txBody>
      </p:sp>
      <p:sp>
        <p:nvSpPr>
          <p:cNvPr id="5123" name="Rectangle 3"/>
          <p:cNvSpPr>
            <a:spLocks noChangeArrowheads="1"/>
          </p:cNvSpPr>
          <p:nvPr/>
        </p:nvSpPr>
        <p:spPr bwMode="auto">
          <a:xfrm>
            <a:off x="1858964" y="1942707"/>
            <a:ext cx="1059522" cy="31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b="1" u="sng" dirty="0">
                <a:solidFill>
                  <a:srgbClr val="000066"/>
                </a:solidFill>
                <a:latin typeface="Arial Narrow" charset="0"/>
                <a:ea typeface="Arial Narrow" charset="0"/>
                <a:cs typeface="Arial Narrow" charset="0"/>
              </a:rPr>
              <a:t>variable</a:t>
            </a:r>
            <a:r>
              <a:rPr lang="en-US" b="1" dirty="0">
                <a:solidFill>
                  <a:srgbClr val="000066"/>
                </a:solidFill>
                <a:latin typeface="Arial Narrow" charset="0"/>
                <a:ea typeface="Arial Narrow" charset="0"/>
                <a:cs typeface="Arial Narrow" charset="0"/>
              </a:rPr>
              <a:t>:</a:t>
            </a: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endParaRPr lang="en-US" b="1" u="sng" dirty="0">
              <a:solidFill>
                <a:srgbClr val="000066"/>
              </a:solidFill>
              <a:latin typeface="Arial Narrow" charset="0"/>
              <a:ea typeface="Arial Narrow" charset="0"/>
              <a:cs typeface="Arial Narrow" charset="0"/>
            </a:endParaRPr>
          </a:p>
          <a:p>
            <a:pPr eaLnBrk="1" hangingPunct="1">
              <a:lnSpc>
                <a:spcPct val="90000"/>
              </a:lnSpc>
            </a:pPr>
            <a:r>
              <a:rPr lang="en-US" b="1" u="sng" dirty="0">
                <a:solidFill>
                  <a:srgbClr val="000066"/>
                </a:solidFill>
                <a:latin typeface="Arial Narrow" charset="0"/>
                <a:ea typeface="Arial Narrow" charset="0"/>
                <a:cs typeface="Arial Narrow" charset="0"/>
              </a:rPr>
              <a:t>fixed</a:t>
            </a:r>
            <a:r>
              <a:rPr lang="en-US" b="1" dirty="0">
                <a:solidFill>
                  <a:srgbClr val="000066"/>
                </a:solidFill>
                <a:latin typeface="Arial Narrow" charset="0"/>
                <a:ea typeface="Arial Narrow" charset="0"/>
                <a:cs typeface="Arial Narrow" charset="0"/>
              </a:rPr>
              <a:t>:</a:t>
            </a:r>
          </a:p>
          <a:p>
            <a:pPr eaLnBrk="1" hangingPunct="1">
              <a:lnSpc>
                <a:spcPct val="90000"/>
              </a:lnSpc>
            </a:pPr>
            <a:endParaRPr lang="en-US" b="1" u="sng" dirty="0">
              <a:solidFill>
                <a:srgbClr val="000066"/>
              </a:solidFill>
              <a:latin typeface="Arial Narrow" charset="0"/>
              <a:ea typeface="Arial Narrow" charset="0"/>
              <a:cs typeface="Arial Narrow" charset="0"/>
            </a:endParaRPr>
          </a:p>
        </p:txBody>
      </p:sp>
      <p:sp>
        <p:nvSpPr>
          <p:cNvPr id="5124" name="Rectangle 4"/>
          <p:cNvSpPr>
            <a:spLocks noChangeArrowheads="1"/>
          </p:cNvSpPr>
          <p:nvPr/>
        </p:nvSpPr>
        <p:spPr bwMode="auto">
          <a:xfrm>
            <a:off x="3317876" y="4665269"/>
            <a:ext cx="3263900" cy="29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5125" name="Rectangle 5"/>
          <p:cNvSpPr>
            <a:spLocks noChangeArrowheads="1"/>
          </p:cNvSpPr>
          <p:nvPr/>
        </p:nvSpPr>
        <p:spPr bwMode="auto">
          <a:xfrm>
            <a:off x="3349626" y="1963344"/>
            <a:ext cx="1435100" cy="29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5126" name="Rectangle 6"/>
          <p:cNvSpPr>
            <a:spLocks noChangeArrowheads="1"/>
          </p:cNvSpPr>
          <p:nvPr/>
        </p:nvSpPr>
        <p:spPr bwMode="auto">
          <a:xfrm>
            <a:off x="3336926" y="2496744"/>
            <a:ext cx="3111500" cy="29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5127" name="Rectangle 7"/>
          <p:cNvSpPr>
            <a:spLocks noChangeArrowheads="1"/>
          </p:cNvSpPr>
          <p:nvPr/>
        </p:nvSpPr>
        <p:spPr bwMode="auto">
          <a:xfrm>
            <a:off x="3336926" y="3039669"/>
            <a:ext cx="4940300" cy="29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5128" name="Text Box 8"/>
          <p:cNvSpPr txBox="1">
            <a:spLocks noChangeArrowheads="1"/>
          </p:cNvSpPr>
          <p:nvPr/>
        </p:nvSpPr>
        <p:spPr bwMode="auto">
          <a:xfrm>
            <a:off x="3249614" y="3487345"/>
            <a:ext cx="48413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kumimoji="1" lang="en-US" b="1" dirty="0">
                <a:solidFill>
                  <a:srgbClr val="000066"/>
                </a:solidFill>
                <a:latin typeface="Arial Narrow" charset="0"/>
                <a:ea typeface="Arial Narrow" charset="0"/>
                <a:cs typeface="Arial Narrow" charset="0"/>
              </a:rPr>
              <a:t>x86 – Instructions vary from 1 to 17 Bytes long</a:t>
            </a:r>
          </a:p>
          <a:p>
            <a:pPr eaLnBrk="1" hangingPunct="1">
              <a:spcBef>
                <a:spcPct val="20000"/>
              </a:spcBef>
            </a:pPr>
            <a:endParaRPr kumimoji="1" lang="en-US" b="1" dirty="0">
              <a:solidFill>
                <a:srgbClr val="000066"/>
              </a:solidFill>
              <a:latin typeface="Arial Narrow" charset="0"/>
              <a:ea typeface="Arial Narrow" charset="0"/>
              <a:cs typeface="Arial Narrow" charset="0"/>
            </a:endParaRPr>
          </a:p>
        </p:txBody>
      </p:sp>
      <p:sp>
        <p:nvSpPr>
          <p:cNvPr id="5129" name="Text Box 9"/>
          <p:cNvSpPr txBox="1">
            <a:spLocks noChangeArrowheads="1"/>
          </p:cNvSpPr>
          <p:nvPr/>
        </p:nvSpPr>
        <p:spPr bwMode="auto">
          <a:xfrm>
            <a:off x="3243265" y="5243120"/>
            <a:ext cx="4544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kumimoji="1" lang="en-US" b="1" dirty="0">
                <a:solidFill>
                  <a:srgbClr val="000066"/>
                </a:solidFill>
                <a:latin typeface="Arial Narrow" charset="0"/>
                <a:ea typeface="Arial Narrow" charset="0"/>
                <a:cs typeface="Arial Narrow" charset="0"/>
              </a:rPr>
              <a:t>MIPS, PowerPC, and most other RISC’s: </a:t>
            </a:r>
          </a:p>
          <a:p>
            <a:pPr eaLnBrk="1" hangingPunct="1">
              <a:spcBef>
                <a:spcPct val="20000"/>
              </a:spcBef>
            </a:pPr>
            <a:r>
              <a:rPr kumimoji="1" lang="en-US" b="1" dirty="0">
                <a:solidFill>
                  <a:srgbClr val="000066"/>
                </a:solidFill>
                <a:latin typeface="Arial Narrow" charset="0"/>
                <a:ea typeface="Arial Narrow" charset="0"/>
                <a:cs typeface="Arial Narrow" charset="0"/>
              </a:rPr>
              <a:t>all instruction are 4 Bytes long</a:t>
            </a:r>
          </a:p>
        </p:txBody>
      </p:sp>
      <p:sp>
        <p:nvSpPr>
          <p:cNvPr id="2" name="Slide Number Placeholder 1">
            <a:extLst>
              <a:ext uri="{FF2B5EF4-FFF2-40B4-BE49-F238E27FC236}">
                <a16:creationId xmlns:a16="http://schemas.microsoft.com/office/drawing/2014/main" id="{917581C0-1386-4B6B-B1A9-061A48291743}"/>
              </a:ext>
            </a:extLst>
          </p:cNvPr>
          <p:cNvSpPr>
            <a:spLocks noGrp="1"/>
          </p:cNvSpPr>
          <p:nvPr>
            <p:ph type="sldNum" sz="quarter" idx="13"/>
          </p:nvPr>
        </p:nvSpPr>
        <p:spPr/>
        <p:txBody>
          <a:bodyPr/>
          <a:lstStyle/>
          <a:p>
            <a:fld id="{AA918FE6-FEDB-42B5-B0DB-51A8335001C1}" type="slidenum">
              <a:rPr lang="en-US" smtClean="0"/>
              <a:pPr/>
              <a:t>11</a:t>
            </a:fld>
            <a:endParaRPr lang="en-US" dirty="0"/>
          </a:p>
        </p:txBody>
      </p:sp>
    </p:spTree>
    <p:extLst>
      <p:ext uri="{BB962C8B-B14F-4D97-AF65-F5344CB8AC3E}">
        <p14:creationId xmlns:p14="http://schemas.microsoft.com/office/powerpoint/2010/main" val="17732714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08517" y="605541"/>
            <a:ext cx="6690151"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Instruction Length</a:t>
            </a:r>
          </a:p>
        </p:txBody>
      </p:sp>
      <p:sp>
        <p:nvSpPr>
          <p:cNvPr id="6147" name="Rectangle 3"/>
          <p:cNvSpPr>
            <a:spLocks noGrp="1" noChangeArrowheads="1"/>
          </p:cNvSpPr>
          <p:nvPr>
            <p:ph type="body" idx="4294967295"/>
          </p:nvPr>
        </p:nvSpPr>
        <p:spPr>
          <a:xfrm>
            <a:off x="408517" y="1753849"/>
            <a:ext cx="11277600" cy="4966990"/>
          </a:xfrm>
        </p:spPr>
        <p:txBody>
          <a:bodyPr/>
          <a:lstStyle/>
          <a:p>
            <a:pPr>
              <a:buClrTx/>
            </a:pPr>
            <a:r>
              <a:rPr lang="en-US" dirty="0"/>
              <a:t>variable-length instructions (x86):</a:t>
            </a:r>
          </a:p>
          <a:p>
            <a:pPr lvl="1"/>
            <a:r>
              <a:rPr lang="en-US" dirty="0"/>
              <a:t>require multi-step, complex fetch and decode (-)</a:t>
            </a:r>
          </a:p>
          <a:p>
            <a:pPr lvl="1"/>
            <a:r>
              <a:rPr lang="en-US" dirty="0">
                <a:solidFill>
                  <a:srgbClr val="C00000"/>
                </a:solidFill>
              </a:rPr>
              <a:t>allow smaller binary programs that require less disk storage, less DRAM at runtime, less memory, bandwidth and better cache efficiency (+)</a:t>
            </a:r>
          </a:p>
          <a:p>
            <a:pPr lvl="1"/>
            <a:endParaRPr lang="en-US" dirty="0">
              <a:solidFill>
                <a:srgbClr val="C00000"/>
              </a:solidFill>
            </a:endParaRPr>
          </a:p>
          <a:p>
            <a:pPr>
              <a:buClrTx/>
            </a:pPr>
            <a:r>
              <a:rPr lang="en-US" dirty="0"/>
              <a:t>fixed-length instructions (RISC’s) </a:t>
            </a:r>
          </a:p>
          <a:p>
            <a:pPr lvl="1"/>
            <a:r>
              <a:rPr lang="en-US" dirty="0">
                <a:solidFill>
                  <a:srgbClr val="C00000"/>
                </a:solidFill>
              </a:rPr>
              <a:t>allow easy fetch and decode (+)</a:t>
            </a:r>
          </a:p>
          <a:p>
            <a:pPr lvl="1"/>
            <a:r>
              <a:rPr lang="en-US" dirty="0">
                <a:solidFill>
                  <a:srgbClr val="C00000"/>
                </a:solidFill>
              </a:rPr>
              <a:t>simplify pipelining and parallelism (+)</a:t>
            </a:r>
          </a:p>
          <a:p>
            <a:pPr lvl="1"/>
            <a:r>
              <a:rPr lang="en-US" dirty="0"/>
              <a:t>result in larger binary programs that require more disk storage, more DRAM at runtime, more memory bandwidth and lower cache efficiency (-)</a:t>
            </a:r>
          </a:p>
        </p:txBody>
      </p:sp>
      <p:sp>
        <p:nvSpPr>
          <p:cNvPr id="2" name="Slide Number Placeholder 1">
            <a:extLst>
              <a:ext uri="{FF2B5EF4-FFF2-40B4-BE49-F238E27FC236}">
                <a16:creationId xmlns:a16="http://schemas.microsoft.com/office/drawing/2014/main" id="{9A1BF474-2D58-4053-9D25-259C38F609B7}"/>
              </a:ext>
            </a:extLst>
          </p:cNvPr>
          <p:cNvSpPr>
            <a:spLocks noGrp="1"/>
          </p:cNvSpPr>
          <p:nvPr>
            <p:ph type="sldNum" sz="quarter" idx="13"/>
          </p:nvPr>
        </p:nvSpPr>
        <p:spPr/>
        <p:txBody>
          <a:bodyPr/>
          <a:lstStyle/>
          <a:p>
            <a:fld id="{AA918FE6-FEDB-42B5-B0DB-51A8335001C1}" type="slidenum">
              <a:rPr lang="en-US" smtClean="0"/>
              <a:pPr/>
              <a:t>12</a:t>
            </a:fld>
            <a:endParaRPr lang="en-US" dirty="0"/>
          </a:p>
        </p:txBody>
      </p:sp>
    </p:spTree>
    <p:extLst>
      <p:ext uri="{BB962C8B-B14F-4D97-AF65-F5344CB8AC3E}">
        <p14:creationId xmlns:p14="http://schemas.microsoft.com/office/powerpoint/2010/main" val="594400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8517" y="628026"/>
            <a:ext cx="5548728"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Case Study: ARM </a:t>
            </a:r>
          </a:p>
        </p:txBody>
      </p:sp>
      <p:sp>
        <p:nvSpPr>
          <p:cNvPr id="3" name="Content Placeholder 2"/>
          <p:cNvSpPr>
            <a:spLocks noGrp="1"/>
          </p:cNvSpPr>
          <p:nvPr>
            <p:ph idx="4294967295"/>
          </p:nvPr>
        </p:nvSpPr>
        <p:spPr>
          <a:xfrm>
            <a:off x="408517" y="1566471"/>
            <a:ext cx="11277600" cy="5154367"/>
          </a:xfrm>
        </p:spPr>
        <p:txBody>
          <a:bodyPr/>
          <a:lstStyle/>
          <a:p>
            <a:pPr marL="0" indent="0">
              <a:buClrTx/>
              <a:buNone/>
            </a:pPr>
            <a:r>
              <a:rPr lang="en-US" dirty="0">
                <a:solidFill>
                  <a:schemeClr val="bg1">
                    <a:lumMod val="95000"/>
                  </a:schemeClr>
                </a:solidFill>
                <a:highlight>
                  <a:srgbClr val="CC0000"/>
                </a:highlight>
              </a:rPr>
              <a:t>How can we overcome the limitation of fixed-length instructions? </a:t>
            </a:r>
          </a:p>
          <a:p>
            <a:pPr>
              <a:buClrTx/>
            </a:pPr>
            <a:r>
              <a:rPr lang="en-US" dirty="0"/>
              <a:t>ARM (Advanced RISC Machine)</a:t>
            </a:r>
          </a:p>
          <a:p>
            <a:pPr lvl="1"/>
            <a:r>
              <a:rPr lang="en-US" dirty="0"/>
              <a:t>started with fixed, 32-bit instruction length</a:t>
            </a:r>
          </a:p>
          <a:p>
            <a:pPr lvl="1"/>
            <a:r>
              <a:rPr lang="en-US" dirty="0">
                <a:solidFill>
                  <a:srgbClr val="E84A25"/>
                </a:solidFill>
              </a:rPr>
              <a:t>added thumb instructions</a:t>
            </a:r>
          </a:p>
          <a:p>
            <a:pPr lvl="2"/>
            <a:r>
              <a:rPr lang="en-US" dirty="0"/>
              <a:t>a subset of the 32-bit instructions</a:t>
            </a:r>
          </a:p>
          <a:p>
            <a:pPr lvl="2"/>
            <a:r>
              <a:rPr lang="en-US" dirty="0"/>
              <a:t>all encoded in 16 bits</a:t>
            </a:r>
          </a:p>
          <a:p>
            <a:pPr lvl="2"/>
            <a:r>
              <a:rPr lang="en-US" dirty="0"/>
              <a:t>all translated into equivalent 32-bit instructions within the processor pipeline at runtime</a:t>
            </a:r>
          </a:p>
          <a:p>
            <a:pPr lvl="2"/>
            <a:r>
              <a:rPr lang="en-US" dirty="0"/>
              <a:t>can access only 8 general purpose registers</a:t>
            </a:r>
          </a:p>
          <a:p>
            <a:pPr lvl="1"/>
            <a:r>
              <a:rPr lang="en-US" dirty="0"/>
              <a:t>motivated by many resource constrained embedded applications that require less disk storage, less DRAM at runtime, less memory bandwidth and better cache efficiency</a:t>
            </a:r>
          </a:p>
          <a:p>
            <a:endParaRPr lang="en-US" dirty="0"/>
          </a:p>
        </p:txBody>
      </p:sp>
      <p:sp>
        <p:nvSpPr>
          <p:cNvPr id="4" name="TextBox 3">
            <a:extLst>
              <a:ext uri="{FF2B5EF4-FFF2-40B4-BE49-F238E27FC236}">
                <a16:creationId xmlns:a16="http://schemas.microsoft.com/office/drawing/2014/main" id="{2A47F9D6-DC11-4778-BC41-34011EB65F34}"/>
              </a:ext>
            </a:extLst>
          </p:cNvPr>
          <p:cNvSpPr txBox="1"/>
          <p:nvPr/>
        </p:nvSpPr>
        <p:spPr>
          <a:xfrm>
            <a:off x="712580" y="5155432"/>
            <a:ext cx="5068032" cy="400110"/>
          </a:xfrm>
          <a:prstGeom prst="rect">
            <a:avLst/>
          </a:prstGeom>
          <a:solidFill>
            <a:srgbClr val="0070C0"/>
          </a:solidFill>
        </p:spPr>
        <p:txBody>
          <a:bodyPr wrap="square" rtlCol="0">
            <a:spAutoFit/>
          </a:bodyPr>
          <a:lstStyle/>
          <a:p>
            <a:r>
              <a:rPr lang="en-US" dirty="0">
                <a:solidFill>
                  <a:schemeClr val="bg1"/>
                </a:solidFill>
              </a:rPr>
              <a:t>Q: How about RISC-V?</a:t>
            </a:r>
          </a:p>
        </p:txBody>
      </p:sp>
      <p:sp>
        <p:nvSpPr>
          <p:cNvPr id="5" name="Slide Number Placeholder 4">
            <a:extLst>
              <a:ext uri="{FF2B5EF4-FFF2-40B4-BE49-F238E27FC236}">
                <a16:creationId xmlns:a16="http://schemas.microsoft.com/office/drawing/2014/main" id="{83E03BEA-445B-4FB9-85ED-653CA8300919}"/>
              </a:ext>
            </a:extLst>
          </p:cNvPr>
          <p:cNvSpPr>
            <a:spLocks noGrp="1"/>
          </p:cNvSpPr>
          <p:nvPr>
            <p:ph type="sldNum" sz="quarter" idx="13"/>
          </p:nvPr>
        </p:nvSpPr>
        <p:spPr/>
        <p:txBody>
          <a:bodyPr/>
          <a:lstStyle/>
          <a:p>
            <a:fld id="{AA918FE6-FEDB-42B5-B0DB-51A8335001C1}" type="slidenum">
              <a:rPr lang="en-US" smtClean="0"/>
              <a:pPr/>
              <a:t>13</a:t>
            </a:fld>
            <a:endParaRPr lang="en-US" dirty="0"/>
          </a:p>
        </p:txBody>
      </p:sp>
    </p:spTree>
    <p:extLst>
      <p:ext uri="{BB962C8B-B14F-4D97-AF65-F5344CB8AC3E}">
        <p14:creationId xmlns:p14="http://schemas.microsoft.com/office/powerpoint/2010/main" val="21402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408517" y="593222"/>
            <a:ext cx="7491040"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How many registers? </a:t>
            </a:r>
          </a:p>
        </p:txBody>
      </p:sp>
      <p:sp>
        <p:nvSpPr>
          <p:cNvPr id="382979" name="Rectangle 3"/>
          <p:cNvSpPr>
            <a:spLocks noGrp="1" noChangeArrowheads="1"/>
          </p:cNvSpPr>
          <p:nvPr>
            <p:ph idx="4294967295"/>
          </p:nvPr>
        </p:nvSpPr>
        <p:spPr>
          <a:xfrm>
            <a:off x="408517" y="1547410"/>
            <a:ext cx="11277600" cy="5760720"/>
          </a:xfrm>
        </p:spPr>
        <p:txBody>
          <a:bodyPr/>
          <a:lstStyle/>
          <a:p>
            <a:pPr>
              <a:buClrTx/>
            </a:pPr>
            <a:r>
              <a:rPr lang="en-US" dirty="0"/>
              <a:t>most computers have a small set of registers</a:t>
            </a:r>
          </a:p>
          <a:p>
            <a:pPr lvl="1"/>
            <a:r>
              <a:rPr lang="en-US" dirty="0"/>
              <a:t>on-chip memory to hold values that will be used soon</a:t>
            </a:r>
          </a:p>
          <a:p>
            <a:pPr lvl="1"/>
            <a:r>
              <a:rPr lang="en-US" dirty="0"/>
              <a:t>a typical instruction use 2 or 3 register values</a:t>
            </a:r>
          </a:p>
          <a:p>
            <a:pPr>
              <a:buClrTx/>
            </a:pPr>
            <a:r>
              <a:rPr lang="en-US" dirty="0">
                <a:solidFill>
                  <a:schemeClr val="accent2"/>
                </a:solidFill>
              </a:rPr>
              <a:t>advantages of a small number of registers:</a:t>
            </a:r>
          </a:p>
          <a:p>
            <a:pPr lvl="1"/>
            <a:r>
              <a:rPr lang="en-US" dirty="0"/>
              <a:t>it requires fewer instruction bits to specify which one</a:t>
            </a:r>
          </a:p>
          <a:p>
            <a:pPr lvl="1"/>
            <a:r>
              <a:rPr lang="en-US" dirty="0"/>
              <a:t>less hardware</a:t>
            </a:r>
          </a:p>
          <a:p>
            <a:pPr lvl="1"/>
            <a:r>
              <a:rPr lang="en-US" dirty="0"/>
              <a:t>faster access (shorter wires, fewer gates)</a:t>
            </a:r>
          </a:p>
          <a:p>
            <a:pPr lvl="1"/>
            <a:r>
              <a:rPr lang="en-US" dirty="0"/>
              <a:t>faster context switch (when all registers need saving)</a:t>
            </a:r>
          </a:p>
          <a:p>
            <a:pPr>
              <a:buClrTx/>
            </a:pPr>
            <a:r>
              <a:rPr lang="en-US" dirty="0">
                <a:solidFill>
                  <a:schemeClr val="accent1"/>
                </a:solidFill>
              </a:rPr>
              <a:t>advantages of a larger number:</a:t>
            </a:r>
          </a:p>
          <a:p>
            <a:pPr lvl="1"/>
            <a:r>
              <a:rPr lang="en-US" dirty="0"/>
              <a:t>fewer loads and stores needed</a:t>
            </a:r>
          </a:p>
          <a:p>
            <a:pPr lvl="1"/>
            <a:r>
              <a:rPr lang="en-US" dirty="0"/>
              <a:t>easier to express several operations in parallel</a:t>
            </a:r>
          </a:p>
          <a:p>
            <a:pPr lvl="1"/>
            <a:endParaRPr lang="en-US" dirty="0">
              <a:solidFill>
                <a:srgbClr val="C00000"/>
              </a:solidFill>
            </a:endParaRPr>
          </a:p>
          <a:p>
            <a:pPr lvl="1"/>
            <a:endParaRPr lang="en-US" dirty="0">
              <a:solidFill>
                <a:srgbClr val="C00000"/>
              </a:solidFill>
            </a:endParaRPr>
          </a:p>
        </p:txBody>
      </p:sp>
      <p:sp>
        <p:nvSpPr>
          <p:cNvPr id="2" name="Slide Number Placeholder 1">
            <a:extLst>
              <a:ext uri="{FF2B5EF4-FFF2-40B4-BE49-F238E27FC236}">
                <a16:creationId xmlns:a16="http://schemas.microsoft.com/office/drawing/2014/main" id="{A3764786-8566-4B1F-93C0-6022D48036A7}"/>
              </a:ext>
            </a:extLst>
          </p:cNvPr>
          <p:cNvSpPr>
            <a:spLocks noGrp="1"/>
          </p:cNvSpPr>
          <p:nvPr>
            <p:ph type="sldNum" sz="quarter" idx="13"/>
          </p:nvPr>
        </p:nvSpPr>
        <p:spPr/>
        <p:txBody>
          <a:bodyPr/>
          <a:lstStyle/>
          <a:p>
            <a:fld id="{AA918FE6-FEDB-42B5-B0DB-51A8335001C1}" type="slidenum">
              <a:rPr lang="en-US" smtClean="0"/>
              <a:pPr/>
              <a:t>14</a:t>
            </a:fld>
            <a:endParaRPr lang="en-US" dirty="0"/>
          </a:p>
        </p:txBody>
      </p:sp>
    </p:spTree>
    <p:extLst>
      <p:ext uri="{BB962C8B-B14F-4D97-AF65-F5344CB8AC3E}">
        <p14:creationId xmlns:p14="http://schemas.microsoft.com/office/powerpoint/2010/main" val="10189442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29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29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297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297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297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29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408517" y="603429"/>
            <a:ext cx="8355556"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Where do operands reside?</a:t>
            </a:r>
          </a:p>
        </p:txBody>
      </p:sp>
      <p:sp>
        <p:nvSpPr>
          <p:cNvPr id="385027" name="Rectangle 3"/>
          <p:cNvSpPr>
            <a:spLocks noGrp="1" noChangeArrowheads="1"/>
          </p:cNvSpPr>
          <p:nvPr>
            <p:ph type="body" idx="4294967295"/>
          </p:nvPr>
        </p:nvSpPr>
        <p:spPr>
          <a:xfrm>
            <a:off x="408517" y="1674253"/>
            <a:ext cx="11277600" cy="5046585"/>
          </a:xfrm>
        </p:spPr>
        <p:txBody>
          <a:bodyPr/>
          <a:lstStyle/>
          <a:p>
            <a:pPr marL="0" indent="0">
              <a:buNone/>
            </a:pPr>
            <a:r>
              <a:rPr lang="en-US" sz="2400" dirty="0">
                <a:solidFill>
                  <a:srgbClr val="C00000"/>
                </a:solidFill>
              </a:rPr>
              <a:t>When the ALU needs them?</a:t>
            </a:r>
          </a:p>
          <a:p>
            <a:pPr>
              <a:buClrTx/>
            </a:pPr>
            <a:r>
              <a:rPr lang="en-US" dirty="0"/>
              <a:t>stack machine:</a:t>
            </a:r>
          </a:p>
          <a:p>
            <a:pPr lvl="1"/>
            <a:r>
              <a:rPr lang="en-US" dirty="0">
                <a:solidFill>
                  <a:srgbClr val="C00000"/>
                </a:solidFill>
              </a:rPr>
              <a:t>push</a:t>
            </a:r>
            <a:r>
              <a:rPr lang="en-US" dirty="0"/>
              <a:t> loads memory into 1st register (“top of stack”), moves other </a:t>
            </a:r>
            <a:r>
              <a:rPr lang="en-US" dirty="0" err="1"/>
              <a:t>regs</a:t>
            </a:r>
            <a:r>
              <a:rPr lang="en-US" dirty="0"/>
              <a:t> down</a:t>
            </a:r>
          </a:p>
          <a:p>
            <a:pPr lvl="1"/>
            <a:r>
              <a:rPr lang="en-US" dirty="0">
                <a:solidFill>
                  <a:srgbClr val="C00000"/>
                </a:solidFill>
              </a:rPr>
              <a:t>pop</a:t>
            </a:r>
            <a:r>
              <a:rPr lang="en-US" dirty="0"/>
              <a:t> does the reverse</a:t>
            </a:r>
          </a:p>
          <a:p>
            <a:pPr lvl="1"/>
            <a:r>
              <a:rPr lang="en-US" dirty="0">
                <a:solidFill>
                  <a:srgbClr val="C00000"/>
                </a:solidFill>
              </a:rPr>
              <a:t>add</a:t>
            </a:r>
            <a:r>
              <a:rPr lang="en-US" dirty="0"/>
              <a:t> combines contents of first two registers, moves rest up</a:t>
            </a:r>
          </a:p>
          <a:p>
            <a:pPr>
              <a:buClrTx/>
            </a:pPr>
            <a:r>
              <a:rPr lang="en-US" dirty="0"/>
              <a:t>accumulator machine:</a:t>
            </a:r>
          </a:p>
          <a:p>
            <a:pPr lvl="1"/>
            <a:r>
              <a:rPr lang="en-US" dirty="0"/>
              <a:t>only 1 register (called the “accumulator”)</a:t>
            </a:r>
          </a:p>
          <a:p>
            <a:pPr lvl="1"/>
            <a:r>
              <a:rPr lang="en-US" dirty="0"/>
              <a:t>instruction includes </a:t>
            </a:r>
            <a:r>
              <a:rPr lang="en-US" dirty="0">
                <a:solidFill>
                  <a:srgbClr val="C00000"/>
                </a:solidFill>
              </a:rPr>
              <a:t>store</a:t>
            </a:r>
            <a:r>
              <a:rPr lang="en-US" dirty="0"/>
              <a:t> and </a:t>
            </a:r>
            <a:r>
              <a:rPr lang="en-US" dirty="0">
                <a:solidFill>
                  <a:srgbClr val="C00000"/>
                </a:solidFill>
              </a:rPr>
              <a:t>ACC</a:t>
            </a:r>
            <a:r>
              <a:rPr lang="en-US" dirty="0">
                <a:solidFill>
                  <a:srgbClr val="C00000"/>
                </a:solidFill>
                <a:sym typeface="Symbol" pitchFamily="18" charset="2"/>
              </a:rPr>
              <a:t></a:t>
            </a:r>
            <a:r>
              <a:rPr lang="en-US" dirty="0">
                <a:solidFill>
                  <a:srgbClr val="C00000"/>
                </a:solidFill>
              </a:rPr>
              <a:t> ACC + MEM</a:t>
            </a:r>
          </a:p>
          <a:p>
            <a:pPr>
              <a:buClrTx/>
            </a:pPr>
            <a:r>
              <a:rPr lang="en-US" dirty="0"/>
              <a:t>register-memory machine :</a:t>
            </a:r>
          </a:p>
          <a:p>
            <a:pPr lvl="1"/>
            <a:r>
              <a:rPr lang="en-US" dirty="0"/>
              <a:t>arithmetic instructions can use data in registers and/or memory  </a:t>
            </a:r>
          </a:p>
          <a:p>
            <a:pPr>
              <a:buClrTx/>
            </a:pPr>
            <a:r>
              <a:rPr lang="en-US" dirty="0"/>
              <a:t>load-store machine  (aka register-register machine):</a:t>
            </a:r>
          </a:p>
          <a:p>
            <a:pPr lvl="1"/>
            <a:r>
              <a:rPr lang="en-US" dirty="0"/>
              <a:t>arithmetic instructions can only use data in registers</a:t>
            </a:r>
            <a:endParaRPr lang="en-US" dirty="0">
              <a:sym typeface="Symbol" pitchFamily="18" charset="2"/>
            </a:endParaRPr>
          </a:p>
        </p:txBody>
      </p:sp>
      <p:sp>
        <p:nvSpPr>
          <p:cNvPr id="2" name="Slide Number Placeholder 1">
            <a:extLst>
              <a:ext uri="{FF2B5EF4-FFF2-40B4-BE49-F238E27FC236}">
                <a16:creationId xmlns:a16="http://schemas.microsoft.com/office/drawing/2014/main" id="{65EA2D80-703A-4416-9E81-ACE490B4B058}"/>
              </a:ext>
            </a:extLst>
          </p:cNvPr>
          <p:cNvSpPr>
            <a:spLocks noGrp="1"/>
          </p:cNvSpPr>
          <p:nvPr>
            <p:ph type="sldNum" sz="quarter" idx="13"/>
          </p:nvPr>
        </p:nvSpPr>
        <p:spPr/>
        <p:txBody>
          <a:bodyPr/>
          <a:lstStyle/>
          <a:p>
            <a:fld id="{AA918FE6-FEDB-42B5-B0DB-51A8335001C1}" type="slidenum">
              <a:rPr lang="en-US" smtClean="0"/>
              <a:pPr/>
              <a:t>15</a:t>
            </a:fld>
            <a:endParaRPr lang="en-US" dirty="0"/>
          </a:p>
        </p:txBody>
      </p:sp>
    </p:spTree>
    <p:extLst>
      <p:ext uri="{BB962C8B-B14F-4D97-AF65-F5344CB8AC3E}">
        <p14:creationId xmlns:p14="http://schemas.microsoft.com/office/powerpoint/2010/main" val="99510070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0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50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50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50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02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502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2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5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408516" y="564792"/>
            <a:ext cx="5252336"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Classifying ISAs</a:t>
            </a:r>
          </a:p>
        </p:txBody>
      </p:sp>
      <p:sp>
        <p:nvSpPr>
          <p:cNvPr id="351235" name="Rectangle 3"/>
          <p:cNvSpPr>
            <a:spLocks noGrp="1" noChangeArrowheads="1"/>
          </p:cNvSpPr>
          <p:nvPr>
            <p:ph type="body" idx="4294967295"/>
          </p:nvPr>
        </p:nvSpPr>
        <p:spPr>
          <a:xfrm>
            <a:off x="408517" y="1429555"/>
            <a:ext cx="9559732" cy="5291284"/>
          </a:xfrm>
        </p:spPr>
        <p:txBody>
          <a:bodyPr/>
          <a:lstStyle/>
          <a:p>
            <a:pPr marL="0" indent="0">
              <a:buNone/>
            </a:pPr>
            <a:r>
              <a:rPr lang="en-US" altLang="zh-CN" sz="1800" b="1" dirty="0">
                <a:solidFill>
                  <a:srgbClr val="C00000"/>
                </a:solidFill>
              </a:rPr>
              <a:t>accumulator (before 1960, </a:t>
            </a:r>
            <a:r>
              <a:rPr lang="en-US" altLang="en-US" sz="1800" b="1" dirty="0">
                <a:solidFill>
                  <a:srgbClr val="C00000"/>
                </a:solidFill>
              </a:rPr>
              <a:t>e.g., 68HC11</a:t>
            </a:r>
            <a:r>
              <a:rPr lang="en-US" altLang="zh-CN" sz="1800" b="1" dirty="0">
                <a:solidFill>
                  <a:srgbClr val="C00000"/>
                </a:solidFill>
              </a:rPr>
              <a:t>):</a:t>
            </a:r>
          </a:p>
          <a:p>
            <a:pPr marL="0" indent="0">
              <a:buNone/>
            </a:pPr>
            <a:r>
              <a:rPr lang="en-US" altLang="zh-CN" sz="1800" dirty="0"/>
              <a:t>1-address		add A		</a:t>
            </a:r>
            <a:r>
              <a:rPr lang="en-US" altLang="zh-CN" sz="1800" dirty="0" err="1"/>
              <a:t>acc</a:t>
            </a:r>
            <a:r>
              <a:rPr lang="en-US" altLang="zh-CN" sz="1600" b="1" kern="1200" dirty="0">
                <a:solidFill>
                  <a:srgbClr val="000000"/>
                </a:solidFill>
                <a:latin typeface="Symbol" charset="2"/>
                <a:ea typeface="宋体" charset="-122"/>
                <a:cs typeface=""/>
              </a:rPr>
              <a:t> ¬ </a:t>
            </a:r>
            <a:r>
              <a:rPr lang="en-US" altLang="zh-CN" sz="1800" dirty="0" err="1"/>
              <a:t>acc</a:t>
            </a:r>
            <a:r>
              <a:rPr lang="en-US" altLang="zh-CN" sz="1800" dirty="0"/>
              <a:t> + mem[A]</a:t>
            </a:r>
          </a:p>
          <a:p>
            <a:pPr marL="0" indent="0">
              <a:spcBef>
                <a:spcPts val="1600"/>
              </a:spcBef>
              <a:buNone/>
            </a:pPr>
            <a:r>
              <a:rPr lang="en-US" altLang="zh-CN" sz="1800" b="1" dirty="0">
                <a:solidFill>
                  <a:srgbClr val="C00000"/>
                </a:solidFill>
              </a:rPr>
              <a:t>stack (1960s to 1970s):</a:t>
            </a:r>
          </a:p>
          <a:p>
            <a:pPr marL="0" indent="0">
              <a:buNone/>
            </a:pPr>
            <a:r>
              <a:rPr lang="en-US" altLang="zh-CN" sz="1800" dirty="0"/>
              <a:t>0-address		add		</a:t>
            </a:r>
            <a:r>
              <a:rPr lang="en-US" altLang="zh-CN" sz="1800" dirty="0" err="1"/>
              <a:t>tos</a:t>
            </a:r>
            <a:r>
              <a:rPr lang="en-US" altLang="zh-CN" sz="1800" dirty="0">
                <a:latin typeface="Symbol" charset="2"/>
                <a:ea typeface="宋体" charset="-122"/>
              </a:rPr>
              <a:t> ¬ </a:t>
            </a:r>
            <a:r>
              <a:rPr lang="en-US" altLang="zh-CN" sz="1800" dirty="0" err="1"/>
              <a:t>tos</a:t>
            </a:r>
            <a:r>
              <a:rPr lang="en-US" altLang="zh-CN" sz="1800" dirty="0"/>
              <a:t> + next</a:t>
            </a:r>
          </a:p>
          <a:p>
            <a:pPr marL="0" indent="0">
              <a:spcBef>
                <a:spcPts val="1600"/>
              </a:spcBef>
              <a:buNone/>
            </a:pPr>
            <a:r>
              <a:rPr lang="en-US" altLang="zh-CN" sz="1800" b="1" dirty="0">
                <a:solidFill>
                  <a:srgbClr val="C00000"/>
                </a:solidFill>
              </a:rPr>
              <a:t>memory-memory (1970s to 1980s):</a:t>
            </a:r>
          </a:p>
          <a:p>
            <a:pPr marL="0" indent="0">
              <a:buNone/>
            </a:pPr>
            <a:r>
              <a:rPr lang="en-US" altLang="zh-CN" sz="1600" dirty="0"/>
              <a:t>2-address		add A, B		mem[A]</a:t>
            </a:r>
            <a:r>
              <a:rPr lang="en-US" altLang="zh-CN" sz="1600" dirty="0">
                <a:latin typeface="Symbol" charset="2"/>
                <a:ea typeface="宋体" charset="-122"/>
              </a:rPr>
              <a:t> ¬ </a:t>
            </a:r>
            <a:r>
              <a:rPr lang="en-US" altLang="zh-CN" sz="1600" dirty="0"/>
              <a:t>mem[A] + mem[B]</a:t>
            </a:r>
          </a:p>
          <a:p>
            <a:pPr marL="0" indent="0">
              <a:buNone/>
            </a:pPr>
            <a:r>
              <a:rPr lang="en-US" altLang="zh-CN" sz="1600" dirty="0"/>
              <a:t>3-address		add A, B, C 	mem[A]</a:t>
            </a:r>
            <a:r>
              <a:rPr lang="en-US" altLang="zh-CN" sz="1600" dirty="0">
                <a:latin typeface="Symbol" charset="2"/>
                <a:ea typeface="宋体" charset="-122"/>
              </a:rPr>
              <a:t> ¬ </a:t>
            </a:r>
            <a:r>
              <a:rPr lang="en-US" altLang="zh-CN" sz="1600" dirty="0"/>
              <a:t>mem[B] + mem[C]</a:t>
            </a:r>
          </a:p>
          <a:p>
            <a:pPr marL="0" indent="0">
              <a:spcBef>
                <a:spcPts val="1600"/>
              </a:spcBef>
              <a:buNone/>
            </a:pPr>
            <a:r>
              <a:rPr lang="en-US" altLang="zh-CN" sz="1800" b="1" dirty="0">
                <a:solidFill>
                  <a:srgbClr val="C00000"/>
                </a:solidFill>
              </a:rPr>
              <a:t>register-memory (1970s to present, </a:t>
            </a:r>
            <a:r>
              <a:rPr lang="en-US" altLang="en-US" sz="1800" b="1" dirty="0">
                <a:solidFill>
                  <a:srgbClr val="C00000"/>
                </a:solidFill>
              </a:rPr>
              <a:t>e.g., 80x86</a:t>
            </a:r>
            <a:r>
              <a:rPr lang="en-US" altLang="zh-CN" sz="1800" b="1" dirty="0">
                <a:solidFill>
                  <a:srgbClr val="C00000"/>
                </a:solidFill>
              </a:rPr>
              <a:t>):</a:t>
            </a:r>
          </a:p>
          <a:p>
            <a:pPr marL="0" indent="0">
              <a:buNone/>
            </a:pPr>
            <a:r>
              <a:rPr lang="en-US" altLang="zh-CN" sz="1600" dirty="0"/>
              <a:t>2-address		add R1,  A		R1</a:t>
            </a:r>
            <a:r>
              <a:rPr lang="en-US" altLang="zh-CN" sz="1600" dirty="0">
                <a:latin typeface="Symbol" charset="2"/>
                <a:ea typeface="宋体" charset="-122"/>
              </a:rPr>
              <a:t> ¬ </a:t>
            </a:r>
            <a:r>
              <a:rPr lang="en-US" altLang="zh-CN" sz="1600" dirty="0"/>
              <a:t>R1 + mem[A]	</a:t>
            </a:r>
          </a:p>
          <a:p>
            <a:pPr marL="0" indent="0">
              <a:buNone/>
            </a:pPr>
            <a:r>
              <a:rPr lang="en-US" altLang="zh-CN" sz="1600" dirty="0"/>
              <a:t>		load R1, A		R1</a:t>
            </a:r>
            <a:r>
              <a:rPr lang="en-US" altLang="zh-CN" sz="1600" dirty="0">
                <a:latin typeface="Symbol" charset="2"/>
                <a:ea typeface="宋体" charset="-122"/>
              </a:rPr>
              <a:t> ¬ </a:t>
            </a:r>
            <a:r>
              <a:rPr lang="en-US" altLang="zh-CN" sz="1600" dirty="0"/>
              <a:t>mem[A]</a:t>
            </a:r>
          </a:p>
          <a:p>
            <a:pPr marL="0" indent="0">
              <a:spcBef>
                <a:spcPts val="1600"/>
              </a:spcBef>
              <a:buNone/>
            </a:pPr>
            <a:r>
              <a:rPr lang="en-US" altLang="zh-CN" sz="1800" b="1" dirty="0">
                <a:solidFill>
                  <a:srgbClr val="C00000"/>
                </a:solidFill>
              </a:rPr>
              <a:t>register-register (load/store) (1960s to present, </a:t>
            </a:r>
            <a:r>
              <a:rPr lang="en-US" altLang="en-US" sz="1800" b="1" dirty="0">
                <a:solidFill>
                  <a:srgbClr val="C00000"/>
                </a:solidFill>
              </a:rPr>
              <a:t>e.g., MIPS</a:t>
            </a:r>
            <a:r>
              <a:rPr lang="en-US" altLang="zh-CN" sz="1800" b="1" dirty="0">
                <a:solidFill>
                  <a:srgbClr val="C00000"/>
                </a:solidFill>
              </a:rPr>
              <a:t>):</a:t>
            </a:r>
          </a:p>
          <a:p>
            <a:pPr marL="0" indent="0">
              <a:buNone/>
            </a:pPr>
            <a:r>
              <a:rPr lang="en-US" altLang="zh-CN" sz="1600" dirty="0"/>
              <a:t>3-address		add R1, R2, R3	R1</a:t>
            </a:r>
            <a:r>
              <a:rPr lang="en-US" altLang="zh-CN" sz="1600" dirty="0">
                <a:latin typeface="Symbol" charset="2"/>
                <a:ea typeface="宋体" charset="-122"/>
              </a:rPr>
              <a:t> ¬ </a:t>
            </a:r>
            <a:r>
              <a:rPr lang="en-US" altLang="zh-CN" sz="1600" dirty="0"/>
              <a:t>R2 + R3</a:t>
            </a:r>
          </a:p>
          <a:p>
            <a:pPr marL="0" indent="0">
              <a:buNone/>
            </a:pPr>
            <a:r>
              <a:rPr lang="en-US" altLang="zh-CN" sz="1600" dirty="0"/>
              <a:t>		load R1, R2	R1</a:t>
            </a:r>
            <a:r>
              <a:rPr lang="en-US" altLang="zh-CN" sz="1600" dirty="0">
                <a:latin typeface="Symbol" charset="2"/>
                <a:ea typeface="宋体" charset="-122"/>
              </a:rPr>
              <a:t> ¬ </a:t>
            </a:r>
            <a:r>
              <a:rPr lang="en-US" altLang="zh-CN" sz="1600" dirty="0"/>
              <a:t>mem[R2]</a:t>
            </a:r>
          </a:p>
          <a:p>
            <a:pPr marL="0" indent="0">
              <a:buNone/>
            </a:pPr>
            <a:r>
              <a:rPr lang="en-US" altLang="zh-CN" sz="1600" dirty="0"/>
              <a:t>		store R1, R2	mem[R1]</a:t>
            </a:r>
            <a:r>
              <a:rPr lang="en-US" altLang="zh-CN" sz="1600" dirty="0">
                <a:latin typeface="Symbol" charset="2"/>
                <a:ea typeface="宋体" charset="-122"/>
              </a:rPr>
              <a:t> ¬ </a:t>
            </a:r>
            <a:r>
              <a:rPr lang="en-US" altLang="zh-CN" sz="1600" dirty="0"/>
              <a:t>R2</a:t>
            </a:r>
          </a:p>
        </p:txBody>
      </p:sp>
      <p:sp>
        <p:nvSpPr>
          <p:cNvPr id="2" name="Slide Number Placeholder 1">
            <a:extLst>
              <a:ext uri="{FF2B5EF4-FFF2-40B4-BE49-F238E27FC236}">
                <a16:creationId xmlns:a16="http://schemas.microsoft.com/office/drawing/2014/main" id="{675EED86-CB8D-4156-A991-969618ECEDFD}"/>
              </a:ext>
            </a:extLst>
          </p:cNvPr>
          <p:cNvSpPr>
            <a:spLocks noGrp="1"/>
          </p:cNvSpPr>
          <p:nvPr>
            <p:ph type="sldNum" sz="quarter" idx="13"/>
          </p:nvPr>
        </p:nvSpPr>
        <p:spPr/>
        <p:txBody>
          <a:bodyPr/>
          <a:lstStyle/>
          <a:p>
            <a:fld id="{AA918FE6-FEDB-42B5-B0DB-51A8335001C1}" type="slidenum">
              <a:rPr lang="en-US" smtClean="0"/>
              <a:pPr/>
              <a:t>16</a:t>
            </a:fld>
            <a:endParaRPr lang="en-US" dirty="0"/>
          </a:p>
        </p:txBody>
      </p:sp>
    </p:spTree>
    <p:extLst>
      <p:ext uri="{BB962C8B-B14F-4D97-AF65-F5344CB8AC3E}">
        <p14:creationId xmlns:p14="http://schemas.microsoft.com/office/powerpoint/2010/main" val="52334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349804" y="552394"/>
            <a:ext cx="9261943" cy="679450"/>
          </a:xfrm>
        </p:spPr>
        <p:style>
          <a:lnRef idx="2">
            <a:schemeClr val="accent3"/>
          </a:lnRef>
          <a:fillRef idx="1">
            <a:schemeClr val="lt1"/>
          </a:fillRef>
          <a:effectRef idx="0">
            <a:schemeClr val="accent3"/>
          </a:effectRef>
          <a:fontRef idx="minor">
            <a:schemeClr val="dk1"/>
          </a:fontRef>
        </p:style>
        <p:txBody>
          <a:bodyPr/>
          <a:lstStyle/>
          <a:p>
            <a:r>
              <a:rPr lang="en-US" altLang="zh-CN" dirty="0">
                <a:solidFill>
                  <a:srgbClr val="E84A25"/>
                </a:solidFill>
              </a:rPr>
              <a:t>Operand Locations in Four ISA Classes</a:t>
            </a:r>
          </a:p>
        </p:txBody>
      </p:sp>
      <p:pic>
        <p:nvPicPr>
          <p:cNvPr id="342019" name="Picture 3"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638300"/>
            <a:ext cx="81534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42020" name="Text Box 4"/>
          <p:cNvSpPr txBox="1">
            <a:spLocks noChangeArrowheads="1"/>
          </p:cNvSpPr>
          <p:nvPr/>
        </p:nvSpPr>
        <p:spPr bwMode="auto">
          <a:xfrm>
            <a:off x="7211225" y="1231844"/>
            <a:ext cx="2092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zh-CN" sz="1400" dirty="0">
                <a:solidFill>
                  <a:schemeClr val="hlink"/>
                </a:solidFill>
                <a:latin typeface="Times New Roman" charset="0"/>
                <a:ea typeface="宋体" charset="-122"/>
              </a:rPr>
              <a:t>General Purpose Registers</a:t>
            </a:r>
            <a:endParaRPr lang="en-US" altLang="zh-CN" sz="2400" dirty="0">
              <a:solidFill>
                <a:schemeClr val="hlink"/>
              </a:solidFill>
              <a:latin typeface="Times New Roman" charset="0"/>
              <a:ea typeface="宋体" charset="-122"/>
            </a:endParaRPr>
          </a:p>
        </p:txBody>
      </p:sp>
      <p:sp>
        <p:nvSpPr>
          <p:cNvPr id="342021" name="Line 5"/>
          <p:cNvSpPr>
            <a:spLocks noChangeShapeType="1"/>
          </p:cNvSpPr>
          <p:nvPr/>
        </p:nvSpPr>
        <p:spPr bwMode="auto">
          <a:xfrm flipH="1" flipV="1">
            <a:off x="6362164" y="1398431"/>
            <a:ext cx="849060" cy="111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2022" name="Line 6"/>
          <p:cNvSpPr>
            <a:spLocks noChangeShapeType="1"/>
          </p:cNvSpPr>
          <p:nvPr/>
        </p:nvSpPr>
        <p:spPr bwMode="auto">
          <a:xfrm flipH="1" flipV="1">
            <a:off x="9303463" y="1409540"/>
            <a:ext cx="586126" cy="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E92D59B2-DCD7-4377-B22D-09E04C306099}"/>
              </a:ext>
            </a:extLst>
          </p:cNvPr>
          <p:cNvSpPr>
            <a:spLocks noGrp="1"/>
          </p:cNvSpPr>
          <p:nvPr>
            <p:ph type="sldNum" sz="quarter" idx="13"/>
          </p:nvPr>
        </p:nvSpPr>
        <p:spPr/>
        <p:txBody>
          <a:bodyPr/>
          <a:lstStyle/>
          <a:p>
            <a:fld id="{AA918FE6-FEDB-42B5-B0DB-51A8335001C1}" type="slidenum">
              <a:rPr lang="en-US" smtClean="0"/>
              <a:pPr/>
              <a:t>17</a:t>
            </a:fld>
            <a:endParaRPr lang="en-US" dirty="0"/>
          </a:p>
        </p:txBody>
      </p:sp>
    </p:spTree>
    <p:extLst>
      <p:ext uri="{BB962C8B-B14F-4D97-AF65-F5344CB8AC3E}">
        <p14:creationId xmlns:p14="http://schemas.microsoft.com/office/powerpoint/2010/main" val="97668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339257" y="637261"/>
            <a:ext cx="6601865"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Four Instruction Sets</a:t>
            </a:r>
          </a:p>
        </p:txBody>
      </p:sp>
      <p:sp>
        <p:nvSpPr>
          <p:cNvPr id="6" name="Content Placeholder 5"/>
          <p:cNvSpPr>
            <a:spLocks noGrp="1"/>
          </p:cNvSpPr>
          <p:nvPr>
            <p:ph idx="4294967295"/>
          </p:nvPr>
        </p:nvSpPr>
        <p:spPr>
          <a:xfrm>
            <a:off x="408517" y="960119"/>
            <a:ext cx="11277600" cy="5760720"/>
          </a:xfrm>
        </p:spPr>
        <p:txBody>
          <a:bodyPr/>
          <a:lstStyle/>
          <a:p>
            <a:pPr>
              <a:buClrTx/>
            </a:pPr>
            <a:endParaRPr lang="en-US" altLang="zh-CN" dirty="0"/>
          </a:p>
          <a:p>
            <a:pPr>
              <a:buClrTx/>
            </a:pPr>
            <a:r>
              <a:rPr lang="en-US" altLang="zh-CN" dirty="0"/>
              <a:t>code sequence  C = A + B</a:t>
            </a:r>
            <a:endParaRPr lang="en-US" dirty="0"/>
          </a:p>
        </p:txBody>
      </p:sp>
      <p:graphicFrame>
        <p:nvGraphicFramePr>
          <p:cNvPr id="343082" name="Group 42"/>
          <p:cNvGraphicFramePr>
            <a:graphicFrameLocks noGrp="1"/>
          </p:cNvGraphicFramePr>
          <p:nvPr>
            <p:extLst>
              <p:ext uri="{D42A27DB-BD31-4B8C-83A1-F6EECF244321}">
                <p14:modId xmlns:p14="http://schemas.microsoft.com/office/powerpoint/2010/main" val="1305581735"/>
              </p:ext>
            </p:extLst>
          </p:nvPr>
        </p:nvGraphicFramePr>
        <p:xfrm>
          <a:off x="1803043" y="2105696"/>
          <a:ext cx="8654602" cy="1892158"/>
        </p:xfrm>
        <a:graphic>
          <a:graphicData uri="http://schemas.openxmlformats.org/drawingml/2006/table">
            <a:tbl>
              <a:tblPr/>
              <a:tblGrid>
                <a:gridCol w="1676400">
                  <a:extLst>
                    <a:ext uri="{9D8B030D-6E8A-4147-A177-3AD203B41FA5}">
                      <a16:colId xmlns:a16="http://schemas.microsoft.com/office/drawing/2014/main" val="20000"/>
                    </a:ext>
                  </a:extLst>
                </a:gridCol>
                <a:gridCol w="1607712">
                  <a:extLst>
                    <a:ext uri="{9D8B030D-6E8A-4147-A177-3AD203B41FA5}">
                      <a16:colId xmlns:a16="http://schemas.microsoft.com/office/drawing/2014/main" val="20001"/>
                    </a:ext>
                  </a:extLst>
                </a:gridCol>
                <a:gridCol w="3071611">
                  <a:extLst>
                    <a:ext uri="{9D8B030D-6E8A-4147-A177-3AD203B41FA5}">
                      <a16:colId xmlns:a16="http://schemas.microsoft.com/office/drawing/2014/main" val="20002"/>
                    </a:ext>
                  </a:extLst>
                </a:gridCol>
                <a:gridCol w="2298879">
                  <a:extLst>
                    <a:ext uri="{9D8B030D-6E8A-4147-A177-3AD203B41FA5}">
                      <a16:colId xmlns:a16="http://schemas.microsoft.com/office/drawing/2014/main" val="20003"/>
                    </a:ext>
                  </a:extLst>
                </a:gridCol>
              </a:tblGrid>
              <a:tr h="417288">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stack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accumulator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Register (register-memory)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register (load-store)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4870">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push A</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push B</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add</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pop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load A</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add B</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store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load R1, A</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add R1, B</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store C, 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0000"/>
                        </a:lnSpc>
                        <a:spcBef>
                          <a:spcPct val="30000"/>
                        </a:spcBef>
                        <a:buSzPct val="100000"/>
                        <a:defRPr sz="2000" b="1">
                          <a:solidFill>
                            <a:schemeClr val="tx1"/>
                          </a:solidFill>
                          <a:latin typeface="Arial" charset="0"/>
                        </a:defRPr>
                      </a:lvl1pPr>
                      <a:lvl2pPr algn="l">
                        <a:lnSpc>
                          <a:spcPct val="90000"/>
                        </a:lnSpc>
                        <a:spcBef>
                          <a:spcPct val="30000"/>
                        </a:spcBef>
                        <a:buSzPct val="100000"/>
                        <a:defRPr sz="1600" b="1">
                          <a:solidFill>
                            <a:schemeClr val="tx1"/>
                          </a:solidFill>
                          <a:latin typeface="Arial" charset="0"/>
                        </a:defRPr>
                      </a:lvl2pPr>
                      <a:lvl3pPr algn="l">
                        <a:lnSpc>
                          <a:spcPct val="90000"/>
                        </a:lnSpc>
                        <a:spcBef>
                          <a:spcPct val="30000"/>
                        </a:spcBef>
                        <a:buSzPct val="100000"/>
                        <a:defRPr sz="1600" b="1">
                          <a:solidFill>
                            <a:schemeClr val="tx1"/>
                          </a:solidFill>
                          <a:latin typeface="Arial" charset="0"/>
                        </a:defRPr>
                      </a:lvl3pPr>
                      <a:lvl4pPr algn="l">
                        <a:lnSpc>
                          <a:spcPct val="90000"/>
                        </a:lnSpc>
                        <a:spcBef>
                          <a:spcPct val="30000"/>
                        </a:spcBef>
                        <a:buSzPct val="100000"/>
                        <a:defRPr sz="1200" b="1">
                          <a:solidFill>
                            <a:schemeClr val="tx1"/>
                          </a:solidFill>
                          <a:latin typeface="Arial" charset="0"/>
                        </a:defRPr>
                      </a:lvl4pPr>
                      <a:lvl5pPr algn="l">
                        <a:lnSpc>
                          <a:spcPct val="90000"/>
                        </a:lnSpc>
                        <a:spcBef>
                          <a:spcPct val="30000"/>
                        </a:spcBef>
                        <a:buSzPct val="100000"/>
                        <a:defRPr sz="1200" b="1">
                          <a:solidFill>
                            <a:schemeClr val="tx1"/>
                          </a:solidFill>
                          <a:latin typeface="Arial" charset="0"/>
                        </a:defRPr>
                      </a:lvl5pPr>
                      <a:lvl6pPr eaLnBrk="0" fontAlgn="base" hangingPunct="0">
                        <a:lnSpc>
                          <a:spcPct val="90000"/>
                        </a:lnSpc>
                        <a:spcBef>
                          <a:spcPct val="30000"/>
                        </a:spcBef>
                        <a:spcAft>
                          <a:spcPct val="0"/>
                        </a:spcAft>
                        <a:buSzPct val="100000"/>
                        <a:defRPr sz="1200" b="1">
                          <a:solidFill>
                            <a:schemeClr val="tx1"/>
                          </a:solidFill>
                          <a:latin typeface="Arial" charset="0"/>
                        </a:defRPr>
                      </a:lvl6pPr>
                      <a:lvl7pPr eaLnBrk="0" fontAlgn="base" hangingPunct="0">
                        <a:lnSpc>
                          <a:spcPct val="90000"/>
                        </a:lnSpc>
                        <a:spcBef>
                          <a:spcPct val="30000"/>
                        </a:spcBef>
                        <a:spcAft>
                          <a:spcPct val="0"/>
                        </a:spcAft>
                        <a:buSzPct val="100000"/>
                        <a:defRPr sz="1200" b="1">
                          <a:solidFill>
                            <a:schemeClr val="tx1"/>
                          </a:solidFill>
                          <a:latin typeface="Arial" charset="0"/>
                        </a:defRPr>
                      </a:lvl7pPr>
                      <a:lvl8pPr eaLnBrk="0" fontAlgn="base" hangingPunct="0">
                        <a:lnSpc>
                          <a:spcPct val="90000"/>
                        </a:lnSpc>
                        <a:spcBef>
                          <a:spcPct val="30000"/>
                        </a:spcBef>
                        <a:spcAft>
                          <a:spcPct val="0"/>
                        </a:spcAft>
                        <a:buSzPct val="100000"/>
                        <a:defRPr sz="1200" b="1">
                          <a:solidFill>
                            <a:schemeClr val="tx1"/>
                          </a:solidFill>
                          <a:latin typeface="Arial" charset="0"/>
                        </a:defRPr>
                      </a:lvl8pPr>
                      <a:lvl9pPr eaLnBrk="0" fontAlgn="base" hangingPunct="0">
                        <a:lnSpc>
                          <a:spcPct val="90000"/>
                        </a:lnSpc>
                        <a:spcBef>
                          <a:spcPct val="30000"/>
                        </a:spcBef>
                        <a:spcAft>
                          <a:spcPct val="0"/>
                        </a:spcAft>
                        <a:buSzPct val="100000"/>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load R1,A</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load R2, B</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add R3, R1, R2</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Arial Narrow" charset="0"/>
                          <a:ea typeface="Arial Narrow" charset="0"/>
                          <a:cs typeface="Arial Narrow" charset="0"/>
                        </a:rPr>
                        <a:t>store C, R3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4307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891" y="4552890"/>
            <a:ext cx="1828800" cy="1689100"/>
          </a:xfrm>
          <a:prstGeom prst="rect">
            <a:avLst/>
          </a:prstGeom>
          <a:noFill/>
          <a:extLst>
            <a:ext uri="{909E8E84-426E-40DD-AFC4-6F175D3DCCD1}">
              <a14:hiddenFill xmlns:a14="http://schemas.microsoft.com/office/drawing/2010/main">
                <a:solidFill>
                  <a:srgbClr val="FFFFFF"/>
                </a:solidFill>
              </a14:hiddenFill>
            </a:ext>
          </a:extLst>
        </p:spPr>
      </p:pic>
      <p:sp>
        <p:nvSpPr>
          <p:cNvPr id="343074" name="Text Box 34"/>
          <p:cNvSpPr txBox="1">
            <a:spLocks noChangeArrowheads="1"/>
          </p:cNvSpPr>
          <p:nvPr/>
        </p:nvSpPr>
        <p:spPr bwMode="auto">
          <a:xfrm>
            <a:off x="3876355" y="6395978"/>
            <a:ext cx="11095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122"/>
              </a:rPr>
              <a:t>memory</a:t>
            </a:r>
          </a:p>
        </p:txBody>
      </p:sp>
      <p:sp>
        <p:nvSpPr>
          <p:cNvPr id="343076" name="Text Box 36"/>
          <p:cNvSpPr txBox="1">
            <a:spLocks noChangeArrowheads="1"/>
          </p:cNvSpPr>
          <p:nvPr/>
        </p:nvSpPr>
        <p:spPr bwMode="auto">
          <a:xfrm>
            <a:off x="6290942" y="6457890"/>
            <a:ext cx="11095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122"/>
              </a:rPr>
              <a:t>memory</a:t>
            </a:r>
          </a:p>
        </p:txBody>
      </p:sp>
      <p:pic>
        <p:nvPicPr>
          <p:cNvPr id="34307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091" y="4476689"/>
            <a:ext cx="1693862"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43075"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691" y="4476691"/>
            <a:ext cx="1319212" cy="2014538"/>
          </a:xfrm>
          <a:prstGeom prst="rect">
            <a:avLst/>
          </a:prstGeom>
          <a:noFill/>
          <a:extLst>
            <a:ext uri="{909E8E84-426E-40DD-AFC4-6F175D3DCCD1}">
              <a14:hiddenFill xmlns:a14="http://schemas.microsoft.com/office/drawing/2010/main">
                <a:solidFill>
                  <a:srgbClr val="FFFFFF"/>
                </a:solidFill>
              </a14:hiddenFill>
            </a:ext>
          </a:extLst>
        </p:spPr>
      </p:pic>
      <p:pic>
        <p:nvPicPr>
          <p:cNvPr id="343077"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7091" y="4476690"/>
            <a:ext cx="1420812"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B1F97C4-98DB-4019-A2F7-D3C09D996DF3}"/>
              </a:ext>
            </a:extLst>
          </p:cNvPr>
          <p:cNvSpPr>
            <a:spLocks noGrp="1"/>
          </p:cNvSpPr>
          <p:nvPr>
            <p:ph type="sldNum" sz="quarter" idx="13"/>
          </p:nvPr>
        </p:nvSpPr>
        <p:spPr/>
        <p:txBody>
          <a:bodyPr/>
          <a:lstStyle/>
          <a:p>
            <a:fld id="{AA918FE6-FEDB-42B5-B0DB-51A8335001C1}" type="slidenum">
              <a:rPr lang="en-US" smtClean="0"/>
              <a:pPr/>
              <a:t>18</a:t>
            </a:fld>
            <a:endParaRPr lang="en-US" dirty="0"/>
          </a:p>
        </p:txBody>
      </p:sp>
    </p:spTree>
    <p:extLst>
      <p:ext uri="{BB962C8B-B14F-4D97-AF65-F5344CB8AC3E}">
        <p14:creationId xmlns:p14="http://schemas.microsoft.com/office/powerpoint/2010/main" val="95996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502332" y="636578"/>
            <a:ext cx="9807206" cy="679450"/>
          </a:xfrm>
        </p:spPr>
        <p:style>
          <a:lnRef idx="2">
            <a:schemeClr val="accent3"/>
          </a:lnRef>
          <a:fillRef idx="1">
            <a:schemeClr val="lt1"/>
          </a:fillRef>
          <a:effectRef idx="0">
            <a:schemeClr val="accent3"/>
          </a:effectRef>
          <a:fontRef idx="minor">
            <a:schemeClr val="dk1"/>
          </a:fontRef>
        </p:style>
        <p:txBody>
          <a:bodyPr/>
          <a:lstStyle/>
          <a:p>
            <a:r>
              <a:rPr lang="en-US" altLang="en-US" dirty="0">
                <a:solidFill>
                  <a:srgbClr val="E84A25"/>
                </a:solidFill>
              </a:rPr>
              <a:t>More About General Purpose Registers</a:t>
            </a:r>
          </a:p>
        </p:txBody>
      </p:sp>
      <p:sp>
        <p:nvSpPr>
          <p:cNvPr id="394243" name="Rectangle 3"/>
          <p:cNvSpPr>
            <a:spLocks noGrp="1" noChangeArrowheads="1"/>
          </p:cNvSpPr>
          <p:nvPr>
            <p:ph type="body" idx="4294967295"/>
          </p:nvPr>
        </p:nvSpPr>
        <p:spPr>
          <a:xfrm>
            <a:off x="408517" y="1523992"/>
            <a:ext cx="11277600" cy="5196847"/>
          </a:xfrm>
        </p:spPr>
        <p:txBody>
          <a:bodyPr/>
          <a:lstStyle/>
          <a:p>
            <a:pPr>
              <a:buClrTx/>
            </a:pPr>
            <a:r>
              <a:rPr lang="en-US" altLang="en-US" dirty="0"/>
              <a:t>why do almost all new architectures use GPRs?</a:t>
            </a:r>
          </a:p>
          <a:p>
            <a:pPr lvl="1"/>
            <a:r>
              <a:rPr lang="en-US" altLang="en-US" dirty="0"/>
              <a:t>registers are much faster than memory (even cache)</a:t>
            </a:r>
          </a:p>
          <a:p>
            <a:pPr lvl="2"/>
            <a:r>
              <a:rPr lang="en-US" altLang="en-US" dirty="0"/>
              <a:t>register values are available immediately</a:t>
            </a:r>
          </a:p>
          <a:p>
            <a:pPr lvl="2"/>
            <a:r>
              <a:rPr lang="en-US" altLang="en-US" dirty="0"/>
              <a:t>when memory isn’t ready, processor must wait (“stall”)</a:t>
            </a:r>
          </a:p>
          <a:p>
            <a:pPr lvl="1"/>
            <a:r>
              <a:rPr lang="en-US" altLang="en-US" dirty="0"/>
              <a:t>registers are convenient for variable storage</a:t>
            </a:r>
          </a:p>
          <a:p>
            <a:pPr lvl="2"/>
            <a:r>
              <a:rPr lang="en-US" altLang="en-US" dirty="0"/>
              <a:t>compiler assigns some variables just to registers</a:t>
            </a:r>
          </a:p>
          <a:p>
            <a:pPr lvl="2"/>
            <a:r>
              <a:rPr lang="en-US" altLang="en-US" dirty="0"/>
              <a:t>more compact code since small fields specify registers</a:t>
            </a:r>
            <a:br>
              <a:rPr lang="en-US" altLang="en-US" dirty="0"/>
            </a:br>
            <a:r>
              <a:rPr lang="en-US" altLang="en-US" dirty="0"/>
              <a:t>(compared to memory addresses)</a:t>
            </a:r>
          </a:p>
        </p:txBody>
      </p:sp>
      <p:grpSp>
        <p:nvGrpSpPr>
          <p:cNvPr id="394244" name="Group 4"/>
          <p:cNvGrpSpPr>
            <a:grpSpLocks/>
          </p:cNvGrpSpPr>
          <p:nvPr/>
        </p:nvGrpSpPr>
        <p:grpSpPr bwMode="auto">
          <a:xfrm>
            <a:off x="2514600" y="4735520"/>
            <a:ext cx="7162800" cy="1436690"/>
            <a:chOff x="624" y="2791"/>
            <a:chExt cx="4512" cy="905"/>
          </a:xfrm>
        </p:grpSpPr>
        <p:grpSp>
          <p:nvGrpSpPr>
            <p:cNvPr id="394245" name="Group 5"/>
            <p:cNvGrpSpPr>
              <a:grpSpLocks/>
            </p:cNvGrpSpPr>
            <p:nvPr/>
          </p:nvGrpSpPr>
          <p:grpSpPr bwMode="auto">
            <a:xfrm>
              <a:off x="672" y="3168"/>
              <a:ext cx="384" cy="384"/>
              <a:chOff x="1056" y="3168"/>
              <a:chExt cx="816" cy="768"/>
            </a:xfrm>
          </p:grpSpPr>
          <p:sp>
            <p:nvSpPr>
              <p:cNvPr id="394246" name="Rectangle 6"/>
              <p:cNvSpPr>
                <a:spLocks noChangeArrowheads="1"/>
              </p:cNvSpPr>
              <p:nvPr/>
            </p:nvSpPr>
            <p:spPr bwMode="auto">
              <a:xfrm>
                <a:off x="1056" y="3168"/>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47" name="Rectangle 7"/>
              <p:cNvSpPr>
                <a:spLocks noChangeArrowheads="1"/>
              </p:cNvSpPr>
              <p:nvPr/>
            </p:nvSpPr>
            <p:spPr bwMode="auto">
              <a:xfrm>
                <a:off x="1056" y="3264"/>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48" name="Rectangle 8"/>
              <p:cNvSpPr>
                <a:spLocks noChangeArrowheads="1"/>
              </p:cNvSpPr>
              <p:nvPr/>
            </p:nvSpPr>
            <p:spPr bwMode="auto">
              <a:xfrm>
                <a:off x="1056" y="3360"/>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49" name="Rectangle 9"/>
              <p:cNvSpPr>
                <a:spLocks noChangeArrowheads="1"/>
              </p:cNvSpPr>
              <p:nvPr/>
            </p:nvSpPr>
            <p:spPr bwMode="auto">
              <a:xfrm>
                <a:off x="1056" y="3456"/>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0" name="Rectangle 10"/>
              <p:cNvSpPr>
                <a:spLocks noChangeArrowheads="1"/>
              </p:cNvSpPr>
              <p:nvPr/>
            </p:nvSpPr>
            <p:spPr bwMode="auto">
              <a:xfrm>
                <a:off x="1056" y="3552"/>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1" name="Rectangle 11"/>
              <p:cNvSpPr>
                <a:spLocks noChangeArrowheads="1"/>
              </p:cNvSpPr>
              <p:nvPr/>
            </p:nvSpPr>
            <p:spPr bwMode="auto">
              <a:xfrm>
                <a:off x="1056" y="3648"/>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2" name="Rectangle 12"/>
              <p:cNvSpPr>
                <a:spLocks noChangeArrowheads="1"/>
              </p:cNvSpPr>
              <p:nvPr/>
            </p:nvSpPr>
            <p:spPr bwMode="auto">
              <a:xfrm>
                <a:off x="1056" y="3744"/>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3" name="Rectangle 13"/>
              <p:cNvSpPr>
                <a:spLocks noChangeArrowheads="1"/>
              </p:cNvSpPr>
              <p:nvPr/>
            </p:nvSpPr>
            <p:spPr bwMode="auto">
              <a:xfrm>
                <a:off x="1056" y="3840"/>
                <a:ext cx="816" cy="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grpSp>
        <p:sp>
          <p:nvSpPr>
            <p:cNvPr id="394254" name="Rectangle 14"/>
            <p:cNvSpPr>
              <a:spLocks noChangeArrowheads="1"/>
            </p:cNvSpPr>
            <p:nvPr/>
          </p:nvSpPr>
          <p:spPr bwMode="auto">
            <a:xfrm>
              <a:off x="624" y="2976"/>
              <a:ext cx="1296" cy="7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5" name="Freeform 15"/>
            <p:cNvSpPr>
              <a:spLocks/>
            </p:cNvSpPr>
            <p:nvPr/>
          </p:nvSpPr>
          <p:spPr bwMode="auto">
            <a:xfrm>
              <a:off x="1104" y="3456"/>
              <a:ext cx="192" cy="96"/>
            </a:xfrm>
            <a:custGeom>
              <a:avLst/>
              <a:gdLst>
                <a:gd name="T0" fmla="*/ 0 w 672"/>
                <a:gd name="T1" fmla="*/ 0 h 240"/>
                <a:gd name="T2" fmla="*/ 96 w 672"/>
                <a:gd name="T3" fmla="*/ 240 h 240"/>
                <a:gd name="T4" fmla="*/ 576 w 672"/>
                <a:gd name="T5" fmla="*/ 240 h 240"/>
                <a:gd name="T6" fmla="*/ 672 w 672"/>
                <a:gd name="T7" fmla="*/ 0 h 240"/>
                <a:gd name="T8" fmla="*/ 384 w 672"/>
                <a:gd name="T9" fmla="*/ 0 h 240"/>
                <a:gd name="T10" fmla="*/ 336 w 672"/>
                <a:gd name="T11" fmla="*/ 48 h 240"/>
                <a:gd name="T12" fmla="*/ 288 w 672"/>
                <a:gd name="T13" fmla="*/ 0 h 240"/>
                <a:gd name="T14" fmla="*/ 0 w 672"/>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240">
                  <a:moveTo>
                    <a:pt x="0" y="0"/>
                  </a:moveTo>
                  <a:lnTo>
                    <a:pt x="96" y="240"/>
                  </a:lnTo>
                  <a:lnTo>
                    <a:pt x="576" y="240"/>
                  </a:lnTo>
                  <a:lnTo>
                    <a:pt x="672" y="0"/>
                  </a:lnTo>
                  <a:lnTo>
                    <a:pt x="384" y="0"/>
                  </a:lnTo>
                  <a:lnTo>
                    <a:pt x="336" y="48"/>
                  </a:lnTo>
                  <a:lnTo>
                    <a:pt x="288" y="0"/>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6" name="Text Box 16"/>
            <p:cNvSpPr txBox="1">
              <a:spLocks noChangeArrowheads="1"/>
            </p:cNvSpPr>
            <p:nvPr/>
          </p:nvSpPr>
          <p:spPr bwMode="auto">
            <a:xfrm>
              <a:off x="624" y="2971"/>
              <a:ext cx="395" cy="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100" dirty="0">
                  <a:latin typeface="Arial Narrow" charset="0"/>
                  <a:ea typeface="Arial Narrow" charset="0"/>
                  <a:cs typeface="Arial Narrow" charset="0"/>
                </a:rPr>
                <a:t>registers</a:t>
              </a:r>
            </a:p>
          </p:txBody>
        </p:sp>
        <p:grpSp>
          <p:nvGrpSpPr>
            <p:cNvPr id="394257" name="Group 17"/>
            <p:cNvGrpSpPr>
              <a:grpSpLocks/>
            </p:cNvGrpSpPr>
            <p:nvPr/>
          </p:nvGrpSpPr>
          <p:grpSpPr bwMode="auto">
            <a:xfrm>
              <a:off x="1392" y="3120"/>
              <a:ext cx="480" cy="528"/>
              <a:chOff x="2544" y="2832"/>
              <a:chExt cx="480" cy="528"/>
            </a:xfrm>
          </p:grpSpPr>
          <p:sp>
            <p:nvSpPr>
              <p:cNvPr id="394258" name="Rectangle 18"/>
              <p:cNvSpPr>
                <a:spLocks noChangeArrowheads="1"/>
              </p:cNvSpPr>
              <p:nvPr/>
            </p:nvSpPr>
            <p:spPr bwMode="auto">
              <a:xfrm>
                <a:off x="2592" y="2880"/>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59" name="Rectangle 19"/>
              <p:cNvSpPr>
                <a:spLocks noChangeArrowheads="1"/>
              </p:cNvSpPr>
              <p:nvPr/>
            </p:nvSpPr>
            <p:spPr bwMode="auto">
              <a:xfrm>
                <a:off x="2592" y="2928"/>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0" name="Rectangle 20"/>
              <p:cNvSpPr>
                <a:spLocks noChangeArrowheads="1"/>
              </p:cNvSpPr>
              <p:nvPr/>
            </p:nvSpPr>
            <p:spPr bwMode="auto">
              <a:xfrm>
                <a:off x="2592" y="2976"/>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1" name="Rectangle 21"/>
              <p:cNvSpPr>
                <a:spLocks noChangeArrowheads="1"/>
              </p:cNvSpPr>
              <p:nvPr/>
            </p:nvSpPr>
            <p:spPr bwMode="auto">
              <a:xfrm>
                <a:off x="2592" y="3168"/>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2" name="Rectangle 22"/>
              <p:cNvSpPr>
                <a:spLocks noChangeArrowheads="1"/>
              </p:cNvSpPr>
              <p:nvPr/>
            </p:nvSpPr>
            <p:spPr bwMode="auto">
              <a:xfrm>
                <a:off x="2592" y="3216"/>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3" name="Rectangle 23"/>
              <p:cNvSpPr>
                <a:spLocks noChangeArrowheads="1"/>
              </p:cNvSpPr>
              <p:nvPr/>
            </p:nvSpPr>
            <p:spPr bwMode="auto">
              <a:xfrm>
                <a:off x="2592" y="3264"/>
                <a:ext cx="384" cy="4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4" name="Rectangle 24"/>
              <p:cNvSpPr>
                <a:spLocks noChangeArrowheads="1"/>
              </p:cNvSpPr>
              <p:nvPr/>
            </p:nvSpPr>
            <p:spPr bwMode="auto">
              <a:xfrm>
                <a:off x="2544" y="2832"/>
                <a:ext cx="480"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5" name="Oval 25"/>
              <p:cNvSpPr>
                <a:spLocks noChangeArrowheads="1"/>
              </p:cNvSpPr>
              <p:nvPr/>
            </p:nvSpPr>
            <p:spPr bwMode="auto">
              <a:xfrm>
                <a:off x="2769" y="3036"/>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6" name="Oval 26"/>
              <p:cNvSpPr>
                <a:spLocks noChangeArrowheads="1"/>
              </p:cNvSpPr>
              <p:nvPr/>
            </p:nvSpPr>
            <p:spPr bwMode="auto">
              <a:xfrm>
                <a:off x="2769" y="3084"/>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67" name="Oval 27"/>
              <p:cNvSpPr>
                <a:spLocks noChangeArrowheads="1"/>
              </p:cNvSpPr>
              <p:nvPr/>
            </p:nvSpPr>
            <p:spPr bwMode="auto">
              <a:xfrm>
                <a:off x="2769" y="3132"/>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grpSp>
        <p:sp>
          <p:nvSpPr>
            <p:cNvPr id="394268" name="Text Box 28"/>
            <p:cNvSpPr txBox="1">
              <a:spLocks noChangeArrowheads="1"/>
            </p:cNvSpPr>
            <p:nvPr/>
          </p:nvSpPr>
          <p:spPr bwMode="auto">
            <a:xfrm>
              <a:off x="1455" y="2971"/>
              <a:ext cx="310" cy="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100" dirty="0">
                  <a:latin typeface="Arial Narrow" charset="0"/>
                  <a:ea typeface="Arial Narrow" charset="0"/>
                  <a:cs typeface="Arial Narrow" charset="0"/>
                </a:rPr>
                <a:t>cache</a:t>
              </a:r>
            </a:p>
          </p:txBody>
        </p:sp>
        <p:sp>
          <p:nvSpPr>
            <p:cNvPr id="394269" name="Rectangle 29"/>
            <p:cNvSpPr>
              <a:spLocks noChangeArrowheads="1"/>
            </p:cNvSpPr>
            <p:nvPr/>
          </p:nvSpPr>
          <p:spPr bwMode="auto">
            <a:xfrm>
              <a:off x="2208" y="312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0" name="Rectangle 30"/>
            <p:cNvSpPr>
              <a:spLocks noChangeArrowheads="1"/>
            </p:cNvSpPr>
            <p:nvPr/>
          </p:nvSpPr>
          <p:spPr bwMode="auto">
            <a:xfrm>
              <a:off x="2208" y="316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1" name="Rectangle 31"/>
            <p:cNvSpPr>
              <a:spLocks noChangeArrowheads="1"/>
            </p:cNvSpPr>
            <p:nvPr/>
          </p:nvSpPr>
          <p:spPr bwMode="auto">
            <a:xfrm>
              <a:off x="2208" y="321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2" name="Rectangle 32"/>
            <p:cNvSpPr>
              <a:spLocks noChangeArrowheads="1"/>
            </p:cNvSpPr>
            <p:nvPr/>
          </p:nvSpPr>
          <p:spPr bwMode="auto">
            <a:xfrm>
              <a:off x="2208" y="340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3" name="Rectangle 33"/>
            <p:cNvSpPr>
              <a:spLocks noChangeArrowheads="1"/>
            </p:cNvSpPr>
            <p:nvPr/>
          </p:nvSpPr>
          <p:spPr bwMode="auto">
            <a:xfrm>
              <a:off x="2208" y="345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4" name="Rectangle 34"/>
            <p:cNvSpPr>
              <a:spLocks noChangeArrowheads="1"/>
            </p:cNvSpPr>
            <p:nvPr/>
          </p:nvSpPr>
          <p:spPr bwMode="auto">
            <a:xfrm>
              <a:off x="2208" y="350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5" name="Rectangle 35"/>
            <p:cNvSpPr>
              <a:spLocks noChangeArrowheads="1"/>
            </p:cNvSpPr>
            <p:nvPr/>
          </p:nvSpPr>
          <p:spPr bwMode="auto">
            <a:xfrm>
              <a:off x="2160" y="2976"/>
              <a:ext cx="1344" cy="7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6" name="Rectangle 36"/>
            <p:cNvSpPr>
              <a:spLocks noChangeArrowheads="1"/>
            </p:cNvSpPr>
            <p:nvPr/>
          </p:nvSpPr>
          <p:spPr bwMode="auto">
            <a:xfrm>
              <a:off x="2208" y="355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7" name="Rectangle 37"/>
            <p:cNvSpPr>
              <a:spLocks noChangeArrowheads="1"/>
            </p:cNvSpPr>
            <p:nvPr/>
          </p:nvSpPr>
          <p:spPr bwMode="auto">
            <a:xfrm>
              <a:off x="2208" y="360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8" name="Rectangle 38"/>
            <p:cNvSpPr>
              <a:spLocks noChangeArrowheads="1"/>
            </p:cNvSpPr>
            <p:nvPr/>
          </p:nvSpPr>
          <p:spPr bwMode="auto">
            <a:xfrm>
              <a:off x="2208" y="307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79" name="Rectangle 39"/>
            <p:cNvSpPr>
              <a:spLocks noChangeArrowheads="1"/>
            </p:cNvSpPr>
            <p:nvPr/>
          </p:nvSpPr>
          <p:spPr bwMode="auto">
            <a:xfrm>
              <a:off x="2208" y="302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0" name="Text Box 40"/>
            <p:cNvSpPr txBox="1">
              <a:spLocks noChangeArrowheads="1"/>
            </p:cNvSpPr>
            <p:nvPr/>
          </p:nvSpPr>
          <p:spPr bwMode="auto">
            <a:xfrm>
              <a:off x="2590" y="2792"/>
              <a:ext cx="498"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600" dirty="0">
                  <a:latin typeface="Arial Narrow" charset="0"/>
                  <a:ea typeface="Arial Narrow" charset="0"/>
                  <a:cs typeface="Arial Narrow" charset="0"/>
                </a:rPr>
                <a:t>memory</a:t>
              </a:r>
            </a:p>
          </p:txBody>
        </p:sp>
        <p:sp>
          <p:nvSpPr>
            <p:cNvPr id="394281" name="Text Box 41"/>
            <p:cNvSpPr txBox="1">
              <a:spLocks noChangeArrowheads="1"/>
            </p:cNvSpPr>
            <p:nvPr/>
          </p:nvSpPr>
          <p:spPr bwMode="auto">
            <a:xfrm>
              <a:off x="961" y="2791"/>
              <a:ext cx="582"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600" dirty="0">
                  <a:latin typeface="Arial Narrow" charset="0"/>
                  <a:ea typeface="Arial Narrow" charset="0"/>
                  <a:cs typeface="Arial Narrow" charset="0"/>
                </a:rPr>
                <a:t>processor</a:t>
              </a:r>
            </a:p>
          </p:txBody>
        </p:sp>
        <p:sp>
          <p:nvSpPr>
            <p:cNvPr id="394282" name="Rectangle 42"/>
            <p:cNvSpPr>
              <a:spLocks noChangeArrowheads="1"/>
            </p:cNvSpPr>
            <p:nvPr/>
          </p:nvSpPr>
          <p:spPr bwMode="auto">
            <a:xfrm>
              <a:off x="2640" y="312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3" name="Rectangle 43"/>
            <p:cNvSpPr>
              <a:spLocks noChangeArrowheads="1"/>
            </p:cNvSpPr>
            <p:nvPr/>
          </p:nvSpPr>
          <p:spPr bwMode="auto">
            <a:xfrm>
              <a:off x="2640" y="316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4" name="Rectangle 44"/>
            <p:cNvSpPr>
              <a:spLocks noChangeArrowheads="1"/>
            </p:cNvSpPr>
            <p:nvPr/>
          </p:nvSpPr>
          <p:spPr bwMode="auto">
            <a:xfrm>
              <a:off x="2640" y="321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5" name="Rectangle 45"/>
            <p:cNvSpPr>
              <a:spLocks noChangeArrowheads="1"/>
            </p:cNvSpPr>
            <p:nvPr/>
          </p:nvSpPr>
          <p:spPr bwMode="auto">
            <a:xfrm>
              <a:off x="2640" y="340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6" name="Rectangle 46"/>
            <p:cNvSpPr>
              <a:spLocks noChangeArrowheads="1"/>
            </p:cNvSpPr>
            <p:nvPr/>
          </p:nvSpPr>
          <p:spPr bwMode="auto">
            <a:xfrm>
              <a:off x="2640" y="345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7" name="Rectangle 47"/>
            <p:cNvSpPr>
              <a:spLocks noChangeArrowheads="1"/>
            </p:cNvSpPr>
            <p:nvPr/>
          </p:nvSpPr>
          <p:spPr bwMode="auto">
            <a:xfrm>
              <a:off x="2640" y="350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8" name="Oval 48"/>
            <p:cNvSpPr>
              <a:spLocks noChangeArrowheads="1"/>
            </p:cNvSpPr>
            <p:nvPr/>
          </p:nvSpPr>
          <p:spPr bwMode="auto">
            <a:xfrm>
              <a:off x="2817" y="3276"/>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89" name="Oval 49"/>
            <p:cNvSpPr>
              <a:spLocks noChangeArrowheads="1"/>
            </p:cNvSpPr>
            <p:nvPr/>
          </p:nvSpPr>
          <p:spPr bwMode="auto">
            <a:xfrm>
              <a:off x="2817" y="3324"/>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0" name="Oval 50"/>
            <p:cNvSpPr>
              <a:spLocks noChangeArrowheads="1"/>
            </p:cNvSpPr>
            <p:nvPr/>
          </p:nvSpPr>
          <p:spPr bwMode="auto">
            <a:xfrm>
              <a:off x="2817" y="3372"/>
              <a:ext cx="23" cy="23"/>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1" name="Rectangle 51"/>
            <p:cNvSpPr>
              <a:spLocks noChangeArrowheads="1"/>
            </p:cNvSpPr>
            <p:nvPr/>
          </p:nvSpPr>
          <p:spPr bwMode="auto">
            <a:xfrm>
              <a:off x="2640" y="355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2" name="Rectangle 52"/>
            <p:cNvSpPr>
              <a:spLocks noChangeArrowheads="1"/>
            </p:cNvSpPr>
            <p:nvPr/>
          </p:nvSpPr>
          <p:spPr bwMode="auto">
            <a:xfrm>
              <a:off x="2640" y="360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3" name="Rectangle 53"/>
            <p:cNvSpPr>
              <a:spLocks noChangeArrowheads="1"/>
            </p:cNvSpPr>
            <p:nvPr/>
          </p:nvSpPr>
          <p:spPr bwMode="auto">
            <a:xfrm>
              <a:off x="2640" y="307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4" name="Rectangle 54"/>
            <p:cNvSpPr>
              <a:spLocks noChangeArrowheads="1"/>
            </p:cNvSpPr>
            <p:nvPr/>
          </p:nvSpPr>
          <p:spPr bwMode="auto">
            <a:xfrm>
              <a:off x="2640" y="302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5" name="Rectangle 55"/>
            <p:cNvSpPr>
              <a:spLocks noChangeArrowheads="1"/>
            </p:cNvSpPr>
            <p:nvPr/>
          </p:nvSpPr>
          <p:spPr bwMode="auto">
            <a:xfrm>
              <a:off x="3072" y="312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6" name="Rectangle 56"/>
            <p:cNvSpPr>
              <a:spLocks noChangeArrowheads="1"/>
            </p:cNvSpPr>
            <p:nvPr/>
          </p:nvSpPr>
          <p:spPr bwMode="auto">
            <a:xfrm>
              <a:off x="3072" y="316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7" name="Rectangle 57"/>
            <p:cNvSpPr>
              <a:spLocks noChangeArrowheads="1"/>
            </p:cNvSpPr>
            <p:nvPr/>
          </p:nvSpPr>
          <p:spPr bwMode="auto">
            <a:xfrm>
              <a:off x="3072" y="3408"/>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8" name="Rectangle 58"/>
            <p:cNvSpPr>
              <a:spLocks noChangeArrowheads="1"/>
            </p:cNvSpPr>
            <p:nvPr/>
          </p:nvSpPr>
          <p:spPr bwMode="auto">
            <a:xfrm>
              <a:off x="3072" y="345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299" name="Rectangle 59"/>
            <p:cNvSpPr>
              <a:spLocks noChangeArrowheads="1"/>
            </p:cNvSpPr>
            <p:nvPr/>
          </p:nvSpPr>
          <p:spPr bwMode="auto">
            <a:xfrm>
              <a:off x="3072" y="350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0" name="Rectangle 60"/>
            <p:cNvSpPr>
              <a:spLocks noChangeArrowheads="1"/>
            </p:cNvSpPr>
            <p:nvPr/>
          </p:nvSpPr>
          <p:spPr bwMode="auto">
            <a:xfrm>
              <a:off x="3072" y="355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1" name="Rectangle 61"/>
            <p:cNvSpPr>
              <a:spLocks noChangeArrowheads="1"/>
            </p:cNvSpPr>
            <p:nvPr/>
          </p:nvSpPr>
          <p:spPr bwMode="auto">
            <a:xfrm>
              <a:off x="3072" y="360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2" name="Rectangle 62"/>
            <p:cNvSpPr>
              <a:spLocks noChangeArrowheads="1"/>
            </p:cNvSpPr>
            <p:nvPr/>
          </p:nvSpPr>
          <p:spPr bwMode="auto">
            <a:xfrm>
              <a:off x="3072" y="307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3" name="Rectangle 63"/>
            <p:cNvSpPr>
              <a:spLocks noChangeArrowheads="1"/>
            </p:cNvSpPr>
            <p:nvPr/>
          </p:nvSpPr>
          <p:spPr bwMode="auto">
            <a:xfrm>
              <a:off x="3072" y="302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4" name="Rectangle 64"/>
            <p:cNvSpPr>
              <a:spLocks noChangeArrowheads="1"/>
            </p:cNvSpPr>
            <p:nvPr/>
          </p:nvSpPr>
          <p:spPr bwMode="auto">
            <a:xfrm>
              <a:off x="2208" y="326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5" name="Rectangle 65"/>
            <p:cNvSpPr>
              <a:spLocks noChangeArrowheads="1"/>
            </p:cNvSpPr>
            <p:nvPr/>
          </p:nvSpPr>
          <p:spPr bwMode="auto">
            <a:xfrm>
              <a:off x="2208" y="331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6" name="Rectangle 66"/>
            <p:cNvSpPr>
              <a:spLocks noChangeArrowheads="1"/>
            </p:cNvSpPr>
            <p:nvPr/>
          </p:nvSpPr>
          <p:spPr bwMode="auto">
            <a:xfrm>
              <a:off x="2208" y="336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7" name="Rectangle 67"/>
            <p:cNvSpPr>
              <a:spLocks noChangeArrowheads="1"/>
            </p:cNvSpPr>
            <p:nvPr/>
          </p:nvSpPr>
          <p:spPr bwMode="auto">
            <a:xfrm>
              <a:off x="3072" y="3216"/>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8" name="Rectangle 68"/>
            <p:cNvSpPr>
              <a:spLocks noChangeArrowheads="1"/>
            </p:cNvSpPr>
            <p:nvPr/>
          </p:nvSpPr>
          <p:spPr bwMode="auto">
            <a:xfrm>
              <a:off x="3072" y="3264"/>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09" name="Rectangle 69"/>
            <p:cNvSpPr>
              <a:spLocks noChangeArrowheads="1"/>
            </p:cNvSpPr>
            <p:nvPr/>
          </p:nvSpPr>
          <p:spPr bwMode="auto">
            <a:xfrm>
              <a:off x="3072" y="3312"/>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0" name="Rectangle 70"/>
            <p:cNvSpPr>
              <a:spLocks noChangeArrowheads="1"/>
            </p:cNvSpPr>
            <p:nvPr/>
          </p:nvSpPr>
          <p:spPr bwMode="auto">
            <a:xfrm>
              <a:off x="3072" y="3360"/>
              <a:ext cx="384" cy="48"/>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1" name="Rectangle 71"/>
            <p:cNvSpPr>
              <a:spLocks noChangeArrowheads="1"/>
            </p:cNvSpPr>
            <p:nvPr/>
          </p:nvSpPr>
          <p:spPr bwMode="auto">
            <a:xfrm>
              <a:off x="3792" y="2976"/>
              <a:ext cx="1344" cy="7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2" name="Text Box 72"/>
            <p:cNvSpPr txBox="1">
              <a:spLocks noChangeArrowheads="1"/>
            </p:cNvSpPr>
            <p:nvPr/>
          </p:nvSpPr>
          <p:spPr bwMode="auto">
            <a:xfrm>
              <a:off x="4305" y="2792"/>
              <a:ext cx="305"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600" dirty="0">
                  <a:latin typeface="Arial Narrow" charset="0"/>
                  <a:ea typeface="Arial Narrow" charset="0"/>
                  <a:cs typeface="Arial Narrow" charset="0"/>
                </a:rPr>
                <a:t>disk</a:t>
              </a:r>
            </a:p>
          </p:txBody>
        </p:sp>
        <p:sp>
          <p:nvSpPr>
            <p:cNvPr id="394313" name="Oval 73"/>
            <p:cNvSpPr>
              <a:spLocks noChangeArrowheads="1"/>
            </p:cNvSpPr>
            <p:nvPr/>
          </p:nvSpPr>
          <p:spPr bwMode="auto">
            <a:xfrm>
              <a:off x="4032" y="3408"/>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4" name="Oval 74"/>
            <p:cNvSpPr>
              <a:spLocks noChangeArrowheads="1"/>
            </p:cNvSpPr>
            <p:nvPr/>
          </p:nvSpPr>
          <p:spPr bwMode="auto">
            <a:xfrm>
              <a:off x="4032" y="3360"/>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5" name="Oval 75"/>
            <p:cNvSpPr>
              <a:spLocks noChangeArrowheads="1"/>
            </p:cNvSpPr>
            <p:nvPr/>
          </p:nvSpPr>
          <p:spPr bwMode="auto">
            <a:xfrm>
              <a:off x="4032" y="3312"/>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6" name="Oval 76"/>
            <p:cNvSpPr>
              <a:spLocks noChangeArrowheads="1"/>
            </p:cNvSpPr>
            <p:nvPr/>
          </p:nvSpPr>
          <p:spPr bwMode="auto">
            <a:xfrm>
              <a:off x="4032" y="3264"/>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7" name="Oval 77"/>
            <p:cNvSpPr>
              <a:spLocks noChangeArrowheads="1"/>
            </p:cNvSpPr>
            <p:nvPr/>
          </p:nvSpPr>
          <p:spPr bwMode="auto">
            <a:xfrm>
              <a:off x="4032" y="3216"/>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sp>
          <p:nvSpPr>
            <p:cNvPr id="394318" name="Oval 78"/>
            <p:cNvSpPr>
              <a:spLocks noChangeArrowheads="1"/>
            </p:cNvSpPr>
            <p:nvPr/>
          </p:nvSpPr>
          <p:spPr bwMode="auto">
            <a:xfrm>
              <a:off x="4032" y="3168"/>
              <a:ext cx="864" cy="144"/>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Arial Narrow" charset="0"/>
                <a:ea typeface="Arial Narrow" charset="0"/>
                <a:cs typeface="Arial Narrow" charset="0"/>
              </a:endParaRPr>
            </a:p>
          </p:txBody>
        </p:sp>
      </p:grpSp>
      <p:sp>
        <p:nvSpPr>
          <p:cNvPr id="2" name="Slide Number Placeholder 1">
            <a:extLst>
              <a:ext uri="{FF2B5EF4-FFF2-40B4-BE49-F238E27FC236}">
                <a16:creationId xmlns:a16="http://schemas.microsoft.com/office/drawing/2014/main" id="{D8CD8A8E-D3CA-4517-BBD3-746F0FF625AA}"/>
              </a:ext>
            </a:extLst>
          </p:cNvPr>
          <p:cNvSpPr>
            <a:spLocks noGrp="1"/>
          </p:cNvSpPr>
          <p:nvPr>
            <p:ph type="sldNum" sz="quarter" idx="13"/>
          </p:nvPr>
        </p:nvSpPr>
        <p:spPr/>
        <p:txBody>
          <a:bodyPr/>
          <a:lstStyle/>
          <a:p>
            <a:fld id="{AA918FE6-FEDB-42B5-B0DB-51A8335001C1}" type="slidenum">
              <a:rPr lang="en-US" smtClean="0"/>
              <a:pPr/>
              <a:t>19</a:t>
            </a:fld>
            <a:endParaRPr lang="en-US" dirty="0"/>
          </a:p>
        </p:txBody>
      </p:sp>
    </p:spTree>
    <p:extLst>
      <p:ext uri="{BB962C8B-B14F-4D97-AF65-F5344CB8AC3E}">
        <p14:creationId xmlns:p14="http://schemas.microsoft.com/office/powerpoint/2010/main" val="37203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6" name="Rectangle 16"/>
          <p:cNvSpPr>
            <a:spLocks noChangeArrowheads="1"/>
          </p:cNvSpPr>
          <p:nvPr/>
        </p:nvSpPr>
        <p:spPr bwMode="auto">
          <a:xfrm>
            <a:off x="2338750" y="3473970"/>
            <a:ext cx="7086600" cy="3170419"/>
          </a:xfrm>
          <a:prstGeom prst="rect">
            <a:avLst/>
          </a:prstGeom>
          <a:solidFill>
            <a:srgbClr val="FFFF00"/>
          </a:solidFill>
          <a:ln w="28575">
            <a:solidFill>
              <a:schemeClr val="tx1"/>
            </a:solidFill>
            <a:miter lim="800000"/>
            <a:headEnd/>
            <a:tailEnd/>
          </a:ln>
          <a:effectLst/>
        </p:spPr>
        <p:txBody>
          <a:bodyPr wrap="none" anchor="ctr"/>
          <a:lstStyle/>
          <a:p>
            <a:endParaRPr lang="en-US"/>
          </a:p>
        </p:txBody>
      </p:sp>
      <p:sp>
        <p:nvSpPr>
          <p:cNvPr id="348162" name="Rectangle 2"/>
          <p:cNvSpPr>
            <a:spLocks noGrp="1" noChangeArrowheads="1"/>
          </p:cNvSpPr>
          <p:nvPr>
            <p:ph type="title" idx="4294967295"/>
          </p:nvPr>
        </p:nvSpPr>
        <p:spPr>
          <a:xfrm>
            <a:off x="419909" y="571095"/>
            <a:ext cx="9398648"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Instruction Set Architecture (ISA)</a:t>
            </a:r>
          </a:p>
        </p:txBody>
      </p:sp>
      <p:sp>
        <p:nvSpPr>
          <p:cNvPr id="3" name="Content Placeholder 2"/>
          <p:cNvSpPr>
            <a:spLocks noGrp="1"/>
          </p:cNvSpPr>
          <p:nvPr>
            <p:ph idx="4294967295"/>
          </p:nvPr>
        </p:nvSpPr>
        <p:spPr>
          <a:xfrm>
            <a:off x="419908" y="2155642"/>
            <a:ext cx="11302399" cy="4659691"/>
          </a:xfrm>
        </p:spPr>
        <p:txBody>
          <a:bodyPr/>
          <a:lstStyle/>
          <a:p>
            <a:pPr>
              <a:buClrTx/>
            </a:pPr>
            <a:r>
              <a:rPr lang="en-US" altLang="zh-CN" dirty="0"/>
              <a:t>serves as an </a:t>
            </a:r>
            <a:r>
              <a:rPr lang="en-US" altLang="zh-CN" dirty="0">
                <a:solidFill>
                  <a:srgbClr val="C00000"/>
                </a:solidFill>
              </a:rPr>
              <a:t>interface</a:t>
            </a:r>
            <a:r>
              <a:rPr lang="en-US" altLang="zh-CN" dirty="0"/>
              <a:t> between software and hardware</a:t>
            </a:r>
          </a:p>
          <a:p>
            <a:pPr>
              <a:buClrTx/>
            </a:pPr>
            <a:r>
              <a:rPr lang="en-US" altLang="zh-CN" dirty="0"/>
              <a:t>provides a mechanism by which the software tells the hardware what should be done</a:t>
            </a:r>
          </a:p>
        </p:txBody>
      </p:sp>
      <p:grpSp>
        <p:nvGrpSpPr>
          <p:cNvPr id="348175" name="Group 15"/>
          <p:cNvGrpSpPr>
            <a:grpSpLocks/>
          </p:cNvGrpSpPr>
          <p:nvPr/>
        </p:nvGrpSpPr>
        <p:grpSpPr bwMode="auto">
          <a:xfrm>
            <a:off x="2607037" y="3528128"/>
            <a:ext cx="6916738" cy="3068637"/>
            <a:chOff x="816" y="2112"/>
            <a:chExt cx="4357" cy="1933"/>
          </a:xfrm>
        </p:grpSpPr>
        <p:sp>
          <p:nvSpPr>
            <p:cNvPr id="348163" name="Rectangle 3" descr="Horizontal brick"/>
            <p:cNvSpPr>
              <a:spLocks noChangeArrowheads="1"/>
            </p:cNvSpPr>
            <p:nvPr/>
          </p:nvSpPr>
          <p:spPr bwMode="auto">
            <a:xfrm>
              <a:off x="816" y="3504"/>
              <a:ext cx="4216" cy="280"/>
            </a:xfrm>
            <a:prstGeom prst="rect">
              <a:avLst/>
            </a:prstGeom>
            <a:solidFill>
              <a:srgbClr val="92D050"/>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rgbClr val="C00000"/>
                </a:solidFill>
              </a:endParaRPr>
            </a:p>
          </p:txBody>
        </p:sp>
        <p:sp>
          <p:nvSpPr>
            <p:cNvPr id="348164" name="Rectangle 4"/>
            <p:cNvSpPr>
              <a:spLocks noChangeArrowheads="1"/>
            </p:cNvSpPr>
            <p:nvPr/>
          </p:nvSpPr>
          <p:spPr bwMode="auto">
            <a:xfrm>
              <a:off x="2798" y="3535"/>
              <a:ext cx="350" cy="211"/>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b="1">
                  <a:solidFill>
                    <a:srgbClr val="C00000"/>
                  </a:solidFill>
                  <a:ea typeface="宋体" charset="-122"/>
                </a:rPr>
                <a:t>ISA</a:t>
              </a:r>
              <a:endParaRPr lang="en-US" altLang="zh-CN" b="1" dirty="0">
                <a:solidFill>
                  <a:srgbClr val="C00000"/>
                </a:solidFill>
                <a:ea typeface="宋体" charset="-122"/>
              </a:endParaRPr>
            </a:p>
          </p:txBody>
        </p:sp>
        <p:sp>
          <p:nvSpPr>
            <p:cNvPr id="348165" name="Rectangle 5"/>
            <p:cNvSpPr>
              <a:spLocks noChangeArrowheads="1"/>
            </p:cNvSpPr>
            <p:nvPr/>
          </p:nvSpPr>
          <p:spPr bwMode="auto">
            <a:xfrm>
              <a:off x="1344" y="2112"/>
              <a:ext cx="3597"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u="sng" dirty="0">
                  <a:ea typeface="宋体" charset="-122"/>
                </a:rPr>
                <a:t>high level language code : C, C++, Java, Fortran</a:t>
              </a:r>
              <a:r>
                <a:rPr lang="en-US" altLang="zh-CN" dirty="0">
                  <a:ea typeface="宋体" charset="-122"/>
                </a:rPr>
                <a:t>,</a:t>
              </a:r>
            </a:p>
          </p:txBody>
        </p:sp>
        <p:sp>
          <p:nvSpPr>
            <p:cNvPr id="348166" name="Rectangle 6"/>
            <p:cNvSpPr>
              <a:spLocks noChangeArrowheads="1"/>
            </p:cNvSpPr>
            <p:nvPr/>
          </p:nvSpPr>
          <p:spPr bwMode="auto">
            <a:xfrm>
              <a:off x="2788" y="3848"/>
              <a:ext cx="35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dirty="0">
                  <a:ea typeface="宋体" charset="-122"/>
                </a:rPr>
                <a:t>HW</a:t>
              </a:r>
            </a:p>
          </p:txBody>
        </p:sp>
        <p:sp>
          <p:nvSpPr>
            <p:cNvPr id="348168" name="Rectangle 8"/>
            <p:cNvSpPr>
              <a:spLocks noChangeArrowheads="1"/>
            </p:cNvSpPr>
            <p:nvPr/>
          </p:nvSpPr>
          <p:spPr bwMode="auto">
            <a:xfrm>
              <a:off x="912" y="2496"/>
              <a:ext cx="4261"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u="sng" dirty="0">
                  <a:ea typeface="宋体" charset="-122"/>
                </a:rPr>
                <a:t>assembly language code: architecture specific statements </a:t>
              </a:r>
              <a:endParaRPr lang="en-US" altLang="zh-CN" dirty="0">
                <a:ea typeface="宋体" charset="-122"/>
              </a:endParaRPr>
            </a:p>
          </p:txBody>
        </p:sp>
        <p:sp>
          <p:nvSpPr>
            <p:cNvPr id="348169" name="Rectangle 9"/>
            <p:cNvSpPr>
              <a:spLocks noChangeArrowheads="1"/>
            </p:cNvSpPr>
            <p:nvPr/>
          </p:nvSpPr>
          <p:spPr bwMode="auto">
            <a:xfrm>
              <a:off x="912" y="2880"/>
              <a:ext cx="4199"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u="sng" dirty="0">
                  <a:ea typeface="宋体" charset="-122"/>
                </a:rPr>
                <a:t>machine language code: architecture specific bit patterns </a:t>
              </a:r>
              <a:endParaRPr lang="en-US" altLang="zh-CN" dirty="0">
                <a:ea typeface="宋体" charset="-122"/>
              </a:endParaRPr>
            </a:p>
          </p:txBody>
        </p:sp>
        <p:sp>
          <p:nvSpPr>
            <p:cNvPr id="348170" name="Line 10"/>
            <p:cNvSpPr>
              <a:spLocks noChangeShapeType="1"/>
            </p:cNvSpPr>
            <p:nvPr/>
          </p:nvSpPr>
          <p:spPr bwMode="auto">
            <a:xfrm>
              <a:off x="2928" y="2304"/>
              <a:ext cx="0" cy="192"/>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171" name="Line 11"/>
            <p:cNvSpPr>
              <a:spLocks noChangeShapeType="1"/>
            </p:cNvSpPr>
            <p:nvPr/>
          </p:nvSpPr>
          <p:spPr bwMode="auto">
            <a:xfrm>
              <a:off x="2928" y="2688"/>
              <a:ext cx="0" cy="192"/>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172" name="Rectangle 12"/>
            <p:cNvSpPr>
              <a:spLocks noChangeArrowheads="1"/>
            </p:cNvSpPr>
            <p:nvPr/>
          </p:nvSpPr>
          <p:spPr bwMode="auto">
            <a:xfrm>
              <a:off x="2804" y="3264"/>
              <a:ext cx="341"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dirty="0">
                  <a:ea typeface="宋体" charset="-122"/>
                </a:rPr>
                <a:t>SW</a:t>
              </a:r>
            </a:p>
          </p:txBody>
        </p:sp>
        <p:sp>
          <p:nvSpPr>
            <p:cNvPr id="348173" name="Rectangle 13"/>
            <p:cNvSpPr>
              <a:spLocks noChangeArrowheads="1"/>
            </p:cNvSpPr>
            <p:nvPr/>
          </p:nvSpPr>
          <p:spPr bwMode="auto">
            <a:xfrm>
              <a:off x="3024" y="2304"/>
              <a:ext cx="692"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a:solidFill>
                    <a:srgbClr val="0237BC"/>
                  </a:solidFill>
                  <a:ea typeface="宋体" charset="-122"/>
                </a:rPr>
                <a:t>compiler</a:t>
              </a:r>
            </a:p>
          </p:txBody>
        </p:sp>
        <p:sp>
          <p:nvSpPr>
            <p:cNvPr id="348174" name="Rectangle 14"/>
            <p:cNvSpPr>
              <a:spLocks noChangeArrowheads="1"/>
            </p:cNvSpPr>
            <p:nvPr/>
          </p:nvSpPr>
          <p:spPr bwMode="auto">
            <a:xfrm>
              <a:off x="3024" y="2688"/>
              <a:ext cx="826"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5000"/>
                </a:lnSpc>
              </a:pPr>
              <a:r>
                <a:rPr lang="en-US" altLang="zh-CN">
                  <a:solidFill>
                    <a:srgbClr val="0237BC"/>
                  </a:solidFill>
                  <a:ea typeface="宋体" charset="-122"/>
                </a:rPr>
                <a:t>assembler</a:t>
              </a:r>
            </a:p>
          </p:txBody>
        </p:sp>
      </p:grpSp>
      <p:sp>
        <p:nvSpPr>
          <p:cNvPr id="2" name="TextBox 1">
            <a:extLst>
              <a:ext uri="{FF2B5EF4-FFF2-40B4-BE49-F238E27FC236}">
                <a16:creationId xmlns:a16="http://schemas.microsoft.com/office/drawing/2014/main" id="{9B6CD525-8A75-40BD-BD42-47BF49F6ECE5}"/>
              </a:ext>
            </a:extLst>
          </p:cNvPr>
          <p:cNvSpPr txBox="1"/>
          <p:nvPr/>
        </p:nvSpPr>
        <p:spPr>
          <a:xfrm>
            <a:off x="419909" y="1564229"/>
            <a:ext cx="5058996" cy="461665"/>
          </a:xfrm>
          <a:prstGeom prst="rect">
            <a:avLst/>
          </a:prstGeom>
          <a:solidFill>
            <a:srgbClr val="0070C0"/>
          </a:solidFill>
        </p:spPr>
        <p:txBody>
          <a:bodyPr wrap="square" rtlCol="0">
            <a:spAutoFit/>
          </a:bodyPr>
          <a:lstStyle/>
          <a:p>
            <a:r>
              <a:rPr lang="en-US" sz="2400" dirty="0">
                <a:solidFill>
                  <a:schemeClr val="bg1"/>
                </a:solidFill>
              </a:rPr>
              <a:t>Q: What is the function of ISA?</a:t>
            </a:r>
          </a:p>
        </p:txBody>
      </p:sp>
      <p:sp>
        <p:nvSpPr>
          <p:cNvPr id="4" name="Slide Number Placeholder 3">
            <a:extLst>
              <a:ext uri="{FF2B5EF4-FFF2-40B4-BE49-F238E27FC236}">
                <a16:creationId xmlns:a16="http://schemas.microsoft.com/office/drawing/2014/main" id="{C8073716-63A7-44B0-920F-5E7C9764E170}"/>
              </a:ext>
            </a:extLst>
          </p:cNvPr>
          <p:cNvSpPr>
            <a:spLocks noGrp="1"/>
          </p:cNvSpPr>
          <p:nvPr>
            <p:ph type="sldNum" sz="quarter" idx="13"/>
          </p:nvPr>
        </p:nvSpPr>
        <p:spPr/>
        <p:txBody>
          <a:bodyPr/>
          <a:lstStyle/>
          <a:p>
            <a:fld id="{AA918FE6-FEDB-42B5-B0DB-51A8335001C1}" type="slidenum">
              <a:rPr lang="en-US" smtClean="0"/>
              <a:pPr/>
              <a:t>2</a:t>
            </a:fld>
            <a:endParaRPr lang="en-US" dirty="0"/>
          </a:p>
        </p:txBody>
      </p:sp>
    </p:spTree>
    <p:extLst>
      <p:ext uri="{BB962C8B-B14F-4D97-AF65-F5344CB8AC3E}">
        <p14:creationId xmlns:p14="http://schemas.microsoft.com/office/powerpoint/2010/main" val="587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480923" y="596990"/>
            <a:ext cx="11277599" cy="679450"/>
          </a:xfrm>
        </p:spPr>
        <p:style>
          <a:lnRef idx="2">
            <a:schemeClr val="accent3"/>
          </a:lnRef>
          <a:fillRef idx="1">
            <a:schemeClr val="lt1"/>
          </a:fillRef>
          <a:effectRef idx="0">
            <a:schemeClr val="accent3"/>
          </a:effectRef>
          <a:fontRef idx="minor">
            <a:schemeClr val="dk1"/>
          </a:fontRef>
        </p:style>
        <p:txBody>
          <a:bodyPr/>
          <a:lstStyle/>
          <a:p>
            <a:r>
              <a:rPr lang="en-US" altLang="en-US" dirty="0">
                <a:solidFill>
                  <a:srgbClr val="E84A25"/>
                </a:solidFill>
              </a:rPr>
              <a:t>Latency Numbers Every Programmer Should Know</a:t>
            </a:r>
          </a:p>
        </p:txBody>
      </p:sp>
      <p:sp>
        <p:nvSpPr>
          <p:cNvPr id="394243" name="Rectangle 3"/>
          <p:cNvSpPr>
            <a:spLocks noGrp="1" noChangeArrowheads="1"/>
          </p:cNvSpPr>
          <p:nvPr>
            <p:ph type="body" idx="4294967295"/>
          </p:nvPr>
        </p:nvSpPr>
        <p:spPr>
          <a:xfrm>
            <a:off x="395638" y="1276440"/>
            <a:ext cx="11277600" cy="4519053"/>
          </a:xfrm>
        </p:spPr>
        <p:txBody>
          <a:bodyPr/>
          <a:lstStyle/>
          <a:p>
            <a:pPr>
              <a:buClrTx/>
            </a:pPr>
            <a:r>
              <a:rPr lang="en-US" altLang="en-US" sz="1600" dirty="0"/>
              <a:t>Registers			0.5 – 2 ns</a:t>
            </a:r>
          </a:p>
          <a:p>
            <a:pPr>
              <a:buClrTx/>
            </a:pPr>
            <a:r>
              <a:rPr lang="en-US" altLang="en-US" sz="1600" dirty="0"/>
              <a:t>L1 cache reference                           0.5 ns</a:t>
            </a:r>
          </a:p>
          <a:p>
            <a:pPr>
              <a:buClrTx/>
            </a:pPr>
            <a:r>
              <a:rPr lang="en-US" altLang="en-US" sz="1600" dirty="0"/>
              <a:t>Branch </a:t>
            </a:r>
            <a:r>
              <a:rPr lang="en-US" altLang="en-US" sz="1600" dirty="0" err="1"/>
              <a:t>mispredict</a:t>
            </a:r>
            <a:r>
              <a:rPr lang="en-US" altLang="en-US" sz="1600" dirty="0"/>
              <a:t>                            5   ns</a:t>
            </a:r>
          </a:p>
          <a:p>
            <a:pPr>
              <a:buClrTx/>
            </a:pPr>
            <a:r>
              <a:rPr lang="en-US" altLang="en-US" sz="1600" dirty="0"/>
              <a:t>L2 cache reference                           7   ns                      14x L1 cache</a:t>
            </a:r>
          </a:p>
          <a:p>
            <a:pPr>
              <a:buClrTx/>
            </a:pPr>
            <a:r>
              <a:rPr lang="en-US" altLang="en-US" sz="1600" dirty="0"/>
              <a:t>Mutex lock/unlock                           25   ns</a:t>
            </a:r>
          </a:p>
          <a:p>
            <a:pPr>
              <a:buClrTx/>
            </a:pPr>
            <a:r>
              <a:rPr lang="en-US" altLang="en-US" sz="1600" dirty="0"/>
              <a:t>Main memory reference                      100   ns                      20x L2 cache, 200x L1 cache</a:t>
            </a:r>
          </a:p>
          <a:p>
            <a:pPr>
              <a:buClrTx/>
            </a:pPr>
            <a:r>
              <a:rPr lang="en-US" altLang="en-US" sz="1600" dirty="0"/>
              <a:t>Compress 1K bytes with Zippy             3,000   ns        3 us</a:t>
            </a:r>
          </a:p>
          <a:p>
            <a:pPr>
              <a:buClrTx/>
            </a:pPr>
            <a:r>
              <a:rPr lang="en-US" altLang="en-US" sz="1600" dirty="0"/>
              <a:t>Send 1K bytes over 1 Gbps network       10,000   ns       10 us</a:t>
            </a:r>
          </a:p>
          <a:p>
            <a:pPr>
              <a:buClrTx/>
            </a:pPr>
            <a:r>
              <a:rPr lang="en-US" altLang="en-US" sz="1600" dirty="0"/>
              <a:t>Read 4K randomly from SSD*             150,000   ns      150 us          ~1GB/sec SSD</a:t>
            </a:r>
          </a:p>
          <a:p>
            <a:pPr>
              <a:buClrTx/>
            </a:pPr>
            <a:r>
              <a:rPr lang="en-US" altLang="en-US" sz="1600" dirty="0"/>
              <a:t>Read 1 MB sequentially from memory     250,000   ns      250 us</a:t>
            </a:r>
          </a:p>
          <a:p>
            <a:pPr>
              <a:buClrTx/>
            </a:pPr>
            <a:r>
              <a:rPr lang="en-US" altLang="en-US" sz="1600" dirty="0"/>
              <a:t>Round trip within same datacenter      500,000   ns      500 us</a:t>
            </a:r>
          </a:p>
          <a:p>
            <a:pPr>
              <a:buClrTx/>
            </a:pPr>
            <a:r>
              <a:rPr lang="en-US" altLang="en-US" sz="1600" dirty="0"/>
              <a:t>Read 1 MB sequentially from SSD*     1,000,000   ns    1,000 us    1 </a:t>
            </a:r>
            <a:r>
              <a:rPr lang="en-US" altLang="en-US" sz="1600" dirty="0" err="1"/>
              <a:t>ms</a:t>
            </a:r>
            <a:r>
              <a:rPr lang="en-US" altLang="en-US" sz="1600" dirty="0"/>
              <a:t>  ~1GB/sec SSD, 4X memory</a:t>
            </a:r>
          </a:p>
          <a:p>
            <a:pPr>
              <a:buClrTx/>
            </a:pPr>
            <a:r>
              <a:rPr lang="en-US" altLang="en-US" sz="1600" dirty="0"/>
              <a:t>Disk seek                           10,000,000   ns   10,000 us   10 </a:t>
            </a:r>
            <a:r>
              <a:rPr lang="en-US" altLang="en-US" sz="1600" dirty="0" err="1"/>
              <a:t>ms</a:t>
            </a:r>
            <a:r>
              <a:rPr lang="en-US" altLang="en-US" sz="1600" dirty="0"/>
              <a:t>  20x datacenter roundtrip</a:t>
            </a:r>
          </a:p>
          <a:p>
            <a:pPr>
              <a:buClrTx/>
            </a:pPr>
            <a:r>
              <a:rPr lang="en-US" altLang="en-US" sz="1600" dirty="0"/>
              <a:t>Read 1 MB sequentially from disk    20,000,000   ns   20,000 us   20 </a:t>
            </a:r>
            <a:r>
              <a:rPr lang="en-US" altLang="en-US" sz="1600" dirty="0" err="1"/>
              <a:t>ms</a:t>
            </a:r>
            <a:r>
              <a:rPr lang="en-US" altLang="en-US" sz="1600" dirty="0"/>
              <a:t>  80x memory, 20X SSD</a:t>
            </a:r>
          </a:p>
          <a:p>
            <a:pPr>
              <a:buClrTx/>
            </a:pPr>
            <a:r>
              <a:rPr lang="en-US" altLang="en-US" sz="1600" dirty="0"/>
              <a:t>Send packet CA-&gt;Netherlands-&gt;CA    150,000,000   ns  150,000 us  150 </a:t>
            </a:r>
            <a:r>
              <a:rPr lang="en-US" altLang="en-US" sz="1600" dirty="0" err="1"/>
              <a:t>ms</a:t>
            </a:r>
            <a:endParaRPr lang="en-US" altLang="en-US" sz="1600" dirty="0"/>
          </a:p>
          <a:p>
            <a:endParaRPr lang="en-US" altLang="en-US" sz="1600" dirty="0"/>
          </a:p>
        </p:txBody>
      </p:sp>
      <p:sp>
        <p:nvSpPr>
          <p:cNvPr id="2" name="Slide Number Placeholder 1">
            <a:extLst>
              <a:ext uri="{FF2B5EF4-FFF2-40B4-BE49-F238E27FC236}">
                <a16:creationId xmlns:a16="http://schemas.microsoft.com/office/drawing/2014/main" id="{8666E3BC-7965-4676-BE2A-5C299439F3FD}"/>
              </a:ext>
            </a:extLst>
          </p:cNvPr>
          <p:cNvSpPr>
            <a:spLocks noGrp="1"/>
          </p:cNvSpPr>
          <p:nvPr>
            <p:ph type="sldNum" sz="quarter" idx="13"/>
          </p:nvPr>
        </p:nvSpPr>
        <p:spPr/>
        <p:txBody>
          <a:bodyPr/>
          <a:lstStyle/>
          <a:p>
            <a:fld id="{AA918FE6-FEDB-42B5-B0DB-51A8335001C1}" type="slidenum">
              <a:rPr lang="en-US" smtClean="0"/>
              <a:pPr/>
              <a:t>20</a:t>
            </a:fld>
            <a:endParaRPr lang="en-US" dirty="0"/>
          </a:p>
        </p:txBody>
      </p:sp>
      <p:sp>
        <p:nvSpPr>
          <p:cNvPr id="3" name="TextBox 2">
            <a:extLst>
              <a:ext uri="{FF2B5EF4-FFF2-40B4-BE49-F238E27FC236}">
                <a16:creationId xmlns:a16="http://schemas.microsoft.com/office/drawing/2014/main" id="{D8335CD2-00E1-4B5F-8B5F-11B1056BC916}"/>
              </a:ext>
            </a:extLst>
          </p:cNvPr>
          <p:cNvSpPr txBox="1"/>
          <p:nvPr/>
        </p:nvSpPr>
        <p:spPr>
          <a:xfrm>
            <a:off x="480923" y="6501521"/>
            <a:ext cx="4766048" cy="276999"/>
          </a:xfrm>
          <a:prstGeom prst="rect">
            <a:avLst/>
          </a:prstGeom>
          <a:noFill/>
        </p:spPr>
        <p:txBody>
          <a:bodyPr wrap="none" rtlCol="0">
            <a:spAutoFit/>
          </a:bodyPr>
          <a:lstStyle/>
          <a:p>
            <a:r>
              <a:rPr lang="en-US" sz="1200" i="1" dirty="0">
                <a:solidFill>
                  <a:schemeClr val="tx1">
                    <a:lumMod val="85000"/>
                    <a:lumOff val="15000"/>
                  </a:schemeClr>
                </a:solidFill>
              </a:rPr>
              <a:t>Credits: measured by Google (numbers vary on different machines)</a:t>
            </a:r>
          </a:p>
        </p:txBody>
      </p:sp>
    </p:spTree>
    <p:extLst>
      <p:ext uri="{BB962C8B-B14F-4D97-AF65-F5344CB8AC3E}">
        <p14:creationId xmlns:p14="http://schemas.microsoft.com/office/powerpoint/2010/main" val="177429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421697" y="582746"/>
            <a:ext cx="7057594"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Stack Architecture</a:t>
            </a:r>
          </a:p>
        </p:txBody>
      </p:sp>
      <p:sp>
        <p:nvSpPr>
          <p:cNvPr id="355331" name="Rectangle 3"/>
          <p:cNvSpPr>
            <a:spLocks noGrp="1" noChangeArrowheads="1"/>
          </p:cNvSpPr>
          <p:nvPr>
            <p:ph type="body" idx="4294967295"/>
          </p:nvPr>
        </p:nvSpPr>
        <p:spPr>
          <a:xfrm>
            <a:off x="408517" y="1609859"/>
            <a:ext cx="11277600" cy="5110980"/>
          </a:xfrm>
        </p:spPr>
        <p:txBody>
          <a:bodyPr/>
          <a:lstStyle/>
          <a:p>
            <a:pPr>
              <a:buClrTx/>
            </a:pPr>
            <a:r>
              <a:rPr lang="en-US" altLang="zh-CN" dirty="0"/>
              <a:t>instruction set: </a:t>
            </a:r>
          </a:p>
          <a:p>
            <a:pPr lvl="1"/>
            <a:r>
              <a:rPr lang="en-US" altLang="zh-CN" dirty="0"/>
              <a:t>add, sub, </a:t>
            </a:r>
            <a:r>
              <a:rPr lang="en-US" altLang="zh-CN" dirty="0" err="1"/>
              <a:t>mult</a:t>
            </a:r>
            <a:r>
              <a:rPr lang="en-US" altLang="zh-CN" dirty="0"/>
              <a:t>, div, . . .</a:t>
            </a:r>
          </a:p>
          <a:p>
            <a:pPr lvl="1"/>
            <a:r>
              <a:rPr lang="en-US" altLang="zh-CN" dirty="0"/>
              <a:t>push A, pop A</a:t>
            </a:r>
          </a:p>
          <a:p>
            <a:pPr lvl="1"/>
            <a:endParaRPr lang="en-US" altLang="zh-CN" dirty="0"/>
          </a:p>
          <a:p>
            <a:pPr>
              <a:buClrTx/>
            </a:pPr>
            <a:r>
              <a:rPr lang="en-US" altLang="zh-CN" dirty="0"/>
              <a:t>example: A*B - (A+C*B)</a:t>
            </a:r>
          </a:p>
          <a:p>
            <a:pPr lvl="1"/>
            <a:r>
              <a:rPr lang="en-US" altLang="zh-CN" dirty="0"/>
              <a:t>push A</a:t>
            </a:r>
          </a:p>
          <a:p>
            <a:pPr lvl="1"/>
            <a:r>
              <a:rPr lang="en-US" altLang="zh-CN" dirty="0"/>
              <a:t>push B</a:t>
            </a:r>
          </a:p>
          <a:p>
            <a:pPr lvl="1"/>
            <a:r>
              <a:rPr lang="en-US" altLang="zh-CN" dirty="0" err="1"/>
              <a:t>mul</a:t>
            </a:r>
            <a:endParaRPr lang="en-US" altLang="zh-CN" dirty="0"/>
          </a:p>
          <a:p>
            <a:pPr lvl="1"/>
            <a:r>
              <a:rPr lang="en-US" altLang="zh-CN" dirty="0"/>
              <a:t>push A</a:t>
            </a:r>
          </a:p>
          <a:p>
            <a:pPr lvl="1"/>
            <a:r>
              <a:rPr lang="en-US" altLang="zh-CN" dirty="0"/>
              <a:t>push C</a:t>
            </a:r>
          </a:p>
          <a:p>
            <a:pPr lvl="1"/>
            <a:r>
              <a:rPr lang="en-US" altLang="zh-CN" dirty="0"/>
              <a:t>push B</a:t>
            </a:r>
          </a:p>
          <a:p>
            <a:pPr lvl="1"/>
            <a:r>
              <a:rPr lang="en-US" altLang="zh-CN" dirty="0" err="1"/>
              <a:t>mul</a:t>
            </a:r>
            <a:endParaRPr lang="en-US" altLang="zh-CN" dirty="0"/>
          </a:p>
          <a:p>
            <a:pPr lvl="1"/>
            <a:r>
              <a:rPr lang="en-US" altLang="zh-CN" dirty="0"/>
              <a:t>add</a:t>
            </a:r>
          </a:p>
          <a:p>
            <a:pPr lvl="1"/>
            <a:r>
              <a:rPr lang="en-US" altLang="zh-CN" dirty="0"/>
              <a:t>sub</a:t>
            </a:r>
          </a:p>
        </p:txBody>
      </p:sp>
      <p:sp>
        <p:nvSpPr>
          <p:cNvPr id="355332" name="Rectangle 4"/>
          <p:cNvSpPr>
            <a:spLocks noChangeArrowheads="1"/>
          </p:cNvSpPr>
          <p:nvPr/>
        </p:nvSpPr>
        <p:spPr bwMode="auto">
          <a:xfrm>
            <a:off x="49212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33" name="Rectangle 5"/>
          <p:cNvSpPr>
            <a:spLocks noChangeArrowheads="1"/>
          </p:cNvSpPr>
          <p:nvPr/>
        </p:nvSpPr>
        <p:spPr bwMode="auto">
          <a:xfrm>
            <a:off x="5051425" y="35655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34" name="Rectangle 6"/>
          <p:cNvSpPr>
            <a:spLocks noChangeArrowheads="1"/>
          </p:cNvSpPr>
          <p:nvPr/>
        </p:nvSpPr>
        <p:spPr bwMode="auto">
          <a:xfrm>
            <a:off x="55308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35" name="Rectangle 7"/>
          <p:cNvSpPr>
            <a:spLocks noChangeArrowheads="1"/>
          </p:cNvSpPr>
          <p:nvPr/>
        </p:nvSpPr>
        <p:spPr bwMode="auto">
          <a:xfrm>
            <a:off x="5661025" y="35655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B</a:t>
            </a:r>
          </a:p>
        </p:txBody>
      </p:sp>
      <p:sp>
        <p:nvSpPr>
          <p:cNvPr id="355336" name="Rectangle 8"/>
          <p:cNvSpPr>
            <a:spLocks noChangeArrowheads="1"/>
          </p:cNvSpPr>
          <p:nvPr/>
        </p:nvSpPr>
        <p:spPr bwMode="auto">
          <a:xfrm>
            <a:off x="5530850" y="37782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37" name="Rectangle 9"/>
          <p:cNvSpPr>
            <a:spLocks noChangeArrowheads="1"/>
          </p:cNvSpPr>
          <p:nvPr/>
        </p:nvSpPr>
        <p:spPr bwMode="auto">
          <a:xfrm>
            <a:off x="5661025" y="37941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38" name="Rectangle 10"/>
          <p:cNvSpPr>
            <a:spLocks noChangeArrowheads="1"/>
          </p:cNvSpPr>
          <p:nvPr/>
        </p:nvSpPr>
        <p:spPr bwMode="auto">
          <a:xfrm>
            <a:off x="61404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39" name="Rectangle 11"/>
          <p:cNvSpPr>
            <a:spLocks noChangeArrowheads="1"/>
          </p:cNvSpPr>
          <p:nvPr/>
        </p:nvSpPr>
        <p:spPr bwMode="auto">
          <a:xfrm>
            <a:off x="6118226" y="35655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A*B</a:t>
            </a:r>
          </a:p>
        </p:txBody>
      </p:sp>
      <p:sp>
        <p:nvSpPr>
          <p:cNvPr id="355340" name="Rectangle 12"/>
          <p:cNvSpPr>
            <a:spLocks noChangeArrowheads="1"/>
          </p:cNvSpPr>
          <p:nvPr/>
        </p:nvSpPr>
        <p:spPr bwMode="auto">
          <a:xfrm>
            <a:off x="67500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1" name="Rectangle 13"/>
          <p:cNvSpPr>
            <a:spLocks noChangeArrowheads="1"/>
          </p:cNvSpPr>
          <p:nvPr/>
        </p:nvSpPr>
        <p:spPr bwMode="auto">
          <a:xfrm>
            <a:off x="6750050" y="37782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2" name="Rectangle 14"/>
          <p:cNvSpPr>
            <a:spLocks noChangeArrowheads="1"/>
          </p:cNvSpPr>
          <p:nvPr/>
        </p:nvSpPr>
        <p:spPr bwMode="auto">
          <a:xfrm>
            <a:off x="73596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3" name="Rectangle 15"/>
          <p:cNvSpPr>
            <a:spLocks noChangeArrowheads="1"/>
          </p:cNvSpPr>
          <p:nvPr/>
        </p:nvSpPr>
        <p:spPr bwMode="auto">
          <a:xfrm>
            <a:off x="7359650" y="37782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4" name="Rectangle 16"/>
          <p:cNvSpPr>
            <a:spLocks noChangeArrowheads="1"/>
          </p:cNvSpPr>
          <p:nvPr/>
        </p:nvSpPr>
        <p:spPr bwMode="auto">
          <a:xfrm>
            <a:off x="7359650" y="40068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5" name="Rectangle 17"/>
          <p:cNvSpPr>
            <a:spLocks noChangeArrowheads="1"/>
          </p:cNvSpPr>
          <p:nvPr/>
        </p:nvSpPr>
        <p:spPr bwMode="auto">
          <a:xfrm>
            <a:off x="79692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6" name="Rectangle 18"/>
          <p:cNvSpPr>
            <a:spLocks noChangeArrowheads="1"/>
          </p:cNvSpPr>
          <p:nvPr/>
        </p:nvSpPr>
        <p:spPr bwMode="auto">
          <a:xfrm>
            <a:off x="7969250" y="37782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7" name="Rectangle 19"/>
          <p:cNvSpPr>
            <a:spLocks noChangeArrowheads="1"/>
          </p:cNvSpPr>
          <p:nvPr/>
        </p:nvSpPr>
        <p:spPr bwMode="auto">
          <a:xfrm>
            <a:off x="85788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8" name="Rectangle 20"/>
          <p:cNvSpPr>
            <a:spLocks noChangeArrowheads="1"/>
          </p:cNvSpPr>
          <p:nvPr/>
        </p:nvSpPr>
        <p:spPr bwMode="auto">
          <a:xfrm>
            <a:off x="8578850" y="37782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49" name="Rectangle 21"/>
          <p:cNvSpPr>
            <a:spLocks noChangeArrowheads="1"/>
          </p:cNvSpPr>
          <p:nvPr/>
        </p:nvSpPr>
        <p:spPr bwMode="auto">
          <a:xfrm>
            <a:off x="8578850" y="40068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0" name="Rectangle 22"/>
          <p:cNvSpPr>
            <a:spLocks noChangeArrowheads="1"/>
          </p:cNvSpPr>
          <p:nvPr/>
        </p:nvSpPr>
        <p:spPr bwMode="auto">
          <a:xfrm>
            <a:off x="9188450" y="3549650"/>
            <a:ext cx="6350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1" name="Rectangle 23"/>
          <p:cNvSpPr>
            <a:spLocks noChangeArrowheads="1"/>
          </p:cNvSpPr>
          <p:nvPr/>
        </p:nvSpPr>
        <p:spPr bwMode="auto">
          <a:xfrm>
            <a:off x="9188450" y="3778250"/>
            <a:ext cx="6350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2" name="Rectangle 24"/>
          <p:cNvSpPr>
            <a:spLocks noChangeArrowheads="1"/>
          </p:cNvSpPr>
          <p:nvPr/>
        </p:nvSpPr>
        <p:spPr bwMode="auto">
          <a:xfrm>
            <a:off x="9912350" y="3549650"/>
            <a:ext cx="6350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3" name="Rectangle 25"/>
          <p:cNvSpPr>
            <a:spLocks noChangeArrowheads="1"/>
          </p:cNvSpPr>
          <p:nvPr/>
        </p:nvSpPr>
        <p:spPr bwMode="auto">
          <a:xfrm>
            <a:off x="7969250" y="40068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4" name="Rectangle 26"/>
          <p:cNvSpPr>
            <a:spLocks noChangeArrowheads="1"/>
          </p:cNvSpPr>
          <p:nvPr/>
        </p:nvSpPr>
        <p:spPr bwMode="auto">
          <a:xfrm>
            <a:off x="7969250" y="42354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Narrow" charset="0"/>
              <a:ea typeface="Arial Narrow" charset="0"/>
              <a:cs typeface="Arial Narrow" charset="0"/>
            </a:endParaRPr>
          </a:p>
        </p:txBody>
      </p:sp>
      <p:sp>
        <p:nvSpPr>
          <p:cNvPr id="355355" name="Rectangle 27"/>
          <p:cNvSpPr>
            <a:spLocks noChangeArrowheads="1"/>
          </p:cNvSpPr>
          <p:nvPr/>
        </p:nvSpPr>
        <p:spPr bwMode="auto">
          <a:xfrm>
            <a:off x="6727826" y="37179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A*B</a:t>
            </a:r>
          </a:p>
        </p:txBody>
      </p:sp>
      <p:sp>
        <p:nvSpPr>
          <p:cNvPr id="355356" name="Rectangle 28"/>
          <p:cNvSpPr>
            <a:spLocks noChangeArrowheads="1"/>
          </p:cNvSpPr>
          <p:nvPr/>
        </p:nvSpPr>
        <p:spPr bwMode="auto">
          <a:xfrm>
            <a:off x="7261226" y="39465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A*B</a:t>
            </a:r>
          </a:p>
        </p:txBody>
      </p:sp>
      <p:sp>
        <p:nvSpPr>
          <p:cNvPr id="355357" name="Rectangle 29"/>
          <p:cNvSpPr>
            <a:spLocks noChangeArrowheads="1"/>
          </p:cNvSpPr>
          <p:nvPr/>
        </p:nvSpPr>
        <p:spPr bwMode="auto">
          <a:xfrm>
            <a:off x="7870826" y="41751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latin typeface="Arial Narrow" charset="0"/>
                <a:ea typeface="Arial Narrow" charset="0"/>
                <a:cs typeface="Arial Narrow" charset="0"/>
              </a:rPr>
              <a:t>A*B</a:t>
            </a:r>
          </a:p>
        </p:txBody>
      </p:sp>
      <p:sp>
        <p:nvSpPr>
          <p:cNvPr id="355358" name="Rectangle 30"/>
          <p:cNvSpPr>
            <a:spLocks noChangeArrowheads="1"/>
          </p:cNvSpPr>
          <p:nvPr/>
        </p:nvSpPr>
        <p:spPr bwMode="auto">
          <a:xfrm>
            <a:off x="7337425" y="37179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59" name="Rectangle 31"/>
          <p:cNvSpPr>
            <a:spLocks noChangeArrowheads="1"/>
          </p:cNvSpPr>
          <p:nvPr/>
        </p:nvSpPr>
        <p:spPr bwMode="auto">
          <a:xfrm>
            <a:off x="7947025" y="39465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60" name="Rectangle 32"/>
          <p:cNvSpPr>
            <a:spLocks noChangeArrowheads="1"/>
          </p:cNvSpPr>
          <p:nvPr/>
        </p:nvSpPr>
        <p:spPr bwMode="auto">
          <a:xfrm>
            <a:off x="7947026" y="3717926"/>
            <a:ext cx="29174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C</a:t>
            </a:r>
          </a:p>
        </p:txBody>
      </p:sp>
      <p:sp>
        <p:nvSpPr>
          <p:cNvPr id="355361" name="Rectangle 33"/>
          <p:cNvSpPr>
            <a:spLocks noChangeArrowheads="1"/>
          </p:cNvSpPr>
          <p:nvPr/>
        </p:nvSpPr>
        <p:spPr bwMode="auto">
          <a:xfrm>
            <a:off x="8556626" y="39465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latin typeface="Arial Narrow" charset="0"/>
                <a:ea typeface="Arial Narrow" charset="0"/>
                <a:cs typeface="Arial Narrow" charset="0"/>
              </a:rPr>
              <a:t>A*B</a:t>
            </a:r>
          </a:p>
        </p:txBody>
      </p:sp>
      <p:sp>
        <p:nvSpPr>
          <p:cNvPr id="355362" name="Rectangle 34"/>
          <p:cNvSpPr>
            <a:spLocks noChangeArrowheads="1"/>
          </p:cNvSpPr>
          <p:nvPr/>
        </p:nvSpPr>
        <p:spPr bwMode="auto">
          <a:xfrm>
            <a:off x="8632825" y="37179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63" name="Rectangle 35"/>
          <p:cNvSpPr>
            <a:spLocks noChangeArrowheads="1"/>
          </p:cNvSpPr>
          <p:nvPr/>
        </p:nvSpPr>
        <p:spPr bwMode="auto">
          <a:xfrm>
            <a:off x="9166226" y="3717926"/>
            <a:ext cx="43922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A*B</a:t>
            </a:r>
          </a:p>
        </p:txBody>
      </p:sp>
      <p:sp>
        <p:nvSpPr>
          <p:cNvPr id="355364" name="Rectangle 36"/>
          <p:cNvSpPr>
            <a:spLocks noChangeArrowheads="1"/>
          </p:cNvSpPr>
          <p:nvPr/>
        </p:nvSpPr>
        <p:spPr bwMode="auto">
          <a:xfrm>
            <a:off x="6804025" y="34893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a:t>
            </a:r>
          </a:p>
        </p:txBody>
      </p:sp>
      <p:sp>
        <p:nvSpPr>
          <p:cNvPr id="355365" name="Rectangle 37"/>
          <p:cNvSpPr>
            <a:spLocks noChangeArrowheads="1"/>
          </p:cNvSpPr>
          <p:nvPr/>
        </p:nvSpPr>
        <p:spPr bwMode="auto">
          <a:xfrm>
            <a:off x="7337426" y="3489326"/>
            <a:ext cx="29174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C</a:t>
            </a:r>
          </a:p>
        </p:txBody>
      </p:sp>
      <p:sp>
        <p:nvSpPr>
          <p:cNvPr id="355366" name="Rectangle 38"/>
          <p:cNvSpPr>
            <a:spLocks noChangeArrowheads="1"/>
          </p:cNvSpPr>
          <p:nvPr/>
        </p:nvSpPr>
        <p:spPr bwMode="auto">
          <a:xfrm>
            <a:off x="7947025" y="3489326"/>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B</a:t>
            </a:r>
          </a:p>
        </p:txBody>
      </p:sp>
      <p:sp>
        <p:nvSpPr>
          <p:cNvPr id="355367" name="Rectangle 39"/>
          <p:cNvSpPr>
            <a:spLocks noChangeArrowheads="1"/>
          </p:cNvSpPr>
          <p:nvPr/>
        </p:nvSpPr>
        <p:spPr bwMode="auto">
          <a:xfrm>
            <a:off x="8556625" y="3489326"/>
            <a:ext cx="44723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B*C</a:t>
            </a:r>
          </a:p>
        </p:txBody>
      </p:sp>
      <p:sp>
        <p:nvSpPr>
          <p:cNvPr id="355368" name="Rectangle 40"/>
          <p:cNvSpPr>
            <a:spLocks noChangeArrowheads="1"/>
          </p:cNvSpPr>
          <p:nvPr/>
        </p:nvSpPr>
        <p:spPr bwMode="auto">
          <a:xfrm>
            <a:off x="9166226" y="3489326"/>
            <a:ext cx="63158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A+B*C</a:t>
            </a:r>
          </a:p>
        </p:txBody>
      </p:sp>
      <p:sp>
        <p:nvSpPr>
          <p:cNvPr id="355369" name="Rectangle 41"/>
          <p:cNvSpPr>
            <a:spLocks noChangeArrowheads="1"/>
          </p:cNvSpPr>
          <p:nvPr/>
        </p:nvSpPr>
        <p:spPr bwMode="auto">
          <a:xfrm>
            <a:off x="9852026" y="3489326"/>
            <a:ext cx="54662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a:latin typeface="Arial Narrow" charset="0"/>
                <a:ea typeface="Arial Narrow" charset="0"/>
                <a:cs typeface="Arial Narrow" charset="0"/>
              </a:rPr>
              <a:t>result</a:t>
            </a:r>
          </a:p>
        </p:txBody>
      </p:sp>
      <p:pic>
        <p:nvPicPr>
          <p:cNvPr id="35537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19200"/>
            <a:ext cx="1828800" cy="1689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1324838-C16C-444D-95B8-5F6ED248A9C4}"/>
              </a:ext>
            </a:extLst>
          </p:cNvPr>
          <p:cNvSpPr>
            <a:spLocks noGrp="1"/>
          </p:cNvSpPr>
          <p:nvPr>
            <p:ph type="sldNum" sz="quarter" idx="13"/>
          </p:nvPr>
        </p:nvSpPr>
        <p:spPr/>
        <p:txBody>
          <a:bodyPr/>
          <a:lstStyle/>
          <a:p>
            <a:fld id="{AA918FE6-FEDB-42B5-B0DB-51A8335001C1}" type="slidenum">
              <a:rPr lang="en-US" smtClean="0"/>
              <a:pPr/>
              <a:t>21</a:t>
            </a:fld>
            <a:endParaRPr lang="en-US" dirty="0"/>
          </a:p>
        </p:txBody>
      </p:sp>
    </p:spTree>
    <p:extLst>
      <p:ext uri="{BB962C8B-B14F-4D97-AF65-F5344CB8AC3E}">
        <p14:creationId xmlns:p14="http://schemas.microsoft.com/office/powerpoint/2010/main" val="11761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3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53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53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53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53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5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53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53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53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53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53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53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53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53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53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53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53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53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53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53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53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53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53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53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53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53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53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53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53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53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53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53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53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536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53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nimBg="1"/>
      <p:bldP spid="355335" grpId="0"/>
      <p:bldP spid="355336" grpId="0" animBg="1"/>
      <p:bldP spid="355337" grpId="0"/>
      <p:bldP spid="355338" grpId="0" animBg="1"/>
      <p:bldP spid="355339" grpId="0"/>
      <p:bldP spid="355340" grpId="0" animBg="1"/>
      <p:bldP spid="355341" grpId="0" animBg="1"/>
      <p:bldP spid="355342" grpId="0" animBg="1"/>
      <p:bldP spid="355343" grpId="0" animBg="1"/>
      <p:bldP spid="355344" grpId="0" animBg="1"/>
      <p:bldP spid="355345" grpId="0" animBg="1"/>
      <p:bldP spid="355346" grpId="0" animBg="1"/>
      <p:bldP spid="355347" grpId="0" animBg="1"/>
      <p:bldP spid="355348" grpId="0" animBg="1"/>
      <p:bldP spid="355349" grpId="0" animBg="1"/>
      <p:bldP spid="355350" grpId="0" animBg="1"/>
      <p:bldP spid="355351" grpId="0" animBg="1"/>
      <p:bldP spid="355352" grpId="0" animBg="1"/>
      <p:bldP spid="355353" grpId="0" animBg="1"/>
      <p:bldP spid="355354" grpId="0" animBg="1"/>
      <p:bldP spid="355355" grpId="0"/>
      <p:bldP spid="355356" grpId="0"/>
      <p:bldP spid="355357" grpId="0"/>
      <p:bldP spid="355358" grpId="0"/>
      <p:bldP spid="355359" grpId="0"/>
      <p:bldP spid="355360" grpId="0"/>
      <p:bldP spid="355361" grpId="0"/>
      <p:bldP spid="355362" grpId="0"/>
      <p:bldP spid="355363" grpId="0"/>
      <p:bldP spid="355364" grpId="0"/>
      <p:bldP spid="355365" grpId="0"/>
      <p:bldP spid="355366" grpId="0"/>
      <p:bldP spid="355367" grpId="0"/>
      <p:bldP spid="355368" grpId="0"/>
      <p:bldP spid="35536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80925" y="642065"/>
            <a:ext cx="6711926"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Stacks: Pros and Cons</a:t>
            </a:r>
          </a:p>
        </p:txBody>
      </p:sp>
      <p:sp>
        <p:nvSpPr>
          <p:cNvPr id="357379" name="Rectangle 3"/>
          <p:cNvSpPr>
            <a:spLocks noGrp="1" noChangeArrowheads="1"/>
          </p:cNvSpPr>
          <p:nvPr>
            <p:ph type="body" idx="4294967295"/>
          </p:nvPr>
        </p:nvSpPr>
        <p:spPr>
          <a:xfrm>
            <a:off x="223920" y="1632405"/>
            <a:ext cx="11968080" cy="5072343"/>
          </a:xfrm>
        </p:spPr>
        <p:txBody>
          <a:bodyPr/>
          <a:lstStyle/>
          <a:p>
            <a:pPr>
              <a:buClrTx/>
            </a:pPr>
            <a:r>
              <a:rPr lang="en-US" altLang="zh-CN" dirty="0"/>
              <a:t>pros</a:t>
            </a:r>
          </a:p>
          <a:p>
            <a:pPr lvl="1"/>
            <a:r>
              <a:rPr lang="en-US" altLang="zh-CN" dirty="0"/>
              <a:t>good code density (implicit top of stack)</a:t>
            </a:r>
          </a:p>
          <a:p>
            <a:pPr lvl="1"/>
            <a:r>
              <a:rPr lang="en-US" altLang="zh-CN" dirty="0"/>
              <a:t>low hardware requirements</a:t>
            </a:r>
          </a:p>
          <a:p>
            <a:pPr lvl="1"/>
            <a:r>
              <a:rPr lang="en-US" altLang="zh-CN" dirty="0"/>
              <a:t>easy to write a simpler compiler for stack architectures</a:t>
            </a:r>
          </a:p>
          <a:p>
            <a:pPr lvl="1"/>
            <a:endParaRPr lang="en-US" altLang="zh-CN" dirty="0"/>
          </a:p>
          <a:p>
            <a:pPr>
              <a:buClrTx/>
            </a:pPr>
            <a:r>
              <a:rPr lang="en-US" altLang="zh-CN" dirty="0"/>
              <a:t>cons</a:t>
            </a:r>
          </a:p>
          <a:p>
            <a:pPr lvl="1"/>
            <a:r>
              <a:rPr lang="en-US" altLang="zh-CN" dirty="0"/>
              <a:t>stack becomes the bottleneck</a:t>
            </a:r>
          </a:p>
          <a:p>
            <a:pPr lvl="1"/>
            <a:r>
              <a:rPr lang="en-US" altLang="zh-CN" dirty="0"/>
              <a:t>little ability for parallelism or pipelining</a:t>
            </a:r>
          </a:p>
          <a:p>
            <a:pPr lvl="1"/>
            <a:r>
              <a:rPr lang="en-US" altLang="zh-CN" dirty="0"/>
              <a:t>data is not always at the top of stack when need, so additional instructions like </a:t>
            </a:r>
            <a:r>
              <a:rPr lang="en-US" altLang="zh-CN" dirty="0">
                <a:solidFill>
                  <a:srgbClr val="C00000"/>
                </a:solidFill>
              </a:rPr>
              <a:t>swap</a:t>
            </a:r>
            <a:r>
              <a:rPr lang="en-US" altLang="zh-CN" dirty="0"/>
              <a:t> are needed</a:t>
            </a:r>
          </a:p>
          <a:p>
            <a:pPr lvl="1"/>
            <a:r>
              <a:rPr lang="en-US" altLang="zh-CN" dirty="0"/>
              <a:t>difficult to write an optimizing compiler for stack architectures</a:t>
            </a:r>
          </a:p>
        </p:txBody>
      </p:sp>
      <p:sp>
        <p:nvSpPr>
          <p:cNvPr id="2" name="Slide Number Placeholder 1">
            <a:extLst>
              <a:ext uri="{FF2B5EF4-FFF2-40B4-BE49-F238E27FC236}">
                <a16:creationId xmlns:a16="http://schemas.microsoft.com/office/drawing/2014/main" id="{1A120A7F-6CBA-4DA4-95AB-B7692A48732B}"/>
              </a:ext>
            </a:extLst>
          </p:cNvPr>
          <p:cNvSpPr>
            <a:spLocks noGrp="1"/>
          </p:cNvSpPr>
          <p:nvPr>
            <p:ph type="sldNum" sz="quarter" idx="13"/>
          </p:nvPr>
        </p:nvSpPr>
        <p:spPr/>
        <p:txBody>
          <a:bodyPr/>
          <a:lstStyle/>
          <a:p>
            <a:fld id="{AA918FE6-FEDB-42B5-B0DB-51A8335001C1}" type="slidenum">
              <a:rPr lang="en-US" smtClean="0"/>
              <a:pPr/>
              <a:t>22</a:t>
            </a:fld>
            <a:endParaRPr lang="en-US" dirty="0"/>
          </a:p>
        </p:txBody>
      </p:sp>
    </p:spTree>
    <p:extLst>
      <p:ext uri="{BB962C8B-B14F-4D97-AF65-F5344CB8AC3E}">
        <p14:creationId xmlns:p14="http://schemas.microsoft.com/office/powerpoint/2010/main" val="39624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355600" y="574675"/>
            <a:ext cx="7597104" cy="679450"/>
          </a:xfrm>
        </p:spPr>
        <p:style>
          <a:lnRef idx="2">
            <a:schemeClr val="accent3"/>
          </a:lnRef>
          <a:fillRef idx="1">
            <a:schemeClr val="lt1"/>
          </a:fillRef>
          <a:effectRef idx="0">
            <a:schemeClr val="accent3"/>
          </a:effectRef>
          <a:fontRef idx="minor">
            <a:schemeClr val="dk1"/>
          </a:fontRef>
        </p:style>
        <p:txBody>
          <a:bodyPr/>
          <a:lstStyle/>
          <a:p>
            <a:r>
              <a:rPr lang="en-US" altLang="zh-CN" sz="4000" dirty="0">
                <a:solidFill>
                  <a:srgbClr val="E84A25"/>
                </a:solidFill>
              </a:rPr>
              <a:t>Accumulator Architectures</a:t>
            </a:r>
          </a:p>
        </p:txBody>
      </p:sp>
      <p:sp>
        <p:nvSpPr>
          <p:cNvPr id="357379" name="Rectangle 3"/>
          <p:cNvSpPr>
            <a:spLocks noGrp="1" noChangeArrowheads="1"/>
          </p:cNvSpPr>
          <p:nvPr>
            <p:ph type="body" idx="4294967295"/>
          </p:nvPr>
        </p:nvSpPr>
        <p:spPr>
          <a:xfrm>
            <a:off x="408517" y="1938269"/>
            <a:ext cx="11277600" cy="4782569"/>
          </a:xfrm>
        </p:spPr>
        <p:txBody>
          <a:bodyPr/>
          <a:lstStyle/>
          <a:p>
            <a:pPr>
              <a:buClrTx/>
            </a:pPr>
            <a:r>
              <a:rPr lang="en-US" altLang="zh-CN" dirty="0"/>
              <a:t>instruction set: </a:t>
            </a:r>
          </a:p>
          <a:p>
            <a:pPr lvl="1"/>
            <a:r>
              <a:rPr lang="en-US" altLang="zh-CN" dirty="0"/>
              <a:t>add A, sub A, </a:t>
            </a:r>
            <a:r>
              <a:rPr lang="en-US" altLang="zh-CN" dirty="0" err="1"/>
              <a:t>mult</a:t>
            </a:r>
            <a:r>
              <a:rPr lang="en-US" altLang="zh-CN" dirty="0"/>
              <a:t> A, div A, . . .</a:t>
            </a:r>
          </a:p>
          <a:p>
            <a:pPr lvl="1"/>
            <a:r>
              <a:rPr lang="en-US" altLang="zh-CN" dirty="0"/>
              <a:t>load A, store A</a:t>
            </a:r>
          </a:p>
          <a:p>
            <a:endParaRPr lang="en-US" altLang="zh-CN" dirty="0"/>
          </a:p>
          <a:p>
            <a:pPr>
              <a:buClrTx/>
            </a:pPr>
            <a:r>
              <a:rPr lang="en-US" altLang="zh-CN" dirty="0"/>
              <a:t>example: A*B - (A+C*B)</a:t>
            </a:r>
          </a:p>
          <a:p>
            <a:pPr lvl="1"/>
            <a:r>
              <a:rPr lang="en-US" altLang="zh-CN" dirty="0"/>
              <a:t>load B</a:t>
            </a:r>
          </a:p>
          <a:p>
            <a:pPr lvl="1"/>
            <a:r>
              <a:rPr lang="en-US" altLang="zh-CN" dirty="0" err="1"/>
              <a:t>mul</a:t>
            </a:r>
            <a:r>
              <a:rPr lang="en-US" altLang="zh-CN" dirty="0"/>
              <a:t> C</a:t>
            </a:r>
          </a:p>
          <a:p>
            <a:pPr lvl="1"/>
            <a:r>
              <a:rPr lang="en-US" altLang="zh-CN" dirty="0"/>
              <a:t>add A</a:t>
            </a:r>
          </a:p>
          <a:p>
            <a:pPr lvl="1"/>
            <a:r>
              <a:rPr lang="en-US" altLang="zh-CN" dirty="0"/>
              <a:t>store D</a:t>
            </a:r>
          </a:p>
          <a:p>
            <a:pPr lvl="1"/>
            <a:r>
              <a:rPr lang="en-US" altLang="zh-CN" dirty="0"/>
              <a:t>load A</a:t>
            </a:r>
          </a:p>
          <a:p>
            <a:pPr lvl="1"/>
            <a:r>
              <a:rPr lang="en-US" altLang="zh-CN" dirty="0" err="1"/>
              <a:t>mul</a:t>
            </a:r>
            <a:r>
              <a:rPr lang="en-US" altLang="zh-CN" dirty="0"/>
              <a:t> B</a:t>
            </a:r>
          </a:p>
          <a:p>
            <a:pPr lvl="1"/>
            <a:r>
              <a:rPr lang="en-US" altLang="zh-CN" dirty="0"/>
              <a:t>sub D</a:t>
            </a:r>
          </a:p>
          <a:p>
            <a:pPr lvl="1"/>
            <a:endParaRPr lang="en-US" altLang="zh-CN" dirty="0"/>
          </a:p>
        </p:txBody>
      </p:sp>
      <p:sp>
        <p:nvSpPr>
          <p:cNvPr id="4" name="Rectangle 4"/>
          <p:cNvSpPr>
            <a:spLocks noChangeArrowheads="1"/>
          </p:cNvSpPr>
          <p:nvPr/>
        </p:nvSpPr>
        <p:spPr bwMode="auto">
          <a:xfrm>
            <a:off x="49212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5"/>
          <p:cNvSpPr>
            <a:spLocks noChangeArrowheads="1"/>
          </p:cNvSpPr>
          <p:nvPr/>
        </p:nvSpPr>
        <p:spPr bwMode="auto">
          <a:xfrm>
            <a:off x="5051425" y="3565526"/>
            <a:ext cx="3061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ea typeface="宋体" charset="-122"/>
              </a:rPr>
              <a:t>B</a:t>
            </a:r>
          </a:p>
        </p:txBody>
      </p:sp>
      <p:sp>
        <p:nvSpPr>
          <p:cNvPr id="6" name="Rectangle 6"/>
          <p:cNvSpPr>
            <a:spLocks noChangeArrowheads="1"/>
          </p:cNvSpPr>
          <p:nvPr/>
        </p:nvSpPr>
        <p:spPr bwMode="auto">
          <a:xfrm>
            <a:off x="5530850" y="3549650"/>
            <a:ext cx="444500" cy="2159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7"/>
          <p:cNvSpPr>
            <a:spLocks noChangeArrowheads="1"/>
          </p:cNvSpPr>
          <p:nvPr/>
        </p:nvSpPr>
        <p:spPr bwMode="auto">
          <a:xfrm>
            <a:off x="5508626" y="3565526"/>
            <a:ext cx="50654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ea typeface="宋体" charset="-122"/>
              </a:rPr>
              <a:t>B*C</a:t>
            </a:r>
          </a:p>
        </p:txBody>
      </p:sp>
      <p:sp>
        <p:nvSpPr>
          <p:cNvPr id="8" name="Rectangle 8"/>
          <p:cNvSpPr>
            <a:spLocks noChangeArrowheads="1"/>
          </p:cNvSpPr>
          <p:nvPr/>
        </p:nvSpPr>
        <p:spPr bwMode="auto">
          <a:xfrm>
            <a:off x="6140450" y="3549650"/>
            <a:ext cx="7112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Rectangle 9"/>
          <p:cNvSpPr>
            <a:spLocks noChangeArrowheads="1"/>
          </p:cNvSpPr>
          <p:nvPr/>
        </p:nvSpPr>
        <p:spPr bwMode="auto">
          <a:xfrm>
            <a:off x="6118226" y="3565526"/>
            <a:ext cx="73096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err="1">
                <a:ea typeface="宋体" charset="-122"/>
              </a:rPr>
              <a:t>A+B</a:t>
            </a:r>
            <a:r>
              <a:rPr lang="en-US" altLang="zh-CN" sz="1400" dirty="0">
                <a:ea typeface="宋体" charset="-122"/>
              </a:rPr>
              <a:t>*C</a:t>
            </a:r>
          </a:p>
        </p:txBody>
      </p:sp>
      <p:sp>
        <p:nvSpPr>
          <p:cNvPr id="10" name="Rectangle 10"/>
          <p:cNvSpPr>
            <a:spLocks noChangeArrowheads="1"/>
          </p:cNvSpPr>
          <p:nvPr/>
        </p:nvSpPr>
        <p:spPr bwMode="auto">
          <a:xfrm>
            <a:off x="7816850" y="3549650"/>
            <a:ext cx="4064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11"/>
          <p:cNvSpPr>
            <a:spLocks noChangeArrowheads="1"/>
          </p:cNvSpPr>
          <p:nvPr/>
        </p:nvSpPr>
        <p:spPr bwMode="auto">
          <a:xfrm>
            <a:off x="7870825" y="3565526"/>
            <a:ext cx="3061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ea typeface="宋体" charset="-122"/>
              </a:rPr>
              <a:t>A</a:t>
            </a:r>
          </a:p>
        </p:txBody>
      </p:sp>
      <p:sp>
        <p:nvSpPr>
          <p:cNvPr id="12" name="Rectangle 12"/>
          <p:cNvSpPr>
            <a:spLocks noChangeArrowheads="1"/>
          </p:cNvSpPr>
          <p:nvPr/>
        </p:nvSpPr>
        <p:spPr bwMode="auto">
          <a:xfrm>
            <a:off x="6978650" y="3549650"/>
            <a:ext cx="7112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3"/>
          <p:cNvSpPr>
            <a:spLocks noChangeArrowheads="1"/>
          </p:cNvSpPr>
          <p:nvPr/>
        </p:nvSpPr>
        <p:spPr bwMode="auto">
          <a:xfrm>
            <a:off x="6956426" y="3565526"/>
            <a:ext cx="73096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err="1">
                <a:ea typeface="宋体" charset="-122"/>
              </a:rPr>
              <a:t>A+B</a:t>
            </a:r>
            <a:r>
              <a:rPr lang="en-US" altLang="zh-CN" sz="1400" dirty="0">
                <a:ea typeface="宋体" charset="-122"/>
              </a:rPr>
              <a:t>*C</a:t>
            </a:r>
          </a:p>
        </p:txBody>
      </p:sp>
      <p:sp>
        <p:nvSpPr>
          <p:cNvPr id="14" name="Rectangle 14"/>
          <p:cNvSpPr>
            <a:spLocks noChangeArrowheads="1"/>
          </p:cNvSpPr>
          <p:nvPr/>
        </p:nvSpPr>
        <p:spPr bwMode="auto">
          <a:xfrm>
            <a:off x="8350250" y="3549650"/>
            <a:ext cx="4064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Rectangle 15"/>
          <p:cNvSpPr>
            <a:spLocks noChangeArrowheads="1"/>
          </p:cNvSpPr>
          <p:nvPr/>
        </p:nvSpPr>
        <p:spPr bwMode="auto">
          <a:xfrm>
            <a:off x="8328026" y="3565526"/>
            <a:ext cx="49693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ea typeface="宋体" charset="-122"/>
              </a:rPr>
              <a:t>A*B</a:t>
            </a:r>
          </a:p>
        </p:txBody>
      </p:sp>
      <p:sp>
        <p:nvSpPr>
          <p:cNvPr id="16" name="Rectangle 16"/>
          <p:cNvSpPr>
            <a:spLocks noChangeArrowheads="1"/>
          </p:cNvSpPr>
          <p:nvPr/>
        </p:nvSpPr>
        <p:spPr bwMode="auto">
          <a:xfrm>
            <a:off x="8883650" y="3549650"/>
            <a:ext cx="711200" cy="254000"/>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17"/>
          <p:cNvSpPr>
            <a:spLocks noChangeArrowheads="1"/>
          </p:cNvSpPr>
          <p:nvPr/>
        </p:nvSpPr>
        <p:spPr bwMode="auto">
          <a:xfrm>
            <a:off x="8861426" y="3565526"/>
            <a:ext cx="62356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r>
              <a:rPr lang="en-US" altLang="zh-CN" sz="1400" dirty="0">
                <a:ea typeface="宋体" charset="-122"/>
              </a:rPr>
              <a:t>result</a:t>
            </a:r>
          </a:p>
        </p:txBody>
      </p:sp>
      <p:grpSp>
        <p:nvGrpSpPr>
          <p:cNvPr id="18" name="Group 21"/>
          <p:cNvGrpSpPr>
            <a:grpSpLocks/>
          </p:cNvGrpSpPr>
          <p:nvPr/>
        </p:nvGrpSpPr>
        <p:grpSpPr bwMode="auto">
          <a:xfrm>
            <a:off x="6975476" y="914400"/>
            <a:ext cx="2517775" cy="2317750"/>
            <a:chOff x="3434" y="576"/>
            <a:chExt cx="1586" cy="1460"/>
          </a:xfrm>
        </p:grpSpPr>
        <p:pic>
          <p:nvPicPr>
            <p:cNvPr id="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 y="576"/>
              <a:ext cx="1067" cy="12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0"/>
            <p:cNvSpPr>
              <a:spLocks noChangeArrowheads="1"/>
            </p:cNvSpPr>
            <p:nvPr/>
          </p:nvSpPr>
          <p:spPr bwMode="auto">
            <a:xfrm>
              <a:off x="3434" y="1824"/>
              <a:ext cx="1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rgbClr val="0000FF"/>
                  </a:solidFill>
                  <a:ea typeface="宋体" charset="-122"/>
                </a:rPr>
                <a:t>acc =  acc +,-,*,/ mem[A]</a:t>
              </a:r>
            </a:p>
          </p:txBody>
        </p:sp>
      </p:grpSp>
      <p:sp>
        <p:nvSpPr>
          <p:cNvPr id="2" name="Slide Number Placeholder 1">
            <a:extLst>
              <a:ext uri="{FF2B5EF4-FFF2-40B4-BE49-F238E27FC236}">
                <a16:creationId xmlns:a16="http://schemas.microsoft.com/office/drawing/2014/main" id="{E2BED5F1-285E-46D2-AFB5-D1D22EC818C4}"/>
              </a:ext>
            </a:extLst>
          </p:cNvPr>
          <p:cNvSpPr>
            <a:spLocks noGrp="1"/>
          </p:cNvSpPr>
          <p:nvPr>
            <p:ph type="sldNum" sz="quarter" idx="13"/>
          </p:nvPr>
        </p:nvSpPr>
        <p:spPr/>
        <p:txBody>
          <a:bodyPr/>
          <a:lstStyle/>
          <a:p>
            <a:fld id="{AA918FE6-FEDB-42B5-B0DB-51A8335001C1}" type="slidenum">
              <a:rPr lang="en-US" smtClean="0"/>
              <a:pPr/>
              <a:t>23</a:t>
            </a:fld>
            <a:endParaRPr lang="en-US" dirty="0"/>
          </a:p>
        </p:txBody>
      </p:sp>
    </p:spTree>
    <p:extLst>
      <p:ext uri="{BB962C8B-B14F-4D97-AF65-F5344CB8AC3E}">
        <p14:creationId xmlns:p14="http://schemas.microsoft.com/office/powerpoint/2010/main" val="11113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68046" y="596989"/>
            <a:ext cx="8469892"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Accumulators: Pros and Cons</a:t>
            </a:r>
          </a:p>
        </p:txBody>
      </p:sp>
      <p:sp>
        <p:nvSpPr>
          <p:cNvPr id="357379" name="Rectangle 3"/>
          <p:cNvSpPr>
            <a:spLocks noGrp="1" noChangeArrowheads="1"/>
          </p:cNvSpPr>
          <p:nvPr>
            <p:ph type="body" idx="4294967295"/>
          </p:nvPr>
        </p:nvSpPr>
        <p:spPr>
          <a:xfrm>
            <a:off x="408517" y="1912513"/>
            <a:ext cx="11277600" cy="4808326"/>
          </a:xfrm>
        </p:spPr>
        <p:txBody>
          <a:bodyPr/>
          <a:lstStyle/>
          <a:p>
            <a:pPr>
              <a:buClrTx/>
            </a:pPr>
            <a:r>
              <a:rPr lang="en-US" altLang="zh-CN" dirty="0"/>
              <a:t>pros</a:t>
            </a:r>
          </a:p>
          <a:p>
            <a:pPr lvl="1"/>
            <a:r>
              <a:rPr lang="en-US" altLang="zh-CN" dirty="0"/>
              <a:t>very low hardware requirements</a:t>
            </a:r>
          </a:p>
          <a:p>
            <a:pPr lvl="1"/>
            <a:r>
              <a:rPr lang="en-US" altLang="zh-CN" dirty="0"/>
              <a:t>easy to design and understand</a:t>
            </a:r>
          </a:p>
          <a:p>
            <a:endParaRPr lang="en-US" altLang="zh-CN" dirty="0"/>
          </a:p>
          <a:p>
            <a:pPr>
              <a:buClrTx/>
            </a:pPr>
            <a:r>
              <a:rPr lang="en-US" altLang="zh-CN" dirty="0"/>
              <a:t>cons</a:t>
            </a:r>
          </a:p>
          <a:p>
            <a:pPr lvl="1"/>
            <a:r>
              <a:rPr lang="en-US" altLang="zh-CN" dirty="0"/>
              <a:t>accumulator becomes the bottleneck</a:t>
            </a:r>
          </a:p>
          <a:p>
            <a:pPr lvl="1"/>
            <a:r>
              <a:rPr lang="en-US" altLang="zh-CN" dirty="0"/>
              <a:t>little ability for parallelism or pipelining</a:t>
            </a:r>
          </a:p>
          <a:p>
            <a:pPr lvl="1"/>
            <a:r>
              <a:rPr lang="en-US" altLang="zh-CN" dirty="0"/>
              <a:t>high memory traffic</a:t>
            </a:r>
          </a:p>
          <a:p>
            <a:pPr lvl="1"/>
            <a:endParaRPr lang="en-US" altLang="zh-CN" dirty="0"/>
          </a:p>
        </p:txBody>
      </p:sp>
      <p:sp>
        <p:nvSpPr>
          <p:cNvPr id="2" name="Slide Number Placeholder 1">
            <a:extLst>
              <a:ext uri="{FF2B5EF4-FFF2-40B4-BE49-F238E27FC236}">
                <a16:creationId xmlns:a16="http://schemas.microsoft.com/office/drawing/2014/main" id="{BAD20142-7610-4C66-B5A3-CC6078800F9B}"/>
              </a:ext>
            </a:extLst>
          </p:cNvPr>
          <p:cNvSpPr>
            <a:spLocks noGrp="1"/>
          </p:cNvSpPr>
          <p:nvPr>
            <p:ph type="sldNum" sz="quarter" idx="13"/>
          </p:nvPr>
        </p:nvSpPr>
        <p:spPr/>
        <p:txBody>
          <a:bodyPr/>
          <a:lstStyle/>
          <a:p>
            <a:fld id="{AA918FE6-FEDB-42B5-B0DB-51A8335001C1}" type="slidenum">
              <a:rPr lang="en-US" smtClean="0"/>
              <a:pPr/>
              <a:t>24</a:t>
            </a:fld>
            <a:endParaRPr lang="en-US" dirty="0"/>
          </a:p>
        </p:txBody>
      </p:sp>
    </p:spTree>
    <p:extLst>
      <p:ext uri="{BB962C8B-B14F-4D97-AF65-F5344CB8AC3E}">
        <p14:creationId xmlns:p14="http://schemas.microsoft.com/office/powerpoint/2010/main" val="7463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1F9275-1FB2-42E4-9FE7-D251B6533CF9}"/>
              </a:ext>
            </a:extLst>
          </p:cNvPr>
          <p:cNvSpPr>
            <a:spLocks noGrp="1"/>
          </p:cNvSpPr>
          <p:nvPr>
            <p:ph type="body" sz="quarter" idx="10"/>
          </p:nvPr>
        </p:nvSpPr>
        <p:spPr/>
        <p:txBody>
          <a:bodyPr/>
          <a:lstStyle/>
          <a:p>
            <a:r>
              <a:rPr lang="en-US" sz="4400" dirty="0">
                <a:latin typeface="+mj-lt"/>
              </a:rPr>
              <a:t>Memory-Memory Architecture</a:t>
            </a:r>
          </a:p>
        </p:txBody>
      </p:sp>
      <p:sp>
        <p:nvSpPr>
          <p:cNvPr id="4" name="Slide Number Placeholder 3">
            <a:extLst>
              <a:ext uri="{FF2B5EF4-FFF2-40B4-BE49-F238E27FC236}">
                <a16:creationId xmlns:a16="http://schemas.microsoft.com/office/drawing/2014/main" id="{43CA0D16-ACB6-48DC-8B59-524B8321DCD0}"/>
              </a:ext>
            </a:extLst>
          </p:cNvPr>
          <p:cNvSpPr>
            <a:spLocks noGrp="1"/>
          </p:cNvSpPr>
          <p:nvPr>
            <p:ph type="sldNum" sz="quarter" idx="13"/>
          </p:nvPr>
        </p:nvSpPr>
        <p:spPr/>
        <p:txBody>
          <a:bodyPr/>
          <a:lstStyle/>
          <a:p>
            <a:fld id="{AA918FE6-FEDB-42B5-B0DB-51A8335001C1}" type="slidenum">
              <a:rPr lang="en-US" smtClean="0"/>
              <a:pPr/>
              <a:t>25</a:t>
            </a:fld>
            <a:endParaRPr lang="en-US" dirty="0"/>
          </a:p>
        </p:txBody>
      </p:sp>
      <p:sp>
        <p:nvSpPr>
          <p:cNvPr id="5" name="Rectangle 3">
            <a:extLst>
              <a:ext uri="{FF2B5EF4-FFF2-40B4-BE49-F238E27FC236}">
                <a16:creationId xmlns:a16="http://schemas.microsoft.com/office/drawing/2014/main" id="{63CF0887-A8DD-4212-AE03-A71F77984AB4}"/>
              </a:ext>
            </a:extLst>
          </p:cNvPr>
          <p:cNvSpPr txBox="1">
            <a:spLocks noChangeArrowheads="1"/>
          </p:cNvSpPr>
          <p:nvPr/>
        </p:nvSpPr>
        <p:spPr>
          <a:xfrm>
            <a:off x="609042" y="1848761"/>
            <a:ext cx="10338000" cy="5760720"/>
          </a:xfrm>
          <a:prstGeom prst="rect">
            <a:avLst/>
          </a:prstGeom>
        </p:spPr>
        <p:txBody>
          <a:bodyPr/>
          <a:lstStyle>
            <a:lvl1pPr marL="385763" indent="-385763" algn="l" rtl="0" eaLnBrk="0" fontAlgn="base" hangingPunct="0">
              <a:lnSpc>
                <a:spcPct val="93000"/>
              </a:lnSpc>
              <a:spcBef>
                <a:spcPct val="50000"/>
              </a:spcBef>
              <a:spcAft>
                <a:spcPct val="0"/>
              </a:spcAft>
              <a:buClr>
                <a:schemeClr val="accent1"/>
              </a:buClr>
              <a:buFont typeface="Wingdings" pitchFamily="2" charset="2"/>
              <a:buChar char="l"/>
              <a:defRPr sz="2200">
                <a:solidFill>
                  <a:schemeClr val="tx1"/>
                </a:solidFill>
                <a:latin typeface="+mn-lt"/>
                <a:ea typeface="+mn-ea"/>
                <a:cs typeface="+mn-cs"/>
              </a:defRPr>
            </a:lvl1pPr>
            <a:lvl2pPr marL="838200" indent="-338138" algn="l" rtl="0" eaLnBrk="0" fontAlgn="base" hangingPunct="0">
              <a:lnSpc>
                <a:spcPct val="87000"/>
              </a:lnSpc>
              <a:spcBef>
                <a:spcPct val="25000"/>
              </a:spcBef>
              <a:spcAft>
                <a:spcPct val="0"/>
              </a:spcAft>
              <a:buClr>
                <a:schemeClr val="tx2"/>
              </a:buClr>
              <a:buSzPct val="75000"/>
              <a:buFont typeface="Wingdings" pitchFamily="2" charset="2"/>
              <a:buChar char="¤"/>
              <a:defRPr sz="2000">
                <a:solidFill>
                  <a:schemeClr val="tx1"/>
                </a:solidFill>
                <a:latin typeface="+mn-lt"/>
              </a:defRPr>
            </a:lvl2pPr>
            <a:lvl3pPr marL="1285875" indent="-238125" algn="l" rtl="0" eaLnBrk="0" fontAlgn="base" hangingPunct="0">
              <a:lnSpc>
                <a:spcPct val="87000"/>
              </a:lnSpc>
              <a:spcBef>
                <a:spcPct val="10000"/>
              </a:spcBef>
              <a:spcAft>
                <a:spcPct val="0"/>
              </a:spcAft>
              <a:buClr>
                <a:schemeClr val="accent2"/>
              </a:buClr>
              <a:buSzPct val="68000"/>
              <a:buFont typeface="Wingdings" pitchFamily="2" charset="2"/>
              <a:buChar char="¢"/>
              <a:defRPr sz="2000">
                <a:solidFill>
                  <a:schemeClr val="tx1"/>
                </a:solidFill>
                <a:latin typeface="+mn-lt"/>
              </a:defRPr>
            </a:lvl3pPr>
            <a:lvl4pPr marL="2032000" indent="-228600" algn="l" rtl="0" eaLnBrk="0" fontAlgn="base" hangingPunct="0">
              <a:spcBef>
                <a:spcPct val="20000"/>
              </a:spcBef>
              <a:spcAft>
                <a:spcPct val="0"/>
              </a:spcAft>
              <a:buChar char="–"/>
              <a:defRPr sz="2000">
                <a:solidFill>
                  <a:schemeClr val="tx1"/>
                </a:solidFill>
                <a:latin typeface="Times New Roman" pitchFamily="18" charset="0"/>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buClrTx/>
            </a:pPr>
            <a:r>
              <a:rPr lang="en-US" altLang="zh-CN" kern="0" dirty="0"/>
              <a:t>instruction set: </a:t>
            </a:r>
          </a:p>
          <a:p>
            <a:pPr marL="500062" lvl="1" indent="0">
              <a:buFont typeface="Wingdings" pitchFamily="2" charset="2"/>
              <a:buNone/>
            </a:pPr>
            <a:r>
              <a:rPr lang="en-US" altLang="zh-CN" kern="0" dirty="0"/>
              <a:t>(3 operands)	add A, B, C	sub A, B, C 	</a:t>
            </a:r>
            <a:r>
              <a:rPr lang="en-US" altLang="zh-CN" kern="0" dirty="0" err="1"/>
              <a:t>mul</a:t>
            </a:r>
            <a:r>
              <a:rPr lang="en-US" altLang="zh-CN" kern="0" dirty="0"/>
              <a:t> A, B, C</a:t>
            </a:r>
          </a:p>
          <a:p>
            <a:pPr marL="500062" lvl="1" indent="0">
              <a:buFont typeface="Wingdings" pitchFamily="2" charset="2"/>
              <a:buNone/>
            </a:pPr>
            <a:r>
              <a:rPr lang="en-US" altLang="zh-CN" kern="0" dirty="0"/>
              <a:t>(2 operands)	add A, B	sub A, B 	</a:t>
            </a:r>
            <a:r>
              <a:rPr lang="en-US" altLang="zh-CN" kern="0" dirty="0" err="1"/>
              <a:t>mul</a:t>
            </a:r>
            <a:r>
              <a:rPr lang="en-US" altLang="zh-CN" kern="0" dirty="0"/>
              <a:t> A, B</a:t>
            </a:r>
          </a:p>
          <a:p>
            <a:pPr lvl="1"/>
            <a:endParaRPr lang="en-US" altLang="zh-CN" kern="0" dirty="0"/>
          </a:p>
          <a:p>
            <a:pPr>
              <a:buClrTx/>
            </a:pPr>
            <a:r>
              <a:rPr lang="en-US" altLang="zh-CN" kern="0" dirty="0"/>
              <a:t>example: A*B - (A+C*B)	</a:t>
            </a:r>
          </a:p>
          <a:p>
            <a:pPr marL="500062" lvl="1" indent="0">
              <a:buFont typeface="Wingdings" pitchFamily="2" charset="2"/>
              <a:buNone/>
            </a:pPr>
            <a:r>
              <a:rPr lang="en-US" altLang="zh-CN" kern="0" dirty="0"/>
              <a:t>	(3 operands)			(2 operands)</a:t>
            </a:r>
          </a:p>
          <a:p>
            <a:pPr marL="1047750" lvl="2" indent="0">
              <a:buFont typeface="Wingdings" pitchFamily="2" charset="2"/>
              <a:buNone/>
            </a:pPr>
            <a:r>
              <a:rPr lang="en-US" altLang="zh-CN" kern="0" dirty="0" err="1"/>
              <a:t>mul</a:t>
            </a:r>
            <a:r>
              <a:rPr lang="en-US" altLang="zh-CN" kern="0" dirty="0"/>
              <a:t> D, A, B			mov D, A</a:t>
            </a:r>
          </a:p>
          <a:p>
            <a:pPr marL="1047750" lvl="2" indent="0">
              <a:buFont typeface="Wingdings" pitchFamily="2" charset="2"/>
              <a:buNone/>
            </a:pPr>
            <a:r>
              <a:rPr lang="en-US" altLang="zh-CN" kern="0" dirty="0" err="1"/>
              <a:t>mul</a:t>
            </a:r>
            <a:r>
              <a:rPr lang="en-US" altLang="zh-CN" kern="0" dirty="0"/>
              <a:t> E, C, B			</a:t>
            </a:r>
            <a:r>
              <a:rPr lang="en-US" altLang="zh-CN" kern="0" dirty="0" err="1"/>
              <a:t>mul</a:t>
            </a:r>
            <a:r>
              <a:rPr lang="en-US" altLang="zh-CN" kern="0" dirty="0"/>
              <a:t> D, B</a:t>
            </a:r>
          </a:p>
          <a:p>
            <a:pPr marL="1047750" lvl="2" indent="0">
              <a:buFont typeface="Wingdings" pitchFamily="2" charset="2"/>
              <a:buNone/>
            </a:pPr>
            <a:r>
              <a:rPr lang="en-US" altLang="zh-CN" kern="0" dirty="0"/>
              <a:t>add E, A, E			mov E, C</a:t>
            </a:r>
          </a:p>
          <a:p>
            <a:pPr marL="1047750" lvl="2" indent="0">
              <a:buFont typeface="Wingdings" pitchFamily="2" charset="2"/>
              <a:buNone/>
            </a:pPr>
            <a:r>
              <a:rPr lang="en-US" altLang="zh-CN" kern="0" dirty="0"/>
              <a:t>sub E, D, E			</a:t>
            </a:r>
            <a:r>
              <a:rPr lang="en-US" altLang="zh-CN" kern="0" dirty="0" err="1"/>
              <a:t>mul</a:t>
            </a:r>
            <a:r>
              <a:rPr lang="en-US" altLang="zh-CN" kern="0" dirty="0"/>
              <a:t> E, B</a:t>
            </a:r>
          </a:p>
          <a:p>
            <a:pPr marL="1047750" lvl="2" indent="0">
              <a:buFont typeface="Wingdings" pitchFamily="2" charset="2"/>
              <a:buNone/>
            </a:pPr>
            <a:r>
              <a:rPr lang="en-US" altLang="zh-CN" kern="0" dirty="0"/>
              <a:t>				add E, A</a:t>
            </a:r>
          </a:p>
          <a:p>
            <a:pPr marL="1047750" lvl="2" indent="0">
              <a:buFont typeface="Wingdings" pitchFamily="2" charset="2"/>
              <a:buNone/>
            </a:pPr>
            <a:r>
              <a:rPr lang="en-US" altLang="zh-CN" kern="0" dirty="0"/>
              <a:t>				sub E, D</a:t>
            </a:r>
          </a:p>
        </p:txBody>
      </p:sp>
    </p:spTree>
    <p:extLst>
      <p:ext uri="{BB962C8B-B14F-4D97-AF65-F5344CB8AC3E}">
        <p14:creationId xmlns:p14="http://schemas.microsoft.com/office/powerpoint/2010/main" val="2927982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A5893-5589-48B6-B9EA-65D53F4BC29E}"/>
              </a:ext>
            </a:extLst>
          </p:cNvPr>
          <p:cNvSpPr>
            <a:spLocks noGrp="1"/>
          </p:cNvSpPr>
          <p:nvPr>
            <p:ph type="body" sz="quarter" idx="10"/>
          </p:nvPr>
        </p:nvSpPr>
        <p:spPr/>
        <p:txBody>
          <a:bodyPr/>
          <a:lstStyle/>
          <a:p>
            <a:r>
              <a:rPr lang="en-US" sz="4400" dirty="0">
                <a:latin typeface="+mj-lt"/>
              </a:rPr>
              <a:t>Memory-Memory: Pros and Cons</a:t>
            </a:r>
          </a:p>
        </p:txBody>
      </p:sp>
      <p:sp>
        <p:nvSpPr>
          <p:cNvPr id="4" name="Slide Number Placeholder 3">
            <a:extLst>
              <a:ext uri="{FF2B5EF4-FFF2-40B4-BE49-F238E27FC236}">
                <a16:creationId xmlns:a16="http://schemas.microsoft.com/office/drawing/2014/main" id="{4ABFEC21-D97E-4978-9546-6FCCEB64A60D}"/>
              </a:ext>
            </a:extLst>
          </p:cNvPr>
          <p:cNvSpPr>
            <a:spLocks noGrp="1"/>
          </p:cNvSpPr>
          <p:nvPr>
            <p:ph type="sldNum" sz="quarter" idx="13"/>
          </p:nvPr>
        </p:nvSpPr>
        <p:spPr/>
        <p:txBody>
          <a:bodyPr/>
          <a:lstStyle/>
          <a:p>
            <a:fld id="{AA918FE6-FEDB-42B5-B0DB-51A8335001C1}" type="slidenum">
              <a:rPr lang="en-US" smtClean="0"/>
              <a:pPr/>
              <a:t>26</a:t>
            </a:fld>
            <a:endParaRPr lang="en-US" dirty="0"/>
          </a:p>
        </p:txBody>
      </p:sp>
      <p:sp>
        <p:nvSpPr>
          <p:cNvPr id="5" name="Rectangle 3">
            <a:extLst>
              <a:ext uri="{FF2B5EF4-FFF2-40B4-BE49-F238E27FC236}">
                <a16:creationId xmlns:a16="http://schemas.microsoft.com/office/drawing/2014/main" id="{0C9D1C3D-53F8-4B80-A8C4-A9428EF383C8}"/>
              </a:ext>
            </a:extLst>
          </p:cNvPr>
          <p:cNvSpPr txBox="1">
            <a:spLocks noChangeArrowheads="1"/>
          </p:cNvSpPr>
          <p:nvPr/>
        </p:nvSpPr>
        <p:spPr>
          <a:xfrm>
            <a:off x="911695" y="1777927"/>
            <a:ext cx="9842164" cy="5760720"/>
          </a:xfrm>
          <a:prstGeom prst="rect">
            <a:avLst/>
          </a:prstGeom>
        </p:spPr>
        <p:txBody>
          <a:bodyPr/>
          <a:lstStyle>
            <a:lvl1pPr marL="385763" indent="-385763" algn="l" rtl="0" eaLnBrk="0" fontAlgn="base" hangingPunct="0">
              <a:lnSpc>
                <a:spcPct val="93000"/>
              </a:lnSpc>
              <a:spcBef>
                <a:spcPct val="50000"/>
              </a:spcBef>
              <a:spcAft>
                <a:spcPct val="0"/>
              </a:spcAft>
              <a:buClr>
                <a:schemeClr val="accent1"/>
              </a:buClr>
              <a:buFont typeface="Wingdings" pitchFamily="2" charset="2"/>
              <a:buChar char="l"/>
              <a:defRPr sz="2200">
                <a:solidFill>
                  <a:schemeClr val="tx1"/>
                </a:solidFill>
                <a:latin typeface="+mn-lt"/>
                <a:ea typeface="+mn-ea"/>
                <a:cs typeface="+mn-cs"/>
              </a:defRPr>
            </a:lvl1pPr>
            <a:lvl2pPr marL="838200" indent="-338138" algn="l" rtl="0" eaLnBrk="0" fontAlgn="base" hangingPunct="0">
              <a:lnSpc>
                <a:spcPct val="87000"/>
              </a:lnSpc>
              <a:spcBef>
                <a:spcPct val="25000"/>
              </a:spcBef>
              <a:spcAft>
                <a:spcPct val="0"/>
              </a:spcAft>
              <a:buClr>
                <a:schemeClr val="tx2"/>
              </a:buClr>
              <a:buSzPct val="75000"/>
              <a:buFont typeface="Wingdings" pitchFamily="2" charset="2"/>
              <a:buChar char="¤"/>
              <a:defRPr sz="2000">
                <a:solidFill>
                  <a:schemeClr val="tx1"/>
                </a:solidFill>
                <a:latin typeface="+mn-lt"/>
              </a:defRPr>
            </a:lvl2pPr>
            <a:lvl3pPr marL="1285875" indent="-238125" algn="l" rtl="0" eaLnBrk="0" fontAlgn="base" hangingPunct="0">
              <a:lnSpc>
                <a:spcPct val="87000"/>
              </a:lnSpc>
              <a:spcBef>
                <a:spcPct val="10000"/>
              </a:spcBef>
              <a:spcAft>
                <a:spcPct val="0"/>
              </a:spcAft>
              <a:buClr>
                <a:schemeClr val="accent2"/>
              </a:buClr>
              <a:buSzPct val="68000"/>
              <a:buFont typeface="Wingdings" pitchFamily="2" charset="2"/>
              <a:buChar char="¢"/>
              <a:defRPr sz="2000">
                <a:solidFill>
                  <a:schemeClr val="tx1"/>
                </a:solidFill>
                <a:latin typeface="+mn-lt"/>
              </a:defRPr>
            </a:lvl3pPr>
            <a:lvl4pPr marL="2032000" indent="-228600" algn="l" rtl="0" eaLnBrk="0" fontAlgn="base" hangingPunct="0">
              <a:spcBef>
                <a:spcPct val="20000"/>
              </a:spcBef>
              <a:spcAft>
                <a:spcPct val="0"/>
              </a:spcAft>
              <a:buChar char="–"/>
              <a:defRPr sz="2000">
                <a:solidFill>
                  <a:schemeClr val="tx1"/>
                </a:solidFill>
                <a:latin typeface="Times New Roman" pitchFamily="18" charset="0"/>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buClrTx/>
            </a:pPr>
            <a:r>
              <a:rPr lang="en-US" altLang="zh-CN" kern="0" dirty="0"/>
              <a:t>pros</a:t>
            </a:r>
          </a:p>
          <a:p>
            <a:pPr lvl="1"/>
            <a:r>
              <a:rPr lang="en-US" altLang="zh-CN" kern="0" dirty="0"/>
              <a:t>requires fewer instructions (especially if 3 operands)</a:t>
            </a:r>
          </a:p>
          <a:p>
            <a:pPr lvl="1"/>
            <a:r>
              <a:rPr lang="en-US" altLang="zh-CN" kern="0" dirty="0"/>
              <a:t>easy to write compilers for (especially if 3 operands)</a:t>
            </a:r>
          </a:p>
          <a:p>
            <a:endParaRPr lang="en-US" altLang="zh-CN" kern="0" dirty="0"/>
          </a:p>
          <a:p>
            <a:pPr>
              <a:buClrTx/>
            </a:pPr>
            <a:r>
              <a:rPr lang="en-US" altLang="zh-CN" kern="0" dirty="0"/>
              <a:t>cons</a:t>
            </a:r>
          </a:p>
          <a:p>
            <a:pPr lvl="1"/>
            <a:r>
              <a:rPr lang="en-US" altLang="zh-CN" kern="0" dirty="0"/>
              <a:t>very high memory traffic (especially if 3 operands)</a:t>
            </a:r>
          </a:p>
          <a:p>
            <a:pPr lvl="1"/>
            <a:r>
              <a:rPr lang="en-US" altLang="zh-CN" kern="0" dirty="0"/>
              <a:t>variable number of clocks per instruction</a:t>
            </a:r>
          </a:p>
          <a:p>
            <a:pPr lvl="1"/>
            <a:r>
              <a:rPr lang="en-US" altLang="zh-CN" kern="0" dirty="0"/>
              <a:t>with two operands, more data movements are required</a:t>
            </a:r>
          </a:p>
          <a:p>
            <a:pPr lvl="1"/>
            <a:endParaRPr lang="en-US" altLang="zh-CN" kern="0" dirty="0"/>
          </a:p>
        </p:txBody>
      </p:sp>
    </p:spTree>
    <p:extLst>
      <p:ext uri="{BB962C8B-B14F-4D97-AF65-F5344CB8AC3E}">
        <p14:creationId xmlns:p14="http://schemas.microsoft.com/office/powerpoint/2010/main" val="380322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538879" y="725779"/>
            <a:ext cx="7626327" cy="679450"/>
          </a:xfrm>
        </p:spPr>
        <p:style>
          <a:lnRef idx="2">
            <a:schemeClr val="accent3"/>
          </a:lnRef>
          <a:fillRef idx="1">
            <a:schemeClr val="lt1"/>
          </a:fillRef>
          <a:effectRef idx="0">
            <a:schemeClr val="accent3"/>
          </a:effectRef>
          <a:fontRef idx="minor">
            <a:schemeClr val="dk1"/>
          </a:fontRef>
        </p:style>
        <p:txBody>
          <a:bodyPr/>
          <a:lstStyle/>
          <a:p>
            <a:r>
              <a:rPr lang="en-US" altLang="zh-CN" sz="4000" dirty="0">
                <a:solidFill>
                  <a:srgbClr val="E84A25"/>
                </a:solidFill>
              </a:rPr>
              <a:t>Register-Memory Architecture</a:t>
            </a:r>
          </a:p>
        </p:txBody>
      </p:sp>
      <p:sp>
        <p:nvSpPr>
          <p:cNvPr id="357379" name="Rectangle 3"/>
          <p:cNvSpPr>
            <a:spLocks noGrp="1" noChangeArrowheads="1"/>
          </p:cNvSpPr>
          <p:nvPr>
            <p:ph type="body" idx="4294967295"/>
          </p:nvPr>
        </p:nvSpPr>
        <p:spPr>
          <a:xfrm>
            <a:off x="408517" y="1777285"/>
            <a:ext cx="11277600" cy="4943554"/>
          </a:xfrm>
        </p:spPr>
        <p:txBody>
          <a:bodyPr/>
          <a:lstStyle/>
          <a:p>
            <a:pPr>
              <a:buClrTx/>
            </a:pPr>
            <a:r>
              <a:rPr lang="en-US" altLang="zh-CN" dirty="0"/>
              <a:t>instruction set: </a:t>
            </a:r>
          </a:p>
          <a:p>
            <a:pPr marL="500062" lvl="1" indent="0">
              <a:buNone/>
            </a:pPr>
            <a:r>
              <a:rPr lang="en-US" altLang="zh-CN" dirty="0"/>
              <a:t>add R1,  A 	sub R1, A 	</a:t>
            </a:r>
            <a:r>
              <a:rPr lang="en-US" altLang="zh-CN" dirty="0" err="1"/>
              <a:t>mul</a:t>
            </a:r>
            <a:r>
              <a:rPr lang="en-US" altLang="zh-CN" dirty="0"/>
              <a:t> R1, B</a:t>
            </a:r>
          </a:p>
          <a:p>
            <a:pPr marL="500062" lvl="1" indent="0">
              <a:buNone/>
            </a:pPr>
            <a:r>
              <a:rPr lang="en-US" altLang="zh-CN" dirty="0"/>
              <a:t>load R1, A	store R1, A</a:t>
            </a:r>
          </a:p>
          <a:p>
            <a:pPr lvl="1"/>
            <a:endParaRPr lang="en-US" altLang="zh-CN" dirty="0"/>
          </a:p>
          <a:p>
            <a:pPr>
              <a:buClrTx/>
            </a:pPr>
            <a:r>
              <a:rPr lang="en-US" altLang="zh-CN" dirty="0"/>
              <a:t>example: A*B - (A+C*B)</a:t>
            </a:r>
          </a:p>
          <a:p>
            <a:pPr marL="500062" lvl="1" indent="0">
              <a:buNone/>
            </a:pPr>
            <a:r>
              <a:rPr lang="en-US" altLang="zh-CN" dirty="0"/>
              <a:t>load R1, A</a:t>
            </a:r>
          </a:p>
          <a:p>
            <a:pPr marL="500062" lvl="1" indent="0">
              <a:buNone/>
            </a:pPr>
            <a:r>
              <a:rPr lang="en-US" altLang="zh-CN" dirty="0" err="1"/>
              <a:t>mul</a:t>
            </a:r>
            <a:r>
              <a:rPr lang="en-US" altLang="zh-CN" dirty="0"/>
              <a:t> R1, B		/*	A*B		*/</a:t>
            </a:r>
          </a:p>
          <a:p>
            <a:pPr marL="500062" lvl="1" indent="0">
              <a:buNone/>
            </a:pPr>
            <a:r>
              <a:rPr lang="en-US" altLang="zh-CN" dirty="0"/>
              <a:t>store R1, D			</a:t>
            </a:r>
          </a:p>
          <a:p>
            <a:pPr marL="500062" lvl="1" indent="0">
              <a:buNone/>
            </a:pPr>
            <a:r>
              <a:rPr lang="en-US" altLang="zh-CN" dirty="0"/>
              <a:t>load R2, C</a:t>
            </a:r>
          </a:p>
          <a:p>
            <a:pPr marL="500062" lvl="1" indent="0">
              <a:buNone/>
            </a:pPr>
            <a:r>
              <a:rPr lang="en-US" altLang="zh-CN" dirty="0" err="1"/>
              <a:t>mul</a:t>
            </a:r>
            <a:r>
              <a:rPr lang="en-US" altLang="zh-CN" dirty="0"/>
              <a:t> R2, B		/*	C*B		*/</a:t>
            </a:r>
          </a:p>
          <a:p>
            <a:pPr marL="500062" lvl="1" indent="0">
              <a:buNone/>
            </a:pPr>
            <a:r>
              <a:rPr lang="en-US" altLang="zh-CN" dirty="0"/>
              <a:t>add R2, A		/*	A + CB		*/</a:t>
            </a:r>
          </a:p>
          <a:p>
            <a:pPr marL="500062" lvl="1" indent="0">
              <a:buNone/>
            </a:pPr>
            <a:r>
              <a:rPr lang="en-US" altLang="zh-CN" dirty="0"/>
              <a:t>sub R2, D		/*	AB - (A + C*B)	*/</a:t>
            </a:r>
          </a:p>
          <a:p>
            <a:pPr lvl="1"/>
            <a:endParaRPr lang="en-US" altLang="zh-CN" dirty="0"/>
          </a:p>
        </p:txBody>
      </p:sp>
      <p:grpSp>
        <p:nvGrpSpPr>
          <p:cNvPr id="6" name="Group 7"/>
          <p:cNvGrpSpPr>
            <a:grpSpLocks/>
          </p:cNvGrpSpPr>
          <p:nvPr/>
        </p:nvGrpSpPr>
        <p:grpSpPr bwMode="auto">
          <a:xfrm>
            <a:off x="8001001" y="1295400"/>
            <a:ext cx="2359025" cy="2584450"/>
            <a:chOff x="2595" y="2688"/>
            <a:chExt cx="1486" cy="1628"/>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688"/>
              <a:ext cx="831" cy="1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2595" y="4104"/>
              <a:ext cx="14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rgbClr val="0000FF"/>
                  </a:solidFill>
                  <a:ea typeface="宋体" charset="-122"/>
                </a:rPr>
                <a:t>R1 =  R1 +,-,*,/ mem[B]</a:t>
              </a:r>
            </a:p>
          </p:txBody>
        </p:sp>
      </p:grpSp>
      <p:sp>
        <p:nvSpPr>
          <p:cNvPr id="2" name="Slide Number Placeholder 1">
            <a:extLst>
              <a:ext uri="{FF2B5EF4-FFF2-40B4-BE49-F238E27FC236}">
                <a16:creationId xmlns:a16="http://schemas.microsoft.com/office/drawing/2014/main" id="{C1E16A1C-70FD-446C-9533-B25926C108AE}"/>
              </a:ext>
            </a:extLst>
          </p:cNvPr>
          <p:cNvSpPr>
            <a:spLocks noGrp="1"/>
          </p:cNvSpPr>
          <p:nvPr>
            <p:ph type="sldNum" sz="quarter" idx="13"/>
          </p:nvPr>
        </p:nvSpPr>
        <p:spPr/>
        <p:txBody>
          <a:bodyPr/>
          <a:lstStyle/>
          <a:p>
            <a:fld id="{AA918FE6-FEDB-42B5-B0DB-51A8335001C1}" type="slidenum">
              <a:rPr lang="en-US" smtClean="0"/>
              <a:pPr/>
              <a:t>27</a:t>
            </a:fld>
            <a:endParaRPr lang="en-US" dirty="0"/>
          </a:p>
        </p:txBody>
      </p:sp>
    </p:spTree>
    <p:extLst>
      <p:ext uri="{BB962C8B-B14F-4D97-AF65-F5344CB8AC3E}">
        <p14:creationId xmlns:p14="http://schemas.microsoft.com/office/powerpoint/2010/main" val="179263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08517" y="596990"/>
            <a:ext cx="9450260"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Register-Memory: Pros and Cons</a:t>
            </a:r>
          </a:p>
        </p:txBody>
      </p:sp>
      <p:sp>
        <p:nvSpPr>
          <p:cNvPr id="357379" name="Rectangle 3"/>
          <p:cNvSpPr>
            <a:spLocks noGrp="1" noChangeArrowheads="1"/>
          </p:cNvSpPr>
          <p:nvPr>
            <p:ph type="body" idx="4294967295"/>
          </p:nvPr>
        </p:nvSpPr>
        <p:spPr>
          <a:xfrm>
            <a:off x="408517" y="1944709"/>
            <a:ext cx="11277600" cy="4776129"/>
          </a:xfrm>
        </p:spPr>
        <p:txBody>
          <a:bodyPr/>
          <a:lstStyle/>
          <a:p>
            <a:pPr>
              <a:buClrTx/>
            </a:pPr>
            <a:r>
              <a:rPr lang="en-US" altLang="zh-CN" dirty="0"/>
              <a:t>pros</a:t>
            </a:r>
          </a:p>
          <a:p>
            <a:pPr lvl="1"/>
            <a:r>
              <a:rPr lang="en-US" altLang="zh-CN" dirty="0"/>
              <a:t>some data can be accessed w/o loading first</a:t>
            </a:r>
          </a:p>
          <a:p>
            <a:pPr lvl="1"/>
            <a:r>
              <a:rPr lang="en-US" altLang="zh-CN" dirty="0"/>
              <a:t>instruction format easy to encode</a:t>
            </a:r>
          </a:p>
          <a:p>
            <a:pPr lvl="1"/>
            <a:r>
              <a:rPr lang="en-US" altLang="zh-CN" dirty="0"/>
              <a:t>good code density</a:t>
            </a:r>
          </a:p>
          <a:p>
            <a:pPr lvl="1"/>
            <a:endParaRPr lang="en-US" altLang="zh-CN" dirty="0"/>
          </a:p>
          <a:p>
            <a:pPr>
              <a:buClrTx/>
            </a:pPr>
            <a:r>
              <a:rPr lang="en-US" altLang="zh-CN" dirty="0"/>
              <a:t>cons</a:t>
            </a:r>
          </a:p>
          <a:p>
            <a:pPr lvl="1"/>
            <a:r>
              <a:rPr lang="en-US" altLang="zh-CN" dirty="0"/>
              <a:t>operands are not equivalent (execution time is determined by the slowest part)</a:t>
            </a:r>
          </a:p>
          <a:p>
            <a:pPr marL="500062" lvl="1" indent="0">
              <a:buNone/>
            </a:pPr>
            <a:endParaRPr lang="en-US" altLang="zh-CN" dirty="0"/>
          </a:p>
        </p:txBody>
      </p:sp>
      <p:sp>
        <p:nvSpPr>
          <p:cNvPr id="2" name="Slide Number Placeholder 1">
            <a:extLst>
              <a:ext uri="{FF2B5EF4-FFF2-40B4-BE49-F238E27FC236}">
                <a16:creationId xmlns:a16="http://schemas.microsoft.com/office/drawing/2014/main" id="{4A50B0C4-BE0C-40F6-B6BA-CA5191CBF9A9}"/>
              </a:ext>
            </a:extLst>
          </p:cNvPr>
          <p:cNvSpPr>
            <a:spLocks noGrp="1"/>
          </p:cNvSpPr>
          <p:nvPr>
            <p:ph type="sldNum" sz="quarter" idx="13"/>
          </p:nvPr>
        </p:nvSpPr>
        <p:spPr/>
        <p:txBody>
          <a:bodyPr/>
          <a:lstStyle/>
          <a:p>
            <a:fld id="{AA918FE6-FEDB-42B5-B0DB-51A8335001C1}" type="slidenum">
              <a:rPr lang="en-US" smtClean="0"/>
              <a:pPr/>
              <a:t>28</a:t>
            </a:fld>
            <a:endParaRPr lang="en-US" dirty="0"/>
          </a:p>
        </p:txBody>
      </p:sp>
    </p:spTree>
    <p:extLst>
      <p:ext uri="{BB962C8B-B14F-4D97-AF65-F5344CB8AC3E}">
        <p14:creationId xmlns:p14="http://schemas.microsoft.com/office/powerpoint/2010/main" val="15391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80924" y="584111"/>
            <a:ext cx="11593020"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Load-Store (Register-Register) Architecture</a:t>
            </a:r>
          </a:p>
        </p:txBody>
      </p:sp>
      <p:sp>
        <p:nvSpPr>
          <p:cNvPr id="357379" name="Rectangle 3"/>
          <p:cNvSpPr>
            <a:spLocks noGrp="1" noChangeArrowheads="1"/>
          </p:cNvSpPr>
          <p:nvPr>
            <p:ph type="body" idx="4294967295"/>
          </p:nvPr>
        </p:nvSpPr>
        <p:spPr>
          <a:xfrm>
            <a:off x="408517" y="1751527"/>
            <a:ext cx="11277600" cy="4969312"/>
          </a:xfrm>
        </p:spPr>
        <p:txBody>
          <a:bodyPr/>
          <a:lstStyle/>
          <a:p>
            <a:r>
              <a:rPr lang="en-US" altLang="zh-CN" dirty="0"/>
              <a:t>instruction set: </a:t>
            </a:r>
          </a:p>
          <a:p>
            <a:pPr marL="500062" lvl="1" indent="0">
              <a:buNone/>
            </a:pPr>
            <a:r>
              <a:rPr lang="en-US" altLang="zh-CN" dirty="0"/>
              <a:t>add R1,  R2, R3 	sub R1, R2, R3 	</a:t>
            </a:r>
            <a:r>
              <a:rPr lang="en-US" altLang="zh-CN" dirty="0" err="1"/>
              <a:t>mul</a:t>
            </a:r>
            <a:r>
              <a:rPr lang="en-US" altLang="zh-CN" dirty="0"/>
              <a:t> R1, R2, R3</a:t>
            </a:r>
          </a:p>
          <a:p>
            <a:pPr marL="500062" lvl="1" indent="0">
              <a:buNone/>
            </a:pPr>
            <a:r>
              <a:rPr lang="en-US" altLang="zh-CN" dirty="0"/>
              <a:t>load R1, A		store R1, A	move R1, R2</a:t>
            </a:r>
          </a:p>
          <a:p>
            <a:r>
              <a:rPr lang="mr-IN" altLang="zh-CN" dirty="0"/>
              <a:t>example: A*B - (A+C*B)</a:t>
            </a:r>
          </a:p>
          <a:p>
            <a:pPr marL="500062" lvl="1" indent="0">
              <a:buNone/>
            </a:pPr>
            <a:r>
              <a:rPr lang="mr-IN" altLang="zh-CN" dirty="0"/>
              <a:t>load R1, A		</a:t>
            </a:r>
          </a:p>
          <a:p>
            <a:pPr marL="500062" lvl="1" indent="0">
              <a:buNone/>
            </a:pPr>
            <a:r>
              <a:rPr lang="mr-IN" altLang="zh-CN" dirty="0"/>
              <a:t>load R2, B	</a:t>
            </a:r>
          </a:p>
          <a:p>
            <a:pPr marL="500062" lvl="1" indent="0">
              <a:buNone/>
            </a:pPr>
            <a:r>
              <a:rPr lang="mr-IN" altLang="zh-CN" dirty="0"/>
              <a:t>load R3, C</a:t>
            </a:r>
          </a:p>
          <a:p>
            <a:pPr marL="500062" lvl="1" indent="0">
              <a:buNone/>
            </a:pPr>
            <a:r>
              <a:rPr lang="mr-IN" altLang="zh-CN" dirty="0" err="1"/>
              <a:t>mul</a:t>
            </a:r>
            <a:r>
              <a:rPr lang="mr-IN" altLang="zh-CN" dirty="0"/>
              <a:t> R7, R3, R2	/*	C*</a:t>
            </a:r>
            <a:r>
              <a:rPr lang="mr-IN" altLang="zh-CN" dirty="0" err="1"/>
              <a:t>B</a:t>
            </a:r>
            <a:r>
              <a:rPr lang="mr-IN" altLang="zh-CN" dirty="0"/>
              <a:t> 		*/</a:t>
            </a:r>
          </a:p>
          <a:p>
            <a:pPr marL="500062" lvl="1" indent="0">
              <a:buNone/>
            </a:pPr>
            <a:r>
              <a:rPr lang="mr-IN" altLang="zh-CN" dirty="0" err="1"/>
              <a:t>add</a:t>
            </a:r>
            <a:r>
              <a:rPr lang="mr-IN" altLang="zh-CN" dirty="0"/>
              <a:t> R8, R7, R1   	/* 	</a:t>
            </a:r>
            <a:r>
              <a:rPr lang="mr-IN" altLang="zh-CN" dirty="0" err="1"/>
              <a:t>A</a:t>
            </a:r>
            <a:r>
              <a:rPr lang="mr-IN" altLang="zh-CN" dirty="0"/>
              <a:t> + C*</a:t>
            </a:r>
            <a:r>
              <a:rPr lang="mr-IN" altLang="zh-CN" dirty="0" err="1"/>
              <a:t>B</a:t>
            </a:r>
            <a:r>
              <a:rPr lang="mr-IN" altLang="zh-CN" dirty="0"/>
              <a:t> 	*/</a:t>
            </a:r>
          </a:p>
          <a:p>
            <a:pPr marL="500062" lvl="1" indent="0">
              <a:buNone/>
            </a:pPr>
            <a:r>
              <a:rPr lang="mr-IN" altLang="zh-CN" dirty="0" err="1"/>
              <a:t>mul</a:t>
            </a:r>
            <a:r>
              <a:rPr lang="mr-IN" altLang="zh-CN" dirty="0"/>
              <a:t> R9, R1, R2	/* 	</a:t>
            </a:r>
            <a:r>
              <a:rPr lang="mr-IN" altLang="zh-CN" dirty="0" err="1"/>
              <a:t>A</a:t>
            </a:r>
            <a:r>
              <a:rPr lang="mr-IN" altLang="zh-CN" dirty="0"/>
              <a:t>*</a:t>
            </a:r>
            <a:r>
              <a:rPr lang="mr-IN" altLang="zh-CN" dirty="0" err="1"/>
              <a:t>B</a:t>
            </a:r>
            <a:r>
              <a:rPr lang="mr-IN" altLang="zh-CN" dirty="0"/>
              <a:t> 		*/</a:t>
            </a:r>
          </a:p>
          <a:p>
            <a:pPr marL="500062" lvl="1" indent="0">
              <a:buNone/>
            </a:pPr>
            <a:r>
              <a:rPr lang="mr-IN" altLang="zh-CN" dirty="0" err="1"/>
              <a:t>sub</a:t>
            </a:r>
            <a:r>
              <a:rPr lang="mr-IN" altLang="zh-CN" dirty="0"/>
              <a:t> R10, R9, R8	/*	</a:t>
            </a:r>
            <a:r>
              <a:rPr lang="mr-IN" altLang="zh-CN" dirty="0" err="1"/>
              <a:t>A</a:t>
            </a:r>
            <a:r>
              <a:rPr lang="mr-IN" altLang="zh-CN" dirty="0"/>
              <a:t>*</a:t>
            </a:r>
            <a:r>
              <a:rPr lang="mr-IN" altLang="zh-CN" dirty="0" err="1"/>
              <a:t>B</a:t>
            </a:r>
            <a:r>
              <a:rPr lang="mr-IN" altLang="zh-CN" dirty="0"/>
              <a:t> - (A+C*</a:t>
            </a:r>
            <a:r>
              <a:rPr lang="mr-IN" altLang="zh-CN" dirty="0" err="1"/>
              <a:t>B</a:t>
            </a:r>
            <a:r>
              <a:rPr lang="mr-IN" altLang="zh-CN" dirty="0"/>
              <a:t>) 	*/</a:t>
            </a:r>
          </a:p>
          <a:p>
            <a:endParaRPr lang="en-US" altLang="zh-CN" dirty="0"/>
          </a:p>
        </p:txBody>
      </p:sp>
      <p:grpSp>
        <p:nvGrpSpPr>
          <p:cNvPr id="6" name="Group 4"/>
          <p:cNvGrpSpPr>
            <a:grpSpLocks/>
          </p:cNvGrpSpPr>
          <p:nvPr/>
        </p:nvGrpSpPr>
        <p:grpSpPr bwMode="auto">
          <a:xfrm>
            <a:off x="8350246" y="2006081"/>
            <a:ext cx="1860550" cy="2514600"/>
            <a:chOff x="4215" y="2688"/>
            <a:chExt cx="1172" cy="1584"/>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688"/>
              <a:ext cx="895" cy="13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215" y="4060"/>
              <a:ext cx="11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rgbClr val="0000FF"/>
                  </a:solidFill>
                  <a:ea typeface="宋体" charset="-122"/>
                </a:rPr>
                <a:t>R3 =  R1 +,-,*,/ R2</a:t>
              </a:r>
            </a:p>
          </p:txBody>
        </p:sp>
      </p:grpSp>
      <p:sp>
        <p:nvSpPr>
          <p:cNvPr id="2" name="Slide Number Placeholder 1">
            <a:extLst>
              <a:ext uri="{FF2B5EF4-FFF2-40B4-BE49-F238E27FC236}">
                <a16:creationId xmlns:a16="http://schemas.microsoft.com/office/drawing/2014/main" id="{465BA171-52EE-4F9E-AD9B-3BC3F34A1758}"/>
              </a:ext>
            </a:extLst>
          </p:cNvPr>
          <p:cNvSpPr>
            <a:spLocks noGrp="1"/>
          </p:cNvSpPr>
          <p:nvPr>
            <p:ph type="sldNum" sz="quarter" idx="13"/>
          </p:nvPr>
        </p:nvSpPr>
        <p:spPr/>
        <p:txBody>
          <a:bodyPr/>
          <a:lstStyle/>
          <a:p>
            <a:fld id="{AA918FE6-FEDB-42B5-B0DB-51A8335001C1}" type="slidenum">
              <a:rPr lang="en-US" smtClean="0"/>
              <a:pPr/>
              <a:t>29</a:t>
            </a:fld>
            <a:endParaRPr lang="en-US" dirty="0"/>
          </a:p>
        </p:txBody>
      </p:sp>
    </p:spTree>
    <p:extLst>
      <p:ext uri="{BB962C8B-B14F-4D97-AF65-F5344CB8AC3E}">
        <p14:creationId xmlns:p14="http://schemas.microsoft.com/office/powerpoint/2010/main" val="102366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a:xfrm>
            <a:off x="335832" y="640273"/>
            <a:ext cx="6008538"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Interface Design</a:t>
            </a:r>
          </a:p>
        </p:txBody>
      </p:sp>
      <p:sp>
        <p:nvSpPr>
          <p:cNvPr id="3" name="Content Placeholder 2"/>
          <p:cNvSpPr>
            <a:spLocks noGrp="1"/>
          </p:cNvSpPr>
          <p:nvPr>
            <p:ph idx="4294967295"/>
          </p:nvPr>
        </p:nvSpPr>
        <p:spPr>
          <a:xfrm>
            <a:off x="1005929" y="2075846"/>
            <a:ext cx="8458200" cy="4599731"/>
          </a:xfrm>
        </p:spPr>
        <p:txBody>
          <a:bodyPr/>
          <a:lstStyle/>
          <a:p>
            <a:pPr>
              <a:buClrTx/>
            </a:pPr>
            <a:r>
              <a:rPr lang="en-US" altLang="zh-CN" dirty="0"/>
              <a:t>a good interface:</a:t>
            </a:r>
          </a:p>
          <a:p>
            <a:pPr lvl="1"/>
            <a:r>
              <a:rPr lang="en-US" altLang="zh-CN" dirty="0"/>
              <a:t>lasts through many implementations (portability, compatibility)</a:t>
            </a:r>
          </a:p>
          <a:p>
            <a:pPr lvl="1"/>
            <a:r>
              <a:rPr lang="en-US" altLang="zh-CN" dirty="0"/>
              <a:t>is used in different ways (generality)</a:t>
            </a:r>
          </a:p>
          <a:p>
            <a:pPr lvl="1"/>
            <a:r>
              <a:rPr lang="en-US" altLang="zh-CN" dirty="0"/>
              <a:t>provides convenient  functionality to higher levels</a:t>
            </a:r>
          </a:p>
          <a:p>
            <a:pPr lvl="1"/>
            <a:r>
              <a:rPr lang="en-US" altLang="zh-CN" dirty="0"/>
              <a:t>permits an efficient implementation at lower levels</a:t>
            </a:r>
          </a:p>
          <a:p>
            <a:endParaRPr lang="en-US" dirty="0"/>
          </a:p>
        </p:txBody>
      </p:sp>
      <p:sp>
        <p:nvSpPr>
          <p:cNvPr id="334852" name="Rectangle 4"/>
          <p:cNvSpPr>
            <a:spLocks noChangeArrowheads="1"/>
          </p:cNvSpPr>
          <p:nvPr/>
        </p:nvSpPr>
        <p:spPr bwMode="auto">
          <a:xfrm>
            <a:off x="5147519" y="4737101"/>
            <a:ext cx="1099660" cy="3726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7000"/>
              </a:lnSpc>
            </a:pPr>
            <a:r>
              <a:rPr lang="en-US" altLang="zh-CN" sz="2400" dirty="0">
                <a:latin typeface="Arial Narrow" charset="0"/>
                <a:ea typeface="Arial Narrow" charset="0"/>
                <a:cs typeface="Arial Narrow" charset="0"/>
              </a:rPr>
              <a:t>interface</a:t>
            </a:r>
          </a:p>
        </p:txBody>
      </p:sp>
      <p:sp>
        <p:nvSpPr>
          <p:cNvPr id="334853" name="AutoShape 5"/>
          <p:cNvSpPr>
            <a:spLocks noChangeArrowheads="1"/>
          </p:cNvSpPr>
          <p:nvPr/>
        </p:nvSpPr>
        <p:spPr bwMode="auto">
          <a:xfrm>
            <a:off x="4965700" y="4641850"/>
            <a:ext cx="1574800" cy="736600"/>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4" name="Rectangle 6"/>
          <p:cNvSpPr>
            <a:spLocks noChangeArrowheads="1"/>
          </p:cNvSpPr>
          <p:nvPr/>
        </p:nvSpPr>
        <p:spPr bwMode="auto">
          <a:xfrm>
            <a:off x="7150101" y="45529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1</a:t>
            </a:r>
          </a:p>
        </p:txBody>
      </p:sp>
      <p:sp>
        <p:nvSpPr>
          <p:cNvPr id="334855" name="Rectangle 7"/>
          <p:cNvSpPr>
            <a:spLocks noChangeArrowheads="1"/>
          </p:cNvSpPr>
          <p:nvPr/>
        </p:nvSpPr>
        <p:spPr bwMode="auto">
          <a:xfrm>
            <a:off x="7226301" y="50863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2</a:t>
            </a:r>
          </a:p>
        </p:txBody>
      </p:sp>
      <p:sp>
        <p:nvSpPr>
          <p:cNvPr id="334856" name="Rectangle 8"/>
          <p:cNvSpPr>
            <a:spLocks noChangeArrowheads="1"/>
          </p:cNvSpPr>
          <p:nvPr/>
        </p:nvSpPr>
        <p:spPr bwMode="auto">
          <a:xfrm>
            <a:off x="7073901" y="56197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3</a:t>
            </a:r>
          </a:p>
        </p:txBody>
      </p:sp>
      <p:sp>
        <p:nvSpPr>
          <p:cNvPr id="334857" name="Line 9"/>
          <p:cNvSpPr>
            <a:spLocks noChangeShapeType="1"/>
          </p:cNvSpPr>
          <p:nvPr/>
        </p:nvSpPr>
        <p:spPr bwMode="auto">
          <a:xfrm flipV="1">
            <a:off x="6565900" y="4692650"/>
            <a:ext cx="584200" cy="406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8" name="Line 10"/>
          <p:cNvSpPr>
            <a:spLocks noChangeShapeType="1"/>
          </p:cNvSpPr>
          <p:nvPr/>
        </p:nvSpPr>
        <p:spPr bwMode="auto">
          <a:xfrm>
            <a:off x="6553200" y="5105400"/>
            <a:ext cx="596900" cy="1206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9" name="Line 11"/>
          <p:cNvSpPr>
            <a:spLocks noChangeShapeType="1"/>
          </p:cNvSpPr>
          <p:nvPr/>
        </p:nvSpPr>
        <p:spPr bwMode="auto">
          <a:xfrm>
            <a:off x="6553200" y="5105400"/>
            <a:ext cx="444500" cy="6540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0" name="Rectangle 12"/>
          <p:cNvSpPr>
            <a:spLocks noChangeArrowheads="1"/>
          </p:cNvSpPr>
          <p:nvPr/>
        </p:nvSpPr>
        <p:spPr bwMode="auto">
          <a:xfrm>
            <a:off x="3568701" y="44767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1" name="Rectangle 13"/>
          <p:cNvSpPr>
            <a:spLocks noChangeArrowheads="1"/>
          </p:cNvSpPr>
          <p:nvPr/>
        </p:nvSpPr>
        <p:spPr bwMode="auto">
          <a:xfrm>
            <a:off x="3340101" y="50101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2" name="Rectangle 14"/>
          <p:cNvSpPr>
            <a:spLocks noChangeArrowheads="1"/>
          </p:cNvSpPr>
          <p:nvPr/>
        </p:nvSpPr>
        <p:spPr bwMode="auto">
          <a:xfrm>
            <a:off x="3568701" y="55435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3" name="Line 15"/>
          <p:cNvSpPr>
            <a:spLocks noChangeShapeType="1"/>
          </p:cNvSpPr>
          <p:nvPr/>
        </p:nvSpPr>
        <p:spPr bwMode="auto">
          <a:xfrm>
            <a:off x="4127500" y="4641850"/>
            <a:ext cx="812800" cy="279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4" name="Line 16"/>
          <p:cNvSpPr>
            <a:spLocks noChangeShapeType="1"/>
          </p:cNvSpPr>
          <p:nvPr/>
        </p:nvSpPr>
        <p:spPr bwMode="auto">
          <a:xfrm flipV="1">
            <a:off x="3898900" y="4997450"/>
            <a:ext cx="104140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5" name="Line 17"/>
          <p:cNvSpPr>
            <a:spLocks noChangeShapeType="1"/>
          </p:cNvSpPr>
          <p:nvPr/>
        </p:nvSpPr>
        <p:spPr bwMode="auto">
          <a:xfrm flipV="1">
            <a:off x="4127500" y="5073650"/>
            <a:ext cx="812800" cy="711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20" name="TextBox 19">
            <a:extLst>
              <a:ext uri="{FF2B5EF4-FFF2-40B4-BE49-F238E27FC236}">
                <a16:creationId xmlns:a16="http://schemas.microsoft.com/office/drawing/2014/main" id="{2918F15B-06D2-4508-A016-E89480E39E70}"/>
              </a:ext>
            </a:extLst>
          </p:cNvPr>
          <p:cNvSpPr txBox="1"/>
          <p:nvPr/>
        </p:nvSpPr>
        <p:spPr>
          <a:xfrm>
            <a:off x="377954" y="1466952"/>
            <a:ext cx="9954969" cy="461665"/>
          </a:xfrm>
          <a:prstGeom prst="rect">
            <a:avLst/>
          </a:prstGeom>
          <a:solidFill>
            <a:srgbClr val="0070C0"/>
          </a:solidFill>
        </p:spPr>
        <p:txBody>
          <a:bodyPr wrap="none" rtlCol="0">
            <a:spAutoFit/>
          </a:bodyPr>
          <a:lstStyle/>
          <a:p>
            <a:r>
              <a:rPr lang="en-US" sz="2400" dirty="0">
                <a:solidFill>
                  <a:schemeClr val="bg1"/>
                </a:solidFill>
              </a:rPr>
              <a:t>Q: What does interface mean in computer systems/architecture design?</a:t>
            </a:r>
          </a:p>
        </p:txBody>
      </p:sp>
      <p:sp>
        <p:nvSpPr>
          <p:cNvPr id="2" name="Slide Number Placeholder 1">
            <a:extLst>
              <a:ext uri="{FF2B5EF4-FFF2-40B4-BE49-F238E27FC236}">
                <a16:creationId xmlns:a16="http://schemas.microsoft.com/office/drawing/2014/main" id="{C23C4BCB-0127-42B6-A2AF-4562FDBD318F}"/>
              </a:ext>
            </a:extLst>
          </p:cNvPr>
          <p:cNvSpPr>
            <a:spLocks noGrp="1"/>
          </p:cNvSpPr>
          <p:nvPr>
            <p:ph type="sldNum" sz="quarter" idx="13"/>
          </p:nvPr>
        </p:nvSpPr>
        <p:spPr/>
        <p:txBody>
          <a:bodyPr/>
          <a:lstStyle/>
          <a:p>
            <a:fld id="{AA918FE6-FEDB-42B5-B0DB-51A8335001C1}" type="slidenum">
              <a:rPr lang="en-US" smtClean="0"/>
              <a:pPr/>
              <a:t>3</a:t>
            </a:fld>
            <a:endParaRPr lang="en-US" dirty="0"/>
          </a:p>
        </p:txBody>
      </p:sp>
    </p:spTree>
    <p:extLst>
      <p:ext uri="{BB962C8B-B14F-4D97-AF65-F5344CB8AC3E}">
        <p14:creationId xmlns:p14="http://schemas.microsoft.com/office/powerpoint/2010/main" val="21171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55167" y="629186"/>
            <a:ext cx="9609672"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Register-Register: Pros and Cons</a:t>
            </a:r>
          </a:p>
        </p:txBody>
      </p:sp>
      <p:sp>
        <p:nvSpPr>
          <p:cNvPr id="357379" name="Rectangle 3"/>
          <p:cNvSpPr>
            <a:spLocks noGrp="1" noChangeArrowheads="1"/>
          </p:cNvSpPr>
          <p:nvPr>
            <p:ph type="body" idx="4294967295"/>
          </p:nvPr>
        </p:nvSpPr>
        <p:spPr>
          <a:xfrm>
            <a:off x="408517" y="1880315"/>
            <a:ext cx="11277600" cy="4840524"/>
          </a:xfrm>
        </p:spPr>
        <p:txBody>
          <a:bodyPr/>
          <a:lstStyle/>
          <a:p>
            <a:pPr>
              <a:buClrTx/>
            </a:pPr>
            <a:r>
              <a:rPr lang="en-US" altLang="zh-CN" dirty="0"/>
              <a:t>pros</a:t>
            </a:r>
          </a:p>
          <a:p>
            <a:pPr lvl="1"/>
            <a:r>
              <a:rPr lang="en-US" altLang="zh-CN" dirty="0"/>
              <a:t>simple, fixed length instruction encodings</a:t>
            </a:r>
          </a:p>
          <a:p>
            <a:pPr lvl="1"/>
            <a:r>
              <a:rPr lang="en-US" altLang="zh-CN" dirty="0"/>
              <a:t>instructions take similar number of cycles</a:t>
            </a:r>
          </a:p>
          <a:p>
            <a:pPr lvl="1"/>
            <a:r>
              <a:rPr lang="en-US" altLang="zh-CN" dirty="0"/>
              <a:t>relatively easy to pipeline and make superscalar</a:t>
            </a:r>
          </a:p>
          <a:p>
            <a:pPr lvl="1"/>
            <a:endParaRPr lang="en-US" altLang="zh-CN" dirty="0"/>
          </a:p>
          <a:p>
            <a:pPr>
              <a:buClrTx/>
            </a:pPr>
            <a:r>
              <a:rPr lang="en-US" altLang="zh-CN" dirty="0"/>
              <a:t>cons</a:t>
            </a:r>
          </a:p>
          <a:p>
            <a:pPr lvl="1"/>
            <a:r>
              <a:rPr lang="en-US" altLang="zh-CN" dirty="0"/>
              <a:t>higher instruction count </a:t>
            </a:r>
          </a:p>
          <a:p>
            <a:pPr lvl="1"/>
            <a:r>
              <a:rPr lang="en-US" altLang="zh-CN" dirty="0"/>
              <a:t>not all instructions need three operands</a:t>
            </a:r>
          </a:p>
          <a:p>
            <a:pPr lvl="1"/>
            <a:r>
              <a:rPr lang="en-US" altLang="zh-CN" dirty="0"/>
              <a:t>dependent on good compiler</a:t>
            </a:r>
          </a:p>
        </p:txBody>
      </p:sp>
      <p:sp>
        <p:nvSpPr>
          <p:cNvPr id="2" name="Slide Number Placeholder 1">
            <a:extLst>
              <a:ext uri="{FF2B5EF4-FFF2-40B4-BE49-F238E27FC236}">
                <a16:creationId xmlns:a16="http://schemas.microsoft.com/office/drawing/2014/main" id="{A1DDBF22-C7A7-4965-977F-63A9B3655C6B}"/>
              </a:ext>
            </a:extLst>
          </p:cNvPr>
          <p:cNvSpPr>
            <a:spLocks noGrp="1"/>
          </p:cNvSpPr>
          <p:nvPr>
            <p:ph type="sldNum" sz="quarter" idx="13"/>
          </p:nvPr>
        </p:nvSpPr>
        <p:spPr/>
        <p:txBody>
          <a:bodyPr/>
          <a:lstStyle/>
          <a:p>
            <a:fld id="{AA918FE6-FEDB-42B5-B0DB-51A8335001C1}" type="slidenum">
              <a:rPr lang="en-US" smtClean="0"/>
              <a:pPr/>
              <a:t>30</a:t>
            </a:fld>
            <a:endParaRPr lang="en-US" dirty="0"/>
          </a:p>
        </p:txBody>
      </p:sp>
    </p:spTree>
    <p:extLst>
      <p:ext uri="{BB962C8B-B14F-4D97-AF65-F5344CB8AC3E}">
        <p14:creationId xmlns:p14="http://schemas.microsoft.com/office/powerpoint/2010/main" val="129494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502332" y="589408"/>
            <a:ext cx="11365550" cy="679450"/>
          </a:xfrm>
        </p:spPr>
        <p:style>
          <a:lnRef idx="2">
            <a:schemeClr val="accent3"/>
          </a:lnRef>
          <a:fillRef idx="1">
            <a:schemeClr val="lt1"/>
          </a:fillRef>
          <a:effectRef idx="0">
            <a:schemeClr val="accent3"/>
          </a:effectRef>
          <a:fontRef idx="minor">
            <a:schemeClr val="dk1"/>
          </a:fontRef>
        </p:style>
        <p:txBody>
          <a:bodyPr/>
          <a:lstStyle/>
          <a:p>
            <a:r>
              <a:rPr lang="en-US" altLang="zh-CN" dirty="0">
                <a:solidFill>
                  <a:srgbClr val="E84A25"/>
                </a:solidFill>
              </a:rPr>
              <a:t>Registers: Advantages and Disadvantages (Review)</a:t>
            </a:r>
          </a:p>
        </p:txBody>
      </p:sp>
      <p:sp>
        <p:nvSpPr>
          <p:cNvPr id="357379" name="Rectangle 3"/>
          <p:cNvSpPr>
            <a:spLocks noGrp="1" noChangeArrowheads="1"/>
          </p:cNvSpPr>
          <p:nvPr>
            <p:ph type="body" idx="4294967295"/>
          </p:nvPr>
        </p:nvSpPr>
        <p:spPr>
          <a:xfrm>
            <a:off x="408517" y="1500389"/>
            <a:ext cx="11277600" cy="5220450"/>
          </a:xfrm>
        </p:spPr>
        <p:txBody>
          <a:bodyPr/>
          <a:lstStyle/>
          <a:p>
            <a:pPr>
              <a:buClrTx/>
            </a:pPr>
            <a:r>
              <a:rPr lang="en-US" altLang="zh-CN" dirty="0"/>
              <a:t>advantages</a:t>
            </a:r>
          </a:p>
          <a:p>
            <a:pPr lvl="1"/>
            <a:r>
              <a:rPr lang="en-US" altLang="zh-CN" dirty="0"/>
              <a:t>faster than cache or main memory (no addressing mode or tags)</a:t>
            </a:r>
          </a:p>
          <a:p>
            <a:pPr lvl="1"/>
            <a:r>
              <a:rPr lang="en-US" altLang="zh-CN" dirty="0"/>
              <a:t>deterministic (no misses)</a:t>
            </a:r>
          </a:p>
          <a:p>
            <a:pPr lvl="1"/>
            <a:r>
              <a:rPr lang="en-US" altLang="zh-CN" dirty="0"/>
              <a:t>can replicate (multiple read ports)</a:t>
            </a:r>
          </a:p>
          <a:p>
            <a:pPr lvl="1"/>
            <a:r>
              <a:rPr lang="en-US" altLang="zh-CN" dirty="0"/>
              <a:t>short identifier (typically 3 to 8 bits)</a:t>
            </a:r>
          </a:p>
          <a:p>
            <a:pPr lvl="1"/>
            <a:r>
              <a:rPr lang="en-US" altLang="zh-CN" dirty="0"/>
              <a:t>reduce memory traffic</a:t>
            </a:r>
          </a:p>
          <a:p>
            <a:pPr lvl="1"/>
            <a:endParaRPr lang="en-US" altLang="zh-CN" dirty="0"/>
          </a:p>
          <a:p>
            <a:pPr>
              <a:buClrTx/>
            </a:pPr>
            <a:r>
              <a:rPr lang="en-US" altLang="zh-CN" dirty="0"/>
              <a:t>disadvantages</a:t>
            </a:r>
          </a:p>
          <a:p>
            <a:pPr lvl="1"/>
            <a:r>
              <a:rPr lang="en-US" altLang="zh-CN" dirty="0"/>
              <a:t>need to save and restore on procedure calls and context switch</a:t>
            </a:r>
          </a:p>
          <a:p>
            <a:pPr lvl="1"/>
            <a:r>
              <a:rPr lang="en-US" altLang="zh-CN" dirty="0"/>
              <a:t>can’t take the address of a register (for pointers)</a:t>
            </a:r>
          </a:p>
          <a:p>
            <a:pPr lvl="1"/>
            <a:r>
              <a:rPr lang="en-US" altLang="zh-CN" dirty="0"/>
              <a:t>fixed size (can’t store strings or structures efficiently)</a:t>
            </a:r>
          </a:p>
          <a:p>
            <a:pPr lvl="1"/>
            <a:r>
              <a:rPr lang="en-US" altLang="zh-CN" dirty="0"/>
              <a:t>compiler must manage</a:t>
            </a:r>
          </a:p>
          <a:p>
            <a:pPr lvl="1"/>
            <a:r>
              <a:rPr lang="en-US" altLang="zh-CN" dirty="0"/>
              <a:t>limited number</a:t>
            </a:r>
          </a:p>
          <a:p>
            <a:pPr lvl="1"/>
            <a:endParaRPr lang="en-US" altLang="zh-CN" dirty="0"/>
          </a:p>
        </p:txBody>
      </p:sp>
      <p:sp>
        <p:nvSpPr>
          <p:cNvPr id="6" name="Rectangle 4"/>
          <p:cNvSpPr>
            <a:spLocks noChangeArrowheads="1"/>
          </p:cNvSpPr>
          <p:nvPr/>
        </p:nvSpPr>
        <p:spPr bwMode="auto">
          <a:xfrm>
            <a:off x="1044777" y="6265573"/>
            <a:ext cx="8531224" cy="384721"/>
          </a:xfrm>
          <a:prstGeom prst="rect">
            <a:avLst/>
          </a:prstGeom>
          <a:solidFill>
            <a:srgbClr val="0070C0"/>
          </a:solidFill>
          <a:ln>
            <a:noFill/>
          </a:ln>
          <a:effectLst/>
        </p:spPr>
        <p:txBody>
          <a:bodyPr wrap="square">
            <a:spAutoFit/>
          </a:bodyPr>
          <a:lstStyle/>
          <a:p>
            <a:pPr algn="l">
              <a:lnSpc>
                <a:spcPct val="95000"/>
              </a:lnSpc>
              <a:spcBef>
                <a:spcPct val="30000"/>
              </a:spcBef>
              <a:buSzPct val="100000"/>
            </a:pPr>
            <a:r>
              <a:rPr lang="en-US" altLang="zh-CN" dirty="0">
                <a:solidFill>
                  <a:schemeClr val="bg1"/>
                </a:solidFill>
                <a:latin typeface="Arial Narrow" charset="0"/>
                <a:ea typeface="Arial Narrow" charset="0"/>
                <a:cs typeface="Arial Narrow" charset="0"/>
              </a:rPr>
              <a:t>Every ISA designed after 1980 uses a load-store ISA (e.g., RISC, to simplify CPU design).</a:t>
            </a:r>
          </a:p>
        </p:txBody>
      </p:sp>
      <p:sp>
        <p:nvSpPr>
          <p:cNvPr id="2" name="Slide Number Placeholder 1">
            <a:extLst>
              <a:ext uri="{FF2B5EF4-FFF2-40B4-BE49-F238E27FC236}">
                <a16:creationId xmlns:a16="http://schemas.microsoft.com/office/drawing/2014/main" id="{E17677BE-C4EE-4AF9-B875-B6962016AD47}"/>
              </a:ext>
            </a:extLst>
          </p:cNvPr>
          <p:cNvSpPr>
            <a:spLocks noGrp="1"/>
          </p:cNvSpPr>
          <p:nvPr>
            <p:ph type="sldNum" sz="quarter" idx="13"/>
          </p:nvPr>
        </p:nvSpPr>
        <p:spPr/>
        <p:txBody>
          <a:bodyPr/>
          <a:lstStyle/>
          <a:p>
            <a:fld id="{AA918FE6-FEDB-42B5-B0DB-51A8335001C1}" type="slidenum">
              <a:rPr lang="en-US" smtClean="0"/>
              <a:pPr/>
              <a:t>31</a:t>
            </a:fld>
            <a:endParaRPr lang="en-US" dirty="0"/>
          </a:p>
        </p:txBody>
      </p:sp>
    </p:spTree>
    <p:extLst>
      <p:ext uri="{BB962C8B-B14F-4D97-AF65-F5344CB8AC3E}">
        <p14:creationId xmlns:p14="http://schemas.microsoft.com/office/powerpoint/2010/main" val="1636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37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7379">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D28C38-3831-4E95-B674-06FFC0C2E027}"/>
              </a:ext>
            </a:extLst>
          </p:cNvPr>
          <p:cNvSpPr>
            <a:spLocks noGrp="1"/>
          </p:cNvSpPr>
          <p:nvPr>
            <p:ph type="body" sz="quarter" idx="10"/>
          </p:nvPr>
        </p:nvSpPr>
        <p:spPr/>
        <p:txBody>
          <a:bodyPr/>
          <a:lstStyle/>
          <a:p>
            <a:r>
              <a:rPr lang="en-US" sz="4400" dirty="0">
                <a:latin typeface="+mj-lt"/>
              </a:rPr>
              <a:t>Instruction Format</a:t>
            </a:r>
          </a:p>
        </p:txBody>
      </p:sp>
      <p:sp>
        <p:nvSpPr>
          <p:cNvPr id="4" name="Slide Number Placeholder 3">
            <a:extLst>
              <a:ext uri="{FF2B5EF4-FFF2-40B4-BE49-F238E27FC236}">
                <a16:creationId xmlns:a16="http://schemas.microsoft.com/office/drawing/2014/main" id="{44C24CE7-0AA3-4AE6-8929-46C48D7A92C2}"/>
              </a:ext>
            </a:extLst>
          </p:cNvPr>
          <p:cNvSpPr>
            <a:spLocks noGrp="1"/>
          </p:cNvSpPr>
          <p:nvPr>
            <p:ph type="sldNum" sz="quarter" idx="13"/>
          </p:nvPr>
        </p:nvSpPr>
        <p:spPr/>
        <p:txBody>
          <a:bodyPr/>
          <a:lstStyle/>
          <a:p>
            <a:fld id="{AA918FE6-FEDB-42B5-B0DB-51A8335001C1}" type="slidenum">
              <a:rPr lang="en-US" smtClean="0"/>
              <a:pPr/>
              <a:t>32</a:t>
            </a:fld>
            <a:endParaRPr lang="en-US" dirty="0"/>
          </a:p>
        </p:txBody>
      </p:sp>
      <p:pic>
        <p:nvPicPr>
          <p:cNvPr id="3074" name="Picture 2" descr="Why are RISC-V S-B and U-J instruction types encoded in this way? - Stack  Overflow">
            <a:extLst>
              <a:ext uri="{FF2B5EF4-FFF2-40B4-BE49-F238E27FC236}">
                <a16:creationId xmlns:a16="http://schemas.microsoft.com/office/drawing/2014/main" id="{244D36DF-AD55-46B0-B36F-409E9386B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46" y="1288784"/>
            <a:ext cx="11497972" cy="4862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E15663-F2DE-44DB-A8F5-3F68D355505A}"/>
              </a:ext>
            </a:extLst>
          </p:cNvPr>
          <p:cNvSpPr txBox="1"/>
          <p:nvPr/>
        </p:nvSpPr>
        <p:spPr>
          <a:xfrm>
            <a:off x="367048" y="6238421"/>
            <a:ext cx="9804735" cy="707886"/>
          </a:xfrm>
          <a:prstGeom prst="rect">
            <a:avLst/>
          </a:prstGeom>
          <a:noFill/>
        </p:spPr>
        <p:txBody>
          <a:bodyPr wrap="none" rtlCol="0">
            <a:spAutoFit/>
          </a:bodyPr>
          <a:lstStyle/>
          <a:p>
            <a:r>
              <a:rPr lang="en-US" dirty="0"/>
              <a:t>RISC-V ISA manual: </a:t>
            </a:r>
            <a:r>
              <a:rPr lang="en-US" dirty="0">
                <a:hlinkClick r:id="rId3"/>
              </a:rPr>
              <a:t>https://riscv.org/wp-content/uploads/2017/05/riscv-spec-v2.2.pdf</a:t>
            </a:r>
            <a:endParaRPr lang="en-US" dirty="0"/>
          </a:p>
          <a:p>
            <a:endParaRPr lang="en-US" dirty="0"/>
          </a:p>
        </p:txBody>
      </p:sp>
    </p:spTree>
    <p:extLst>
      <p:ext uri="{BB962C8B-B14F-4D97-AF65-F5344CB8AC3E}">
        <p14:creationId xmlns:p14="http://schemas.microsoft.com/office/powerpoint/2010/main" val="1614655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455167" y="616307"/>
            <a:ext cx="6690151" cy="679450"/>
          </a:xfrm>
        </p:spPr>
        <p:style>
          <a:lnRef idx="2">
            <a:schemeClr val="accent3"/>
          </a:lnRef>
          <a:fillRef idx="1">
            <a:schemeClr val="lt1"/>
          </a:fillRef>
          <a:effectRef idx="0">
            <a:schemeClr val="accent3"/>
          </a:effectRef>
          <a:fontRef idx="minor">
            <a:schemeClr val="dk1"/>
          </a:fontRef>
        </p:style>
        <p:txBody>
          <a:bodyPr/>
          <a:lstStyle/>
          <a:p>
            <a:r>
              <a:rPr lang="en-US" altLang="x-none" sz="4400" dirty="0">
                <a:solidFill>
                  <a:srgbClr val="E84A25"/>
                </a:solidFill>
              </a:rPr>
              <a:t>Types of Operations</a:t>
            </a:r>
          </a:p>
        </p:txBody>
      </p:sp>
      <p:sp>
        <p:nvSpPr>
          <p:cNvPr id="390147" name="Rectangle 3"/>
          <p:cNvSpPr>
            <a:spLocks noGrp="1" noChangeArrowheads="1"/>
          </p:cNvSpPr>
          <p:nvPr>
            <p:ph type="body" idx="4294967295"/>
          </p:nvPr>
        </p:nvSpPr>
        <p:spPr>
          <a:xfrm>
            <a:off x="408517" y="1951149"/>
            <a:ext cx="11277600" cy="4769690"/>
          </a:xfrm>
        </p:spPr>
        <p:txBody>
          <a:bodyPr/>
          <a:lstStyle/>
          <a:p>
            <a:pPr>
              <a:buClr>
                <a:schemeClr val="tx1"/>
              </a:buClr>
            </a:pPr>
            <a:r>
              <a:rPr lang="en-US" altLang="x-none" dirty="0">
                <a:solidFill>
                  <a:schemeClr val="accent2">
                    <a:lumMod val="75000"/>
                  </a:schemeClr>
                </a:solidFill>
              </a:rPr>
              <a:t>arithmetic and logic:		AND, ADD</a:t>
            </a:r>
          </a:p>
          <a:p>
            <a:pPr>
              <a:buClr>
                <a:schemeClr val="tx1"/>
              </a:buClr>
            </a:pPr>
            <a:r>
              <a:rPr lang="en-US" altLang="x-none" dirty="0">
                <a:solidFill>
                  <a:schemeClr val="accent2">
                    <a:lumMod val="75000"/>
                  </a:schemeClr>
                </a:solidFill>
              </a:rPr>
              <a:t>data transfer:			MOVE, LOAD, STORE</a:t>
            </a:r>
          </a:p>
          <a:p>
            <a:pPr>
              <a:buClr>
                <a:schemeClr val="tx1"/>
              </a:buClr>
            </a:pPr>
            <a:r>
              <a:rPr lang="en-US" altLang="x-none" dirty="0">
                <a:solidFill>
                  <a:schemeClr val="accent2">
                    <a:lumMod val="75000"/>
                  </a:schemeClr>
                </a:solidFill>
              </a:rPr>
              <a:t>control				BRANCH, JUMP, CALL</a:t>
            </a:r>
          </a:p>
          <a:p>
            <a:pPr>
              <a:buClr>
                <a:schemeClr val="tx1"/>
              </a:buClr>
            </a:pPr>
            <a:r>
              <a:rPr lang="en-US" altLang="x-none" dirty="0">
                <a:solidFill>
                  <a:schemeClr val="accent2">
                    <a:lumMod val="75000"/>
                  </a:schemeClr>
                </a:solidFill>
              </a:rPr>
              <a:t>system				OS CALL, VM </a:t>
            </a:r>
          </a:p>
          <a:p>
            <a:pPr>
              <a:buClr>
                <a:schemeClr val="tx1"/>
              </a:buClr>
            </a:pPr>
            <a:r>
              <a:rPr lang="en-US" altLang="x-none" dirty="0"/>
              <a:t>floating point			ADDF, MULF, DIVF</a:t>
            </a:r>
          </a:p>
          <a:p>
            <a:pPr>
              <a:buClr>
                <a:schemeClr val="tx1"/>
              </a:buClr>
            </a:pPr>
            <a:r>
              <a:rPr lang="en-US" altLang="x-none" dirty="0"/>
              <a:t>decimal				ADDD, CONVERT</a:t>
            </a:r>
          </a:p>
          <a:p>
            <a:pPr>
              <a:buClr>
                <a:schemeClr val="tx1"/>
              </a:buClr>
            </a:pPr>
            <a:r>
              <a:rPr lang="en-US" altLang="x-none" dirty="0">
                <a:solidFill>
                  <a:schemeClr val="tx2">
                    <a:lumMod val="75000"/>
                  </a:schemeClr>
                </a:solidFill>
              </a:rPr>
              <a:t>string				MOVE, COMPARE</a:t>
            </a:r>
          </a:p>
          <a:p>
            <a:pPr>
              <a:buClr>
                <a:schemeClr val="tx1"/>
              </a:buClr>
            </a:pPr>
            <a:r>
              <a:rPr lang="en-US" altLang="x-none" dirty="0">
                <a:solidFill>
                  <a:schemeClr val="tx2">
                    <a:lumMod val="75000"/>
                  </a:schemeClr>
                </a:solidFill>
              </a:rPr>
              <a:t>graphics				(DE)COMPRESS</a:t>
            </a:r>
          </a:p>
        </p:txBody>
      </p:sp>
      <p:sp>
        <p:nvSpPr>
          <p:cNvPr id="2" name="Slide Number Placeholder 1">
            <a:extLst>
              <a:ext uri="{FF2B5EF4-FFF2-40B4-BE49-F238E27FC236}">
                <a16:creationId xmlns:a16="http://schemas.microsoft.com/office/drawing/2014/main" id="{99F70A29-4E14-44B5-A94A-8B54C78B437A}"/>
              </a:ext>
            </a:extLst>
          </p:cNvPr>
          <p:cNvSpPr>
            <a:spLocks noGrp="1"/>
          </p:cNvSpPr>
          <p:nvPr>
            <p:ph type="sldNum" sz="quarter" idx="13"/>
          </p:nvPr>
        </p:nvSpPr>
        <p:spPr/>
        <p:txBody>
          <a:bodyPr/>
          <a:lstStyle/>
          <a:p>
            <a:fld id="{AA918FE6-FEDB-42B5-B0DB-51A8335001C1}" type="slidenum">
              <a:rPr lang="en-US" smtClean="0"/>
              <a:pPr/>
              <a:t>33</a:t>
            </a:fld>
            <a:endParaRPr lang="en-US" dirty="0"/>
          </a:p>
        </p:txBody>
      </p:sp>
    </p:spTree>
    <p:extLst>
      <p:ext uri="{BB962C8B-B14F-4D97-AF65-F5344CB8AC3E}">
        <p14:creationId xmlns:p14="http://schemas.microsoft.com/office/powerpoint/2010/main" val="148781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custDataLst>
              <p:tags r:id="rId1"/>
            </p:custDataLst>
          </p:nvPr>
        </p:nvSpPr>
        <p:spPr>
          <a:xfrm>
            <a:off x="408517" y="616307"/>
            <a:ext cx="5863494" cy="679450"/>
          </a:xfrm>
        </p:spPr>
        <p:style>
          <a:lnRef idx="2">
            <a:schemeClr val="accent3"/>
          </a:lnRef>
          <a:fillRef idx="1">
            <a:schemeClr val="lt1"/>
          </a:fillRef>
          <a:effectRef idx="0">
            <a:schemeClr val="accent3"/>
          </a:effectRef>
          <a:fontRef idx="minor">
            <a:schemeClr val="dk1"/>
          </a:fontRef>
        </p:style>
        <p:txBody>
          <a:bodyPr/>
          <a:lstStyle/>
          <a:p>
            <a:pPr eaLnBrk="1" hangingPunct="1"/>
            <a:r>
              <a:rPr lang="en-US" sz="4400" dirty="0">
                <a:solidFill>
                  <a:srgbClr val="E84A25"/>
                </a:solidFill>
              </a:rPr>
              <a:t>Conditional branch</a:t>
            </a:r>
          </a:p>
        </p:txBody>
      </p:sp>
      <p:sp>
        <p:nvSpPr>
          <p:cNvPr id="16387" name="Rectangle 3"/>
          <p:cNvSpPr>
            <a:spLocks noGrp="1" noChangeArrowheads="1"/>
          </p:cNvSpPr>
          <p:nvPr>
            <p:ph type="body" idx="4294967295"/>
            <p:custDataLst>
              <p:tags r:id="rId2"/>
            </p:custDataLst>
          </p:nvPr>
        </p:nvSpPr>
        <p:spPr>
          <a:xfrm>
            <a:off x="408517" y="1629177"/>
            <a:ext cx="11277600" cy="5091662"/>
          </a:xfrm>
        </p:spPr>
        <p:txBody>
          <a:bodyPr/>
          <a:lstStyle/>
          <a:p>
            <a:pPr eaLnBrk="1" hangingPunct="1">
              <a:buClr>
                <a:schemeClr val="tx1"/>
              </a:buClr>
            </a:pPr>
            <a:r>
              <a:rPr lang="en-US" dirty="0"/>
              <a:t>how do you specify the </a:t>
            </a:r>
            <a:r>
              <a:rPr lang="en-US" dirty="0">
                <a:solidFill>
                  <a:srgbClr val="C00000"/>
                </a:solidFill>
              </a:rPr>
              <a:t>destination </a:t>
            </a:r>
            <a:r>
              <a:rPr lang="en-US" dirty="0"/>
              <a:t>of a branch/jump?</a:t>
            </a:r>
          </a:p>
          <a:p>
            <a:pPr lvl="1" eaLnBrk="1" hangingPunct="1"/>
            <a:r>
              <a:rPr lang="en-US" dirty="0"/>
              <a:t>theoretically, the destination is a full address </a:t>
            </a:r>
          </a:p>
          <a:p>
            <a:pPr lvl="2" eaLnBrk="1" hangingPunct="1"/>
            <a:r>
              <a:rPr lang="en-US" dirty="0"/>
              <a:t>16 bits for LC3b</a:t>
            </a:r>
          </a:p>
          <a:p>
            <a:pPr lvl="2" eaLnBrk="1" hangingPunct="1"/>
            <a:r>
              <a:rPr lang="en-US" dirty="0"/>
              <a:t>32 bits for MIPS, RISC-V</a:t>
            </a:r>
          </a:p>
          <a:p>
            <a:pPr eaLnBrk="1" hangingPunct="1">
              <a:buClr>
                <a:schemeClr val="tx1"/>
              </a:buClr>
            </a:pPr>
            <a:r>
              <a:rPr lang="en-US" dirty="0"/>
              <a:t>studies show that almost all conditional branches go </a:t>
            </a:r>
            <a:r>
              <a:rPr lang="en-US" dirty="0">
                <a:solidFill>
                  <a:srgbClr val="C00000"/>
                </a:solidFill>
              </a:rPr>
              <a:t>short distances </a:t>
            </a:r>
            <a:r>
              <a:rPr lang="en-US" dirty="0"/>
              <a:t>from the current program counter (loops, if-then-else)</a:t>
            </a:r>
          </a:p>
          <a:p>
            <a:pPr lvl="1"/>
            <a:r>
              <a:rPr lang="en-US" dirty="0"/>
              <a:t>we can specify a relative address in much fewer bits than an absolute address</a:t>
            </a:r>
          </a:p>
          <a:p>
            <a:pPr lvl="1"/>
            <a:r>
              <a:rPr lang="en-US" dirty="0"/>
              <a:t>e.g., </a:t>
            </a:r>
            <a:r>
              <a:rPr lang="en-US" dirty="0" err="1"/>
              <a:t>beq</a:t>
            </a:r>
            <a:r>
              <a:rPr lang="en-US" dirty="0"/>
              <a:t> $1, $2, 100=&gt;if ($1 == $2) PC = PC + 100 * 4</a:t>
            </a:r>
          </a:p>
          <a:p>
            <a:pPr eaLnBrk="1" hangingPunct="1"/>
            <a:endParaRPr lang="en-US" dirty="0"/>
          </a:p>
        </p:txBody>
      </p:sp>
      <p:sp>
        <p:nvSpPr>
          <p:cNvPr id="2" name="Slide Number Placeholder 1">
            <a:extLst>
              <a:ext uri="{FF2B5EF4-FFF2-40B4-BE49-F238E27FC236}">
                <a16:creationId xmlns:a16="http://schemas.microsoft.com/office/drawing/2014/main" id="{485EE024-B0CF-4FA6-B6B7-E54A86C60274}"/>
              </a:ext>
            </a:extLst>
          </p:cNvPr>
          <p:cNvSpPr>
            <a:spLocks noGrp="1"/>
          </p:cNvSpPr>
          <p:nvPr>
            <p:ph type="sldNum" sz="quarter" idx="13"/>
          </p:nvPr>
        </p:nvSpPr>
        <p:spPr/>
        <p:txBody>
          <a:bodyPr/>
          <a:lstStyle/>
          <a:p>
            <a:fld id="{AA918FE6-FEDB-42B5-B0DB-51A8335001C1}" type="slidenum">
              <a:rPr lang="en-US" smtClean="0"/>
              <a:pPr/>
              <a:t>34</a:t>
            </a:fld>
            <a:endParaRPr lang="en-US" dirty="0"/>
          </a:p>
        </p:txBody>
      </p:sp>
    </p:spTree>
    <p:extLst>
      <p:ext uri="{BB962C8B-B14F-4D97-AF65-F5344CB8AC3E}">
        <p14:creationId xmlns:p14="http://schemas.microsoft.com/office/powerpoint/2010/main" val="9781755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custDataLst>
              <p:tags r:id="rId1"/>
            </p:custDataLst>
          </p:nvPr>
        </p:nvSpPr>
        <p:spPr>
          <a:xfrm>
            <a:off x="408517" y="596989"/>
            <a:ext cx="4911801"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Jumps</a:t>
            </a:r>
          </a:p>
        </p:txBody>
      </p:sp>
      <p:sp>
        <p:nvSpPr>
          <p:cNvPr id="141315" name="Rectangle 3"/>
          <p:cNvSpPr>
            <a:spLocks noGrp="1" noChangeArrowheads="1"/>
          </p:cNvSpPr>
          <p:nvPr>
            <p:ph type="body" idx="4294967295"/>
            <p:custDataLst>
              <p:tags r:id="rId2"/>
            </p:custDataLst>
          </p:nvPr>
        </p:nvSpPr>
        <p:spPr>
          <a:xfrm>
            <a:off x="408517" y="1712889"/>
            <a:ext cx="11277600" cy="5007949"/>
          </a:xfrm>
        </p:spPr>
        <p:txBody>
          <a:bodyPr/>
          <a:lstStyle/>
          <a:p>
            <a:pPr>
              <a:buClr>
                <a:schemeClr val="tx1"/>
              </a:buClr>
            </a:pPr>
            <a:r>
              <a:rPr lang="en-US" dirty="0"/>
              <a:t>need to be able to jump to an absolute address sometimes</a:t>
            </a:r>
          </a:p>
          <a:p>
            <a:pPr lvl="1"/>
            <a:r>
              <a:rPr lang="en-US" dirty="0"/>
              <a:t>jump -- j 10000  =&gt; PC = 10000</a:t>
            </a:r>
          </a:p>
          <a:p>
            <a:pPr>
              <a:buClr>
                <a:schemeClr val="tx1"/>
              </a:buClr>
            </a:pPr>
            <a:r>
              <a:rPr lang="en-US" dirty="0"/>
              <a:t>need to be able to do procedure calls and returns</a:t>
            </a:r>
          </a:p>
          <a:p>
            <a:pPr lvl="1"/>
            <a:r>
              <a:rPr lang="en-US" dirty="0"/>
              <a:t>jump and link--</a:t>
            </a:r>
            <a:r>
              <a:rPr lang="en-US" dirty="0" err="1"/>
              <a:t>jal</a:t>
            </a:r>
            <a:r>
              <a:rPr lang="en-US" dirty="0"/>
              <a:t> 100000 =&gt; $31 = PC + 4; PC = 10000</a:t>
            </a:r>
          </a:p>
          <a:p>
            <a:pPr lvl="2"/>
            <a:r>
              <a:rPr lang="en-US" dirty="0"/>
              <a:t>used for procedure calls</a:t>
            </a:r>
          </a:p>
          <a:p>
            <a:pPr lvl="2"/>
            <a:endParaRPr lang="en-US" dirty="0"/>
          </a:p>
          <a:p>
            <a:pPr lvl="1"/>
            <a:r>
              <a:rPr lang="en-US" dirty="0"/>
              <a:t>jump register -- </a:t>
            </a:r>
            <a:r>
              <a:rPr lang="en-US" dirty="0" err="1"/>
              <a:t>jr</a:t>
            </a:r>
            <a:r>
              <a:rPr lang="en-US" dirty="0"/>
              <a:t> $31 =&gt; PC = $31</a:t>
            </a:r>
          </a:p>
          <a:p>
            <a:pPr lvl="2"/>
            <a:r>
              <a:rPr lang="en-US" dirty="0"/>
              <a:t>used for returns, but can be useful for lots of other things</a:t>
            </a:r>
          </a:p>
        </p:txBody>
      </p:sp>
      <p:sp>
        <p:nvSpPr>
          <p:cNvPr id="9" name="Rectangle 4"/>
          <p:cNvSpPr>
            <a:spLocks noChangeArrowheads="1"/>
          </p:cNvSpPr>
          <p:nvPr>
            <p:custDataLst>
              <p:tags r:id="rId3"/>
            </p:custDataLst>
          </p:nvPr>
        </p:nvSpPr>
        <p:spPr bwMode="auto">
          <a:xfrm>
            <a:off x="2774950" y="4991100"/>
            <a:ext cx="12573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10" name="Rectangle 5"/>
          <p:cNvSpPr>
            <a:spLocks noChangeArrowheads="1"/>
          </p:cNvSpPr>
          <p:nvPr>
            <p:custDataLst>
              <p:tags r:id="rId4"/>
            </p:custDataLst>
          </p:nvPr>
        </p:nvSpPr>
        <p:spPr bwMode="auto">
          <a:xfrm>
            <a:off x="3086101" y="5035550"/>
            <a:ext cx="432811"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b="1">
                <a:latin typeface="Arial Narrow" charset="0"/>
                <a:ea typeface="Arial Narrow" charset="0"/>
                <a:cs typeface="Arial Narrow" charset="0"/>
              </a:rPr>
              <a:t>OP</a:t>
            </a:r>
          </a:p>
        </p:txBody>
      </p:sp>
      <p:sp>
        <p:nvSpPr>
          <p:cNvPr id="11" name="Rectangle 6"/>
          <p:cNvSpPr>
            <a:spLocks noChangeArrowheads="1"/>
          </p:cNvSpPr>
          <p:nvPr>
            <p:custDataLst>
              <p:tags r:id="rId5"/>
            </p:custDataLst>
          </p:nvPr>
        </p:nvSpPr>
        <p:spPr bwMode="auto">
          <a:xfrm>
            <a:off x="4044950" y="4991100"/>
            <a:ext cx="49149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Arial Narrow" charset="0"/>
              <a:ea typeface="Arial Narrow" charset="0"/>
              <a:cs typeface="Arial Narrow" charset="0"/>
            </a:endParaRPr>
          </a:p>
        </p:txBody>
      </p:sp>
      <p:sp>
        <p:nvSpPr>
          <p:cNvPr id="12" name="Rectangle 7"/>
          <p:cNvSpPr>
            <a:spLocks noChangeArrowheads="1"/>
          </p:cNvSpPr>
          <p:nvPr>
            <p:custDataLst>
              <p:tags r:id="rId6"/>
            </p:custDataLst>
          </p:nvPr>
        </p:nvSpPr>
        <p:spPr bwMode="auto">
          <a:xfrm>
            <a:off x="5748143" y="5035550"/>
            <a:ext cx="713337"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b="1">
                <a:latin typeface="Arial Narrow" charset="0"/>
                <a:ea typeface="Arial Narrow" charset="0"/>
                <a:cs typeface="Arial Narrow" charset="0"/>
              </a:rPr>
              <a:t>target</a:t>
            </a:r>
          </a:p>
        </p:txBody>
      </p:sp>
      <p:sp>
        <p:nvSpPr>
          <p:cNvPr id="2" name="Slide Number Placeholder 1">
            <a:extLst>
              <a:ext uri="{FF2B5EF4-FFF2-40B4-BE49-F238E27FC236}">
                <a16:creationId xmlns:a16="http://schemas.microsoft.com/office/drawing/2014/main" id="{EC5186E0-BD92-42D7-828C-F7FAD59A143B}"/>
              </a:ext>
            </a:extLst>
          </p:cNvPr>
          <p:cNvSpPr>
            <a:spLocks noGrp="1"/>
          </p:cNvSpPr>
          <p:nvPr>
            <p:ph type="sldNum" sz="quarter" idx="13"/>
          </p:nvPr>
        </p:nvSpPr>
        <p:spPr/>
        <p:txBody>
          <a:bodyPr/>
          <a:lstStyle/>
          <a:p>
            <a:fld id="{AA918FE6-FEDB-42B5-B0DB-51A8335001C1}" type="slidenum">
              <a:rPr lang="en-US" smtClean="0"/>
              <a:pPr/>
              <a:t>35</a:t>
            </a:fld>
            <a:endParaRPr lang="en-US" dirty="0"/>
          </a:p>
        </p:txBody>
      </p:sp>
    </p:spTree>
    <p:extLst>
      <p:ext uri="{BB962C8B-B14F-4D97-AF65-F5344CB8AC3E}">
        <p14:creationId xmlns:p14="http://schemas.microsoft.com/office/powerpoint/2010/main" val="10798396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custDataLst>
              <p:tags r:id="rId1"/>
            </p:custDataLst>
          </p:nvPr>
        </p:nvSpPr>
        <p:spPr>
          <a:xfrm>
            <a:off x="432699" y="575553"/>
            <a:ext cx="10456388"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rPr>
              <a:t>ISA Tradeoffs (An Example of MIPS)</a:t>
            </a:r>
          </a:p>
        </p:txBody>
      </p:sp>
      <p:sp>
        <p:nvSpPr>
          <p:cNvPr id="15363" name="Rectangle 3"/>
          <p:cNvSpPr>
            <a:spLocks noGrp="1" noChangeArrowheads="1"/>
          </p:cNvSpPr>
          <p:nvPr>
            <p:ph type="body" idx="4294967295"/>
            <p:custDataLst>
              <p:tags r:id="rId2"/>
            </p:custDataLst>
          </p:nvPr>
        </p:nvSpPr>
        <p:spPr>
          <a:xfrm>
            <a:off x="408517" y="960119"/>
            <a:ext cx="11277600" cy="5760720"/>
          </a:xfrm>
        </p:spPr>
        <p:txBody>
          <a:bodyPr/>
          <a:lstStyle/>
          <a:p>
            <a:endParaRPr lang="en-US" dirty="0"/>
          </a:p>
          <a:p>
            <a:endParaRPr lang="en-US" dirty="0"/>
          </a:p>
          <a:p>
            <a:endParaRPr lang="en-US" dirty="0"/>
          </a:p>
          <a:p>
            <a:endParaRPr lang="en-US" dirty="0"/>
          </a:p>
          <a:p>
            <a:endParaRPr lang="en-US" dirty="0"/>
          </a:p>
          <a:p>
            <a:pPr>
              <a:buClr>
                <a:schemeClr val="tx1"/>
              </a:buClr>
            </a:pPr>
            <a:endParaRPr lang="en-US" dirty="0"/>
          </a:p>
          <a:p>
            <a:pPr>
              <a:buClr>
                <a:schemeClr val="tx1"/>
              </a:buClr>
            </a:pPr>
            <a:r>
              <a:rPr lang="en-US" dirty="0"/>
              <a:t>what if?</a:t>
            </a:r>
          </a:p>
          <a:p>
            <a:pPr lvl="1"/>
            <a:r>
              <a:rPr lang="en-US" dirty="0"/>
              <a:t>64 registers</a:t>
            </a:r>
          </a:p>
          <a:p>
            <a:pPr lvl="1"/>
            <a:r>
              <a:rPr lang="en-US" dirty="0"/>
              <a:t>20-bit immediate</a:t>
            </a:r>
          </a:p>
          <a:p>
            <a:pPr lvl="1"/>
            <a:r>
              <a:rPr lang="en-US" dirty="0"/>
              <a:t>4 operand instruction (e.g., Y = AX + B)</a:t>
            </a:r>
          </a:p>
        </p:txBody>
      </p:sp>
      <p:sp>
        <p:nvSpPr>
          <p:cNvPr id="39" name="Rectangle 4"/>
          <p:cNvSpPr>
            <a:spLocks noChangeArrowheads="1"/>
          </p:cNvSpPr>
          <p:nvPr/>
        </p:nvSpPr>
        <p:spPr bwMode="auto">
          <a:xfrm>
            <a:off x="3727450" y="1979311"/>
            <a:ext cx="12573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0" name="Rectangle 5"/>
          <p:cNvSpPr>
            <a:spLocks noChangeArrowheads="1"/>
          </p:cNvSpPr>
          <p:nvPr/>
        </p:nvSpPr>
        <p:spPr bwMode="auto">
          <a:xfrm>
            <a:off x="4038600" y="2023761"/>
            <a:ext cx="498534"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OP</a:t>
            </a:r>
          </a:p>
        </p:txBody>
      </p:sp>
      <p:sp>
        <p:nvSpPr>
          <p:cNvPr id="41" name="Rectangle 6"/>
          <p:cNvSpPr>
            <a:spLocks noChangeArrowheads="1"/>
          </p:cNvSpPr>
          <p:nvPr/>
        </p:nvSpPr>
        <p:spPr bwMode="auto">
          <a:xfrm>
            <a:off x="4997450" y="19793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2" name="Rectangle 7"/>
          <p:cNvSpPr>
            <a:spLocks noChangeArrowheads="1"/>
          </p:cNvSpPr>
          <p:nvPr/>
        </p:nvSpPr>
        <p:spPr bwMode="auto">
          <a:xfrm>
            <a:off x="5962650" y="19793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3" name="Rectangle 8"/>
          <p:cNvSpPr>
            <a:spLocks noChangeArrowheads="1"/>
          </p:cNvSpPr>
          <p:nvPr/>
        </p:nvSpPr>
        <p:spPr bwMode="auto">
          <a:xfrm>
            <a:off x="3727450" y="2461911"/>
            <a:ext cx="12573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4" name="Rectangle 9"/>
          <p:cNvSpPr>
            <a:spLocks noChangeArrowheads="1"/>
          </p:cNvSpPr>
          <p:nvPr/>
        </p:nvSpPr>
        <p:spPr bwMode="auto">
          <a:xfrm>
            <a:off x="4038600" y="2506361"/>
            <a:ext cx="498534"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OP</a:t>
            </a:r>
          </a:p>
        </p:txBody>
      </p:sp>
      <p:sp>
        <p:nvSpPr>
          <p:cNvPr id="45" name="Rectangle 10"/>
          <p:cNvSpPr>
            <a:spLocks noChangeArrowheads="1"/>
          </p:cNvSpPr>
          <p:nvPr/>
        </p:nvSpPr>
        <p:spPr bwMode="auto">
          <a:xfrm>
            <a:off x="4997450" y="24619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6" name="Rectangle 11"/>
          <p:cNvSpPr>
            <a:spLocks noChangeArrowheads="1"/>
          </p:cNvSpPr>
          <p:nvPr/>
        </p:nvSpPr>
        <p:spPr bwMode="auto">
          <a:xfrm>
            <a:off x="5962650" y="24619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7" name="Rectangle 12"/>
          <p:cNvSpPr>
            <a:spLocks noChangeArrowheads="1"/>
          </p:cNvSpPr>
          <p:nvPr/>
        </p:nvSpPr>
        <p:spPr bwMode="auto">
          <a:xfrm>
            <a:off x="6927850" y="2461911"/>
            <a:ext cx="2984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8" name="Rectangle 13"/>
          <p:cNvSpPr>
            <a:spLocks noChangeArrowheads="1"/>
          </p:cNvSpPr>
          <p:nvPr/>
        </p:nvSpPr>
        <p:spPr bwMode="auto">
          <a:xfrm>
            <a:off x="3727450" y="2969911"/>
            <a:ext cx="12573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49" name="Rectangle 14"/>
          <p:cNvSpPr>
            <a:spLocks noChangeArrowheads="1"/>
          </p:cNvSpPr>
          <p:nvPr/>
        </p:nvSpPr>
        <p:spPr bwMode="auto">
          <a:xfrm>
            <a:off x="4038600" y="3014361"/>
            <a:ext cx="498534"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OP</a:t>
            </a:r>
          </a:p>
        </p:txBody>
      </p:sp>
      <p:sp>
        <p:nvSpPr>
          <p:cNvPr id="50" name="Rectangle 15"/>
          <p:cNvSpPr>
            <a:spLocks noChangeArrowheads="1"/>
          </p:cNvSpPr>
          <p:nvPr/>
        </p:nvSpPr>
        <p:spPr bwMode="auto">
          <a:xfrm>
            <a:off x="4997450" y="2969911"/>
            <a:ext cx="49149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51" name="Rectangle 16"/>
          <p:cNvSpPr>
            <a:spLocks noChangeArrowheads="1"/>
          </p:cNvSpPr>
          <p:nvPr/>
        </p:nvSpPr>
        <p:spPr bwMode="auto">
          <a:xfrm>
            <a:off x="6927850" y="19793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52" name="Rectangle 17"/>
          <p:cNvSpPr>
            <a:spLocks noChangeArrowheads="1"/>
          </p:cNvSpPr>
          <p:nvPr/>
        </p:nvSpPr>
        <p:spPr bwMode="auto">
          <a:xfrm>
            <a:off x="7893050" y="1979311"/>
            <a:ext cx="9525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53" name="Rectangle 18"/>
          <p:cNvSpPr>
            <a:spLocks noChangeArrowheads="1"/>
          </p:cNvSpPr>
          <p:nvPr/>
        </p:nvSpPr>
        <p:spPr bwMode="auto">
          <a:xfrm>
            <a:off x="8858250" y="1979311"/>
            <a:ext cx="1054100" cy="342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atin typeface="+mn-lt"/>
            </a:endParaRPr>
          </a:p>
        </p:txBody>
      </p:sp>
      <p:sp>
        <p:nvSpPr>
          <p:cNvPr id="54" name="Rectangle 19"/>
          <p:cNvSpPr>
            <a:spLocks noChangeArrowheads="1"/>
          </p:cNvSpPr>
          <p:nvPr/>
        </p:nvSpPr>
        <p:spPr bwMode="auto">
          <a:xfrm>
            <a:off x="5130800" y="2023761"/>
            <a:ext cx="341440"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rs</a:t>
            </a:r>
          </a:p>
        </p:txBody>
      </p:sp>
      <p:sp>
        <p:nvSpPr>
          <p:cNvPr id="55" name="Rectangle 20"/>
          <p:cNvSpPr>
            <a:spLocks noChangeArrowheads="1"/>
          </p:cNvSpPr>
          <p:nvPr/>
        </p:nvSpPr>
        <p:spPr bwMode="auto">
          <a:xfrm>
            <a:off x="6172200" y="2049161"/>
            <a:ext cx="283732"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rt</a:t>
            </a:r>
          </a:p>
        </p:txBody>
      </p:sp>
      <p:sp>
        <p:nvSpPr>
          <p:cNvPr id="56" name="Rectangle 21"/>
          <p:cNvSpPr>
            <a:spLocks noChangeArrowheads="1"/>
          </p:cNvSpPr>
          <p:nvPr/>
        </p:nvSpPr>
        <p:spPr bwMode="auto">
          <a:xfrm>
            <a:off x="7162801" y="2023761"/>
            <a:ext cx="355867"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rd</a:t>
            </a:r>
          </a:p>
        </p:txBody>
      </p:sp>
      <p:sp>
        <p:nvSpPr>
          <p:cNvPr id="57" name="Rectangle 22"/>
          <p:cNvSpPr>
            <a:spLocks noChangeArrowheads="1"/>
          </p:cNvSpPr>
          <p:nvPr/>
        </p:nvSpPr>
        <p:spPr bwMode="auto">
          <a:xfrm>
            <a:off x="8077200" y="2023761"/>
            <a:ext cx="399148"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sa</a:t>
            </a:r>
          </a:p>
        </p:txBody>
      </p:sp>
      <p:sp>
        <p:nvSpPr>
          <p:cNvPr id="58" name="Rectangle 23"/>
          <p:cNvSpPr>
            <a:spLocks noChangeArrowheads="1"/>
          </p:cNvSpPr>
          <p:nvPr/>
        </p:nvSpPr>
        <p:spPr bwMode="auto">
          <a:xfrm>
            <a:off x="8991601" y="2023761"/>
            <a:ext cx="682879"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funct</a:t>
            </a:r>
          </a:p>
        </p:txBody>
      </p:sp>
      <p:sp>
        <p:nvSpPr>
          <p:cNvPr id="59" name="Rectangle 24"/>
          <p:cNvSpPr>
            <a:spLocks noChangeArrowheads="1"/>
          </p:cNvSpPr>
          <p:nvPr/>
        </p:nvSpPr>
        <p:spPr bwMode="auto">
          <a:xfrm>
            <a:off x="5156200" y="2506361"/>
            <a:ext cx="341440"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rs</a:t>
            </a:r>
          </a:p>
        </p:txBody>
      </p:sp>
      <p:sp>
        <p:nvSpPr>
          <p:cNvPr id="60" name="Rectangle 25"/>
          <p:cNvSpPr>
            <a:spLocks noChangeArrowheads="1"/>
          </p:cNvSpPr>
          <p:nvPr/>
        </p:nvSpPr>
        <p:spPr bwMode="auto">
          <a:xfrm>
            <a:off x="6197600" y="2531761"/>
            <a:ext cx="283732"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rt</a:t>
            </a:r>
          </a:p>
        </p:txBody>
      </p:sp>
      <p:sp>
        <p:nvSpPr>
          <p:cNvPr id="61" name="Rectangle 26"/>
          <p:cNvSpPr>
            <a:spLocks noChangeArrowheads="1"/>
          </p:cNvSpPr>
          <p:nvPr/>
        </p:nvSpPr>
        <p:spPr bwMode="auto">
          <a:xfrm>
            <a:off x="7315200" y="2509536"/>
            <a:ext cx="1311256"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immediate</a:t>
            </a:r>
          </a:p>
        </p:txBody>
      </p:sp>
      <p:sp>
        <p:nvSpPr>
          <p:cNvPr id="62" name="Rectangle 27"/>
          <p:cNvSpPr>
            <a:spLocks noChangeArrowheads="1"/>
          </p:cNvSpPr>
          <p:nvPr/>
        </p:nvSpPr>
        <p:spPr bwMode="auto">
          <a:xfrm>
            <a:off x="6299201" y="3027061"/>
            <a:ext cx="782265" cy="3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5000"/>
              </a:lnSpc>
            </a:pPr>
            <a:r>
              <a:rPr lang="en-US">
                <a:latin typeface="+mn-lt"/>
              </a:rPr>
              <a:t>target</a:t>
            </a:r>
          </a:p>
        </p:txBody>
      </p:sp>
      <p:sp>
        <p:nvSpPr>
          <p:cNvPr id="63" name="Rectangle 28"/>
          <p:cNvSpPr>
            <a:spLocks noChangeArrowheads="1"/>
          </p:cNvSpPr>
          <p:nvPr/>
        </p:nvSpPr>
        <p:spPr bwMode="auto">
          <a:xfrm>
            <a:off x="39100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6 bits</a:t>
            </a:r>
          </a:p>
        </p:txBody>
      </p:sp>
      <p:sp>
        <p:nvSpPr>
          <p:cNvPr id="64" name="Rectangle 29"/>
          <p:cNvSpPr>
            <a:spLocks noChangeArrowheads="1"/>
          </p:cNvSpPr>
          <p:nvPr/>
        </p:nvSpPr>
        <p:spPr bwMode="auto">
          <a:xfrm>
            <a:off x="50530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5 bits</a:t>
            </a:r>
          </a:p>
        </p:txBody>
      </p:sp>
      <p:sp>
        <p:nvSpPr>
          <p:cNvPr id="65" name="Rectangle 30"/>
          <p:cNvSpPr>
            <a:spLocks noChangeArrowheads="1"/>
          </p:cNvSpPr>
          <p:nvPr/>
        </p:nvSpPr>
        <p:spPr bwMode="auto">
          <a:xfrm>
            <a:off x="60436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5 bits</a:t>
            </a:r>
          </a:p>
        </p:txBody>
      </p:sp>
      <p:sp>
        <p:nvSpPr>
          <p:cNvPr id="66" name="Rectangle 31"/>
          <p:cNvSpPr>
            <a:spLocks noChangeArrowheads="1"/>
          </p:cNvSpPr>
          <p:nvPr/>
        </p:nvSpPr>
        <p:spPr bwMode="auto">
          <a:xfrm>
            <a:off x="69580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5 bits</a:t>
            </a:r>
          </a:p>
        </p:txBody>
      </p:sp>
      <p:sp>
        <p:nvSpPr>
          <p:cNvPr id="67" name="Rectangle 32"/>
          <p:cNvSpPr>
            <a:spLocks noChangeArrowheads="1"/>
          </p:cNvSpPr>
          <p:nvPr/>
        </p:nvSpPr>
        <p:spPr bwMode="auto">
          <a:xfrm>
            <a:off x="79486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5 bits</a:t>
            </a:r>
          </a:p>
        </p:txBody>
      </p:sp>
      <p:sp>
        <p:nvSpPr>
          <p:cNvPr id="68" name="Rectangle 33"/>
          <p:cNvSpPr>
            <a:spLocks noChangeArrowheads="1"/>
          </p:cNvSpPr>
          <p:nvPr/>
        </p:nvSpPr>
        <p:spPr bwMode="auto">
          <a:xfrm>
            <a:off x="9015414" y="1547512"/>
            <a:ext cx="80361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mn-lt"/>
              </a:rPr>
              <a:t>6 bits</a:t>
            </a:r>
          </a:p>
        </p:txBody>
      </p:sp>
      <p:sp>
        <p:nvSpPr>
          <p:cNvPr id="69" name="Text Box 34"/>
          <p:cNvSpPr txBox="1">
            <a:spLocks noChangeArrowheads="1"/>
          </p:cNvSpPr>
          <p:nvPr/>
        </p:nvSpPr>
        <p:spPr bwMode="auto">
          <a:xfrm>
            <a:off x="2506664" y="2017412"/>
            <a:ext cx="12398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kumimoji="1" lang="en-US">
                <a:solidFill>
                  <a:srgbClr val="000000"/>
                </a:solidFill>
                <a:latin typeface="+mn-lt"/>
              </a:rPr>
              <a:t>r format</a:t>
            </a:r>
          </a:p>
          <a:p>
            <a:pPr eaLnBrk="1" hangingPunct="1">
              <a:spcBef>
                <a:spcPct val="50000"/>
              </a:spcBef>
            </a:pPr>
            <a:r>
              <a:rPr kumimoji="1" lang="en-US">
                <a:solidFill>
                  <a:srgbClr val="000000"/>
                </a:solidFill>
                <a:latin typeface="+mn-lt"/>
              </a:rPr>
              <a:t>i format</a:t>
            </a:r>
          </a:p>
          <a:p>
            <a:pPr eaLnBrk="1" hangingPunct="1">
              <a:spcBef>
                <a:spcPct val="50000"/>
              </a:spcBef>
            </a:pPr>
            <a:r>
              <a:rPr kumimoji="1" lang="en-US">
                <a:solidFill>
                  <a:srgbClr val="000000"/>
                </a:solidFill>
                <a:latin typeface="+mn-lt"/>
              </a:rPr>
              <a:t>j format</a:t>
            </a:r>
          </a:p>
        </p:txBody>
      </p:sp>
      <p:sp>
        <p:nvSpPr>
          <p:cNvPr id="2" name="Slide Number Placeholder 1">
            <a:extLst>
              <a:ext uri="{FF2B5EF4-FFF2-40B4-BE49-F238E27FC236}">
                <a16:creationId xmlns:a16="http://schemas.microsoft.com/office/drawing/2014/main" id="{4D8404AA-F4EF-4371-BED5-6D7290C869C6}"/>
              </a:ext>
            </a:extLst>
          </p:cNvPr>
          <p:cNvSpPr>
            <a:spLocks noGrp="1"/>
          </p:cNvSpPr>
          <p:nvPr>
            <p:ph type="sldNum" sz="quarter" idx="13"/>
          </p:nvPr>
        </p:nvSpPr>
        <p:spPr/>
        <p:txBody>
          <a:bodyPr/>
          <a:lstStyle/>
          <a:p>
            <a:fld id="{AA918FE6-FEDB-42B5-B0DB-51A8335001C1}" type="slidenum">
              <a:rPr lang="en-US" smtClean="0"/>
              <a:pPr/>
              <a:t>36</a:t>
            </a:fld>
            <a:endParaRPr lang="en-US" dirty="0"/>
          </a:p>
        </p:txBody>
      </p:sp>
    </p:spTree>
    <p:extLst>
      <p:ext uri="{BB962C8B-B14F-4D97-AF65-F5344CB8AC3E}">
        <p14:creationId xmlns:p14="http://schemas.microsoft.com/office/powerpoint/2010/main" val="10203012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506682" y="616308"/>
            <a:ext cx="6242411" cy="679450"/>
          </a:xfrm>
        </p:spPr>
        <p:style>
          <a:lnRef idx="2">
            <a:schemeClr val="accent3"/>
          </a:lnRef>
          <a:fillRef idx="1">
            <a:schemeClr val="lt1"/>
          </a:fillRef>
          <a:effectRef idx="0">
            <a:schemeClr val="accent3"/>
          </a:effectRef>
          <a:fontRef idx="minor">
            <a:schemeClr val="dk1"/>
          </a:fontRef>
        </p:style>
        <p:txBody>
          <a:bodyPr/>
          <a:lstStyle/>
          <a:p>
            <a:r>
              <a:rPr lang="en-US" altLang="x-none" sz="4400" dirty="0">
                <a:solidFill>
                  <a:srgbClr val="E84A25"/>
                </a:solidFill>
              </a:rPr>
              <a:t>Byte Ordering</a:t>
            </a:r>
          </a:p>
        </p:txBody>
      </p:sp>
      <p:sp>
        <p:nvSpPr>
          <p:cNvPr id="385027" name="Rectangle 3"/>
          <p:cNvSpPr>
            <a:spLocks noGrp="1" noChangeArrowheads="1"/>
          </p:cNvSpPr>
          <p:nvPr>
            <p:ph type="body" idx="4294967295"/>
          </p:nvPr>
        </p:nvSpPr>
        <p:spPr>
          <a:xfrm>
            <a:off x="408517" y="1854557"/>
            <a:ext cx="11277600" cy="4866281"/>
          </a:xfrm>
        </p:spPr>
        <p:txBody>
          <a:bodyPr/>
          <a:lstStyle/>
          <a:p>
            <a:pPr>
              <a:buClrTx/>
            </a:pPr>
            <a:r>
              <a:rPr lang="en-US" altLang="x-none" dirty="0"/>
              <a:t>how should bytes within multi-byte word be ordered in memory?</a:t>
            </a:r>
          </a:p>
          <a:p>
            <a:pPr>
              <a:buClrTx/>
            </a:pPr>
            <a:r>
              <a:rPr lang="en-US" altLang="x-none" dirty="0"/>
              <a:t>conventions</a:t>
            </a:r>
          </a:p>
          <a:p>
            <a:pPr lvl="1"/>
            <a:r>
              <a:rPr lang="en-US" altLang="x-none" dirty="0"/>
              <a:t>Sun’s, Mac’s are “big endian” machines</a:t>
            </a:r>
          </a:p>
          <a:p>
            <a:pPr lvl="2"/>
            <a:r>
              <a:rPr lang="en-US" altLang="x-none" dirty="0"/>
              <a:t>least significant byte has highest address</a:t>
            </a:r>
          </a:p>
          <a:p>
            <a:pPr lvl="1"/>
            <a:r>
              <a:rPr lang="en-US" altLang="x-none" dirty="0"/>
              <a:t>Alphas, PC’s are “little endian” machines</a:t>
            </a:r>
          </a:p>
          <a:p>
            <a:pPr lvl="2"/>
            <a:r>
              <a:rPr lang="en-US" altLang="x-none" dirty="0"/>
              <a:t>least significant byte has lowest address</a:t>
            </a:r>
          </a:p>
        </p:txBody>
      </p:sp>
      <p:sp>
        <p:nvSpPr>
          <p:cNvPr id="2" name="Slide Number Placeholder 1">
            <a:extLst>
              <a:ext uri="{FF2B5EF4-FFF2-40B4-BE49-F238E27FC236}">
                <a16:creationId xmlns:a16="http://schemas.microsoft.com/office/drawing/2014/main" id="{F4C88D1F-B515-4D12-8AEA-0941D8189987}"/>
              </a:ext>
            </a:extLst>
          </p:cNvPr>
          <p:cNvSpPr>
            <a:spLocks noGrp="1"/>
          </p:cNvSpPr>
          <p:nvPr>
            <p:ph type="sldNum" sz="quarter" idx="13"/>
          </p:nvPr>
        </p:nvSpPr>
        <p:spPr/>
        <p:txBody>
          <a:bodyPr/>
          <a:lstStyle/>
          <a:p>
            <a:fld id="{AA918FE6-FEDB-42B5-B0DB-51A8335001C1}" type="slidenum">
              <a:rPr lang="en-US" smtClean="0"/>
              <a:pPr/>
              <a:t>37</a:t>
            </a:fld>
            <a:endParaRPr lang="en-US" dirty="0"/>
          </a:p>
        </p:txBody>
      </p:sp>
    </p:spTree>
    <p:extLst>
      <p:ext uri="{BB962C8B-B14F-4D97-AF65-F5344CB8AC3E}">
        <p14:creationId xmlns:p14="http://schemas.microsoft.com/office/powerpoint/2010/main" val="20251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0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50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5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408517" y="564793"/>
            <a:ext cx="7692838" cy="679450"/>
          </a:xfrm>
        </p:spPr>
        <p:style>
          <a:lnRef idx="2">
            <a:schemeClr val="accent3"/>
          </a:lnRef>
          <a:fillRef idx="1">
            <a:schemeClr val="lt1"/>
          </a:fillRef>
          <a:effectRef idx="0">
            <a:schemeClr val="accent3"/>
          </a:effectRef>
          <a:fontRef idx="minor">
            <a:schemeClr val="dk1"/>
          </a:fontRef>
        </p:style>
        <p:txBody>
          <a:bodyPr/>
          <a:lstStyle/>
          <a:p>
            <a:r>
              <a:rPr lang="en-US" altLang="x-none" sz="4400" dirty="0">
                <a:solidFill>
                  <a:srgbClr val="E84A25"/>
                </a:solidFill>
              </a:rPr>
              <a:t>Byte Ordering Example</a:t>
            </a:r>
          </a:p>
        </p:txBody>
      </p:sp>
      <p:sp>
        <p:nvSpPr>
          <p:cNvPr id="386051" name="Rectangle 3"/>
          <p:cNvSpPr>
            <a:spLocks noGrp="1" noChangeArrowheads="1"/>
          </p:cNvSpPr>
          <p:nvPr>
            <p:ph type="body" idx="4294967295"/>
          </p:nvPr>
        </p:nvSpPr>
        <p:spPr>
          <a:xfrm>
            <a:off x="408517" y="1674253"/>
            <a:ext cx="11277600" cy="5046585"/>
          </a:xfrm>
        </p:spPr>
        <p:txBody>
          <a:bodyPr/>
          <a:lstStyle/>
          <a:p>
            <a:pPr>
              <a:buClrTx/>
            </a:pPr>
            <a:r>
              <a:rPr lang="en-US" altLang="x-none" dirty="0"/>
              <a:t>big endian</a:t>
            </a:r>
          </a:p>
          <a:p>
            <a:pPr lvl="1"/>
            <a:r>
              <a:rPr lang="en-US" altLang="x-none" dirty="0"/>
              <a:t>least significant byte has highest address</a:t>
            </a:r>
          </a:p>
          <a:p>
            <a:pPr>
              <a:buClrTx/>
            </a:pPr>
            <a:r>
              <a:rPr lang="en-US" altLang="x-none" dirty="0"/>
              <a:t>little endian</a:t>
            </a:r>
          </a:p>
          <a:p>
            <a:pPr lvl="1"/>
            <a:r>
              <a:rPr lang="en-US" altLang="x-none" dirty="0"/>
              <a:t>least significant byte has lowest address</a:t>
            </a:r>
          </a:p>
          <a:p>
            <a:pPr>
              <a:buClrTx/>
            </a:pPr>
            <a:r>
              <a:rPr lang="en-US" altLang="x-none" dirty="0"/>
              <a:t>example</a:t>
            </a:r>
          </a:p>
          <a:p>
            <a:pPr lvl="1"/>
            <a:r>
              <a:rPr lang="en-US" altLang="x-none" dirty="0"/>
              <a:t>variable x has 4-byte representation 0x01234567</a:t>
            </a:r>
          </a:p>
          <a:p>
            <a:pPr lvl="1"/>
            <a:r>
              <a:rPr lang="en-US" altLang="x-none" dirty="0"/>
              <a:t>address given by &amp;x is 0x100</a:t>
            </a:r>
          </a:p>
          <a:p>
            <a:pPr lvl="1"/>
            <a:endParaRPr lang="en-US" altLang="x-none" dirty="0"/>
          </a:p>
          <a:p>
            <a:endParaRPr lang="en-US" altLang="x-none" dirty="0"/>
          </a:p>
        </p:txBody>
      </p:sp>
      <p:grpSp>
        <p:nvGrpSpPr>
          <p:cNvPr id="386052" name="Group 4"/>
          <p:cNvGrpSpPr>
            <a:grpSpLocks/>
          </p:cNvGrpSpPr>
          <p:nvPr/>
        </p:nvGrpSpPr>
        <p:grpSpPr bwMode="auto">
          <a:xfrm>
            <a:off x="3276600" y="4648200"/>
            <a:ext cx="5486400" cy="609600"/>
            <a:chOff x="1104" y="2928"/>
            <a:chExt cx="3456" cy="384"/>
          </a:xfrm>
        </p:grpSpPr>
        <p:sp>
          <p:nvSpPr>
            <p:cNvPr id="386053" name="Rectangle 5"/>
            <p:cNvSpPr>
              <a:spLocks noChangeArrowheads="1"/>
            </p:cNvSpPr>
            <p:nvPr/>
          </p:nvSpPr>
          <p:spPr bwMode="auto">
            <a:xfrm>
              <a:off x="1968" y="2928"/>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0x100</a:t>
              </a:r>
            </a:p>
          </p:txBody>
        </p:sp>
        <p:sp>
          <p:nvSpPr>
            <p:cNvPr id="386054" name="Rectangle 6"/>
            <p:cNvSpPr>
              <a:spLocks noChangeArrowheads="1"/>
            </p:cNvSpPr>
            <p:nvPr/>
          </p:nvSpPr>
          <p:spPr bwMode="auto">
            <a:xfrm>
              <a:off x="2400" y="2928"/>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0x101</a:t>
              </a:r>
            </a:p>
          </p:txBody>
        </p:sp>
        <p:sp>
          <p:nvSpPr>
            <p:cNvPr id="386055" name="Rectangle 7"/>
            <p:cNvSpPr>
              <a:spLocks noChangeArrowheads="1"/>
            </p:cNvSpPr>
            <p:nvPr/>
          </p:nvSpPr>
          <p:spPr bwMode="auto">
            <a:xfrm>
              <a:off x="2832" y="2928"/>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0x102</a:t>
              </a:r>
            </a:p>
          </p:txBody>
        </p:sp>
        <p:sp>
          <p:nvSpPr>
            <p:cNvPr id="386056" name="Rectangle 8"/>
            <p:cNvSpPr>
              <a:spLocks noChangeArrowheads="1"/>
            </p:cNvSpPr>
            <p:nvPr/>
          </p:nvSpPr>
          <p:spPr bwMode="auto">
            <a:xfrm>
              <a:off x="3264" y="2928"/>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0x103</a:t>
              </a:r>
            </a:p>
          </p:txBody>
        </p:sp>
        <p:sp>
          <p:nvSpPr>
            <p:cNvPr id="386057" name="Rectangle 9"/>
            <p:cNvSpPr>
              <a:spLocks noChangeArrowheads="1"/>
            </p:cNvSpPr>
            <p:nvPr/>
          </p:nvSpPr>
          <p:spPr bwMode="auto">
            <a:xfrm>
              <a:off x="1104"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58" name="Rectangle 10"/>
            <p:cNvSpPr>
              <a:spLocks noChangeArrowheads="1"/>
            </p:cNvSpPr>
            <p:nvPr/>
          </p:nvSpPr>
          <p:spPr bwMode="auto">
            <a:xfrm>
              <a:off x="1536"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59" name="Rectangle 11"/>
            <p:cNvSpPr>
              <a:spLocks noChangeArrowheads="1"/>
            </p:cNvSpPr>
            <p:nvPr/>
          </p:nvSpPr>
          <p:spPr bwMode="auto">
            <a:xfrm>
              <a:off x="1968"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01</a:t>
              </a:r>
            </a:p>
          </p:txBody>
        </p:sp>
        <p:sp>
          <p:nvSpPr>
            <p:cNvPr id="386060" name="Rectangle 12"/>
            <p:cNvSpPr>
              <a:spLocks noChangeArrowheads="1"/>
            </p:cNvSpPr>
            <p:nvPr/>
          </p:nvSpPr>
          <p:spPr bwMode="auto">
            <a:xfrm>
              <a:off x="2400"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23</a:t>
              </a:r>
            </a:p>
          </p:txBody>
        </p:sp>
        <p:sp>
          <p:nvSpPr>
            <p:cNvPr id="386061" name="Rectangle 13"/>
            <p:cNvSpPr>
              <a:spLocks noChangeArrowheads="1"/>
            </p:cNvSpPr>
            <p:nvPr/>
          </p:nvSpPr>
          <p:spPr bwMode="auto">
            <a:xfrm>
              <a:off x="2832"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45</a:t>
              </a:r>
            </a:p>
          </p:txBody>
        </p:sp>
        <p:sp>
          <p:nvSpPr>
            <p:cNvPr id="386062" name="Rectangle 14"/>
            <p:cNvSpPr>
              <a:spLocks noChangeArrowheads="1"/>
            </p:cNvSpPr>
            <p:nvPr/>
          </p:nvSpPr>
          <p:spPr bwMode="auto">
            <a:xfrm>
              <a:off x="3264"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67</a:t>
              </a:r>
            </a:p>
          </p:txBody>
        </p:sp>
        <p:sp>
          <p:nvSpPr>
            <p:cNvPr id="386063" name="Rectangle 15"/>
            <p:cNvSpPr>
              <a:spLocks noChangeArrowheads="1"/>
            </p:cNvSpPr>
            <p:nvPr/>
          </p:nvSpPr>
          <p:spPr bwMode="auto">
            <a:xfrm>
              <a:off x="3696"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64" name="Rectangle 16"/>
            <p:cNvSpPr>
              <a:spLocks noChangeArrowheads="1"/>
            </p:cNvSpPr>
            <p:nvPr/>
          </p:nvSpPr>
          <p:spPr bwMode="auto">
            <a:xfrm>
              <a:off x="4128" y="3120"/>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grpSp>
      <p:grpSp>
        <p:nvGrpSpPr>
          <p:cNvPr id="386065" name="Group 17"/>
          <p:cNvGrpSpPr>
            <a:grpSpLocks/>
          </p:cNvGrpSpPr>
          <p:nvPr/>
        </p:nvGrpSpPr>
        <p:grpSpPr bwMode="auto">
          <a:xfrm>
            <a:off x="3276600" y="5486400"/>
            <a:ext cx="5486400" cy="609600"/>
            <a:chOff x="1104" y="3456"/>
            <a:chExt cx="3456" cy="384"/>
          </a:xfrm>
        </p:grpSpPr>
        <p:sp>
          <p:nvSpPr>
            <p:cNvPr id="386066" name="Rectangle 18"/>
            <p:cNvSpPr>
              <a:spLocks noChangeArrowheads="1"/>
            </p:cNvSpPr>
            <p:nvPr/>
          </p:nvSpPr>
          <p:spPr bwMode="auto">
            <a:xfrm>
              <a:off x="1968" y="3456"/>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0x100</a:t>
              </a:r>
            </a:p>
          </p:txBody>
        </p:sp>
        <p:sp>
          <p:nvSpPr>
            <p:cNvPr id="386067" name="Rectangle 19"/>
            <p:cNvSpPr>
              <a:spLocks noChangeArrowheads="1"/>
            </p:cNvSpPr>
            <p:nvPr/>
          </p:nvSpPr>
          <p:spPr bwMode="auto">
            <a:xfrm>
              <a:off x="2400" y="3456"/>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0x101</a:t>
              </a:r>
            </a:p>
          </p:txBody>
        </p:sp>
        <p:sp>
          <p:nvSpPr>
            <p:cNvPr id="386068" name="Rectangle 20"/>
            <p:cNvSpPr>
              <a:spLocks noChangeArrowheads="1"/>
            </p:cNvSpPr>
            <p:nvPr/>
          </p:nvSpPr>
          <p:spPr bwMode="auto">
            <a:xfrm>
              <a:off x="2832" y="3456"/>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0x102</a:t>
              </a:r>
            </a:p>
          </p:txBody>
        </p:sp>
        <p:sp>
          <p:nvSpPr>
            <p:cNvPr id="386069" name="Rectangle 21"/>
            <p:cNvSpPr>
              <a:spLocks noChangeArrowheads="1"/>
            </p:cNvSpPr>
            <p:nvPr/>
          </p:nvSpPr>
          <p:spPr bwMode="auto">
            <a:xfrm>
              <a:off x="3264" y="3456"/>
              <a:ext cx="432" cy="19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altLang="x-none" sz="1400">
                  <a:latin typeface="Courier New" charset="0"/>
                </a:rPr>
                <a:t>0x103</a:t>
              </a:r>
            </a:p>
          </p:txBody>
        </p:sp>
        <p:sp>
          <p:nvSpPr>
            <p:cNvPr id="386070" name="Rectangle 22"/>
            <p:cNvSpPr>
              <a:spLocks noChangeArrowheads="1"/>
            </p:cNvSpPr>
            <p:nvPr/>
          </p:nvSpPr>
          <p:spPr bwMode="auto">
            <a:xfrm>
              <a:off x="1104"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71" name="Rectangle 23"/>
            <p:cNvSpPr>
              <a:spLocks noChangeArrowheads="1"/>
            </p:cNvSpPr>
            <p:nvPr/>
          </p:nvSpPr>
          <p:spPr bwMode="auto">
            <a:xfrm>
              <a:off x="1536"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72" name="Rectangle 24"/>
            <p:cNvSpPr>
              <a:spLocks noChangeArrowheads="1"/>
            </p:cNvSpPr>
            <p:nvPr/>
          </p:nvSpPr>
          <p:spPr bwMode="auto">
            <a:xfrm>
              <a:off x="1968"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67</a:t>
              </a:r>
            </a:p>
          </p:txBody>
        </p:sp>
        <p:sp>
          <p:nvSpPr>
            <p:cNvPr id="386073" name="Rectangle 25"/>
            <p:cNvSpPr>
              <a:spLocks noChangeArrowheads="1"/>
            </p:cNvSpPr>
            <p:nvPr/>
          </p:nvSpPr>
          <p:spPr bwMode="auto">
            <a:xfrm>
              <a:off x="2400"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45</a:t>
              </a:r>
            </a:p>
          </p:txBody>
        </p:sp>
        <p:sp>
          <p:nvSpPr>
            <p:cNvPr id="386074" name="Rectangle 26"/>
            <p:cNvSpPr>
              <a:spLocks noChangeArrowheads="1"/>
            </p:cNvSpPr>
            <p:nvPr/>
          </p:nvSpPr>
          <p:spPr bwMode="auto">
            <a:xfrm>
              <a:off x="2832"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23</a:t>
              </a:r>
            </a:p>
          </p:txBody>
        </p:sp>
        <p:sp>
          <p:nvSpPr>
            <p:cNvPr id="386075" name="Rectangle 27"/>
            <p:cNvSpPr>
              <a:spLocks noChangeArrowheads="1"/>
            </p:cNvSpPr>
            <p:nvPr/>
          </p:nvSpPr>
          <p:spPr bwMode="auto">
            <a:xfrm>
              <a:off x="3264"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solidFill>
                    <a:schemeClr val="bg1"/>
                  </a:solidFill>
                  <a:latin typeface="Courier New" charset="0"/>
                </a:rPr>
                <a:t>01</a:t>
              </a:r>
            </a:p>
          </p:txBody>
        </p:sp>
        <p:sp>
          <p:nvSpPr>
            <p:cNvPr id="386076" name="Rectangle 28"/>
            <p:cNvSpPr>
              <a:spLocks noChangeArrowheads="1"/>
            </p:cNvSpPr>
            <p:nvPr/>
          </p:nvSpPr>
          <p:spPr bwMode="auto">
            <a:xfrm>
              <a:off x="3696"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sp>
          <p:nvSpPr>
            <p:cNvPr id="386077" name="Rectangle 29"/>
            <p:cNvSpPr>
              <a:spLocks noChangeArrowheads="1"/>
            </p:cNvSpPr>
            <p:nvPr/>
          </p:nvSpPr>
          <p:spPr bwMode="auto">
            <a:xfrm>
              <a:off x="4128" y="3648"/>
              <a:ext cx="432" cy="1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x-none" altLang="x-none">
                <a:solidFill>
                  <a:schemeClr val="bg1"/>
                </a:solidFill>
                <a:latin typeface="Courier New" charset="0"/>
              </a:endParaRPr>
            </a:p>
          </p:txBody>
        </p:sp>
      </p:grpSp>
      <p:sp>
        <p:nvSpPr>
          <p:cNvPr id="386078" name="Rectangle 30"/>
          <p:cNvSpPr>
            <a:spLocks noChangeArrowheads="1"/>
          </p:cNvSpPr>
          <p:nvPr/>
        </p:nvSpPr>
        <p:spPr bwMode="auto">
          <a:xfrm>
            <a:off x="2057400" y="4572001"/>
            <a:ext cx="1779588" cy="3144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nSpc>
                <a:spcPct val="95000"/>
              </a:lnSpc>
            </a:pPr>
            <a:r>
              <a:rPr lang="en-US" altLang="x-none" sz="1800" dirty="0">
                <a:solidFill>
                  <a:schemeClr val="tx2"/>
                </a:solidFill>
                <a:latin typeface="Arial Narrow" charset="0"/>
                <a:ea typeface="Arial Narrow" charset="0"/>
                <a:cs typeface="Arial Narrow" charset="0"/>
              </a:rPr>
              <a:t>big endian</a:t>
            </a:r>
          </a:p>
        </p:txBody>
      </p:sp>
      <p:sp>
        <p:nvSpPr>
          <p:cNvPr id="386079" name="Rectangle 31"/>
          <p:cNvSpPr>
            <a:spLocks noChangeArrowheads="1"/>
          </p:cNvSpPr>
          <p:nvPr/>
        </p:nvSpPr>
        <p:spPr bwMode="auto">
          <a:xfrm>
            <a:off x="2057400" y="5410201"/>
            <a:ext cx="1779588" cy="3144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nSpc>
                <a:spcPct val="95000"/>
              </a:lnSpc>
            </a:pPr>
            <a:r>
              <a:rPr lang="en-US" altLang="x-none" sz="1800" dirty="0">
                <a:solidFill>
                  <a:schemeClr val="tx2"/>
                </a:solidFill>
                <a:latin typeface="Arial Narrow" charset="0"/>
                <a:ea typeface="Arial Narrow" charset="0"/>
                <a:cs typeface="Arial Narrow" charset="0"/>
              </a:rPr>
              <a:t>little endian</a:t>
            </a:r>
          </a:p>
        </p:txBody>
      </p:sp>
      <p:sp>
        <p:nvSpPr>
          <p:cNvPr id="386080" name="Rectangle 32"/>
          <p:cNvSpPr>
            <a:spLocks noChangeArrowheads="1"/>
          </p:cNvSpPr>
          <p:nvPr/>
        </p:nvSpPr>
        <p:spPr bwMode="auto">
          <a:xfrm>
            <a:off x="4648200" y="49530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01</a:t>
            </a:r>
          </a:p>
        </p:txBody>
      </p:sp>
      <p:sp>
        <p:nvSpPr>
          <p:cNvPr id="386081" name="Rectangle 33"/>
          <p:cNvSpPr>
            <a:spLocks noChangeArrowheads="1"/>
          </p:cNvSpPr>
          <p:nvPr/>
        </p:nvSpPr>
        <p:spPr bwMode="auto">
          <a:xfrm>
            <a:off x="5334000" y="49530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23</a:t>
            </a:r>
          </a:p>
        </p:txBody>
      </p:sp>
      <p:sp>
        <p:nvSpPr>
          <p:cNvPr id="386082" name="Rectangle 34"/>
          <p:cNvSpPr>
            <a:spLocks noChangeArrowheads="1"/>
          </p:cNvSpPr>
          <p:nvPr/>
        </p:nvSpPr>
        <p:spPr bwMode="auto">
          <a:xfrm>
            <a:off x="6019800" y="49530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45</a:t>
            </a:r>
          </a:p>
        </p:txBody>
      </p:sp>
      <p:sp>
        <p:nvSpPr>
          <p:cNvPr id="386083" name="Rectangle 35"/>
          <p:cNvSpPr>
            <a:spLocks noChangeArrowheads="1"/>
          </p:cNvSpPr>
          <p:nvPr/>
        </p:nvSpPr>
        <p:spPr bwMode="auto">
          <a:xfrm>
            <a:off x="6705600" y="49530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67</a:t>
            </a:r>
          </a:p>
        </p:txBody>
      </p:sp>
      <p:sp>
        <p:nvSpPr>
          <p:cNvPr id="386084" name="Rectangle 36"/>
          <p:cNvSpPr>
            <a:spLocks noChangeArrowheads="1"/>
          </p:cNvSpPr>
          <p:nvPr/>
        </p:nvSpPr>
        <p:spPr bwMode="auto">
          <a:xfrm>
            <a:off x="4648200" y="57912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67</a:t>
            </a:r>
          </a:p>
        </p:txBody>
      </p:sp>
      <p:sp>
        <p:nvSpPr>
          <p:cNvPr id="386085" name="Rectangle 37"/>
          <p:cNvSpPr>
            <a:spLocks noChangeArrowheads="1"/>
          </p:cNvSpPr>
          <p:nvPr/>
        </p:nvSpPr>
        <p:spPr bwMode="auto">
          <a:xfrm>
            <a:off x="5334000" y="57912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45</a:t>
            </a:r>
          </a:p>
        </p:txBody>
      </p:sp>
      <p:sp>
        <p:nvSpPr>
          <p:cNvPr id="386086" name="Rectangle 38"/>
          <p:cNvSpPr>
            <a:spLocks noChangeArrowheads="1"/>
          </p:cNvSpPr>
          <p:nvPr/>
        </p:nvSpPr>
        <p:spPr bwMode="auto">
          <a:xfrm>
            <a:off x="6019800" y="57912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23</a:t>
            </a:r>
          </a:p>
        </p:txBody>
      </p:sp>
      <p:sp>
        <p:nvSpPr>
          <p:cNvPr id="386087" name="Rectangle 39"/>
          <p:cNvSpPr>
            <a:spLocks noChangeArrowheads="1"/>
          </p:cNvSpPr>
          <p:nvPr/>
        </p:nvSpPr>
        <p:spPr bwMode="auto">
          <a:xfrm>
            <a:off x="6705600" y="5791200"/>
            <a:ext cx="685800" cy="304800"/>
          </a:xfrm>
          <a:prstGeom prst="rect">
            <a:avLst/>
          </a:prstGeom>
          <a:solidFill>
            <a:srgbClr val="FFFF99"/>
          </a:solidFill>
          <a:ln w="28575">
            <a:solidFill>
              <a:schemeClr val="tx2"/>
            </a:solidFill>
            <a:miter lim="800000"/>
            <a:headEnd/>
            <a:tailEnd type="none" w="sm" len="sm"/>
          </a:ln>
          <a:effectLst/>
          <a:extLs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lstStyle/>
          <a:p>
            <a:pPr>
              <a:lnSpc>
                <a:spcPct val="90000"/>
              </a:lnSpc>
            </a:pPr>
            <a:r>
              <a:rPr lang="en-US" altLang="x-none">
                <a:latin typeface="Courier New" charset="0"/>
              </a:rPr>
              <a:t>01</a:t>
            </a:r>
          </a:p>
        </p:txBody>
      </p:sp>
      <p:sp>
        <p:nvSpPr>
          <p:cNvPr id="2" name="Slide Number Placeholder 1">
            <a:extLst>
              <a:ext uri="{FF2B5EF4-FFF2-40B4-BE49-F238E27FC236}">
                <a16:creationId xmlns:a16="http://schemas.microsoft.com/office/drawing/2014/main" id="{C7C9B65D-FD7C-44A8-9176-E21E2F0719BA}"/>
              </a:ext>
            </a:extLst>
          </p:cNvPr>
          <p:cNvSpPr>
            <a:spLocks noGrp="1"/>
          </p:cNvSpPr>
          <p:nvPr>
            <p:ph type="sldNum" sz="quarter" idx="13"/>
          </p:nvPr>
        </p:nvSpPr>
        <p:spPr/>
        <p:txBody>
          <a:bodyPr/>
          <a:lstStyle/>
          <a:p>
            <a:fld id="{AA918FE6-FEDB-42B5-B0DB-51A8335001C1}" type="slidenum">
              <a:rPr lang="en-US" smtClean="0"/>
              <a:pPr/>
              <a:t>38</a:t>
            </a:fld>
            <a:endParaRPr lang="en-US" dirty="0"/>
          </a:p>
        </p:txBody>
      </p:sp>
    </p:spTree>
    <p:extLst>
      <p:ext uri="{BB962C8B-B14F-4D97-AF65-F5344CB8AC3E}">
        <p14:creationId xmlns:p14="http://schemas.microsoft.com/office/powerpoint/2010/main" val="125996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60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6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6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60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60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60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80" grpId="0" animBg="1" autoUpdateAnimBg="0"/>
      <p:bldP spid="386081" grpId="0" animBg="1" autoUpdateAnimBg="0"/>
      <p:bldP spid="386082" grpId="0" animBg="1" autoUpdateAnimBg="0"/>
      <p:bldP spid="386083" grpId="0" animBg="1" autoUpdateAnimBg="0"/>
      <p:bldP spid="386084" grpId="0" animBg="1" autoUpdateAnimBg="0"/>
      <p:bldP spid="386085" grpId="0" animBg="1" autoUpdateAnimBg="0"/>
      <p:bldP spid="386086" grpId="0" animBg="1" autoUpdateAnimBg="0"/>
      <p:bldP spid="38608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307060" y="598837"/>
            <a:ext cx="9010805" cy="679450"/>
          </a:xfrm>
        </p:spPr>
        <p:style>
          <a:lnRef idx="2">
            <a:schemeClr val="accent3"/>
          </a:lnRef>
          <a:fillRef idx="1">
            <a:schemeClr val="lt1"/>
          </a:fillRef>
          <a:effectRef idx="0">
            <a:schemeClr val="accent3"/>
          </a:effectRef>
          <a:fontRef idx="minor">
            <a:schemeClr val="dk1"/>
          </a:fontRef>
        </p:style>
        <p:txBody>
          <a:bodyPr/>
          <a:lstStyle/>
          <a:p>
            <a:r>
              <a:rPr lang="en-US" altLang="x-none" sz="4400" dirty="0">
                <a:solidFill>
                  <a:srgbClr val="E84A25"/>
                </a:solidFill>
              </a:rPr>
              <a:t>Reading Byte-Reversed Listings</a:t>
            </a:r>
          </a:p>
        </p:txBody>
      </p:sp>
      <p:sp>
        <p:nvSpPr>
          <p:cNvPr id="387075" name="Rectangle 3"/>
          <p:cNvSpPr>
            <a:spLocks noGrp="1" noChangeArrowheads="1"/>
          </p:cNvSpPr>
          <p:nvPr>
            <p:ph type="body" idx="4294967295"/>
          </p:nvPr>
        </p:nvSpPr>
        <p:spPr>
          <a:xfrm>
            <a:off x="408517" y="1384479"/>
            <a:ext cx="11277600" cy="5336360"/>
          </a:xfrm>
        </p:spPr>
        <p:txBody>
          <a:bodyPr/>
          <a:lstStyle/>
          <a:p>
            <a:pPr>
              <a:buClrTx/>
            </a:pPr>
            <a:r>
              <a:rPr lang="en-US" altLang="x-none" dirty="0"/>
              <a:t>Disassembly</a:t>
            </a:r>
          </a:p>
          <a:p>
            <a:pPr lvl="1"/>
            <a:r>
              <a:rPr lang="en-US" altLang="x-none" dirty="0"/>
              <a:t>text representation of binary machine code</a:t>
            </a:r>
          </a:p>
          <a:p>
            <a:pPr lvl="1"/>
            <a:r>
              <a:rPr lang="en-US" altLang="x-none" dirty="0"/>
              <a:t>generated by program that reads the machine code</a:t>
            </a:r>
          </a:p>
          <a:p>
            <a:pPr>
              <a:buClrTx/>
            </a:pPr>
            <a:r>
              <a:rPr lang="en-US" altLang="x-none" dirty="0"/>
              <a:t>Example fragment</a:t>
            </a:r>
          </a:p>
          <a:p>
            <a:endParaRPr lang="en-US" altLang="x-none" dirty="0"/>
          </a:p>
          <a:p>
            <a:endParaRPr lang="en-US" altLang="x-none" dirty="0"/>
          </a:p>
          <a:p>
            <a:endParaRPr lang="en-US" altLang="x-none" dirty="0"/>
          </a:p>
          <a:p>
            <a:endParaRPr lang="en-US" altLang="x-none" dirty="0"/>
          </a:p>
          <a:p>
            <a:pPr>
              <a:buClrTx/>
            </a:pPr>
            <a:r>
              <a:rPr lang="en-US" altLang="x-none" dirty="0"/>
              <a:t>Deciphering numbers</a:t>
            </a:r>
          </a:p>
          <a:p>
            <a:pPr lvl="1"/>
            <a:r>
              <a:rPr lang="en-US" altLang="x-none" dirty="0"/>
              <a:t>value: 				</a:t>
            </a:r>
            <a:r>
              <a:rPr lang="en-US" altLang="x-none" dirty="0">
                <a:latin typeface="Courier New" charset="0"/>
              </a:rPr>
              <a:t>0x12ab</a:t>
            </a:r>
          </a:p>
          <a:p>
            <a:pPr lvl="1"/>
            <a:r>
              <a:rPr lang="en-US" altLang="x-none" dirty="0"/>
              <a:t>pad to 4 bytes: 			</a:t>
            </a:r>
            <a:r>
              <a:rPr lang="en-US" altLang="x-none" dirty="0">
                <a:latin typeface="Courier New" charset="0"/>
              </a:rPr>
              <a:t>0x000012ab</a:t>
            </a:r>
          </a:p>
          <a:p>
            <a:pPr lvl="1"/>
            <a:r>
              <a:rPr lang="en-US" altLang="x-none" dirty="0"/>
              <a:t>split into bytes: 			</a:t>
            </a:r>
            <a:r>
              <a:rPr lang="en-US" altLang="x-none" dirty="0">
                <a:latin typeface="Courier New" charset="0"/>
              </a:rPr>
              <a:t>00 00 12 ab</a:t>
            </a:r>
          </a:p>
          <a:p>
            <a:pPr lvl="1"/>
            <a:r>
              <a:rPr lang="en-US" altLang="x-none" dirty="0"/>
              <a:t>reverse: 				</a:t>
            </a:r>
            <a:r>
              <a:rPr lang="en-US" altLang="x-none" dirty="0">
                <a:latin typeface="Courier New" charset="0"/>
              </a:rPr>
              <a:t>ab 12 00 00</a:t>
            </a:r>
          </a:p>
          <a:p>
            <a:endParaRPr lang="en-US" altLang="x-none" dirty="0"/>
          </a:p>
          <a:p>
            <a:pPr lvl="1"/>
            <a:endParaRPr lang="en-US" altLang="x-none" dirty="0"/>
          </a:p>
        </p:txBody>
      </p:sp>
      <p:sp>
        <p:nvSpPr>
          <p:cNvPr id="387076" name="Text Box 4"/>
          <p:cNvSpPr txBox="1">
            <a:spLocks noChangeArrowheads="1"/>
          </p:cNvSpPr>
          <p:nvPr/>
        </p:nvSpPr>
        <p:spPr bwMode="auto">
          <a:xfrm>
            <a:off x="2019300" y="3048001"/>
            <a:ext cx="8153400" cy="1209675"/>
          </a:xfrm>
          <a:prstGeom prst="rect">
            <a:avLst/>
          </a:prstGeom>
          <a:noFill/>
          <a:ln w="19050">
            <a:solidFill>
              <a:schemeClr val="folHlink"/>
            </a:solidFill>
            <a:miter lim="800000"/>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lIns="45720" rIns="45720">
            <a:spAutoFit/>
          </a:bodyPr>
          <a:lstStyle>
            <a:lvl1pPr algn="l">
              <a:tabLst>
                <a:tab pos="1658938" algn="l"/>
                <a:tab pos="4748213" algn="l"/>
              </a:tabLst>
              <a:defRPr sz="2400">
                <a:solidFill>
                  <a:schemeClr val="tx1"/>
                </a:solidFill>
                <a:latin typeface="Times New Roman" charset="0"/>
              </a:defRPr>
            </a:lvl1pPr>
            <a:lvl2pPr algn="l">
              <a:tabLst>
                <a:tab pos="1658938" algn="l"/>
                <a:tab pos="4748213" algn="l"/>
              </a:tabLst>
              <a:defRPr sz="2400">
                <a:solidFill>
                  <a:schemeClr val="tx1"/>
                </a:solidFill>
                <a:latin typeface="Times New Roman" charset="0"/>
              </a:defRPr>
            </a:lvl2pPr>
            <a:lvl3pPr algn="l">
              <a:tabLst>
                <a:tab pos="1658938" algn="l"/>
                <a:tab pos="4748213" algn="l"/>
              </a:tabLst>
              <a:defRPr sz="2400">
                <a:solidFill>
                  <a:schemeClr val="tx1"/>
                </a:solidFill>
                <a:latin typeface="Times New Roman" charset="0"/>
              </a:defRPr>
            </a:lvl3pPr>
            <a:lvl4pPr algn="l">
              <a:tabLst>
                <a:tab pos="1658938" algn="l"/>
                <a:tab pos="4748213" algn="l"/>
              </a:tabLst>
              <a:defRPr sz="2400">
                <a:solidFill>
                  <a:schemeClr val="tx1"/>
                </a:solidFill>
                <a:latin typeface="Times New Roman" charset="0"/>
              </a:defRPr>
            </a:lvl4pPr>
            <a:lvl5pPr algn="l">
              <a:tabLst>
                <a:tab pos="1658938" algn="l"/>
                <a:tab pos="4748213" algn="l"/>
              </a:tabLst>
              <a:defRPr sz="2400">
                <a:solidFill>
                  <a:schemeClr val="tx1"/>
                </a:solidFill>
                <a:latin typeface="Times New Roman" charset="0"/>
              </a:defRPr>
            </a:lvl5pPr>
            <a:lvl6pPr eaLnBrk="0" fontAlgn="base" hangingPunct="0">
              <a:spcBef>
                <a:spcPct val="0"/>
              </a:spcBef>
              <a:spcAft>
                <a:spcPct val="0"/>
              </a:spcAft>
              <a:tabLst>
                <a:tab pos="1658938" algn="l"/>
                <a:tab pos="4748213" algn="l"/>
              </a:tabLst>
              <a:defRPr sz="2400">
                <a:solidFill>
                  <a:schemeClr val="tx1"/>
                </a:solidFill>
                <a:latin typeface="Times New Roman" charset="0"/>
              </a:defRPr>
            </a:lvl6pPr>
            <a:lvl7pPr eaLnBrk="0" fontAlgn="base" hangingPunct="0">
              <a:spcBef>
                <a:spcPct val="0"/>
              </a:spcBef>
              <a:spcAft>
                <a:spcPct val="0"/>
              </a:spcAft>
              <a:tabLst>
                <a:tab pos="1658938" algn="l"/>
                <a:tab pos="4748213" algn="l"/>
              </a:tabLst>
              <a:defRPr sz="2400">
                <a:solidFill>
                  <a:schemeClr val="tx1"/>
                </a:solidFill>
                <a:latin typeface="Times New Roman" charset="0"/>
              </a:defRPr>
            </a:lvl7pPr>
            <a:lvl8pPr eaLnBrk="0" fontAlgn="base" hangingPunct="0">
              <a:spcBef>
                <a:spcPct val="0"/>
              </a:spcBef>
              <a:spcAft>
                <a:spcPct val="0"/>
              </a:spcAft>
              <a:tabLst>
                <a:tab pos="1658938" algn="l"/>
                <a:tab pos="4748213" algn="l"/>
              </a:tabLst>
              <a:defRPr sz="2400">
                <a:solidFill>
                  <a:schemeClr val="tx1"/>
                </a:solidFill>
                <a:latin typeface="Times New Roman" charset="0"/>
              </a:defRPr>
            </a:lvl8pPr>
            <a:lvl9pPr eaLnBrk="0" fontAlgn="base" hangingPunct="0">
              <a:spcBef>
                <a:spcPct val="0"/>
              </a:spcBef>
              <a:spcAft>
                <a:spcPct val="0"/>
              </a:spcAft>
              <a:tabLst>
                <a:tab pos="1658938" algn="l"/>
                <a:tab pos="4748213" algn="l"/>
              </a:tabLst>
              <a:defRPr sz="2400">
                <a:solidFill>
                  <a:schemeClr val="tx1"/>
                </a:solidFill>
                <a:latin typeface="Times New Roman" charset="0"/>
              </a:defRPr>
            </a:lvl9pPr>
          </a:lstStyle>
          <a:p>
            <a:r>
              <a:rPr lang="en-US" altLang="x-none" sz="1800" dirty="0">
                <a:latin typeface="Courier New" charset="0"/>
              </a:rPr>
              <a:t> </a:t>
            </a:r>
            <a:r>
              <a:rPr lang="en-US" altLang="x-none" sz="1800" dirty="0">
                <a:solidFill>
                  <a:schemeClr val="accent1"/>
                </a:solidFill>
                <a:latin typeface="Helvetica" charset="0"/>
              </a:rPr>
              <a:t>address	instruction code	assembly rendition</a:t>
            </a:r>
          </a:p>
          <a:p>
            <a:r>
              <a:rPr lang="en-US" altLang="x-none" sz="1800" dirty="0">
                <a:latin typeface="Courier New" charset="0"/>
              </a:rPr>
              <a:t> 8048365:	5b                   	pop    %</a:t>
            </a:r>
            <a:r>
              <a:rPr lang="en-US" altLang="x-none" sz="1800" dirty="0" err="1">
                <a:latin typeface="Courier New" charset="0"/>
              </a:rPr>
              <a:t>ebx</a:t>
            </a:r>
            <a:endParaRPr lang="en-US" altLang="x-none" sz="1800" dirty="0">
              <a:latin typeface="Courier New" charset="0"/>
            </a:endParaRPr>
          </a:p>
          <a:p>
            <a:r>
              <a:rPr lang="en-US" altLang="x-none" sz="1800" dirty="0">
                <a:latin typeface="Courier New" charset="0"/>
              </a:rPr>
              <a:t> 8048366:	81 c3 ab 12 00 00    	add    $0x12ab,%ebx</a:t>
            </a:r>
          </a:p>
          <a:p>
            <a:r>
              <a:rPr lang="en-US" altLang="x-none" sz="1800" dirty="0">
                <a:latin typeface="Courier New" charset="0"/>
              </a:rPr>
              <a:t> 804836c:	83 bb 28 00 00 00 00 	</a:t>
            </a:r>
            <a:r>
              <a:rPr lang="en-US" altLang="x-none" sz="1800" dirty="0" err="1">
                <a:latin typeface="Courier New" charset="0"/>
              </a:rPr>
              <a:t>cmpl</a:t>
            </a:r>
            <a:r>
              <a:rPr lang="en-US" altLang="x-none" sz="1800" dirty="0">
                <a:latin typeface="Courier New" charset="0"/>
              </a:rPr>
              <a:t>   $0x0,0x28(%</a:t>
            </a:r>
            <a:r>
              <a:rPr lang="en-US" altLang="x-none" sz="1800" dirty="0" err="1">
                <a:latin typeface="Courier New" charset="0"/>
              </a:rPr>
              <a:t>ebx</a:t>
            </a:r>
            <a:r>
              <a:rPr lang="en-US" altLang="x-none" sz="1800" dirty="0">
                <a:latin typeface="Courier New" charset="0"/>
              </a:rPr>
              <a:t>)</a:t>
            </a:r>
          </a:p>
        </p:txBody>
      </p:sp>
      <p:sp>
        <p:nvSpPr>
          <p:cNvPr id="387077" name="Line 5"/>
          <p:cNvSpPr>
            <a:spLocks noChangeShapeType="1"/>
          </p:cNvSpPr>
          <p:nvPr/>
        </p:nvSpPr>
        <p:spPr bwMode="auto">
          <a:xfrm flipH="1">
            <a:off x="7391400" y="3886200"/>
            <a:ext cx="609600" cy="914400"/>
          </a:xfrm>
          <a:prstGeom prst="line">
            <a:avLst/>
          </a:prstGeom>
          <a:noFill/>
          <a:ln w="38100">
            <a:solidFill>
              <a:srgbClr val="FF505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spAutoFit/>
          </a:bodyPr>
          <a:lstStyle/>
          <a:p>
            <a:endParaRPr lang="en-US"/>
          </a:p>
        </p:txBody>
      </p:sp>
      <p:grpSp>
        <p:nvGrpSpPr>
          <p:cNvPr id="387078" name="Group 6"/>
          <p:cNvGrpSpPr>
            <a:grpSpLocks/>
          </p:cNvGrpSpPr>
          <p:nvPr/>
        </p:nvGrpSpPr>
        <p:grpSpPr bwMode="auto">
          <a:xfrm>
            <a:off x="5062541" y="3886200"/>
            <a:ext cx="804863" cy="2133600"/>
            <a:chOff x="2229" y="2448"/>
            <a:chExt cx="507" cy="1344"/>
          </a:xfrm>
        </p:grpSpPr>
        <p:sp>
          <p:nvSpPr>
            <p:cNvPr id="387079" name="AutoShape 7"/>
            <p:cNvSpPr>
              <a:spLocks/>
            </p:cNvSpPr>
            <p:nvPr/>
          </p:nvSpPr>
          <p:spPr bwMode="auto">
            <a:xfrm rot="16200000">
              <a:off x="2352" y="2325"/>
              <a:ext cx="48" cy="293"/>
            </a:xfrm>
            <a:prstGeom prst="leftBrace">
              <a:avLst>
                <a:gd name="adj1" fmla="val 175000"/>
                <a:gd name="adj2" fmla="val 50000"/>
              </a:avLst>
            </a:prstGeom>
            <a:noFill/>
            <a:ln w="28575">
              <a:solidFill>
                <a:srgbClr val="FF5050"/>
              </a:solidFill>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lIns="45720" rIns="45720" anchor="ctr">
              <a:spAutoFit/>
            </a:bodyPr>
            <a:lstStyle/>
            <a:p>
              <a:endParaRPr lang="en-US"/>
            </a:p>
          </p:txBody>
        </p:sp>
        <p:sp>
          <p:nvSpPr>
            <p:cNvPr id="387080" name="Line 8"/>
            <p:cNvSpPr>
              <a:spLocks noChangeShapeType="1"/>
            </p:cNvSpPr>
            <p:nvPr/>
          </p:nvSpPr>
          <p:spPr bwMode="auto">
            <a:xfrm flipH="1" flipV="1">
              <a:off x="2400" y="2496"/>
              <a:ext cx="336" cy="1296"/>
            </a:xfrm>
            <a:prstGeom prst="line">
              <a:avLst/>
            </a:prstGeom>
            <a:noFill/>
            <a:ln w="28575">
              <a:solidFill>
                <a:srgbClr val="FF505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lIns="45720" rIns="45720" anchor="ctr">
              <a:spAutoFit/>
            </a:bodyPr>
            <a:lstStyle/>
            <a:p>
              <a:endParaRPr lang="en-US"/>
            </a:p>
          </p:txBody>
        </p:sp>
      </p:grpSp>
      <p:sp>
        <p:nvSpPr>
          <p:cNvPr id="2" name="Slide Number Placeholder 1">
            <a:extLst>
              <a:ext uri="{FF2B5EF4-FFF2-40B4-BE49-F238E27FC236}">
                <a16:creationId xmlns:a16="http://schemas.microsoft.com/office/drawing/2014/main" id="{BE7A2134-2E3E-4A8B-A6A2-F149FA774DB0}"/>
              </a:ext>
            </a:extLst>
          </p:cNvPr>
          <p:cNvSpPr>
            <a:spLocks noGrp="1"/>
          </p:cNvSpPr>
          <p:nvPr>
            <p:ph type="sldNum" sz="quarter" idx="13"/>
          </p:nvPr>
        </p:nvSpPr>
        <p:spPr/>
        <p:txBody>
          <a:bodyPr/>
          <a:lstStyle/>
          <a:p>
            <a:fld id="{AA918FE6-FEDB-42B5-B0DB-51A8335001C1}" type="slidenum">
              <a:rPr lang="en-US" smtClean="0"/>
              <a:pPr/>
              <a:t>39</a:t>
            </a:fld>
            <a:endParaRPr lang="en-US" dirty="0"/>
          </a:p>
        </p:txBody>
      </p:sp>
    </p:spTree>
    <p:extLst>
      <p:ext uri="{BB962C8B-B14F-4D97-AF65-F5344CB8AC3E}">
        <p14:creationId xmlns:p14="http://schemas.microsoft.com/office/powerpoint/2010/main" val="2034978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7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B7CF-F27C-4351-919C-3AFF623F3E46}"/>
              </a:ext>
            </a:extLst>
          </p:cNvPr>
          <p:cNvSpPr>
            <a:spLocks noGrp="1"/>
          </p:cNvSpPr>
          <p:nvPr>
            <p:ph type="title"/>
          </p:nvPr>
        </p:nvSpPr>
        <p:spPr/>
        <p:txBody>
          <a:bodyPr/>
          <a:lstStyle/>
          <a:p>
            <a:r>
              <a:rPr lang="en-US" dirty="0"/>
              <a:t>Today’s ISAs</a:t>
            </a:r>
          </a:p>
        </p:txBody>
      </p:sp>
      <p:pic>
        <p:nvPicPr>
          <p:cNvPr id="3" name="Picture 2">
            <a:extLst>
              <a:ext uri="{FF2B5EF4-FFF2-40B4-BE49-F238E27FC236}">
                <a16:creationId xmlns:a16="http://schemas.microsoft.com/office/drawing/2014/main" id="{5AF1FB23-E33D-4775-880E-E3776F1AE2CF}"/>
              </a:ext>
            </a:extLst>
          </p:cNvPr>
          <p:cNvPicPr>
            <a:picLocks noChangeAspect="1"/>
          </p:cNvPicPr>
          <p:nvPr/>
        </p:nvPicPr>
        <p:blipFill>
          <a:blip r:embed="rId2"/>
          <a:stretch>
            <a:fillRect/>
          </a:stretch>
        </p:blipFill>
        <p:spPr>
          <a:xfrm>
            <a:off x="1526493" y="847014"/>
            <a:ext cx="4584589" cy="2755631"/>
          </a:xfrm>
          <a:prstGeom prst="rect">
            <a:avLst/>
          </a:prstGeom>
        </p:spPr>
      </p:pic>
      <p:pic>
        <p:nvPicPr>
          <p:cNvPr id="6" name="Picture 5">
            <a:extLst>
              <a:ext uri="{FF2B5EF4-FFF2-40B4-BE49-F238E27FC236}">
                <a16:creationId xmlns:a16="http://schemas.microsoft.com/office/drawing/2014/main" id="{68F13087-7A3C-46AF-871B-237B80DC5A4E}"/>
              </a:ext>
            </a:extLst>
          </p:cNvPr>
          <p:cNvPicPr>
            <a:picLocks noChangeAspect="1"/>
          </p:cNvPicPr>
          <p:nvPr/>
        </p:nvPicPr>
        <p:blipFill>
          <a:blip r:embed="rId3"/>
          <a:stretch>
            <a:fillRect/>
          </a:stretch>
        </p:blipFill>
        <p:spPr>
          <a:xfrm>
            <a:off x="6111082" y="847014"/>
            <a:ext cx="4584589" cy="2755631"/>
          </a:xfrm>
          <a:prstGeom prst="rect">
            <a:avLst/>
          </a:prstGeom>
        </p:spPr>
      </p:pic>
      <p:pic>
        <p:nvPicPr>
          <p:cNvPr id="7" name="Picture 6">
            <a:extLst>
              <a:ext uri="{FF2B5EF4-FFF2-40B4-BE49-F238E27FC236}">
                <a16:creationId xmlns:a16="http://schemas.microsoft.com/office/drawing/2014/main" id="{8E156345-712F-4EF6-83D4-DC958DA09629}"/>
              </a:ext>
            </a:extLst>
          </p:cNvPr>
          <p:cNvPicPr>
            <a:picLocks noChangeAspect="1"/>
          </p:cNvPicPr>
          <p:nvPr/>
        </p:nvPicPr>
        <p:blipFill>
          <a:blip r:embed="rId4"/>
          <a:stretch>
            <a:fillRect/>
          </a:stretch>
        </p:blipFill>
        <p:spPr>
          <a:xfrm>
            <a:off x="4633247" y="3757796"/>
            <a:ext cx="3695094" cy="2874830"/>
          </a:xfrm>
          <a:prstGeom prst="rect">
            <a:avLst/>
          </a:prstGeom>
        </p:spPr>
      </p:pic>
    </p:spTree>
    <p:extLst>
      <p:ext uri="{BB962C8B-B14F-4D97-AF65-F5344CB8AC3E}">
        <p14:creationId xmlns:p14="http://schemas.microsoft.com/office/powerpoint/2010/main" val="1981210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773" y="619304"/>
            <a:ext cx="6601865"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latin typeface="+mj-lt"/>
              </a:rPr>
              <a:t>Takeaways</a:t>
            </a:r>
          </a:p>
        </p:txBody>
      </p:sp>
      <p:sp>
        <p:nvSpPr>
          <p:cNvPr id="6" name="TextBox 5">
            <a:extLst>
              <a:ext uri="{FF2B5EF4-FFF2-40B4-BE49-F238E27FC236}">
                <a16:creationId xmlns:a16="http://schemas.microsoft.com/office/drawing/2014/main" id="{2AD6EEEE-08B3-4074-A60A-FACC90B6DA01}"/>
              </a:ext>
            </a:extLst>
          </p:cNvPr>
          <p:cNvSpPr txBox="1"/>
          <p:nvPr/>
        </p:nvSpPr>
        <p:spPr>
          <a:xfrm>
            <a:off x="1560284" y="1940713"/>
            <a:ext cx="3026979" cy="400110"/>
          </a:xfrm>
          <a:prstGeom prst="rect">
            <a:avLst/>
          </a:prstGeom>
          <a:solidFill>
            <a:srgbClr val="0070C0"/>
          </a:solidFill>
        </p:spPr>
        <p:txBody>
          <a:bodyPr wrap="square" rtlCol="0">
            <a:spAutoFit/>
          </a:bodyPr>
          <a:lstStyle/>
          <a:p>
            <a:r>
              <a:rPr lang="en-US" dirty="0">
                <a:solidFill>
                  <a:schemeClr val="bg1"/>
                </a:solidFill>
              </a:rPr>
              <a:t>Function of ISA</a:t>
            </a:r>
          </a:p>
        </p:txBody>
      </p:sp>
      <p:sp>
        <p:nvSpPr>
          <p:cNvPr id="7" name="TextBox 6">
            <a:extLst>
              <a:ext uri="{FF2B5EF4-FFF2-40B4-BE49-F238E27FC236}">
                <a16:creationId xmlns:a16="http://schemas.microsoft.com/office/drawing/2014/main" id="{3B68DC88-4567-40B1-AFFA-1E4A53A57115}"/>
              </a:ext>
            </a:extLst>
          </p:cNvPr>
          <p:cNvSpPr txBox="1"/>
          <p:nvPr/>
        </p:nvSpPr>
        <p:spPr>
          <a:xfrm>
            <a:off x="1560284" y="2547160"/>
            <a:ext cx="3026979" cy="400110"/>
          </a:xfrm>
          <a:prstGeom prst="rect">
            <a:avLst/>
          </a:prstGeom>
          <a:solidFill>
            <a:srgbClr val="0070C0"/>
          </a:solidFill>
        </p:spPr>
        <p:txBody>
          <a:bodyPr wrap="square" rtlCol="0">
            <a:spAutoFit/>
          </a:bodyPr>
          <a:lstStyle/>
          <a:p>
            <a:r>
              <a:rPr lang="en-US" dirty="0">
                <a:solidFill>
                  <a:schemeClr val="bg1"/>
                </a:solidFill>
              </a:rPr>
              <a:t>ISA Design Issues</a:t>
            </a:r>
          </a:p>
        </p:txBody>
      </p:sp>
      <p:sp>
        <p:nvSpPr>
          <p:cNvPr id="8" name="TextBox 7">
            <a:extLst>
              <a:ext uri="{FF2B5EF4-FFF2-40B4-BE49-F238E27FC236}">
                <a16:creationId xmlns:a16="http://schemas.microsoft.com/office/drawing/2014/main" id="{594D6C8E-7786-44AD-80D8-BD0C738C37A9}"/>
              </a:ext>
            </a:extLst>
          </p:cNvPr>
          <p:cNvSpPr txBox="1"/>
          <p:nvPr/>
        </p:nvSpPr>
        <p:spPr>
          <a:xfrm>
            <a:off x="1560284" y="3189009"/>
            <a:ext cx="4332364" cy="400110"/>
          </a:xfrm>
          <a:prstGeom prst="rect">
            <a:avLst/>
          </a:prstGeom>
          <a:solidFill>
            <a:srgbClr val="0070C0"/>
          </a:solidFill>
        </p:spPr>
        <p:txBody>
          <a:bodyPr wrap="square" rtlCol="0">
            <a:spAutoFit/>
          </a:bodyPr>
          <a:lstStyle/>
          <a:p>
            <a:r>
              <a:rPr lang="en-US" dirty="0">
                <a:solidFill>
                  <a:schemeClr val="bg1"/>
                </a:solidFill>
              </a:rPr>
              <a:t>Classical ISAs: Their Pros and Cons</a:t>
            </a:r>
          </a:p>
        </p:txBody>
      </p:sp>
      <p:sp>
        <p:nvSpPr>
          <p:cNvPr id="9" name="TextBox 8">
            <a:extLst>
              <a:ext uri="{FF2B5EF4-FFF2-40B4-BE49-F238E27FC236}">
                <a16:creationId xmlns:a16="http://schemas.microsoft.com/office/drawing/2014/main" id="{C43030C3-C749-4743-81AF-0CF805A9EC2B}"/>
              </a:ext>
            </a:extLst>
          </p:cNvPr>
          <p:cNvSpPr txBox="1"/>
          <p:nvPr/>
        </p:nvSpPr>
        <p:spPr>
          <a:xfrm>
            <a:off x="1560283" y="3879906"/>
            <a:ext cx="4332364" cy="400110"/>
          </a:xfrm>
          <a:prstGeom prst="rect">
            <a:avLst/>
          </a:prstGeom>
          <a:solidFill>
            <a:srgbClr val="0070C0"/>
          </a:solidFill>
        </p:spPr>
        <p:txBody>
          <a:bodyPr wrap="square" rtlCol="0">
            <a:spAutoFit/>
          </a:bodyPr>
          <a:lstStyle/>
          <a:p>
            <a:r>
              <a:rPr lang="en-US" dirty="0">
                <a:solidFill>
                  <a:schemeClr val="bg1"/>
                </a:solidFill>
              </a:rPr>
              <a:t>RISC-V Instruction Format</a:t>
            </a:r>
          </a:p>
        </p:txBody>
      </p:sp>
      <p:sp>
        <p:nvSpPr>
          <p:cNvPr id="10" name="TextBox 9">
            <a:extLst>
              <a:ext uri="{FF2B5EF4-FFF2-40B4-BE49-F238E27FC236}">
                <a16:creationId xmlns:a16="http://schemas.microsoft.com/office/drawing/2014/main" id="{927F83A2-30BA-4A48-968C-E9CA1CDA5A7D}"/>
              </a:ext>
            </a:extLst>
          </p:cNvPr>
          <p:cNvSpPr txBox="1"/>
          <p:nvPr/>
        </p:nvSpPr>
        <p:spPr>
          <a:xfrm>
            <a:off x="6022813" y="3879906"/>
            <a:ext cx="4332364" cy="400110"/>
          </a:xfrm>
          <a:prstGeom prst="rect">
            <a:avLst/>
          </a:prstGeom>
          <a:solidFill>
            <a:srgbClr val="E84A25"/>
          </a:solidFill>
        </p:spPr>
        <p:txBody>
          <a:bodyPr wrap="square" rtlCol="0">
            <a:spAutoFit/>
          </a:bodyPr>
          <a:lstStyle/>
          <a:p>
            <a:r>
              <a:rPr lang="en-US" dirty="0">
                <a:solidFill>
                  <a:schemeClr val="bg1"/>
                </a:solidFill>
              </a:rPr>
              <a:t>Practice RISC-V in your MPs</a:t>
            </a:r>
          </a:p>
        </p:txBody>
      </p:sp>
      <p:sp>
        <p:nvSpPr>
          <p:cNvPr id="3" name="Slide Number Placeholder 2">
            <a:extLst>
              <a:ext uri="{FF2B5EF4-FFF2-40B4-BE49-F238E27FC236}">
                <a16:creationId xmlns:a16="http://schemas.microsoft.com/office/drawing/2014/main" id="{53BAC183-E9F6-4311-90CB-090CEBDFD9ED}"/>
              </a:ext>
            </a:extLst>
          </p:cNvPr>
          <p:cNvSpPr>
            <a:spLocks noGrp="1"/>
          </p:cNvSpPr>
          <p:nvPr>
            <p:ph type="sldNum" sz="quarter" idx="13"/>
          </p:nvPr>
        </p:nvSpPr>
        <p:spPr/>
        <p:txBody>
          <a:bodyPr/>
          <a:lstStyle/>
          <a:p>
            <a:fld id="{AA918FE6-FEDB-42B5-B0DB-51A8335001C1}" type="slidenum">
              <a:rPr lang="en-US" smtClean="0"/>
              <a:pPr/>
              <a:t>40</a:t>
            </a:fld>
            <a:endParaRPr lang="en-US" dirty="0"/>
          </a:p>
        </p:txBody>
      </p:sp>
      <p:sp>
        <p:nvSpPr>
          <p:cNvPr id="11" name="TextBox 10">
            <a:extLst>
              <a:ext uri="{FF2B5EF4-FFF2-40B4-BE49-F238E27FC236}">
                <a16:creationId xmlns:a16="http://schemas.microsoft.com/office/drawing/2014/main" id="{300A4D73-1F59-43B7-8718-51C961954CDB}"/>
              </a:ext>
            </a:extLst>
          </p:cNvPr>
          <p:cNvSpPr txBox="1"/>
          <p:nvPr/>
        </p:nvSpPr>
        <p:spPr>
          <a:xfrm>
            <a:off x="1560283" y="4547991"/>
            <a:ext cx="5014382" cy="400110"/>
          </a:xfrm>
          <a:prstGeom prst="rect">
            <a:avLst/>
          </a:prstGeom>
          <a:solidFill>
            <a:srgbClr val="0070C0"/>
          </a:solidFill>
        </p:spPr>
        <p:txBody>
          <a:bodyPr wrap="square" rtlCol="0">
            <a:spAutoFit/>
          </a:bodyPr>
          <a:lstStyle/>
          <a:p>
            <a:r>
              <a:rPr lang="en-US" dirty="0">
                <a:solidFill>
                  <a:schemeClr val="bg1"/>
                </a:solidFill>
              </a:rPr>
              <a:t>Byte ordering: big-endian vs. little-endian</a:t>
            </a:r>
          </a:p>
        </p:txBody>
      </p:sp>
    </p:spTree>
    <p:extLst>
      <p:ext uri="{BB962C8B-B14F-4D97-AF65-F5344CB8AC3E}">
        <p14:creationId xmlns:p14="http://schemas.microsoft.com/office/powerpoint/2010/main" val="1225057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243" y="596990"/>
            <a:ext cx="6601865" cy="679450"/>
          </a:xfrm>
        </p:spPr>
        <p:style>
          <a:lnRef idx="2">
            <a:schemeClr val="accent3"/>
          </a:lnRef>
          <a:fillRef idx="1">
            <a:schemeClr val="lt1"/>
          </a:fillRef>
          <a:effectRef idx="0">
            <a:schemeClr val="accent3"/>
          </a:effectRef>
          <a:fontRef idx="minor">
            <a:schemeClr val="dk1"/>
          </a:fontRef>
        </p:style>
        <p:txBody>
          <a:bodyPr/>
          <a:lstStyle/>
          <a:p>
            <a:r>
              <a:rPr lang="en-US" sz="4400" dirty="0">
                <a:solidFill>
                  <a:srgbClr val="E84A25"/>
                </a:solidFill>
                <a:latin typeface="+mj-lt"/>
              </a:rPr>
              <a:t>Announcement</a:t>
            </a:r>
          </a:p>
        </p:txBody>
      </p:sp>
      <p:sp>
        <p:nvSpPr>
          <p:cNvPr id="3" name="Content Placeholder 2"/>
          <p:cNvSpPr>
            <a:spLocks noGrp="1"/>
          </p:cNvSpPr>
          <p:nvPr>
            <p:ph idx="4294967295"/>
          </p:nvPr>
        </p:nvSpPr>
        <p:spPr>
          <a:xfrm>
            <a:off x="408517" y="1680693"/>
            <a:ext cx="11277600" cy="5040146"/>
          </a:xfrm>
        </p:spPr>
        <p:txBody>
          <a:bodyPr/>
          <a:lstStyle/>
          <a:p>
            <a:pPr>
              <a:buClr>
                <a:schemeClr val="tx1"/>
              </a:buClr>
            </a:pPr>
            <a:r>
              <a:rPr lang="en-US" dirty="0"/>
              <a:t>Next lecture</a:t>
            </a:r>
          </a:p>
          <a:p>
            <a:pPr lvl="1"/>
            <a:r>
              <a:rPr lang="en-US" dirty="0"/>
              <a:t>performance, energy, and power metric: [HP2] Chapter 1.5, 1.8 </a:t>
            </a:r>
          </a:p>
          <a:p>
            <a:pPr>
              <a:buClr>
                <a:schemeClr val="tx1"/>
              </a:buClr>
            </a:pPr>
            <a:r>
              <a:rPr lang="en-US" dirty="0"/>
              <a:t>MP assignment</a:t>
            </a:r>
          </a:p>
          <a:p>
            <a:pPr lvl="1"/>
            <a:r>
              <a:rPr lang="en-US" dirty="0"/>
              <a:t>MP1 deadline: 9/1/2022</a:t>
            </a:r>
          </a:p>
          <a:p>
            <a:pPr marL="47625"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EBAA9C80-DD88-49AD-8680-103A20DC14B5}"/>
              </a:ext>
            </a:extLst>
          </p:cNvPr>
          <p:cNvSpPr>
            <a:spLocks noGrp="1"/>
          </p:cNvSpPr>
          <p:nvPr>
            <p:ph type="sldNum" sz="quarter" idx="13"/>
          </p:nvPr>
        </p:nvSpPr>
        <p:spPr/>
        <p:txBody>
          <a:bodyPr/>
          <a:lstStyle/>
          <a:p>
            <a:fld id="{AA918FE6-FEDB-42B5-B0DB-51A8335001C1}" type="slidenum">
              <a:rPr lang="en-US" smtClean="0"/>
              <a:pPr/>
              <a:t>41</a:t>
            </a:fld>
            <a:endParaRPr lang="en-US" dirty="0"/>
          </a:p>
        </p:txBody>
      </p:sp>
    </p:spTree>
    <p:extLst>
      <p:ext uri="{BB962C8B-B14F-4D97-AF65-F5344CB8AC3E}">
        <p14:creationId xmlns:p14="http://schemas.microsoft.com/office/powerpoint/2010/main" val="14092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622C-967D-4B7C-97EB-D18F2146535E}"/>
              </a:ext>
            </a:extLst>
          </p:cNvPr>
          <p:cNvSpPr>
            <a:spLocks noGrp="1"/>
          </p:cNvSpPr>
          <p:nvPr>
            <p:ph type="title"/>
          </p:nvPr>
        </p:nvSpPr>
        <p:spPr/>
        <p:txBody>
          <a:bodyPr/>
          <a:lstStyle/>
          <a:p>
            <a:endParaRPr lang="en-US"/>
          </a:p>
        </p:txBody>
      </p:sp>
      <p:pic>
        <p:nvPicPr>
          <p:cNvPr id="101378" name="Picture 2">
            <a:extLst>
              <a:ext uri="{FF2B5EF4-FFF2-40B4-BE49-F238E27FC236}">
                <a16:creationId xmlns:a16="http://schemas.microsoft.com/office/drawing/2014/main" id="{F65F7887-DB0C-49C5-9366-6FE37A8F2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801"/>
            <a:ext cx="9144000" cy="650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9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C8B1-2DC3-42AB-911F-DFB9E2367578}"/>
              </a:ext>
            </a:extLst>
          </p:cNvPr>
          <p:cNvSpPr>
            <a:spLocks noGrp="1"/>
          </p:cNvSpPr>
          <p:nvPr>
            <p:ph type="title"/>
          </p:nvPr>
        </p:nvSpPr>
        <p:spPr/>
        <p:txBody>
          <a:bodyPr/>
          <a:lstStyle/>
          <a:p>
            <a:r>
              <a:rPr lang="en-US" dirty="0"/>
              <a:t>Case Study: ARM in server space</a:t>
            </a:r>
          </a:p>
        </p:txBody>
      </p:sp>
      <p:sp>
        <p:nvSpPr>
          <p:cNvPr id="3" name="Content Placeholder 2">
            <a:extLst>
              <a:ext uri="{FF2B5EF4-FFF2-40B4-BE49-F238E27FC236}">
                <a16:creationId xmlns:a16="http://schemas.microsoft.com/office/drawing/2014/main" id="{4E7EF6EC-86CC-46D0-AEC1-A54002D3700C}"/>
              </a:ext>
            </a:extLst>
          </p:cNvPr>
          <p:cNvSpPr>
            <a:spLocks noGrp="1"/>
          </p:cNvSpPr>
          <p:nvPr>
            <p:ph idx="1"/>
          </p:nvPr>
        </p:nvSpPr>
        <p:spPr>
          <a:xfrm>
            <a:off x="1772433" y="963930"/>
            <a:ext cx="8458200" cy="5760720"/>
          </a:xfrm>
        </p:spPr>
        <p:txBody>
          <a:bodyPr/>
          <a:lstStyle/>
          <a:p>
            <a:r>
              <a:rPr lang="en-US" dirty="0"/>
              <a:t>1. There’s no desktop development environment (where apps can be developed/debugged before deploying on the cloud).</a:t>
            </a:r>
            <a:br>
              <a:rPr lang="en-US" dirty="0"/>
            </a:br>
            <a:r>
              <a:rPr lang="en-US" dirty="0"/>
              <a:t>2. Very few players, so no reason to develop a software ecosystem. </a:t>
            </a:r>
            <a:br>
              <a:rPr lang="en-US" dirty="0"/>
            </a:br>
            <a:r>
              <a:rPr lang="en-US" dirty="0"/>
              <a:t>3. Very public failures, discourages new efforts. </a:t>
            </a:r>
          </a:p>
          <a:p>
            <a:r>
              <a:rPr lang="en-US" dirty="0"/>
              <a:t>4. Poor performance of existing ARM servers </a:t>
            </a:r>
          </a:p>
          <a:p>
            <a:r>
              <a:rPr lang="en-US" dirty="0"/>
              <a:t>5. Geopolitics will discourage </a:t>
            </a:r>
            <a:r>
              <a:rPr lang="en-US"/>
              <a:t>ARM further</a:t>
            </a:r>
            <a:br>
              <a:rPr lang="en-US" dirty="0"/>
            </a:br>
            <a:r>
              <a:rPr lang="en-US" dirty="0"/>
              <a:t>6. Resurgence of AMD means that need for ARM is weaker. </a:t>
            </a:r>
          </a:p>
        </p:txBody>
      </p:sp>
    </p:spTree>
    <p:extLst>
      <p:ext uri="{BB962C8B-B14F-4D97-AF65-F5344CB8AC3E}">
        <p14:creationId xmlns:p14="http://schemas.microsoft.com/office/powerpoint/2010/main" val="203719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2430-58C4-43C4-98ED-9B53C384AAC8}"/>
              </a:ext>
            </a:extLst>
          </p:cNvPr>
          <p:cNvSpPr>
            <a:spLocks noGrp="1"/>
          </p:cNvSpPr>
          <p:nvPr>
            <p:ph type="title"/>
          </p:nvPr>
        </p:nvSpPr>
        <p:spPr/>
        <p:txBody>
          <a:bodyPr/>
          <a:lstStyle/>
          <a:p>
            <a:r>
              <a:rPr lang="en-US" dirty="0"/>
              <a:t>Case Study: RISC-V</a:t>
            </a:r>
          </a:p>
        </p:txBody>
      </p:sp>
      <p:sp>
        <p:nvSpPr>
          <p:cNvPr id="3" name="Content Placeholder 2">
            <a:extLst>
              <a:ext uri="{FF2B5EF4-FFF2-40B4-BE49-F238E27FC236}">
                <a16:creationId xmlns:a16="http://schemas.microsoft.com/office/drawing/2014/main" id="{E1C79CB8-11CE-4696-8A0C-F49B8E4792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880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13D038CD-4041-4FBF-AA69-8B9B6A1C3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1725"/>
            <a:ext cx="9144000" cy="4654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9A1F03-D055-4B1C-B5F9-A71FD353EA77}"/>
              </a:ext>
            </a:extLst>
          </p:cNvPr>
          <p:cNvSpPr txBox="1"/>
          <p:nvPr/>
        </p:nvSpPr>
        <p:spPr>
          <a:xfrm>
            <a:off x="1601274" y="5847009"/>
            <a:ext cx="9066726" cy="707886"/>
          </a:xfrm>
          <a:prstGeom prst="rect">
            <a:avLst/>
          </a:prstGeom>
          <a:noFill/>
        </p:spPr>
        <p:txBody>
          <a:bodyPr wrap="square" rtlCol="0">
            <a:spAutoFit/>
          </a:bodyPr>
          <a:lstStyle/>
          <a:p>
            <a:r>
              <a:rPr lang="en-US" dirty="0">
                <a:solidFill>
                  <a:srgbClr val="000000"/>
                </a:solidFill>
                <a:hlinkClick r:id="rId3"/>
              </a:rPr>
              <a:t>https://www.forbes.com/sites/tiriasresearch/2018/04/05/what-you-need-to-know-about-processor-architectures/#72fec5344f57</a:t>
            </a:r>
            <a:endParaRPr lang="en-US" dirty="0">
              <a:solidFill>
                <a:srgbClr val="000000"/>
              </a:solidFill>
            </a:endParaRPr>
          </a:p>
        </p:txBody>
      </p:sp>
    </p:spTree>
    <p:extLst>
      <p:ext uri="{BB962C8B-B14F-4D97-AF65-F5344CB8AC3E}">
        <p14:creationId xmlns:p14="http://schemas.microsoft.com/office/powerpoint/2010/main" val="361199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a:xfrm>
            <a:off x="335832" y="640273"/>
            <a:ext cx="6008538" cy="679450"/>
          </a:xfrm>
        </p:spPr>
        <p:style>
          <a:lnRef idx="2">
            <a:schemeClr val="accent3"/>
          </a:lnRef>
          <a:fillRef idx="1">
            <a:schemeClr val="lt1"/>
          </a:fillRef>
          <a:effectRef idx="0">
            <a:schemeClr val="accent3"/>
          </a:effectRef>
          <a:fontRef idx="minor">
            <a:schemeClr val="dk1"/>
          </a:fontRef>
        </p:style>
        <p:txBody>
          <a:bodyPr/>
          <a:lstStyle/>
          <a:p>
            <a:r>
              <a:rPr lang="en-US" altLang="zh-CN" sz="4400" dirty="0">
                <a:solidFill>
                  <a:srgbClr val="E84A25"/>
                </a:solidFill>
              </a:rPr>
              <a:t>Interface Design</a:t>
            </a:r>
          </a:p>
        </p:txBody>
      </p:sp>
      <p:sp>
        <p:nvSpPr>
          <p:cNvPr id="3" name="Content Placeholder 2"/>
          <p:cNvSpPr>
            <a:spLocks noGrp="1"/>
          </p:cNvSpPr>
          <p:nvPr>
            <p:ph idx="4294967295"/>
          </p:nvPr>
        </p:nvSpPr>
        <p:spPr>
          <a:xfrm>
            <a:off x="1005929" y="2075846"/>
            <a:ext cx="8458200" cy="4599731"/>
          </a:xfrm>
        </p:spPr>
        <p:txBody>
          <a:bodyPr/>
          <a:lstStyle/>
          <a:p>
            <a:pPr>
              <a:buClrTx/>
            </a:pPr>
            <a:r>
              <a:rPr lang="en-US" altLang="zh-CN" dirty="0"/>
              <a:t>a good interface:</a:t>
            </a:r>
          </a:p>
          <a:p>
            <a:pPr lvl="1"/>
            <a:r>
              <a:rPr lang="en-US" altLang="zh-CN" dirty="0"/>
              <a:t>lasts through many implementations (portability, compatibility)</a:t>
            </a:r>
          </a:p>
          <a:p>
            <a:pPr lvl="1"/>
            <a:r>
              <a:rPr lang="en-US" altLang="zh-CN" dirty="0"/>
              <a:t>is used in different ways (generality)</a:t>
            </a:r>
          </a:p>
          <a:p>
            <a:pPr lvl="1"/>
            <a:r>
              <a:rPr lang="en-US" altLang="zh-CN" dirty="0"/>
              <a:t>provides convenient  functionality to higher levels</a:t>
            </a:r>
          </a:p>
          <a:p>
            <a:pPr lvl="1"/>
            <a:r>
              <a:rPr lang="en-US" altLang="zh-CN" dirty="0"/>
              <a:t>permits an efficient implementation at lower levels</a:t>
            </a:r>
          </a:p>
          <a:p>
            <a:endParaRPr lang="en-US" dirty="0"/>
          </a:p>
        </p:txBody>
      </p:sp>
      <p:sp>
        <p:nvSpPr>
          <p:cNvPr id="334852" name="Rectangle 4"/>
          <p:cNvSpPr>
            <a:spLocks noChangeArrowheads="1"/>
          </p:cNvSpPr>
          <p:nvPr/>
        </p:nvSpPr>
        <p:spPr bwMode="auto">
          <a:xfrm>
            <a:off x="5147519" y="4737101"/>
            <a:ext cx="1099660" cy="3726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87000"/>
              </a:lnSpc>
            </a:pPr>
            <a:r>
              <a:rPr lang="en-US" altLang="zh-CN" sz="2400" dirty="0">
                <a:latin typeface="Arial Narrow" charset="0"/>
                <a:ea typeface="Arial Narrow" charset="0"/>
                <a:cs typeface="Arial Narrow" charset="0"/>
              </a:rPr>
              <a:t>interface</a:t>
            </a:r>
          </a:p>
        </p:txBody>
      </p:sp>
      <p:sp>
        <p:nvSpPr>
          <p:cNvPr id="334853" name="AutoShape 5"/>
          <p:cNvSpPr>
            <a:spLocks noChangeArrowheads="1"/>
          </p:cNvSpPr>
          <p:nvPr/>
        </p:nvSpPr>
        <p:spPr bwMode="auto">
          <a:xfrm>
            <a:off x="4965700" y="4641850"/>
            <a:ext cx="1574800" cy="736600"/>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4" name="Rectangle 6"/>
          <p:cNvSpPr>
            <a:spLocks noChangeArrowheads="1"/>
          </p:cNvSpPr>
          <p:nvPr/>
        </p:nvSpPr>
        <p:spPr bwMode="auto">
          <a:xfrm>
            <a:off x="7150101" y="45529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1</a:t>
            </a:r>
          </a:p>
        </p:txBody>
      </p:sp>
      <p:sp>
        <p:nvSpPr>
          <p:cNvPr id="334855" name="Rectangle 7"/>
          <p:cNvSpPr>
            <a:spLocks noChangeArrowheads="1"/>
          </p:cNvSpPr>
          <p:nvPr/>
        </p:nvSpPr>
        <p:spPr bwMode="auto">
          <a:xfrm>
            <a:off x="7226301" y="50863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2</a:t>
            </a:r>
          </a:p>
        </p:txBody>
      </p:sp>
      <p:sp>
        <p:nvSpPr>
          <p:cNvPr id="334856" name="Rectangle 8"/>
          <p:cNvSpPr>
            <a:spLocks noChangeArrowheads="1"/>
          </p:cNvSpPr>
          <p:nvPr/>
        </p:nvSpPr>
        <p:spPr bwMode="auto">
          <a:xfrm>
            <a:off x="7073901" y="5619751"/>
            <a:ext cx="641201"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imp 3</a:t>
            </a:r>
          </a:p>
        </p:txBody>
      </p:sp>
      <p:sp>
        <p:nvSpPr>
          <p:cNvPr id="334857" name="Line 9"/>
          <p:cNvSpPr>
            <a:spLocks noChangeShapeType="1"/>
          </p:cNvSpPr>
          <p:nvPr/>
        </p:nvSpPr>
        <p:spPr bwMode="auto">
          <a:xfrm flipV="1">
            <a:off x="6565900" y="4692650"/>
            <a:ext cx="584200" cy="406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8" name="Line 10"/>
          <p:cNvSpPr>
            <a:spLocks noChangeShapeType="1"/>
          </p:cNvSpPr>
          <p:nvPr/>
        </p:nvSpPr>
        <p:spPr bwMode="auto">
          <a:xfrm>
            <a:off x="6553200" y="5105400"/>
            <a:ext cx="596900" cy="1206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59" name="Line 11"/>
          <p:cNvSpPr>
            <a:spLocks noChangeShapeType="1"/>
          </p:cNvSpPr>
          <p:nvPr/>
        </p:nvSpPr>
        <p:spPr bwMode="auto">
          <a:xfrm>
            <a:off x="6553200" y="5105400"/>
            <a:ext cx="444500" cy="6540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0" name="Rectangle 12"/>
          <p:cNvSpPr>
            <a:spLocks noChangeArrowheads="1"/>
          </p:cNvSpPr>
          <p:nvPr/>
        </p:nvSpPr>
        <p:spPr bwMode="auto">
          <a:xfrm>
            <a:off x="3568701" y="44767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1" name="Rectangle 13"/>
          <p:cNvSpPr>
            <a:spLocks noChangeArrowheads="1"/>
          </p:cNvSpPr>
          <p:nvPr/>
        </p:nvSpPr>
        <p:spPr bwMode="auto">
          <a:xfrm>
            <a:off x="3340101" y="50101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2" name="Rectangle 14"/>
          <p:cNvSpPr>
            <a:spLocks noChangeArrowheads="1"/>
          </p:cNvSpPr>
          <p:nvPr/>
        </p:nvSpPr>
        <p:spPr bwMode="auto">
          <a:xfrm>
            <a:off x="3568701" y="5543551"/>
            <a:ext cx="468077" cy="3344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l">
              <a:lnSpc>
                <a:spcPct val="92000"/>
              </a:lnSpc>
            </a:pPr>
            <a:r>
              <a:rPr lang="en-US" altLang="zh-CN" dirty="0">
                <a:latin typeface="Arial Narrow" charset="0"/>
                <a:ea typeface="Arial Narrow" charset="0"/>
                <a:cs typeface="Arial Narrow" charset="0"/>
              </a:rPr>
              <a:t>use</a:t>
            </a:r>
          </a:p>
        </p:txBody>
      </p:sp>
      <p:sp>
        <p:nvSpPr>
          <p:cNvPr id="334863" name="Line 15"/>
          <p:cNvSpPr>
            <a:spLocks noChangeShapeType="1"/>
          </p:cNvSpPr>
          <p:nvPr/>
        </p:nvSpPr>
        <p:spPr bwMode="auto">
          <a:xfrm>
            <a:off x="4127500" y="4641850"/>
            <a:ext cx="812800" cy="279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4" name="Line 16"/>
          <p:cNvSpPr>
            <a:spLocks noChangeShapeType="1"/>
          </p:cNvSpPr>
          <p:nvPr/>
        </p:nvSpPr>
        <p:spPr bwMode="auto">
          <a:xfrm flipV="1">
            <a:off x="3898900" y="4997450"/>
            <a:ext cx="104140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334865" name="Line 17"/>
          <p:cNvSpPr>
            <a:spLocks noChangeShapeType="1"/>
          </p:cNvSpPr>
          <p:nvPr/>
        </p:nvSpPr>
        <p:spPr bwMode="auto">
          <a:xfrm flipV="1">
            <a:off x="4127500" y="5073650"/>
            <a:ext cx="812800" cy="711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Narrow" charset="0"/>
              <a:ea typeface="Arial Narrow" charset="0"/>
              <a:cs typeface="Arial Narrow" charset="0"/>
            </a:endParaRPr>
          </a:p>
        </p:txBody>
      </p:sp>
      <p:sp>
        <p:nvSpPr>
          <p:cNvPr id="20" name="TextBox 19">
            <a:extLst>
              <a:ext uri="{FF2B5EF4-FFF2-40B4-BE49-F238E27FC236}">
                <a16:creationId xmlns:a16="http://schemas.microsoft.com/office/drawing/2014/main" id="{2918F15B-06D2-4508-A016-E89480E39E70}"/>
              </a:ext>
            </a:extLst>
          </p:cNvPr>
          <p:cNvSpPr txBox="1"/>
          <p:nvPr/>
        </p:nvSpPr>
        <p:spPr>
          <a:xfrm>
            <a:off x="377954" y="1466952"/>
            <a:ext cx="9954969" cy="461665"/>
          </a:xfrm>
          <a:prstGeom prst="rect">
            <a:avLst/>
          </a:prstGeom>
          <a:solidFill>
            <a:srgbClr val="0070C0"/>
          </a:solidFill>
        </p:spPr>
        <p:txBody>
          <a:bodyPr wrap="none" rtlCol="0">
            <a:spAutoFit/>
          </a:bodyPr>
          <a:lstStyle/>
          <a:p>
            <a:r>
              <a:rPr lang="en-US" sz="2400" dirty="0">
                <a:solidFill>
                  <a:schemeClr val="bg1"/>
                </a:solidFill>
              </a:rPr>
              <a:t>Q: What does interface mean in computer systems/architecture design?</a:t>
            </a:r>
          </a:p>
        </p:txBody>
      </p:sp>
      <p:sp>
        <p:nvSpPr>
          <p:cNvPr id="2" name="Slide Number Placeholder 1">
            <a:extLst>
              <a:ext uri="{FF2B5EF4-FFF2-40B4-BE49-F238E27FC236}">
                <a16:creationId xmlns:a16="http://schemas.microsoft.com/office/drawing/2014/main" id="{C23C4BCB-0127-42B6-A2AF-4562FDBD318F}"/>
              </a:ext>
            </a:extLst>
          </p:cNvPr>
          <p:cNvSpPr>
            <a:spLocks noGrp="1"/>
          </p:cNvSpPr>
          <p:nvPr>
            <p:ph type="sldNum" sz="quarter" idx="13"/>
          </p:nvPr>
        </p:nvSpPr>
        <p:spPr/>
        <p:txBody>
          <a:bodyPr/>
          <a:lstStyle/>
          <a:p>
            <a:fld id="{AA918FE6-FEDB-42B5-B0DB-51A8335001C1}" type="slidenum">
              <a:rPr lang="en-US" smtClean="0"/>
              <a:pPr/>
              <a:t>9</a:t>
            </a:fld>
            <a:endParaRPr lang="en-US" dirty="0"/>
          </a:p>
        </p:txBody>
      </p:sp>
    </p:spTree>
    <p:extLst>
      <p:ext uri="{BB962C8B-B14F-4D97-AF65-F5344CB8AC3E}">
        <p14:creationId xmlns:p14="http://schemas.microsoft.com/office/powerpoint/2010/main" val="18914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ue-v">
  <a:themeElements>
    <a:clrScheme name="blue-v 1">
      <a:dk1>
        <a:srgbClr val="000000"/>
      </a:dk1>
      <a:lt1>
        <a:srgbClr val="FFFFFF"/>
      </a:lt1>
      <a:dk2>
        <a:srgbClr val="3333CC"/>
      </a:dk2>
      <a:lt2>
        <a:srgbClr val="B2B2B2"/>
      </a:lt2>
      <a:accent1>
        <a:srgbClr val="DC0A00"/>
      </a:accent1>
      <a:accent2>
        <a:srgbClr val="008000"/>
      </a:accent2>
      <a:accent3>
        <a:srgbClr val="FFFFFF"/>
      </a:accent3>
      <a:accent4>
        <a:srgbClr val="000000"/>
      </a:accent4>
      <a:accent5>
        <a:srgbClr val="EBAAAA"/>
      </a:accent5>
      <a:accent6>
        <a:srgbClr val="007300"/>
      </a:accent6>
      <a:hlink>
        <a:srgbClr val="BF23BF"/>
      </a:hlink>
      <a:folHlink>
        <a:srgbClr val="FF9632"/>
      </a:folHlink>
    </a:clrScheme>
    <a:fontScheme name="blu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A5002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85000"/>
          </a:lnSpc>
          <a:spcBef>
            <a:spcPct val="5000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noFill/>
        <a:ln w="38100" cap="flat" cmpd="sng" algn="ctr">
          <a:solidFill>
            <a:srgbClr val="A50021"/>
          </a:solidFill>
          <a:prstDash val="solid"/>
          <a:round/>
          <a:headEnd type="none" w="med" len="med"/>
          <a:tailEnd type="none" w="med" len="med"/>
        </a:ln>
        <a:effectLst/>
      </a:spPr>
      <a:bodyPr/>
      <a:lstStyle/>
    </a:lnDef>
  </a:objectDefaults>
  <a:extraClrSchemeLst>
    <a:extraClrScheme>
      <a:clrScheme name="blue-v 1">
        <a:dk1>
          <a:srgbClr val="000000"/>
        </a:dk1>
        <a:lt1>
          <a:srgbClr val="FFFFFF"/>
        </a:lt1>
        <a:dk2>
          <a:srgbClr val="3333CC"/>
        </a:dk2>
        <a:lt2>
          <a:srgbClr val="B2B2B2"/>
        </a:lt2>
        <a:accent1>
          <a:srgbClr val="DC0A00"/>
        </a:accent1>
        <a:accent2>
          <a:srgbClr val="008000"/>
        </a:accent2>
        <a:accent3>
          <a:srgbClr val="FFFFFF"/>
        </a:accent3>
        <a:accent4>
          <a:srgbClr val="000000"/>
        </a:accent4>
        <a:accent5>
          <a:srgbClr val="EBAAAA"/>
        </a:accent5>
        <a:accent6>
          <a:srgbClr val="007300"/>
        </a:accent6>
        <a:hlink>
          <a:srgbClr val="BF23BF"/>
        </a:hlink>
        <a:folHlink>
          <a:srgbClr val="FF96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Sample 2017 16x9.pptx" id="{FBB6463D-AF4E-434C-85FE-4FDB379EDC07}" vid="{C5A94EB6-72AF-4020-A060-D750D3F18F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ue-v">
  <a:themeElements>
    <a:clrScheme name="blue-v 1">
      <a:dk1>
        <a:srgbClr val="000000"/>
      </a:dk1>
      <a:lt1>
        <a:srgbClr val="FFFFFF"/>
      </a:lt1>
      <a:dk2>
        <a:srgbClr val="3333CC"/>
      </a:dk2>
      <a:lt2>
        <a:srgbClr val="B2B2B2"/>
      </a:lt2>
      <a:accent1>
        <a:srgbClr val="DC0A00"/>
      </a:accent1>
      <a:accent2>
        <a:srgbClr val="008000"/>
      </a:accent2>
      <a:accent3>
        <a:srgbClr val="FFFFFF"/>
      </a:accent3>
      <a:accent4>
        <a:srgbClr val="000000"/>
      </a:accent4>
      <a:accent5>
        <a:srgbClr val="EBAAAA"/>
      </a:accent5>
      <a:accent6>
        <a:srgbClr val="007300"/>
      </a:accent6>
      <a:hlink>
        <a:srgbClr val="BF23BF"/>
      </a:hlink>
      <a:folHlink>
        <a:srgbClr val="FF9632"/>
      </a:folHlink>
    </a:clrScheme>
    <a:fontScheme name="blu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A5002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85000"/>
          </a:lnSpc>
          <a:spcBef>
            <a:spcPct val="5000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noFill/>
        <a:ln w="38100" cap="flat" cmpd="sng" algn="ctr">
          <a:solidFill>
            <a:srgbClr val="A50021"/>
          </a:solidFill>
          <a:prstDash val="solid"/>
          <a:round/>
          <a:headEnd type="none" w="med" len="med"/>
          <a:tailEnd type="none" w="med" len="med"/>
        </a:ln>
        <a:effectLst/>
      </a:spPr>
      <a:bodyPr/>
      <a:lstStyle/>
    </a:lnDef>
  </a:objectDefaults>
  <a:extraClrSchemeLst>
    <a:extraClrScheme>
      <a:clrScheme name="blue-v 1">
        <a:dk1>
          <a:srgbClr val="000000"/>
        </a:dk1>
        <a:lt1>
          <a:srgbClr val="FFFFFF"/>
        </a:lt1>
        <a:dk2>
          <a:srgbClr val="3333CC"/>
        </a:dk2>
        <a:lt2>
          <a:srgbClr val="B2B2B2"/>
        </a:lt2>
        <a:accent1>
          <a:srgbClr val="DC0A00"/>
        </a:accent1>
        <a:accent2>
          <a:srgbClr val="008000"/>
        </a:accent2>
        <a:accent3>
          <a:srgbClr val="FFFFFF"/>
        </a:accent3>
        <a:accent4>
          <a:srgbClr val="000000"/>
        </a:accent4>
        <a:accent5>
          <a:srgbClr val="EBAAAA"/>
        </a:accent5>
        <a:accent6>
          <a:srgbClr val="007300"/>
        </a:accent6>
        <a:hlink>
          <a:srgbClr val="BF23BF"/>
        </a:hlink>
        <a:folHlink>
          <a:srgbClr val="FF963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16304792</TotalTime>
  <Pages>19</Pages>
  <Words>2949</Words>
  <Application>Microsoft Office PowerPoint</Application>
  <PresentationFormat>Widescreen</PresentationFormat>
  <Paragraphs>528</Paragraphs>
  <Slides>41</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Arial</vt:lpstr>
      <vt:lpstr>Arial Narrow</vt:lpstr>
      <vt:lpstr>Calibri</vt:lpstr>
      <vt:lpstr>Calibri Light</vt:lpstr>
      <vt:lpstr>Courier New</vt:lpstr>
      <vt:lpstr>Helvetica</vt:lpstr>
      <vt:lpstr>Symbol</vt:lpstr>
      <vt:lpstr>Times New Roman</vt:lpstr>
      <vt:lpstr>Wingdings</vt:lpstr>
      <vt:lpstr>blue-v</vt:lpstr>
      <vt:lpstr>Cover Slide</vt:lpstr>
      <vt:lpstr>Office Theme</vt:lpstr>
      <vt:lpstr>1_blue-v</vt:lpstr>
      <vt:lpstr>ECE411: Computer Organization and Design Lecture 2: Instruction Set Architecture</vt:lpstr>
      <vt:lpstr>Instruction Set Architecture (ISA)</vt:lpstr>
      <vt:lpstr>Interface Design</vt:lpstr>
      <vt:lpstr>Today’s ISAs</vt:lpstr>
      <vt:lpstr>PowerPoint Presentation</vt:lpstr>
      <vt:lpstr>Case Study: ARM in server space</vt:lpstr>
      <vt:lpstr>Case Study: RISC-V</vt:lpstr>
      <vt:lpstr>PowerPoint Presentation</vt:lpstr>
      <vt:lpstr>Interface Design</vt:lpstr>
      <vt:lpstr>Instruction Set Design Issues</vt:lpstr>
      <vt:lpstr>Instruction Length</vt:lpstr>
      <vt:lpstr>Instruction Length</vt:lpstr>
      <vt:lpstr>Case Study: ARM </vt:lpstr>
      <vt:lpstr>How many registers? </vt:lpstr>
      <vt:lpstr>Where do operands reside?</vt:lpstr>
      <vt:lpstr>Classifying ISAs</vt:lpstr>
      <vt:lpstr>Operand Locations in Four ISA Classes</vt:lpstr>
      <vt:lpstr>Four Instruction Sets</vt:lpstr>
      <vt:lpstr>More About General Purpose Registers</vt:lpstr>
      <vt:lpstr>Latency Numbers Every Programmer Should Know</vt:lpstr>
      <vt:lpstr>Stack Architecture</vt:lpstr>
      <vt:lpstr>Stacks: Pros and Cons</vt:lpstr>
      <vt:lpstr>Accumulator Architectures</vt:lpstr>
      <vt:lpstr>Accumulators: Pros and Cons</vt:lpstr>
      <vt:lpstr>PowerPoint Presentation</vt:lpstr>
      <vt:lpstr>PowerPoint Presentation</vt:lpstr>
      <vt:lpstr>Register-Memory Architecture</vt:lpstr>
      <vt:lpstr>Register-Memory: Pros and Cons</vt:lpstr>
      <vt:lpstr>Load-Store (Register-Register) Architecture</vt:lpstr>
      <vt:lpstr>Register-Register: Pros and Cons</vt:lpstr>
      <vt:lpstr>Registers: Advantages and Disadvantages (Review)</vt:lpstr>
      <vt:lpstr>PowerPoint Presentation</vt:lpstr>
      <vt:lpstr>Types of Operations</vt:lpstr>
      <vt:lpstr>Conditional branch</vt:lpstr>
      <vt:lpstr>Jumps</vt:lpstr>
      <vt:lpstr>ISA Tradeoffs (An Example of MIPS)</vt:lpstr>
      <vt:lpstr>Byte Ordering</vt:lpstr>
      <vt:lpstr>Byte Ordering Example</vt:lpstr>
      <vt:lpstr>Reading Byte-Reversed Listings</vt:lpstr>
      <vt:lpstr>Takeaways</vt:lpstr>
      <vt:lpstr>Announcement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kit</dc:title>
  <dc:creator>Carla Otten</dc:creator>
  <cp:lastModifiedBy>Kumar, Rakesh</cp:lastModifiedBy>
  <cp:revision>2294</cp:revision>
  <cp:lastPrinted>2017-08-31T04:35:21Z</cp:lastPrinted>
  <dcterms:created xsi:type="dcterms:W3CDTF">1995-04-19T10:16:14Z</dcterms:created>
  <dcterms:modified xsi:type="dcterms:W3CDTF">2022-08-25T18:55:00Z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cacou@xs4all.nl</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9043968</vt:i4>
  </property>
  <property fmtid="{D5CDD505-2E9C-101B-9397-08002B2CF9AE}" pid="14" name="TextColor">
    <vt:i4>16777215</vt:i4>
  </property>
  <property fmtid="{D5CDD505-2E9C-101B-9397-08002B2CF9AE}" pid="15" name="LinkColor">
    <vt:i4>16777088</vt:i4>
  </property>
  <property fmtid="{D5CDD505-2E9C-101B-9397-08002B2CF9AE}" pid="16" name="VisitedColor">
    <vt:i4>12615935</vt:i4>
  </property>
  <property fmtid="{D5CDD505-2E9C-101B-9397-08002B2CF9AE}" pid="17" name="TransparentButton">
    <vt:i4>-1</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E:\Carla\DAC</vt:lpwstr>
  </property>
</Properties>
</file>