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63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224D7-404B-0142-BC6C-7E63C50A0A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43522E-FE65-2A41-9B93-90538A2EB7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593B32-1A05-E64F-BB15-3150D5802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7FAB42-895A-2144-8A3E-5BC9AF62C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F9E48-BA64-8D43-8084-FF425F2CF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083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F0E93-B229-6047-B0D7-A19E17E2B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16682E-EAE8-F349-8001-94148AC47C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79F5E1-812A-3B4D-B99F-CBB052BFC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0B535B-F3B4-0D40-94DE-88EB5B71C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A8234B-EBA2-AE41-BE8B-4D39830DF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26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1BA5BC-101E-B541-9D4F-DFFBA2B310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2A3DF7-C565-D54B-BACC-3910A1AE2E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4F399-5F69-3448-B2C0-97E789C5F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4C0D4-C493-4F47-BFC5-F51CD8508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74C91C-558C-074B-BFD8-7740407AA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641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AA60B-A2B2-EE44-B32D-9BA797F61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C7234-1250-E241-BD35-7717FCEE4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47A66E-7913-164D-B6F1-66B20AEF0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7D8591-5940-F54F-8DD7-5AEC00C52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220065-0972-F749-B324-5182D3E56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709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D94AD2-02EA-E447-89FF-F88B5C55C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8D3FF-AA97-E842-BBAD-03D24D970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675E1-A646-134A-979F-8C7EE1DAF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206FC6-D844-D245-B81C-459DB8537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A1254-7D8A-0E46-AA30-D431F7EC9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569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C5948-EC7F-9943-8EB9-402D1F0DD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F58FF-78C9-6E48-B16E-7E99411E10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7D1743-8042-BD49-B796-5331A5E5BC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60CE75-E503-AF43-AE00-8F2495217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976EE0-3272-1C4C-90C3-AFA0EEA01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391F2B-65D8-F346-91E7-A984747BF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634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A8A03-1BFA-C34A-806C-29979F2C9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27A9AF-6E2C-9F4C-AD26-80367290C4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2AD1E7-0D5F-B349-9F69-0EF4F5715D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07501F-F32A-E540-B54F-32ADC11221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E2D1BDC-AF3E-7842-BD44-C38E278E74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E34182-6C0E-2740-86BE-3DA6980E7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B0E352-1CF6-9040-B815-BC6660A6E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D7EFB03-D4EF-7545-9FC8-F14872E68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2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F6709-EF71-DB44-86DB-433072121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E80290-DF37-F64A-9ACC-293E54A41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E50FAF-844B-A547-9228-0F458E764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17E1C8-E66C-D549-BBD7-F1706D7AA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656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009C78-1706-8246-A334-368E52E5C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230D76-4E2E-7142-8B5F-A272BEFD9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E85469-DE9E-A34D-ADD1-79287C32E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809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3D300-FA53-4A4F-B520-694CBB728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82D1D-1ECF-CC44-810E-27B553290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8568F5-AB9C-0D40-8F3A-4F4A92714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CC5BB-D0B5-244E-92BD-655CEE918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0245CC-2612-B140-9965-1711A38DF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67E848-F015-C144-ADA3-FE7E8FC04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174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84A4E-6E00-244D-B6E8-52D4C8520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BBD304-0890-1A47-8E50-3D4067F3BC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FBCBCC-88DF-D544-BEFA-0D8BD3501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BF20F-E694-9E4D-B08E-49147F567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91F880-2ED9-D54B-9D54-196B2E6E3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16C46A-C6C2-994F-A3B2-B631E43E7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631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9601C1-8229-8842-9ECA-1C3BA7618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62960-AA49-C944-B2DD-A053BDD83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D29BB-C8B8-1849-AA01-6A306628E4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310D-8DC7-B347-82A4-8F5C90EBF26D}" type="datetimeFigureOut">
              <a:rPr lang="en-US" smtClean="0"/>
              <a:t>8/19/21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59F83-07FD-B144-BF9A-12C16AF5F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FC35AC-8252-8641-A242-311AF774EA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52D37-E846-804A-8777-D3D1057FE9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81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5" Type="http://schemas.openxmlformats.org/officeDocument/2006/relationships/image" Target="../media/image24.svg"/><Relationship Id="rId33" Type="http://schemas.openxmlformats.org/officeDocument/2006/relationships/image" Target="../media/image32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23" Type="http://schemas.openxmlformats.org/officeDocument/2006/relationships/image" Target="../media/image22.sv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31" Type="http://schemas.openxmlformats.org/officeDocument/2006/relationships/image" Target="../media/image30.sv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svg"/><Relationship Id="rId30" Type="http://schemas.openxmlformats.org/officeDocument/2006/relationships/image" Target="../media/image29.png"/><Relationship Id="rId8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ignalprocessingsociety.org/publications-resources/ieee-signal-processing-magazin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jupyter.org/" TargetMode="External"/><Relationship Id="rId2" Type="http://schemas.openxmlformats.org/officeDocument/2006/relationships/hyperlink" Target="https://docs.python.org/3/tutorial/appetite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ampuswire.com/c/GF2F19284/feed" TargetMode="External"/><Relationship Id="rId2" Type="http://schemas.openxmlformats.org/officeDocument/2006/relationships/hyperlink" Target="https://courses.grainger.illinois.edu/ece401/fa2021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1BD34-A2C5-5C45-BD1C-16A7926350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ECE 401 Lecture 1:</a:t>
            </a:r>
            <a:br>
              <a:rPr lang="en-US" dirty="0"/>
            </a:br>
            <a:r>
              <a:rPr lang="en-US" dirty="0"/>
              <a:t>Introduction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63619F-6DEC-D346-B40F-55C78470AF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CC-By 4.0</a:t>
            </a:r>
            <a:r>
              <a:rPr lang="en-US" dirty="0"/>
              <a:t>: you’re free to share and adapt if you give attribution</a:t>
            </a:r>
          </a:p>
          <a:p>
            <a:r>
              <a:rPr lang="en-US" dirty="0"/>
              <a:t>Mark Hasegawa-Johnson</a:t>
            </a:r>
          </a:p>
          <a:p>
            <a:r>
              <a:rPr lang="en-US" dirty="0"/>
              <a:t>23 August 2021</a:t>
            </a:r>
          </a:p>
        </p:txBody>
      </p:sp>
    </p:spTree>
    <p:extLst>
      <p:ext uri="{BB962C8B-B14F-4D97-AF65-F5344CB8AC3E}">
        <p14:creationId xmlns:p14="http://schemas.microsoft.com/office/powerpoint/2010/main" val="950140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phic 32" descr="Agriculture with solid fill">
            <a:extLst>
              <a:ext uri="{FF2B5EF4-FFF2-40B4-BE49-F238E27FC236}">
                <a16:creationId xmlns:a16="http://schemas.microsoft.com/office/drawing/2014/main" id="{919184B2-0844-A04E-ABF4-F5BE29CC4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0891" y="4535010"/>
            <a:ext cx="3317062" cy="2322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850DA5-6B0F-5947-B089-17F11FD9C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Signal Processing</a:t>
            </a:r>
          </a:p>
        </p:txBody>
      </p:sp>
      <p:pic>
        <p:nvPicPr>
          <p:cNvPr id="7" name="Graphic 6" descr="Robot with solid fill">
            <a:extLst>
              <a:ext uri="{FF2B5EF4-FFF2-40B4-BE49-F238E27FC236}">
                <a16:creationId xmlns:a16="http://schemas.microsoft.com/office/drawing/2014/main" id="{242AF599-11ED-5B4A-B4FF-842910F07E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98038" y="3375581"/>
            <a:ext cx="2404848" cy="2404848"/>
          </a:xfrm>
          <a:prstGeom prst="rect">
            <a:avLst/>
          </a:prstGeom>
        </p:spPr>
      </p:pic>
      <p:pic>
        <p:nvPicPr>
          <p:cNvPr id="11" name="Graphic 10" descr="Smart Phone with solid fill">
            <a:extLst>
              <a:ext uri="{FF2B5EF4-FFF2-40B4-BE49-F238E27FC236}">
                <a16:creationId xmlns:a16="http://schemas.microsoft.com/office/drawing/2014/main" id="{8B8EA49B-13F5-4444-A44A-C048BAC077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54987" y="4246732"/>
            <a:ext cx="1158747" cy="1158747"/>
          </a:xfrm>
          <a:prstGeom prst="rect">
            <a:avLst/>
          </a:prstGeom>
        </p:spPr>
      </p:pic>
      <p:pic>
        <p:nvPicPr>
          <p:cNvPr id="13" name="Graphic 12" descr="Television outline">
            <a:extLst>
              <a:ext uri="{FF2B5EF4-FFF2-40B4-BE49-F238E27FC236}">
                <a16:creationId xmlns:a16="http://schemas.microsoft.com/office/drawing/2014/main" id="{40779F5D-F2C4-0644-B86B-B3E5560BFF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93056" y="3789532"/>
            <a:ext cx="2026508" cy="2026508"/>
          </a:xfrm>
          <a:prstGeom prst="rect">
            <a:avLst/>
          </a:prstGeom>
        </p:spPr>
      </p:pic>
      <p:pic>
        <p:nvPicPr>
          <p:cNvPr id="15" name="Graphic 14" descr="Remote control outline">
            <a:extLst>
              <a:ext uri="{FF2B5EF4-FFF2-40B4-BE49-F238E27FC236}">
                <a16:creationId xmlns:a16="http://schemas.microsoft.com/office/drawing/2014/main" id="{D1448C35-18C8-D641-BFB3-6A78581451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98038" y="3332332"/>
            <a:ext cx="914400" cy="914400"/>
          </a:xfrm>
          <a:prstGeom prst="rect">
            <a:avLst/>
          </a:prstGeom>
        </p:spPr>
      </p:pic>
      <p:pic>
        <p:nvPicPr>
          <p:cNvPr id="17" name="Graphic 16" descr="Astronaut female with solid fill">
            <a:extLst>
              <a:ext uri="{FF2B5EF4-FFF2-40B4-BE49-F238E27FC236}">
                <a16:creationId xmlns:a16="http://schemas.microsoft.com/office/drawing/2014/main" id="{80DE594C-0445-3E41-8568-BDEB42AFB2D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812691" y="834806"/>
            <a:ext cx="1371602" cy="1371602"/>
          </a:xfrm>
          <a:prstGeom prst="rect">
            <a:avLst/>
          </a:prstGeom>
        </p:spPr>
      </p:pic>
      <p:pic>
        <p:nvPicPr>
          <p:cNvPr id="19" name="Graphic 18" descr="Earth globe: Asia and Australia with solid fill">
            <a:extLst>
              <a:ext uri="{FF2B5EF4-FFF2-40B4-BE49-F238E27FC236}">
                <a16:creationId xmlns:a16="http://schemas.microsoft.com/office/drawing/2014/main" id="{34CEB78B-E717-D048-9179-A8DE5C95C5A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095736" y="1696867"/>
            <a:ext cx="1414849" cy="1414849"/>
          </a:xfrm>
          <a:prstGeom prst="rect">
            <a:avLst/>
          </a:prstGeom>
        </p:spPr>
      </p:pic>
      <p:pic>
        <p:nvPicPr>
          <p:cNvPr id="23" name="Graphic 22" descr="Right And Left Brain with solid fill">
            <a:extLst>
              <a:ext uri="{FF2B5EF4-FFF2-40B4-BE49-F238E27FC236}">
                <a16:creationId xmlns:a16="http://schemas.microsoft.com/office/drawing/2014/main" id="{A69BA702-40A3-7040-90EA-2DB6B0FFA0A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6636" y="1735945"/>
            <a:ext cx="914400" cy="914400"/>
          </a:xfrm>
          <a:prstGeom prst="rect">
            <a:avLst/>
          </a:prstGeom>
        </p:spPr>
      </p:pic>
      <p:pic>
        <p:nvPicPr>
          <p:cNvPr id="25" name="Graphic 24" descr="Sling outline">
            <a:extLst>
              <a:ext uri="{FF2B5EF4-FFF2-40B4-BE49-F238E27FC236}">
                <a16:creationId xmlns:a16="http://schemas.microsoft.com/office/drawing/2014/main" id="{F0505CCA-4E85-AA48-ACF1-8A1279E4C56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136385" y="2385640"/>
            <a:ext cx="914400" cy="914400"/>
          </a:xfrm>
          <a:prstGeom prst="rect">
            <a:avLst/>
          </a:prstGeom>
        </p:spPr>
      </p:pic>
      <p:pic>
        <p:nvPicPr>
          <p:cNvPr id="27" name="Graphic 26" descr="Classroom with solid fill">
            <a:extLst>
              <a:ext uri="{FF2B5EF4-FFF2-40B4-BE49-F238E27FC236}">
                <a16:creationId xmlns:a16="http://schemas.microsoft.com/office/drawing/2014/main" id="{B81CF133-74DD-7B42-95EF-50555474AE4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537889" y="2913282"/>
            <a:ext cx="914400" cy="914400"/>
          </a:xfrm>
          <a:prstGeom prst="rect">
            <a:avLst/>
          </a:prstGeom>
        </p:spPr>
      </p:pic>
      <p:pic>
        <p:nvPicPr>
          <p:cNvPr id="29" name="Graphic 28" descr="Take Off with solid fill">
            <a:extLst>
              <a:ext uri="{FF2B5EF4-FFF2-40B4-BE49-F238E27FC236}">
                <a16:creationId xmlns:a16="http://schemas.microsoft.com/office/drawing/2014/main" id="{B414CFE3-BA85-0148-BFD1-9DAFB837224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210800" y="1491348"/>
            <a:ext cx="914400" cy="914400"/>
          </a:xfrm>
          <a:prstGeom prst="rect">
            <a:avLst/>
          </a:prstGeom>
        </p:spPr>
      </p:pic>
      <p:pic>
        <p:nvPicPr>
          <p:cNvPr id="31" name="Graphic 30" descr="Tractor with solid fill">
            <a:extLst>
              <a:ext uri="{FF2B5EF4-FFF2-40B4-BE49-F238E27FC236}">
                <a16:creationId xmlns:a16="http://schemas.microsoft.com/office/drawing/2014/main" id="{E026CFFC-8024-6F43-AC5A-733805875B4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399092" y="5167312"/>
            <a:ext cx="914400" cy="914400"/>
          </a:xfrm>
          <a:prstGeom prst="rect">
            <a:avLst/>
          </a:prstGeom>
        </p:spPr>
      </p:pic>
      <p:pic>
        <p:nvPicPr>
          <p:cNvPr id="35" name="Graphic 34" descr="Submarine with solid fill">
            <a:extLst>
              <a:ext uri="{FF2B5EF4-FFF2-40B4-BE49-F238E27FC236}">
                <a16:creationId xmlns:a16="http://schemas.microsoft.com/office/drawing/2014/main" id="{76B34CDF-4470-CE40-8301-C9A89E9CB38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219034" y="5167312"/>
            <a:ext cx="914400" cy="914400"/>
          </a:xfrm>
          <a:prstGeom prst="rect">
            <a:avLst/>
          </a:prstGeom>
        </p:spPr>
      </p:pic>
      <p:pic>
        <p:nvPicPr>
          <p:cNvPr id="37" name="Graphic 36" descr="Seaweed outline">
            <a:extLst>
              <a:ext uri="{FF2B5EF4-FFF2-40B4-BE49-F238E27FC236}">
                <a16:creationId xmlns:a16="http://schemas.microsoft.com/office/drawing/2014/main" id="{F8446A83-8AE8-C240-8A4A-E818EEA333F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896600" y="5700110"/>
            <a:ext cx="914400" cy="914400"/>
          </a:xfrm>
          <a:prstGeom prst="rect">
            <a:avLst/>
          </a:prstGeom>
        </p:spPr>
      </p:pic>
      <p:pic>
        <p:nvPicPr>
          <p:cNvPr id="39" name="Graphic 38" descr="Seahorse with solid fill">
            <a:extLst>
              <a:ext uri="{FF2B5EF4-FFF2-40B4-BE49-F238E27FC236}">
                <a16:creationId xmlns:a16="http://schemas.microsoft.com/office/drawing/2014/main" id="{E867BE9E-AC3B-F343-B780-8A25CA73D40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713734" y="5712467"/>
            <a:ext cx="467626" cy="467626"/>
          </a:xfrm>
          <a:prstGeom prst="rect">
            <a:avLst/>
          </a:prstGeom>
        </p:spPr>
      </p:pic>
      <p:pic>
        <p:nvPicPr>
          <p:cNvPr id="41" name="Graphic 40" descr="Fish with solid fill">
            <a:extLst>
              <a:ext uri="{FF2B5EF4-FFF2-40B4-BE49-F238E27FC236}">
                <a16:creationId xmlns:a16="http://schemas.microsoft.com/office/drawing/2014/main" id="{2803C711-B38B-A849-9EDA-B7B56F803E0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9908186" y="5808787"/>
            <a:ext cx="537510" cy="537510"/>
          </a:xfrm>
          <a:prstGeom prst="rect">
            <a:avLst/>
          </a:prstGeom>
        </p:spPr>
      </p:pic>
      <p:pic>
        <p:nvPicPr>
          <p:cNvPr id="42" name="Graphic 41" descr="Fish with solid fill">
            <a:extLst>
              <a:ext uri="{FF2B5EF4-FFF2-40B4-BE49-F238E27FC236}">
                <a16:creationId xmlns:a16="http://schemas.microsoft.com/office/drawing/2014/main" id="{20ACF924-7111-F448-B871-DAC42F27700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060586" y="5961187"/>
            <a:ext cx="537510" cy="537510"/>
          </a:xfrm>
          <a:prstGeom prst="rect">
            <a:avLst/>
          </a:prstGeom>
        </p:spPr>
      </p:pic>
      <p:pic>
        <p:nvPicPr>
          <p:cNvPr id="43" name="Graphic 42" descr="Fish with solid fill">
            <a:extLst>
              <a:ext uri="{FF2B5EF4-FFF2-40B4-BE49-F238E27FC236}">
                <a16:creationId xmlns:a16="http://schemas.microsoft.com/office/drawing/2014/main" id="{23475965-8CF3-D441-A851-14F1534A95B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9692734" y="6119945"/>
            <a:ext cx="537510" cy="537510"/>
          </a:xfrm>
          <a:prstGeom prst="rect">
            <a:avLst/>
          </a:prstGeom>
        </p:spPr>
      </p:pic>
      <p:pic>
        <p:nvPicPr>
          <p:cNvPr id="44" name="Graphic 43" descr="Fish with solid fill">
            <a:extLst>
              <a:ext uri="{FF2B5EF4-FFF2-40B4-BE49-F238E27FC236}">
                <a16:creationId xmlns:a16="http://schemas.microsoft.com/office/drawing/2014/main" id="{73E0C8D9-8792-3A48-9841-907203EC46A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9957171" y="6357049"/>
            <a:ext cx="537510" cy="537510"/>
          </a:xfrm>
          <a:prstGeom prst="rect">
            <a:avLst/>
          </a:prstGeom>
        </p:spPr>
      </p:pic>
      <p:pic>
        <p:nvPicPr>
          <p:cNvPr id="45" name="Graphic 44" descr="Fish with solid fill">
            <a:extLst>
              <a:ext uri="{FF2B5EF4-FFF2-40B4-BE49-F238E27FC236}">
                <a16:creationId xmlns:a16="http://schemas.microsoft.com/office/drawing/2014/main" id="{2F98E70D-57ED-D84E-8E1E-90668D26BED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973075" y="6180093"/>
            <a:ext cx="537510" cy="53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233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2FA41-9747-D343-B374-39B8E71F3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Signal Processing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317DD-89D8-7E47-B864-2B712BE68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Fun to browse, and informative: </a:t>
            </a:r>
            <a:r>
              <a:rPr lang="en-US" dirty="0">
                <a:hlinkClick r:id="rId2"/>
              </a:rPr>
              <a:t>IEEE Signal Processing Magazine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9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1B4F2-5610-4344-8190-D2B3C3BDB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to start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64AB3-36CE-7B47-989F-E1B261BC6C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Today I’ll start with audio, because it’s easy to represent mathematically, and relatively easy to display &amp; understand.</a:t>
            </a:r>
          </a:p>
          <a:p>
            <a:r>
              <a:rPr lang="en-US" dirty="0"/>
              <a:t>There are three types of audio you need to know about:</a:t>
            </a:r>
          </a:p>
          <a:p>
            <a:pPr lvl="1"/>
            <a:r>
              <a:rPr lang="en-US" dirty="0"/>
              <a:t>Impulses – an impulse is an instantaneous spike.  Sounds like a click.</a:t>
            </a:r>
          </a:p>
          <a:p>
            <a:pPr lvl="1"/>
            <a:r>
              <a:rPr lang="en-US" dirty="0"/>
              <a:t>Sinusoids – sounds like a pure tone.</a:t>
            </a:r>
          </a:p>
          <a:p>
            <a:pPr lvl="1"/>
            <a:r>
              <a:rPr lang="en-US" dirty="0"/>
              <a:t>Noises – a random signal.  Exact value of the signal can’t be predicted, but its expected value </a:t>
            </a:r>
            <a:r>
              <a:rPr lang="en-US"/>
              <a:t>and variance </a:t>
            </a:r>
            <a:r>
              <a:rPr lang="en-US" dirty="0"/>
              <a:t>can be predicted. </a:t>
            </a:r>
          </a:p>
          <a:p>
            <a:pPr lvl="1"/>
            <a:endParaRPr lang="en-US" dirty="0"/>
          </a:p>
          <a:p>
            <a:r>
              <a:rPr lang="en-US" dirty="0"/>
              <a:t>This class will start out with sinusoids, then impulses, then noises.</a:t>
            </a:r>
          </a:p>
        </p:txBody>
      </p:sp>
    </p:spTree>
    <p:extLst>
      <p:ext uri="{BB962C8B-B14F-4D97-AF65-F5344CB8AC3E}">
        <p14:creationId xmlns:p14="http://schemas.microsoft.com/office/powerpoint/2010/main" val="1446347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473A8-F8DC-0C4E-B7B1-60FF67F7D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D00B84-736D-9E49-B123-B20465BDE4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first tool you need to understand is python.  If you have never used python, you will need to learn!  I recommend that you work through all of the examples in the standard tutorial, at least up through the end of section 5 “Data Structures:” </a:t>
            </a:r>
            <a:r>
              <a:rPr lang="en-US" dirty="0">
                <a:hlinkClick r:id="rId2"/>
              </a:rPr>
              <a:t>https://docs.python.org/3/tutorial/appetite.html</a:t>
            </a:r>
            <a:endParaRPr lang="en-US" dirty="0"/>
          </a:p>
          <a:p>
            <a:r>
              <a:rPr lang="en-US" dirty="0"/>
              <a:t>For now, I recommend that use </a:t>
            </a:r>
            <a:r>
              <a:rPr lang="en-US" dirty="0" err="1"/>
              <a:t>Jupyter</a:t>
            </a:r>
            <a:r>
              <a:rPr lang="en-US" dirty="0"/>
              <a:t>, which allows you to run the code in your web browser: </a:t>
            </a:r>
            <a:r>
              <a:rPr lang="en-US" dirty="0">
                <a:hlinkClick r:id="rId3"/>
              </a:rPr>
              <a:t>https://jupyter.org/</a:t>
            </a:r>
            <a:endParaRPr lang="en-US" dirty="0"/>
          </a:p>
          <a:p>
            <a:r>
              <a:rPr lang="en-US" dirty="0"/>
              <a:t>I run </a:t>
            </a:r>
            <a:r>
              <a:rPr lang="en-US" dirty="0" err="1"/>
              <a:t>Jupyter</a:t>
            </a:r>
            <a:r>
              <a:rPr lang="en-US" dirty="0"/>
              <a:t> using anaconda.  Anaconda is a company, but their individual license is still free.  It’s useful because, if you install using anaconda, many things just magically work.  But it’s no longer necessary; if you have any other version of python installed, you should be able to get </a:t>
            </a:r>
            <a:r>
              <a:rPr lang="en-US" dirty="0" err="1"/>
              <a:t>jupyter</a:t>
            </a:r>
            <a:r>
              <a:rPr lang="en-US" dirty="0"/>
              <a:t> using </a:t>
            </a:r>
            <a:r>
              <a:rPr lang="en-US" dirty="0">
                <a:highlight>
                  <a:srgbClr val="C0C0C0"/>
                </a:highlight>
              </a:rPr>
              <a:t>pip install </a:t>
            </a:r>
            <a:r>
              <a:rPr lang="en-US" dirty="0" err="1">
                <a:highlight>
                  <a:srgbClr val="C0C0C0"/>
                </a:highlight>
              </a:rPr>
              <a:t>jupyterlab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23500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F57B0-803E-F84E-A145-112E62EB4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notebook_lec01.ipynb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71874-915C-614E-9A61-9F938320A7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OK, now let’s run notebook_lec01.ipynb.  Here’s the procedure I use:</a:t>
            </a:r>
          </a:p>
          <a:p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Unpack this zip file, including notebook_lec01.ipynb, into some directory on your computer.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Open a terminal window, and cd to that directory.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Type </a:t>
            </a:r>
            <a:r>
              <a:rPr lang="en-US" dirty="0" err="1">
                <a:highlight>
                  <a:srgbClr val="C0C0C0"/>
                </a:highlight>
              </a:rPr>
              <a:t>jupyter</a:t>
            </a:r>
            <a:r>
              <a:rPr lang="en-US" dirty="0">
                <a:highlight>
                  <a:srgbClr val="C0C0C0"/>
                </a:highlight>
              </a:rPr>
              <a:t>-lab</a:t>
            </a:r>
            <a:r>
              <a:rPr lang="en-US" dirty="0"/>
              <a:t> in your terminal window.  That will start </a:t>
            </a:r>
            <a:r>
              <a:rPr lang="en-US" dirty="0" err="1"/>
              <a:t>Jupyter</a:t>
            </a:r>
            <a:r>
              <a:rPr lang="en-US" dirty="0"/>
              <a:t>, and open your web browser, so you can see and run the code.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482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020DD-2EBD-AE4F-BC78-638F4D6A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Praat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1C46D3-C3F2-0045-893C-872B5EFCE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Once you’ve run notebook_lec01.ipynb, then you have three new audio files that you can open and explore.  I recommend that you download and try </a:t>
            </a:r>
            <a:r>
              <a:rPr lang="en-US" dirty="0" err="1"/>
              <a:t>Praat</a:t>
            </a:r>
            <a:r>
              <a:rPr lang="en-US" dirty="0"/>
              <a:t>.  Everything that’s possible in </a:t>
            </a:r>
            <a:r>
              <a:rPr lang="en-US" dirty="0" err="1"/>
              <a:t>Praat</a:t>
            </a:r>
            <a:r>
              <a:rPr lang="en-US" dirty="0"/>
              <a:t> is also possible in python, so installing </a:t>
            </a:r>
            <a:r>
              <a:rPr lang="en-US" dirty="0" err="1"/>
              <a:t>Praat</a:t>
            </a:r>
            <a:r>
              <a:rPr lang="en-US" dirty="0"/>
              <a:t> is not necessary, but some things are more convenient in </a:t>
            </a:r>
            <a:r>
              <a:rPr lang="en-US" dirty="0" err="1"/>
              <a:t>Praat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51487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B73A8-CD14-A74C-9129-8A670FA2A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this course will be run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15CBA-A913-0645-9AB4-6CE11C21B5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Finally, let’s spend some time talking about how this course will be run.  All the details are available on the course web page: </a:t>
            </a:r>
            <a:r>
              <a:rPr lang="en-US" dirty="0">
                <a:hlinkClick r:id="rId2"/>
              </a:rPr>
              <a:t>https://courses.grainger.illinois.edu/ece401/fa2021/</a:t>
            </a:r>
            <a:endParaRPr lang="en-US" dirty="0"/>
          </a:p>
          <a:p>
            <a:r>
              <a:rPr lang="en-US" dirty="0"/>
              <a:t>In particular, I’ll use </a:t>
            </a:r>
            <a:r>
              <a:rPr lang="en-US" dirty="0" err="1"/>
              <a:t>CampusWire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https://campuswire.com/c/GF2F19284/feed</a:t>
            </a:r>
            <a:r>
              <a:rPr lang="en-US" dirty="0"/>
              <a:t> as a kind of online, always-on office hours.  You can’t join our course unless you have the passcode.  You should have received the passcode already by e-mail; if you haven’t, please let me know, and </a:t>
            </a:r>
            <a:r>
              <a:rPr lang="en-US"/>
              <a:t>I’ll send it to you.</a:t>
            </a:r>
          </a:p>
        </p:txBody>
      </p:sp>
    </p:spTree>
    <p:extLst>
      <p:ext uri="{BB962C8B-B14F-4D97-AF65-F5344CB8AC3E}">
        <p14:creationId xmlns:p14="http://schemas.microsoft.com/office/powerpoint/2010/main" val="180565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543</Words>
  <Application>Microsoft Macintosh PowerPoint</Application>
  <PresentationFormat>Widescreen</PresentationFormat>
  <Paragraphs>30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ECE 401 Lecture 1: Introduction</vt:lpstr>
      <vt:lpstr>Signal Processing</vt:lpstr>
      <vt:lpstr>Signal Processing</vt:lpstr>
      <vt:lpstr>Where to start</vt:lpstr>
      <vt:lpstr>Tools</vt:lpstr>
      <vt:lpstr>notebook_lec01.ipynb</vt:lpstr>
      <vt:lpstr>Praat</vt:lpstr>
      <vt:lpstr>How this course will be run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ECE 401 Lecture 1: Introduction</dc:title>
  <dc:creator>Hasegawa-Johnson, Mark Allan</dc:creator>
  <cp:lastModifiedBy>Hasegawa-Johnson, Mark Allan</cp:lastModifiedBy>
  <cp:revision>3</cp:revision>
  <cp:lastPrinted>2021-08-16T15:49:51Z</cp:lastPrinted>
  <dcterms:created xsi:type="dcterms:W3CDTF">2021-08-16T15:19:48Z</dcterms:created>
  <dcterms:modified xsi:type="dcterms:W3CDTF">2021-08-19T17:12:17Z</dcterms:modified>
</cp:coreProperties>
</file>