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56" r:id="rId2"/>
    <p:sldId id="455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8" r:id="rId12"/>
    <p:sldId id="467" r:id="rId13"/>
    <p:sldId id="440" r:id="rId14"/>
    <p:sldId id="441" r:id="rId15"/>
    <p:sldId id="442" r:id="rId16"/>
    <p:sldId id="447" r:id="rId17"/>
    <p:sldId id="448" r:id="rId18"/>
    <p:sldId id="449" r:id="rId19"/>
    <p:sldId id="450" r:id="rId20"/>
    <p:sldId id="434" r:id="rId21"/>
    <p:sldId id="435" r:id="rId22"/>
    <p:sldId id="436" r:id="rId23"/>
    <p:sldId id="437" r:id="rId24"/>
    <p:sldId id="438" r:id="rId25"/>
    <p:sldId id="439" r:id="rId26"/>
    <p:sldId id="431" r:id="rId27"/>
    <p:sldId id="433" r:id="rId28"/>
    <p:sldId id="432" r:id="rId29"/>
    <p:sldId id="443" r:id="rId30"/>
    <p:sldId id="444" r:id="rId31"/>
    <p:sldId id="445" r:id="rId32"/>
    <p:sldId id="446" r:id="rId33"/>
    <p:sldId id="452" r:id="rId34"/>
    <p:sldId id="453" r:id="rId35"/>
    <p:sldId id="454" r:id="rId36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800"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FFF"/>
    <a:srgbClr val="B7CCFE"/>
    <a:srgbClr val="ECF2FF"/>
    <a:srgbClr val="EEF3FF"/>
    <a:srgbClr val="EEEEEE"/>
    <a:srgbClr val="FCF5F6"/>
    <a:srgbClr val="DADA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/>
    <p:restoredTop sz="94650"/>
  </p:normalViewPr>
  <p:slideViewPr>
    <p:cSldViewPr snapToGrid="0">
      <p:cViewPr>
        <p:scale>
          <a:sx n="145" d="100"/>
          <a:sy n="145" d="100"/>
        </p:scale>
        <p:origin x="68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3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412929"/>
            <a:ext cx="5136931" cy="41824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052" tIns="50143" rIns="97052" bIns="50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4850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6524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7307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49325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422400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97063" algn="l" defTabSz="9842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7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3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4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463" y="163513"/>
            <a:ext cx="1963737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3" y="163513"/>
            <a:ext cx="57404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62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04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3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8288"/>
            <a:ext cx="38100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8288"/>
            <a:ext cx="38100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13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28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75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25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8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92150" y="184150"/>
            <a:ext cx="7759700" cy="9683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163513"/>
            <a:ext cx="77724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8288"/>
            <a:ext cx="77724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58813" y="6353175"/>
            <a:ext cx="779145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92138" y="6311900"/>
            <a:ext cx="1141337" cy="39754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endParaRPr lang="en-US" altLang="en-US" sz="1000" b="1" dirty="0"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altLang="en-US" sz="1000" b="1" dirty="0">
                <a:latin typeface="Times New Roman" pitchFamily="18" charset="0"/>
                <a:cs typeface="+mn-cs"/>
              </a:rPr>
              <a:t>Iyer  - Lecture 23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05638" y="6319838"/>
            <a:ext cx="1533525" cy="393700"/>
          </a:xfrm>
          <a:prstGeom prst="rect">
            <a:avLst/>
          </a:prstGeom>
          <a:noFill/>
          <a:ln>
            <a:noFill/>
          </a:ln>
          <a:extLst/>
        </p:spPr>
        <p:txBody>
          <a:bodyPr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en-US" sz="1000" b="1" dirty="0">
                <a:latin typeface="Times New Roman" pitchFamily="18" charset="0"/>
                <a:cs typeface="+mn-cs"/>
              </a:rPr>
              <a:t>        </a:t>
            </a:r>
          </a:p>
          <a:p>
            <a:pPr algn="r" eaLnBrk="0" hangingPunct="0">
              <a:defRPr/>
            </a:pPr>
            <a:r>
              <a:rPr lang="en-US" altLang="en-US" sz="1000" b="1" dirty="0">
                <a:latin typeface="Times New Roman" pitchFamily="18" charset="0"/>
                <a:cs typeface="+mn-cs"/>
              </a:rPr>
              <a:t>ECE 313 - Fall 2016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19538" y="6311900"/>
            <a:ext cx="180975" cy="393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7" tIns="44450" rIns="90487" bIns="44450">
            <a:spAutoFit/>
          </a:bodyPr>
          <a:lstStyle>
            <a:lvl1pPr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0" hangingPunct="0">
              <a:defRPr/>
            </a:pPr>
            <a:endParaRPr lang="en-US" altLang="en-US" sz="1000"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endParaRPr lang="en-US" altLang="en-US" sz="10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Times New Roman" charset="0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Times New Roman" charset="0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Times New Roman" charset="0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Project Presentation</a:t>
            </a:r>
          </a:p>
          <a:p>
            <a:pPr lvl="1"/>
            <a:r>
              <a:rPr lang="en-US" dirty="0" smtClean="0"/>
              <a:t>Saturday</a:t>
            </a:r>
            <a:r>
              <a:rPr lang="en-US" dirty="0"/>
              <a:t>, May 6, 12pm – </a:t>
            </a:r>
            <a:r>
              <a:rPr lang="en-US" dirty="0" smtClean="0"/>
              <a:t>5pm, ECEB 1013, 1015, 2013, 2015</a:t>
            </a:r>
          </a:p>
          <a:p>
            <a:pPr lvl="1"/>
            <a:r>
              <a:rPr lang="en-US" dirty="0" smtClean="0"/>
              <a:t>Sign </a:t>
            </a:r>
            <a:r>
              <a:rPr lang="en-US" dirty="0"/>
              <a:t>up </a:t>
            </a:r>
            <a:r>
              <a:rPr lang="en-US" dirty="0" smtClean="0"/>
              <a:t>by filling the </a:t>
            </a:r>
            <a:r>
              <a:rPr lang="en-US" dirty="0"/>
              <a:t>Doodle </a:t>
            </a:r>
            <a:r>
              <a:rPr lang="en-US" dirty="0" smtClean="0"/>
              <a:t>poll on Piazza </a:t>
            </a:r>
            <a:r>
              <a:rPr lang="en-US" b="1" dirty="0" smtClean="0">
                <a:solidFill>
                  <a:srgbClr val="FF0000"/>
                </a:solidFill>
              </a:rPr>
              <a:t>today </a:t>
            </a:r>
            <a:r>
              <a:rPr lang="en-US" b="1" dirty="0">
                <a:solidFill>
                  <a:srgbClr val="FF0000"/>
                </a:solidFill>
              </a:rPr>
              <a:t>by </a:t>
            </a:r>
            <a:r>
              <a:rPr lang="en-US" b="1" dirty="0" smtClean="0">
                <a:solidFill>
                  <a:srgbClr val="FF0000"/>
                </a:solidFill>
              </a:rPr>
              <a:t>5pm </a:t>
            </a:r>
            <a:r>
              <a:rPr lang="en-US" dirty="0" smtClean="0"/>
              <a:t>deadline.</a:t>
            </a:r>
          </a:p>
          <a:p>
            <a:pPr lvl="1"/>
            <a:r>
              <a:rPr lang="en-US" dirty="0" smtClean="0"/>
              <a:t>7 minutes for the presentation, 3-5 minutes going through </a:t>
            </a:r>
            <a:r>
              <a:rPr lang="en-US" dirty="0" err="1" smtClean="0"/>
              <a:t>Matlab</a:t>
            </a:r>
            <a:r>
              <a:rPr lang="en-US" dirty="0" smtClean="0"/>
              <a:t> code, 3-5 minutes for questions, 3 minutes buffer time.</a:t>
            </a:r>
          </a:p>
          <a:p>
            <a:pPr lvl="1"/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Report will be due on Monday, May 8, </a:t>
            </a:r>
            <a:r>
              <a:rPr lang="en-US" dirty="0" smtClean="0"/>
              <a:t>11:59pm (no grace period)</a:t>
            </a:r>
          </a:p>
          <a:p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Exam Review on Tue, May 9, 5:00 PM - 7:00 PM, Siebel 0216 (usual ECE 313 classroom location)</a:t>
            </a:r>
          </a:p>
          <a:p>
            <a:r>
              <a:rPr lang="en-US" b="1" dirty="0" smtClean="0"/>
              <a:t>Additional </a:t>
            </a:r>
            <a:r>
              <a:rPr lang="en-US" b="1" dirty="0"/>
              <a:t>TA </a:t>
            </a:r>
            <a:r>
              <a:rPr lang="en-US" b="1" dirty="0" smtClean="0"/>
              <a:t>hours (walk-in is </a:t>
            </a:r>
            <a:r>
              <a:rPr lang="en-US" b="1" dirty="0" smtClean="0"/>
              <a:t>ok if we </a:t>
            </a:r>
            <a:r>
              <a:rPr lang="en-US" b="1" smtClean="0"/>
              <a:t>are available)</a:t>
            </a:r>
            <a:endParaRPr lang="en-US" dirty="0"/>
          </a:p>
          <a:p>
            <a:pPr lvl="1"/>
            <a:r>
              <a:rPr lang="en-US" dirty="0" smtClean="0"/>
              <a:t>Friday</a:t>
            </a:r>
            <a:r>
              <a:rPr lang="en-US" dirty="0"/>
              <a:t>, May 5, 3-4 (</a:t>
            </a:r>
            <a:r>
              <a:rPr lang="en-US" dirty="0" err="1"/>
              <a:t>Saboo</a:t>
            </a:r>
            <a:r>
              <a:rPr lang="en-US" dirty="0"/>
              <a:t>), 4-5pm (Phuong)</a:t>
            </a:r>
          </a:p>
          <a:p>
            <a:pPr lvl="1"/>
            <a:r>
              <a:rPr lang="en-US" dirty="0" smtClean="0"/>
              <a:t>Mon</a:t>
            </a:r>
            <a:r>
              <a:rPr lang="en-US" dirty="0"/>
              <a:t>, May 8, 3-5 (</a:t>
            </a:r>
            <a:r>
              <a:rPr lang="en-US" dirty="0" err="1"/>
              <a:t>Saboo</a:t>
            </a:r>
            <a:r>
              <a:rPr lang="en-US" dirty="0"/>
              <a:t>); Tue, May 9, 3-5 (Phuong)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3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the joint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,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/>
                      </a:rPr>
                      <m:t>𝑝</m:t>
                    </m:r>
                    <m:r>
                      <a:rPr lang="en-IN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would be:</a:t>
                </a:r>
              </a:p>
              <a:p>
                <a:pPr lvl="1"/>
                <a:r>
                  <a:rPr lang="en-IN" dirty="0" smtClean="0"/>
                  <a:t>p(0,0) = </a:t>
                </a:r>
                <a:r>
                  <a:rPr lang="en-IN" dirty="0"/>
                  <a:t>0</a:t>
                </a:r>
                <a:r>
                  <a:rPr lang="en-IN" dirty="0" smtClean="0"/>
                  <a:t> (the probability that neither odd nor even shows in the roll of a die)</a:t>
                </a:r>
              </a:p>
              <a:p>
                <a:pPr lvl="1"/>
                <a:r>
                  <a:rPr lang="en-IN" dirty="0" smtClean="0"/>
                  <a:t>p(1,0) = 1/2 (odd shows up)</a:t>
                </a:r>
              </a:p>
              <a:p>
                <a:pPr lvl="1"/>
                <a:r>
                  <a:rPr lang="en-IN" dirty="0"/>
                  <a:t>p</a:t>
                </a:r>
                <a:r>
                  <a:rPr lang="en-IN" dirty="0" smtClean="0"/>
                  <a:t>(0,1) = 1/2 (even shows up)</a:t>
                </a:r>
              </a:p>
              <a:p>
                <a:pPr lvl="1"/>
                <a:r>
                  <a:rPr lang="en-IN" dirty="0" smtClean="0"/>
                  <a:t>p(1,1) = 0 (the probability that both odd and even show in a roll, which isn’t possible)</a:t>
                </a:r>
                <a:br>
                  <a:rPr lang="en-IN" dirty="0" smtClean="0"/>
                </a:br>
                <a:endParaRPr lang="en-IN" dirty="0" smtClean="0"/>
              </a:p>
              <a:p>
                <a:r>
                  <a:rPr lang="en-IN" dirty="0" smtClean="0"/>
                  <a:t>So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IN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is always zero.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∗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IN" b="0" dirty="0" smtClean="0"/>
              </a:p>
              <a:p>
                <a:r>
                  <a:rPr lang="en-IN" dirty="0" smtClean="0"/>
                  <a:t>So we have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=0−</m:t>
                    </m:r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IN" b="0" i="1" smtClean="0">
                        <a:latin typeface="Cambria Math"/>
                      </a:rPr>
                      <m:t>=− 1</m:t>
                    </m:r>
                    <m:r>
                      <m:rPr>
                        <m:lit/>
                      </m:rPr>
                      <a:rPr lang="en-IN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4</m:t>
                    </m:r>
                    <m:r>
                      <a:rPr lang="en-IN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IN" dirty="0" smtClean="0"/>
                  <a:t>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3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0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400" dirty="0"/>
                  <a:t>Let P(D) be the probability you have </a:t>
                </a:r>
                <a:r>
                  <a:rPr lang="en-US" sz="1400" dirty="0" err="1" smtClean="0"/>
                  <a:t>Zika</a:t>
                </a:r>
                <a:r>
                  <a:rPr lang="en-US" sz="1400" dirty="0" smtClean="0"/>
                  <a:t>. </a:t>
                </a:r>
              </a:p>
              <a:p>
                <a:r>
                  <a:rPr lang="en-US" sz="1400" dirty="0" smtClean="0"/>
                  <a:t>Let </a:t>
                </a:r>
                <a:r>
                  <a:rPr lang="en-US" sz="1400" dirty="0"/>
                  <a:t>P(T) be the probability of a positive test.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We </a:t>
                </a:r>
                <a:r>
                  <a:rPr lang="en-US" sz="1400" dirty="0"/>
                  <a:t>wish to know P(D|T). </a:t>
                </a:r>
                <a:endParaRPr lang="en-US" sz="1400" dirty="0" smtClean="0"/>
              </a:p>
              <a:p>
                <a:endParaRPr lang="en-US" dirty="0"/>
              </a:p>
              <a:p>
                <a:r>
                  <a:rPr lang="en-US" dirty="0" smtClean="0"/>
                  <a:t>Bayes </a:t>
                </a:r>
                <a:r>
                  <a:rPr lang="en-US" dirty="0"/>
                  <a:t>theorem says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𝑃</m:t>
                      </m:r>
                      <m:r>
                        <a:rPr lang="en-US" i="1" dirty="0" smtClean="0"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latin typeface="Cambria Math" charset="0"/>
                        </a:rPr>
                        <m:t>𝐷</m:t>
                      </m:r>
                      <m:r>
                        <a:rPr lang="en-US" i="1" dirty="0" smtClean="0">
                          <a:latin typeface="Cambria Math" charset="0"/>
                        </a:rPr>
                        <m:t>|</m:t>
                      </m:r>
                      <m:r>
                        <a:rPr lang="en-US" i="1" dirty="0" smtClean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) = 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|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 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𝑃</m:t>
                      </m:r>
                      <m:r>
                        <a:rPr lang="en-US" i="1" dirty="0" smtClean="0"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latin typeface="Cambria Math" charset="0"/>
                        </a:rPr>
                        <m:t>𝐷</m:t>
                      </m:r>
                      <m:r>
                        <a:rPr lang="en-US" i="1" dirty="0" smtClean="0">
                          <a:latin typeface="Cambria Math" charset="0"/>
                        </a:rPr>
                        <m:t>|</m:t>
                      </m:r>
                      <m:r>
                        <a:rPr lang="en-US" i="1" dirty="0" smtClean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) = 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|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 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|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𝐷</m:t>
                      </m:r>
                      <m:r>
                        <a:rPr lang="en-US" i="1" dirty="0">
                          <a:latin typeface="Cambria Math" charset="0"/>
                        </a:rPr>
                        <m:t>) + 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𝑇</m:t>
                      </m:r>
                      <m:r>
                        <a:rPr lang="en-US" i="1" dirty="0">
                          <a:latin typeface="Cambria Math" charset="0"/>
                        </a:rPr>
                        <m:t>|</m:t>
                      </m:r>
                      <m:r>
                        <a:rPr lang="en-US" i="1" dirty="0">
                          <a:latin typeface="Cambria Math" charset="0"/>
                        </a:rPr>
                        <m:t>𝑁𝐷</m:t>
                      </m:r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  <m:r>
                        <a:rPr lang="en-US" i="1" dirty="0">
                          <a:latin typeface="Cambria Math" charset="0"/>
                        </a:rPr>
                        <m:t>𝑃</m:t>
                      </m:r>
                      <m:r>
                        <a:rPr lang="en-US" i="1" dirty="0">
                          <a:latin typeface="Cambria Math" charset="0"/>
                        </a:rPr>
                        <m:t>(</m:t>
                      </m:r>
                      <m:r>
                        <a:rPr lang="en-US" i="1" dirty="0">
                          <a:latin typeface="Cambria Math" charset="0"/>
                        </a:rPr>
                        <m:t>𝑁𝐷</m:t>
                      </m:r>
                      <m:r>
                        <a:rPr lang="en-US" i="1" dirty="0"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dirty="0"/>
                  <a:t>P(ND) means the probability of not having </a:t>
                </a:r>
                <a:r>
                  <a:rPr lang="en-US" dirty="0" err="1" smtClean="0"/>
                  <a:t>Zika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4" t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32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We have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P(D</a:t>
            </a:r>
            <a:r>
              <a:rPr lang="en-US" sz="1400" dirty="0"/>
              <a:t>) = 0.0001 (the a priori probability you have </a:t>
            </a:r>
            <a:r>
              <a:rPr lang="en-US" sz="1400" dirty="0" err="1" smtClean="0"/>
              <a:t>Zika</a:t>
            </a:r>
            <a:r>
              <a:rPr lang="en-US" sz="1400" dirty="0" smtClean="0"/>
              <a:t>). </a:t>
            </a:r>
          </a:p>
          <a:p>
            <a:pPr marL="0" indent="0">
              <a:buNone/>
            </a:pPr>
            <a:r>
              <a:rPr lang="en-US" sz="1400" dirty="0" smtClean="0"/>
              <a:t>P(ND</a:t>
            </a:r>
            <a:r>
              <a:rPr lang="en-US" sz="1400" dirty="0"/>
              <a:t>) = 0.9999 P(T|D) = 1 (if you have </a:t>
            </a:r>
            <a:r>
              <a:rPr lang="en-US" sz="1400" dirty="0" err="1" smtClean="0"/>
              <a:t>Zika</a:t>
            </a:r>
            <a:r>
              <a:rPr lang="en-US" sz="1400" dirty="0" smtClean="0"/>
              <a:t> the </a:t>
            </a:r>
            <a:r>
              <a:rPr lang="en-US" sz="1400" dirty="0"/>
              <a:t>test is always positive).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P(T|ND</a:t>
            </a:r>
            <a:r>
              <a:rPr lang="en-US" sz="1400" dirty="0"/>
              <a:t>) = 0.01 (1% chance of a false positive).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Plugging </a:t>
            </a:r>
            <a:r>
              <a:rPr lang="en-US" sz="1400" dirty="0"/>
              <a:t>these numbers in we get </a:t>
            </a:r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	P(D|T</a:t>
            </a:r>
            <a:r>
              <a:rPr lang="en-US" sz="1400" dirty="0"/>
              <a:t>) = 1 × 0.0001 1 × 0.0001 + 0.01 × 0.9999 ≈ 0.01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That </a:t>
            </a:r>
            <a:r>
              <a:rPr lang="en-US" sz="1400" dirty="0"/>
              <a:t>is, even though the test was positive your chance of having </a:t>
            </a:r>
            <a:r>
              <a:rPr lang="en-US" sz="1400" dirty="0" err="1" smtClean="0"/>
              <a:t>Zika</a:t>
            </a:r>
            <a:r>
              <a:rPr lang="en-US" sz="1400" dirty="0" smtClean="0"/>
              <a:t> is </a:t>
            </a:r>
            <a:r>
              <a:rPr lang="en-US" sz="1400" dirty="0"/>
              <a:t>only </a:t>
            </a:r>
            <a:r>
              <a:rPr lang="en-US" sz="1400" dirty="0" smtClean="0"/>
              <a:t>1%, because </a:t>
            </a:r>
            <a:r>
              <a:rPr lang="en-US" sz="1400" dirty="0"/>
              <a:t>your P(D) is indeed very </a:t>
            </a:r>
            <a:r>
              <a:rPr lang="en-US" sz="1400" dirty="0" smtClean="0"/>
              <a:t>low.</a:t>
            </a:r>
          </a:p>
          <a:p>
            <a:endParaRPr lang="en-US" sz="1400" dirty="0"/>
          </a:p>
          <a:p>
            <a:r>
              <a:rPr lang="en-US" sz="1400" dirty="0" smtClean="0"/>
              <a:t>However</a:t>
            </a:r>
            <a:r>
              <a:rPr lang="en-US" sz="1400" dirty="0"/>
              <a:t>, if you went to </a:t>
            </a:r>
            <a:r>
              <a:rPr lang="en-US" sz="1400" dirty="0" smtClean="0"/>
              <a:t>Florida recently </a:t>
            </a:r>
            <a:r>
              <a:rPr lang="en-US" sz="1400" dirty="0"/>
              <a:t>then your starting P(D) is </a:t>
            </a:r>
            <a:r>
              <a:rPr lang="en-US" sz="1400" dirty="0" smtClean="0"/>
              <a:t>0.005. In </a:t>
            </a:r>
            <a:r>
              <a:rPr lang="en-US" sz="1400" dirty="0"/>
              <a:t>this case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		P(D|T</a:t>
            </a:r>
            <a:r>
              <a:rPr lang="en-US" sz="1400" dirty="0"/>
              <a:t>) = 1 × 0.005 1 × 0.005 + 0.01 × 0.995 ≈ 0.33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and </a:t>
            </a:r>
            <a:r>
              <a:rPr lang="en-US" sz="1400" dirty="0"/>
              <a:t>you should be a lot more worried.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Review: Poisson Distribution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281113"/>
            <a:ext cx="7772400" cy="4675187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230188" indent="-230188">
              <a:spcAft>
                <a:spcPts val="600"/>
              </a:spcAft>
            </a:pPr>
            <a:endParaRPr lang="en-US" altLang="en-US" dirty="0" smtClean="0"/>
          </a:p>
          <a:p>
            <a:pPr marL="230188" indent="-230188">
              <a:spcAft>
                <a:spcPts val="600"/>
              </a:spcAft>
              <a:buFontTx/>
              <a:buNone/>
            </a:pPr>
            <a:endParaRPr lang="en-US" altLang="en-US" sz="1800" dirty="0" smtClean="0"/>
          </a:p>
          <a:p>
            <a:pPr marL="230188" indent="-230188"/>
            <a:endParaRPr lang="en-US" altLang="en-US" dirty="0" smtClean="0"/>
          </a:p>
          <a:p>
            <a:pPr marL="230188" indent="-230188"/>
            <a:endParaRPr lang="en-US" altLang="en-US" dirty="0" smtClean="0"/>
          </a:p>
          <a:p>
            <a:pPr marL="230188" indent="-230188">
              <a:buFontTx/>
              <a:buNone/>
            </a:pPr>
            <a:endParaRPr lang="en-US" alt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0124" y="1252089"/>
            <a:ext cx="7828578" cy="4675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800" dirty="0" smtClean="0"/>
              <a:t>Let </a:t>
            </a:r>
            <a:r>
              <a:rPr lang="en-US" altLang="en-US" sz="1800" i="1" dirty="0"/>
              <a:t>X</a:t>
            </a:r>
            <a:r>
              <a:rPr lang="en-US" altLang="en-US" sz="1800" dirty="0" smtClean="0"/>
              <a:t> be a discrete random variable, representing the</a:t>
            </a:r>
            <a:r>
              <a:rPr lang="en-US" sz="1800" dirty="0" smtClean="0"/>
              <a:t> </a:t>
            </a:r>
            <a:r>
              <a:rPr lang="en-US" sz="1800" dirty="0"/>
              <a:t>“no. of arrivals in an interval (0,t]</a:t>
            </a:r>
            <a:r>
              <a:rPr lang="en-US" sz="1800" dirty="0" smtClean="0"/>
              <a:t>”. Assume </a:t>
            </a:r>
            <a:r>
              <a:rPr lang="en-US" sz="1800" dirty="0" err="1" smtClean="0"/>
              <a:t>λ</a:t>
            </a:r>
            <a:r>
              <a:rPr lang="en-US" sz="1800" dirty="0" smtClean="0"/>
              <a:t> is the rate of arrival of the jobs.</a:t>
            </a:r>
          </a:p>
          <a:p>
            <a:endParaRPr lang="en-US" sz="3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a small interval, </a:t>
            </a:r>
            <a:r>
              <a:rPr lang="en-US" sz="1800" dirty="0" err="1"/>
              <a:t>Δt</a:t>
            </a:r>
            <a:r>
              <a:rPr lang="en-US" sz="1800" dirty="0"/>
              <a:t>, prob. of new </a:t>
            </a:r>
            <a:r>
              <a:rPr lang="en-US" sz="1800" dirty="0" smtClean="0"/>
              <a:t>arrival is </a:t>
            </a:r>
            <a:r>
              <a:rPr lang="en-US" sz="1800" dirty="0" err="1" smtClean="0"/>
              <a:t>λΔt</a:t>
            </a:r>
            <a:r>
              <a:rPr lang="en-US" sz="1800" dirty="0"/>
              <a:t>.</a:t>
            </a:r>
          </a:p>
          <a:p>
            <a:r>
              <a:rPr lang="en-US" sz="1800" dirty="0"/>
              <a:t>If </a:t>
            </a:r>
            <a:r>
              <a:rPr lang="en-US" sz="1800" dirty="0" err="1"/>
              <a:t>Δt</a:t>
            </a:r>
            <a:r>
              <a:rPr lang="en-US" sz="1800" dirty="0"/>
              <a:t> is small enough, </a:t>
            </a:r>
            <a:r>
              <a:rPr lang="en-US" sz="1800" dirty="0" smtClean="0"/>
              <a:t>probability </a:t>
            </a:r>
            <a:r>
              <a:rPr lang="en-US" sz="1800" dirty="0"/>
              <a:t>of two arrivals in </a:t>
            </a:r>
            <a:r>
              <a:rPr lang="en-US" sz="1800" dirty="0" err="1"/>
              <a:t>Δt</a:t>
            </a:r>
            <a:r>
              <a:rPr lang="en-US" sz="1800" dirty="0"/>
              <a:t> may be neglected</a:t>
            </a:r>
          </a:p>
          <a:p>
            <a:endParaRPr lang="en-US" sz="1050" dirty="0" smtClean="0"/>
          </a:p>
          <a:p>
            <a:r>
              <a:rPr lang="en-US" sz="1800" dirty="0" smtClean="0"/>
              <a:t>Suppose interval </a:t>
            </a:r>
            <a:r>
              <a:rPr lang="en-US" sz="1800" dirty="0"/>
              <a:t>(0,t] is divided into n subintervals of length t/n</a:t>
            </a:r>
          </a:p>
          <a:p>
            <a:r>
              <a:rPr lang="en-US" sz="1800" dirty="0"/>
              <a:t>Suppose arrival of a job in any interval is independent of the arrival of a job in any other </a:t>
            </a:r>
            <a:r>
              <a:rPr lang="en-US" sz="1800" dirty="0" smtClean="0"/>
              <a:t>interval.</a:t>
            </a:r>
            <a:endParaRPr lang="en-US" sz="1800" dirty="0"/>
          </a:p>
          <a:p>
            <a:r>
              <a:rPr lang="en-US" sz="1800" dirty="0"/>
              <a:t>For a large </a:t>
            </a:r>
            <a:r>
              <a:rPr lang="en-US" sz="1800" i="1" dirty="0"/>
              <a:t>n</a:t>
            </a:r>
            <a:r>
              <a:rPr lang="en-US" sz="1800" dirty="0"/>
              <a:t>, the </a:t>
            </a:r>
            <a:r>
              <a:rPr lang="en-US" sz="1800" i="1" dirty="0"/>
              <a:t>n </a:t>
            </a:r>
            <a:r>
              <a:rPr lang="en-US" sz="1800" dirty="0"/>
              <a:t>intervals can be thought of as constituting a sequence of </a:t>
            </a:r>
            <a:r>
              <a:rPr lang="en-US" sz="1800" b="1" i="1" dirty="0"/>
              <a:t>Bernoulli trials </a:t>
            </a:r>
            <a:r>
              <a:rPr lang="en-US" sz="1800" dirty="0"/>
              <a:t>with probability of success </a:t>
            </a:r>
            <a:r>
              <a:rPr lang="en-US" sz="1800" i="1" dirty="0" smtClean="0"/>
              <a:t>p </a:t>
            </a:r>
            <a:r>
              <a:rPr lang="en-US" sz="1800" i="1" dirty="0"/>
              <a:t>= </a:t>
            </a:r>
            <a:r>
              <a:rPr lang="en-US" sz="1800" dirty="0" err="1"/>
              <a:t>λt</a:t>
            </a:r>
            <a:r>
              <a:rPr lang="en-US" sz="1800" dirty="0"/>
              <a:t>/</a:t>
            </a:r>
            <a:r>
              <a:rPr lang="en-US" sz="1800" i="1" dirty="0" smtClean="0"/>
              <a:t>n</a:t>
            </a:r>
          </a:p>
          <a:p>
            <a:r>
              <a:rPr lang="en-US" sz="1800" dirty="0" smtClean="0"/>
              <a:t>Therefore</a:t>
            </a:r>
            <a:r>
              <a:rPr lang="en-US" sz="1800" dirty="0"/>
              <a:t>, probability of </a:t>
            </a:r>
            <a:r>
              <a:rPr lang="en-US" sz="1800" i="1" dirty="0"/>
              <a:t>k </a:t>
            </a:r>
            <a:r>
              <a:rPr lang="en-US" sz="1800" dirty="0"/>
              <a:t>arrivals in a total of </a:t>
            </a:r>
            <a:r>
              <a:rPr lang="en-US" sz="1800" i="1" dirty="0"/>
              <a:t>n </a:t>
            </a:r>
            <a:r>
              <a:rPr lang="en-US" sz="1800" dirty="0"/>
              <a:t>intervals, </a:t>
            </a:r>
            <a:r>
              <a:rPr lang="en-US" sz="1800" dirty="0" smtClean="0"/>
              <a:t>is given by: </a:t>
            </a:r>
            <a:endParaRPr lang="en-US" sz="1800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230188" indent="-230188">
              <a:spcAft>
                <a:spcPts val="600"/>
              </a:spcAft>
            </a:pPr>
            <a:endParaRPr lang="en-US" altLang="en-US" dirty="0" smtClean="0"/>
          </a:p>
          <a:p>
            <a:pPr marL="230188" indent="-230188">
              <a:spcAft>
                <a:spcPts val="600"/>
              </a:spcAft>
              <a:buFontTx/>
              <a:buNone/>
            </a:pPr>
            <a:endParaRPr lang="en-US" altLang="en-US" sz="1800" dirty="0" smtClean="0"/>
          </a:p>
          <a:p>
            <a:pPr marL="230188" indent="-230188"/>
            <a:endParaRPr lang="en-US" altLang="en-US" dirty="0" smtClean="0"/>
          </a:p>
          <a:p>
            <a:pPr marL="230188" indent="-230188"/>
            <a:endParaRPr lang="en-US" altLang="en-US" dirty="0" smtClean="0"/>
          </a:p>
          <a:p>
            <a:pPr marL="230188" indent="-230188">
              <a:buFontTx/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07" y="4719910"/>
            <a:ext cx="4992245" cy="626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55" y="5419590"/>
            <a:ext cx="5227048" cy="8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799" y="1540799"/>
            <a:ext cx="7772400" cy="46751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MS PGothic" charset="0"/>
              </a:rPr>
              <a:t>Expectation: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MS PGothic" charset="0"/>
              </a:rPr>
              <a:t>The Discrete Case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ea typeface="MS PGothic" charset="0"/>
              </a:rPr>
              <a:t>The Continuous Case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MS PGothic" charset="0"/>
              </a:rPr>
              <a:t>Expectation of function of a random variable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MS PGothic" charset="0"/>
              </a:rPr>
              <a:t>Corollary: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kern="0" dirty="0" smtClean="0">
              <a:solidFill>
                <a:srgbClr val="000000"/>
              </a:solidFill>
              <a:latin typeface="Arial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Expectations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752888" y="1812928"/>
          <a:ext cx="23606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3" imgW="1143276" imgH="355723" progId="Equation.3">
                  <p:embed/>
                </p:oleObj>
              </mc:Choice>
              <mc:Fallback>
                <p:oleObj name="Equation" r:id="rId3" imgW="1143276" imgH="355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88" y="1812928"/>
                        <a:ext cx="2360612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4121964" y="2482733"/>
          <a:ext cx="23796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5" imgW="1206523" imgH="330154" progId="Equation.3">
                  <p:embed/>
                </p:oleObj>
              </mc:Choice>
              <mc:Fallback>
                <p:oleObj name="Equation" r:id="rId5" imgW="1206523" imgH="3301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964" y="2482733"/>
                        <a:ext cx="237966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082558" y="3895946"/>
          <a:ext cx="3683275" cy="69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7" imgW="1573760" imgH="355294" progId="Equation.3">
                  <p:embed/>
                </p:oleObj>
              </mc:Choice>
              <mc:Fallback>
                <p:oleObj name="Equation" r:id="rId7" imgW="1573760" imgH="35529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558" y="3895946"/>
                        <a:ext cx="3683275" cy="697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3256516" y="4607736"/>
          <a:ext cx="3353765" cy="708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9" imgW="1625416" imgH="330154" progId="Equation.3">
                  <p:embed/>
                </p:oleObj>
              </mc:Choice>
              <mc:Fallback>
                <p:oleObj name="Equation" r:id="rId9" imgW="1625416" imgH="3301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16" y="4607736"/>
                        <a:ext cx="3353765" cy="708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3352394" y="5542037"/>
          <a:ext cx="24971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11" imgW="1409356" imgH="203384" progId="Equation.3">
                  <p:embed/>
                </p:oleObj>
              </mc:Choice>
              <mc:Fallback>
                <p:oleObj name="Equation" r:id="rId11" imgW="1409356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94" y="5542037"/>
                        <a:ext cx="2497137" cy="361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Moments: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Variance: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685800" lvl="2" indent="-342900"/>
            <a:r>
              <a:rPr lang="en-US" sz="2000" b="1" dirty="0">
                <a:latin typeface="+mn-lt"/>
                <a:ea typeface="+mn-ea"/>
                <a:cs typeface="+mn-cs"/>
              </a:rPr>
              <a:t>Corollary:</a:t>
            </a:r>
          </a:p>
          <a:p>
            <a:endParaRPr lang="en-US" b="1" dirty="0"/>
          </a:p>
        </p:txBody>
      </p:sp>
      <p:graphicFrame>
        <p:nvGraphicFramePr>
          <p:cNvPr id="92163" name="Object 1"/>
          <p:cNvGraphicFramePr>
            <a:graphicFrameLocks noChangeAspect="1"/>
          </p:cNvGraphicFramePr>
          <p:nvPr/>
        </p:nvGraphicFramePr>
        <p:xfrm>
          <a:off x="5299371" y="3029907"/>
          <a:ext cx="19494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3" imgW="1243080" imgH="228240" progId="Equation.3">
                  <p:embed/>
                </p:oleObj>
              </mc:Choice>
              <mc:Fallback>
                <p:oleObj name="Equation" r:id="rId3" imgW="124308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71" y="3029907"/>
                        <a:ext cx="19494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9"/>
          <p:cNvGraphicFramePr>
            <a:graphicFrameLocks noChangeAspect="1"/>
          </p:cNvGraphicFramePr>
          <p:nvPr/>
        </p:nvGraphicFramePr>
        <p:xfrm>
          <a:off x="1544084" y="3732609"/>
          <a:ext cx="62245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5" imgW="4012557" imgH="584246" progId="Equation.3">
                  <p:embed/>
                </p:oleObj>
              </mc:Choice>
              <mc:Fallback>
                <p:oleObj name="Equation" r:id="rId5" imgW="4012557" imgH="5842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084" y="3732609"/>
                        <a:ext cx="6224588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2"/>
          <p:cNvGraphicFramePr>
            <a:graphicFrameLocks noChangeAspect="1"/>
          </p:cNvGraphicFramePr>
          <p:nvPr/>
        </p:nvGraphicFramePr>
        <p:xfrm>
          <a:off x="2047878" y="1925306"/>
          <a:ext cx="54673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7" imgW="3529727" imgH="660308" progId="Equation.3">
                  <p:embed/>
                </p:oleObj>
              </mc:Choice>
              <mc:Fallback>
                <p:oleObj name="Equation" r:id="rId7" imgW="3529727" imgH="6603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8" y="1925306"/>
                        <a:ext cx="546735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1940627" y="3036075"/>
          <a:ext cx="27019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9" imgW="1523449" imgH="228738" progId="Equation.3">
                  <p:embed/>
                </p:oleObj>
              </mc:Choice>
              <mc:Fallback>
                <p:oleObj name="Equation" r:id="rId9" imgW="1523449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627" y="3036075"/>
                        <a:ext cx="2701925" cy="39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508937" y="4691910"/>
          <a:ext cx="311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11" imgW="1676124" imgH="228738" progId="Equation.3">
                  <p:embed/>
                </p:oleObj>
              </mc:Choice>
              <mc:Fallback>
                <p:oleObj name="Equation" r:id="rId11" imgW="1676124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937" y="4691910"/>
                        <a:ext cx="3111500" cy="419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3283099" y="5509105"/>
          <a:ext cx="27003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13" imgW="1523449" imgH="228738" progId="Equation.3">
                  <p:embed/>
                </p:oleObj>
              </mc:Choice>
              <mc:Fallback>
                <p:oleObj name="Equation" r:id="rId13" imgW="1523449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099" y="5509105"/>
                        <a:ext cx="2700338" cy="407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155710"/>
                  </p:ext>
                </p:extLst>
              </p:nvPr>
            </p:nvGraphicFramePr>
            <p:xfrm>
              <a:off x="1790836" y="2699656"/>
              <a:ext cx="5394053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7761"/>
                    <a:gridCol w="1797761"/>
                    <a:gridCol w="1798531"/>
                  </a:tblGrid>
                  <a:tr h="437025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endParaRPr lang="en-US" sz="36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 charset="0"/>
                                  </a:rPr>
                                  <m:t>𝒀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𝒀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135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0.1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135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135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𝑋</m:t>
                                </m:r>
                                <m:r>
                                  <a:rPr lang="en-US" sz="2400">
                                    <a:effectLst/>
                                    <a:latin typeface="Cambria Math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 dirty="0">
                              <a:effectLst/>
                            </a:rPr>
                            <a:t>0.3</a:t>
                          </a:r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 dirty="0">
                              <a:effectLst/>
                            </a:rPr>
                            <a:t>0.2</a:t>
                          </a:r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3155710"/>
                  </p:ext>
                </p:extLst>
              </p:nvPr>
            </p:nvGraphicFramePr>
            <p:xfrm>
              <a:off x="1790836" y="2699656"/>
              <a:ext cx="5394053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97761"/>
                    <a:gridCol w="1797761"/>
                    <a:gridCol w="1798531"/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endParaRPr lang="en-US" sz="36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1111" r="-101014" b="-23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0678" t="-1111" r="-1356" b="-235556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9" t="-149180" r="-201695" b="-2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0.1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9" t="-253333" r="-201695" b="-1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>
                              <a:effectLst/>
                            </a:rPr>
                            <a:t>0.2</a:t>
                          </a:r>
                          <a:endParaRPr lang="en-US" sz="280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9" t="-353333" r="-201695" b="-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 dirty="0">
                              <a:effectLst/>
                            </a:rPr>
                            <a:t>0.3</a:t>
                          </a:r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64945" algn="l"/>
                            </a:tabLst>
                          </a:pPr>
                          <a:r>
                            <a:rPr lang="en-US" sz="2400" dirty="0">
                              <a:effectLst/>
                            </a:rPr>
                            <a:t>0.2</a:t>
                          </a:r>
                          <a:endParaRPr lang="en-US" sz="2800" dirty="0">
                            <a:effectLst/>
                            <a:latin typeface="Cambria" charset="0"/>
                            <a:ea typeface="ＭＳ 明朝" charset="-128"/>
                            <a:cs typeface="Arial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03602" y="1569329"/>
                <a:ext cx="58197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1464945" algn="l"/>
                  </a:tabLst>
                </a:pPr>
                <a:r>
                  <a:rPr lang="en-US" sz="2400" dirty="0">
                    <a:latin typeface="Times" charset="0"/>
                    <a:ea typeface="ＭＳ 明朝" charset="-128"/>
                    <a:cs typeface="Times" charset="0"/>
                  </a:rPr>
                  <a:t>The </a:t>
                </a:r>
                <a:r>
                  <a:rPr lang="en-US" sz="2400" dirty="0" err="1" smtClean="0">
                    <a:latin typeface="Times" charset="0"/>
                    <a:ea typeface="ＭＳ 明朝" charset="-128"/>
                    <a:cs typeface="Times" charset="0"/>
                  </a:rPr>
                  <a:t>pmf</a:t>
                </a:r>
                <a:r>
                  <a:rPr lang="en-US" sz="2400" dirty="0" smtClean="0">
                    <a:latin typeface="Times" charset="0"/>
                    <a:ea typeface="ＭＳ 明朝" charset="-128"/>
                    <a:cs typeface="Times" charset="0"/>
                  </a:rPr>
                  <a:t> p(x, y) of </a:t>
                </a:r>
                <a:r>
                  <a:rPr lang="en-US" sz="2400" dirty="0">
                    <a:latin typeface="Times" charset="0"/>
                    <a:ea typeface="ＭＳ 明朝" charset="-128"/>
                    <a:cs typeface="Times" charset="0"/>
                  </a:rPr>
                  <a:t>random variables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charset="0"/>
                        <a:ea typeface="ＭＳ 明朝" charset="-128"/>
                        <a:cs typeface="Arial" charset="0"/>
                      </a:rPr>
                      <m:t>𝑋</m:t>
                    </m:r>
                  </m:oMath>
                </a14:m>
                <a:r>
                  <a:rPr lang="en-US" sz="2400" dirty="0">
                    <a:effectLst/>
                    <a:latin typeface="Times" charset="0"/>
                    <a:ea typeface="ＭＳ 明朝" charset="-128"/>
                    <a:cs typeface="Time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charset="0"/>
                        <a:ea typeface="ＭＳ 明朝" charset="-128"/>
                        <a:cs typeface="Times" charset="0"/>
                      </a:rPr>
                      <m:t>𝑌</m:t>
                    </m:r>
                  </m:oMath>
                </a14:m>
                <a:r>
                  <a:rPr lang="en-US" sz="2400" dirty="0">
                    <a:effectLst/>
                    <a:latin typeface="Times" charset="0"/>
                    <a:ea typeface="ＭＳ 明朝" charset="-128"/>
                    <a:cs typeface="Times" charset="0"/>
                  </a:rPr>
                  <a:t> </a:t>
                </a:r>
                <a:endParaRPr lang="en-US" sz="2400" dirty="0" smtClean="0">
                  <a:effectLst/>
                  <a:latin typeface="Times" charset="0"/>
                  <a:ea typeface="ＭＳ 明朝" charset="-128"/>
                  <a:cs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tabLst>
                    <a:tab pos="1464945" algn="l"/>
                  </a:tabLst>
                </a:pPr>
                <a:r>
                  <a:rPr lang="en-US" sz="2400" dirty="0" smtClean="0">
                    <a:effectLst/>
                    <a:latin typeface="Times" charset="0"/>
                    <a:ea typeface="ＭＳ 明朝" charset="-128"/>
                    <a:cs typeface="Times" charset="0"/>
                  </a:rPr>
                  <a:t>is </a:t>
                </a:r>
                <a:r>
                  <a:rPr lang="en-US" sz="2400" dirty="0">
                    <a:effectLst/>
                    <a:latin typeface="Times" charset="0"/>
                    <a:ea typeface="ＭＳ 明朝" charset="-128"/>
                    <a:cs typeface="Times" charset="0"/>
                  </a:rPr>
                  <a:t>given by the following table.</a:t>
                </a:r>
                <a:endParaRPr lang="en-US" sz="2400" dirty="0">
                  <a:effectLst/>
                  <a:latin typeface="Cambria" charset="0"/>
                  <a:ea typeface="ＭＳ 明朝" charset="-128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02" y="1569329"/>
                <a:ext cx="581979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67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09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240"/>
            <a:ext cx="9144000" cy="33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861"/>
            <a:ext cx="9144000" cy="19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3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06" y="1438589"/>
            <a:ext cx="7652657" cy="4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4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substantially learned post-midterm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Bernoulli, Poisson binomial approximation</a:t>
            </a:r>
          </a:p>
          <a:p>
            <a:pPr lvl="0"/>
            <a:r>
              <a:rPr lang="en-US" dirty="0"/>
              <a:t>Exponential and related: K-stage </a:t>
            </a:r>
            <a:r>
              <a:rPr lang="en-US" dirty="0" err="1"/>
              <a:t>Erlang</a:t>
            </a:r>
            <a:r>
              <a:rPr lang="en-US" dirty="0"/>
              <a:t>, </a:t>
            </a:r>
            <a:r>
              <a:rPr lang="en-US" dirty="0" err="1"/>
              <a:t>hypoexponential</a:t>
            </a:r>
            <a:r>
              <a:rPr lang="en-US" dirty="0"/>
              <a:t>, </a:t>
            </a:r>
            <a:r>
              <a:rPr lang="en-US" dirty="0" err="1"/>
              <a:t>hyperexponential</a:t>
            </a:r>
            <a:endParaRPr lang="en-US" dirty="0"/>
          </a:p>
          <a:p>
            <a:pPr lvl="0"/>
            <a:r>
              <a:rPr lang="en-US" dirty="0"/>
              <a:t>Normal</a:t>
            </a:r>
          </a:p>
          <a:p>
            <a:pPr lvl="0"/>
            <a:r>
              <a:rPr lang="en-US" dirty="0"/>
              <a:t>Reliability function, instantaneous failure rate function, TMR</a:t>
            </a:r>
          </a:p>
          <a:p>
            <a:pPr lvl="0"/>
            <a:r>
              <a:rPr lang="en-US" dirty="0"/>
              <a:t>Conditional probability</a:t>
            </a:r>
          </a:p>
          <a:p>
            <a:pPr lvl="0"/>
            <a:r>
              <a:rPr lang="en-US" dirty="0"/>
              <a:t>Expected Value, Variance, Covariance and Correlation</a:t>
            </a:r>
          </a:p>
          <a:p>
            <a:pPr lvl="0"/>
            <a:r>
              <a:rPr lang="en-US" dirty="0"/>
              <a:t>Joint, conditional distribution</a:t>
            </a:r>
          </a:p>
          <a:p>
            <a:pPr lvl="0"/>
            <a:r>
              <a:rPr lang="en-US" dirty="0"/>
              <a:t>Independent random </a:t>
            </a:r>
            <a:r>
              <a:rPr lang="en-US" dirty="0" smtClean="0"/>
              <a:t>variables</a:t>
            </a:r>
          </a:p>
          <a:p>
            <a:pPr lvl="0"/>
            <a:r>
              <a:rPr lang="en-US" dirty="0"/>
              <a:t>Central Limit </a:t>
            </a:r>
            <a:r>
              <a:rPr lang="en-US" dirty="0" smtClean="0"/>
              <a:t>Theorem, </a:t>
            </a:r>
            <a:r>
              <a:rPr lang="en-US" dirty="0"/>
              <a:t>Law of large number (strong and weak)</a:t>
            </a:r>
          </a:p>
          <a:p>
            <a:pPr lvl="0"/>
            <a:r>
              <a:rPr lang="en-US" dirty="0"/>
              <a:t>Markov, Chebyshev </a:t>
            </a:r>
            <a:r>
              <a:rPr lang="en-US" dirty="0" smtClean="0"/>
              <a:t>inequality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9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Covariance and Variance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covariance of any two random variables,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mtClean="0"/>
              <a:t> and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mtClean="0"/>
              <a:t>, denoted by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Cov(X,Y)</a:t>
            </a:r>
            <a:r>
              <a:rPr lang="en-US" smtClean="0"/>
              <a:t>, is defined by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If X and Y are independent then it follows that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Cov(X,Y)=0</a:t>
            </a:r>
          </a:p>
          <a:p>
            <a:pPr algn="just"/>
            <a:endParaRPr lang="en-US" sz="1800" smtClean="0">
              <a:cs typeface="Times New Roman" pitchFamily="18" charset="0"/>
            </a:endParaRPr>
          </a:p>
          <a:p>
            <a:pPr algn="just"/>
            <a:r>
              <a:rPr lang="en-US" sz="1800" smtClean="0">
                <a:cs typeface="Times New Roman" pitchFamily="18" charset="0"/>
              </a:rPr>
              <a:t>For any random variable X, Y, Z, and constant c, we have:</a:t>
            </a:r>
          </a:p>
          <a:p>
            <a:pPr lvl="1" algn="just">
              <a:buFontTx/>
              <a:buAutoNum type="arabicPeriod"/>
            </a:pPr>
            <a:r>
              <a:rPr lang="en-US" smtClean="0"/>
              <a:t>Cov (X,X) = Var(X),</a:t>
            </a:r>
          </a:p>
          <a:p>
            <a:pPr lvl="1" algn="just">
              <a:buFontTx/>
              <a:buAutoNum type="arabicPeriod"/>
            </a:pPr>
            <a:r>
              <a:rPr lang="en-US" smtClean="0"/>
              <a:t>Cov (X,Y) = Cov(Y,X),</a:t>
            </a:r>
          </a:p>
          <a:p>
            <a:pPr lvl="1" algn="just">
              <a:buFontTx/>
              <a:buAutoNum type="arabicPeriod"/>
            </a:pPr>
            <a:r>
              <a:rPr lang="en-US" smtClean="0"/>
              <a:t>Cov (cX,Y) = cCov(X,y),</a:t>
            </a:r>
          </a:p>
          <a:p>
            <a:pPr lvl="1" algn="just">
              <a:buFontTx/>
              <a:buAutoNum type="arabicPeriod"/>
            </a:pPr>
            <a:r>
              <a:rPr lang="en-US" smtClean="0"/>
              <a:t>Cof (X,Y+Z) = Cov(X,Y) + Cov(X,Z).</a:t>
            </a:r>
          </a:p>
          <a:p>
            <a:endParaRPr lang="en-US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24100" y="2368550"/>
          <a:ext cx="49752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3504373" imgH="889046" progId="Equation.3">
                  <p:embed/>
                </p:oleObj>
              </mc:Choice>
              <mc:Fallback>
                <p:oleObj name="Equation" r:id="rId3" imgW="3504373" imgH="8890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68550"/>
                        <a:ext cx="4975225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8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Covariance and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675"/>
            <a:ext cx="7772400" cy="4876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Covariance and Variance of Sums of Random Variables</a:t>
            </a: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 smtClean="0">
                <a:cs typeface="Times New Roman" panose="02020603050405020304" pitchFamily="18" charset="0"/>
              </a:rPr>
              <a:t>A useful expression for the variance of the sum of random variables can be obtained from the preceding equation</a:t>
            </a: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 smtClean="0">
                <a:cs typeface="Times New Roman" panose="02020603050405020304" pitchFamily="18" charset="0"/>
              </a:rPr>
              <a:t>If                                are independent random variables, then the above equation reduces to</a:t>
            </a: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867025" y="1824038"/>
          <a:ext cx="39306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3" imgW="2374464" imgH="482278" progId="Equation.3">
                  <p:embed/>
                </p:oleObj>
              </mc:Choice>
              <mc:Fallback>
                <p:oleObj name="Equation" r:id="rId3" imgW="2374464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1824038"/>
                        <a:ext cx="39306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577975" y="4586288"/>
          <a:ext cx="1952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5" imgW="825110" imgH="228738" progId="Equation.3">
                  <p:embed/>
                </p:oleObj>
              </mc:Choice>
              <mc:Fallback>
                <p:oleObj name="Equation" r:id="rId5" imgW="825110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586288"/>
                        <a:ext cx="19526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3482975" y="5326063"/>
          <a:ext cx="26495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7" imgW="1600062" imgH="456924" progId="Equation.3">
                  <p:embed/>
                </p:oleObj>
              </mc:Choice>
              <mc:Fallback>
                <p:oleObj name="Equation" r:id="rId7" imgW="1600062" imgH="4569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5326063"/>
                        <a:ext cx="26495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99" name="Object 55"/>
          <p:cNvGraphicFramePr>
            <a:graphicFrameLocks noChangeAspect="1"/>
          </p:cNvGraphicFramePr>
          <p:nvPr/>
        </p:nvGraphicFramePr>
        <p:xfrm>
          <a:off x="2113130" y="3564517"/>
          <a:ext cx="549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9" imgW="3326895" imgH="482278" progId="Equation.3">
                  <p:embed/>
                </p:oleObj>
              </mc:Choice>
              <mc:Fallback>
                <p:oleObj name="Equation" r:id="rId9" imgW="3326895" imgH="48227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130" y="3564517"/>
                        <a:ext cx="54991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2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Covariance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4917"/>
            <a:ext cx="7772400" cy="4675187"/>
          </a:xfrm>
        </p:spPr>
        <p:txBody>
          <a:bodyPr/>
          <a:lstStyle/>
          <a:p>
            <a:pPr algn="just"/>
            <a:r>
              <a:rPr lang="en-US" dirty="0" smtClean="0"/>
              <a:t>Three balls </a:t>
            </a:r>
            <a:r>
              <a:rPr lang="en-US" dirty="0"/>
              <a:t>numbered one through </a:t>
            </a:r>
            <a:r>
              <a:rPr lang="en-US" dirty="0" smtClean="0"/>
              <a:t>three are </a:t>
            </a:r>
            <a:r>
              <a:rPr lang="en-US" dirty="0"/>
              <a:t>in a bag. Two balls are drawn at random, </a:t>
            </a:r>
            <a:r>
              <a:rPr lang="en-US" dirty="0" smtClean="0"/>
              <a:t>without replacement</a:t>
            </a:r>
            <a:r>
              <a:rPr lang="en-US" dirty="0"/>
              <a:t>, with all possible outcomes having equal probability.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X be the number </a:t>
            </a:r>
            <a:r>
              <a:rPr lang="en-US" dirty="0" smtClean="0"/>
              <a:t>on the </a:t>
            </a:r>
            <a:r>
              <a:rPr lang="en-US" dirty="0"/>
              <a:t>first ball drawn and Y be the number on the second ball drawn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4488" indent="0">
              <a:buNone/>
            </a:pPr>
            <a:r>
              <a:rPr lang="en-US" dirty="0"/>
              <a:t>(a) </a:t>
            </a:r>
            <a:r>
              <a:rPr lang="en-US" dirty="0" smtClean="0"/>
              <a:t>Are X and Y independent?</a:t>
            </a:r>
          </a:p>
          <a:p>
            <a:pPr marL="344488" indent="0">
              <a:buNone/>
            </a:pPr>
            <a:r>
              <a:rPr lang="en-US" dirty="0" smtClean="0"/>
              <a:t>(b) Find </a:t>
            </a:r>
            <a:r>
              <a:rPr lang="en-US" dirty="0"/>
              <a:t>E[X].</a:t>
            </a:r>
          </a:p>
          <a:p>
            <a:pPr marL="344488" indent="0">
              <a:buNone/>
            </a:pPr>
            <a:r>
              <a:rPr lang="en-US" dirty="0" smtClean="0"/>
              <a:t>(c) </a:t>
            </a:r>
            <a:r>
              <a:rPr lang="en-US" dirty="0"/>
              <a:t>Find </a:t>
            </a:r>
            <a:r>
              <a:rPr lang="en-US" dirty="0" err="1"/>
              <a:t>Var</a:t>
            </a:r>
            <a:r>
              <a:rPr lang="en-US" dirty="0"/>
              <a:t>(X).</a:t>
            </a:r>
          </a:p>
          <a:p>
            <a:pPr marL="344488" indent="0">
              <a:buNone/>
            </a:pPr>
            <a:r>
              <a:rPr lang="en-US" dirty="0" smtClean="0"/>
              <a:t>(d) </a:t>
            </a:r>
            <a:r>
              <a:rPr lang="en-US" dirty="0"/>
              <a:t>Find </a:t>
            </a:r>
            <a:r>
              <a:rPr lang="en-US" dirty="0" smtClean="0"/>
              <a:t>E[XY].</a:t>
            </a:r>
            <a:endParaRPr lang="en-US" dirty="0"/>
          </a:p>
          <a:p>
            <a:pPr marL="344488" indent="0">
              <a:buNone/>
            </a:pPr>
            <a:r>
              <a:rPr lang="en-US" dirty="0" smtClean="0"/>
              <a:t>(e) </a:t>
            </a:r>
            <a:r>
              <a:rPr lang="en-US" dirty="0"/>
              <a:t>Find the correlation coefficient, </a:t>
            </a:r>
            <a:r>
              <a:rPr lang="en-US" dirty="0" err="1"/>
              <a:t>ρ</a:t>
            </a:r>
            <a:r>
              <a:rPr lang="en-US" sz="1050" dirty="0" err="1"/>
              <a:t>X,Y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7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Covariance Example (Solution)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53" y="1357222"/>
            <a:ext cx="7772400" cy="4675187"/>
          </a:xfrm>
        </p:spPr>
        <p:txBody>
          <a:bodyPr/>
          <a:lstStyle/>
          <a:p>
            <a:pPr marL="344488" indent="-344488" algn="just">
              <a:buNone/>
            </a:pPr>
            <a:r>
              <a:rPr lang="en-US" sz="1800" dirty="0" smtClean="0"/>
              <a:t>(a) We find the marginal </a:t>
            </a:r>
            <a:r>
              <a:rPr lang="en-US" sz="1800" dirty="0" err="1" smtClean="0"/>
              <a:t>pmfs</a:t>
            </a:r>
            <a:r>
              <a:rPr lang="en-US" sz="1800" dirty="0" smtClean="0"/>
              <a:t> of X and Y and their joint </a:t>
            </a:r>
            <a:r>
              <a:rPr lang="en-US" sz="1800" dirty="0" err="1" smtClean="0"/>
              <a:t>pmf</a:t>
            </a:r>
            <a:r>
              <a:rPr lang="en-US" sz="1800" dirty="0"/>
              <a:t>:</a:t>
            </a:r>
            <a:endParaRPr lang="en-US" sz="1800" dirty="0" smtClean="0"/>
          </a:p>
          <a:p>
            <a:pPr algn="just"/>
            <a:endParaRPr lang="en-US" sz="900" dirty="0" smtClean="0"/>
          </a:p>
          <a:p>
            <a:pPr algn="just"/>
            <a:r>
              <a:rPr lang="en-US" sz="1800" dirty="0" smtClean="0"/>
              <a:t>When picking the first ball we have 3 possibilities {1, 2, 3}, so </a:t>
            </a:r>
            <a:r>
              <a:rPr lang="en-US" sz="1800" dirty="0"/>
              <a:t>X is uniformly distributed </a:t>
            </a:r>
            <a:r>
              <a:rPr lang="en-US" sz="1800" dirty="0" smtClean="0"/>
              <a:t>with </a:t>
            </a:r>
            <a:r>
              <a:rPr lang="en-US" sz="1800" dirty="0"/>
              <a:t>P(X = x) = </a:t>
            </a:r>
            <a:r>
              <a:rPr lang="en-US" sz="1800" dirty="0" smtClean="0"/>
              <a:t>1/3.</a:t>
            </a:r>
          </a:p>
          <a:p>
            <a:pPr algn="just"/>
            <a:endParaRPr lang="en-US" sz="1050" dirty="0" smtClean="0"/>
          </a:p>
          <a:p>
            <a:pPr algn="just"/>
            <a:r>
              <a:rPr lang="en-US" sz="1800" dirty="0" smtClean="0"/>
              <a:t>For the second ball, depending on which number was on the first ball, we can calculate the probability of each number using the law of total probability as follows:</a:t>
            </a:r>
          </a:p>
          <a:p>
            <a:pPr marL="0" indent="0" algn="just">
              <a:buNone/>
            </a:pPr>
            <a:r>
              <a:rPr lang="en-US" sz="1800" dirty="0" smtClean="0"/>
              <a:t>             P(Y = k) = P(Y = k | X = k)P(X = k)+ </a:t>
            </a:r>
            <a:r>
              <a:rPr lang="en-US" sz="1800" dirty="0"/>
              <a:t>P(Y = </a:t>
            </a:r>
            <a:r>
              <a:rPr lang="en-US" sz="1800" dirty="0" smtClean="0"/>
              <a:t>k </a:t>
            </a:r>
            <a:r>
              <a:rPr lang="en-US" sz="1800" dirty="0"/>
              <a:t>| X </a:t>
            </a:r>
            <a:r>
              <a:rPr lang="en-US" sz="1800" dirty="0" smtClean="0"/>
              <a:t>≠ k)P(X ≠ k)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The probability of seeing a number on second ball if it has been already seen in the first ball, </a:t>
            </a:r>
            <a:r>
              <a:rPr lang="en-US" sz="1800" dirty="0"/>
              <a:t>P(Y = k | X = k</a:t>
            </a:r>
            <a:r>
              <a:rPr lang="en-US" sz="1800" dirty="0" smtClean="0"/>
              <a:t>), is zero.</a:t>
            </a:r>
          </a:p>
          <a:p>
            <a:pPr algn="just"/>
            <a:r>
              <a:rPr lang="en-US" sz="1800" dirty="0" smtClean="0"/>
              <a:t>And the probability of seeing a number on second ball that has not been seen in the first ball</a:t>
            </a:r>
            <a:r>
              <a:rPr lang="en-US" sz="1800" dirty="0"/>
              <a:t>, P(Y = k | </a:t>
            </a:r>
            <a:r>
              <a:rPr lang="en-US" sz="1800" dirty="0" smtClean="0"/>
              <a:t>X ≠ </a:t>
            </a:r>
            <a:r>
              <a:rPr lang="en-US" sz="1800" dirty="0"/>
              <a:t>k), is </a:t>
            </a:r>
            <a:r>
              <a:rPr lang="en-US" sz="1800" dirty="0" smtClean="0"/>
              <a:t>1/2.</a:t>
            </a:r>
            <a:endParaRPr lang="en-US" sz="1800" dirty="0"/>
          </a:p>
          <a:p>
            <a:pPr algn="just"/>
            <a:endParaRPr lang="en-US" sz="900" dirty="0" smtClean="0"/>
          </a:p>
          <a:p>
            <a:pPr algn="just"/>
            <a:r>
              <a:rPr lang="en-US" sz="1800" dirty="0" smtClean="0"/>
              <a:t>So for the </a:t>
            </a:r>
            <a:r>
              <a:rPr lang="en-US" sz="1800" dirty="0" err="1" smtClean="0"/>
              <a:t>pmf</a:t>
            </a:r>
            <a:r>
              <a:rPr lang="en-US" sz="1800" dirty="0" smtClean="0"/>
              <a:t> of Y we have:  </a:t>
            </a:r>
          </a:p>
          <a:p>
            <a:pPr marL="0" indent="0" algn="just">
              <a:buNone/>
            </a:pPr>
            <a:r>
              <a:rPr lang="en-US" sz="1800" dirty="0" smtClean="0"/>
              <a:t>                                P(Y </a:t>
            </a:r>
            <a:r>
              <a:rPr lang="en-US" sz="1800" dirty="0"/>
              <a:t>= k) = </a:t>
            </a:r>
            <a:r>
              <a:rPr lang="en-US" sz="1800" dirty="0" smtClean="0"/>
              <a:t>0 (1/3) + (1/2) (2/3) = 1/3</a:t>
            </a: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2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Covariance Example (Solution)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74917"/>
                <a:ext cx="7772400" cy="4675187"/>
              </a:xfrm>
            </p:spPr>
            <p:txBody>
              <a:bodyPr/>
              <a:lstStyle/>
              <a:p>
                <a:r>
                  <a:rPr lang="en-US" sz="1800" dirty="0" smtClean="0"/>
                  <a:t>For the joint </a:t>
                </a:r>
                <a:r>
                  <a:rPr lang="en-US" sz="1800" dirty="0" err="1"/>
                  <a:t>pmf</a:t>
                </a:r>
                <a:r>
                  <a:rPr lang="en-US" sz="1800" dirty="0"/>
                  <a:t> of X and Y, we </a:t>
                </a:r>
                <a:r>
                  <a:rPr lang="en-US" sz="1800" dirty="0" smtClean="0"/>
                  <a:t>find </a:t>
                </a:r>
                <a:r>
                  <a:rPr lang="en-US" sz="1800" dirty="0"/>
                  <a:t>all possible values that pair (X, Y) can </a:t>
                </a:r>
                <a:r>
                  <a:rPr lang="en-US" sz="1800" dirty="0" smtClean="0"/>
                  <a:t>take as follows: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</a:t>
                </a:r>
                <a:r>
                  <a:rPr lang="en-US" sz="18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1&lt;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&lt;3,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(1,3)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344488" indent="-344488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800" dirty="0">
                    <a:cs typeface="Times New Roman" panose="02020603050405020304" pitchFamily="18" charset="0"/>
                  </a:rPr>
                  <a:t>There are a total of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3</a:t>
                </a:r>
                <a:r>
                  <a:rPr lang="en-US" sz="1600" dirty="0" smtClean="0">
                    <a:cs typeface="Times New Roman" panose="02020603050405020304" pitchFamily="18" charset="0"/>
                  </a:rPr>
                  <a:t>X2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=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6 </a:t>
                </a:r>
                <a:r>
                  <a:rPr lang="en-US" sz="1800" dirty="0">
                    <a:cs typeface="Times New Roman" panose="02020603050405020304" pitchFamily="18" charset="0"/>
                  </a:rPr>
                  <a:t>possibilities and each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of </a:t>
                </a:r>
                <a:r>
                  <a:rPr lang="en-US" sz="1800" dirty="0">
                    <a:cs typeface="Times New Roman" panose="02020603050405020304" pitchFamily="18" charset="0"/>
                  </a:rPr>
                  <a:t>them are equally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likely to happen, </a:t>
                </a:r>
                <a:r>
                  <a:rPr lang="en-US" sz="1800" dirty="0">
                    <a:cs typeface="Times New Roman" panose="02020603050405020304" pitchFamily="18" charset="0"/>
                  </a:rPr>
                  <a:t>so the joint </a:t>
                </a:r>
                <a:r>
                  <a:rPr lang="en-US" sz="1800" dirty="0" err="1">
                    <a:cs typeface="Times New Roman" panose="02020603050405020304" pitchFamily="18" charset="0"/>
                  </a:rPr>
                  <a:t>pmf</a:t>
                </a:r>
                <a:r>
                  <a:rPr lang="en-US" sz="1800" dirty="0">
                    <a:cs typeface="Times New Roman" panose="02020603050405020304" pitchFamily="18" charset="0"/>
                  </a:rPr>
                  <a:t> of X and Y would be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P(X, Y</a:t>
                </a:r>
                <a:r>
                  <a:rPr lang="en-US" sz="1800" dirty="0">
                    <a:cs typeface="Times New Roman" panose="02020603050405020304" pitchFamily="18" charset="0"/>
                  </a:rPr>
                  <a:t>) =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1/6.</a:t>
                </a:r>
                <a:endParaRPr lang="en-US" sz="1800" dirty="0">
                  <a:cs typeface="Times New Roman" panose="02020603050405020304" pitchFamily="18" charset="0"/>
                </a:endParaRPr>
              </a:p>
              <a:p>
                <a:pPr marL="344488" indent="-344488">
                  <a:buNone/>
                </a:pPr>
                <a:endParaRPr lang="en-US" sz="1800" dirty="0">
                  <a:cs typeface="Times New Roman" panose="02020603050405020304" pitchFamily="18" charset="0"/>
                </a:endParaRPr>
              </a:p>
              <a:p>
                <a:pPr marL="344488" indent="-344488">
                  <a:buNone/>
                </a:pPr>
                <a:r>
                  <a:rPr lang="en-US" sz="1800" dirty="0">
                    <a:cs typeface="Times New Roman" panose="02020603050405020304" pitchFamily="18" charset="0"/>
                  </a:rPr>
                  <a:t>      So P(X, Y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) = 1/6 ≠ </a:t>
                </a:r>
                <a:r>
                  <a:rPr lang="en-US" sz="1800" dirty="0">
                    <a:cs typeface="Times New Roman" panose="02020603050405020304" pitchFamily="18" charset="0"/>
                  </a:rPr>
                  <a:t>P(X).P(Y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) = 1/9</a:t>
                </a:r>
              </a:p>
              <a:p>
                <a:pPr marL="344488" indent="-344488">
                  <a:buNone/>
                </a:pPr>
                <a:r>
                  <a:rPr lang="en-US" sz="1800" dirty="0" smtClean="0">
                    <a:cs typeface="Times New Roman" panose="02020603050405020304" pitchFamily="18" charset="0"/>
                  </a:rPr>
                  <a:t>      X </a:t>
                </a:r>
                <a:r>
                  <a:rPr lang="en-US" sz="1800" dirty="0">
                    <a:cs typeface="Times New Roman" panose="02020603050405020304" pitchFamily="18" charset="0"/>
                  </a:rPr>
                  <a:t>and Y are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not independent </a:t>
                </a:r>
                <a:r>
                  <a:rPr lang="en-US" sz="1800" dirty="0">
                    <a:cs typeface="Times New Roman" panose="02020603050405020304" pitchFamily="18" charset="0"/>
                  </a:rPr>
                  <a:t>from each other.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74917"/>
                <a:ext cx="7772400" cy="4675187"/>
              </a:xfrm>
              <a:blipFill rotWithShape="0">
                <a:blip r:embed="rId2"/>
                <a:stretch>
                  <a:fillRect l="-549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1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Covariance Example (Solution)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2" y="1421183"/>
            <a:ext cx="7840136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Covariance – Problem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fair die are independently rolled.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𝑜𝑑𝑑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𝑒𝑣𝑒𝑛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>
                                  <a:latin typeface="Cambria Math"/>
                                </a:rPr>
                                <m:t>&amp;0,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𝑋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en-IN" dirty="0" smtClean="0"/>
                  <a:t> which is the number of ones showing,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𝑌</m:t>
                    </m:r>
                    <m:r>
                      <a:rPr lang="en-IN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 smtClean="0"/>
                  <a:t>, which is the number of two’s showing.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57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42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Covariance – Problem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fair die are independently rolled.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𝑜𝑑𝑑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𝑒𝑣𝑒𝑛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>
                                  <a:latin typeface="Cambria Math"/>
                                </a:rPr>
                                <m:t>&amp;0,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𝑋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en-IN" dirty="0" smtClean="0"/>
                  <a:t> which is the number of ones showing,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𝑌</m:t>
                    </m:r>
                    <m:r>
                      <a:rPr lang="en-IN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 smtClean="0"/>
                  <a:t>, which is the number of two’s showing.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.</a:t>
                </a:r>
              </a:p>
              <a:p>
                <a:r>
                  <a:rPr lang="en-IN" u="sng" dirty="0" smtClean="0"/>
                  <a:t>Solution:</a:t>
                </a:r>
                <a:r>
                  <a:rPr lang="en-IN" dirty="0" smtClean="0"/>
                  <a:t> To calculate the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𝐶𝑜𝑣</m:t>
                    </m:r>
                    <m:r>
                      <a:rPr lang="en-IN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, we only need to consider the case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a specific roll of the die, because when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≠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we are considering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from two different rolls of the dice, which are actually independent from each other and therefore their covariance would be zero.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57" t="-522" r="-706" b="-4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08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Covariance – Problem 1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the joint PDF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,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/>
                      </a:rPr>
                      <m:t>𝑝</m:t>
                    </m:r>
                    <m:r>
                      <a:rPr lang="en-IN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IN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would be:</a:t>
                </a:r>
              </a:p>
              <a:p>
                <a:pPr lvl="1"/>
                <a:r>
                  <a:rPr lang="en-IN" dirty="0" smtClean="0"/>
                  <a:t>p(0,0) = </a:t>
                </a:r>
                <a:r>
                  <a:rPr lang="en-IN" dirty="0"/>
                  <a:t>0</a:t>
                </a:r>
                <a:r>
                  <a:rPr lang="en-IN" dirty="0" smtClean="0"/>
                  <a:t> (the probability that neither odd nor even shows in the roll of a die)</a:t>
                </a:r>
              </a:p>
              <a:p>
                <a:pPr lvl="1"/>
                <a:r>
                  <a:rPr lang="en-IN" dirty="0" smtClean="0"/>
                  <a:t>p(1,0) = 1/2 (odd shows up)</a:t>
                </a:r>
              </a:p>
              <a:p>
                <a:pPr lvl="1"/>
                <a:r>
                  <a:rPr lang="en-IN" dirty="0"/>
                  <a:t>p</a:t>
                </a:r>
                <a:r>
                  <a:rPr lang="en-IN" dirty="0" smtClean="0"/>
                  <a:t>(0,1) = 1/2 (even shows up)</a:t>
                </a:r>
              </a:p>
              <a:p>
                <a:pPr lvl="1"/>
                <a:r>
                  <a:rPr lang="en-IN" dirty="0" smtClean="0"/>
                  <a:t>p(1,1) = 0 (the probability that both odd and even show in a roll, which isn’t possible)</a:t>
                </a:r>
                <a:br>
                  <a:rPr lang="en-IN" dirty="0" smtClean="0"/>
                </a:br>
                <a:endParaRPr lang="en-IN" dirty="0" smtClean="0"/>
              </a:p>
              <a:p>
                <a:r>
                  <a:rPr lang="en-IN" dirty="0" smtClean="0"/>
                  <a:t>So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IN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is always zero.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∗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IN" b="0" dirty="0" smtClean="0"/>
              </a:p>
              <a:p>
                <a:r>
                  <a:rPr lang="en-IN" dirty="0" smtClean="0"/>
                  <a:t>So we have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/>
                      </a:rPr>
                      <m:t>=0−</m:t>
                    </m:r>
                    <m:f>
                      <m:f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IN" b="0" i="1" smtClean="0">
                        <a:latin typeface="Cambria Math"/>
                      </a:rPr>
                      <m:t>=− 1</m:t>
                    </m:r>
                    <m:r>
                      <m:rPr>
                        <m:lit/>
                      </m:rPr>
                      <a:rPr lang="en-IN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4</m:t>
                    </m:r>
                    <m:r>
                      <a:rPr lang="en-IN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IN" dirty="0" smtClean="0"/>
                  <a:t>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3" t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87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Limit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Markov’s Inequality:</a:t>
            </a:r>
            <a:r>
              <a:rPr lang="en-US" sz="1800" dirty="0" smtClean="0"/>
              <a:t> If </a:t>
            </a:r>
            <a:r>
              <a:rPr lang="en-US" sz="1800" i="1" dirty="0" smtClean="0">
                <a:cs typeface="Times New Roman" panose="02020603050405020304" pitchFamily="18" charset="0"/>
              </a:rPr>
              <a:t>X</a:t>
            </a:r>
            <a:r>
              <a:rPr lang="en-US" sz="1800" dirty="0" smtClean="0"/>
              <a:t> is a random variable that takes only nonnegative values, then for any value </a:t>
            </a:r>
            <a:r>
              <a:rPr lang="en-US" sz="1800" i="1" dirty="0" smtClean="0">
                <a:cs typeface="Times New Roman" panose="02020603050405020304" pitchFamily="18" charset="0"/>
              </a:rPr>
              <a:t>a&gt;0:</a:t>
            </a:r>
          </a:p>
          <a:p>
            <a:endParaRPr lang="en-US" sz="1800" i="1" dirty="0" smtClean="0">
              <a:cs typeface="Times New Roman" panose="02020603050405020304" pitchFamily="18" charset="0"/>
            </a:endParaRPr>
          </a:p>
          <a:p>
            <a:endParaRPr lang="en-US" sz="1800" i="1" dirty="0" smtClean="0">
              <a:cs typeface="Times New Roman" panose="02020603050405020304" pitchFamily="18" charset="0"/>
            </a:endParaRPr>
          </a:p>
          <a:p>
            <a:r>
              <a:rPr lang="en-US" sz="1800" b="1" dirty="0" err="1" smtClean="0"/>
              <a:t>Chebyshev’s</a:t>
            </a:r>
            <a:r>
              <a:rPr lang="en-US" sz="1800" b="1" dirty="0" smtClean="0"/>
              <a:t> Inequality:</a:t>
            </a:r>
            <a:r>
              <a:rPr lang="en-US" sz="1800" dirty="0" smtClean="0"/>
              <a:t> If </a:t>
            </a:r>
            <a:r>
              <a:rPr lang="en-US" sz="1800" i="1" dirty="0" smtClean="0">
                <a:cs typeface="Times New Roman" panose="02020603050405020304" pitchFamily="18" charset="0"/>
              </a:rPr>
              <a:t>X</a:t>
            </a:r>
            <a:r>
              <a:rPr lang="en-US" sz="1800" dirty="0" smtClean="0"/>
              <a:t> is a random variable with mean </a:t>
            </a:r>
            <a:r>
              <a:rPr lang="el-GR" sz="1800" i="1" dirty="0" smtClean="0">
                <a:cs typeface="Times New Roman" panose="02020603050405020304" pitchFamily="18" charset="0"/>
              </a:rPr>
              <a:t>μ</a:t>
            </a:r>
            <a:r>
              <a:rPr lang="en-US" sz="1800" dirty="0" smtClean="0"/>
              <a:t> and variance </a:t>
            </a:r>
            <a:r>
              <a:rPr lang="el-GR" sz="1800" i="1" dirty="0" smtClean="0">
                <a:cs typeface="Times New Roman" panose="02020603050405020304" pitchFamily="18" charset="0"/>
              </a:rPr>
              <a:t>σ</a:t>
            </a:r>
            <a:r>
              <a:rPr lang="en-US" sz="1800" i="1" baseline="30000" dirty="0" smtClean="0">
                <a:cs typeface="Times New Roman" panose="02020603050405020304" pitchFamily="18" charset="0"/>
              </a:rPr>
              <a:t>2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then for any value </a:t>
            </a:r>
            <a:r>
              <a:rPr lang="en-US" sz="1800" i="1" dirty="0" smtClean="0">
                <a:cs typeface="Times New Roman" panose="02020603050405020304" pitchFamily="18" charset="0"/>
              </a:rPr>
              <a:t>k&gt;0,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b="1" dirty="0" smtClean="0"/>
          </a:p>
          <a:p>
            <a:pPr algn="just"/>
            <a:r>
              <a:rPr lang="en-US" sz="1800" b="1" dirty="0" smtClean="0"/>
              <a:t>Strong law of large numbers: </a:t>
            </a:r>
            <a:r>
              <a:rPr lang="en-US" sz="1800" dirty="0" smtClean="0"/>
              <a:t>Let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 smtClean="0"/>
              <a:t> be a sequence of independent random variables having a common distribution, and let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E[X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]=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Then, with probability 1, </a:t>
            </a:r>
          </a:p>
          <a:p>
            <a:endParaRPr lang="en-US" sz="1800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673999" y="2091431"/>
          <a:ext cx="173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3" imgW="1129910" imgH="393539" progId="Equation.3">
                  <p:embed/>
                </p:oleObj>
              </mc:Choice>
              <mc:Fallback>
                <p:oleObj name="Equation" r:id="rId3" imgW="1129910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999" y="2091431"/>
                        <a:ext cx="1739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585223" y="3376593"/>
          <a:ext cx="191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5" imgW="1244554" imgH="418893" progId="Equation.3">
                  <p:embed/>
                </p:oleObj>
              </mc:Choice>
              <mc:Fallback>
                <p:oleObj name="Equation" r:id="rId5" imgW="1244554" imgH="41889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223" y="3376593"/>
                        <a:ext cx="1917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059405" y="5401801"/>
          <a:ext cx="3389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7" imgW="2197759" imgH="393777" progId="Equation.3">
                  <p:embed/>
                </p:oleObj>
              </mc:Choice>
              <mc:Fallback>
                <p:oleObj name="Equation" r:id="rId7" imgW="2197759" imgH="39377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405" y="5401801"/>
                        <a:ext cx="33893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2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7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Limit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Central Limit Theorem: </a:t>
            </a:r>
            <a:r>
              <a:rPr lang="en-US" sz="1800" dirty="0" smtClean="0"/>
              <a:t>Let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1800" dirty="0" smtClean="0"/>
              <a:t>be a sequence of independent, identically distributed random variables, each with mean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/>
              <a:t>and variance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 smtClean="0"/>
              <a:t>then the distribution of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Tends to the standard normal as            .  That is,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Note that like other results, this theorem holds for any distribution of the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/>
              <a:t> ‘s; herein lies its power.</a:t>
            </a:r>
          </a:p>
          <a:p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640831" y="2125092"/>
          <a:ext cx="218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3" imgW="1422890" imgH="419146" progId="Equation.3">
                  <p:embed/>
                </p:oleObj>
              </mc:Choice>
              <mc:Fallback>
                <p:oleObj name="Equation" r:id="rId3" imgW="1422890" imgH="4191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831" y="2125092"/>
                        <a:ext cx="2184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4456466" y="3182524"/>
          <a:ext cx="685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5" imgW="444515" imgH="139531" progId="Equation.3">
                  <p:embed/>
                </p:oleObj>
              </mc:Choice>
              <mc:Fallback>
                <p:oleObj name="Equation" r:id="rId5" imgW="444515" imgH="139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66" y="3182524"/>
                        <a:ext cx="6858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37141" y="3512724"/>
          <a:ext cx="47402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7" imgW="3072803" imgH="660308" progId="Equation.3">
                  <p:embed/>
                </p:oleObj>
              </mc:Choice>
              <mc:Fallback>
                <p:oleObj name="Equation" r:id="rId7" imgW="3072803" imgH="6603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141" y="3512724"/>
                        <a:ext cx="474027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4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Piazza Question on Markov Inequality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47227"/>
            <a:ext cx="7772400" cy="2488142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dirty="0" smtClean="0"/>
              <a:t>Markov </a:t>
            </a:r>
            <a:r>
              <a:rPr lang="en-US" sz="1600" dirty="0"/>
              <a:t>inequality says that </a:t>
            </a:r>
            <a:r>
              <a:rPr lang="en-US" sz="1600" dirty="0" smtClean="0"/>
              <a:t>as </a:t>
            </a:r>
            <a:r>
              <a:rPr lang="en-US" sz="1600" dirty="0"/>
              <a:t>E[X] </a:t>
            </a:r>
            <a:r>
              <a:rPr lang="en-US" sz="1600" dirty="0" smtClean="0"/>
              <a:t>gets</a:t>
            </a:r>
            <a:r>
              <a:rPr lang="en-US" sz="1600" dirty="0"/>
              <a:t> smaller than a, then probability of P(X &gt;= a) </a:t>
            </a:r>
            <a:r>
              <a:rPr lang="en-US" sz="1600" dirty="0" smtClean="0"/>
              <a:t>gets </a:t>
            </a:r>
            <a:r>
              <a:rPr lang="en-US" sz="1600" dirty="0"/>
              <a:t>very close to 1.</a:t>
            </a:r>
          </a:p>
          <a:p>
            <a:r>
              <a:rPr lang="en-US" sz="1600" dirty="0"/>
              <a:t>Also as the value of </a:t>
            </a:r>
            <a:r>
              <a:rPr lang="en-US" sz="1600" i="1" dirty="0"/>
              <a:t>a</a:t>
            </a:r>
            <a:r>
              <a:rPr lang="en-US" sz="1600" dirty="0"/>
              <a:t> increases, the quotient </a:t>
            </a:r>
            <a:r>
              <a:rPr lang="en-US" sz="1600" i="1" dirty="0"/>
              <a:t>E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 smtClean="0"/>
              <a:t>)/a will becomes smaller</a:t>
            </a:r>
            <a:r>
              <a:rPr lang="en-US" sz="1600" dirty="0"/>
              <a:t>. This means that the probability </a:t>
            </a:r>
            <a:r>
              <a:rPr lang="en-US" sz="1600" dirty="0" smtClean="0"/>
              <a:t>of </a:t>
            </a:r>
            <a:r>
              <a:rPr lang="en-US" sz="1600" i="1" dirty="0" smtClean="0"/>
              <a:t>X</a:t>
            </a:r>
            <a:r>
              <a:rPr lang="en-US" sz="1600" dirty="0"/>
              <a:t> </a:t>
            </a:r>
            <a:r>
              <a:rPr lang="en-US" sz="1600" dirty="0" smtClean="0"/>
              <a:t>being </a:t>
            </a:r>
            <a:r>
              <a:rPr lang="en-US" sz="1600" dirty="0"/>
              <a:t>very, very </a:t>
            </a:r>
            <a:r>
              <a:rPr lang="en-US" sz="1600" dirty="0" smtClean="0"/>
              <a:t>large is small</a:t>
            </a: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/>
              <a:t>Please note that the Markov inequality works for any random </a:t>
            </a:r>
            <a:r>
              <a:rPr lang="en-US" sz="1600" b="1" dirty="0"/>
              <a:t>non-negative</a:t>
            </a:r>
            <a:r>
              <a:rPr lang="en-US" sz="1600" dirty="0"/>
              <a:t> random variable with any distribution and the real use of Markov inequality is </a:t>
            </a:r>
            <a:r>
              <a:rPr lang="en-US" sz="1600" b="1" dirty="0"/>
              <a:t>to prove the </a:t>
            </a:r>
            <a:r>
              <a:rPr lang="en-US" sz="1600" b="1" dirty="0" err="1"/>
              <a:t>Chebychev's</a:t>
            </a:r>
            <a:r>
              <a:rPr lang="en-US" sz="1600" b="1" dirty="0"/>
              <a:t> inequality</a:t>
            </a:r>
            <a:r>
              <a:rPr lang="en-US" sz="1600" dirty="0"/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8" y="1217519"/>
            <a:ext cx="8782040" cy="26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– </a:t>
            </a:r>
            <a:r>
              <a:rPr lang="en-US" dirty="0" err="1" smtClean="0">
                <a:solidFill>
                  <a:srgbClr val="FF0000"/>
                </a:solidFill>
              </a:rPr>
              <a:t>Chebyshev</a:t>
            </a:r>
            <a:r>
              <a:rPr lang="en-US" dirty="0" smtClean="0">
                <a:solidFill>
                  <a:srgbClr val="FF0000"/>
                </a:solidFill>
              </a:rPr>
              <a:t> Inequality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mean and standard deviation of the response time in a multi-user computer system are known to be 15 seconds and 3 seconds respectively.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Estimate the probability that the response time is more than 5 seconds from the mean.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err="1" smtClean="0"/>
              <a:t>Chebyshev</a:t>
            </a:r>
            <a:r>
              <a:rPr lang="en-US" i="1" dirty="0" smtClean="0"/>
              <a:t> inequality with m = 15,</a:t>
            </a:r>
            <a:r>
              <a:rPr lang="el-GR" i="1" dirty="0"/>
              <a:t>σ</a:t>
            </a:r>
            <a:r>
              <a:rPr lang="en-US" i="1" dirty="0"/>
              <a:t> </a:t>
            </a:r>
            <a:r>
              <a:rPr lang="en-US" i="1" dirty="0" smtClean="0"/>
              <a:t>= 3, and a = 5: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29" y="4599588"/>
            <a:ext cx="374326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Instantaneous Failure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. Find the instantaneous failure rate.</a:t>
                </a:r>
              </a:p>
              <a:p>
                <a:pPr marL="0" indent="0">
                  <a:buNone/>
                </a:pPr>
                <a:r>
                  <a:rPr lang="en-US" dirty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lim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→0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4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Joint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jointly continuous random variable X and Y have joint 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24480" y="5381614"/>
            <a:ext cx="4612460" cy="50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718220" y="3106846"/>
            <a:ext cx="19255" cy="29772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014917" y="3070903"/>
            <a:ext cx="3431586" cy="2933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285338" y="3126977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9370" y="5088791"/>
            <a:ext cx="41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15" y="3106846"/>
            <a:ext cx="42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v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5400000">
            <a:off x="2912386" y="3192929"/>
            <a:ext cx="1983995" cy="2320669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40" y="3534351"/>
            <a:ext cx="2871465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6" y="1997810"/>
            <a:ext cx="4517528" cy="65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40" y="4221168"/>
            <a:ext cx="287146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Joint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jointly continuous random variable X and Y have joint pdf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P[Y &gt; 3X]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24480" y="5381614"/>
            <a:ext cx="4612460" cy="50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718220" y="3106846"/>
            <a:ext cx="19255" cy="29772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014917" y="3070903"/>
            <a:ext cx="3431586" cy="2933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285338" y="3126977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9370" y="5088791"/>
            <a:ext cx="41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15" y="3106846"/>
            <a:ext cx="42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v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5400000">
            <a:off x="2912386" y="3192929"/>
            <a:ext cx="1983995" cy="2320669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2434808" y="3180170"/>
            <a:ext cx="1142611" cy="2957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Triangle 27"/>
          <p:cNvSpPr/>
          <p:nvPr/>
        </p:nvSpPr>
        <p:spPr bwMode="auto">
          <a:xfrm rot="5400000">
            <a:off x="2137432" y="3977494"/>
            <a:ext cx="1983995" cy="751540"/>
          </a:xfrm>
          <a:prstGeom prst="rtTriangl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440" y="2957700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</a:t>
            </a:r>
            <a:r>
              <a:rPr lang="en-US" sz="1600" dirty="0" smtClean="0">
                <a:latin typeface="+mn-lt"/>
                <a:cs typeface="ＭＳ Ｐゴシック" charset="0"/>
              </a:rPr>
              <a:t>3u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36" y="1999865"/>
            <a:ext cx="4517528" cy="65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63" y="4303504"/>
            <a:ext cx="3907875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jointly continuous random variable X and Y have joint 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24480" y="5381614"/>
            <a:ext cx="4612460" cy="50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718220" y="3106846"/>
            <a:ext cx="19255" cy="29772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014917" y="3070903"/>
            <a:ext cx="3431586" cy="2933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285338" y="3126977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9370" y="5088791"/>
            <a:ext cx="41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15" y="3106846"/>
            <a:ext cx="42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v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5400000">
            <a:off x="2912386" y="3192929"/>
            <a:ext cx="1983995" cy="2320669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40" y="3534351"/>
            <a:ext cx="2871465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36" y="1997810"/>
            <a:ext cx="4517528" cy="65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40" y="4221168"/>
            <a:ext cx="287146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jointly continuous random variable X and Y have joint pdf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P[Y &gt; 3X]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24480" y="5381614"/>
            <a:ext cx="4612460" cy="50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718220" y="3106846"/>
            <a:ext cx="19255" cy="29772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014917" y="3070903"/>
            <a:ext cx="3431586" cy="29333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285338" y="3126977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9370" y="5088791"/>
            <a:ext cx="41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15" y="3106846"/>
            <a:ext cx="42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ＭＳ Ｐゴシック" charset="0"/>
              </a:rPr>
              <a:t>v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5400000">
            <a:off x="2912386" y="3192929"/>
            <a:ext cx="1983995" cy="2320669"/>
          </a:xfrm>
          <a:prstGeom prst="rtTriangl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2434808" y="3180170"/>
            <a:ext cx="1142611" cy="2957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Triangle 27"/>
          <p:cNvSpPr/>
          <p:nvPr/>
        </p:nvSpPr>
        <p:spPr bwMode="auto">
          <a:xfrm rot="5400000">
            <a:off x="2137432" y="3977494"/>
            <a:ext cx="1983995" cy="751540"/>
          </a:xfrm>
          <a:prstGeom prst="rtTriangl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440" y="2957700"/>
            <a:ext cx="1073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cs typeface="ＭＳ Ｐゴシック" charset="0"/>
              </a:rPr>
              <a:t>v = </a:t>
            </a:r>
            <a:r>
              <a:rPr lang="en-US" sz="1600" dirty="0" smtClean="0">
                <a:latin typeface="+mn-lt"/>
                <a:cs typeface="ＭＳ Ｐゴシック" charset="0"/>
              </a:rPr>
              <a:t>3u</a:t>
            </a:r>
            <a:endParaRPr lang="en-US" sz="1600" dirty="0">
              <a:latin typeface="+mn-lt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36" y="1999865"/>
            <a:ext cx="4517528" cy="65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63" y="4303504"/>
            <a:ext cx="3907875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36" y="1701800"/>
            <a:ext cx="7852527" cy="40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44" y="1538288"/>
            <a:ext cx="7005638" cy="45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 3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fair die are independently rolled.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𝑜𝑑𝑑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𝑒𝑣𝑒𝑛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>
                                  <a:latin typeface="Cambria Math"/>
                                </a:rPr>
                                <m:t>&amp;0,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𝑋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en-IN" dirty="0" smtClean="0"/>
                  <a:t> which is the number of odds showing,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𝑌</m:t>
                    </m:r>
                    <m:r>
                      <a:rPr lang="en-IN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 smtClean="0"/>
                  <a:t>, which is the number of evens showing.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157"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41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Problem </a:t>
            </a:r>
            <a:r>
              <a:rPr lang="en-IN" dirty="0" smtClean="0"/>
              <a:t>3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Suppose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fair die are independently rolled.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𝑜𝑑𝑑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IN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IN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IN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IN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latin typeface="Cambria Math"/>
                                </a:rPr>
                                <m:t>1,  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𝑎𝑛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𝑒𝑣𝑒𝑛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𝑛𝑢𝑚𝑏𝑒𝑟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𝑠h𝑜𝑤𝑠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𝑡h𝑒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𝑑𝑖𝑒</m:t>
                              </m:r>
                            </m:e>
                            <m:e>
                              <m:r>
                                <a:rPr lang="en-IN" i="1">
                                  <a:latin typeface="Cambria Math"/>
                                </a:rPr>
                                <m:t>&amp;0,  </m:t>
                              </m:r>
                              <m:r>
                                <a:rPr lang="en-IN" i="1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𝑋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IN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en-IN" dirty="0" smtClean="0"/>
                  <a:t> which is the number of odds showing,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𝑌</m:t>
                    </m:r>
                    <m:r>
                      <a:rPr lang="en-IN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/>
                          </a:rPr>
                          <m:t>𝑘</m:t>
                        </m:r>
                        <m:r>
                          <a:rPr lang="en-I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 smtClean="0"/>
                  <a:t>, which is the number of evens showing. Find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𝐶𝑜𝑣</m:t>
                    </m:r>
                    <m:r>
                      <a:rPr lang="en-I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IN" dirty="0" smtClean="0"/>
                  <a:t>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1≤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  <m:r>
                      <a:rPr lang="en-IN" b="0" i="1" smtClean="0">
                        <a:latin typeface="Cambria Math"/>
                      </a:rPr>
                      <m:t>≤</m:t>
                    </m:r>
                    <m:r>
                      <a:rPr lang="en-I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IN" dirty="0" smtClean="0"/>
                  <a:t>.</a:t>
                </a:r>
              </a:p>
              <a:p>
                <a:r>
                  <a:rPr lang="en-IN" u="sng" dirty="0" smtClean="0"/>
                  <a:t>Solution:</a:t>
                </a:r>
                <a:r>
                  <a:rPr lang="en-IN" dirty="0" smtClean="0"/>
                  <a:t> To calculate the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𝐶𝑜𝑣</m:t>
                    </m:r>
                    <m:r>
                      <a:rPr lang="en-IN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, we only need to consider the case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=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a specific roll of the die, because when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 </m:t>
                    </m:r>
                    <m:r>
                      <a:rPr lang="en-IN" b="0" i="1" smtClean="0">
                        <a:latin typeface="Cambria Math"/>
                      </a:rPr>
                      <m:t>𝑖</m:t>
                    </m:r>
                    <m:r>
                      <a:rPr lang="en-IN" b="0" i="1" smtClean="0">
                        <a:latin typeface="Cambria Math"/>
                      </a:rPr>
                      <m:t>≠</m:t>
                    </m:r>
                    <m:r>
                      <a:rPr lang="en-IN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IN" dirty="0" smtClean="0"/>
                  <a:t>, we are considering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IN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 smtClean="0"/>
                  <a:t> from two different rolls of the dice, which are actually independent from each other and therefore their covariance would be zero (see Lecture 26).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157" t="-522" r="-706" b="-4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8815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2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HD:Applications:Microsoft Office:Microsoft PowerPoint 4:</Template>
  <TotalTime>7624</TotalTime>
  <Pages>20</Pages>
  <Words>2446</Words>
  <Application>Microsoft Macintosh PowerPoint</Application>
  <PresentationFormat>On-screen Show (4:3)</PresentationFormat>
  <Paragraphs>281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Cambria</vt:lpstr>
      <vt:lpstr>Cambria Math</vt:lpstr>
      <vt:lpstr>Helvetica</vt:lpstr>
      <vt:lpstr>MS PGothic</vt:lpstr>
      <vt:lpstr>ＭＳ Ｐゴシック</vt:lpstr>
      <vt:lpstr>ＭＳ 明朝</vt:lpstr>
      <vt:lpstr>Times</vt:lpstr>
      <vt:lpstr>Times New Roman</vt:lpstr>
      <vt:lpstr>untitled 26</vt:lpstr>
      <vt:lpstr>Equation</vt:lpstr>
      <vt:lpstr>Announcements</vt:lpstr>
      <vt:lpstr>Key concepts substantially learned post-midterm</vt:lpstr>
      <vt:lpstr>Solutions</vt:lpstr>
      <vt:lpstr>Problem 1</vt:lpstr>
      <vt:lpstr>Problem 1 (cont.)</vt:lpstr>
      <vt:lpstr>Problem 2</vt:lpstr>
      <vt:lpstr>Problem 2 (cont.)</vt:lpstr>
      <vt:lpstr>Problem 3</vt:lpstr>
      <vt:lpstr>Problem 3 (cont.)</vt:lpstr>
      <vt:lpstr>Problem 3 (cont.)</vt:lpstr>
      <vt:lpstr>Problem 4</vt:lpstr>
      <vt:lpstr>Problem 4 (cont.)</vt:lpstr>
      <vt:lpstr>Review: Poisson Distribution</vt:lpstr>
      <vt:lpstr>Review: Expectations</vt:lpstr>
      <vt:lpstr>Review: Moments</vt:lpstr>
      <vt:lpstr>Joint distribution</vt:lpstr>
      <vt:lpstr>Joint distribution</vt:lpstr>
      <vt:lpstr>Joint distribution</vt:lpstr>
      <vt:lpstr>Joint distribution</vt:lpstr>
      <vt:lpstr>Review: Covariance and Variance</vt:lpstr>
      <vt:lpstr>Review: Covariance and Variance</vt:lpstr>
      <vt:lpstr>Covariance Example</vt:lpstr>
      <vt:lpstr>Covariance Example (Solution)</vt:lpstr>
      <vt:lpstr>Covariance Example (Solution)</vt:lpstr>
      <vt:lpstr>Covariance Example (Solution)</vt:lpstr>
      <vt:lpstr>Covariance – Problem 1</vt:lpstr>
      <vt:lpstr>Covariance – Problem 1</vt:lpstr>
      <vt:lpstr>Covariance – Problem 1 (Cont.)</vt:lpstr>
      <vt:lpstr>Review: Limit Theorems</vt:lpstr>
      <vt:lpstr>Review: Limit Theorems</vt:lpstr>
      <vt:lpstr>Piazza Question on Markov Inequality</vt:lpstr>
      <vt:lpstr>Example – Chebyshev Inequality</vt:lpstr>
      <vt:lpstr>Instantaneous Failure Rate</vt:lpstr>
      <vt:lpstr>Example - Joint Distribution Functions</vt:lpstr>
      <vt:lpstr>Example - Joint Distribution Functions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Fault Tolerant Computing</dc:title>
  <dc:subject>lecture 1</dc:subject>
  <dc:creator>Center for Reliable and High-performance Computing</dc:creator>
  <cp:lastModifiedBy>Cao, Phuong Minh</cp:lastModifiedBy>
  <cp:revision>598</cp:revision>
  <cp:lastPrinted>2017-05-03T14:40:39Z</cp:lastPrinted>
  <dcterms:created xsi:type="dcterms:W3CDTF">1997-10-16T10:43:32Z</dcterms:created>
  <dcterms:modified xsi:type="dcterms:W3CDTF">2017-05-03T15:41:10Z</dcterms:modified>
</cp:coreProperties>
</file>