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61" r:id="rId2"/>
    <p:sldId id="384" r:id="rId3"/>
    <p:sldId id="434" r:id="rId4"/>
    <p:sldId id="435" r:id="rId5"/>
    <p:sldId id="436" r:id="rId6"/>
    <p:sldId id="430" r:id="rId7"/>
    <p:sldId id="431" r:id="rId8"/>
    <p:sldId id="432" r:id="rId9"/>
    <p:sldId id="433" r:id="rId10"/>
    <p:sldId id="423" r:id="rId11"/>
    <p:sldId id="424" r:id="rId12"/>
    <p:sldId id="425" r:id="rId13"/>
    <p:sldId id="426" r:id="rId14"/>
    <p:sldId id="427" r:id="rId15"/>
    <p:sldId id="428" r:id="rId16"/>
    <p:sldId id="429" r:id="rId17"/>
    <p:sldId id="405" r:id="rId18"/>
    <p:sldId id="416" r:id="rId19"/>
    <p:sldId id="406" r:id="rId20"/>
    <p:sldId id="407" r:id="rId21"/>
    <p:sldId id="399" r:id="rId22"/>
    <p:sldId id="415" r:id="rId23"/>
    <p:sldId id="400" r:id="rId24"/>
    <p:sldId id="401" r:id="rId25"/>
    <p:sldId id="402" r:id="rId26"/>
    <p:sldId id="417" r:id="rId27"/>
    <p:sldId id="418" r:id="rId28"/>
    <p:sldId id="419" r:id="rId29"/>
    <p:sldId id="408" r:id="rId30"/>
    <p:sldId id="409" r:id="rId31"/>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800" kern="1200">
        <a:solidFill>
          <a:schemeClr val="tx1"/>
        </a:solidFill>
        <a:latin typeface="Helvetica" charset="0"/>
        <a:ea typeface="MS PGothic" charset="0"/>
        <a:cs typeface="MS PGothic" charset="0"/>
      </a:defRPr>
    </a:lvl1pPr>
    <a:lvl2pPr marL="457200" algn="l" rtl="0" fontAlgn="base">
      <a:spcBef>
        <a:spcPct val="0"/>
      </a:spcBef>
      <a:spcAft>
        <a:spcPct val="0"/>
      </a:spcAft>
      <a:defRPr sz="800" kern="1200">
        <a:solidFill>
          <a:schemeClr val="tx1"/>
        </a:solidFill>
        <a:latin typeface="Helvetica" charset="0"/>
        <a:ea typeface="MS PGothic" charset="0"/>
        <a:cs typeface="MS PGothic" charset="0"/>
      </a:defRPr>
    </a:lvl2pPr>
    <a:lvl3pPr marL="914400" algn="l" rtl="0" fontAlgn="base">
      <a:spcBef>
        <a:spcPct val="0"/>
      </a:spcBef>
      <a:spcAft>
        <a:spcPct val="0"/>
      </a:spcAft>
      <a:defRPr sz="800" kern="1200">
        <a:solidFill>
          <a:schemeClr val="tx1"/>
        </a:solidFill>
        <a:latin typeface="Helvetica" charset="0"/>
        <a:ea typeface="MS PGothic" charset="0"/>
        <a:cs typeface="MS PGothic" charset="0"/>
      </a:defRPr>
    </a:lvl3pPr>
    <a:lvl4pPr marL="1371600" algn="l" rtl="0" fontAlgn="base">
      <a:spcBef>
        <a:spcPct val="0"/>
      </a:spcBef>
      <a:spcAft>
        <a:spcPct val="0"/>
      </a:spcAft>
      <a:defRPr sz="800" kern="1200">
        <a:solidFill>
          <a:schemeClr val="tx1"/>
        </a:solidFill>
        <a:latin typeface="Helvetica" charset="0"/>
        <a:ea typeface="MS PGothic" charset="0"/>
        <a:cs typeface="MS PGothic" charset="0"/>
      </a:defRPr>
    </a:lvl4pPr>
    <a:lvl5pPr marL="1828800" algn="l" rtl="0" fontAlgn="base">
      <a:spcBef>
        <a:spcPct val="0"/>
      </a:spcBef>
      <a:spcAft>
        <a:spcPct val="0"/>
      </a:spcAft>
      <a:defRPr sz="800" kern="1200">
        <a:solidFill>
          <a:schemeClr val="tx1"/>
        </a:solidFill>
        <a:latin typeface="Helvetica" charset="0"/>
        <a:ea typeface="MS PGothic" charset="0"/>
        <a:cs typeface="MS PGothic" charset="0"/>
      </a:defRPr>
    </a:lvl5pPr>
    <a:lvl6pPr marL="2286000" algn="l" defTabSz="457200" rtl="0" eaLnBrk="1" latinLnBrk="0" hangingPunct="1">
      <a:defRPr sz="800" kern="1200">
        <a:solidFill>
          <a:schemeClr val="tx1"/>
        </a:solidFill>
        <a:latin typeface="Helvetica" charset="0"/>
        <a:ea typeface="MS PGothic" charset="0"/>
        <a:cs typeface="MS PGothic" charset="0"/>
      </a:defRPr>
    </a:lvl6pPr>
    <a:lvl7pPr marL="2743200" algn="l" defTabSz="457200" rtl="0" eaLnBrk="1" latinLnBrk="0" hangingPunct="1">
      <a:defRPr sz="800" kern="1200">
        <a:solidFill>
          <a:schemeClr val="tx1"/>
        </a:solidFill>
        <a:latin typeface="Helvetica" charset="0"/>
        <a:ea typeface="MS PGothic" charset="0"/>
        <a:cs typeface="MS PGothic" charset="0"/>
      </a:defRPr>
    </a:lvl7pPr>
    <a:lvl8pPr marL="3200400" algn="l" defTabSz="457200" rtl="0" eaLnBrk="1" latinLnBrk="0" hangingPunct="1">
      <a:defRPr sz="800" kern="1200">
        <a:solidFill>
          <a:schemeClr val="tx1"/>
        </a:solidFill>
        <a:latin typeface="Helvetica" charset="0"/>
        <a:ea typeface="MS PGothic" charset="0"/>
        <a:cs typeface="MS PGothic" charset="0"/>
      </a:defRPr>
    </a:lvl8pPr>
    <a:lvl9pPr marL="3657600" algn="l" defTabSz="457200" rtl="0" eaLnBrk="1" latinLnBrk="0" hangingPunct="1">
      <a:defRPr sz="800" kern="1200">
        <a:solidFill>
          <a:schemeClr val="tx1"/>
        </a:solidFill>
        <a:latin typeface="Helvetic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FFF"/>
    <a:srgbClr val="B7CCFE"/>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p:restoredTop sz="94630"/>
  </p:normalViewPr>
  <p:slideViewPr>
    <p:cSldViewPr snapToGrid="0">
      <p:cViewPr varScale="1">
        <p:scale>
          <a:sx n="92" d="100"/>
          <a:sy n="92" d="100"/>
        </p:scale>
        <p:origin x="167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wmf"/><Relationship Id="rId3"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 Id="rId3"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1" Type="http://schemas.openxmlformats.org/officeDocument/2006/relationships/image" Target="../media/image20.wmf"/><Relationship Id="rId2"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3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145" y="4412929"/>
            <a:ext cx="5136931" cy="4182427"/>
          </a:xfrm>
          <a:prstGeom prst="rect">
            <a:avLst/>
          </a:prstGeom>
          <a:noFill/>
          <a:ln>
            <a:noFill/>
          </a:ln>
          <a:effectLst/>
          <a:extLst/>
        </p:spPr>
        <p:txBody>
          <a:bodyPr vert="horz" wrap="square" lIns="97052" tIns="50143" rIns="97052" bIns="5014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5" name="Rectangle 3"/>
          <p:cNvSpPr>
            <a:spLocks noGrp="1" noRot="1" noChangeAspect="1" noChangeArrowheads="1" noTextEdit="1"/>
          </p:cNvSpPr>
          <p:nvPr>
            <p:ph type="sldImg" idx="2"/>
          </p:nvPr>
        </p:nvSpPr>
        <p:spPr bwMode="auto">
          <a:xfrm>
            <a:off x="1189038" y="704850"/>
            <a:ext cx="4632325" cy="3473450"/>
          </a:xfrm>
          <a:prstGeom prst="rect">
            <a:avLst/>
          </a:prstGeom>
          <a:noFill/>
          <a:ln w="12700">
            <a:solidFill>
              <a:schemeClr val="tx1"/>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365240332"/>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89038" y="704850"/>
            <a:ext cx="4633912" cy="3475038"/>
          </a:xfrm>
          <a:ln cap="flat"/>
        </p:spPr>
      </p:sp>
      <p:sp>
        <p:nvSpPr>
          <p:cNvPr id="5122" name="Rectangle 3"/>
          <p:cNvSpPr>
            <a:spLocks noGrp="1" noChangeArrowheads="1"/>
          </p:cNvSpPr>
          <p:nvPr>
            <p:ph type="body" idx="1"/>
          </p:nvPr>
        </p:nvSpPr>
        <p:spPr>
          <a:xfrm>
            <a:off x="935144" y="4417698"/>
            <a:ext cx="5140112" cy="4180837"/>
          </a:xfrm>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879" tIns="46144" rIns="93879" bIns="46144"/>
          <a:lstStyle/>
          <a:p>
            <a:endParaRPr lang="en-US">
              <a:ea typeface="MS PGothic" charset="0"/>
            </a:endParaRPr>
          </a:p>
        </p:txBody>
      </p:sp>
    </p:spTree>
    <p:extLst>
      <p:ext uri="{BB962C8B-B14F-4D97-AF65-F5344CB8AC3E}">
        <p14:creationId xmlns:p14="http://schemas.microsoft.com/office/powerpoint/2010/main" val="133235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1913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4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62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04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6713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13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28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375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9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725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839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lang="en-US"/>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337" cy="397545"/>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endParaRPr lang="en-US" altLang="en-US" sz="1000" b="1" dirty="0">
              <a:latin typeface="Times New Roman" pitchFamily="18" charset="0"/>
              <a:cs typeface="+mn-cs"/>
            </a:endParaRPr>
          </a:p>
          <a:p>
            <a:pPr eaLnBrk="0" hangingPunct="0">
              <a:defRPr/>
            </a:pPr>
            <a:r>
              <a:rPr lang="en-US" altLang="en-US" sz="1000" b="1" dirty="0">
                <a:latin typeface="Times New Roman" pitchFamily="18" charset="0"/>
                <a:cs typeface="+mn-cs"/>
              </a:rPr>
              <a:t>Iyer  - Lecture </a:t>
            </a:r>
            <a:r>
              <a:rPr lang="en-US" altLang="en-US" sz="1000" b="1" dirty="0" smtClean="0">
                <a:latin typeface="Times New Roman" pitchFamily="18" charset="0"/>
                <a:cs typeface="+mn-cs"/>
              </a:rPr>
              <a:t>25</a:t>
            </a:r>
            <a:endParaRPr lang="en-US" altLang="en-US" sz="1000" b="1" dirty="0">
              <a:latin typeface="Times New Roman" pitchFamily="18" charset="0"/>
              <a:cs typeface="+mn-cs"/>
            </a:endParaRPr>
          </a:p>
        </p:txBody>
      </p:sp>
      <p:sp>
        <p:nvSpPr>
          <p:cNvPr id="1031" name="Rectangle 7"/>
          <p:cNvSpPr>
            <a:spLocks noChangeArrowheads="1"/>
          </p:cNvSpPr>
          <p:nvPr/>
        </p:nvSpPr>
        <p:spPr bwMode="auto">
          <a:xfrm>
            <a:off x="7005638" y="6319838"/>
            <a:ext cx="1533525" cy="393700"/>
          </a:xfrm>
          <a:prstGeom prst="rect">
            <a:avLst/>
          </a:prstGeom>
          <a:noFill/>
          <a:ln>
            <a:noFill/>
          </a:ln>
          <a:extLst/>
        </p:spPr>
        <p:txBody>
          <a:bodyPr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r>
              <a:rPr lang="en-US" altLang="en-US" sz="1000" b="1" dirty="0">
                <a:latin typeface="Times New Roman" pitchFamily="18" charset="0"/>
                <a:cs typeface="+mn-cs"/>
              </a:rPr>
              <a:t>        </a:t>
            </a:r>
          </a:p>
          <a:p>
            <a:pPr algn="r" eaLnBrk="0" hangingPunct="0">
              <a:defRPr/>
            </a:pPr>
            <a:r>
              <a:rPr lang="en-US" altLang="en-US" sz="1000" b="1" dirty="0">
                <a:latin typeface="Times New Roman" pitchFamily="18" charset="0"/>
                <a:cs typeface="+mn-cs"/>
              </a:rPr>
              <a:t>ECE 313 - Fall </a:t>
            </a:r>
            <a:r>
              <a:rPr lang="en-US" altLang="en-US" sz="1000" b="1" dirty="0" smtClean="0">
                <a:latin typeface="Times New Roman" pitchFamily="18" charset="0"/>
                <a:cs typeface="+mn-cs"/>
              </a:rPr>
              <a:t>2017</a:t>
            </a:r>
            <a:endParaRPr lang="en-US" altLang="en-US" sz="1000" b="1" dirty="0">
              <a:latin typeface="Times New Roman" pitchFamily="18" charset="0"/>
              <a:cs typeface="+mn-cs"/>
            </a:endParaRPr>
          </a:p>
        </p:txBody>
      </p:sp>
      <p:sp>
        <p:nvSpPr>
          <p:cNvPr id="1032" name="Rectangle 8"/>
          <p:cNvSpPr>
            <a:spLocks noChangeArrowheads="1"/>
          </p:cNvSpPr>
          <p:nvPr/>
        </p:nvSpPr>
        <p:spPr bwMode="auto">
          <a:xfrm>
            <a:off x="3919538" y="6311900"/>
            <a:ext cx="180975" cy="393700"/>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endParaRPr lang="en-US" altLang="en-US" sz="1000">
              <a:latin typeface="Times New Roman" pitchFamily="18" charset="0"/>
              <a:cs typeface="+mn-cs"/>
            </a:endParaRPr>
          </a:p>
          <a:p>
            <a:pPr eaLnBrk="0" hangingPunct="0">
              <a:defRPr/>
            </a:pPr>
            <a:endParaRPr lang="en-US" altLang="en-US" sz="100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5.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7.wmf"/><Relationship Id="rId5" Type="http://schemas.openxmlformats.org/officeDocument/2006/relationships/oleObject" Target="../embeddings/oleObject18.bin"/><Relationship Id="rId6" Type="http://schemas.openxmlformats.org/officeDocument/2006/relationships/image" Target="../media/image18.wmf"/><Relationship Id="rId7" Type="http://schemas.openxmlformats.org/officeDocument/2006/relationships/oleObject" Target="../embeddings/oleObject19.bin"/><Relationship Id="rId8" Type="http://schemas.openxmlformats.org/officeDocument/2006/relationships/image" Target="../media/image19.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24.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0.wmf"/><Relationship Id="rId5" Type="http://schemas.openxmlformats.org/officeDocument/2006/relationships/oleObject" Target="../embeddings/oleObject21.bin"/><Relationship Id="rId6" Type="http://schemas.openxmlformats.org/officeDocument/2006/relationships/image" Target="../media/image21.wmf"/><Relationship Id="rId7" Type="http://schemas.openxmlformats.org/officeDocument/2006/relationships/oleObject" Target="../embeddings/oleObject22.bin"/><Relationship Id="rId8" Type="http://schemas.openxmlformats.org/officeDocument/2006/relationships/image" Target="../media/image22.wmf"/><Relationship Id="rId9" Type="http://schemas.openxmlformats.org/officeDocument/2006/relationships/oleObject" Target="../embeddings/oleObject23.bin"/><Relationship Id="rId10"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5.wmf"/><Relationship Id="rId5" Type="http://schemas.openxmlformats.org/officeDocument/2006/relationships/oleObject" Target="../embeddings/oleObject26.bin"/><Relationship Id="rId6" Type="http://schemas.openxmlformats.org/officeDocument/2006/relationships/image" Target="../media/image26.wmf"/><Relationship Id="rId7" Type="http://schemas.openxmlformats.org/officeDocument/2006/relationships/oleObject" Target="../embeddings/oleObject27.bin"/><Relationship Id="rId8" Type="http://schemas.openxmlformats.org/officeDocument/2006/relationships/image" Target="../media/image27.wmf"/><Relationship Id="rId9" Type="http://schemas.openxmlformats.org/officeDocument/2006/relationships/image" Target="../media/image2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29.wmf"/><Relationship Id="rId5" Type="http://schemas.openxmlformats.org/officeDocument/2006/relationships/oleObject" Target="../embeddings/oleObject29.bin"/><Relationship Id="rId6" Type="http://schemas.openxmlformats.org/officeDocument/2006/relationships/image" Target="../media/image30.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1.emf"/><Relationship Id="rId5" Type="http://schemas.openxmlformats.org/officeDocument/2006/relationships/oleObject" Target="../embeddings/oleObject31.bin"/><Relationship Id="rId6" Type="http://schemas.openxmlformats.org/officeDocument/2006/relationships/image" Target="../media/image32.wmf"/><Relationship Id="rId7" Type="http://schemas.openxmlformats.org/officeDocument/2006/relationships/oleObject" Target="../embeddings/oleObject32.bin"/><Relationship Id="rId8" Type="http://schemas.openxmlformats.org/officeDocument/2006/relationships/image" Target="../media/image3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image" Target="../media/image39.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0.wmf"/><Relationship Id="rId5" Type="http://schemas.openxmlformats.org/officeDocument/2006/relationships/oleObject" Target="../embeddings/oleObject36.bin"/><Relationship Id="rId6" Type="http://schemas.openxmlformats.org/officeDocument/2006/relationships/image" Target="../media/image41.wmf"/><Relationship Id="rId7" Type="http://schemas.openxmlformats.org/officeDocument/2006/relationships/oleObject" Target="../embeddings/oleObject37.bin"/><Relationship Id="rId8" Type="http://schemas.openxmlformats.org/officeDocument/2006/relationships/image" Target="../media/image42.wmf"/><Relationship Id="rId9" Type="http://schemas.openxmlformats.org/officeDocument/2006/relationships/image" Target="../media/image43.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44.wmf"/><Relationship Id="rId5" Type="http://schemas.openxmlformats.org/officeDocument/2006/relationships/oleObject" Target="../embeddings/oleObject39.bin"/><Relationship Id="rId6" Type="http://schemas.openxmlformats.org/officeDocument/2006/relationships/image" Target="../media/image45.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46.wmf"/><Relationship Id="rId5" Type="http://schemas.openxmlformats.org/officeDocument/2006/relationships/oleObject" Target="../embeddings/oleObject41.bin"/><Relationship Id="rId6" Type="http://schemas.openxmlformats.org/officeDocument/2006/relationships/image" Target="../media/image47.wmf"/><Relationship Id="rId7" Type="http://schemas.openxmlformats.org/officeDocument/2006/relationships/oleObject" Target="../embeddings/oleObject42.bin"/><Relationship Id="rId8" Type="http://schemas.openxmlformats.org/officeDocument/2006/relationships/image" Target="../media/image48.wmf"/><Relationship Id="rId9" Type="http://schemas.openxmlformats.org/officeDocument/2006/relationships/image" Target="../media/image43.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oleObject" Target="../embeddings/oleObject43.bin"/><Relationship Id="rId5" Type="http://schemas.openxmlformats.org/officeDocument/2006/relationships/image" Target="../media/image49.emf"/><Relationship Id="rId6" Type="http://schemas.openxmlformats.org/officeDocument/2006/relationships/oleObject" Target="../embeddings/oleObject44.bin"/><Relationship Id="rId7" Type="http://schemas.openxmlformats.org/officeDocument/2006/relationships/image" Target="../media/image50.emf"/><Relationship Id="rId8" Type="http://schemas.openxmlformats.org/officeDocument/2006/relationships/oleObject" Target="../embeddings/oleObject45.bin"/><Relationship Id="rId9" Type="http://schemas.openxmlformats.org/officeDocument/2006/relationships/image" Target="../media/image51.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53.wmf"/><Relationship Id="rId5" Type="http://schemas.openxmlformats.org/officeDocument/2006/relationships/oleObject" Target="../embeddings/oleObject47.bin"/><Relationship Id="rId6" Type="http://schemas.openxmlformats.org/officeDocument/2006/relationships/image" Target="../media/image54.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oleObject" Target="../embeddings/oleObject48.bin"/><Relationship Id="rId5" Type="http://schemas.openxmlformats.org/officeDocument/2006/relationships/image" Target="../media/image55.emf"/><Relationship Id="rId6" Type="http://schemas.openxmlformats.org/officeDocument/2006/relationships/oleObject" Target="../embeddings/oleObject49.bin"/><Relationship Id="rId7" Type="http://schemas.openxmlformats.org/officeDocument/2006/relationships/image" Target="../media/image51.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5" Type="http://schemas.openxmlformats.org/officeDocument/2006/relationships/oleObject" Target="../embeddings/oleObject3.bin"/><Relationship Id="rId6" Type="http://schemas.openxmlformats.org/officeDocument/2006/relationships/image" Target="../media/image3.wmf"/><Relationship Id="rId7" Type="http://schemas.openxmlformats.org/officeDocument/2006/relationships/oleObject" Target="../embeddings/oleObject4.bin"/><Relationship Id="rId8"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wmf"/><Relationship Id="rId5" Type="http://schemas.openxmlformats.org/officeDocument/2006/relationships/oleObject" Target="../embeddings/oleObject6.bin"/><Relationship Id="rId6"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7.bin"/><Relationship Id="rId4" Type="http://schemas.openxmlformats.org/officeDocument/2006/relationships/image" Target="../media/image7.wmf"/><Relationship Id="rId5" Type="http://schemas.openxmlformats.org/officeDocument/2006/relationships/oleObject" Target="../embeddings/oleObject8.bin"/><Relationship Id="rId6" Type="http://schemas.openxmlformats.org/officeDocument/2006/relationships/image" Target="../media/image8.wmf"/><Relationship Id="rId7" Type="http://schemas.openxmlformats.org/officeDocument/2006/relationships/oleObject" Target="../embeddings/oleObject9.bin"/><Relationship Id="rId8" Type="http://schemas.openxmlformats.org/officeDocument/2006/relationships/image" Target="../media/image9.wmf"/><Relationship Id="rId9" Type="http://schemas.openxmlformats.org/officeDocument/2006/relationships/oleObject" Target="../embeddings/oleObject10.bin"/><Relationship Id="rId10"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wmf"/><Relationship Id="rId5" Type="http://schemas.openxmlformats.org/officeDocument/2006/relationships/oleObject" Target="../embeddings/oleObject13.bin"/><Relationship Id="rId6" Type="http://schemas.openxmlformats.org/officeDocument/2006/relationships/image" Target="../media/image13.wmf"/><Relationship Id="rId7" Type="http://schemas.openxmlformats.org/officeDocument/2006/relationships/oleObject" Target="../embeddings/oleObject14.bin"/><Relationship Id="rId8"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49288" y="87313"/>
            <a:ext cx="7772400" cy="1143000"/>
          </a:xfrm>
        </p:spPr>
        <p:txBody>
          <a:bodyPr lIns="92075" tIns="46037" rIns="92075" bIns="46037"/>
          <a:lstStyle/>
          <a:p>
            <a:r>
              <a:rPr lang="en-US" sz="2400" dirty="0" smtClean="0">
                <a:latin typeface="Arial" charset="0"/>
                <a:ea typeface="MS PGothic" charset="0"/>
              </a:rPr>
              <a:t>Inequalities</a:t>
            </a:r>
            <a:r>
              <a:rPr lang="en-US" sz="2400" dirty="0" smtClean="0">
                <a:latin typeface="Arial" charset="0"/>
                <a:ea typeface="MS PGothic" charset="0"/>
              </a:rPr>
              <a:t>, Covariance, examples</a:t>
            </a:r>
            <a:endParaRPr lang="en-US" sz="2400" dirty="0">
              <a:latin typeface="Arial" charset="0"/>
              <a:ea typeface="MS PGothic" charset="0"/>
            </a:endParaRPr>
          </a:p>
        </p:txBody>
      </p:sp>
      <p:sp>
        <p:nvSpPr>
          <p:cNvPr id="4098"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sz="2400" dirty="0">
                <a:latin typeface="Arial" charset="0"/>
                <a:ea typeface="MS PGothic" charset="0"/>
              </a:rPr>
              <a:t>ECE 313</a:t>
            </a:r>
          </a:p>
          <a:p>
            <a:pPr marL="342900" indent="-342900"/>
            <a:r>
              <a:rPr lang="en-US" sz="2400" dirty="0">
                <a:latin typeface="Arial" charset="0"/>
                <a:ea typeface="MS PGothic" charset="0"/>
              </a:rPr>
              <a:t>Probability with Engineering Applications</a:t>
            </a:r>
          </a:p>
          <a:p>
            <a:pPr marL="342900" indent="-342900"/>
            <a:r>
              <a:rPr lang="en-US" sz="2400" dirty="0">
                <a:latin typeface="Arial" charset="0"/>
                <a:ea typeface="MS PGothic" charset="0"/>
              </a:rPr>
              <a:t>Lecture </a:t>
            </a:r>
            <a:r>
              <a:rPr lang="en-US" sz="2400" dirty="0" smtClean="0">
                <a:latin typeface="Arial" charset="0"/>
                <a:ea typeface="MS PGothic" charset="0"/>
              </a:rPr>
              <a:t>25</a:t>
            </a:r>
            <a:endParaRPr lang="en-US" sz="2400" dirty="0">
              <a:latin typeface="Arial" charset="0"/>
              <a:ea typeface="MS PGothic" charset="0"/>
            </a:endParaRPr>
          </a:p>
          <a:p>
            <a:pPr marL="342900" indent="-342900"/>
            <a:r>
              <a:rPr lang="en-US" sz="2400" dirty="0">
                <a:latin typeface="Arial" charset="0"/>
                <a:ea typeface="MS PGothic" charset="0"/>
              </a:rPr>
              <a:t>Professor Ravi K. </a:t>
            </a:r>
            <a:r>
              <a:rPr lang="en-US" sz="2400" dirty="0" err="1">
                <a:latin typeface="Arial" charset="0"/>
                <a:ea typeface="MS PGothic" charset="0"/>
              </a:rPr>
              <a:t>Iyer</a:t>
            </a:r>
            <a:endParaRPr lang="en-US" sz="2400" dirty="0">
              <a:latin typeface="Arial" charset="0"/>
              <a:ea typeface="MS PGothic" charset="0"/>
            </a:endParaRPr>
          </a:p>
          <a:p>
            <a:pPr marL="342900" indent="-342900"/>
            <a:r>
              <a:rPr lang="en-US" sz="2400" dirty="0">
                <a:latin typeface="Arial" charset="0"/>
                <a:ea typeface="MS PGothic" charset="0"/>
              </a:rPr>
              <a:t>Dept. of Electrical and Computer Engineering</a:t>
            </a:r>
          </a:p>
          <a:p>
            <a:pPr marL="342900" indent="-342900"/>
            <a:r>
              <a:rPr lang="en-US" sz="2400" dirty="0">
                <a:latin typeface="Arial" charset="0"/>
                <a:ea typeface="MS PGothic" charset="0"/>
              </a:rPr>
              <a:t>University of Illinois at Urbana Champaign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a:t>
            </a:r>
          </a:p>
        </p:txBody>
      </p:sp>
      <p:sp>
        <p:nvSpPr>
          <p:cNvPr id="3" name="Content Placeholder 2"/>
          <p:cNvSpPr>
            <a:spLocks noGrp="1"/>
          </p:cNvSpPr>
          <p:nvPr>
            <p:ph idx="1"/>
          </p:nvPr>
        </p:nvSpPr>
        <p:spPr>
          <a:xfrm>
            <a:off x="675167" y="1320469"/>
            <a:ext cx="7772400" cy="4675187"/>
          </a:xfrm>
        </p:spPr>
        <p:txBody>
          <a:bodyPr/>
          <a:lstStyle/>
          <a:p>
            <a:r>
              <a:rPr lang="en-US" dirty="0"/>
              <a:t>The </a:t>
            </a:r>
            <a:r>
              <a:rPr lang="en-US" b="1" i="1" dirty="0">
                <a:solidFill>
                  <a:schemeClr val="accent1">
                    <a:lumMod val="75000"/>
                  </a:schemeClr>
                </a:solidFill>
              </a:rPr>
              <a:t>covariance</a:t>
            </a:r>
            <a:r>
              <a:rPr lang="en-US" dirty="0">
                <a:solidFill>
                  <a:schemeClr val="accent1">
                    <a:lumMod val="75000"/>
                  </a:schemeClr>
                </a:solidFill>
              </a:rPr>
              <a:t> </a:t>
            </a:r>
            <a:r>
              <a:rPr lang="en-US" dirty="0"/>
              <a:t>of any two random variables, </a:t>
            </a:r>
            <a:r>
              <a:rPr lang="en-US" sz="1800" i="1" dirty="0">
                <a:latin typeface="Times New Roman" panose="02020603050405020304" pitchFamily="18" charset="0"/>
                <a:cs typeface="Times New Roman" panose="02020603050405020304" pitchFamily="18" charset="0"/>
              </a:rPr>
              <a:t>X</a:t>
            </a:r>
            <a:r>
              <a:rPr lang="en-US" dirty="0"/>
              <a:t> and </a:t>
            </a:r>
            <a:r>
              <a:rPr lang="en-US" sz="1800" i="1" dirty="0">
                <a:latin typeface="Times New Roman" panose="02020603050405020304" pitchFamily="18" charset="0"/>
                <a:cs typeface="Times New Roman" panose="02020603050405020304" pitchFamily="18" charset="0"/>
              </a:rPr>
              <a:t>Y</a:t>
            </a:r>
            <a:r>
              <a:rPr lang="en-US" dirty="0"/>
              <a:t>, denoted by </a:t>
            </a:r>
            <a:r>
              <a:rPr lang="en-US" sz="1800" i="1" dirty="0" err="1">
                <a:latin typeface="Times New Roman" panose="02020603050405020304" pitchFamily="18" charset="0"/>
                <a:cs typeface="Times New Roman" panose="02020603050405020304" pitchFamily="18" charset="0"/>
              </a:rPr>
              <a:t>Cov</a:t>
            </a:r>
            <a:r>
              <a:rPr lang="en-US" sz="1800" i="1" dirty="0">
                <a:latin typeface="Times New Roman" panose="02020603050405020304" pitchFamily="18" charset="0"/>
                <a:cs typeface="Times New Roman" panose="02020603050405020304" pitchFamily="18" charset="0"/>
              </a:rPr>
              <a:t>(X,Y)</a:t>
            </a:r>
            <a:r>
              <a:rPr lang="en-US" dirty="0"/>
              <a:t>, is defined by</a:t>
            </a:r>
          </a:p>
          <a:p>
            <a:endParaRPr lang="en-US" dirty="0"/>
          </a:p>
          <a:p>
            <a:endParaRPr lang="en-US" dirty="0"/>
          </a:p>
          <a:p>
            <a:endParaRPr lang="en-US" dirty="0"/>
          </a:p>
          <a:p>
            <a:endParaRPr lang="en-US" sz="1400" dirty="0"/>
          </a:p>
          <a:p>
            <a:endParaRPr lang="en-US" sz="1800" dirty="0"/>
          </a:p>
          <a:p>
            <a:endParaRPr lang="en-US" sz="1800" dirty="0"/>
          </a:p>
          <a:p>
            <a:r>
              <a:rPr lang="en-US" sz="1800" dirty="0"/>
              <a:t>Covariance generalizes variance, in the sense that </a:t>
            </a:r>
            <a:r>
              <a:rPr lang="en-US" sz="1800" b="1" i="1" dirty="0" err="1"/>
              <a:t>Var</a:t>
            </a:r>
            <a:r>
              <a:rPr lang="en-US" sz="1800" b="1" i="1" dirty="0"/>
              <a:t>(X) = </a:t>
            </a:r>
            <a:r>
              <a:rPr lang="en-US" sz="1800" b="1" i="1" dirty="0" err="1"/>
              <a:t>Cov</a:t>
            </a:r>
            <a:r>
              <a:rPr lang="en-US" sz="1800" b="1" i="1" dirty="0"/>
              <a:t>(X, X).</a:t>
            </a:r>
          </a:p>
          <a:p>
            <a:pPr lvl="0"/>
            <a:r>
              <a:rPr lang="en-US" dirty="0">
                <a:solidFill>
                  <a:srgbClr val="000000"/>
                </a:solidFill>
              </a:rPr>
              <a:t>If either X or Y has mean zero, then E[XY] = </a:t>
            </a:r>
            <a:r>
              <a:rPr lang="en-US" dirty="0" err="1">
                <a:solidFill>
                  <a:srgbClr val="000000"/>
                </a:solidFill>
              </a:rPr>
              <a:t>Cov</a:t>
            </a:r>
            <a:r>
              <a:rPr lang="en-US" dirty="0">
                <a:solidFill>
                  <a:srgbClr val="000000"/>
                </a:solidFill>
              </a:rPr>
              <a:t>(X, Y ).</a:t>
            </a:r>
          </a:p>
          <a:p>
            <a:endParaRPr lang="en-US" sz="1200" dirty="0"/>
          </a:p>
          <a:p>
            <a:pPr algn="just"/>
            <a:r>
              <a:rPr lang="en-US" dirty="0"/>
              <a:t>If X and Y are </a:t>
            </a:r>
            <a:r>
              <a:rPr lang="en-US" b="1" i="1" dirty="0">
                <a:solidFill>
                  <a:srgbClr val="FF0000"/>
                </a:solidFill>
              </a:rPr>
              <a:t>independent</a:t>
            </a:r>
            <a:r>
              <a:rPr lang="en-US" dirty="0"/>
              <a:t> then it follows that </a:t>
            </a:r>
            <a:r>
              <a:rPr lang="en-US" b="1" i="1" dirty="0" err="1">
                <a:solidFill>
                  <a:srgbClr val="FF0000"/>
                </a:solidFill>
                <a:latin typeface="Times New Roman" panose="02020603050405020304" pitchFamily="18" charset="0"/>
                <a:cs typeface="Times New Roman" panose="02020603050405020304" pitchFamily="18" charset="0"/>
              </a:rPr>
              <a:t>Cov</a:t>
            </a:r>
            <a:r>
              <a:rPr lang="en-US" b="1" i="1" dirty="0">
                <a:solidFill>
                  <a:srgbClr val="FF0000"/>
                </a:solidFill>
                <a:latin typeface="Times New Roman" panose="02020603050405020304" pitchFamily="18" charset="0"/>
                <a:cs typeface="Times New Roman" panose="02020603050405020304" pitchFamily="18" charset="0"/>
              </a:rPr>
              <a:t>(X,Y) = 0.</a:t>
            </a:r>
          </a:p>
          <a:p>
            <a:pPr algn="just"/>
            <a:r>
              <a:rPr lang="en-US" sz="1800" b="1" dirty="0">
                <a:solidFill>
                  <a:srgbClr val="FF0000"/>
                </a:solidFill>
              </a:rPr>
              <a:t>But the reverse is false: </a:t>
            </a:r>
          </a:p>
          <a:p>
            <a:pPr lvl="1" algn="just"/>
            <a:r>
              <a:rPr lang="en-US" b="1" dirty="0" err="1">
                <a:solidFill>
                  <a:srgbClr val="FF0000"/>
                </a:solidFill>
              </a:rPr>
              <a:t>Cov</a:t>
            </a:r>
            <a:r>
              <a:rPr lang="en-US" b="1" dirty="0">
                <a:solidFill>
                  <a:srgbClr val="FF0000"/>
                </a:solidFill>
              </a:rPr>
              <a:t>(X,Y) = 0 </a:t>
            </a:r>
            <a:r>
              <a:rPr lang="en-US" dirty="0"/>
              <a:t>means</a:t>
            </a:r>
            <a:r>
              <a:rPr lang="en-US" b="1" dirty="0">
                <a:solidFill>
                  <a:srgbClr val="FF0000"/>
                </a:solidFill>
              </a:rPr>
              <a:t> </a:t>
            </a:r>
            <a:r>
              <a:rPr lang="en-US" dirty="0"/>
              <a:t>X and Y are </a:t>
            </a:r>
            <a:r>
              <a:rPr lang="en-US" b="1" dirty="0">
                <a:solidFill>
                  <a:srgbClr val="FF0000"/>
                </a:solidFill>
              </a:rPr>
              <a:t>uncorrelated, but it doesn’t imply </a:t>
            </a:r>
            <a:r>
              <a:rPr lang="en-US" dirty="0"/>
              <a:t>that X and Y are </a:t>
            </a:r>
            <a:r>
              <a:rPr lang="en-US" b="1" dirty="0">
                <a:solidFill>
                  <a:srgbClr val="FF0000"/>
                </a:solidFill>
              </a:rPr>
              <a:t>independent.</a:t>
            </a:r>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6" name="Object 5"/>
          <p:cNvGraphicFramePr>
            <a:graphicFrameLocks noChangeAspect="1"/>
          </p:cNvGraphicFramePr>
          <p:nvPr>
            <p:extLst/>
          </p:nvPr>
        </p:nvGraphicFramePr>
        <p:xfrm>
          <a:off x="1747973" y="2281069"/>
          <a:ext cx="6008247" cy="1521386"/>
        </p:xfrm>
        <a:graphic>
          <a:graphicData uri="http://schemas.openxmlformats.org/presentationml/2006/ole">
            <mc:AlternateContent xmlns:mc="http://schemas.openxmlformats.org/markup-compatibility/2006">
              <mc:Choice xmlns:v="urn:schemas-microsoft-com:vml" Requires="v">
                <p:oleObj spid="_x0000_s79918" name="Equation" r:id="rId3" imgW="3505200" imgH="889000" progId="Equation.3">
                  <p:embed/>
                </p:oleObj>
              </mc:Choice>
              <mc:Fallback>
                <p:oleObj name="Equation" r:id="rId3" imgW="35052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973" y="2281069"/>
                        <a:ext cx="6008247" cy="15213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842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Coefficient</a:t>
            </a:r>
          </a:p>
        </p:txBody>
      </p:sp>
      <p:sp>
        <p:nvSpPr>
          <p:cNvPr id="3" name="Content Placeholder 2"/>
          <p:cNvSpPr>
            <a:spLocks noGrp="1"/>
          </p:cNvSpPr>
          <p:nvPr>
            <p:ph idx="1"/>
          </p:nvPr>
        </p:nvSpPr>
        <p:spPr>
          <a:xfrm>
            <a:off x="685800" y="1321006"/>
            <a:ext cx="7772400" cy="4675187"/>
          </a:xfrm>
        </p:spPr>
        <p:txBody>
          <a:bodyPr/>
          <a:lstStyle/>
          <a:p>
            <a:pPr algn="just"/>
            <a:r>
              <a:rPr lang="en-US" dirty="0"/>
              <a:t>The correlation between two random variable X and Y is measured using the </a:t>
            </a:r>
            <a:r>
              <a:rPr lang="en-US" b="1" i="1" dirty="0">
                <a:solidFill>
                  <a:schemeClr val="accent1">
                    <a:lumMod val="75000"/>
                  </a:schemeClr>
                </a:solidFill>
              </a:rPr>
              <a:t>correlation coefficient</a:t>
            </a:r>
            <a:r>
              <a:rPr lang="en-US" dirty="0"/>
              <a:t>:</a:t>
            </a:r>
          </a:p>
          <a:p>
            <a:endParaRPr lang="en-US" dirty="0"/>
          </a:p>
          <a:p>
            <a:endParaRPr lang="en-US" dirty="0"/>
          </a:p>
          <a:p>
            <a:endParaRPr lang="en-US" dirty="0"/>
          </a:p>
          <a:p>
            <a:pPr marL="0" indent="0">
              <a:buNone/>
            </a:pPr>
            <a:r>
              <a:rPr lang="en-US" dirty="0"/>
              <a:t>     </a:t>
            </a:r>
            <a:r>
              <a:rPr lang="en-US" sz="1800" dirty="0"/>
              <a:t>(</a:t>
            </a:r>
            <a:r>
              <a:rPr lang="en-US" sz="1800" dirty="0" err="1"/>
              <a:t>ρ</a:t>
            </a:r>
            <a:r>
              <a:rPr lang="en-US" sz="1050" dirty="0" err="1"/>
              <a:t>X,Y</a:t>
            </a:r>
            <a:r>
              <a:rPr lang="en-US" sz="1800" dirty="0"/>
              <a:t> is well defined if </a:t>
            </a:r>
            <a:r>
              <a:rPr lang="en-US" sz="1800" dirty="0" err="1"/>
              <a:t>Var</a:t>
            </a:r>
            <a:r>
              <a:rPr lang="en-US" sz="1800" dirty="0"/>
              <a:t>(X) &gt; 0 and </a:t>
            </a:r>
            <a:r>
              <a:rPr lang="en-US" sz="1800" dirty="0" err="1"/>
              <a:t>Var</a:t>
            </a:r>
            <a:r>
              <a:rPr lang="en-US" sz="1800" dirty="0"/>
              <a:t>(Y ) &gt; 0)</a:t>
            </a:r>
          </a:p>
          <a:p>
            <a:pPr marL="0" indent="0">
              <a:buNone/>
            </a:pPr>
            <a:endParaRPr lang="en-US" sz="1800" dirty="0"/>
          </a:p>
          <a:p>
            <a:pPr algn="just"/>
            <a:r>
              <a:rPr lang="en-US" dirty="0"/>
              <a:t>If </a:t>
            </a:r>
            <a:r>
              <a:rPr lang="en-US" b="1" i="1" dirty="0" err="1">
                <a:solidFill>
                  <a:srgbClr val="FF0000"/>
                </a:solidFill>
              </a:rPr>
              <a:t>Cov</a:t>
            </a:r>
            <a:r>
              <a:rPr lang="en-US" b="1" i="1" dirty="0">
                <a:solidFill>
                  <a:srgbClr val="FF0000"/>
                </a:solidFill>
              </a:rPr>
              <a:t>(X,Y) = 0, </a:t>
            </a:r>
            <a:r>
              <a:rPr lang="en-US" dirty="0"/>
              <a:t>X and Y are called </a:t>
            </a:r>
            <a:r>
              <a:rPr lang="en-US" b="1" i="1" dirty="0">
                <a:solidFill>
                  <a:srgbClr val="FF0000"/>
                </a:solidFill>
              </a:rPr>
              <a:t>uncorrelated, </a:t>
            </a:r>
            <a:r>
              <a:rPr lang="en-US" dirty="0"/>
              <a:t>which implies that </a:t>
            </a:r>
            <a:r>
              <a:rPr lang="en-US" b="1" i="1" dirty="0">
                <a:solidFill>
                  <a:srgbClr val="FF0000"/>
                </a:solidFill>
              </a:rPr>
              <a:t>E[XY] = E[X]E[Y].</a:t>
            </a:r>
          </a:p>
          <a:p>
            <a:pPr algn="just"/>
            <a:endParaRPr lang="en-US" sz="1000" dirty="0">
              <a:cs typeface="Times New Roman" panose="02020603050405020304" pitchFamily="18" charset="0"/>
            </a:endParaRPr>
          </a:p>
          <a:p>
            <a:pPr algn="just"/>
            <a:r>
              <a:rPr lang="en-US" dirty="0"/>
              <a:t>If </a:t>
            </a:r>
            <a:r>
              <a:rPr lang="en-US" b="1" i="1" dirty="0" err="1">
                <a:solidFill>
                  <a:srgbClr val="FF0000"/>
                </a:solidFill>
              </a:rPr>
              <a:t>Cov</a:t>
            </a:r>
            <a:r>
              <a:rPr lang="en-US" b="1" i="1" dirty="0">
                <a:solidFill>
                  <a:srgbClr val="FF0000"/>
                </a:solidFill>
              </a:rPr>
              <a:t>(X,Y) &gt; 0</a:t>
            </a:r>
            <a:r>
              <a:rPr lang="en-US" dirty="0"/>
              <a:t>, X and Y are </a:t>
            </a:r>
            <a:r>
              <a:rPr lang="en-US" b="1" i="1" dirty="0">
                <a:solidFill>
                  <a:srgbClr val="FF0000"/>
                </a:solidFill>
              </a:rPr>
              <a:t>positively correlated, </a:t>
            </a:r>
            <a:r>
              <a:rPr lang="en-US" b="1" i="1" dirty="0">
                <a:latin typeface="Times New Roman" panose="02020603050405020304" pitchFamily="18" charset="0"/>
                <a:cs typeface="Times New Roman" panose="02020603050405020304" pitchFamily="18" charset="0"/>
              </a:rPr>
              <a:t>Y</a:t>
            </a:r>
            <a:r>
              <a:rPr lang="en-US" b="1" dirty="0">
                <a:cs typeface="Times New Roman" panose="02020603050405020304" pitchFamily="18" charset="0"/>
              </a:rPr>
              <a:t> tends to </a:t>
            </a:r>
            <a:r>
              <a:rPr lang="en-US" b="1" dirty="0">
                <a:solidFill>
                  <a:srgbClr val="FF0000"/>
                </a:solidFill>
                <a:cs typeface="Times New Roman" panose="02020603050405020304" pitchFamily="18" charset="0"/>
              </a:rPr>
              <a:t>increase</a:t>
            </a:r>
            <a:r>
              <a:rPr lang="en-US" b="1" dirty="0">
                <a:cs typeface="Times New Roman" panose="02020603050405020304" pitchFamily="18" charset="0"/>
              </a:rPr>
              <a:t> as </a:t>
            </a:r>
            <a:r>
              <a:rPr lang="en-US" b="1" i="1" dirty="0">
                <a:latin typeface="Times New Roman" panose="02020603050405020304" pitchFamily="18" charset="0"/>
                <a:cs typeface="Times New Roman" panose="02020603050405020304" pitchFamily="18" charset="0"/>
              </a:rPr>
              <a:t>X</a:t>
            </a:r>
            <a:r>
              <a:rPr lang="en-US" b="1" dirty="0">
                <a:cs typeface="Times New Roman" panose="02020603050405020304" pitchFamily="18" charset="0"/>
              </a:rPr>
              <a:t> does</a:t>
            </a:r>
            <a:r>
              <a:rPr lang="en-US" dirty="0">
                <a:cs typeface="Times New Roman" panose="02020603050405020304" pitchFamily="18" charset="0"/>
              </a:rPr>
              <a:t>.</a:t>
            </a:r>
          </a:p>
          <a:p>
            <a:pPr algn="just"/>
            <a:endParaRPr lang="en-US" sz="1000" dirty="0">
              <a:cs typeface="Times New Roman" panose="02020603050405020304" pitchFamily="18" charset="0"/>
            </a:endParaRPr>
          </a:p>
          <a:p>
            <a:pPr algn="just"/>
            <a:r>
              <a:rPr lang="en-US" dirty="0"/>
              <a:t>If </a:t>
            </a:r>
            <a:r>
              <a:rPr lang="en-US" b="1" i="1" dirty="0" err="1">
                <a:solidFill>
                  <a:srgbClr val="FF0000"/>
                </a:solidFill>
              </a:rPr>
              <a:t>Cov</a:t>
            </a:r>
            <a:r>
              <a:rPr lang="en-US" b="1" i="1" dirty="0">
                <a:solidFill>
                  <a:srgbClr val="FF0000"/>
                </a:solidFill>
              </a:rPr>
              <a:t>(X,Y) &lt; 0</a:t>
            </a:r>
            <a:r>
              <a:rPr lang="en-US" dirty="0"/>
              <a:t>, X and Y are </a:t>
            </a:r>
            <a:r>
              <a:rPr lang="en-US" b="1" i="1" dirty="0">
                <a:solidFill>
                  <a:srgbClr val="FF0000"/>
                </a:solidFill>
              </a:rPr>
              <a:t>negatively correlated,</a:t>
            </a:r>
            <a:r>
              <a:rPr lang="en-US" dirty="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Y</a:t>
            </a:r>
            <a:r>
              <a:rPr lang="en-US" b="1" dirty="0">
                <a:cs typeface="Times New Roman" panose="02020603050405020304" pitchFamily="18" charset="0"/>
              </a:rPr>
              <a:t> tends to </a:t>
            </a:r>
            <a:r>
              <a:rPr lang="en-US" b="1" dirty="0">
                <a:solidFill>
                  <a:srgbClr val="FF0000"/>
                </a:solidFill>
                <a:cs typeface="Times New Roman" panose="02020603050405020304" pitchFamily="18" charset="0"/>
              </a:rPr>
              <a:t>decrease</a:t>
            </a:r>
            <a:r>
              <a:rPr lang="en-US" b="1" dirty="0">
                <a:cs typeface="Times New Roman" panose="02020603050405020304" pitchFamily="18" charset="0"/>
              </a:rPr>
              <a:t> as </a:t>
            </a:r>
            <a:r>
              <a:rPr lang="en-US" b="1" i="1" dirty="0">
                <a:latin typeface="Times New Roman" panose="02020603050405020304" pitchFamily="18" charset="0"/>
                <a:cs typeface="Times New Roman" panose="02020603050405020304" pitchFamily="18" charset="0"/>
              </a:rPr>
              <a:t>X</a:t>
            </a:r>
            <a:r>
              <a:rPr lang="en-US" b="1" dirty="0">
                <a:cs typeface="Times New Roman" panose="02020603050405020304" pitchFamily="18" charset="0"/>
              </a:rPr>
              <a:t> increases</a:t>
            </a:r>
            <a:r>
              <a:rPr lang="en-US" dirty="0">
                <a:cs typeface="Times New Roman" panose="02020603050405020304" pitchFamily="18" charset="0"/>
              </a:rPr>
              <a:t>.</a:t>
            </a:r>
          </a:p>
          <a:p>
            <a:endParaRPr lang="en-US" dirty="0"/>
          </a:p>
          <a:p>
            <a:endParaRPr lang="en-US" dirty="0"/>
          </a:p>
        </p:txBody>
      </p:sp>
      <p:graphicFrame>
        <p:nvGraphicFramePr>
          <p:cNvPr id="4" name="Object 3"/>
          <p:cNvGraphicFramePr>
            <a:graphicFrameLocks noChangeAspect="1"/>
          </p:cNvGraphicFramePr>
          <p:nvPr>
            <p:extLst/>
          </p:nvPr>
        </p:nvGraphicFramePr>
        <p:xfrm>
          <a:off x="2344297" y="2090281"/>
          <a:ext cx="4654810" cy="888309"/>
        </p:xfrm>
        <a:graphic>
          <a:graphicData uri="http://schemas.openxmlformats.org/presentationml/2006/ole">
            <mc:AlternateContent xmlns:mc="http://schemas.openxmlformats.org/markup-compatibility/2006">
              <mc:Choice xmlns:v="urn:schemas-microsoft-com:vml" Requires="v">
                <p:oleObj spid="_x0000_s80942" name="Equation" r:id="rId3" imgW="2323800" imgH="444240" progId="Equation.3">
                  <p:embed/>
                </p:oleObj>
              </mc:Choice>
              <mc:Fallback>
                <p:oleObj name="Equation" r:id="rId3" imgW="2323800" imgH="444240" progId="Equation.3">
                  <p:embed/>
                  <p:pic>
                    <p:nvPicPr>
                      <p:cNvPr id="0" name=""/>
                      <p:cNvPicPr>
                        <a:picLocks noChangeAspect="1" noChangeArrowheads="1"/>
                      </p:cNvPicPr>
                      <p:nvPr/>
                    </p:nvPicPr>
                    <p:blipFill>
                      <a:blip r:embed="rId4"/>
                      <a:srcRect/>
                      <a:stretch>
                        <a:fillRect/>
                      </a:stretch>
                    </p:blipFill>
                    <p:spPr bwMode="auto">
                      <a:xfrm>
                        <a:off x="2344297" y="2090281"/>
                        <a:ext cx="4654810" cy="888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019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Example</a:t>
            </a:r>
          </a:p>
        </p:txBody>
      </p:sp>
      <p:sp>
        <p:nvSpPr>
          <p:cNvPr id="3" name="Content Placeholder 2"/>
          <p:cNvSpPr>
            <a:spLocks noGrp="1"/>
          </p:cNvSpPr>
          <p:nvPr>
            <p:ph idx="1"/>
          </p:nvPr>
        </p:nvSpPr>
        <p:spPr>
          <a:xfrm>
            <a:off x="675167" y="1229939"/>
            <a:ext cx="7772400" cy="4675187"/>
          </a:xfrm>
        </p:spPr>
        <p:txBody>
          <a:bodyPr/>
          <a:lstStyle/>
          <a:p>
            <a:pPr algn="just"/>
            <a:r>
              <a:rPr lang="en-US" sz="1800" b="1" dirty="0">
                <a:cs typeface="Times New Roman" panose="02020603050405020304" pitchFamily="18" charset="0"/>
              </a:rPr>
              <a:t>Example: </a:t>
            </a:r>
            <a:r>
              <a:rPr lang="en-US" sz="1800" dirty="0">
                <a:cs typeface="Times New Roman" panose="02020603050405020304" pitchFamily="18" charset="0"/>
              </a:rPr>
              <a:t>The joint density function of </a:t>
            </a:r>
            <a:r>
              <a:rPr lang="en-US" sz="1800" i="1" dirty="0">
                <a:latin typeface="Times New Roman" panose="02020603050405020304" pitchFamily="18" charset="0"/>
                <a:cs typeface="Times New Roman" panose="02020603050405020304" pitchFamily="18" charset="0"/>
              </a:rPr>
              <a:t>X,Y </a:t>
            </a:r>
            <a:r>
              <a:rPr lang="en-US" sz="1800" dirty="0">
                <a:cs typeface="Times New Roman" panose="02020603050405020304" pitchFamily="18" charset="0"/>
              </a:rPr>
              <a:t>is given as follows:</a:t>
            </a:r>
          </a:p>
          <a:p>
            <a:pPr algn="just"/>
            <a:endParaRPr lang="en-US" dirty="0"/>
          </a:p>
          <a:p>
            <a:pPr marL="857250" lvl="1" indent="-457200">
              <a:buFont typeface="+mj-lt"/>
              <a:buAutoNum type="alphaLcParenR"/>
            </a:pPr>
            <a:endParaRPr lang="en-US" sz="500" dirty="0"/>
          </a:p>
          <a:p>
            <a:pPr marL="857250" lvl="1" indent="-457200">
              <a:buFont typeface="+mj-lt"/>
              <a:buAutoNum type="alphaLcParenR"/>
            </a:pPr>
            <a:endParaRPr lang="en-US" sz="500" dirty="0"/>
          </a:p>
          <a:p>
            <a:pPr marL="857250" lvl="1" indent="-457200">
              <a:buFont typeface="+mj-lt"/>
              <a:buAutoNum type="alphaLcParenR"/>
            </a:pPr>
            <a:endParaRPr lang="en-US" sz="500" dirty="0"/>
          </a:p>
          <a:p>
            <a:pPr marL="857250" lvl="1" indent="-457200">
              <a:buFont typeface="+mj-lt"/>
              <a:buAutoNum type="alphaLcParenR"/>
            </a:pPr>
            <a:endParaRPr lang="en-US" sz="500" dirty="0"/>
          </a:p>
          <a:p>
            <a:pPr marL="857250" lvl="1" indent="-457200">
              <a:buFont typeface="+mj-lt"/>
              <a:buAutoNum type="alphaLcParenR"/>
            </a:pPr>
            <a:r>
              <a:rPr lang="en-US" dirty="0"/>
              <a:t>Verify that the preceding is a joint density function.</a:t>
            </a:r>
          </a:p>
          <a:p>
            <a:pPr marL="857250" lvl="1" indent="-457200">
              <a:buFont typeface="+mj-lt"/>
              <a:buAutoNum type="alphaLcParenR"/>
            </a:pPr>
            <a:r>
              <a:rPr lang="en-US" dirty="0"/>
              <a:t>Find </a:t>
            </a:r>
            <a:r>
              <a:rPr lang="en-US" i="1" dirty="0" err="1">
                <a:latin typeface="Times New Roman" panose="02020603050405020304" pitchFamily="18" charset="0"/>
                <a:cs typeface="Times New Roman" panose="02020603050405020304" pitchFamily="18" charset="0"/>
              </a:rPr>
              <a:t>Cov</a:t>
            </a:r>
            <a:r>
              <a:rPr lang="en-US" i="1" dirty="0">
                <a:latin typeface="Times New Roman" panose="02020603050405020304" pitchFamily="18" charset="0"/>
                <a:cs typeface="Times New Roman" panose="02020603050405020304" pitchFamily="18" charset="0"/>
              </a:rPr>
              <a:t>(X,Y).</a:t>
            </a:r>
          </a:p>
          <a:p>
            <a:pPr marL="857250" lvl="1" indent="-457200">
              <a:buFont typeface="+mj-lt"/>
              <a:buAutoNum type="alphaLcParenR"/>
            </a:pPr>
            <a:r>
              <a:rPr lang="en-US" dirty="0"/>
              <a:t>Are X and Y uncorrelated? Are X and Y independent?</a:t>
            </a:r>
          </a:p>
          <a:p>
            <a:pPr marL="857250" lvl="1" indent="-457200">
              <a:buFont typeface="+mj-lt"/>
              <a:buAutoNum type="alphaLcParenR"/>
            </a:pPr>
            <a:endParaRPr lang="en-US" sz="1050"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dirty="0">
                <a:cs typeface="Times New Roman" panose="02020603050405020304" pitchFamily="18" charset="0"/>
              </a:rPr>
              <a:t>To show that </a:t>
            </a:r>
            <a:r>
              <a:rPr lang="en-US" i="1" dirty="0">
                <a:latin typeface="Times New Roman" panose="02020603050405020304" pitchFamily="18" charset="0"/>
                <a:cs typeface="Times New Roman" panose="02020603050405020304" pitchFamily="18" charset="0"/>
              </a:rPr>
              <a:t>f(</a:t>
            </a:r>
            <a:r>
              <a:rPr lang="en-US" i="1" dirty="0" err="1">
                <a:latin typeface="Times New Roman" panose="02020603050405020304" pitchFamily="18" charset="0"/>
                <a:cs typeface="Times New Roman" panose="02020603050405020304" pitchFamily="18" charset="0"/>
              </a:rPr>
              <a:t>x,y</a:t>
            </a:r>
            <a:r>
              <a:rPr lang="en-US" i="1" dirty="0">
                <a:latin typeface="Times New Roman" panose="02020603050405020304" pitchFamily="18" charset="0"/>
                <a:cs typeface="Times New Roman" panose="02020603050405020304" pitchFamily="18" charset="0"/>
              </a:rPr>
              <a:t>)</a:t>
            </a:r>
            <a:r>
              <a:rPr lang="en-US" sz="1800" dirty="0">
                <a:cs typeface="Times New Roman" panose="02020603050405020304" pitchFamily="18" charset="0"/>
              </a:rPr>
              <a:t> is a joint density function we need to show it is nonnegative, which is immediate and that </a:t>
            </a:r>
          </a:p>
        </p:txBody>
      </p:sp>
      <p:graphicFrame>
        <p:nvGraphicFramePr>
          <p:cNvPr id="47107" name="Object 3"/>
          <p:cNvGraphicFramePr>
            <a:graphicFrameLocks noChangeAspect="1"/>
          </p:cNvGraphicFramePr>
          <p:nvPr>
            <p:extLst/>
          </p:nvPr>
        </p:nvGraphicFramePr>
        <p:xfrm>
          <a:off x="3044567" y="1562933"/>
          <a:ext cx="3284316" cy="667893"/>
        </p:xfrm>
        <a:graphic>
          <a:graphicData uri="http://schemas.openxmlformats.org/presentationml/2006/ole">
            <mc:AlternateContent xmlns:mc="http://schemas.openxmlformats.org/markup-compatibility/2006">
              <mc:Choice xmlns:v="urn:schemas-microsoft-com:vml" Requires="v">
                <p:oleObj spid="_x0000_s82052" name="Equation" r:id="rId3" imgW="2057400" imgH="419100" progId="Equation.3">
                  <p:embed/>
                </p:oleObj>
              </mc:Choice>
              <mc:Fallback>
                <p:oleObj name="Equation" r:id="rId3" imgW="20574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567" y="1562933"/>
                        <a:ext cx="3284316" cy="66789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390339" y="3760413"/>
          <a:ext cx="2227263" cy="546100"/>
        </p:xfrm>
        <a:graphic>
          <a:graphicData uri="http://schemas.openxmlformats.org/presentationml/2006/ole">
            <mc:AlternateContent xmlns:mc="http://schemas.openxmlformats.org/markup-compatibility/2006">
              <mc:Choice xmlns:v="urn:schemas-microsoft-com:vml" Requires="v">
                <p:oleObj spid="_x0000_s82053" name="Equation" r:id="rId5" imgW="1346200" imgH="330200" progId="Equation.3">
                  <p:embed/>
                </p:oleObj>
              </mc:Choice>
              <mc:Fallback>
                <p:oleObj name="Equation" r:id="rId5" imgW="13462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339" y="3760413"/>
                        <a:ext cx="2227263"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391883" y="4348378"/>
          <a:ext cx="3937000" cy="1871663"/>
        </p:xfrm>
        <a:graphic>
          <a:graphicData uri="http://schemas.openxmlformats.org/presentationml/2006/ole">
            <mc:AlternateContent xmlns:mc="http://schemas.openxmlformats.org/markup-compatibility/2006">
              <mc:Choice xmlns:v="urn:schemas-microsoft-com:vml" Requires="v">
                <p:oleObj spid="_x0000_s82054" name="Equation" r:id="rId7" imgW="2552700" imgH="1219200" progId="Equation.3">
                  <p:embed/>
                </p:oleObj>
              </mc:Choice>
              <mc:Fallback>
                <p:oleObj name="Equation" r:id="rId7" imgW="2552700" imgH="1219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1883" y="4348378"/>
                        <a:ext cx="3937000" cy="1871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184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Example</a:t>
            </a:r>
          </a:p>
        </p:txBody>
      </p:sp>
      <p:sp>
        <p:nvSpPr>
          <p:cNvPr id="3" name="Content Placeholder 2"/>
          <p:cNvSpPr>
            <a:spLocks noGrp="1"/>
          </p:cNvSpPr>
          <p:nvPr>
            <p:ph idx="1"/>
          </p:nvPr>
        </p:nvSpPr>
        <p:spPr>
          <a:xfrm>
            <a:off x="646944" y="1229939"/>
            <a:ext cx="7960833" cy="4675187"/>
          </a:xfrm>
        </p:spPr>
        <p:txBody>
          <a:bodyPr/>
          <a:lstStyle/>
          <a:p>
            <a:pPr algn="just"/>
            <a:r>
              <a:rPr lang="en-US" sz="1800" dirty="0">
                <a:cs typeface="Times New Roman" panose="02020603050405020304" pitchFamily="18" charset="0"/>
              </a:rPr>
              <a:t>To obtain </a:t>
            </a:r>
            <a:r>
              <a:rPr lang="en-US" sz="1800" i="1" dirty="0">
                <a:latin typeface="Times New Roman" panose="02020603050405020304" pitchFamily="18" charset="0"/>
                <a:cs typeface="Times New Roman" panose="02020603050405020304" pitchFamily="18" charset="0"/>
              </a:rPr>
              <a:t>E(Y), </a:t>
            </a:r>
            <a:r>
              <a:rPr lang="en-US" sz="1800" dirty="0">
                <a:cs typeface="Times New Roman" panose="02020603050405020304" pitchFamily="18" charset="0"/>
              </a:rPr>
              <a:t>note that the density function of </a:t>
            </a:r>
            <a:r>
              <a:rPr lang="en-US" sz="1800" i="1" dirty="0">
                <a:latin typeface="Times New Roman" panose="02020603050405020304" pitchFamily="18" charset="0"/>
                <a:cs typeface="Times New Roman" panose="02020603050405020304" pitchFamily="18" charset="0"/>
              </a:rPr>
              <a:t>Y </a:t>
            </a:r>
            <a:r>
              <a:rPr lang="en-US" sz="1800" dirty="0">
                <a:cs typeface="Times New Roman" panose="02020603050405020304" pitchFamily="18" charset="0"/>
              </a:rPr>
              <a:t>is</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Thus </a:t>
            </a:r>
            <a:r>
              <a:rPr lang="en-US" sz="1800" i="1" dirty="0">
                <a:latin typeface="Times New Roman" panose="02020603050405020304" pitchFamily="18" charset="0"/>
                <a:cs typeface="Times New Roman" panose="02020603050405020304" pitchFamily="18" charset="0"/>
              </a:rPr>
              <a:t>Y</a:t>
            </a:r>
            <a:r>
              <a:rPr lang="en-US" sz="1800" dirty="0">
                <a:cs typeface="Times New Roman" panose="02020603050405020304" pitchFamily="18" charset="0"/>
              </a:rPr>
              <a:t> is an exponential random variable with parameter 1</a:t>
            </a:r>
          </a:p>
          <a:p>
            <a:pPr algn="just"/>
            <a:endParaRPr lang="en-US" sz="1800" dirty="0">
              <a:cs typeface="Times New Roman" panose="02020603050405020304" pitchFamily="18" charset="0"/>
            </a:endParaRPr>
          </a:p>
          <a:p>
            <a:pPr algn="just"/>
            <a:endParaRPr lang="en-US" sz="1050" dirty="0">
              <a:cs typeface="Times New Roman" panose="02020603050405020304" pitchFamily="18" charset="0"/>
            </a:endParaRPr>
          </a:p>
          <a:p>
            <a:pPr algn="just"/>
            <a:r>
              <a:rPr lang="en-US" sz="1800" dirty="0">
                <a:cs typeface="Times New Roman" panose="02020603050405020304" pitchFamily="18" charset="0"/>
              </a:rPr>
              <a:t>Compute </a:t>
            </a:r>
            <a:r>
              <a:rPr lang="en-US" sz="1800" i="1" dirty="0">
                <a:latin typeface="Times New Roman" panose="02020603050405020304" pitchFamily="18" charset="0"/>
                <a:cs typeface="Times New Roman" panose="02020603050405020304" pitchFamily="18" charset="0"/>
              </a:rPr>
              <a:t>E[X]</a:t>
            </a:r>
            <a:r>
              <a:rPr lang="en-US" sz="1800" dirty="0">
                <a:cs typeface="Times New Roman" panose="02020603050405020304" pitchFamily="18" charset="0"/>
              </a:rPr>
              <a:t> and </a:t>
            </a:r>
            <a:r>
              <a:rPr lang="en-US" sz="1800" i="1" dirty="0">
                <a:latin typeface="Times New Roman" panose="02020603050405020304" pitchFamily="18" charset="0"/>
                <a:cs typeface="Times New Roman" panose="02020603050405020304" pitchFamily="18" charset="0"/>
              </a:rPr>
              <a:t>E[XY] </a:t>
            </a:r>
            <a:r>
              <a:rPr lang="en-US" sz="1800" dirty="0">
                <a:cs typeface="Times New Roman" panose="02020603050405020304" pitchFamily="18" charset="0"/>
              </a:rPr>
              <a:t>as follows:</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Now,                   the expected value of an exponential random variable</a:t>
            </a:r>
            <a:r>
              <a:rPr lang="en-US" sz="1600" dirty="0">
                <a:cs typeface="Times New Roman" panose="02020603050405020304" pitchFamily="18" charset="0"/>
              </a:rPr>
              <a:t> </a:t>
            </a:r>
          </a:p>
          <a:p>
            <a:pPr algn="just"/>
            <a:endParaRPr lang="en-US" sz="1600" dirty="0">
              <a:cs typeface="Times New Roman" panose="02020603050405020304" pitchFamily="18" charset="0"/>
            </a:endParaRPr>
          </a:p>
          <a:p>
            <a:pPr algn="just"/>
            <a:r>
              <a:rPr lang="en-US" sz="1800" dirty="0">
                <a:cs typeface="Times New Roman" panose="02020603050405020304" pitchFamily="18" charset="0"/>
              </a:rPr>
              <a:t>with parameter 1/</a:t>
            </a:r>
            <a:r>
              <a:rPr lang="en-US" sz="1800" i="1" dirty="0">
                <a:latin typeface="Times New Roman" panose="02020603050405020304" pitchFamily="18" charset="0"/>
                <a:cs typeface="Times New Roman" panose="02020603050405020304" pitchFamily="18" charset="0"/>
              </a:rPr>
              <a:t>y</a:t>
            </a:r>
            <a:r>
              <a:rPr lang="en-US" sz="1800" dirty="0">
                <a:cs typeface="Times New Roman" panose="02020603050405020304" pitchFamily="18" charset="0"/>
              </a:rPr>
              <a:t>, and thus is equal to </a:t>
            </a:r>
            <a:r>
              <a:rPr lang="en-US" sz="1800" i="1" dirty="0">
                <a:latin typeface="Times New Roman" panose="02020603050405020304" pitchFamily="18" charset="0"/>
                <a:cs typeface="Times New Roman" panose="02020603050405020304" pitchFamily="18" charset="0"/>
              </a:rPr>
              <a:t>y</a:t>
            </a:r>
            <a:r>
              <a:rPr lang="en-US" sz="1800" dirty="0">
                <a:cs typeface="Times New Roman" panose="02020603050405020304" pitchFamily="18" charset="0"/>
              </a:rPr>
              <a:t>.  Consequently, </a:t>
            </a:r>
          </a:p>
          <a:p>
            <a:pPr algn="just"/>
            <a:endParaRPr lang="en-US" dirty="0"/>
          </a:p>
        </p:txBody>
      </p:sp>
      <p:graphicFrame>
        <p:nvGraphicFramePr>
          <p:cNvPr id="5" name="Object 4"/>
          <p:cNvGraphicFramePr>
            <a:graphicFrameLocks noChangeAspect="1"/>
          </p:cNvGraphicFramePr>
          <p:nvPr>
            <p:extLst/>
          </p:nvPr>
        </p:nvGraphicFramePr>
        <p:xfrm>
          <a:off x="3117871" y="1570198"/>
          <a:ext cx="2921000" cy="692150"/>
        </p:xfrm>
        <a:graphic>
          <a:graphicData uri="http://schemas.openxmlformats.org/presentationml/2006/ole">
            <mc:AlternateContent xmlns:mc="http://schemas.openxmlformats.org/markup-compatibility/2006">
              <mc:Choice xmlns:v="urn:schemas-microsoft-com:vml" Requires="v">
                <p:oleObj spid="_x0000_s83167" name="Equation" r:id="rId3" imgW="1765300" imgH="419100" progId="Equation.3">
                  <p:embed/>
                </p:oleObj>
              </mc:Choice>
              <mc:Fallback>
                <p:oleObj name="Equation" r:id="rId3" imgW="1765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871" y="1570198"/>
                        <a:ext cx="2921000"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6094269"/>
              </p:ext>
            </p:extLst>
          </p:nvPr>
        </p:nvGraphicFramePr>
        <p:xfrm>
          <a:off x="3345792" y="3350883"/>
          <a:ext cx="2703513" cy="1173162"/>
        </p:xfrm>
        <a:graphic>
          <a:graphicData uri="http://schemas.openxmlformats.org/presentationml/2006/ole">
            <mc:AlternateContent xmlns:mc="http://schemas.openxmlformats.org/markup-compatibility/2006">
              <mc:Choice xmlns:v="urn:schemas-microsoft-com:vml" Requires="v">
                <p:oleObj spid="_x0000_s83168" name="Equation" r:id="rId5" imgW="1752600" imgH="762000" progId="Equation.3">
                  <p:embed/>
                </p:oleObj>
              </mc:Choice>
              <mc:Fallback>
                <p:oleObj name="Equation" r:id="rId5" imgW="17526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792" y="3350883"/>
                        <a:ext cx="2703513" cy="11731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4071259" y="2570856"/>
          <a:ext cx="904875" cy="336550"/>
        </p:xfrm>
        <a:graphic>
          <a:graphicData uri="http://schemas.openxmlformats.org/presentationml/2006/ole">
            <mc:AlternateContent xmlns:mc="http://schemas.openxmlformats.org/markup-compatibility/2006">
              <mc:Choice xmlns:v="urn:schemas-microsoft-com:vml" Requires="v">
                <p:oleObj spid="_x0000_s83169" name="Equation" r:id="rId7" imgW="545626" imgH="203024" progId="Equation.3">
                  <p:embed/>
                </p:oleObj>
              </mc:Choice>
              <mc:Fallback>
                <p:oleObj name="Equation" r:id="rId7" imgW="545626"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259" y="2570856"/>
                        <a:ext cx="90487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19220182"/>
              </p:ext>
            </p:extLst>
          </p:nvPr>
        </p:nvGraphicFramePr>
        <p:xfrm>
          <a:off x="1637611" y="4263909"/>
          <a:ext cx="1176337" cy="644525"/>
        </p:xfrm>
        <a:graphic>
          <a:graphicData uri="http://schemas.openxmlformats.org/presentationml/2006/ole">
            <mc:AlternateContent xmlns:mc="http://schemas.openxmlformats.org/markup-compatibility/2006">
              <mc:Choice xmlns:v="urn:schemas-microsoft-com:vml" Requires="v">
                <p:oleObj spid="_x0000_s83170" name="Equation" r:id="rId9" imgW="761669" imgH="418918" progId="Equation.3">
                  <p:embed/>
                </p:oleObj>
              </mc:Choice>
              <mc:Fallback>
                <p:oleObj name="Equation" r:id="rId9" imgW="761669" imgH="41891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7611" y="4263909"/>
                        <a:ext cx="1176337" cy="644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3451011" y="5417656"/>
          <a:ext cx="2379904" cy="599189"/>
        </p:xfrm>
        <a:graphic>
          <a:graphicData uri="http://schemas.openxmlformats.org/presentationml/2006/ole">
            <mc:AlternateContent xmlns:mc="http://schemas.openxmlformats.org/markup-compatibility/2006">
              <mc:Choice xmlns:v="urn:schemas-microsoft-com:vml" Requires="v">
                <p:oleObj spid="_x0000_s83171" name="Equation" r:id="rId11" imgW="1308100" imgH="330200" progId="Equation.3">
                  <p:embed/>
                </p:oleObj>
              </mc:Choice>
              <mc:Fallback>
                <p:oleObj name="Equation" r:id="rId11" imgW="13081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1011" y="5417656"/>
                        <a:ext cx="2379904" cy="59918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089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a:t>
            </a:r>
          </a:p>
        </p:txBody>
      </p:sp>
      <p:sp>
        <p:nvSpPr>
          <p:cNvPr id="3" name="Content Placeholder 2"/>
          <p:cNvSpPr>
            <a:spLocks noGrp="1"/>
          </p:cNvSpPr>
          <p:nvPr>
            <p:ph idx="1"/>
          </p:nvPr>
        </p:nvSpPr>
        <p:spPr>
          <a:xfrm>
            <a:off x="675167" y="1139409"/>
            <a:ext cx="7772400" cy="4675187"/>
          </a:xfrm>
        </p:spPr>
        <p:txBody>
          <a:bodyPr/>
          <a:lstStyle/>
          <a:p>
            <a:pPr algn="just"/>
            <a:endParaRPr lang="en-US" sz="1800" dirty="0">
              <a:cs typeface="Times New Roman" panose="02020603050405020304" pitchFamily="18" charset="0"/>
            </a:endParaRPr>
          </a:p>
          <a:p>
            <a:pPr algn="just"/>
            <a:r>
              <a:rPr lang="en-US" sz="1800" dirty="0">
                <a:cs typeface="Times New Roman" panose="02020603050405020304" pitchFamily="18" charset="0"/>
              </a:rPr>
              <a:t>Also</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Integration by parts                               gives</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Consequently,</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So X and Y are </a:t>
            </a:r>
            <a:r>
              <a:rPr lang="en-US" sz="1800" b="1" dirty="0">
                <a:cs typeface="Times New Roman" panose="02020603050405020304" pitchFamily="18" charset="0"/>
              </a:rPr>
              <a:t>positively correlated </a:t>
            </a:r>
            <a:r>
              <a:rPr lang="en-US" sz="1800" dirty="0">
                <a:cs typeface="Times New Roman" panose="02020603050405020304" pitchFamily="18" charset="0"/>
              </a:rPr>
              <a:t>because </a:t>
            </a:r>
            <a:r>
              <a:rPr lang="en-US" sz="1800" b="1" i="1" dirty="0" err="1"/>
              <a:t>Cov</a:t>
            </a:r>
            <a:r>
              <a:rPr lang="en-US" sz="1800" b="1" i="1" dirty="0"/>
              <a:t>(X,Y) &gt; 0.</a:t>
            </a:r>
          </a:p>
          <a:p>
            <a:pPr algn="just"/>
            <a:r>
              <a:rPr lang="en-US" sz="1800" dirty="0">
                <a:cs typeface="Times New Roman" panose="02020603050405020304" pitchFamily="18" charset="0"/>
              </a:rPr>
              <a:t>Since </a:t>
            </a:r>
            <a:r>
              <a:rPr lang="en-US" sz="1800" b="1" dirty="0" err="1"/>
              <a:t>Cov</a:t>
            </a:r>
            <a:r>
              <a:rPr lang="en-US" sz="1800" b="1" dirty="0"/>
              <a:t>(X,Y) ≠ 0, </a:t>
            </a:r>
            <a:r>
              <a:rPr lang="en-US" sz="1800" dirty="0"/>
              <a:t>X and Y are </a:t>
            </a:r>
            <a:r>
              <a:rPr lang="en-US" sz="1800" b="1" dirty="0"/>
              <a:t>not independent.</a:t>
            </a:r>
          </a:p>
          <a:p>
            <a:pPr algn="just"/>
            <a:endParaRPr lang="en-US" sz="1800" dirty="0">
              <a:cs typeface="Times New Roman" panose="02020603050405020304" pitchFamily="18" charset="0"/>
            </a:endParaRPr>
          </a:p>
        </p:txBody>
      </p:sp>
      <p:graphicFrame>
        <p:nvGraphicFramePr>
          <p:cNvPr id="5" name="Object 4"/>
          <p:cNvGraphicFramePr>
            <a:graphicFrameLocks noChangeAspect="1"/>
          </p:cNvGraphicFramePr>
          <p:nvPr>
            <p:extLst/>
          </p:nvPr>
        </p:nvGraphicFramePr>
        <p:xfrm>
          <a:off x="2733933" y="4738880"/>
          <a:ext cx="4263952" cy="392880"/>
        </p:xfrm>
        <a:graphic>
          <a:graphicData uri="http://schemas.openxmlformats.org/presentationml/2006/ole">
            <mc:AlternateContent xmlns:mc="http://schemas.openxmlformats.org/markup-compatibility/2006">
              <mc:Choice xmlns:v="urn:schemas-microsoft-com:vml" Requires="v">
                <p:oleObj spid="_x0000_s84100" name="Equation" r:id="rId3" imgW="2197100" imgH="203200" progId="Equation.3">
                  <p:embed/>
                </p:oleObj>
              </mc:Choice>
              <mc:Fallback>
                <p:oleObj name="Equation" r:id="rId3" imgW="2197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933" y="4738880"/>
                        <a:ext cx="4263952" cy="3928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3087575" y="3141500"/>
          <a:ext cx="1901825" cy="350838"/>
        </p:xfrm>
        <a:graphic>
          <a:graphicData uri="http://schemas.openxmlformats.org/presentationml/2006/ole">
            <mc:AlternateContent xmlns:mc="http://schemas.openxmlformats.org/markup-compatibility/2006">
              <mc:Choice xmlns:v="urn:schemas-microsoft-com:vml" Requires="v">
                <p:oleObj spid="_x0000_s84101" name="Equation" r:id="rId5" imgW="1231366" imgH="228501" progId="Equation.3">
                  <p:embed/>
                </p:oleObj>
              </mc:Choice>
              <mc:Fallback>
                <p:oleObj name="Equation" r:id="rId5" imgW="123136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575" y="3141500"/>
                        <a:ext cx="1901825" cy="350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1770300" y="1412344"/>
          <a:ext cx="2919412" cy="1720850"/>
        </p:xfrm>
        <a:graphic>
          <a:graphicData uri="http://schemas.openxmlformats.org/presentationml/2006/ole">
            <mc:AlternateContent xmlns:mc="http://schemas.openxmlformats.org/markup-compatibility/2006">
              <mc:Choice xmlns:v="urn:schemas-microsoft-com:vml" Requires="v">
                <p:oleObj spid="_x0000_s84102" name="Equation" r:id="rId7" imgW="1892300" imgH="1117600" progId="Equation.3">
                  <p:embed/>
                </p:oleObj>
              </mc:Choice>
              <mc:Fallback>
                <p:oleObj name="Equation" r:id="rId7" imgW="1892300" imgH="1117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300" y="1412344"/>
                        <a:ext cx="2919412" cy="1720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9"/>
          <a:stretch>
            <a:fillRect/>
          </a:stretch>
        </p:blipFill>
        <p:spPr>
          <a:xfrm>
            <a:off x="1562193" y="3596178"/>
            <a:ext cx="6255038" cy="573074"/>
          </a:xfrm>
          <a:prstGeom prst="rect">
            <a:avLst/>
          </a:prstGeom>
        </p:spPr>
      </p:pic>
    </p:spTree>
    <p:extLst>
      <p:ext uri="{BB962C8B-B14F-4D97-AF65-F5344CB8AC3E}">
        <p14:creationId xmlns:p14="http://schemas.microsoft.com/office/powerpoint/2010/main" val="184399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Covariance</a:t>
            </a:r>
          </a:p>
        </p:txBody>
      </p:sp>
      <p:sp>
        <p:nvSpPr>
          <p:cNvPr id="3" name="Content Placeholder 2"/>
          <p:cNvSpPr>
            <a:spLocks noGrp="1"/>
          </p:cNvSpPr>
          <p:nvPr>
            <p:ph idx="1"/>
          </p:nvPr>
        </p:nvSpPr>
        <p:spPr>
          <a:xfrm>
            <a:off x="675167" y="1229939"/>
            <a:ext cx="7772400" cy="4675187"/>
          </a:xfrm>
        </p:spPr>
        <p:txBody>
          <a:bodyPr/>
          <a:lstStyle/>
          <a:p>
            <a:pPr algn="just"/>
            <a:r>
              <a:rPr lang="en-US" sz="1800" dirty="0">
                <a:cs typeface="Times New Roman" panose="02020603050405020304" pitchFamily="18" charset="0"/>
              </a:rPr>
              <a:t>For any random variable X, Y, Z, and constant c, we have:</a:t>
            </a:r>
          </a:p>
          <a:p>
            <a:pPr lvl="1" algn="just">
              <a:buFont typeface="+mj-lt"/>
              <a:buAutoNum type="arabicPeriod"/>
            </a:pPr>
            <a:r>
              <a:rPr lang="en-US" dirty="0" err="1">
                <a:cs typeface="Times New Roman" panose="02020603050405020304" pitchFamily="18" charset="0"/>
              </a:rPr>
              <a:t>Cov</a:t>
            </a:r>
            <a:r>
              <a:rPr lang="en-US" dirty="0">
                <a:cs typeface="Times New Roman" panose="02020603050405020304" pitchFamily="18" charset="0"/>
              </a:rPr>
              <a:t> (X,X) = </a:t>
            </a:r>
            <a:r>
              <a:rPr lang="en-US" dirty="0" err="1">
                <a:cs typeface="Times New Roman" panose="02020603050405020304" pitchFamily="18" charset="0"/>
              </a:rPr>
              <a:t>Var</a:t>
            </a:r>
            <a:r>
              <a:rPr lang="en-US" dirty="0">
                <a:cs typeface="Times New Roman" panose="02020603050405020304" pitchFamily="18" charset="0"/>
              </a:rPr>
              <a:t>(X),</a:t>
            </a:r>
          </a:p>
          <a:p>
            <a:pPr lvl="1" algn="just">
              <a:buFont typeface="+mj-lt"/>
              <a:buAutoNum type="arabicPeriod"/>
            </a:pPr>
            <a:r>
              <a:rPr lang="en-US" dirty="0" err="1">
                <a:cs typeface="Times New Roman" panose="02020603050405020304" pitchFamily="18" charset="0"/>
              </a:rPr>
              <a:t>Cov</a:t>
            </a:r>
            <a:r>
              <a:rPr lang="en-US" dirty="0">
                <a:cs typeface="Times New Roman" panose="02020603050405020304" pitchFamily="18" charset="0"/>
              </a:rPr>
              <a:t> (X,Y) = </a:t>
            </a:r>
            <a:r>
              <a:rPr lang="en-US" dirty="0" err="1">
                <a:cs typeface="Times New Roman" panose="02020603050405020304" pitchFamily="18" charset="0"/>
              </a:rPr>
              <a:t>Cov</a:t>
            </a:r>
            <a:r>
              <a:rPr lang="en-US" dirty="0">
                <a:cs typeface="Times New Roman" panose="02020603050405020304" pitchFamily="18" charset="0"/>
              </a:rPr>
              <a:t>(Y,X),</a:t>
            </a:r>
          </a:p>
          <a:p>
            <a:pPr lvl="1" algn="just">
              <a:buFont typeface="+mj-lt"/>
              <a:buAutoNum type="arabicPeriod"/>
            </a:pPr>
            <a:r>
              <a:rPr lang="en-US" dirty="0" err="1">
                <a:cs typeface="Times New Roman" panose="02020603050405020304" pitchFamily="18" charset="0"/>
              </a:rPr>
              <a:t>Cov</a:t>
            </a:r>
            <a:r>
              <a:rPr lang="en-US" dirty="0">
                <a:cs typeface="Times New Roman" panose="02020603050405020304" pitchFamily="18" charset="0"/>
              </a:rPr>
              <a:t> (</a:t>
            </a:r>
            <a:r>
              <a:rPr lang="en-US" dirty="0" err="1">
                <a:cs typeface="Times New Roman" panose="02020603050405020304" pitchFamily="18" charset="0"/>
              </a:rPr>
              <a:t>cX,Y</a:t>
            </a:r>
            <a:r>
              <a:rPr lang="en-US" dirty="0">
                <a:cs typeface="Times New Roman" panose="02020603050405020304" pitchFamily="18" charset="0"/>
              </a:rPr>
              <a:t>) = </a:t>
            </a:r>
            <a:r>
              <a:rPr lang="en-US" dirty="0" err="1">
                <a:cs typeface="Times New Roman" panose="02020603050405020304" pitchFamily="18" charset="0"/>
              </a:rPr>
              <a:t>cCov</a:t>
            </a:r>
            <a:r>
              <a:rPr lang="en-US" dirty="0">
                <a:cs typeface="Times New Roman" panose="02020603050405020304" pitchFamily="18" charset="0"/>
              </a:rPr>
              <a:t>(</a:t>
            </a:r>
            <a:r>
              <a:rPr lang="en-US" dirty="0" err="1">
                <a:cs typeface="Times New Roman" panose="02020603050405020304" pitchFamily="18" charset="0"/>
              </a:rPr>
              <a:t>X,y</a:t>
            </a:r>
            <a:r>
              <a:rPr lang="en-US" dirty="0">
                <a:cs typeface="Times New Roman" panose="02020603050405020304" pitchFamily="18" charset="0"/>
              </a:rPr>
              <a:t>),</a:t>
            </a:r>
          </a:p>
          <a:p>
            <a:pPr lvl="1" algn="just">
              <a:buFont typeface="+mj-lt"/>
              <a:buAutoNum type="arabicPeriod"/>
            </a:pPr>
            <a:r>
              <a:rPr lang="en-US" dirty="0" err="1">
                <a:cs typeface="Times New Roman" panose="02020603050405020304" pitchFamily="18" charset="0"/>
              </a:rPr>
              <a:t>Cov</a:t>
            </a:r>
            <a:r>
              <a:rPr lang="en-US" dirty="0">
                <a:cs typeface="Times New Roman" panose="02020603050405020304" pitchFamily="18" charset="0"/>
              </a:rPr>
              <a:t> (X,Y+Z) = </a:t>
            </a:r>
            <a:r>
              <a:rPr lang="en-US" dirty="0" err="1">
                <a:cs typeface="Times New Roman" panose="02020603050405020304" pitchFamily="18" charset="0"/>
              </a:rPr>
              <a:t>Cov</a:t>
            </a:r>
            <a:r>
              <a:rPr lang="en-US" dirty="0">
                <a:cs typeface="Times New Roman" panose="02020603050405020304" pitchFamily="18" charset="0"/>
              </a:rPr>
              <a:t>(X,Y) + </a:t>
            </a:r>
            <a:r>
              <a:rPr lang="en-US" dirty="0" err="1">
                <a:cs typeface="Times New Roman" panose="02020603050405020304" pitchFamily="18" charset="0"/>
              </a:rPr>
              <a:t>Cov</a:t>
            </a:r>
            <a:r>
              <a:rPr lang="en-US" dirty="0">
                <a:cs typeface="Times New Roman" panose="02020603050405020304" pitchFamily="18" charset="0"/>
              </a:rPr>
              <a:t>(X,Z).</a:t>
            </a:r>
          </a:p>
          <a:p>
            <a:pPr marL="339725" lvl="1" indent="0" algn="just">
              <a:buNone/>
            </a:pPr>
            <a:endParaRPr lang="en-US" sz="1600" dirty="0">
              <a:cs typeface="Times New Roman" panose="02020603050405020304" pitchFamily="18" charset="0"/>
            </a:endParaRPr>
          </a:p>
          <a:p>
            <a:pPr marL="339725" lvl="1" indent="0" algn="just">
              <a:buNone/>
            </a:pPr>
            <a:r>
              <a:rPr lang="en-US" sz="1600" dirty="0">
                <a:cs typeface="Times New Roman" panose="02020603050405020304" pitchFamily="18" charset="0"/>
              </a:rPr>
              <a:t>Whereas the first three properties are immediate, the final one is easily proven as follows:</a:t>
            </a:r>
          </a:p>
          <a:p>
            <a:pPr lvl="1" algn="just">
              <a:buFont typeface="+mj-lt"/>
              <a:buAutoNum type="arabicPeriod"/>
            </a:pPr>
            <a:endParaRPr lang="en-US" sz="16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The last property generalizes to give the following result:</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p:txBody>
      </p:sp>
      <p:graphicFrame>
        <p:nvGraphicFramePr>
          <p:cNvPr id="5" name="Object 4"/>
          <p:cNvGraphicFramePr>
            <a:graphicFrameLocks noChangeAspect="1"/>
          </p:cNvGraphicFramePr>
          <p:nvPr>
            <p:extLst/>
          </p:nvPr>
        </p:nvGraphicFramePr>
        <p:xfrm>
          <a:off x="1971194" y="3747534"/>
          <a:ext cx="5821362" cy="1089025"/>
        </p:xfrm>
        <a:graphic>
          <a:graphicData uri="http://schemas.openxmlformats.org/presentationml/2006/ole">
            <mc:AlternateContent xmlns:mc="http://schemas.openxmlformats.org/markup-compatibility/2006">
              <mc:Choice xmlns:v="urn:schemas-microsoft-com:vml" Requires="v">
                <p:oleObj spid="_x0000_s85083" name="Equation" r:id="rId3" imgW="3517900" imgH="660400" progId="Equation.3">
                  <p:embed/>
                </p:oleObj>
              </mc:Choice>
              <mc:Fallback>
                <p:oleObj name="Equation" r:id="rId3" imgW="35179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194" y="3747534"/>
                        <a:ext cx="5821362"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919532" y="5369961"/>
          <a:ext cx="3930650" cy="795338"/>
        </p:xfrm>
        <a:graphic>
          <a:graphicData uri="http://schemas.openxmlformats.org/presentationml/2006/ole">
            <mc:AlternateContent xmlns:mc="http://schemas.openxmlformats.org/markup-compatibility/2006">
              <mc:Choice xmlns:v="urn:schemas-microsoft-com:vml" Requires="v">
                <p:oleObj spid="_x0000_s85084" name="Equation" r:id="rId5" imgW="2374900" imgH="482600" progId="Equation.3">
                  <p:embed/>
                </p:oleObj>
              </mc:Choice>
              <mc:Fallback>
                <p:oleObj name="Equation" r:id="rId5" imgW="23749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532" y="5369961"/>
                        <a:ext cx="3930650"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73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Covariance</a:t>
            </a:r>
          </a:p>
        </p:txBody>
      </p:sp>
      <p:sp>
        <p:nvSpPr>
          <p:cNvPr id="3" name="Content Placeholder 2"/>
          <p:cNvSpPr>
            <a:spLocks noGrp="1"/>
          </p:cNvSpPr>
          <p:nvPr>
            <p:ph idx="1"/>
          </p:nvPr>
        </p:nvSpPr>
        <p:spPr>
          <a:xfrm>
            <a:off x="675167" y="1329071"/>
            <a:ext cx="7772400" cy="4873780"/>
          </a:xfrm>
        </p:spPr>
        <p:txBody>
          <a:bodyPr/>
          <a:lstStyle/>
          <a:p>
            <a:pPr algn="just"/>
            <a:r>
              <a:rPr lang="en-US" sz="1800" dirty="0">
                <a:cs typeface="Times New Roman" panose="02020603050405020304" pitchFamily="18" charset="0"/>
              </a:rPr>
              <a:t>A useful expression for the variance of the sum of random variables can be obtained from the preceding equation:</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3200" dirty="0">
              <a:cs typeface="Times New Roman" panose="02020603050405020304" pitchFamily="18" charset="0"/>
            </a:endParaRPr>
          </a:p>
          <a:p>
            <a:pPr algn="just"/>
            <a:r>
              <a:rPr lang="en-US" sz="1800" dirty="0">
                <a:cs typeface="Times New Roman" panose="02020603050405020304" pitchFamily="18" charset="0"/>
              </a:rPr>
              <a:t>If                                are independent random variables, then the above equation reduces to:</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p:txBody>
      </p:sp>
      <p:graphicFrame>
        <p:nvGraphicFramePr>
          <p:cNvPr id="4" name="Object 3"/>
          <p:cNvGraphicFramePr>
            <a:graphicFrameLocks noChangeAspect="1"/>
          </p:cNvGraphicFramePr>
          <p:nvPr>
            <p:extLst/>
          </p:nvPr>
        </p:nvGraphicFramePr>
        <p:xfrm>
          <a:off x="1615440" y="2036764"/>
          <a:ext cx="6311900" cy="2715200"/>
        </p:xfrm>
        <a:graphic>
          <a:graphicData uri="http://schemas.openxmlformats.org/presentationml/2006/ole">
            <mc:AlternateContent xmlns:mc="http://schemas.openxmlformats.org/markup-compatibility/2006">
              <mc:Choice xmlns:v="urn:schemas-microsoft-com:vml" Requires="v">
                <p:oleObj spid="_x0000_s86148" name="Equation" r:id="rId3" imgW="4025900" imgH="1739900" progId="Equation.3">
                  <p:embed/>
                </p:oleObj>
              </mc:Choice>
              <mc:Fallback>
                <p:oleObj name="Equation" r:id="rId3" imgW="4025900" imgH="1739900" progId="Equation.3">
                  <p:embed/>
                  <p:pic>
                    <p:nvPicPr>
                      <p:cNvPr id="0" name=""/>
                      <p:cNvPicPr>
                        <a:picLocks noChangeAspect="1" noChangeArrowheads="1"/>
                      </p:cNvPicPr>
                      <p:nvPr/>
                    </p:nvPicPr>
                    <p:blipFill>
                      <a:blip r:embed="rId4"/>
                      <a:srcRect/>
                      <a:stretch>
                        <a:fillRect/>
                      </a:stretch>
                    </p:blipFill>
                    <p:spPr bwMode="auto">
                      <a:xfrm>
                        <a:off x="1615440" y="2036764"/>
                        <a:ext cx="6311900" cy="2715200"/>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nvPr>
        </p:nvGraphicFramePr>
        <p:xfrm>
          <a:off x="1353708" y="5109641"/>
          <a:ext cx="1953372" cy="426520"/>
        </p:xfrm>
        <a:graphic>
          <a:graphicData uri="http://schemas.openxmlformats.org/presentationml/2006/ole">
            <mc:AlternateContent xmlns:mc="http://schemas.openxmlformats.org/markup-compatibility/2006">
              <mc:Choice xmlns:v="urn:schemas-microsoft-com:vml" Requires="v">
                <p:oleObj spid="_x0000_s86149" name="Equation" r:id="rId5" imgW="825500" imgH="228600" progId="Equation.3">
                  <p:embed/>
                </p:oleObj>
              </mc:Choice>
              <mc:Fallback>
                <p:oleObj name="Equation" r:id="rId5" imgW="825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708" y="5109641"/>
                        <a:ext cx="1953372" cy="42652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3916680" y="5465298"/>
          <a:ext cx="2479675" cy="798513"/>
        </p:xfrm>
        <a:graphic>
          <a:graphicData uri="http://schemas.openxmlformats.org/presentationml/2006/ole">
            <mc:AlternateContent xmlns:mc="http://schemas.openxmlformats.org/markup-compatibility/2006">
              <mc:Choice xmlns:v="urn:schemas-microsoft-com:vml" Requires="v">
                <p:oleObj spid="_x0000_s86150" name="Equation" r:id="rId7" imgW="1498600" imgH="482600" progId="Equation.3">
                  <p:embed/>
                </p:oleObj>
              </mc:Choice>
              <mc:Fallback>
                <p:oleObj name="Equation" r:id="rId7" imgW="1498600" imgH="482600" progId="Equation.3">
                  <p:embed/>
                  <p:pic>
                    <p:nvPicPr>
                      <p:cNvPr id="0" name=""/>
                      <p:cNvPicPr>
                        <a:picLocks noChangeAspect="1" noChangeArrowheads="1"/>
                      </p:cNvPicPr>
                      <p:nvPr/>
                    </p:nvPicPr>
                    <p:blipFill>
                      <a:blip r:embed="rId8"/>
                      <a:srcRect/>
                      <a:stretch>
                        <a:fillRect/>
                      </a:stretch>
                    </p:blipFill>
                    <p:spPr bwMode="auto">
                      <a:xfrm>
                        <a:off x="3916680" y="5465298"/>
                        <a:ext cx="24796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869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63513"/>
            <a:ext cx="7772400" cy="1106487"/>
          </a:xfrm>
        </p:spPr>
        <p:txBody>
          <a:bodyPr/>
          <a:lstStyle/>
          <a:p>
            <a:r>
              <a:rPr lang="en-US" dirty="0"/>
              <a:t>Problem 1</a:t>
            </a:r>
          </a:p>
        </p:txBody>
      </p:sp>
      <p:sp>
        <p:nvSpPr>
          <p:cNvPr id="3" name="Content Placeholder 2"/>
          <p:cNvSpPr>
            <a:spLocks noGrp="1"/>
          </p:cNvSpPr>
          <p:nvPr>
            <p:ph idx="1"/>
          </p:nvPr>
        </p:nvSpPr>
        <p:spPr/>
        <p:txBody>
          <a:bodyPr/>
          <a:lstStyle/>
          <a:p>
            <a:pPr marL="0" indent="0">
              <a:buNone/>
            </a:pPr>
            <a:r>
              <a:rPr lang="en-US" dirty="0"/>
              <a:t>Let </a:t>
            </a:r>
            <a:r>
              <a:rPr lang="en-US" i="1" dirty="0"/>
              <a:t>X</a:t>
            </a:r>
            <a:r>
              <a:rPr lang="en-US" dirty="0"/>
              <a:t> and </a:t>
            </a:r>
            <a:r>
              <a:rPr lang="en-US" i="1" dirty="0"/>
              <a:t>Y</a:t>
            </a:r>
            <a:r>
              <a:rPr lang="en-US" dirty="0"/>
              <a:t> be two continuous random variables with joint density function:</a:t>
            </a:r>
          </a:p>
          <a:p>
            <a:endParaRPr lang="en-US" dirty="0"/>
          </a:p>
          <a:p>
            <a:endParaRPr lang="en-US" dirty="0"/>
          </a:p>
          <a:p>
            <a:pPr marL="0" indent="0">
              <a:buNone/>
            </a:pPr>
            <a:r>
              <a:rPr lang="en-US" dirty="0"/>
              <a:t>    where </a:t>
            </a:r>
            <a:r>
              <a:rPr lang="en-US" i="1" dirty="0"/>
              <a:t>c </a:t>
            </a:r>
            <a:r>
              <a:rPr lang="en-US" dirty="0"/>
              <a:t>is a constant.</a:t>
            </a:r>
          </a:p>
          <a:p>
            <a:pPr marL="0" indent="0">
              <a:buNone/>
            </a:pPr>
            <a:endParaRPr lang="en-US" dirty="0"/>
          </a:p>
          <a:p>
            <a:pPr marL="0" indent="0">
              <a:buNone/>
            </a:pPr>
            <a:r>
              <a:rPr lang="en-US" b="1" dirty="0"/>
              <a:t>Part A</a:t>
            </a:r>
            <a:r>
              <a:rPr lang="en-US" dirty="0"/>
              <a:t>: What is the value of </a:t>
            </a:r>
            <a:r>
              <a:rPr lang="en-US" i="1" dirty="0"/>
              <a:t>c</a:t>
            </a:r>
            <a:r>
              <a:rPr lang="en-US" dirty="0"/>
              <a:t>? </a:t>
            </a:r>
          </a:p>
          <a:p>
            <a:pPr marL="0" indent="0">
              <a:buNone/>
            </a:pPr>
            <a:endParaRPr lang="en-US" sz="1100" b="1" dirty="0"/>
          </a:p>
          <a:p>
            <a:pPr marL="0" indent="0">
              <a:buNone/>
            </a:pPr>
            <a:r>
              <a:rPr lang="en-US" b="1" dirty="0"/>
              <a:t>Part B</a:t>
            </a:r>
            <a:r>
              <a:rPr lang="en-US" dirty="0"/>
              <a:t>: Find the marginal </a:t>
            </a:r>
            <a:r>
              <a:rPr lang="en-US" dirty="0" err="1"/>
              <a:t>pdfs</a:t>
            </a:r>
            <a:r>
              <a:rPr lang="en-US" dirty="0"/>
              <a:t> of </a:t>
            </a:r>
            <a:r>
              <a:rPr lang="en-US" i="1" dirty="0"/>
              <a:t>X</a:t>
            </a:r>
            <a:r>
              <a:rPr lang="en-US" dirty="0"/>
              <a:t> and </a:t>
            </a:r>
            <a:r>
              <a:rPr lang="en-US" i="1" dirty="0"/>
              <a:t>Y</a:t>
            </a:r>
            <a:r>
              <a:rPr lang="en-US" dirty="0"/>
              <a:t>. </a:t>
            </a:r>
          </a:p>
          <a:p>
            <a:pPr marL="0" indent="0">
              <a:buNone/>
            </a:pPr>
            <a:endParaRPr lang="en-US" sz="1000" dirty="0"/>
          </a:p>
          <a:p>
            <a:pPr marL="0" indent="0">
              <a:buNone/>
            </a:pPr>
            <a:r>
              <a:rPr lang="en-US" b="1" dirty="0"/>
              <a:t>Part C</a:t>
            </a:r>
            <a:r>
              <a:rPr lang="en-US" dirty="0"/>
              <a:t>: Are </a:t>
            </a:r>
            <a:r>
              <a:rPr lang="en-US" i="1" dirty="0"/>
              <a:t>X </a:t>
            </a:r>
            <a:r>
              <a:rPr lang="en-US" dirty="0"/>
              <a:t>and </a:t>
            </a:r>
            <a:r>
              <a:rPr lang="en-US" i="1" dirty="0"/>
              <a:t>Y </a:t>
            </a:r>
            <a:r>
              <a:rPr lang="en-US" dirty="0"/>
              <a:t>independent? Why?</a:t>
            </a:r>
          </a:p>
          <a:p>
            <a:pPr marL="0" indent="0">
              <a:buNone/>
            </a:pPr>
            <a:endParaRPr lang="en-US" sz="1100" dirty="0"/>
          </a:p>
          <a:p>
            <a:pPr marL="0" indent="0">
              <a:buNone/>
            </a:pPr>
            <a:r>
              <a:rPr lang="en-US" b="1" dirty="0"/>
              <a:t>Part D</a:t>
            </a:r>
            <a:r>
              <a:rPr lang="en-US" dirty="0"/>
              <a:t>: Find </a:t>
            </a:r>
            <a:r>
              <a:rPr lang="en-US" i="1" dirty="0"/>
              <a:t>P</a:t>
            </a:r>
            <a:r>
              <a:rPr lang="en-US" dirty="0"/>
              <a:t>{</a:t>
            </a:r>
            <a:r>
              <a:rPr lang="en-US" i="1" dirty="0"/>
              <a:t>X </a:t>
            </a:r>
            <a:r>
              <a:rPr lang="en-US" dirty="0"/>
              <a:t>+ </a:t>
            </a:r>
            <a:r>
              <a:rPr lang="en-US" i="1" dirty="0"/>
              <a:t>Y </a:t>
            </a:r>
            <a:r>
              <a:rPr lang="en-US" dirty="0"/>
              <a:t>&lt; 3}. Show your work on choosing the limits of integrals by marking the region of integral.</a:t>
            </a:r>
          </a:p>
          <a:p>
            <a:pPr marL="0" indent="0">
              <a:buNone/>
            </a:pPr>
            <a:endParaRPr lang="en-US" dirty="0"/>
          </a:p>
          <a:p>
            <a:pPr marL="0" indent="0">
              <a:buNone/>
            </a:pPr>
            <a:r>
              <a:rPr lang="en-US" dirty="0"/>
              <a:t> </a:t>
            </a:r>
          </a:p>
          <a:p>
            <a:endParaRPr lang="en-US" dirty="0"/>
          </a:p>
        </p:txBody>
      </p:sp>
      <p:pic>
        <p:nvPicPr>
          <p:cNvPr id="4" name="Picture 3"/>
          <p:cNvPicPr>
            <a:picLocks noChangeAspect="1"/>
          </p:cNvPicPr>
          <p:nvPr/>
        </p:nvPicPr>
        <p:blipFill>
          <a:blip r:embed="rId2"/>
          <a:stretch>
            <a:fillRect/>
          </a:stretch>
        </p:blipFill>
        <p:spPr>
          <a:xfrm>
            <a:off x="723899" y="2273300"/>
            <a:ext cx="7761249" cy="736600"/>
          </a:xfrm>
          <a:prstGeom prst="rect">
            <a:avLst/>
          </a:prstGeom>
        </p:spPr>
      </p:pic>
    </p:spTree>
    <p:extLst>
      <p:ext uri="{BB962C8B-B14F-4D97-AF65-F5344CB8AC3E}">
        <p14:creationId xmlns:p14="http://schemas.microsoft.com/office/powerpoint/2010/main" val="90803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63513"/>
            <a:ext cx="7772400" cy="1106487"/>
          </a:xfrm>
        </p:spPr>
        <p:txBody>
          <a:bodyPr/>
          <a:lstStyle/>
          <a:p>
            <a:r>
              <a:rPr lang="en-US" dirty="0"/>
              <a:t>Problem 1 Solution</a:t>
            </a:r>
          </a:p>
        </p:txBody>
      </p:sp>
      <p:sp>
        <p:nvSpPr>
          <p:cNvPr id="4" name="Content Placeholder 2"/>
          <p:cNvSpPr>
            <a:spLocks noGrp="1"/>
          </p:cNvSpPr>
          <p:nvPr>
            <p:ph idx="1"/>
          </p:nvPr>
        </p:nvSpPr>
        <p:spPr>
          <a:xfrm>
            <a:off x="685800" y="1309688"/>
            <a:ext cx="7772400" cy="4675187"/>
          </a:xfrm>
        </p:spPr>
        <p:txBody>
          <a:bodyPr/>
          <a:lstStyle/>
          <a:p>
            <a:pPr marL="0" indent="0">
              <a:buNone/>
            </a:pPr>
            <a:r>
              <a:rPr lang="en-US" dirty="0"/>
              <a:t>We first define the region on which the joint distribution function f(</a:t>
            </a:r>
            <a:r>
              <a:rPr lang="en-US" dirty="0" err="1"/>
              <a:t>x,y</a:t>
            </a:r>
            <a:r>
              <a:rPr lang="en-US" dirty="0"/>
              <a:t>) is defined:</a:t>
            </a:r>
          </a:p>
          <a:p>
            <a:endParaRPr lang="en-US" dirty="0"/>
          </a:p>
          <a:p>
            <a:endParaRPr lang="en-US" dirty="0"/>
          </a:p>
          <a:p>
            <a:pPr marL="0" indent="0">
              <a:buNone/>
            </a:pPr>
            <a:r>
              <a:rPr lang="en-US" dirty="0"/>
              <a:t>    </a:t>
            </a:r>
          </a:p>
          <a:p>
            <a:pPr marL="0" indent="0">
              <a:buNone/>
            </a:pPr>
            <a:r>
              <a:rPr lang="en-US" dirty="0"/>
              <a:t> </a:t>
            </a:r>
          </a:p>
          <a:p>
            <a:endParaRPr lang="en-US" dirty="0"/>
          </a:p>
        </p:txBody>
      </p:sp>
      <p:pic>
        <p:nvPicPr>
          <p:cNvPr id="6" name="Picture 5"/>
          <p:cNvPicPr>
            <a:picLocks noChangeAspect="1"/>
          </p:cNvPicPr>
          <p:nvPr/>
        </p:nvPicPr>
        <p:blipFill>
          <a:blip r:embed="rId2"/>
          <a:stretch>
            <a:fillRect/>
          </a:stretch>
        </p:blipFill>
        <p:spPr>
          <a:xfrm>
            <a:off x="-389363" y="2070100"/>
            <a:ext cx="10169912" cy="965200"/>
          </a:xfrm>
          <a:prstGeom prst="rect">
            <a:avLst/>
          </a:prstGeom>
        </p:spPr>
      </p:pic>
      <p:pic>
        <p:nvPicPr>
          <p:cNvPr id="8" name="Picture 7"/>
          <p:cNvPicPr>
            <a:picLocks noChangeAspect="1"/>
          </p:cNvPicPr>
          <p:nvPr/>
        </p:nvPicPr>
        <p:blipFill>
          <a:blip r:embed="rId3"/>
          <a:stretch>
            <a:fillRect/>
          </a:stretch>
        </p:blipFill>
        <p:spPr>
          <a:xfrm>
            <a:off x="2578100" y="3379236"/>
            <a:ext cx="3949700" cy="2772337"/>
          </a:xfrm>
          <a:prstGeom prst="rect">
            <a:avLst/>
          </a:prstGeom>
        </p:spPr>
      </p:pic>
    </p:spTree>
    <p:extLst>
      <p:ext uri="{BB962C8B-B14F-4D97-AF65-F5344CB8AC3E}">
        <p14:creationId xmlns:p14="http://schemas.microsoft.com/office/powerpoint/2010/main" val="410892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63513"/>
            <a:ext cx="7772400" cy="1106487"/>
          </a:xfrm>
        </p:spPr>
        <p:txBody>
          <a:bodyPr/>
          <a:lstStyle/>
          <a:p>
            <a:r>
              <a:rPr lang="en-US" dirty="0"/>
              <a:t>Problem 1 Solution</a:t>
            </a:r>
          </a:p>
        </p:txBody>
      </p:sp>
      <p:pic>
        <p:nvPicPr>
          <p:cNvPr id="5" name="Picture 4"/>
          <p:cNvPicPr>
            <a:picLocks noChangeAspect="1"/>
          </p:cNvPicPr>
          <p:nvPr/>
        </p:nvPicPr>
        <p:blipFill>
          <a:blip r:embed="rId2"/>
          <a:stretch>
            <a:fillRect/>
          </a:stretch>
        </p:blipFill>
        <p:spPr>
          <a:xfrm>
            <a:off x="0" y="1549400"/>
            <a:ext cx="9144000" cy="4482852"/>
          </a:xfrm>
          <a:prstGeom prst="rect">
            <a:avLst/>
          </a:prstGeom>
        </p:spPr>
      </p:pic>
    </p:spTree>
    <p:extLst>
      <p:ext uri="{BB962C8B-B14F-4D97-AF65-F5344CB8AC3E}">
        <p14:creationId xmlns:p14="http://schemas.microsoft.com/office/powerpoint/2010/main" val="44043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Arial" charset="0"/>
                <a:ea typeface="MS PGothic" charset="0"/>
              </a:rPr>
              <a:t>Today’</a:t>
            </a:r>
            <a:r>
              <a:rPr lang="en-US" altLang="ja-JP" dirty="0">
                <a:latin typeface="Arial" charset="0"/>
                <a:ea typeface="MS PGothic" charset="0"/>
              </a:rPr>
              <a:t>s Topics</a:t>
            </a:r>
            <a:endParaRPr lang="en-US" dirty="0">
              <a:latin typeface="Arial" charset="0"/>
              <a:ea typeface="MS PGothic" charset="0"/>
            </a:endParaRPr>
          </a:p>
        </p:txBody>
      </p:sp>
      <p:sp>
        <p:nvSpPr>
          <p:cNvPr id="6146" name="Content Placeholder 2"/>
          <p:cNvSpPr>
            <a:spLocks noGrp="1"/>
          </p:cNvSpPr>
          <p:nvPr>
            <p:ph idx="1"/>
          </p:nvPr>
        </p:nvSpPr>
        <p:spPr>
          <a:xfrm>
            <a:off x="698629" y="1327334"/>
            <a:ext cx="7772400" cy="4864515"/>
          </a:xfrm>
        </p:spPr>
        <p:txBody>
          <a:bodyPr/>
          <a:lstStyle/>
          <a:p>
            <a:pPr>
              <a:spcBef>
                <a:spcPts val="600"/>
              </a:spcBef>
            </a:pPr>
            <a:endParaRPr lang="en-US" sz="1800" dirty="0">
              <a:latin typeface="Arial" charset="0"/>
              <a:ea typeface="MS PGothic" charset="0"/>
            </a:endParaRPr>
          </a:p>
          <a:p>
            <a:pPr>
              <a:spcBef>
                <a:spcPts val="600"/>
              </a:spcBef>
            </a:pPr>
            <a:r>
              <a:rPr lang="en-US" sz="1800" dirty="0" smtClean="0">
                <a:latin typeface="Arial" charset="0"/>
                <a:ea typeface="MS PGothic" charset="0"/>
              </a:rPr>
              <a:t>CLT, Inequalities</a:t>
            </a:r>
            <a:r>
              <a:rPr lang="en-US" sz="1800" dirty="0" smtClean="0">
                <a:latin typeface="Arial" charset="0"/>
                <a:ea typeface="MS PGothic" charset="0"/>
              </a:rPr>
              <a:t> </a:t>
            </a:r>
          </a:p>
          <a:p>
            <a:pPr>
              <a:spcBef>
                <a:spcPts val="600"/>
              </a:spcBef>
            </a:pPr>
            <a:r>
              <a:rPr lang="en-US" sz="1800" dirty="0" smtClean="0">
                <a:latin typeface="Arial" charset="0"/>
                <a:ea typeface="MS PGothic" charset="0"/>
              </a:rPr>
              <a:t>Covariance </a:t>
            </a:r>
            <a:r>
              <a:rPr lang="en-US" sz="1800" dirty="0">
                <a:latin typeface="Arial" charset="0"/>
                <a:ea typeface="MS PGothic" charset="0"/>
              </a:rPr>
              <a:t>Correlations</a:t>
            </a:r>
            <a:r>
              <a:rPr lang="en-US" sz="1800" dirty="0" smtClean="0">
                <a:latin typeface="Arial" charset="0"/>
                <a:ea typeface="MS PGothic" charset="0"/>
              </a:rPr>
              <a:t>: </a:t>
            </a:r>
            <a:endParaRPr lang="en-US" sz="1800" dirty="0">
              <a:latin typeface="Arial" charset="0"/>
              <a:ea typeface="MS PGothic" charset="0"/>
            </a:endParaRPr>
          </a:p>
          <a:p>
            <a:pPr algn="just">
              <a:lnSpc>
                <a:spcPct val="150000"/>
              </a:lnSpc>
              <a:defRPr/>
            </a:pPr>
            <a:r>
              <a:rPr lang="en-US" altLang="en-US" sz="1800" b="1" dirty="0"/>
              <a:t>Announcements</a:t>
            </a:r>
            <a:r>
              <a:rPr lang="en-US" altLang="en-US" b="1" dirty="0"/>
              <a:t>:</a:t>
            </a:r>
          </a:p>
          <a:p>
            <a:pPr marL="569913" lvl="1" indent="-225425" algn="just">
              <a:defRPr/>
            </a:pPr>
            <a:r>
              <a:rPr lang="en-US" altLang="en-US" sz="2000" dirty="0">
                <a:solidFill>
                  <a:srgbClr val="FF0000"/>
                </a:solidFill>
                <a:latin typeface="Times New Roman"/>
                <a:cs typeface="Times New Roman"/>
              </a:rPr>
              <a:t>Final Exam on May 11, 8 am – 11 </a:t>
            </a:r>
            <a:r>
              <a:rPr lang="en-US" altLang="en-US" sz="2000" dirty="0" smtClean="0">
                <a:solidFill>
                  <a:srgbClr val="FF0000"/>
                </a:solidFill>
                <a:latin typeface="Times New Roman"/>
                <a:cs typeface="Times New Roman"/>
              </a:rPr>
              <a:t>am. </a:t>
            </a:r>
          </a:p>
          <a:p>
            <a:pPr marL="569913" lvl="1" indent="-225425" algn="just">
              <a:defRPr/>
            </a:pPr>
            <a:r>
              <a:rPr lang="en-US" altLang="en-US" sz="2000" dirty="0" smtClean="0">
                <a:solidFill>
                  <a:srgbClr val="FF0000"/>
                </a:solidFill>
                <a:latin typeface="Times New Roman"/>
                <a:cs typeface="Times New Roman"/>
              </a:rPr>
              <a:t>Three 8x11 sheets allowed: </a:t>
            </a:r>
            <a:r>
              <a:rPr lang="en-US" altLang="en-US" sz="2000" dirty="0" smtClean="0">
                <a:solidFill>
                  <a:srgbClr val="FF0000"/>
                </a:solidFill>
                <a:latin typeface="Times New Roman"/>
                <a:cs typeface="Times New Roman"/>
              </a:rPr>
              <a:t>No other aids electronic or otherwise</a:t>
            </a:r>
            <a:endParaRPr lang="en-US" altLang="en-US" sz="2000" dirty="0" smtClean="0">
              <a:solidFill>
                <a:srgbClr val="FF0000"/>
              </a:solidFill>
              <a:latin typeface="Times New Roman"/>
              <a:cs typeface="Times New Roman"/>
            </a:endParaRPr>
          </a:p>
          <a:p>
            <a:pPr marL="569913" lvl="1" indent="-225425" algn="just">
              <a:defRPr/>
            </a:pPr>
            <a:r>
              <a:rPr lang="en-US" altLang="en-US" sz="2000" dirty="0" smtClean="0">
                <a:solidFill>
                  <a:srgbClr val="FF0000"/>
                </a:solidFill>
                <a:latin typeface="Times New Roman"/>
                <a:cs typeface="Times New Roman"/>
              </a:rPr>
              <a:t>Exam Review session May 9, 5:30pm Place TBD</a:t>
            </a:r>
            <a:endParaRPr lang="en-US" altLang="en-US" sz="2000" dirty="0">
              <a:solidFill>
                <a:srgbClr val="FF0000"/>
              </a:solidFill>
              <a:latin typeface="Times New Roman"/>
              <a:cs typeface="Times New Roman"/>
            </a:endParaRPr>
          </a:p>
          <a:p>
            <a:pPr marL="569913" lvl="1" indent="-225425" algn="just">
              <a:defRPr/>
            </a:pPr>
            <a:r>
              <a:rPr lang="en-US" altLang="en-US" sz="2000" dirty="0">
                <a:solidFill>
                  <a:srgbClr val="FF0000"/>
                </a:solidFill>
                <a:latin typeface="Times New Roman"/>
                <a:cs typeface="Times New Roman"/>
              </a:rPr>
              <a:t>HW 10 deadline extended to Monday, May 1</a:t>
            </a:r>
          </a:p>
          <a:p>
            <a:pPr marL="569913" lvl="1" indent="-225425" algn="just">
              <a:defRPr/>
            </a:pPr>
            <a:r>
              <a:rPr lang="en-US" altLang="en-US" sz="2000" dirty="0">
                <a:solidFill>
                  <a:srgbClr val="FF0000"/>
                </a:solidFill>
                <a:latin typeface="Times New Roman"/>
                <a:cs typeface="Times New Roman"/>
              </a:rPr>
              <a:t>Final project </a:t>
            </a:r>
            <a:r>
              <a:rPr lang="en-US" altLang="en-US" sz="2000" dirty="0" smtClean="0">
                <a:solidFill>
                  <a:srgbClr val="FF0000"/>
                </a:solidFill>
                <a:latin typeface="Times New Roman"/>
                <a:cs typeface="Times New Roman"/>
              </a:rPr>
              <a:t> MP3</a:t>
            </a:r>
            <a:endParaRPr lang="en-US" altLang="en-US" sz="2000" dirty="0">
              <a:solidFill>
                <a:srgbClr val="FF0000"/>
              </a:solidFill>
              <a:latin typeface="Times New Roman"/>
              <a:cs typeface="Times New Roman"/>
            </a:endParaRPr>
          </a:p>
          <a:p>
            <a:pPr marL="796925" lvl="2" indent="-227013" algn="just">
              <a:defRPr/>
            </a:pPr>
            <a:r>
              <a:rPr lang="en-US" altLang="en-US" sz="2000" dirty="0">
                <a:solidFill>
                  <a:srgbClr val="FF0000"/>
                </a:solidFill>
              </a:rPr>
              <a:t>Task 1 and Task 2 </a:t>
            </a:r>
            <a:r>
              <a:rPr lang="en-US" altLang="en-US" sz="2000" dirty="0" smtClean="0">
                <a:solidFill>
                  <a:srgbClr val="FF0000"/>
                </a:solidFill>
              </a:rPr>
              <a:t>due </a:t>
            </a:r>
            <a:r>
              <a:rPr lang="en-US" altLang="en-US" sz="2000" dirty="0">
                <a:solidFill>
                  <a:srgbClr val="FF0000"/>
                </a:solidFill>
              </a:rPr>
              <a:t>today Wednesday, Apr </a:t>
            </a:r>
            <a:r>
              <a:rPr lang="en-US" altLang="en-US" sz="2000" dirty="0" smtClean="0">
                <a:solidFill>
                  <a:srgbClr val="FF0000"/>
                </a:solidFill>
              </a:rPr>
              <a:t>26 11;59pm</a:t>
            </a:r>
            <a:r>
              <a:rPr lang="en-US" altLang="en-US" sz="2000" dirty="0">
                <a:solidFill>
                  <a:srgbClr val="FF0000"/>
                </a:solidFill>
              </a:rPr>
              <a:t> </a:t>
            </a:r>
          </a:p>
          <a:p>
            <a:pPr marL="796925" lvl="2" indent="-227013" algn="just">
              <a:defRPr/>
            </a:pPr>
            <a:r>
              <a:rPr lang="en-US" altLang="en-US" sz="2000" dirty="0" smtClean="0">
                <a:solidFill>
                  <a:srgbClr val="FF0000"/>
                </a:solidFill>
              </a:rPr>
              <a:t>Final </a:t>
            </a:r>
            <a:r>
              <a:rPr lang="en-US" altLang="en-US" sz="2000" dirty="0">
                <a:solidFill>
                  <a:srgbClr val="FF0000"/>
                </a:solidFill>
              </a:rPr>
              <a:t>Presentation </a:t>
            </a:r>
            <a:r>
              <a:rPr lang="en-US" altLang="en-US" sz="2000" dirty="0" smtClean="0">
                <a:solidFill>
                  <a:srgbClr val="FF0000"/>
                </a:solidFill>
              </a:rPr>
              <a:t> </a:t>
            </a:r>
            <a:r>
              <a:rPr lang="en-US" altLang="en-US" sz="2000" dirty="0">
                <a:solidFill>
                  <a:srgbClr val="FF0000"/>
                </a:solidFill>
              </a:rPr>
              <a:t>on Saturday, May </a:t>
            </a:r>
            <a:r>
              <a:rPr lang="en-US" altLang="en-US" sz="2000" dirty="0" smtClean="0">
                <a:solidFill>
                  <a:srgbClr val="FF0000"/>
                </a:solidFill>
              </a:rPr>
              <a:t>6,  </a:t>
            </a:r>
            <a:r>
              <a:rPr lang="en-US" altLang="en-US" sz="2000" dirty="0">
                <a:solidFill>
                  <a:srgbClr val="FF0000"/>
                </a:solidFill>
              </a:rPr>
              <a:t>12pm – 5pm</a:t>
            </a:r>
          </a:p>
          <a:p>
            <a:pPr marL="796925" lvl="2" indent="-227013" algn="just">
              <a:defRPr/>
            </a:pPr>
            <a:r>
              <a:rPr lang="en-US" altLang="en-US" sz="2000" dirty="0">
                <a:solidFill>
                  <a:srgbClr val="FF0000"/>
                </a:solidFill>
                <a:cs typeface="Times New Roman"/>
              </a:rPr>
              <a:t>Final Report will be due on Monday, May 8, 11:59pm</a:t>
            </a:r>
          </a:p>
          <a:p>
            <a:pPr marL="454025" lvl="1" indent="-227013" algn="just">
              <a:defRPr/>
            </a:pPr>
            <a:endParaRPr lang="en-US" altLang="en-US" sz="2000" dirty="0">
              <a:solidFill>
                <a:srgbClr val="FF0000"/>
              </a:solidFill>
              <a:cs typeface="Times New Roman"/>
            </a:endParaRPr>
          </a:p>
          <a:p>
            <a:pPr marL="796925" lvl="2" indent="-227013" algn="just">
              <a:defRPr/>
            </a:pPr>
            <a:endParaRPr lang="en-US" altLang="en-US" sz="2000" dirty="0">
              <a:solidFill>
                <a:srgbClr val="FF0000"/>
              </a:solidFill>
            </a:endParaRPr>
          </a:p>
          <a:p>
            <a:pPr marL="857250" lvl="2" indent="0" algn="just">
              <a:buNone/>
            </a:pPr>
            <a:endParaRPr lang="en-US" altLang="en-US" sz="2000" dirty="0">
              <a:solidFill>
                <a:srgbClr val="FF0000"/>
              </a:solidFill>
              <a:latin typeface="Times New Roman"/>
              <a:ea typeface="MS PGothic" charset="0"/>
              <a:cs typeface="Times New Roman"/>
            </a:endParaRPr>
          </a:p>
          <a:p>
            <a:pPr lvl="1" algn="just"/>
            <a:endParaRPr lang="en-US" alt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54046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63513"/>
            <a:ext cx="7772400" cy="1106487"/>
          </a:xfrm>
        </p:spPr>
        <p:txBody>
          <a:bodyPr/>
          <a:lstStyle/>
          <a:p>
            <a:r>
              <a:rPr lang="en-US" dirty="0"/>
              <a:t>Problem 1 Solution</a:t>
            </a:r>
          </a:p>
        </p:txBody>
      </p:sp>
      <p:pic>
        <p:nvPicPr>
          <p:cNvPr id="4" name="Picture 3"/>
          <p:cNvPicPr>
            <a:picLocks noChangeAspect="1"/>
          </p:cNvPicPr>
          <p:nvPr/>
        </p:nvPicPr>
        <p:blipFill rotWithShape="1">
          <a:blip r:embed="rId2"/>
          <a:srcRect b="84436"/>
          <a:stretch/>
        </p:blipFill>
        <p:spPr>
          <a:xfrm>
            <a:off x="317499" y="1295401"/>
            <a:ext cx="9181483" cy="965200"/>
          </a:xfrm>
          <a:prstGeom prst="rect">
            <a:avLst/>
          </a:prstGeom>
        </p:spPr>
      </p:pic>
      <p:pic>
        <p:nvPicPr>
          <p:cNvPr id="5" name="Picture 4"/>
          <p:cNvPicPr>
            <a:picLocks noChangeAspect="1"/>
          </p:cNvPicPr>
          <p:nvPr/>
        </p:nvPicPr>
        <p:blipFill rotWithShape="1">
          <a:blip r:embed="rId2"/>
          <a:srcRect t="26381"/>
          <a:stretch/>
        </p:blipFill>
        <p:spPr>
          <a:xfrm>
            <a:off x="443372" y="2298700"/>
            <a:ext cx="8027528" cy="3991600"/>
          </a:xfrm>
          <a:prstGeom prst="rect">
            <a:avLst/>
          </a:prstGeom>
        </p:spPr>
      </p:pic>
    </p:spTree>
    <p:extLst>
      <p:ext uri="{BB962C8B-B14F-4D97-AF65-F5344CB8AC3E}">
        <p14:creationId xmlns:p14="http://schemas.microsoft.com/office/powerpoint/2010/main" val="212325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a:t>
            </a:r>
          </a:p>
        </p:txBody>
      </p:sp>
      <p:sp>
        <p:nvSpPr>
          <p:cNvPr id="3" name="Content Placeholder 2"/>
          <p:cNvSpPr>
            <a:spLocks noGrp="1"/>
          </p:cNvSpPr>
          <p:nvPr>
            <p:ph idx="1"/>
          </p:nvPr>
        </p:nvSpPr>
        <p:spPr/>
        <p:txBody>
          <a:bodyPr/>
          <a:lstStyle/>
          <a:p>
            <a:r>
              <a:rPr lang="en-US" dirty="0"/>
              <a:t>The joint density of </a:t>
            </a:r>
            <a:r>
              <a:rPr lang="en-US" i="1" dirty="0">
                <a:latin typeface="Times New Roman" panose="02020603050405020304" pitchFamily="18" charset="0"/>
                <a:cs typeface="Times New Roman" panose="02020603050405020304" pitchFamily="18" charset="0"/>
              </a:rPr>
              <a:t>X</a:t>
            </a:r>
            <a:r>
              <a:rPr lang="en-US" dirty="0"/>
              <a:t> and </a:t>
            </a:r>
            <a:r>
              <a:rPr lang="en-US" i="1" dirty="0">
                <a:latin typeface="Times New Roman" panose="02020603050405020304" pitchFamily="18" charset="0"/>
                <a:cs typeface="Times New Roman" panose="02020603050405020304" pitchFamily="18" charset="0"/>
              </a:rPr>
              <a:t>Y</a:t>
            </a:r>
            <a:r>
              <a:rPr lang="en-US" dirty="0"/>
              <a:t> is given by:</a:t>
            </a:r>
          </a:p>
          <a:p>
            <a:endParaRPr lang="en-US" dirty="0"/>
          </a:p>
          <a:p>
            <a:endParaRPr lang="en-US" dirty="0"/>
          </a:p>
          <a:p>
            <a:pPr marL="457200" indent="-457200">
              <a:buFont typeface="+mj-lt"/>
              <a:buAutoNum type="alphaLcParenR"/>
            </a:pPr>
            <a:r>
              <a:rPr lang="en-US" dirty="0"/>
              <a:t>Find the region on which f(x, y) is defined</a:t>
            </a:r>
          </a:p>
          <a:p>
            <a:pPr marL="457200" indent="-457200">
              <a:buFont typeface="+mj-lt"/>
              <a:buAutoNum type="alphaLcParenR"/>
            </a:pPr>
            <a:r>
              <a:rPr lang="en-US" dirty="0"/>
              <a:t>Find </a:t>
            </a:r>
            <a:r>
              <a:rPr lang="en-US" i="1" dirty="0">
                <a:latin typeface="Times New Roman" panose="02020603050405020304" pitchFamily="18" charset="0"/>
                <a:cs typeface="Times New Roman" panose="02020603050405020304" pitchFamily="18" charset="0"/>
              </a:rPr>
              <a:t>C</a:t>
            </a:r>
            <a:r>
              <a:rPr lang="en-US" dirty="0"/>
              <a:t>.</a:t>
            </a:r>
          </a:p>
          <a:p>
            <a:pPr marL="457200" indent="-457200">
              <a:buFont typeface="+mj-lt"/>
              <a:buAutoNum type="alphaLcParenR"/>
            </a:pPr>
            <a:r>
              <a:rPr lang="en-US" dirty="0"/>
              <a:t>Find the density function </a:t>
            </a:r>
            <a:r>
              <a:rPr lang="en-US"/>
              <a:t>of </a:t>
            </a:r>
            <a:r>
              <a:rPr lang="en-US" i="1">
                <a:latin typeface="Times New Roman" panose="02020603050405020304" pitchFamily="18" charset="0"/>
                <a:cs typeface="Times New Roman" panose="02020603050405020304" pitchFamily="18" charset="0"/>
              </a:rPr>
              <a:t>X.</a:t>
            </a:r>
            <a:endParaRPr lang="en-US" i="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dirty="0"/>
              <a:t>Find the density function of </a:t>
            </a:r>
            <a:r>
              <a:rPr lang="en-US" i="1" dirty="0">
                <a:latin typeface="Times New Roman" panose="02020603050405020304" pitchFamily="18" charset="0"/>
                <a:cs typeface="Times New Roman" panose="02020603050405020304" pitchFamily="18" charset="0"/>
              </a:rPr>
              <a:t>Y.</a:t>
            </a:r>
          </a:p>
          <a:p>
            <a:pPr marL="457200" indent="-457200">
              <a:buFont typeface="+mj-lt"/>
              <a:buAutoNum type="alphaLcParenR"/>
            </a:pPr>
            <a:r>
              <a:rPr lang="en-US" dirty="0"/>
              <a:t>Find </a:t>
            </a:r>
            <a:r>
              <a:rPr lang="en-US" i="1" dirty="0">
                <a:latin typeface="Times New Roman" panose="02020603050405020304" pitchFamily="18" charset="0"/>
                <a:cs typeface="Times New Roman" panose="02020603050405020304" pitchFamily="18" charset="0"/>
              </a:rPr>
              <a:t>E[X]</a:t>
            </a:r>
            <a:r>
              <a:rPr lang="en-US" i="1" dirty="0">
                <a:latin typeface="Tunga" panose="020B0502040204020203" pitchFamily="34" charset="0"/>
                <a:cs typeface="Tunga" panose="020B0502040204020203" pitchFamily="34" charset="0"/>
              </a:rPr>
              <a:t>.</a:t>
            </a:r>
          </a:p>
          <a:p>
            <a:pPr marL="457200" indent="-457200">
              <a:buFont typeface="+mj-lt"/>
              <a:buAutoNum type="alphaLcParenR"/>
            </a:pPr>
            <a:r>
              <a:rPr lang="en-US" dirty="0"/>
              <a:t>Find </a:t>
            </a:r>
            <a:r>
              <a:rPr lang="en-US" i="1" dirty="0">
                <a:latin typeface="Times New Roman" panose="02020603050405020304" pitchFamily="18" charset="0"/>
                <a:cs typeface="Times New Roman" panose="02020603050405020304" pitchFamily="18" charset="0"/>
              </a:rPr>
              <a:t>E[Y].</a:t>
            </a:r>
          </a:p>
          <a:p>
            <a:pPr marL="457200" indent="-457200">
              <a:buFont typeface="+mj-lt"/>
              <a:buAutoNum type="alphaLcParenR"/>
            </a:pPr>
            <a:r>
              <a:rPr lang="en-US" dirty="0"/>
              <a:t>Find </a:t>
            </a:r>
            <a:r>
              <a:rPr lang="en-US" i="1" dirty="0">
                <a:latin typeface="Times New Roman" panose="02020603050405020304" pitchFamily="18" charset="0"/>
                <a:cs typeface="Times New Roman" panose="02020603050405020304" pitchFamily="18" charset="0"/>
              </a:rPr>
              <a:t>P(X+Y&lt;3), </a:t>
            </a:r>
            <a:r>
              <a:rPr lang="en-US" dirty="0">
                <a:solidFill>
                  <a:srgbClr val="FF0000"/>
                </a:solidFill>
                <a:latin typeface="Times New Roman" panose="02020603050405020304" pitchFamily="18" charset="0"/>
                <a:cs typeface="Times New Roman" panose="02020603050405020304" pitchFamily="18" charset="0"/>
              </a:rPr>
              <a:t>for</a:t>
            </a:r>
            <a:r>
              <a:rPr lang="en-US" i="1" dirty="0">
                <a:solidFill>
                  <a:srgbClr val="FF0000"/>
                </a:solidFill>
                <a:latin typeface="Times New Roman" panose="02020603050405020304" pitchFamily="18" charset="0"/>
                <a:cs typeface="Times New Roman" panose="02020603050405020304" pitchFamily="18" charset="0"/>
              </a:rPr>
              <a:t> X &gt; 0.</a:t>
            </a:r>
          </a:p>
          <a:p>
            <a:pPr marL="457200" indent="-457200">
              <a:buFont typeface="+mj-lt"/>
              <a:buAutoNum type="alphaLcParenR"/>
            </a:pPr>
            <a:endParaRPr lang="en-US" i="1" dirty="0">
              <a:latin typeface="Tunga" panose="020B0502040204020203" pitchFamily="34" charset="0"/>
              <a:cs typeface="Tunga" panose="020B0502040204020203" pitchFamily="34" charset="0"/>
            </a:endParaRPr>
          </a:p>
          <a:p>
            <a:pPr marL="457200" indent="-457200">
              <a:buFont typeface="+mj-lt"/>
              <a:buAutoNum type="alphaLcParenR"/>
            </a:pPr>
            <a:endParaRPr lang="en-US" i="1" dirty="0">
              <a:latin typeface="Tunga" panose="020B0502040204020203" pitchFamily="34" charset="0"/>
              <a:cs typeface="Tunga" panose="020B0502040204020203" pitchFamily="34" charset="0"/>
            </a:endParaRPr>
          </a:p>
          <a:p>
            <a:pPr marL="457200" indent="-457200">
              <a:buFont typeface="+mj-lt"/>
              <a:buAutoNum type="alphaLcParenR"/>
            </a:pPr>
            <a:endParaRPr lang="en-US" i="1" dirty="0">
              <a:latin typeface="Tunga" panose="020B0502040204020203" pitchFamily="34" charset="0"/>
              <a:cs typeface="Tunga" panose="020B0502040204020203"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50844119"/>
              </p:ext>
            </p:extLst>
          </p:nvPr>
        </p:nvGraphicFramePr>
        <p:xfrm>
          <a:off x="1263650" y="2082800"/>
          <a:ext cx="5145088" cy="436563"/>
        </p:xfrm>
        <a:graphic>
          <a:graphicData uri="http://schemas.openxmlformats.org/presentationml/2006/ole">
            <mc:AlternateContent xmlns:mc="http://schemas.openxmlformats.org/markup-compatibility/2006">
              <mc:Choice xmlns:v="urn:schemas-microsoft-com:vml" Requires="v">
                <p:oleObj spid="_x0000_s68678" name="Equation" r:id="rId3" imgW="2692400" imgH="228600" progId="Equation.3">
                  <p:embed/>
                </p:oleObj>
              </mc:Choice>
              <mc:Fallback>
                <p:oleObj name="Equation" r:id="rId3" imgW="2692400" imgH="228600" progId="Equation.3">
                  <p:embed/>
                  <p:pic>
                    <p:nvPicPr>
                      <p:cNvPr id="0" name=""/>
                      <p:cNvPicPr>
                        <a:picLocks noChangeAspect="1" noChangeArrowheads="1"/>
                      </p:cNvPicPr>
                      <p:nvPr/>
                    </p:nvPicPr>
                    <p:blipFill>
                      <a:blip r:embed="rId4"/>
                      <a:srcRect/>
                      <a:stretch>
                        <a:fillRect/>
                      </a:stretch>
                    </p:blipFill>
                    <p:spPr bwMode="auto">
                      <a:xfrm>
                        <a:off x="1263650" y="2082800"/>
                        <a:ext cx="5145088" cy="436563"/>
                      </a:xfrm>
                      <a:prstGeom prst="rect">
                        <a:avLst/>
                      </a:prstGeom>
                      <a:noFill/>
                      <a:extLst/>
                    </p:spPr>
                  </p:pic>
                </p:oleObj>
              </mc:Fallback>
            </mc:AlternateContent>
          </a:graphicData>
        </a:graphic>
      </p:graphicFrame>
    </p:spTree>
    <p:extLst>
      <p:ext uri="{BB962C8B-B14F-4D97-AF65-F5344CB8AC3E}">
        <p14:creationId xmlns:p14="http://schemas.microsoft.com/office/powerpoint/2010/main" val="265853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 Solution</a:t>
            </a:r>
          </a:p>
        </p:txBody>
      </p:sp>
      <p:sp>
        <p:nvSpPr>
          <p:cNvPr id="3" name="Content Placeholder 2"/>
          <p:cNvSpPr>
            <a:spLocks noGrp="1"/>
          </p:cNvSpPr>
          <p:nvPr>
            <p:ph idx="1"/>
          </p:nvPr>
        </p:nvSpPr>
        <p:spPr>
          <a:xfrm>
            <a:off x="685800" y="1336261"/>
            <a:ext cx="7772400" cy="4675187"/>
          </a:xfrm>
        </p:spPr>
        <p:txBody>
          <a:bodyPr/>
          <a:lstStyle/>
          <a:p>
            <a:endParaRPr lang="en-US" dirty="0"/>
          </a:p>
          <a:p>
            <a:pPr marL="0" indent="0">
              <a:buNone/>
            </a:pPr>
            <a:r>
              <a:rPr lang="en-US" dirty="0"/>
              <a:t>     </a:t>
            </a:r>
          </a:p>
          <a:p>
            <a:pPr marL="0" indent="0">
              <a:buNone/>
            </a:pPr>
            <a:r>
              <a:rPr lang="en-US" dirty="0"/>
              <a:t>             </a:t>
            </a:r>
          </a:p>
          <a:p>
            <a:pPr marL="0" indent="0">
              <a:buNone/>
            </a:pPr>
            <a:r>
              <a:rPr lang="en-US" dirty="0"/>
              <a:t>  </a:t>
            </a:r>
            <a:endParaRPr lang="en-US" i="1" dirty="0">
              <a:latin typeface="Times New Roman" panose="02020603050405020304" pitchFamily="18" charset="0"/>
              <a:cs typeface="Times New Roman" panose="02020603050405020304" pitchFamily="18" charset="0"/>
            </a:endParaRPr>
          </a:p>
          <a:p>
            <a:pPr marL="0" indent="0">
              <a:buNone/>
            </a:pPr>
            <a:r>
              <a:rPr lang="en-US" dirty="0"/>
              <a:t/>
            </a:r>
            <a:br>
              <a:rPr lang="en-US" dirty="0"/>
            </a:br>
            <a:r>
              <a:rPr lang="en-US" dirty="0"/>
              <a:t/>
            </a:r>
            <a:br>
              <a:rPr lang="en-US" dirty="0"/>
            </a:br>
            <a:r>
              <a:rPr lang="en-US" dirty="0"/>
              <a:t/>
            </a:r>
            <a:br>
              <a:rPr lang="en-US" dirty="0"/>
            </a:b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76875945"/>
              </p:ext>
            </p:extLst>
          </p:nvPr>
        </p:nvGraphicFramePr>
        <p:xfrm>
          <a:off x="1987550" y="1854200"/>
          <a:ext cx="5145088" cy="436563"/>
        </p:xfrm>
        <a:graphic>
          <a:graphicData uri="http://schemas.openxmlformats.org/presentationml/2006/ole">
            <mc:AlternateContent xmlns:mc="http://schemas.openxmlformats.org/markup-compatibility/2006">
              <mc:Choice xmlns:v="urn:schemas-microsoft-com:vml" Requires="v">
                <p:oleObj spid="_x0000_s1086" name="Equation" r:id="rId3" imgW="2692400" imgH="228600" progId="Equation.3">
                  <p:embed/>
                </p:oleObj>
              </mc:Choice>
              <mc:Fallback>
                <p:oleObj name="Equation" r:id="rId3" imgW="2692400" imgH="228600" progId="Equation.3">
                  <p:embed/>
                  <p:pic>
                    <p:nvPicPr>
                      <p:cNvPr id="0" name=""/>
                      <p:cNvPicPr>
                        <a:picLocks noChangeAspect="1" noChangeArrowheads="1"/>
                      </p:cNvPicPr>
                      <p:nvPr/>
                    </p:nvPicPr>
                    <p:blipFill>
                      <a:blip r:embed="rId4"/>
                      <a:srcRect/>
                      <a:stretch>
                        <a:fillRect/>
                      </a:stretch>
                    </p:blipFill>
                    <p:spPr bwMode="auto">
                      <a:xfrm>
                        <a:off x="1987550" y="1854200"/>
                        <a:ext cx="5145088" cy="436563"/>
                      </a:xfrm>
                      <a:prstGeom prst="rect">
                        <a:avLst/>
                      </a:prstGeom>
                      <a:noFill/>
                      <a:extLst/>
                    </p:spPr>
                  </p:pic>
                </p:oleObj>
              </mc:Fallback>
            </mc:AlternateContent>
          </a:graphicData>
        </a:graphic>
      </p:graphicFrame>
      <p:pic>
        <p:nvPicPr>
          <p:cNvPr id="6" name="Picture 5"/>
          <p:cNvPicPr>
            <a:picLocks noChangeAspect="1"/>
          </p:cNvPicPr>
          <p:nvPr/>
        </p:nvPicPr>
        <p:blipFill>
          <a:blip r:embed="rId5"/>
          <a:stretch>
            <a:fillRect/>
          </a:stretch>
        </p:blipFill>
        <p:spPr>
          <a:xfrm>
            <a:off x="1701800" y="2821072"/>
            <a:ext cx="5765800" cy="2582290"/>
          </a:xfrm>
          <a:prstGeom prst="rect">
            <a:avLst/>
          </a:prstGeom>
        </p:spPr>
      </p:pic>
    </p:spTree>
    <p:extLst>
      <p:ext uri="{BB962C8B-B14F-4D97-AF65-F5344CB8AC3E}">
        <p14:creationId xmlns:p14="http://schemas.microsoft.com/office/powerpoint/2010/main" val="366334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 Solution</a:t>
            </a:r>
          </a:p>
        </p:txBody>
      </p:sp>
      <p:sp>
        <p:nvSpPr>
          <p:cNvPr id="3" name="Content Placeholder 2"/>
          <p:cNvSpPr>
            <a:spLocks noGrp="1"/>
          </p:cNvSpPr>
          <p:nvPr>
            <p:ph idx="1"/>
          </p:nvPr>
        </p:nvSpPr>
        <p:spPr>
          <a:xfrm>
            <a:off x="685800" y="1336261"/>
            <a:ext cx="7772400" cy="4675187"/>
          </a:xfrm>
        </p:spPr>
        <p:txBody>
          <a:bodyPr/>
          <a:lstStyle/>
          <a:p>
            <a:r>
              <a:rPr lang="en-US" dirty="0"/>
              <a:t>In this solution, we will make use of the identity</a:t>
            </a:r>
          </a:p>
          <a:p>
            <a:endParaRPr lang="en-US" dirty="0"/>
          </a:p>
          <a:p>
            <a:pPr marL="0" indent="0">
              <a:buNone/>
            </a:pPr>
            <a:r>
              <a:rPr lang="en-US" dirty="0"/>
              <a:t>     </a:t>
            </a:r>
          </a:p>
          <a:p>
            <a:pPr marL="0" indent="0">
              <a:buNone/>
            </a:pPr>
            <a:r>
              <a:rPr lang="en-US" dirty="0"/>
              <a:t>      Which follows because                            , is the density function </a:t>
            </a:r>
            <a:br>
              <a:rPr lang="en-US" dirty="0"/>
            </a:br>
            <a:r>
              <a:rPr lang="en-US" dirty="0"/>
              <a:t>     of a gamma random variable with parameters </a:t>
            </a:r>
            <a:r>
              <a:rPr lang="en-US" i="1" dirty="0">
                <a:latin typeface="Times New Roman" panose="02020603050405020304" pitchFamily="18" charset="0"/>
                <a:cs typeface="Times New Roman" panose="02020603050405020304" pitchFamily="18" charset="0"/>
              </a:rPr>
              <a:t>n+1</a:t>
            </a:r>
            <a:r>
              <a:rPr lang="en-US" dirty="0"/>
              <a:t> and </a:t>
            </a:r>
            <a:r>
              <a:rPr lang="el-GR" i="1" dirty="0">
                <a:latin typeface="Times New Roman" panose="02020603050405020304" pitchFamily="18" charset="0"/>
                <a:cs typeface="Times New Roman" panose="02020603050405020304" pitchFamily="18" charset="0"/>
              </a:rPr>
              <a:t>λ</a:t>
            </a:r>
            <a:r>
              <a:rPr lang="en-US" dirty="0"/>
              <a:t> and </a:t>
            </a:r>
            <a:br>
              <a:rPr lang="en-US" dirty="0"/>
            </a:br>
            <a:r>
              <a:rPr lang="en-US" dirty="0"/>
              <a:t>     must thus integrate to 1.</a:t>
            </a:r>
            <a:br>
              <a:rPr lang="en-US" dirty="0"/>
            </a:br>
            <a:endParaRPr lang="en-US" dirty="0"/>
          </a:p>
          <a:p>
            <a:pPr marL="457200" indent="-457200">
              <a:buFont typeface="+mj-lt"/>
              <a:buAutoNum type="alphaLcParenR" startAt="2"/>
            </a:pPr>
            <a:r>
              <a:rPr lang="en-US" dirty="0">
                <a:cs typeface="Times New Roman" panose="02020603050405020304" pitchFamily="18" charset="0"/>
              </a:rPr>
              <a:t>  </a:t>
            </a:r>
          </a:p>
          <a:p>
            <a:endParaRPr lang="en-US" i="1"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r>
              <a:rPr lang="en-US" dirty="0"/>
              <a:t>       </a:t>
            </a:r>
          </a:p>
          <a:p>
            <a:pPr marL="0" indent="0">
              <a:buNone/>
            </a:pPr>
            <a:r>
              <a:rPr lang="en-US" dirty="0"/>
              <a:t>        hence </a:t>
            </a:r>
            <a:r>
              <a:rPr lang="en-US" i="1" dirty="0">
                <a:latin typeface="Times New Roman" panose="02020603050405020304" pitchFamily="18" charset="0"/>
                <a:cs typeface="Times New Roman" panose="02020603050405020304" pitchFamily="18" charset="0"/>
              </a:rPr>
              <a:t>C</a:t>
            </a:r>
            <a:r>
              <a:rPr lang="en-US" dirty="0"/>
              <a:t>=1/4</a:t>
            </a:r>
          </a:p>
          <a:p>
            <a:endParaRPr lang="en-US" i="1" dirty="0">
              <a:latin typeface="Times New Roman" panose="02020603050405020304" pitchFamily="18" charset="0"/>
              <a:cs typeface="Times New Roman" panose="02020603050405020304" pitchFamily="18" charset="0"/>
            </a:endParaRPr>
          </a:p>
          <a:p>
            <a:pPr marL="0" indent="0">
              <a:buNone/>
            </a:pPr>
            <a:r>
              <a:rPr lang="en-US" dirty="0"/>
              <a:t/>
            </a:r>
            <a:br>
              <a:rPr lang="en-US" dirty="0"/>
            </a:br>
            <a:r>
              <a:rPr lang="en-US" dirty="0"/>
              <a:t/>
            </a:r>
            <a:br>
              <a:rPr lang="en-US" dirty="0"/>
            </a:br>
            <a:r>
              <a:rPr lang="en-US" dirty="0"/>
              <a:t/>
            </a:r>
            <a:br>
              <a:rPr lang="en-US" dirty="0"/>
            </a:b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2030889"/>
              </p:ext>
            </p:extLst>
          </p:nvPr>
        </p:nvGraphicFramePr>
        <p:xfrm>
          <a:off x="3819230" y="2386383"/>
          <a:ext cx="1928813" cy="461962"/>
        </p:xfrm>
        <a:graphic>
          <a:graphicData uri="http://schemas.openxmlformats.org/presentationml/2006/ole">
            <mc:AlternateContent xmlns:mc="http://schemas.openxmlformats.org/markup-compatibility/2006">
              <mc:Choice xmlns:v="urn:schemas-microsoft-com:vml" Requires="v">
                <p:oleObj spid="_x0000_s69822" name="Equation" r:id="rId3" imgW="952200" imgH="228600" progId="Equation.3">
                  <p:embed/>
                </p:oleObj>
              </mc:Choice>
              <mc:Fallback>
                <p:oleObj name="Equation" r:id="rId3" imgW="952200" imgH="228600" progId="Equation.3">
                  <p:embed/>
                  <p:pic>
                    <p:nvPicPr>
                      <p:cNvPr id="0" name=""/>
                      <p:cNvPicPr>
                        <a:picLocks noChangeAspect="1" noChangeArrowheads="1"/>
                      </p:cNvPicPr>
                      <p:nvPr/>
                    </p:nvPicPr>
                    <p:blipFill>
                      <a:blip r:embed="rId4"/>
                      <a:srcRect/>
                      <a:stretch>
                        <a:fillRect/>
                      </a:stretch>
                    </p:blipFill>
                    <p:spPr bwMode="auto">
                      <a:xfrm>
                        <a:off x="3819230" y="2386383"/>
                        <a:ext cx="1928813" cy="461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26051134"/>
              </p:ext>
            </p:extLst>
          </p:nvPr>
        </p:nvGraphicFramePr>
        <p:xfrm>
          <a:off x="2226524" y="1668827"/>
          <a:ext cx="1952625" cy="666750"/>
        </p:xfrm>
        <a:graphic>
          <a:graphicData uri="http://schemas.openxmlformats.org/presentationml/2006/ole">
            <mc:AlternateContent xmlns:mc="http://schemas.openxmlformats.org/markup-compatibility/2006">
              <mc:Choice xmlns:v="urn:schemas-microsoft-com:vml" Requires="v">
                <p:oleObj spid="_x0000_s69823" name="Equation" r:id="rId5" imgW="965160" imgH="330120" progId="Equation.3">
                  <p:embed/>
                </p:oleObj>
              </mc:Choice>
              <mc:Fallback>
                <p:oleObj name="Equation" r:id="rId5" imgW="965160" imgH="330120" progId="Equation.3">
                  <p:embed/>
                  <p:pic>
                    <p:nvPicPr>
                      <p:cNvPr id="0" name=""/>
                      <p:cNvPicPr>
                        <a:picLocks noChangeAspect="1" noChangeArrowheads="1"/>
                      </p:cNvPicPr>
                      <p:nvPr/>
                    </p:nvPicPr>
                    <p:blipFill>
                      <a:blip r:embed="rId6"/>
                      <a:srcRect/>
                      <a:stretch>
                        <a:fillRect/>
                      </a:stretch>
                    </p:blipFill>
                    <p:spPr bwMode="auto">
                      <a:xfrm>
                        <a:off x="2226524" y="1668827"/>
                        <a:ext cx="1952625"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5779792"/>
              </p:ext>
            </p:extLst>
          </p:nvPr>
        </p:nvGraphicFramePr>
        <p:xfrm>
          <a:off x="1161349" y="3633545"/>
          <a:ext cx="3260725" cy="1385888"/>
        </p:xfrm>
        <a:graphic>
          <a:graphicData uri="http://schemas.openxmlformats.org/presentationml/2006/ole">
            <mc:AlternateContent xmlns:mc="http://schemas.openxmlformats.org/markup-compatibility/2006">
              <mc:Choice xmlns:v="urn:schemas-microsoft-com:vml" Requires="v">
                <p:oleObj spid="_x0000_s69824" name="Equation" r:id="rId7" imgW="1612800" imgH="685800" progId="Equation.3">
                  <p:embed/>
                </p:oleObj>
              </mc:Choice>
              <mc:Fallback>
                <p:oleObj name="Equation" r:id="rId7" imgW="1612800" imgH="685800" progId="Equation.3">
                  <p:embed/>
                  <p:pic>
                    <p:nvPicPr>
                      <p:cNvPr id="0" name=""/>
                      <p:cNvPicPr>
                        <a:picLocks noChangeAspect="1" noChangeArrowheads="1"/>
                      </p:cNvPicPr>
                      <p:nvPr/>
                    </p:nvPicPr>
                    <p:blipFill>
                      <a:blip r:embed="rId8"/>
                      <a:srcRect/>
                      <a:stretch>
                        <a:fillRect/>
                      </a:stretch>
                    </p:blipFill>
                    <p:spPr bwMode="auto">
                      <a:xfrm>
                        <a:off x="1161349" y="3633545"/>
                        <a:ext cx="3260725"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9"/>
          <a:stretch>
            <a:fillRect/>
          </a:stretch>
        </p:blipFill>
        <p:spPr>
          <a:xfrm>
            <a:off x="4826000" y="4354764"/>
            <a:ext cx="3632199" cy="1689681"/>
          </a:xfrm>
          <a:prstGeom prst="rect">
            <a:avLst/>
          </a:prstGeom>
        </p:spPr>
      </p:pic>
    </p:spTree>
    <p:extLst>
      <p:ext uri="{BB962C8B-B14F-4D97-AF65-F5344CB8AC3E}">
        <p14:creationId xmlns:p14="http://schemas.microsoft.com/office/powerpoint/2010/main" val="260880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 Solution, Cont’d</a:t>
            </a:r>
          </a:p>
        </p:txBody>
      </p:sp>
      <p:sp>
        <p:nvSpPr>
          <p:cNvPr id="3" name="Content Placeholder 2"/>
          <p:cNvSpPr>
            <a:spLocks noGrp="1"/>
          </p:cNvSpPr>
          <p:nvPr>
            <p:ph idx="1"/>
          </p:nvPr>
        </p:nvSpPr>
        <p:spPr>
          <a:xfrm>
            <a:off x="685800" y="1336261"/>
            <a:ext cx="7772400" cy="4675187"/>
          </a:xfrm>
        </p:spPr>
        <p:txBody>
          <a:bodyPr/>
          <a:lstStyle/>
          <a:p>
            <a:pPr marL="457200" indent="-457200">
              <a:buFont typeface="+mj-lt"/>
              <a:buAutoNum type="alphaLcParenR" startAt="3"/>
            </a:pPr>
            <a:r>
              <a:rPr lang="en-US" dirty="0">
                <a:cs typeface="Times New Roman" panose="02020603050405020304" pitchFamily="18" charset="0"/>
              </a:rPr>
              <a:t>Since the joint density is nonzero only when </a:t>
            </a:r>
            <a:r>
              <a:rPr lang="en-US" i="1" dirty="0">
                <a:latin typeface="Times New Roman" panose="02020603050405020304" pitchFamily="18" charset="0"/>
                <a:cs typeface="Times New Roman" panose="02020603050405020304" pitchFamily="18" charset="0"/>
              </a:rPr>
              <a:t>y&gt;x</a:t>
            </a:r>
            <a:r>
              <a:rPr lang="en-US" dirty="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y&gt;-x</a:t>
            </a:r>
            <a:r>
              <a:rPr lang="en-US" dirty="0">
                <a:cs typeface="Times New Roman" panose="02020603050405020304" pitchFamily="18" charset="0"/>
              </a:rPr>
              <a:t>, we have, for </a:t>
            </a:r>
            <a:r>
              <a:rPr lang="en-US" i="1" dirty="0">
                <a:latin typeface="Times New Roman" panose="02020603050405020304" pitchFamily="18" charset="0"/>
                <a:cs typeface="Times New Roman" panose="02020603050405020304" pitchFamily="18" charset="0"/>
              </a:rPr>
              <a:t>x</a:t>
            </a:r>
            <a:r>
              <a:rPr lang="en-US" dirty="0">
                <a:cs typeface="Times New Roman" panose="02020603050405020304" pitchFamily="18" charset="0"/>
              </a:rPr>
              <a:t>&gt;0,</a:t>
            </a:r>
          </a:p>
          <a:p>
            <a:endParaRPr lang="en-US" i="1"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r>
              <a:rPr lang="en-US" dirty="0"/>
              <a:t>       </a:t>
            </a: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x</a:t>
            </a:r>
            <a:r>
              <a:rPr lang="en-US" dirty="0">
                <a:cs typeface="Times New Roman" panose="02020603050405020304" pitchFamily="18" charset="0"/>
              </a:rPr>
              <a:t>&lt;0</a:t>
            </a:r>
          </a:p>
          <a:p>
            <a:pPr marL="0" indent="0">
              <a:buNone/>
            </a:pPr>
            <a:r>
              <a:rPr lang="en-US" dirty="0"/>
              <a:t/>
            </a:r>
            <a:br>
              <a:rPr lang="en-US" dirty="0"/>
            </a:br>
            <a:r>
              <a:rPr lang="en-US" dirty="0"/>
              <a:t/>
            </a:r>
            <a:br>
              <a:rPr lang="en-US" dirty="0"/>
            </a:br>
            <a:r>
              <a:rPr lang="en-US" dirty="0"/>
              <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2202271"/>
              </p:ext>
            </p:extLst>
          </p:nvPr>
        </p:nvGraphicFramePr>
        <p:xfrm>
          <a:off x="2855434" y="4100442"/>
          <a:ext cx="3903248" cy="2034541"/>
        </p:xfrm>
        <a:graphic>
          <a:graphicData uri="http://schemas.openxmlformats.org/presentationml/2006/ole">
            <mc:AlternateContent xmlns:mc="http://schemas.openxmlformats.org/markup-compatibility/2006">
              <mc:Choice xmlns:v="urn:schemas-microsoft-com:vml" Requires="v">
                <p:oleObj spid="_x0000_s70786" name="Equation" r:id="rId3" imgW="1993680" imgH="1041120" progId="Equation.3">
                  <p:embed/>
                </p:oleObj>
              </mc:Choice>
              <mc:Fallback>
                <p:oleObj name="Equation" r:id="rId3" imgW="1993680" imgH="1041120" progId="Equation.3">
                  <p:embed/>
                  <p:pic>
                    <p:nvPicPr>
                      <p:cNvPr id="0" name=""/>
                      <p:cNvPicPr>
                        <a:picLocks noChangeAspect="1" noChangeArrowheads="1"/>
                      </p:cNvPicPr>
                      <p:nvPr/>
                    </p:nvPicPr>
                    <p:blipFill>
                      <a:blip r:embed="rId4"/>
                      <a:srcRect/>
                      <a:stretch>
                        <a:fillRect/>
                      </a:stretch>
                    </p:blipFill>
                    <p:spPr bwMode="auto">
                      <a:xfrm>
                        <a:off x="2855434" y="4100442"/>
                        <a:ext cx="3903248" cy="2034541"/>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2702627"/>
              </p:ext>
            </p:extLst>
          </p:nvPr>
        </p:nvGraphicFramePr>
        <p:xfrm>
          <a:off x="2825788" y="1670420"/>
          <a:ext cx="2841366" cy="2173143"/>
        </p:xfrm>
        <a:graphic>
          <a:graphicData uri="http://schemas.openxmlformats.org/presentationml/2006/ole">
            <mc:AlternateContent xmlns:mc="http://schemas.openxmlformats.org/markup-compatibility/2006">
              <mc:Choice xmlns:v="urn:schemas-microsoft-com:vml" Requires="v">
                <p:oleObj spid="_x0000_s70787" name="Equation" r:id="rId5" imgW="1574640" imgH="1206360" progId="Equation.3">
                  <p:embed/>
                </p:oleObj>
              </mc:Choice>
              <mc:Fallback>
                <p:oleObj name="Equation" r:id="rId5" imgW="1574640" imgH="1206360" progId="Equation.3">
                  <p:embed/>
                  <p:pic>
                    <p:nvPicPr>
                      <p:cNvPr id="0" name=""/>
                      <p:cNvPicPr>
                        <a:picLocks noChangeAspect="1" noChangeArrowheads="1"/>
                      </p:cNvPicPr>
                      <p:nvPr/>
                    </p:nvPicPr>
                    <p:blipFill>
                      <a:blip r:embed="rId6"/>
                      <a:srcRect/>
                      <a:stretch>
                        <a:fillRect/>
                      </a:stretch>
                    </p:blipFill>
                    <p:spPr bwMode="auto">
                      <a:xfrm>
                        <a:off x="2825788" y="1670420"/>
                        <a:ext cx="2841366" cy="2173143"/>
                      </a:xfrm>
                      <a:prstGeom prst="rect">
                        <a:avLst/>
                      </a:prstGeom>
                      <a:noFill/>
                      <a:ln>
                        <a:noFill/>
                      </a:ln>
                    </p:spPr>
                  </p:pic>
                </p:oleObj>
              </mc:Fallback>
            </mc:AlternateContent>
          </a:graphicData>
        </a:graphic>
      </p:graphicFrame>
      <p:sp>
        <p:nvSpPr>
          <p:cNvPr id="8" name="TextBox 7"/>
          <p:cNvSpPr txBox="1"/>
          <p:nvPr/>
        </p:nvSpPr>
        <p:spPr>
          <a:xfrm>
            <a:off x="6362700" y="2247900"/>
            <a:ext cx="1244600" cy="307777"/>
          </a:xfrm>
          <a:prstGeom prst="rect">
            <a:avLst/>
          </a:prstGeom>
          <a:noFill/>
        </p:spPr>
        <p:txBody>
          <a:bodyPr wrap="square" rtlCol="0">
            <a:spAutoFit/>
          </a:bodyPr>
          <a:lstStyle/>
          <a:p>
            <a:pPr algn="ctr"/>
            <a:r>
              <a:rPr lang="en-US" sz="1400" b="1" i="1" dirty="0">
                <a:solidFill>
                  <a:srgbClr val="FF0000"/>
                </a:solidFill>
              </a:rPr>
              <a:t>u = y - x</a:t>
            </a:r>
          </a:p>
        </p:txBody>
      </p:sp>
      <p:sp>
        <p:nvSpPr>
          <p:cNvPr id="12" name="Curved Left Arrow 11"/>
          <p:cNvSpPr/>
          <p:nvPr/>
        </p:nvSpPr>
        <p:spPr bwMode="auto">
          <a:xfrm>
            <a:off x="5664200" y="2108200"/>
            <a:ext cx="855980" cy="817880"/>
          </a:xfrm>
          <a:prstGeom prst="curvedLeftArrow">
            <a:avLst>
              <a:gd name="adj1" fmla="val 0"/>
              <a:gd name="adj2" fmla="val 50000"/>
              <a:gd name="adj3" fmla="val 13889"/>
            </a:avLst>
          </a:prstGeom>
          <a:solidFill>
            <a:srgbClr val="FF0000"/>
          </a:solidFill>
          <a:ln w="12700" cap="flat" cmpd="sng" algn="ctr">
            <a:solidFill>
              <a:srgbClr val="FF0000"/>
            </a:solidFill>
            <a:prstDash val="solid"/>
            <a:round/>
            <a:headEnd type="none" w="med" len="med"/>
            <a:tailEnd type="none" w="med" len="med"/>
          </a:ln>
          <a:effectLst/>
          <a:extLst/>
        </p:spPr>
        <p:txBody>
          <a:bodyPr/>
          <a:lstStyle/>
          <a:p>
            <a:endParaRPr lang="en-US"/>
          </a:p>
        </p:txBody>
      </p:sp>
    </p:spTree>
    <p:extLst>
      <p:ext uri="{BB962C8B-B14F-4D97-AF65-F5344CB8AC3E}">
        <p14:creationId xmlns:p14="http://schemas.microsoft.com/office/powerpoint/2010/main" val="91982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 Solution, Cont’d</a:t>
            </a:r>
          </a:p>
        </p:txBody>
      </p:sp>
      <p:sp>
        <p:nvSpPr>
          <p:cNvPr id="3" name="Content Placeholder 2"/>
          <p:cNvSpPr>
            <a:spLocks noGrp="1"/>
          </p:cNvSpPr>
          <p:nvPr>
            <p:ph idx="1"/>
          </p:nvPr>
        </p:nvSpPr>
        <p:spPr>
          <a:xfrm>
            <a:off x="685800" y="1346891"/>
            <a:ext cx="7772400" cy="4675187"/>
          </a:xfrm>
        </p:spPr>
        <p:txBody>
          <a:bodyPr/>
          <a:lstStyle/>
          <a:p>
            <a:pPr marL="457200" indent="-457200">
              <a:buFont typeface="+mj-lt"/>
              <a:buAutoNum type="alphaLcParenR" startAt="4"/>
            </a:pPr>
            <a:r>
              <a:rPr lang="en-US" dirty="0"/>
              <a:t/>
            </a:r>
            <a:br>
              <a:rPr lang="en-US" dirty="0"/>
            </a:br>
            <a:endParaRPr lang="en-US" dirty="0"/>
          </a:p>
          <a:p>
            <a:pPr marL="457200" indent="-457200">
              <a:buFont typeface="+mj-lt"/>
              <a:buAutoNum type="alphaLcParenR" startAt="4"/>
            </a:pPr>
            <a:endParaRPr lang="en-US" dirty="0"/>
          </a:p>
          <a:p>
            <a:pPr marL="457200" indent="-457200">
              <a:buFont typeface="+mj-lt"/>
              <a:buAutoNum type="alphaLcParenR" startAt="4"/>
            </a:pPr>
            <a:r>
              <a:rPr lang="en-US" dirty="0"/>
              <a:t>  </a:t>
            </a:r>
          </a:p>
          <a:p>
            <a:pPr marL="457200" indent="-457200">
              <a:buFont typeface="+mj-lt"/>
              <a:buAutoNum type="alphaLcParenR" startAt="4"/>
            </a:pPr>
            <a:endParaRPr lang="en-US" dirty="0"/>
          </a:p>
          <a:p>
            <a:pPr marL="457200" indent="-457200">
              <a:buFont typeface="+mj-lt"/>
              <a:buAutoNum type="alphaLcParenR" startAt="4"/>
            </a:pPr>
            <a:endParaRPr lang="en-US" dirty="0"/>
          </a:p>
          <a:p>
            <a:pPr marL="457200" indent="-457200">
              <a:buFont typeface="+mj-lt"/>
              <a:buAutoNum type="alphaLcParenR" startAt="4"/>
            </a:pPr>
            <a:endParaRPr lang="en-US" dirty="0"/>
          </a:p>
          <a:p>
            <a:pPr marL="457200" indent="-457200">
              <a:buFont typeface="+mj-lt"/>
              <a:buAutoNum type="alphaLcParenR" startAt="4"/>
            </a:pPr>
            <a:endParaRPr lang="en-US" dirty="0"/>
          </a:p>
          <a:p>
            <a:pPr marL="457200" indent="-457200">
              <a:buFont typeface="+mj-lt"/>
              <a:buAutoNum type="alphaLcParenR" startAt="4"/>
            </a:pPr>
            <a:endParaRPr lang="en-US" dirty="0"/>
          </a:p>
          <a:p>
            <a:pPr marL="457200" indent="-457200">
              <a:buFont typeface="+mj-lt"/>
              <a:buAutoNum type="alphaLcParenR" startAt="4"/>
            </a:pPr>
            <a:endParaRPr lang="en-US" dirty="0"/>
          </a:p>
          <a:p>
            <a:pPr marL="457200" indent="-457200">
              <a:buFont typeface="+mj-lt"/>
              <a:buAutoNum type="alphaLcParenR" startAt="4"/>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1200344124"/>
              </p:ext>
            </p:extLst>
          </p:nvPr>
        </p:nvGraphicFramePr>
        <p:xfrm>
          <a:off x="1117519" y="1137891"/>
          <a:ext cx="4276725" cy="1239838"/>
        </p:xfrm>
        <a:graphic>
          <a:graphicData uri="http://schemas.openxmlformats.org/presentationml/2006/ole">
            <mc:AlternateContent xmlns:mc="http://schemas.openxmlformats.org/markup-compatibility/2006">
              <mc:Choice xmlns:v="urn:schemas-microsoft-com:vml" Requires="v">
                <p:oleObj spid="_x0000_s71870" name="Equation" r:id="rId3" imgW="2184120" imgH="634680" progId="Equation.3">
                  <p:embed/>
                </p:oleObj>
              </mc:Choice>
              <mc:Fallback>
                <p:oleObj name="Equation" r:id="rId3" imgW="2184120" imgH="634680" progId="Equation.3">
                  <p:embed/>
                  <p:pic>
                    <p:nvPicPr>
                      <p:cNvPr id="0" name=""/>
                      <p:cNvPicPr>
                        <a:picLocks noChangeAspect="1" noChangeArrowheads="1"/>
                      </p:cNvPicPr>
                      <p:nvPr/>
                    </p:nvPicPr>
                    <p:blipFill>
                      <a:blip r:embed="rId4"/>
                      <a:srcRect/>
                      <a:stretch>
                        <a:fillRect/>
                      </a:stretch>
                    </p:blipFill>
                    <p:spPr bwMode="auto">
                      <a:xfrm>
                        <a:off x="1117519" y="1137891"/>
                        <a:ext cx="4276725" cy="1239838"/>
                      </a:xfrm>
                      <a:prstGeom prst="rect">
                        <a:avLst/>
                      </a:prstGeom>
                      <a:noFill/>
                      <a:ln>
                        <a:noFill/>
                      </a:ln>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10404412"/>
              </p:ext>
            </p:extLst>
          </p:nvPr>
        </p:nvGraphicFramePr>
        <p:xfrm>
          <a:off x="1054100" y="2243487"/>
          <a:ext cx="5370513" cy="2357438"/>
        </p:xfrm>
        <a:graphic>
          <a:graphicData uri="http://schemas.openxmlformats.org/presentationml/2006/ole">
            <mc:AlternateContent xmlns:mc="http://schemas.openxmlformats.org/markup-compatibility/2006">
              <mc:Choice xmlns:v="urn:schemas-microsoft-com:vml" Requires="v">
                <p:oleObj spid="_x0000_s71871" name="Equation" r:id="rId5" imgW="2743200" imgH="1206360" progId="Equation.3">
                  <p:embed/>
                </p:oleObj>
              </mc:Choice>
              <mc:Fallback>
                <p:oleObj name="Equation" r:id="rId5" imgW="2743200" imgH="1206360" progId="Equation.3">
                  <p:embed/>
                  <p:pic>
                    <p:nvPicPr>
                      <p:cNvPr id="0" name=""/>
                      <p:cNvPicPr>
                        <a:picLocks noChangeAspect="1" noChangeArrowheads="1"/>
                      </p:cNvPicPr>
                      <p:nvPr/>
                    </p:nvPicPr>
                    <p:blipFill>
                      <a:blip r:embed="rId6"/>
                      <a:srcRect/>
                      <a:stretch>
                        <a:fillRect/>
                      </a:stretch>
                    </p:blipFill>
                    <p:spPr bwMode="auto">
                      <a:xfrm>
                        <a:off x="1054100" y="2243487"/>
                        <a:ext cx="5370513"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33408207"/>
              </p:ext>
            </p:extLst>
          </p:nvPr>
        </p:nvGraphicFramePr>
        <p:xfrm>
          <a:off x="1218609" y="4827403"/>
          <a:ext cx="2859088" cy="768350"/>
        </p:xfrm>
        <a:graphic>
          <a:graphicData uri="http://schemas.openxmlformats.org/presentationml/2006/ole">
            <mc:AlternateContent xmlns:mc="http://schemas.openxmlformats.org/markup-compatibility/2006">
              <mc:Choice xmlns:v="urn:schemas-microsoft-com:vml" Requires="v">
                <p:oleObj spid="_x0000_s71872" name="Equation" r:id="rId7" imgW="1460160" imgH="393480" progId="Equation.3">
                  <p:embed/>
                </p:oleObj>
              </mc:Choice>
              <mc:Fallback>
                <p:oleObj name="Equation" r:id="rId7" imgW="1460160" imgH="393480" progId="Equation.3">
                  <p:embed/>
                  <p:pic>
                    <p:nvPicPr>
                      <p:cNvPr id="0" name=""/>
                      <p:cNvPicPr>
                        <a:picLocks noChangeAspect="1" noChangeArrowheads="1"/>
                      </p:cNvPicPr>
                      <p:nvPr/>
                    </p:nvPicPr>
                    <p:blipFill>
                      <a:blip r:embed="rId8"/>
                      <a:srcRect/>
                      <a:stretch>
                        <a:fillRect/>
                      </a:stretch>
                    </p:blipFill>
                    <p:spPr bwMode="auto">
                      <a:xfrm>
                        <a:off x="1218609" y="4827403"/>
                        <a:ext cx="2859088"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9"/>
          <a:stretch>
            <a:fillRect/>
          </a:stretch>
        </p:blipFill>
        <p:spPr>
          <a:xfrm>
            <a:off x="4826000" y="4354764"/>
            <a:ext cx="3632199" cy="1689681"/>
          </a:xfrm>
          <a:prstGeom prst="rect">
            <a:avLst/>
          </a:prstGeom>
        </p:spPr>
      </p:pic>
      <p:sp>
        <p:nvSpPr>
          <p:cNvPr id="6" name="TextBox 5"/>
          <p:cNvSpPr txBox="1"/>
          <p:nvPr/>
        </p:nvSpPr>
        <p:spPr>
          <a:xfrm>
            <a:off x="2349500" y="1917700"/>
            <a:ext cx="1244600" cy="307777"/>
          </a:xfrm>
          <a:prstGeom prst="rect">
            <a:avLst/>
          </a:prstGeom>
          <a:noFill/>
        </p:spPr>
        <p:txBody>
          <a:bodyPr wrap="square" rtlCol="0">
            <a:spAutoFit/>
          </a:bodyPr>
          <a:lstStyle/>
          <a:p>
            <a:pPr algn="ctr"/>
            <a:r>
              <a:rPr lang="en-US" sz="1400" b="1" dirty="0">
                <a:solidFill>
                  <a:srgbClr val="FF0000"/>
                </a:solidFill>
              </a:rPr>
              <a:t>X &gt; 0</a:t>
            </a:r>
          </a:p>
        </p:txBody>
      </p:sp>
      <p:sp>
        <p:nvSpPr>
          <p:cNvPr id="10" name="Right Brace 9"/>
          <p:cNvSpPr/>
          <p:nvPr/>
        </p:nvSpPr>
        <p:spPr bwMode="auto">
          <a:xfrm rot="5400000" flipH="1">
            <a:off x="2819400" y="1816100"/>
            <a:ext cx="266700" cy="1059180"/>
          </a:xfrm>
          <a:prstGeom prst="rightBrace">
            <a:avLst/>
          </a:prstGeom>
          <a:noFill/>
          <a:ln w="19050" cap="flat" cmpd="sng" algn="ctr">
            <a:solidFill>
              <a:srgbClr val="FF0000"/>
            </a:solidFill>
            <a:prstDash val="solid"/>
            <a:round/>
            <a:headEnd type="none" w="med" len="med"/>
            <a:tailEnd type="none" w="med" len="med"/>
          </a:ln>
          <a:effectLst/>
          <a:extLst/>
        </p:spPr>
        <p:txBody>
          <a:bodyPr/>
          <a:lstStyle/>
          <a:p>
            <a:endParaRPr lang="en-US"/>
          </a:p>
        </p:txBody>
      </p:sp>
      <p:sp>
        <p:nvSpPr>
          <p:cNvPr id="11" name="TextBox 10"/>
          <p:cNvSpPr txBox="1"/>
          <p:nvPr/>
        </p:nvSpPr>
        <p:spPr>
          <a:xfrm>
            <a:off x="4330700" y="1892300"/>
            <a:ext cx="1244600" cy="307777"/>
          </a:xfrm>
          <a:prstGeom prst="rect">
            <a:avLst/>
          </a:prstGeom>
          <a:noFill/>
        </p:spPr>
        <p:txBody>
          <a:bodyPr wrap="square" rtlCol="0">
            <a:spAutoFit/>
          </a:bodyPr>
          <a:lstStyle/>
          <a:p>
            <a:pPr algn="ctr"/>
            <a:r>
              <a:rPr lang="en-US" sz="1400" b="1" dirty="0">
                <a:solidFill>
                  <a:srgbClr val="FF0000"/>
                </a:solidFill>
              </a:rPr>
              <a:t>X &lt; 0</a:t>
            </a:r>
          </a:p>
        </p:txBody>
      </p:sp>
      <p:sp>
        <p:nvSpPr>
          <p:cNvPr id="12" name="Right Brace 11"/>
          <p:cNvSpPr/>
          <p:nvPr/>
        </p:nvSpPr>
        <p:spPr bwMode="auto">
          <a:xfrm rot="5400000" flipH="1">
            <a:off x="4822951" y="1089151"/>
            <a:ext cx="264161" cy="2485136"/>
          </a:xfrm>
          <a:prstGeom prst="rightBrace">
            <a:avLst/>
          </a:prstGeom>
          <a:noFill/>
          <a:ln w="19050" cap="flat" cmpd="sng" algn="ctr">
            <a:solidFill>
              <a:srgbClr val="FF0000"/>
            </a:solidFill>
            <a:prstDash val="solid"/>
            <a:round/>
            <a:headEnd type="none" w="med" len="med"/>
            <a:tailEnd type="none" w="med" len="med"/>
          </a:ln>
          <a:effectLst/>
          <a:extLst/>
        </p:spPr>
        <p:txBody>
          <a:bodyPr/>
          <a:lstStyle/>
          <a:p>
            <a:endParaRPr lang="en-US"/>
          </a:p>
        </p:txBody>
      </p:sp>
    </p:spTree>
    <p:extLst>
      <p:ext uri="{BB962C8B-B14F-4D97-AF65-F5344CB8AC3E}">
        <p14:creationId xmlns:p14="http://schemas.microsoft.com/office/powerpoint/2010/main" val="172786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0"/>
          <a:stretch/>
        </p:blipFill>
        <p:spPr bwMode="auto">
          <a:xfrm>
            <a:off x="1489889" y="2436731"/>
            <a:ext cx="5789456" cy="3828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Problem 2 – Solution, Cont’d</a:t>
            </a:r>
          </a:p>
        </p:txBody>
      </p:sp>
      <p:sp>
        <p:nvSpPr>
          <p:cNvPr id="3" name="Content Placeholder 2"/>
          <p:cNvSpPr>
            <a:spLocks noGrp="1"/>
          </p:cNvSpPr>
          <p:nvPr>
            <p:ph idx="1"/>
          </p:nvPr>
        </p:nvSpPr>
        <p:spPr>
          <a:xfrm>
            <a:off x="685800" y="1346891"/>
            <a:ext cx="7772400" cy="4675187"/>
          </a:xfrm>
        </p:spPr>
        <p:txBody>
          <a:bodyPr/>
          <a:lstStyle/>
          <a:p>
            <a:pPr marL="457200" indent="-457200">
              <a:buFont typeface="+mj-lt"/>
              <a:buAutoNum type="alphaLcPeriod" startAt="7"/>
            </a:pPr>
            <a:r>
              <a:rPr lang="en-US" dirty="0"/>
              <a:t>To find                      , we first draw the line </a:t>
            </a:r>
            <a:r>
              <a:rPr lang="en-US" i="1" dirty="0"/>
              <a:t>X + Y = 3. </a:t>
            </a:r>
          </a:p>
          <a:p>
            <a:pPr marL="450850" indent="0">
              <a:buNone/>
            </a:pPr>
            <a:r>
              <a:rPr lang="en-US" dirty="0">
                <a:solidFill>
                  <a:srgbClr val="FF0000"/>
                </a:solidFill>
              </a:rPr>
              <a:t>For X &gt; 0 :</a:t>
            </a:r>
            <a:r>
              <a:rPr lang="en-US" dirty="0"/>
              <a:t>The region of integral is the triangle highlighted below, which is the intersection of regions                                    and              :</a:t>
            </a:r>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3767540130"/>
              </p:ext>
            </p:extLst>
          </p:nvPr>
        </p:nvGraphicFramePr>
        <p:xfrm>
          <a:off x="1992489" y="1354138"/>
          <a:ext cx="1566863" cy="396875"/>
        </p:xfrm>
        <a:graphic>
          <a:graphicData uri="http://schemas.openxmlformats.org/presentationml/2006/ole">
            <mc:AlternateContent xmlns:mc="http://schemas.openxmlformats.org/markup-compatibility/2006">
              <mc:Choice xmlns:v="urn:schemas-microsoft-com:vml" Requires="v">
                <p:oleObj spid="_x0000_s74903" name="Equation" r:id="rId4" imgW="800100" imgH="203200" progId="Equation.3">
                  <p:embed/>
                </p:oleObj>
              </mc:Choice>
              <mc:Fallback>
                <p:oleObj name="Equation" r:id="rId4" imgW="800100" imgH="203200" progId="Equation.3">
                  <p:embed/>
                  <p:pic>
                    <p:nvPicPr>
                      <p:cNvPr id="0" name=""/>
                      <p:cNvPicPr>
                        <a:picLocks noChangeAspect="1" noChangeArrowheads="1"/>
                      </p:cNvPicPr>
                      <p:nvPr/>
                    </p:nvPicPr>
                    <p:blipFill>
                      <a:blip r:embed="rId5"/>
                      <a:srcRect/>
                      <a:stretch>
                        <a:fillRect/>
                      </a:stretch>
                    </p:blipFill>
                    <p:spPr bwMode="auto">
                      <a:xfrm>
                        <a:off x="1992489" y="1354138"/>
                        <a:ext cx="1566863" cy="396875"/>
                      </a:xfrm>
                      <a:prstGeom prst="rect">
                        <a:avLst/>
                      </a:prstGeom>
                      <a:noFill/>
                      <a:ln>
                        <a:noFill/>
                      </a:ln>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953498"/>
              </p:ext>
            </p:extLst>
          </p:nvPr>
        </p:nvGraphicFramePr>
        <p:xfrm>
          <a:off x="6089650" y="2078038"/>
          <a:ext cx="1989138" cy="322262"/>
        </p:xfrm>
        <a:graphic>
          <a:graphicData uri="http://schemas.openxmlformats.org/presentationml/2006/ole">
            <mc:AlternateContent xmlns:mc="http://schemas.openxmlformats.org/markup-compatibility/2006">
              <mc:Choice xmlns:v="urn:schemas-microsoft-com:vml" Requires="v">
                <p:oleObj spid="_x0000_s74904" name="Equation" r:id="rId6" imgW="1181100" imgH="190500" progId="Equation.3">
                  <p:embed/>
                </p:oleObj>
              </mc:Choice>
              <mc:Fallback>
                <p:oleObj name="Equation" r:id="rId6" imgW="1181100" imgH="190500" progId="Equation.3">
                  <p:embed/>
                  <p:pic>
                    <p:nvPicPr>
                      <p:cNvPr id="0" name=""/>
                      <p:cNvPicPr/>
                      <p:nvPr/>
                    </p:nvPicPr>
                    <p:blipFill>
                      <a:blip r:embed="rId7"/>
                      <a:stretch>
                        <a:fillRect/>
                      </a:stretch>
                    </p:blipFill>
                    <p:spPr>
                      <a:xfrm>
                        <a:off x="6089650" y="2078038"/>
                        <a:ext cx="1989138" cy="3222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759613"/>
              </p:ext>
            </p:extLst>
          </p:nvPr>
        </p:nvGraphicFramePr>
        <p:xfrm>
          <a:off x="1696507" y="2393422"/>
          <a:ext cx="935204" cy="259467"/>
        </p:xfrm>
        <a:graphic>
          <a:graphicData uri="http://schemas.openxmlformats.org/presentationml/2006/ole">
            <mc:AlternateContent xmlns:mc="http://schemas.openxmlformats.org/markup-compatibility/2006">
              <mc:Choice xmlns:v="urn:schemas-microsoft-com:vml" Requires="v">
                <p:oleObj spid="_x0000_s74905" name="Equation" r:id="rId8" imgW="596900" imgH="165100" progId="Equation.3">
                  <p:embed/>
                </p:oleObj>
              </mc:Choice>
              <mc:Fallback>
                <p:oleObj name="Equation" r:id="rId8" imgW="596900" imgH="165100" progId="Equation.3">
                  <p:embed/>
                  <p:pic>
                    <p:nvPicPr>
                      <p:cNvPr id="0" name=""/>
                      <p:cNvPicPr/>
                      <p:nvPr/>
                    </p:nvPicPr>
                    <p:blipFill>
                      <a:blip r:embed="rId9"/>
                      <a:stretch>
                        <a:fillRect/>
                      </a:stretch>
                    </p:blipFill>
                    <p:spPr>
                      <a:xfrm>
                        <a:off x="1696507" y="2393422"/>
                        <a:ext cx="935204" cy="259467"/>
                      </a:xfrm>
                      <a:prstGeom prst="rect">
                        <a:avLst/>
                      </a:prstGeom>
                    </p:spPr>
                  </p:pic>
                </p:oleObj>
              </mc:Fallback>
            </mc:AlternateContent>
          </a:graphicData>
        </a:graphic>
      </p:graphicFrame>
      <p:sp>
        <p:nvSpPr>
          <p:cNvPr id="10" name="Isosceles Triangle 9"/>
          <p:cNvSpPr/>
          <p:nvPr/>
        </p:nvSpPr>
        <p:spPr bwMode="auto">
          <a:xfrm rot="5400000">
            <a:off x="4254499" y="4233334"/>
            <a:ext cx="1065389" cy="698500"/>
          </a:xfrm>
          <a:prstGeom prst="triangle">
            <a:avLst/>
          </a:prstGeom>
          <a:pattFill prst="wdUpDiag">
            <a:fgClr>
              <a:schemeClr val="tx1"/>
            </a:fgClr>
            <a:bgClr>
              <a:prstClr val="white"/>
            </a:bgClr>
          </a:patt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elvetica" pitchFamily="34" charset="0"/>
            </a:endParaRPr>
          </a:p>
        </p:txBody>
      </p:sp>
    </p:spTree>
    <p:extLst>
      <p:ext uri="{BB962C8B-B14F-4D97-AF65-F5344CB8AC3E}">
        <p14:creationId xmlns:p14="http://schemas.microsoft.com/office/powerpoint/2010/main" val="381035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 Solution, Cont’d</a:t>
            </a:r>
          </a:p>
        </p:txBody>
      </p:sp>
      <p:sp>
        <p:nvSpPr>
          <p:cNvPr id="3" name="Content Placeholder 2"/>
          <p:cNvSpPr>
            <a:spLocks noGrp="1"/>
          </p:cNvSpPr>
          <p:nvPr>
            <p:ph idx="1"/>
          </p:nvPr>
        </p:nvSpPr>
        <p:spPr>
          <a:xfrm>
            <a:off x="685800" y="1346891"/>
            <a:ext cx="7772400" cy="4675187"/>
          </a:xfrm>
        </p:spPr>
        <p:txBody>
          <a:bodyPr/>
          <a:lstStyle/>
          <a:p>
            <a:pPr marL="457200" indent="-457200">
              <a:buFont typeface="+mj-lt"/>
              <a:buAutoNum type="alphaLcPeriod" startAt="7"/>
            </a:pPr>
            <a:r>
              <a:rPr lang="en-US" dirty="0"/>
              <a:t>So </a:t>
            </a:r>
            <a:r>
              <a:rPr lang="en-US" dirty="0">
                <a:solidFill>
                  <a:srgbClr val="FF0000"/>
                </a:solidFill>
              </a:rPr>
              <a:t>for X &gt; 0:</a:t>
            </a: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193049408"/>
              </p:ext>
            </p:extLst>
          </p:nvPr>
        </p:nvGraphicFramePr>
        <p:xfrm>
          <a:off x="1010462" y="2027939"/>
          <a:ext cx="1641475" cy="396875"/>
        </p:xfrm>
        <a:graphic>
          <a:graphicData uri="http://schemas.openxmlformats.org/presentationml/2006/ole">
            <mc:AlternateContent xmlns:mc="http://schemas.openxmlformats.org/markup-compatibility/2006">
              <mc:Choice xmlns:v="urn:schemas-microsoft-com:vml" Requires="v">
                <p:oleObj spid="_x0000_s75879" name="Equation" r:id="rId3" imgW="838080" imgH="203040" progId="Equation.3">
                  <p:embed/>
                </p:oleObj>
              </mc:Choice>
              <mc:Fallback>
                <p:oleObj name="Equation" r:id="rId3" imgW="838080" imgH="203040" progId="Equation.3">
                  <p:embed/>
                  <p:pic>
                    <p:nvPicPr>
                      <p:cNvPr id="0" name=""/>
                      <p:cNvPicPr>
                        <a:picLocks noChangeAspect="1" noChangeArrowheads="1"/>
                      </p:cNvPicPr>
                      <p:nvPr/>
                    </p:nvPicPr>
                    <p:blipFill>
                      <a:blip r:embed="rId4"/>
                      <a:srcRect/>
                      <a:stretch>
                        <a:fillRect/>
                      </a:stretch>
                    </p:blipFill>
                    <p:spPr bwMode="auto">
                      <a:xfrm>
                        <a:off x="1010462" y="2027939"/>
                        <a:ext cx="1641475" cy="396875"/>
                      </a:xfrm>
                      <a:prstGeom prst="rect">
                        <a:avLst/>
                      </a:prstGeom>
                      <a:noFill/>
                      <a:ln>
                        <a:noFill/>
                      </a:ln>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69052339"/>
              </p:ext>
            </p:extLst>
          </p:nvPr>
        </p:nvGraphicFramePr>
        <p:xfrm>
          <a:off x="2617435" y="1911527"/>
          <a:ext cx="4600575" cy="2978150"/>
        </p:xfrm>
        <a:graphic>
          <a:graphicData uri="http://schemas.openxmlformats.org/presentationml/2006/ole">
            <mc:AlternateContent xmlns:mc="http://schemas.openxmlformats.org/markup-compatibility/2006">
              <mc:Choice xmlns:v="urn:schemas-microsoft-com:vml" Requires="v">
                <p:oleObj spid="_x0000_s75880" name="Equation" r:id="rId5" imgW="2349500" imgH="1524000" progId="Equation.3">
                  <p:embed/>
                </p:oleObj>
              </mc:Choice>
              <mc:Fallback>
                <p:oleObj name="Equation" r:id="rId5" imgW="2349500" imgH="1524000" progId="Equation.3">
                  <p:embed/>
                  <p:pic>
                    <p:nvPicPr>
                      <p:cNvPr id="0" name=""/>
                      <p:cNvPicPr>
                        <a:picLocks noChangeAspect="1" noChangeArrowheads="1"/>
                      </p:cNvPicPr>
                      <p:nvPr/>
                    </p:nvPicPr>
                    <p:blipFill>
                      <a:blip r:embed="rId6"/>
                      <a:srcRect/>
                      <a:stretch>
                        <a:fillRect/>
                      </a:stretch>
                    </p:blipFill>
                    <p:spPr bwMode="auto">
                      <a:xfrm>
                        <a:off x="2617435" y="1911527"/>
                        <a:ext cx="4600575" cy="297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630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0"/>
          <a:stretch/>
        </p:blipFill>
        <p:spPr bwMode="auto">
          <a:xfrm>
            <a:off x="1489889" y="2436731"/>
            <a:ext cx="5789456" cy="3828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Problem 2 – Solution, Cont’d</a:t>
            </a:r>
          </a:p>
        </p:txBody>
      </p:sp>
      <p:sp>
        <p:nvSpPr>
          <p:cNvPr id="3" name="Content Placeholder 2"/>
          <p:cNvSpPr>
            <a:spLocks noGrp="1"/>
          </p:cNvSpPr>
          <p:nvPr>
            <p:ph idx="1"/>
          </p:nvPr>
        </p:nvSpPr>
        <p:spPr>
          <a:xfrm>
            <a:off x="685800" y="1346891"/>
            <a:ext cx="7772400" cy="4675187"/>
          </a:xfrm>
        </p:spPr>
        <p:txBody>
          <a:bodyPr/>
          <a:lstStyle/>
          <a:p>
            <a:pPr marL="457200" indent="-457200">
              <a:buFont typeface="+mj-lt"/>
              <a:buAutoNum type="alphaLcPeriod" startAt="7"/>
            </a:pPr>
            <a:r>
              <a:rPr lang="en-US" i="1" dirty="0"/>
              <a:t> </a:t>
            </a:r>
            <a:r>
              <a:rPr lang="en-US" dirty="0"/>
              <a:t>Note that </a:t>
            </a:r>
            <a:r>
              <a:rPr lang="en-US" dirty="0">
                <a:solidFill>
                  <a:srgbClr val="FF0000"/>
                </a:solidFill>
              </a:rPr>
              <a:t>for X &lt; 0 :  </a:t>
            </a:r>
            <a:r>
              <a:rPr lang="en-US" dirty="0"/>
              <a:t>The region of integral would be the intersection of regions                                and            . </a:t>
            </a:r>
            <a:br>
              <a:rPr lang="en-US" dirty="0"/>
            </a:br>
            <a:r>
              <a:rPr lang="en-US" dirty="0"/>
              <a:t>Calculate </a:t>
            </a:r>
            <a:r>
              <a:rPr lang="en-US" i="1" dirty="0">
                <a:latin typeface="Times New Roman" panose="02020603050405020304" pitchFamily="18" charset="0"/>
                <a:cs typeface="Times New Roman" panose="02020603050405020304" pitchFamily="18" charset="0"/>
              </a:rPr>
              <a:t>P(X+Y&lt;3), </a:t>
            </a:r>
            <a:r>
              <a:rPr lang="en-US" dirty="0">
                <a:latin typeface="Times New Roman" panose="02020603050405020304" pitchFamily="18" charset="0"/>
                <a:cs typeface="Times New Roman" panose="02020603050405020304" pitchFamily="18" charset="0"/>
              </a:rPr>
              <a:t>for</a:t>
            </a:r>
            <a:r>
              <a:rPr lang="en-US" i="1" dirty="0">
                <a:latin typeface="Times New Roman" panose="02020603050405020304" pitchFamily="18" charset="0"/>
                <a:cs typeface="Times New Roman" panose="02020603050405020304" pitchFamily="18" charset="0"/>
              </a:rPr>
              <a:t> X &lt; 0 </a:t>
            </a:r>
            <a:r>
              <a:rPr lang="en-US" dirty="0">
                <a:latin typeface="Times New Roman" panose="02020603050405020304" pitchFamily="18" charset="0"/>
                <a:cs typeface="Times New Roman" panose="02020603050405020304" pitchFamily="18" charset="0"/>
              </a:rPr>
              <a:t>as homework.</a:t>
            </a:r>
          </a:p>
          <a:p>
            <a:pPr marL="0" indent="0">
              <a:buNone/>
            </a:pPr>
            <a:r>
              <a:rPr lang="en-US" dirty="0"/>
              <a:t> </a:t>
            </a:r>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201145959"/>
              </p:ext>
            </p:extLst>
          </p:nvPr>
        </p:nvGraphicFramePr>
        <p:xfrm>
          <a:off x="3760964" y="1740077"/>
          <a:ext cx="2138363" cy="322262"/>
        </p:xfrm>
        <a:graphic>
          <a:graphicData uri="http://schemas.openxmlformats.org/presentationml/2006/ole">
            <mc:AlternateContent xmlns:mc="http://schemas.openxmlformats.org/markup-compatibility/2006">
              <mc:Choice xmlns:v="urn:schemas-microsoft-com:vml" Requires="v">
                <p:oleObj spid="_x0000_s76903" name="Equation" r:id="rId4" imgW="1270000" imgH="190500" progId="Equation.3">
                  <p:embed/>
                </p:oleObj>
              </mc:Choice>
              <mc:Fallback>
                <p:oleObj name="Equation" r:id="rId4" imgW="1270000" imgH="190500" progId="Equation.3">
                  <p:embed/>
                  <p:pic>
                    <p:nvPicPr>
                      <p:cNvPr id="0" name=""/>
                      <p:cNvPicPr/>
                      <p:nvPr/>
                    </p:nvPicPr>
                    <p:blipFill>
                      <a:blip r:embed="rId5"/>
                      <a:stretch>
                        <a:fillRect/>
                      </a:stretch>
                    </p:blipFill>
                    <p:spPr>
                      <a:xfrm>
                        <a:off x="3760964" y="1740077"/>
                        <a:ext cx="2138363" cy="3222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5232470"/>
              </p:ext>
            </p:extLst>
          </p:nvPr>
        </p:nvGraphicFramePr>
        <p:xfrm>
          <a:off x="6388450" y="1745722"/>
          <a:ext cx="935204" cy="259467"/>
        </p:xfrm>
        <a:graphic>
          <a:graphicData uri="http://schemas.openxmlformats.org/presentationml/2006/ole">
            <mc:AlternateContent xmlns:mc="http://schemas.openxmlformats.org/markup-compatibility/2006">
              <mc:Choice xmlns:v="urn:schemas-microsoft-com:vml" Requires="v">
                <p:oleObj spid="_x0000_s76904" name="Equation" r:id="rId6" imgW="596900" imgH="165100" progId="Equation.3">
                  <p:embed/>
                </p:oleObj>
              </mc:Choice>
              <mc:Fallback>
                <p:oleObj name="Equation" r:id="rId6" imgW="596900" imgH="165100" progId="Equation.3">
                  <p:embed/>
                  <p:pic>
                    <p:nvPicPr>
                      <p:cNvPr id="0" name=""/>
                      <p:cNvPicPr/>
                      <p:nvPr/>
                    </p:nvPicPr>
                    <p:blipFill>
                      <a:blip r:embed="rId7"/>
                      <a:stretch>
                        <a:fillRect/>
                      </a:stretch>
                    </p:blipFill>
                    <p:spPr>
                      <a:xfrm>
                        <a:off x="6388450" y="1745722"/>
                        <a:ext cx="935204" cy="259467"/>
                      </a:xfrm>
                      <a:prstGeom prst="rect">
                        <a:avLst/>
                      </a:prstGeom>
                    </p:spPr>
                  </p:pic>
                </p:oleObj>
              </mc:Fallback>
            </mc:AlternateContent>
          </a:graphicData>
        </a:graphic>
      </p:graphicFrame>
      <p:sp>
        <p:nvSpPr>
          <p:cNvPr id="9" name="Diagonal Stripe 8"/>
          <p:cNvSpPr/>
          <p:nvPr/>
        </p:nvSpPr>
        <p:spPr bwMode="auto">
          <a:xfrm rot="5400000">
            <a:off x="2130776" y="2808112"/>
            <a:ext cx="2074333" cy="2497666"/>
          </a:xfrm>
          <a:prstGeom prst="diagStripe">
            <a:avLst>
              <a:gd name="adj" fmla="val 48630"/>
            </a:avLst>
          </a:prstGeom>
          <a:pattFill prst="wdUpDiag">
            <a:fgClr>
              <a:schemeClr val="tx1"/>
            </a:fgClr>
            <a:bgClr>
              <a:prstClr val="white"/>
            </a:bgClr>
          </a:patt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elvetica" pitchFamily="34" charset="0"/>
            </a:endParaRPr>
          </a:p>
        </p:txBody>
      </p:sp>
      <p:sp>
        <p:nvSpPr>
          <p:cNvPr id="17" name="Isosceles Triangle 16"/>
          <p:cNvSpPr/>
          <p:nvPr/>
        </p:nvSpPr>
        <p:spPr bwMode="auto">
          <a:xfrm rot="5400000">
            <a:off x="4254499" y="4233334"/>
            <a:ext cx="1065389" cy="698500"/>
          </a:xfrm>
          <a:prstGeom prst="triangl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elvetica" pitchFamily="34" charset="0"/>
            </a:endParaRPr>
          </a:p>
        </p:txBody>
      </p:sp>
    </p:spTree>
    <p:extLst>
      <p:ext uri="{BB962C8B-B14F-4D97-AF65-F5344CB8AC3E}">
        <p14:creationId xmlns:p14="http://schemas.microsoft.com/office/powerpoint/2010/main" val="147185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3</a:t>
            </a:r>
          </a:p>
        </p:txBody>
      </p:sp>
      <p:sp>
        <p:nvSpPr>
          <p:cNvPr id="3" name="Content Placeholder 2"/>
          <p:cNvSpPr>
            <a:spLocks noGrp="1"/>
          </p:cNvSpPr>
          <p:nvPr>
            <p:ph idx="1"/>
          </p:nvPr>
        </p:nvSpPr>
        <p:spPr>
          <a:xfrm>
            <a:off x="685800" y="1346891"/>
            <a:ext cx="7772400" cy="4675187"/>
          </a:xfrm>
        </p:spPr>
        <p:txBody>
          <a:bodyPr/>
          <a:lstStyle/>
          <a:p>
            <a:pPr algn="just">
              <a:buFontTx/>
              <a:buChar char="-"/>
            </a:pPr>
            <a:r>
              <a:rPr lang="en-US" dirty="0"/>
              <a:t>At even time instants, a robot moves either +1cm or –1cm in the x-direction according to the outcome of a coin flip (heads: +1cm,  tails: –1cm);</a:t>
            </a:r>
          </a:p>
          <a:p>
            <a:pPr algn="just">
              <a:buFontTx/>
              <a:buChar char="-"/>
            </a:pPr>
            <a:r>
              <a:rPr lang="en-US" dirty="0"/>
              <a:t>At odd time instants, a robot moves similarly according to another coin flip in the y-direction. </a:t>
            </a:r>
          </a:p>
          <a:p>
            <a:pPr algn="just">
              <a:buFontTx/>
              <a:buChar char="-"/>
            </a:pPr>
            <a:r>
              <a:rPr lang="en-US" dirty="0"/>
              <a:t>Assuming that the robot begins at the origin, let </a:t>
            </a:r>
            <a:r>
              <a:rPr lang="en-US" i="1" dirty="0"/>
              <a:t>X</a:t>
            </a:r>
            <a:r>
              <a:rPr lang="en-US" dirty="0"/>
              <a:t> and </a:t>
            </a:r>
            <a:r>
              <a:rPr lang="en-US" i="1" dirty="0"/>
              <a:t>Y</a:t>
            </a:r>
            <a:r>
              <a:rPr lang="en-US" dirty="0"/>
              <a:t> be the coordinates of the location of the robot after 2n time instants. (Assume that the coins are not fair, and are flipped independently from each other. P(head) = </a:t>
            </a:r>
            <a:r>
              <a:rPr lang="en-US" i="1" dirty="0"/>
              <a:t>p </a:t>
            </a:r>
            <a:r>
              <a:rPr lang="en-US" dirty="0"/>
              <a:t>for both coins)</a:t>
            </a:r>
          </a:p>
          <a:p>
            <a:pPr algn="just">
              <a:buFontTx/>
              <a:buChar char="-"/>
            </a:pPr>
            <a:endParaRPr lang="en-US" sz="1100" dirty="0"/>
          </a:p>
          <a:p>
            <a:pPr marL="169863" indent="0">
              <a:buNone/>
            </a:pPr>
            <a:r>
              <a:rPr lang="en-US" dirty="0"/>
              <a:t>a) What are the values </a:t>
            </a:r>
            <a:r>
              <a:rPr lang="en-US" i="1" dirty="0"/>
              <a:t>X</a:t>
            </a:r>
            <a:r>
              <a:rPr lang="en-US" dirty="0"/>
              <a:t> and </a:t>
            </a:r>
            <a:r>
              <a:rPr lang="en-US" i="1" dirty="0"/>
              <a:t>Y</a:t>
            </a:r>
            <a:r>
              <a:rPr lang="en-US" dirty="0"/>
              <a:t> can take?</a:t>
            </a:r>
          </a:p>
          <a:p>
            <a:pPr marL="169863" indent="0">
              <a:buNone/>
            </a:pPr>
            <a:endParaRPr lang="en-US" sz="1100" dirty="0"/>
          </a:p>
          <a:p>
            <a:pPr marL="169863" indent="0">
              <a:buNone/>
            </a:pPr>
            <a:r>
              <a:rPr lang="en-US" dirty="0"/>
              <a:t>b) What is the marginal </a:t>
            </a:r>
            <a:r>
              <a:rPr lang="en-US" dirty="0" err="1"/>
              <a:t>pmf</a:t>
            </a:r>
            <a:r>
              <a:rPr lang="en-US" dirty="0"/>
              <a:t> of </a:t>
            </a:r>
            <a:r>
              <a:rPr lang="en-US" i="1" dirty="0"/>
              <a:t>X</a:t>
            </a:r>
            <a:r>
              <a:rPr lang="en-US" dirty="0"/>
              <a:t> and </a:t>
            </a:r>
            <a:r>
              <a:rPr lang="en-US" i="1" dirty="0"/>
              <a:t>Y</a:t>
            </a:r>
            <a:r>
              <a:rPr lang="en-US" dirty="0"/>
              <a:t>?</a:t>
            </a:r>
          </a:p>
          <a:p>
            <a:pPr marL="169863" indent="0">
              <a:buNone/>
            </a:pPr>
            <a:endParaRPr lang="en-US" sz="1100" dirty="0"/>
          </a:p>
          <a:p>
            <a:pPr marL="169863" indent="0">
              <a:buNone/>
            </a:pPr>
            <a:r>
              <a:rPr lang="en-US" dirty="0"/>
              <a:t>c) What is the joint </a:t>
            </a:r>
            <a:r>
              <a:rPr lang="en-US" dirty="0" err="1"/>
              <a:t>pmf</a:t>
            </a:r>
            <a:r>
              <a:rPr lang="en-US" dirty="0"/>
              <a:t> P(X, Y)? What assumption did you have to make? Justify why the assumption is valid.</a:t>
            </a:r>
          </a:p>
          <a:p>
            <a:pPr marL="457200" indent="-457200">
              <a:buAutoNum type="alphaLcParenR"/>
            </a:pPr>
            <a:endParaRPr lang="en-US" dirty="0"/>
          </a:p>
        </p:txBody>
      </p:sp>
    </p:spTree>
    <p:extLst>
      <p:ext uri="{BB962C8B-B14F-4D97-AF65-F5344CB8AC3E}">
        <p14:creationId xmlns:p14="http://schemas.microsoft.com/office/powerpoint/2010/main" val="131175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Final Project Presentation Format</a:t>
            </a:r>
          </a:p>
        </p:txBody>
      </p:sp>
      <p:sp>
        <p:nvSpPr>
          <p:cNvPr id="12291" name="Content Placeholder 2"/>
          <p:cNvSpPr>
            <a:spLocks noGrp="1"/>
          </p:cNvSpPr>
          <p:nvPr>
            <p:ph idx="1"/>
          </p:nvPr>
        </p:nvSpPr>
        <p:spPr>
          <a:xfrm>
            <a:off x="663994" y="1229844"/>
            <a:ext cx="7949919" cy="5075982"/>
          </a:xfrm>
        </p:spPr>
        <p:txBody>
          <a:bodyPr/>
          <a:lstStyle/>
          <a:p>
            <a:pPr marL="0" lvl="1" indent="0">
              <a:buNone/>
            </a:pPr>
            <a:r>
              <a:rPr lang="en-US" sz="1600" b="1" dirty="0"/>
              <a:t>Presentation ~ 10 Slides Max:</a:t>
            </a:r>
          </a:p>
          <a:p>
            <a:pPr marL="461963" lvl="3" indent="-231775"/>
            <a:r>
              <a:rPr lang="en-US" sz="1400" b="1" dirty="0"/>
              <a:t>2-3 Slides: Project Summary </a:t>
            </a:r>
          </a:p>
          <a:p>
            <a:pPr marL="804863" lvl="4" indent="-231775"/>
            <a:r>
              <a:rPr lang="en-US" sz="1400" dirty="0"/>
              <a:t>Patients and features selected and justify you choice. </a:t>
            </a:r>
          </a:p>
          <a:p>
            <a:pPr marL="804863" lvl="4" indent="-231775"/>
            <a:r>
              <a:rPr lang="en-US" sz="1400" dirty="0"/>
              <a:t>Why do you think your selected features would perform best on the complete patient set</a:t>
            </a:r>
          </a:p>
          <a:p>
            <a:pPr marL="804863" lvl="4" indent="-231775"/>
            <a:r>
              <a:rPr lang="en-US" sz="1400" dirty="0"/>
              <a:t>What concepts from class used for analysis, any additional concepts?</a:t>
            </a:r>
          </a:p>
          <a:p>
            <a:pPr marL="804863" lvl="4" indent="-231775"/>
            <a:r>
              <a:rPr lang="en-US" sz="1400" dirty="0"/>
              <a:t>Division of tasks</a:t>
            </a:r>
          </a:p>
          <a:p>
            <a:pPr marL="461963" lvl="3" indent="-231775"/>
            <a:r>
              <a:rPr lang="en-US" sz="1400" b="1" dirty="0"/>
              <a:t>3-5 Slides: Analysis Results</a:t>
            </a:r>
          </a:p>
          <a:p>
            <a:pPr marL="804863" lvl="4" indent="-231775"/>
            <a:r>
              <a:rPr lang="en-US" sz="1400" dirty="0"/>
              <a:t>Provide evidence for the techniques you used.</a:t>
            </a:r>
          </a:p>
          <a:p>
            <a:pPr marL="804863" lvl="4" indent="-231775"/>
            <a:r>
              <a:rPr lang="en-US" sz="1400" dirty="0"/>
              <a:t>For example show the results of your analysis for selection of features in the form of tables/graphs presenting the ML and MAP errors, correlations, etc.</a:t>
            </a:r>
          </a:p>
          <a:p>
            <a:pPr marL="804863" lvl="4" indent="-231775"/>
            <a:r>
              <a:rPr lang="en-US" sz="1400" dirty="0"/>
              <a:t>Did you change your features selected in Task 2 after doing Task 3? Provide insights and justification for your selection.</a:t>
            </a:r>
            <a:endParaRPr lang="en-US" sz="1400" dirty="0">
              <a:solidFill>
                <a:srgbClr val="FF0000"/>
              </a:solidFill>
            </a:endParaRPr>
          </a:p>
          <a:p>
            <a:pPr marL="461963" lvl="3" indent="-231775"/>
            <a:r>
              <a:rPr lang="en-US" sz="1400" b="1" dirty="0"/>
              <a:t>1-2 Slides: Conclusions and key insights</a:t>
            </a:r>
          </a:p>
          <a:p>
            <a:pPr marL="804863" lvl="4" indent="-231775"/>
            <a:r>
              <a:rPr lang="en-US" sz="1400" dirty="0"/>
              <a:t>Example insights: Compare the results generated by ML and MAP rules.  </a:t>
            </a:r>
          </a:p>
          <a:p>
            <a:pPr marL="804863" lvl="4" indent="-231775"/>
            <a:r>
              <a:rPr lang="en-US" sz="1400" dirty="0"/>
              <a:t>How were the projects useful in understanding the concepts learned in the class in practice? What suggestions do you have for improvement?</a:t>
            </a:r>
            <a:endParaRPr lang="en-US" sz="1000" b="1" dirty="0"/>
          </a:p>
          <a:p>
            <a:pPr marL="0" lvl="1" indent="0">
              <a:buNone/>
            </a:pPr>
            <a:r>
              <a:rPr lang="en-US" sz="1600" b="1" dirty="0">
                <a:solidFill>
                  <a:srgbClr val="000000"/>
                </a:solidFill>
              </a:rPr>
              <a:t>DEMO ~ </a:t>
            </a:r>
            <a:br>
              <a:rPr lang="en-US" sz="1600" b="1" dirty="0">
                <a:solidFill>
                  <a:srgbClr val="000000"/>
                </a:solidFill>
              </a:rPr>
            </a:br>
            <a:r>
              <a:rPr lang="en-US" sz="1600" dirty="0">
                <a:solidFill>
                  <a:srgbClr val="000000"/>
                </a:solidFill>
              </a:rPr>
              <a:t>Groups should run their </a:t>
            </a:r>
            <a:r>
              <a:rPr lang="en-US" sz="1600" dirty="0" err="1">
                <a:solidFill>
                  <a:srgbClr val="000000"/>
                </a:solidFill>
              </a:rPr>
              <a:t>Matlab</a:t>
            </a:r>
            <a:r>
              <a:rPr lang="en-US" sz="1600" dirty="0">
                <a:solidFill>
                  <a:srgbClr val="000000"/>
                </a:solidFill>
              </a:rPr>
              <a:t> code for Task 3, and present the performance for the ML and MAP rule.</a:t>
            </a:r>
            <a:endParaRPr lang="en-US" dirty="0"/>
          </a:p>
        </p:txBody>
      </p:sp>
    </p:spTree>
    <p:extLst>
      <p:ext uri="{BB962C8B-B14F-4D97-AF65-F5344CB8AC3E}">
        <p14:creationId xmlns:p14="http://schemas.microsoft.com/office/powerpoint/2010/main" val="891432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3 – Solution</a:t>
            </a:r>
          </a:p>
        </p:txBody>
      </p:sp>
      <p:pic>
        <p:nvPicPr>
          <p:cNvPr id="6" name="Picture 5"/>
          <p:cNvPicPr>
            <a:picLocks noChangeAspect="1"/>
          </p:cNvPicPr>
          <p:nvPr/>
        </p:nvPicPr>
        <p:blipFill>
          <a:blip r:embed="rId2"/>
          <a:stretch>
            <a:fillRect/>
          </a:stretch>
        </p:blipFill>
        <p:spPr>
          <a:xfrm>
            <a:off x="601663" y="1270000"/>
            <a:ext cx="7907197" cy="4852837"/>
          </a:xfrm>
          <a:prstGeom prst="rect">
            <a:avLst/>
          </a:prstGeom>
        </p:spPr>
      </p:pic>
    </p:spTree>
    <p:extLst>
      <p:ext uri="{BB962C8B-B14F-4D97-AF65-F5344CB8AC3E}">
        <p14:creationId xmlns:p14="http://schemas.microsoft.com/office/powerpoint/2010/main" val="305328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3" y="112713"/>
            <a:ext cx="7772400" cy="1106487"/>
          </a:xfrm>
        </p:spPr>
        <p:txBody>
          <a:bodyPr/>
          <a:lstStyle/>
          <a:p>
            <a:r>
              <a:rPr lang="en-US" dirty="0"/>
              <a:t>Limit Theorems:</a:t>
            </a:r>
            <a:br>
              <a:rPr lang="en-US" dirty="0"/>
            </a:br>
            <a:r>
              <a:rPr lang="en-US" dirty="0"/>
              <a:t>Strong Law of Large Numbers</a:t>
            </a:r>
          </a:p>
        </p:txBody>
      </p:sp>
      <p:sp>
        <p:nvSpPr>
          <p:cNvPr id="3" name="Content Placeholder 2"/>
          <p:cNvSpPr>
            <a:spLocks noGrp="1"/>
          </p:cNvSpPr>
          <p:nvPr>
            <p:ph idx="1"/>
          </p:nvPr>
        </p:nvSpPr>
        <p:spPr/>
        <p:txBody>
          <a:bodyPr/>
          <a:lstStyle/>
          <a:p>
            <a:pPr algn="just"/>
            <a:r>
              <a:rPr lang="en-US" sz="1800" dirty="0"/>
              <a:t>The </a:t>
            </a:r>
            <a:r>
              <a:rPr lang="en-US" sz="1800" b="1" i="1" dirty="0"/>
              <a:t>strong law of large </a:t>
            </a:r>
            <a:r>
              <a:rPr lang="en-US" sz="1800" b="1" i="1" dirty="0" smtClean="0"/>
              <a:t>numbers</a:t>
            </a:r>
            <a:r>
              <a:rPr lang="en-US" sz="1800" b="1" dirty="0"/>
              <a:t>:</a:t>
            </a:r>
            <a:r>
              <a:rPr lang="en-US" sz="1800" b="1" dirty="0" smtClean="0"/>
              <a:t> </a:t>
            </a:r>
            <a:r>
              <a:rPr lang="en-US" sz="1800" dirty="0"/>
              <a:t>T</a:t>
            </a:r>
            <a:r>
              <a:rPr lang="en-US" sz="1800" dirty="0" smtClean="0"/>
              <a:t>he </a:t>
            </a:r>
            <a:r>
              <a:rPr lang="en-US" sz="1800" dirty="0"/>
              <a:t>average of a sequence of independent random variables having the same distribution will, with probability 1, converge to the mean of that distribution.</a:t>
            </a:r>
          </a:p>
          <a:p>
            <a:pPr algn="just"/>
            <a:r>
              <a:rPr lang="en-US" sz="1800" dirty="0" smtClean="0"/>
              <a:t>Let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a:t>
            </a:r>
            <a:r>
              <a:rPr lang="en-US" sz="1800" dirty="0"/>
              <a:t> be a sequence of independent random variables having a common distribution, and let </a:t>
            </a:r>
            <a:r>
              <a:rPr lang="en-US" sz="1800" i="1" dirty="0">
                <a:latin typeface="Times New Roman" panose="02020603050405020304" pitchFamily="18" charset="0"/>
                <a:cs typeface="Times New Roman" panose="02020603050405020304" pitchFamily="18" charset="0"/>
              </a:rPr>
              <a:t>E[X</a:t>
            </a:r>
            <a:r>
              <a:rPr lang="en-US" sz="1800" i="1" baseline="-25000" dirty="0">
                <a:latin typeface="Times New Roman" panose="02020603050405020304" pitchFamily="18" charset="0"/>
                <a:cs typeface="Times New Roman" panose="02020603050405020304" pitchFamily="18" charset="0"/>
              </a:rPr>
              <a:t>i</a:t>
            </a:r>
            <a:r>
              <a:rPr lang="en-US" sz="1800" i="1"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μ</a:t>
            </a:r>
            <a:r>
              <a:rPr lang="en-US" sz="1800" i="1" dirty="0">
                <a:latin typeface="Times New Roman" panose="02020603050405020304" pitchFamily="18" charset="0"/>
                <a:cs typeface="Times New Roman" panose="02020603050405020304" pitchFamily="18" charset="0"/>
              </a:rPr>
              <a:t> </a:t>
            </a:r>
            <a:r>
              <a:rPr lang="en-US" sz="1800" dirty="0">
                <a:cs typeface="Times New Roman" panose="02020603050405020304" pitchFamily="18" charset="0"/>
              </a:rPr>
              <a:t>Then, with probability 1,</a:t>
            </a:r>
          </a:p>
          <a:p>
            <a:pPr algn="just"/>
            <a:endParaRPr lang="en-US" sz="1800" dirty="0">
              <a:cs typeface="Times New Roman" panose="02020603050405020304" pitchFamily="18" charset="0"/>
            </a:endParaRPr>
          </a:p>
          <a:p>
            <a:pPr algn="just"/>
            <a:endParaRPr lang="en-US" sz="1800" dirty="0" smtClean="0">
              <a:cs typeface="Times New Roman" panose="02020603050405020304" pitchFamily="18" charset="0"/>
            </a:endParaRPr>
          </a:p>
          <a:p>
            <a:pPr algn="just"/>
            <a:r>
              <a:rPr lang="en-US" sz="1800" dirty="0">
                <a:cs typeface="Times New Roman" panose="02020603050405020304" pitchFamily="18" charset="0"/>
              </a:rPr>
              <a:t>The </a:t>
            </a:r>
            <a:r>
              <a:rPr lang="en-US" sz="1800" b="1" i="1" dirty="0">
                <a:cs typeface="Times New Roman" panose="02020603050405020304" pitchFamily="18" charset="0"/>
              </a:rPr>
              <a:t>central limit theorem</a:t>
            </a:r>
            <a:r>
              <a:rPr lang="en-US" sz="1800" dirty="0">
                <a:cs typeface="Times New Roman" panose="02020603050405020304" pitchFamily="18" charset="0"/>
              </a:rPr>
              <a:t> provides a simple method for computing approximate probabilities for sums/means of independent random variables. </a:t>
            </a:r>
          </a:p>
          <a:p>
            <a:pPr algn="just"/>
            <a:r>
              <a:rPr lang="en-US" sz="1800" dirty="0">
                <a:cs typeface="Times New Roman" panose="02020603050405020304" pitchFamily="18" charset="0"/>
              </a:rPr>
              <a:t>It also explains the remarkable fact that the empirical frequencies of so many natural “populations” exhibit a bell-shaped (that is, normal) curve.</a:t>
            </a:r>
          </a:p>
          <a:p>
            <a:pPr algn="just"/>
            <a:endParaRPr lang="en-US" sz="1800" dirty="0">
              <a:cs typeface="Times New Roman" panose="02020603050405020304" pitchFamily="18" charset="0"/>
            </a:endParaRPr>
          </a:p>
        </p:txBody>
      </p:sp>
      <p:graphicFrame>
        <p:nvGraphicFramePr>
          <p:cNvPr id="76803" name="Object 3"/>
          <p:cNvGraphicFramePr>
            <a:graphicFrameLocks noChangeAspect="1"/>
          </p:cNvGraphicFramePr>
          <p:nvPr>
            <p:extLst/>
          </p:nvPr>
        </p:nvGraphicFramePr>
        <p:xfrm>
          <a:off x="2877344" y="3136901"/>
          <a:ext cx="3389312" cy="609600"/>
        </p:xfrm>
        <a:graphic>
          <a:graphicData uri="http://schemas.openxmlformats.org/presentationml/2006/ole">
            <mc:AlternateContent xmlns:mc="http://schemas.openxmlformats.org/markup-compatibility/2006">
              <mc:Choice xmlns:v="urn:schemas-microsoft-com:vml" Requires="v">
                <p:oleObj spid="_x0000_s96263" name="Equation" r:id="rId3" imgW="2197759" imgH="393777" progId="Equation.3">
                  <p:embed/>
                </p:oleObj>
              </mc:Choice>
              <mc:Fallback>
                <p:oleObj name="Equation" r:id="rId3" imgW="2197759" imgH="39377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344" y="3136901"/>
                        <a:ext cx="3389312"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229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125413"/>
            <a:ext cx="7772400" cy="1106487"/>
          </a:xfrm>
        </p:spPr>
        <p:txBody>
          <a:bodyPr/>
          <a:lstStyle/>
          <a:p>
            <a:r>
              <a:rPr lang="en-US" dirty="0"/>
              <a:t>Limit Theorems: </a:t>
            </a:r>
            <a:br>
              <a:rPr lang="en-US" dirty="0"/>
            </a:br>
            <a:r>
              <a:rPr lang="en-US" dirty="0"/>
              <a:t>Central Limit Theorem</a:t>
            </a:r>
          </a:p>
        </p:txBody>
      </p:sp>
      <p:sp>
        <p:nvSpPr>
          <p:cNvPr id="3" name="Content Placeholder 2"/>
          <p:cNvSpPr>
            <a:spLocks noGrp="1"/>
          </p:cNvSpPr>
          <p:nvPr>
            <p:ph idx="1"/>
          </p:nvPr>
        </p:nvSpPr>
        <p:spPr/>
        <p:txBody>
          <a:bodyPr/>
          <a:lstStyle/>
          <a:p>
            <a:r>
              <a:rPr lang="en-US" sz="1800" b="1" dirty="0"/>
              <a:t>Central Limit Theorem:</a:t>
            </a:r>
            <a:r>
              <a:rPr lang="en-US" sz="1800" dirty="0"/>
              <a:t/>
            </a:r>
            <a:br>
              <a:rPr lang="en-US" sz="1800" dirty="0"/>
            </a:br>
            <a:r>
              <a:rPr lang="en-US" sz="1800" dirty="0" smtClean="0"/>
              <a:t>Let </a:t>
            </a:r>
            <a:r>
              <a:rPr lang="en-US" sz="1800" i="1" dirty="0" smtClean="0">
                <a:latin typeface="Times New Roman" panose="02020603050405020304" pitchFamily="18" charset="0"/>
                <a:cs typeface="Times New Roman" panose="02020603050405020304" pitchFamily="18" charset="0"/>
              </a:rPr>
              <a:t>X</a:t>
            </a:r>
            <a:r>
              <a:rPr lang="en-US" sz="1800" i="1" baseline="-25000" dirty="0" smtClean="0">
                <a:latin typeface="Times New Roman" panose="02020603050405020304" pitchFamily="18" charset="0"/>
                <a:cs typeface="Times New Roman" panose="02020603050405020304" pitchFamily="18" charset="0"/>
              </a:rPr>
              <a:t>1, </a:t>
            </a:r>
            <a:r>
              <a:rPr lang="en-US" sz="1800" i="1" dirty="0" smtClean="0">
                <a:latin typeface="Times New Roman" panose="02020603050405020304" pitchFamily="18" charset="0"/>
                <a:cs typeface="Times New Roman" panose="02020603050405020304" pitchFamily="18" charset="0"/>
              </a:rPr>
              <a:t>X</a:t>
            </a:r>
            <a:r>
              <a:rPr lang="en-US" sz="1800" i="1" baseline="-25000" dirty="0" smtClean="0">
                <a:latin typeface="Times New Roman" panose="02020603050405020304" pitchFamily="18" charset="0"/>
                <a:cs typeface="Times New Roman" panose="02020603050405020304" pitchFamily="18" charset="0"/>
              </a:rPr>
              <a:t>2</a:t>
            </a:r>
            <a:r>
              <a:rPr lang="en-US" sz="1800" i="1" dirty="0" smtClean="0">
                <a:latin typeface="Times New Roman" panose="02020603050405020304" pitchFamily="18" charset="0"/>
                <a:cs typeface="Times New Roman" panose="02020603050405020304" pitchFamily="18" charset="0"/>
              </a:rPr>
              <a:t>,…</a:t>
            </a:r>
            <a:r>
              <a:rPr lang="en-US" sz="1800" dirty="0" smtClean="0"/>
              <a:t>be a sequence of independent, identically distributed random variables, each with mean </a:t>
            </a:r>
            <a:r>
              <a:rPr lang="el-GR" sz="1800" i="1" dirty="0" smtClean="0">
                <a:latin typeface="Times New Roman" panose="02020603050405020304" pitchFamily="18" charset="0"/>
                <a:cs typeface="Times New Roman" panose="02020603050405020304" pitchFamily="18" charset="0"/>
              </a:rPr>
              <a:t>μ</a:t>
            </a:r>
            <a:r>
              <a:rPr lang="en-US" sz="1800" i="1" dirty="0" smtClean="0">
                <a:latin typeface="Times New Roman" panose="02020603050405020304" pitchFamily="18" charset="0"/>
                <a:cs typeface="Times New Roman" panose="02020603050405020304" pitchFamily="18" charset="0"/>
              </a:rPr>
              <a:t> </a:t>
            </a:r>
            <a:r>
              <a:rPr lang="en-US" sz="1800" dirty="0" smtClean="0"/>
              <a:t>and variance </a:t>
            </a:r>
            <a:r>
              <a:rPr lang="el-GR" sz="1800" i="1" dirty="0" smtClean="0">
                <a:latin typeface="Times New Roman" panose="02020603050405020304" pitchFamily="18" charset="0"/>
                <a:cs typeface="Times New Roman" panose="02020603050405020304" pitchFamily="18" charset="0"/>
              </a:rPr>
              <a:t>σ</a:t>
            </a:r>
            <a:r>
              <a:rPr lang="en-US" sz="1800" i="1" baseline="30000" dirty="0" smtClean="0">
                <a:latin typeface="Times New Roman" panose="02020603050405020304" pitchFamily="18" charset="0"/>
                <a:cs typeface="Times New Roman" panose="02020603050405020304" pitchFamily="18" charset="0"/>
              </a:rPr>
              <a:t>2 </a:t>
            </a:r>
            <a:r>
              <a:rPr lang="en-US" sz="1800" dirty="0" smtClean="0"/>
              <a:t>then the distribution of</a:t>
            </a:r>
          </a:p>
          <a:p>
            <a:endParaRPr lang="en-US" sz="1800" dirty="0" smtClean="0"/>
          </a:p>
          <a:p>
            <a:r>
              <a:rPr lang="en-US" sz="1800" dirty="0" smtClean="0"/>
              <a:t>Tends to the standard normal as            .  That is, </a:t>
            </a:r>
          </a:p>
          <a:p>
            <a:endParaRPr lang="en-US" sz="1800" dirty="0" smtClean="0"/>
          </a:p>
          <a:p>
            <a:endParaRPr lang="en-US" sz="1800" dirty="0" smtClean="0"/>
          </a:p>
          <a:p>
            <a:endParaRPr lang="en-US" sz="1800" dirty="0" smtClean="0"/>
          </a:p>
          <a:p>
            <a:endParaRPr lang="en-US" sz="1800" dirty="0" smtClean="0"/>
          </a:p>
          <a:p>
            <a:r>
              <a:rPr lang="en-US" sz="1800" dirty="0" smtClean="0"/>
              <a:t>Note that like other results, this theorem holds for any distribution of the </a:t>
            </a:r>
            <a:r>
              <a:rPr lang="en-US" sz="1800" i="1" dirty="0" smtClean="0">
                <a:latin typeface="Times New Roman" panose="02020603050405020304" pitchFamily="18" charset="0"/>
                <a:cs typeface="Times New Roman" panose="02020603050405020304" pitchFamily="18" charset="0"/>
              </a:rPr>
              <a:t>X</a:t>
            </a:r>
            <a:r>
              <a:rPr lang="en-US" sz="1800" i="1" baseline="-25000" dirty="0" smtClean="0">
                <a:latin typeface="Times New Roman" panose="02020603050405020304" pitchFamily="18" charset="0"/>
                <a:cs typeface="Times New Roman" panose="02020603050405020304" pitchFamily="18" charset="0"/>
              </a:rPr>
              <a:t>i</a:t>
            </a:r>
            <a:r>
              <a:rPr lang="en-US" sz="1800" dirty="0" smtClean="0"/>
              <a:t> ‘s; herein lies its power.</a:t>
            </a:r>
          </a:p>
          <a:p>
            <a:pPr algn="just"/>
            <a:endParaRPr lang="en-US" sz="1800" dirty="0"/>
          </a:p>
        </p:txBody>
      </p:sp>
      <p:graphicFrame>
        <p:nvGraphicFramePr>
          <p:cNvPr id="76803" name="Object 3"/>
          <p:cNvGraphicFramePr>
            <a:graphicFrameLocks noChangeAspect="1"/>
          </p:cNvGraphicFramePr>
          <p:nvPr>
            <p:extLst/>
          </p:nvPr>
        </p:nvGraphicFramePr>
        <p:xfrm>
          <a:off x="2543470" y="2412040"/>
          <a:ext cx="2193925" cy="649288"/>
        </p:xfrm>
        <a:graphic>
          <a:graphicData uri="http://schemas.openxmlformats.org/presentationml/2006/ole">
            <mc:AlternateContent xmlns:mc="http://schemas.openxmlformats.org/markup-compatibility/2006">
              <mc:Choice xmlns:v="urn:schemas-microsoft-com:vml" Requires="v">
                <p:oleObj spid="_x0000_s97299" name="Equation" r:id="rId3" imgW="1422890" imgH="419146" progId="Equation.3">
                  <p:embed/>
                </p:oleObj>
              </mc:Choice>
              <mc:Fallback>
                <p:oleObj name="Equation" r:id="rId3" imgW="1422890" imgH="4191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70" y="2412040"/>
                        <a:ext cx="2193925" cy="649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4492404" y="3120434"/>
          <a:ext cx="685800" cy="215900"/>
        </p:xfrm>
        <a:graphic>
          <a:graphicData uri="http://schemas.openxmlformats.org/presentationml/2006/ole">
            <mc:AlternateContent xmlns:mc="http://schemas.openxmlformats.org/markup-compatibility/2006">
              <mc:Choice xmlns:v="urn:schemas-microsoft-com:vml" Requires="v">
                <p:oleObj spid="_x0000_s97300" name="Equation" r:id="rId5" imgW="444515" imgH="139531" progId="Equation.3">
                  <p:embed/>
                </p:oleObj>
              </mc:Choice>
              <mc:Fallback>
                <p:oleObj name="Equation" r:id="rId5" imgW="444515" imgH="13953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404" y="3120434"/>
                        <a:ext cx="68580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76528"/>
              </p:ext>
            </p:extLst>
          </p:nvPr>
        </p:nvGraphicFramePr>
        <p:xfrm>
          <a:off x="2244725" y="3395440"/>
          <a:ext cx="4740276" cy="1022350"/>
        </p:xfrm>
        <a:graphic>
          <a:graphicData uri="http://schemas.openxmlformats.org/presentationml/2006/ole">
            <mc:AlternateContent xmlns:mc="http://schemas.openxmlformats.org/markup-compatibility/2006">
              <mc:Choice xmlns:v="urn:schemas-microsoft-com:vml" Requires="v">
                <p:oleObj spid="_x0000_s97301" name="Equation" r:id="rId7" imgW="3072803" imgH="660308" progId="Equation.3">
                  <p:embed/>
                </p:oleObj>
              </mc:Choice>
              <mc:Fallback>
                <p:oleObj name="Equation" r:id="rId7" imgW="3072803" imgH="66030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4725" y="3395440"/>
                        <a:ext cx="4740276" cy="1022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728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Markov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b="1" dirty="0">
                <a:solidFill>
                  <a:srgbClr val="FF0000"/>
                </a:solidFill>
              </a:rPr>
              <a:t>Proposition - Markov’s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that takes only nonnegative values, then for any value </a:t>
            </a:r>
            <a:r>
              <a:rPr lang="en-US" sz="1800" i="1" dirty="0">
                <a:latin typeface="Times New Roman" panose="02020603050405020304" pitchFamily="18" charset="0"/>
                <a:cs typeface="Times New Roman" panose="02020603050405020304" pitchFamily="18" charset="0"/>
              </a:rPr>
              <a:t>a&gt;0</a:t>
            </a:r>
          </a:p>
          <a:p>
            <a:pPr algn="just"/>
            <a:endParaRPr lang="en-US" dirty="0"/>
          </a:p>
          <a:p>
            <a:endParaRPr lang="en-US" dirty="0"/>
          </a:p>
          <a:p>
            <a:r>
              <a:rPr lang="en-US" b="1" dirty="0"/>
              <a:t>Proof:</a:t>
            </a:r>
            <a:r>
              <a:rPr lang="en-US" dirty="0"/>
              <a:t> </a:t>
            </a:r>
            <a:r>
              <a:rPr lang="en-US" sz="1800" i="1" dirty="0">
                <a:latin typeface="Times New Roman" panose="02020603050405020304" pitchFamily="18" charset="0"/>
                <a:cs typeface="Times New Roman" panose="02020603050405020304" pitchFamily="18" charset="0"/>
              </a:rPr>
              <a:t>X</a:t>
            </a:r>
            <a:r>
              <a:rPr lang="en-US" dirty="0"/>
              <a:t> is continuous with density </a:t>
            </a:r>
            <a:r>
              <a:rPr lang="en-US" sz="1800" i="1" dirty="0">
                <a:latin typeface="Times New Roman" panose="02020603050405020304" pitchFamily="18" charset="0"/>
                <a:cs typeface="Times New Roman" panose="02020603050405020304" pitchFamily="18" charset="0"/>
              </a:rPr>
              <a:t>f</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nvPr>
        </p:nvGraphicFramePr>
        <p:xfrm>
          <a:off x="3598936" y="1914370"/>
          <a:ext cx="1747837" cy="609600"/>
        </p:xfrm>
        <a:graphic>
          <a:graphicData uri="http://schemas.openxmlformats.org/presentationml/2006/ole">
            <mc:AlternateContent xmlns:mc="http://schemas.openxmlformats.org/markup-compatibility/2006">
              <mc:Choice xmlns:v="urn:schemas-microsoft-com:vml" Requires="v">
                <p:oleObj spid="_x0000_s93201" name="Equation" r:id="rId3" imgW="1129810" imgH="393529" progId="Equation.3">
                  <p:embed/>
                </p:oleObj>
              </mc:Choice>
              <mc:Fallback>
                <p:oleObj name="Equation" r:id="rId3" imgW="1129810"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936" y="1914370"/>
                        <a:ext cx="1747837"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nvPr>
        </p:nvGraphicFramePr>
        <p:xfrm>
          <a:off x="3116643" y="3029423"/>
          <a:ext cx="3214632" cy="3190630"/>
        </p:xfrm>
        <a:graphic>
          <a:graphicData uri="http://schemas.openxmlformats.org/presentationml/2006/ole">
            <mc:AlternateContent xmlns:mc="http://schemas.openxmlformats.org/markup-compatibility/2006">
              <mc:Choice xmlns:v="urn:schemas-microsoft-com:vml" Requires="v">
                <p:oleObj spid="_x0000_s93202" name="Equation" r:id="rId5" imgW="1943100" imgH="1930400" progId="Equation.3">
                  <p:embed/>
                </p:oleObj>
              </mc:Choice>
              <mc:Fallback>
                <p:oleObj name="Equation" r:id="rId5" imgW="1943100" imgH="193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643" y="3029423"/>
                        <a:ext cx="3214632" cy="319063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03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Chebychev’s</a:t>
            </a:r>
            <a:r>
              <a:rPr lang="en-US" sz="3000" dirty="0"/>
              <a:t>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dirty="0" smtClean="0"/>
              <a:t>As a </a:t>
            </a:r>
            <a:r>
              <a:rPr lang="en-US" sz="1800" dirty="0"/>
              <a:t>corollary, we obtain the following</a:t>
            </a:r>
          </a:p>
          <a:p>
            <a:pPr algn="just"/>
            <a:r>
              <a:rPr lang="en-US" sz="1800" b="1" dirty="0">
                <a:solidFill>
                  <a:srgbClr val="FF0000"/>
                </a:solidFill>
              </a:rPr>
              <a:t>Proposition - </a:t>
            </a:r>
            <a:r>
              <a:rPr lang="en-US" sz="1800" b="1" dirty="0" err="1">
                <a:solidFill>
                  <a:srgbClr val="FF0000"/>
                </a:solidFill>
              </a:rPr>
              <a:t>Chebyshev’s</a:t>
            </a:r>
            <a:r>
              <a:rPr lang="en-US" sz="1800" b="1" dirty="0">
                <a:solidFill>
                  <a:srgbClr val="FF0000"/>
                </a:solidFill>
              </a:rPr>
              <a:t>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with mean </a:t>
            </a:r>
            <a:r>
              <a:rPr lang="el-GR" sz="1800" i="1" dirty="0">
                <a:latin typeface="Times New Roman" panose="02020603050405020304" pitchFamily="18" charset="0"/>
                <a:cs typeface="Times New Roman" panose="02020603050405020304" pitchFamily="18" charset="0"/>
              </a:rPr>
              <a:t>μ</a:t>
            </a:r>
            <a:r>
              <a:rPr lang="en-US" sz="1800" dirty="0"/>
              <a:t> and variance </a:t>
            </a:r>
            <a:r>
              <a:rPr lang="el-GR" sz="1800" i="1" dirty="0">
                <a:latin typeface="Times New Roman" panose="02020603050405020304" pitchFamily="18" charset="0"/>
                <a:cs typeface="Times New Roman" panose="02020603050405020304" pitchFamily="18" charset="0"/>
              </a:rPr>
              <a:t>σ</a:t>
            </a:r>
            <a:r>
              <a:rPr lang="en-US" sz="1800" i="1" baseline="30000" dirty="0">
                <a:latin typeface="Times New Roman" panose="02020603050405020304" pitchFamily="18" charset="0"/>
                <a:cs typeface="Times New Roman" panose="02020603050405020304" pitchFamily="18" charset="0"/>
              </a:rPr>
              <a:t>2</a:t>
            </a:r>
            <a:r>
              <a:rPr lang="en-US" sz="1800" baseline="30000" dirty="0"/>
              <a:t>  </a:t>
            </a:r>
            <a:r>
              <a:rPr lang="en-US" sz="1800" dirty="0"/>
              <a:t>then for any value </a:t>
            </a:r>
            <a:r>
              <a:rPr lang="en-US" sz="1800" i="1" dirty="0">
                <a:latin typeface="Times New Roman" panose="02020603050405020304" pitchFamily="18" charset="0"/>
                <a:cs typeface="Times New Roman" panose="02020603050405020304" pitchFamily="18" charset="0"/>
              </a:rPr>
              <a:t>k&gt;0,</a:t>
            </a:r>
          </a:p>
          <a:p>
            <a:pPr algn="just"/>
            <a:endParaRPr lang="en-US" dirty="0"/>
          </a:p>
          <a:p>
            <a:endParaRPr lang="en-US" dirty="0"/>
          </a:p>
          <a:p>
            <a:r>
              <a:rPr lang="en-US" b="1" dirty="0"/>
              <a:t>Proof: </a:t>
            </a:r>
            <a:r>
              <a:rPr lang="en-US" dirty="0"/>
              <a:t>Since </a:t>
            </a:r>
            <a:r>
              <a:rPr lang="en-US"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X-</a:t>
            </a:r>
            <a:r>
              <a:rPr lang="el-GR" i="1" dirty="0">
                <a:latin typeface="Times New Roman" panose="02020603050405020304" pitchFamily="18" charset="0"/>
                <a:cs typeface="Times New Roman" panose="02020603050405020304" pitchFamily="18" charset="0"/>
              </a:rPr>
              <a:t> μ</a:t>
            </a:r>
            <a:r>
              <a:rPr lang="en-US" i="1" dirty="0">
                <a:latin typeface="Times New Roman" panose="02020603050405020304" pitchFamily="18" charset="0"/>
                <a:cs typeface="Times New Roman" panose="02020603050405020304" pitchFamily="18" charset="0"/>
              </a:rPr>
              <a:t>)</a:t>
            </a:r>
            <a:r>
              <a:rPr lang="en-US" i="1" baseline="30000" dirty="0">
                <a:latin typeface="Times New Roman" panose="02020603050405020304" pitchFamily="18" charset="0"/>
                <a:cs typeface="Times New Roman" panose="02020603050405020304" pitchFamily="18" charset="0"/>
              </a:rPr>
              <a:t>2</a:t>
            </a:r>
            <a:r>
              <a:rPr lang="en-US" dirty="0"/>
              <a:t> is a nonnegative random variable, we can apply Markov’s inequality (with </a:t>
            </a:r>
            <a:r>
              <a:rPr lang="en-US" sz="1800" i="1" dirty="0">
                <a:latin typeface="Times New Roman" panose="02020603050405020304" pitchFamily="18" charset="0"/>
                <a:cs typeface="Times New Roman" panose="02020603050405020304" pitchFamily="18" charset="0"/>
              </a:rPr>
              <a:t>a=k</a:t>
            </a:r>
            <a:r>
              <a:rPr lang="en-US" sz="1800" i="1" baseline="30000" dirty="0">
                <a:latin typeface="Times New Roman" panose="02020603050405020304" pitchFamily="18" charset="0"/>
                <a:cs typeface="Times New Roman" panose="02020603050405020304" pitchFamily="18" charset="0"/>
              </a:rPr>
              <a:t>2</a:t>
            </a:r>
            <a:r>
              <a:rPr lang="en-US" dirty="0"/>
              <a:t>) to obtain</a:t>
            </a:r>
          </a:p>
          <a:p>
            <a:endParaRPr lang="en-US" dirty="0"/>
          </a:p>
          <a:p>
            <a:endParaRPr lang="en-US" dirty="0"/>
          </a:p>
          <a:p>
            <a:r>
              <a:rPr lang="en-US" dirty="0"/>
              <a:t>Since                       if and only if                   is equivalent to</a:t>
            </a:r>
          </a:p>
          <a:p>
            <a:endParaRPr lang="en-US" dirty="0"/>
          </a:p>
          <a:p>
            <a:endParaRPr lang="en-US" dirty="0"/>
          </a:p>
          <a:p>
            <a:r>
              <a:rPr lang="en-US" dirty="0"/>
              <a:t>And the proof is complete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nvPr>
        </p:nvGraphicFramePr>
        <p:xfrm>
          <a:off x="3594612" y="2225491"/>
          <a:ext cx="1925638" cy="649287"/>
        </p:xfrm>
        <a:graphic>
          <a:graphicData uri="http://schemas.openxmlformats.org/presentationml/2006/ole">
            <mc:AlternateContent xmlns:mc="http://schemas.openxmlformats.org/markup-compatibility/2006">
              <mc:Choice xmlns:v="urn:schemas-microsoft-com:vml" Requires="v">
                <p:oleObj spid="_x0000_s94249" name="Equation" r:id="rId3" imgW="1244600" imgH="419100" progId="Equation.3">
                  <p:embed/>
                </p:oleObj>
              </mc:Choice>
              <mc:Fallback>
                <p:oleObj name="Equation" r:id="rId3" imgW="1244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12" y="2225491"/>
                        <a:ext cx="1925638" cy="649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nvPr>
        </p:nvGraphicFramePr>
        <p:xfrm>
          <a:off x="2938649" y="3595836"/>
          <a:ext cx="3340100" cy="693737"/>
        </p:xfrm>
        <a:graphic>
          <a:graphicData uri="http://schemas.openxmlformats.org/presentationml/2006/ole">
            <mc:AlternateContent xmlns:mc="http://schemas.openxmlformats.org/markup-compatibility/2006">
              <mc:Choice xmlns:v="urn:schemas-microsoft-com:vml" Requires="v">
                <p:oleObj spid="_x0000_s94250" name="Equation" r:id="rId5" imgW="2019300" imgH="419100" progId="Equation.3">
                  <p:embed/>
                </p:oleObj>
              </mc:Choice>
              <mc:Fallback>
                <p:oleObj name="Equation" r:id="rId5" imgW="20193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649" y="3595836"/>
                        <a:ext cx="3340100" cy="693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1802588" y="4309103"/>
          <a:ext cx="1449388" cy="379412"/>
        </p:xfrm>
        <a:graphic>
          <a:graphicData uri="http://schemas.openxmlformats.org/presentationml/2006/ole">
            <mc:AlternateContent xmlns:mc="http://schemas.openxmlformats.org/markup-compatibility/2006">
              <mc:Choice xmlns:v="urn:schemas-microsoft-com:vml" Requires="v">
                <p:oleObj spid="_x0000_s94251" name="Equation" r:id="rId7" imgW="876300" imgH="228600" progId="Equation.3">
                  <p:embed/>
                </p:oleObj>
              </mc:Choice>
              <mc:Fallback>
                <p:oleObj name="Equation" r:id="rId7" imgW="876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2588" y="4309103"/>
                        <a:ext cx="1449388" cy="379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4843346" y="4313056"/>
          <a:ext cx="1135063" cy="422275"/>
        </p:xfrm>
        <a:graphic>
          <a:graphicData uri="http://schemas.openxmlformats.org/presentationml/2006/ole">
            <mc:AlternateContent xmlns:mc="http://schemas.openxmlformats.org/markup-compatibility/2006">
              <mc:Choice xmlns:v="urn:schemas-microsoft-com:vml" Requires="v">
                <p:oleObj spid="_x0000_s94252" name="Equation" r:id="rId9" imgW="685800" imgH="254000" progId="Equation.3">
                  <p:embed/>
                </p:oleObj>
              </mc:Choice>
              <mc:Fallback>
                <p:oleObj name="Equation" r:id="rId9" imgW="6858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3346" y="4313056"/>
                        <a:ext cx="1135063" cy="422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869401" y="4737728"/>
          <a:ext cx="3676650" cy="693737"/>
        </p:xfrm>
        <a:graphic>
          <a:graphicData uri="http://schemas.openxmlformats.org/presentationml/2006/ole">
            <mc:AlternateContent xmlns:mc="http://schemas.openxmlformats.org/markup-compatibility/2006">
              <mc:Choice xmlns:v="urn:schemas-microsoft-com:vml" Requires="v">
                <p:oleObj spid="_x0000_s94253" name="Equation" r:id="rId11" imgW="2222500" imgH="419100" progId="Equation.3">
                  <p:embed/>
                </p:oleObj>
              </mc:Choice>
              <mc:Fallback>
                <p:oleObj name="Equation" r:id="rId11" imgW="22225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9401" y="4737728"/>
                        <a:ext cx="3676650" cy="693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279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Inequalities Example</a:t>
            </a:r>
          </a:p>
        </p:txBody>
      </p:sp>
      <p:sp>
        <p:nvSpPr>
          <p:cNvPr id="3" name="Content Placeholder 2"/>
          <p:cNvSpPr>
            <a:spLocks noGrp="1"/>
          </p:cNvSpPr>
          <p:nvPr>
            <p:ph idx="1"/>
          </p:nvPr>
        </p:nvSpPr>
        <p:spPr>
          <a:xfrm>
            <a:off x="707065" y="1251204"/>
            <a:ext cx="7772400" cy="4675187"/>
          </a:xfrm>
        </p:spPr>
        <p:txBody>
          <a:bodyPr/>
          <a:lstStyle/>
          <a:p>
            <a:pPr algn="just"/>
            <a:endParaRPr lang="en-US" sz="1800" dirty="0"/>
          </a:p>
          <a:p>
            <a:pPr algn="just"/>
            <a:r>
              <a:rPr lang="en-US" sz="1800" dirty="0"/>
              <a:t>The importance of Markov’s and </a:t>
            </a:r>
            <a:r>
              <a:rPr lang="en-US" sz="1800" dirty="0" err="1"/>
              <a:t>Chebyshev’s</a:t>
            </a:r>
            <a:r>
              <a:rPr lang="en-US" sz="1800" dirty="0"/>
              <a:t> inequalities is that they enable us to derive bounds on probabilities when only the mean, or both the mean and the variance, of the probability distribution are known. If the actual distribution were known, then the desired probabilities could be exactly computed, and we would not need to resort to bounds. </a:t>
            </a:r>
          </a:p>
          <a:p>
            <a:pPr algn="just"/>
            <a:endParaRPr lang="en-US" sz="1800" dirty="0"/>
          </a:p>
          <a:p>
            <a:pPr algn="just"/>
            <a:endParaRPr lang="en-US" sz="1800" dirty="0"/>
          </a:p>
          <a:p>
            <a:pPr algn="just"/>
            <a:r>
              <a:rPr lang="en-US" sz="1800" dirty="0"/>
              <a:t>Example: Suppose we know that the number of items produced in a factory during a week is a random variable with mean 500.</a:t>
            </a:r>
          </a:p>
          <a:p>
            <a:pPr lvl="1" algn="just">
              <a:buFont typeface="+mj-lt"/>
              <a:buAutoNum type="alphaLcParenR"/>
            </a:pPr>
            <a:r>
              <a:rPr lang="en-US" dirty="0"/>
              <a:t>What can be said about the probability that this week’s production will be at least 1000?</a:t>
            </a:r>
          </a:p>
          <a:p>
            <a:pPr lvl="1" algn="just">
              <a:buFont typeface="+mj-lt"/>
              <a:buAutoNum type="alphaLcParenR"/>
            </a:pPr>
            <a:r>
              <a:rPr lang="en-US" dirty="0"/>
              <a:t>If the variance of a week’s production is known to equal 100, then what can be said about the probability that this week’s production will be between 400 and 600?</a:t>
            </a:r>
          </a:p>
          <a:p>
            <a:endParaRPr lang="en-US" dirty="0"/>
          </a:p>
          <a:p>
            <a:endParaRPr lang="en-US" dirty="0"/>
          </a:p>
        </p:txBody>
      </p:sp>
    </p:spTree>
    <p:extLst>
      <p:ext uri="{BB962C8B-B14F-4D97-AF65-F5344CB8AC3E}">
        <p14:creationId xmlns:p14="http://schemas.microsoft.com/office/powerpoint/2010/main" val="166267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Inequalities Example </a:t>
            </a:r>
            <a:r>
              <a:rPr lang="en-US" dirty="0"/>
              <a:t>(Cont’d)</a:t>
            </a:r>
          </a:p>
        </p:txBody>
      </p:sp>
      <p:sp>
        <p:nvSpPr>
          <p:cNvPr id="3" name="Content Placeholder 2"/>
          <p:cNvSpPr>
            <a:spLocks noGrp="1"/>
          </p:cNvSpPr>
          <p:nvPr>
            <p:ph idx="1"/>
          </p:nvPr>
        </p:nvSpPr>
        <p:spPr/>
        <p:txBody>
          <a:bodyPr/>
          <a:lstStyle/>
          <a:p>
            <a:pPr algn="just"/>
            <a:r>
              <a:rPr lang="en-US" sz="1800" dirty="0"/>
              <a:t>Let </a:t>
            </a:r>
            <a:r>
              <a:rPr lang="en-US" sz="1800" i="1" dirty="0">
                <a:latin typeface="Times New Roman" panose="02020603050405020304" pitchFamily="18" charset="0"/>
                <a:cs typeface="Times New Roman" panose="02020603050405020304" pitchFamily="18" charset="0"/>
              </a:rPr>
              <a:t>X</a:t>
            </a:r>
            <a:r>
              <a:rPr lang="en-US" sz="1800" dirty="0"/>
              <a:t> be the number of items that will be produced in a week.</a:t>
            </a:r>
          </a:p>
          <a:p>
            <a:pPr lvl="1" algn="just">
              <a:buFont typeface="+mj-lt"/>
              <a:buAutoNum type="alphaLcParenR"/>
            </a:pPr>
            <a:r>
              <a:rPr lang="en-US" dirty="0"/>
              <a:t>By Markov’s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r>
              <a:rPr lang="en-US" dirty="0"/>
              <a:t>By </a:t>
            </a:r>
            <a:r>
              <a:rPr lang="en-US" dirty="0" err="1"/>
              <a:t>Chebyshev’s</a:t>
            </a:r>
            <a:r>
              <a:rPr lang="en-US" dirty="0"/>
              <a:t>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None/>
            </a:pPr>
            <a:r>
              <a:rPr lang="en-US" dirty="0"/>
              <a:t>     Hence,</a:t>
            </a:r>
          </a:p>
          <a:p>
            <a:pPr lvl="1" algn="just">
              <a:buNone/>
            </a:pPr>
            <a:endParaRPr lang="en-US" dirty="0"/>
          </a:p>
          <a:p>
            <a:pPr lvl="1" algn="just">
              <a:buNone/>
            </a:pPr>
            <a:endParaRPr lang="en-US" dirty="0"/>
          </a:p>
          <a:p>
            <a:pPr marL="457200" lvl="1" indent="0" algn="just">
              <a:buNone/>
            </a:pPr>
            <a:r>
              <a:rPr lang="en-US" dirty="0"/>
              <a:t>And so the probability that this week’s production will be between 400 and 600 is at least 0.99.</a:t>
            </a:r>
          </a:p>
          <a:p>
            <a:endParaRPr lang="en-US" dirty="0"/>
          </a:p>
          <a:p>
            <a:endParaRPr lang="en-US" dirty="0"/>
          </a:p>
        </p:txBody>
      </p:sp>
      <p:graphicFrame>
        <p:nvGraphicFramePr>
          <p:cNvPr id="76803" name="Object 3"/>
          <p:cNvGraphicFramePr>
            <a:graphicFrameLocks noChangeAspect="1"/>
          </p:cNvGraphicFramePr>
          <p:nvPr/>
        </p:nvGraphicFramePr>
        <p:xfrm>
          <a:off x="3095847" y="2303721"/>
          <a:ext cx="3175000" cy="609600"/>
        </p:xfrm>
        <a:graphic>
          <a:graphicData uri="http://schemas.openxmlformats.org/presentationml/2006/ole">
            <mc:AlternateContent xmlns:mc="http://schemas.openxmlformats.org/markup-compatibility/2006">
              <mc:Choice xmlns:v="urn:schemas-microsoft-com:vml" Requires="v">
                <p:oleObj spid="_x0000_s95257" name="Equation" r:id="rId3" imgW="2057400" imgH="393700" progId="Equation.3">
                  <p:embed/>
                </p:oleObj>
              </mc:Choice>
              <mc:Fallback>
                <p:oleObj name="Equation" r:id="rId3" imgW="2057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47" y="2303721"/>
                        <a:ext cx="3175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6804" name="Object 4"/>
          <p:cNvGraphicFramePr>
            <a:graphicFrameLocks noChangeAspect="1"/>
          </p:cNvGraphicFramePr>
          <p:nvPr/>
        </p:nvGraphicFramePr>
        <p:xfrm>
          <a:off x="3094964" y="3662363"/>
          <a:ext cx="3311525" cy="687387"/>
        </p:xfrm>
        <a:graphic>
          <a:graphicData uri="http://schemas.openxmlformats.org/presentationml/2006/ole">
            <mc:AlternateContent xmlns:mc="http://schemas.openxmlformats.org/markup-compatibility/2006">
              <mc:Choice xmlns:v="urn:schemas-microsoft-com:vml" Requires="v">
                <p:oleObj spid="_x0000_s95258" name="Equation" r:id="rId5" imgW="2145369" imgH="444307" progId="Equation.3">
                  <p:embed/>
                </p:oleObj>
              </mc:Choice>
              <mc:Fallback>
                <p:oleObj name="Equation" r:id="rId5" imgW="2145369"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964" y="3662363"/>
                        <a:ext cx="3311525" cy="687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extLst/>
          </p:nvPr>
        </p:nvGraphicFramePr>
        <p:xfrm>
          <a:off x="3076575" y="4841875"/>
          <a:ext cx="3309938" cy="609600"/>
        </p:xfrm>
        <a:graphic>
          <a:graphicData uri="http://schemas.openxmlformats.org/presentationml/2006/ole">
            <mc:AlternateContent xmlns:mc="http://schemas.openxmlformats.org/markup-compatibility/2006">
              <mc:Choice xmlns:v="urn:schemas-microsoft-com:vml" Requires="v">
                <p:oleObj spid="_x0000_s95259" name="Equation" r:id="rId7" imgW="2146300" imgH="393700" progId="Equation.3">
                  <p:embed/>
                </p:oleObj>
              </mc:Choice>
              <mc:Fallback>
                <p:oleObj name="Equation" r:id="rId7" imgW="2146300" imgH="393700" progId="Equation.3">
                  <p:embed/>
                  <p:pic>
                    <p:nvPicPr>
                      <p:cNvPr id="0" name=""/>
                      <p:cNvPicPr>
                        <a:picLocks noChangeAspect="1" noChangeArrowheads="1"/>
                      </p:cNvPicPr>
                      <p:nvPr/>
                    </p:nvPicPr>
                    <p:blipFill>
                      <a:blip r:embed="rId8"/>
                      <a:srcRect/>
                      <a:stretch>
                        <a:fillRect/>
                      </a:stretch>
                    </p:blipFill>
                    <p:spPr bwMode="auto">
                      <a:xfrm>
                        <a:off x="3076575" y="4841875"/>
                        <a:ext cx="3309938"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7627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7521</TotalTime>
  <Pages>20</Pages>
  <Words>1562</Words>
  <Application>Microsoft Macintosh PowerPoint</Application>
  <PresentationFormat>On-screen Show (4:3)</PresentationFormat>
  <Paragraphs>300</Paragraphs>
  <Slides>30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Helvetica</vt:lpstr>
      <vt:lpstr>MS PGothic</vt:lpstr>
      <vt:lpstr>Times New Roman</vt:lpstr>
      <vt:lpstr>Tunga</vt:lpstr>
      <vt:lpstr>Arial</vt:lpstr>
      <vt:lpstr>untitled 26</vt:lpstr>
      <vt:lpstr>Equation</vt:lpstr>
      <vt:lpstr>Inequalities, Covariance, examples</vt:lpstr>
      <vt:lpstr>Today’s Topics</vt:lpstr>
      <vt:lpstr>Final Project Presentation Format</vt:lpstr>
      <vt:lpstr>Limit Theorems: Strong Law of Large Numbers</vt:lpstr>
      <vt:lpstr>Limit Theorems:  Central Limit Theorem</vt:lpstr>
      <vt:lpstr>Markov Inequality</vt:lpstr>
      <vt:lpstr>Chebychev’s Inequality</vt:lpstr>
      <vt:lpstr>Inequalities Example</vt:lpstr>
      <vt:lpstr>Inequalities Example (Cont’d)</vt:lpstr>
      <vt:lpstr>Covariance</vt:lpstr>
      <vt:lpstr>Correlation Coefficient</vt:lpstr>
      <vt:lpstr>Covariance Example</vt:lpstr>
      <vt:lpstr>Covariance Example</vt:lpstr>
      <vt:lpstr>Covariance</vt:lpstr>
      <vt:lpstr>Properties of Covariance</vt:lpstr>
      <vt:lpstr>Properties of Covariance</vt:lpstr>
      <vt:lpstr>Problem 1</vt:lpstr>
      <vt:lpstr>Problem 1 Solution</vt:lpstr>
      <vt:lpstr>Problem 1 Solution</vt:lpstr>
      <vt:lpstr>Problem 1 Solution</vt:lpstr>
      <vt:lpstr>Problem 2</vt:lpstr>
      <vt:lpstr>Problem 1 - Solution</vt:lpstr>
      <vt:lpstr>Problem 2 - Solution</vt:lpstr>
      <vt:lpstr>Problem 2 – Solution, Cont’d</vt:lpstr>
      <vt:lpstr>Problem 2 – Solution, Cont’d</vt:lpstr>
      <vt:lpstr>Problem 2 – Solution, Cont’d</vt:lpstr>
      <vt:lpstr>Problem 2 – Solution, Cont’d</vt:lpstr>
      <vt:lpstr>Problem 2 – Solution, Cont’d</vt:lpstr>
      <vt:lpstr>Problem 3</vt:lpstr>
      <vt:lpstr>Problem 3 – Solution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Microsoft Office User</cp:lastModifiedBy>
  <cp:revision>574</cp:revision>
  <cp:lastPrinted>2017-04-26T15:38:19Z</cp:lastPrinted>
  <dcterms:created xsi:type="dcterms:W3CDTF">1997-10-16T10:43:32Z</dcterms:created>
  <dcterms:modified xsi:type="dcterms:W3CDTF">2017-04-26T15:58:39Z</dcterms:modified>
</cp:coreProperties>
</file>