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0" r:id="rId2"/>
    <p:sldId id="261" r:id="rId3"/>
    <p:sldId id="295" r:id="rId4"/>
    <p:sldId id="296" r:id="rId5"/>
    <p:sldId id="297" r:id="rId6"/>
    <p:sldId id="298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57" autoAdjust="0"/>
    <p:restoredTop sz="94718" autoAdjust="0"/>
  </p:normalViewPr>
  <p:slideViewPr>
    <p:cSldViewPr snapToGrid="0" snapToObjects="1">
      <p:cViewPr varScale="1">
        <p:scale>
          <a:sx n="88" d="100"/>
          <a:sy n="88" d="100"/>
        </p:scale>
        <p:origin x="19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2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4" Type="http://schemas.openxmlformats.org/officeDocument/2006/relationships/image" Target="../media/image15.wmf"/><Relationship Id="rId1" Type="http://schemas.openxmlformats.org/officeDocument/2006/relationships/image" Target="../media/image12.wmf"/><Relationship Id="rId2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4" Type="http://schemas.openxmlformats.org/officeDocument/2006/relationships/image" Target="../media/image19.wmf"/><Relationship Id="rId5" Type="http://schemas.openxmlformats.org/officeDocument/2006/relationships/image" Target="../media/image20.wmf"/><Relationship Id="rId1" Type="http://schemas.openxmlformats.org/officeDocument/2006/relationships/image" Target="../media/image16.wmf"/><Relationship Id="rId2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4" Type="http://schemas.openxmlformats.org/officeDocument/2006/relationships/image" Target="../media/image26.wmf"/><Relationship Id="rId1" Type="http://schemas.openxmlformats.org/officeDocument/2006/relationships/image" Target="../media/image23.wmf"/><Relationship Id="rId2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image" Target="../media/image28.wmf"/><Relationship Id="rId3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A85B2-3D10-644F-9401-CF720F4DDFAA}" type="datetimeFigureOut">
              <a:rPr lang="en-US" smtClean="0"/>
              <a:t>4/14/17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6D968-A729-3547-A907-47E5902BE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8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904C1-151B-B549-A9FB-A7DD1F9E6260}" type="datetimeFigureOut">
              <a:rPr lang="en-US" smtClean="0"/>
              <a:t>4/14/17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145AE7-2BDA-CF4B-9530-43345A73DB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84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3738"/>
            <a:ext cx="4554538" cy="3417887"/>
          </a:xfrm>
          <a:ln cap="flat"/>
        </p:spPr>
      </p:sp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1" y="4345587"/>
            <a:ext cx="5028579" cy="4112926"/>
          </a:xfrm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18" tIns="45278" rIns="92118" bIns="45278"/>
          <a:lstStyle/>
          <a:p>
            <a:endParaRPr lang="en-US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6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7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1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464" y="163513"/>
            <a:ext cx="1963736" cy="6049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1664" y="163513"/>
            <a:ext cx="57404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6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1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291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38289"/>
            <a:ext cx="3810000" cy="4675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2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65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43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649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692150" y="184150"/>
            <a:ext cx="7759700" cy="968375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srgbClr val="000000"/>
              </a:solidFill>
              <a:cs typeface="MS PGothic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91466" y="163513"/>
            <a:ext cx="7772400" cy="110648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38288"/>
            <a:ext cx="7772400" cy="467518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658813" y="6353175"/>
            <a:ext cx="779145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800">
              <a:solidFill>
                <a:srgbClr val="000000"/>
              </a:solidFill>
              <a:latin typeface="Helvetica" charset="0"/>
              <a:ea typeface="MS PGothic" charset="0"/>
              <a:cs typeface="MS PGothic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592138" y="6311900"/>
            <a:ext cx="1141337" cy="39754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 b="1" dirty="0" smtClean="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MS PGothic" charset="0"/>
              </a:rPr>
              <a:t>Iyer</a:t>
            </a:r>
            <a:r>
              <a:rPr lang="en-US" altLang="en-US" sz="1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MS PGothic" charset="0"/>
              </a:rPr>
              <a:t>  - Lecture 19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05638" y="6319838"/>
            <a:ext cx="1533525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        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ECE 313 </a:t>
            </a:r>
            <a:r>
              <a:rPr lang="mr-IN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–</a:t>
            </a:r>
            <a:r>
              <a:rPr lang="en-US" altLang="en-US" sz="1000" b="1" dirty="0" smtClean="0">
                <a:solidFill>
                  <a:srgbClr val="000000"/>
                </a:solidFill>
                <a:latin typeface="Times New Roman" charset="0"/>
                <a:ea typeface="MS PGothic" charset="0"/>
                <a:cs typeface="MS PGothic" charset="0"/>
              </a:rPr>
              <a:t> Spring 2017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919538" y="6311900"/>
            <a:ext cx="182562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90487" tIns="44450" rIns="90487" bIns="44450">
            <a:spAutoFit/>
          </a:bodyPr>
          <a:lstStyle>
            <a:lvl1pPr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 smtClean="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000" smtClean="0">
              <a:solidFill>
                <a:srgbClr val="000000"/>
              </a:solidFill>
              <a:latin typeface="Times New Roman" panose="02020603050405020304" pitchFamily="18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97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emf"/><Relationship Id="rId3" Type="http://schemas.openxmlformats.org/officeDocument/2006/relationships/image" Target="../media/image2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4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6" Type="http://schemas.openxmlformats.org/officeDocument/2006/relationships/image" Target="../media/image24.wmf"/><Relationship Id="rId7" Type="http://schemas.openxmlformats.org/officeDocument/2006/relationships/oleObject" Target="../embeddings/oleObject22.bin"/><Relationship Id="rId8" Type="http://schemas.openxmlformats.org/officeDocument/2006/relationships/image" Target="../media/image25.wmf"/><Relationship Id="rId9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4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6" Type="http://schemas.openxmlformats.org/officeDocument/2006/relationships/image" Target="../media/image28.wmf"/><Relationship Id="rId7" Type="http://schemas.openxmlformats.org/officeDocument/2006/relationships/oleObject" Target="../embeddings/oleObject26.bin"/><Relationship Id="rId8" Type="http://schemas.openxmlformats.org/officeDocument/2006/relationships/image" Target="../media/image29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3.emf"/><Relationship Id="rId9" Type="http://schemas.openxmlformats.org/officeDocument/2006/relationships/oleObject" Target="../embeddings/oleObject4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7.emf"/><Relationship Id="rId9" Type="http://schemas.openxmlformats.org/officeDocument/2006/relationships/oleObject" Target="../embeddings/oleObject8.bin"/><Relationship Id="rId10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6" Type="http://schemas.openxmlformats.org/officeDocument/2006/relationships/image" Target="../media/image11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13.wmf"/><Relationship Id="rId7" Type="http://schemas.openxmlformats.org/officeDocument/2006/relationships/oleObject" Target="../embeddings/oleObject13.bin"/><Relationship Id="rId8" Type="http://schemas.openxmlformats.org/officeDocument/2006/relationships/image" Target="../media/image14.wmf"/><Relationship Id="rId9" Type="http://schemas.openxmlformats.org/officeDocument/2006/relationships/oleObject" Target="../embeddings/oleObject14.bin"/><Relationship Id="rId10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9.bin"/><Relationship Id="rId12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5.bin"/><Relationship Id="rId4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17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18.wmf"/><Relationship Id="rId9" Type="http://schemas.openxmlformats.org/officeDocument/2006/relationships/oleObject" Target="../embeddings/oleObject18.bin"/><Relationship Id="rId10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0467" y="87313"/>
            <a:ext cx="7895060" cy="1143000"/>
          </a:xfrm>
        </p:spPr>
        <p:txBody>
          <a:bodyPr lIns="92075" tIns="46037" rIns="92075" bIns="46037"/>
          <a:lstStyle/>
          <a:p>
            <a:r>
              <a:rPr lang="en-US" sz="2600" dirty="0" smtClean="0">
                <a:latin typeface="Arial" charset="0"/>
                <a:ea typeface="MS PGothic" charset="0"/>
              </a:rPr>
              <a:t>Joint Distribution Functions, Independence of Random Variables, Covariance, and Correlation</a:t>
            </a:r>
            <a:endParaRPr lang="en-US" sz="2600" dirty="0">
              <a:latin typeface="Arial" charset="0"/>
              <a:ea typeface="MS PGothic" charset="0"/>
            </a:endParaRP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1375" y="2362200"/>
            <a:ext cx="7502525" cy="2819400"/>
          </a:xfrm>
        </p:spPr>
        <p:txBody>
          <a:bodyPr lIns="92075" tIns="46037" rIns="92075" bIns="46037"/>
          <a:lstStyle/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ECE 313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Probability with Engineering Applications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Lecture </a:t>
            </a:r>
            <a:r>
              <a:rPr lang="en-US" sz="2400" dirty="0" smtClean="0">
                <a:latin typeface="Arial" charset="0"/>
                <a:ea typeface="MS PGothic" charset="0"/>
              </a:rPr>
              <a:t>19</a:t>
            </a:r>
            <a:endParaRPr lang="en-US" sz="2400" dirty="0">
              <a:latin typeface="Arial" charset="0"/>
              <a:ea typeface="MS PGothic" charset="0"/>
            </a:endParaRP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 Ravi K. </a:t>
            </a:r>
            <a:r>
              <a:rPr lang="en-US" sz="2400" dirty="0" err="1">
                <a:latin typeface="Arial" charset="0"/>
                <a:ea typeface="MS PGothic" charset="0"/>
              </a:rPr>
              <a:t>Iyer</a:t>
            </a:r>
            <a:endParaRPr lang="en-US" sz="2400" dirty="0">
              <a:latin typeface="Arial" charset="0"/>
              <a:ea typeface="MS PGothic" charset="0"/>
            </a:endParaRP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Dept. of Electrical and Computer Engineering</a:t>
            </a:r>
          </a:p>
          <a:p>
            <a:pPr marL="342900" indent="-342900"/>
            <a:r>
              <a:rPr lang="en-US" sz="2400" dirty="0">
                <a:latin typeface="Arial" charset="0"/>
                <a:ea typeface="MS PGothic" charset="0"/>
              </a:rPr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2434711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Distribution Functions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Proposition: </a:t>
            </a:r>
            <a:r>
              <a:rPr lang="en-US" dirty="0" smtClean="0"/>
              <a:t>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are random variables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smtClean="0"/>
              <a:t> is a function of two variables, then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sz="700" dirty="0" smtClean="0"/>
          </a:p>
          <a:p>
            <a:r>
              <a:rPr lang="en-US" dirty="0" smtClean="0"/>
              <a:t>For example, 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g(X,Y)=X+Y</a:t>
            </a:r>
            <a:r>
              <a:rPr lang="en-US" dirty="0" smtClean="0"/>
              <a:t>, then, in the continuous case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063" y="2321316"/>
            <a:ext cx="4650353" cy="13422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8063" y="4431125"/>
            <a:ext cx="4891257" cy="162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20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Distribution Functions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the first integral is evaluated by using the foregoing Proposition with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g(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)=x</a:t>
            </a:r>
            <a:r>
              <a:rPr lang="en-US" dirty="0" smtClean="0"/>
              <a:t> and the second with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)=y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 the discrete case</a:t>
            </a:r>
          </a:p>
          <a:p>
            <a:r>
              <a:rPr lang="en-US" dirty="0" smtClean="0"/>
              <a:t>Joint probability distributions may also be defined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/>
              <a:t> random variables. If                         are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/>
              <a:t> random variables, then for any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/>
              <a:t> constants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2448781" y="2833688"/>
          <a:ext cx="16954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837787" imgH="228738" progId="Equation.3">
                  <p:embed/>
                </p:oleObj>
              </mc:Choice>
              <mc:Fallback>
                <p:oleObj name="Equation" r:id="rId3" imgW="837787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781" y="2833688"/>
                        <a:ext cx="1695450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/>
          </p:nvPr>
        </p:nvGraphicFramePr>
        <p:xfrm>
          <a:off x="3407141" y="2224698"/>
          <a:ext cx="36480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1802895" imgH="203384" progId="Equation.3">
                  <p:embed/>
                </p:oleObj>
              </mc:Choice>
              <mc:Fallback>
                <p:oleObj name="Equation" r:id="rId5" imgW="1802895" imgH="2033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141" y="2224698"/>
                        <a:ext cx="364807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461846" y="3150211"/>
          <a:ext cx="1412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698339" imgH="228738" progId="Equation.3">
                  <p:embed/>
                </p:oleObj>
              </mc:Choice>
              <mc:Fallback>
                <p:oleObj name="Equation" r:id="rId7" imgW="698339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846" y="3150211"/>
                        <a:ext cx="1412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956162" y="3630125"/>
          <a:ext cx="74755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3695080" imgH="228738" progId="Equation.3">
                  <p:embed/>
                </p:oleObj>
              </mc:Choice>
              <mc:Fallback>
                <p:oleObj name="Equation" r:id="rId9" imgW="3695080" imgH="22873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162" y="3630125"/>
                        <a:ext cx="74755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054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batch of 1M RAM chips are purchases from two different semiconductor houses. Let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denote the times to failure of the chips purchased from the two suppliers. The joint probability density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is estimated by: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Assume              per hour and               per hour.</a:t>
            </a:r>
          </a:p>
          <a:p>
            <a:r>
              <a:rPr lang="en-US" dirty="0" smtClean="0"/>
              <a:t>Determine the probability that time to failure is greater for chips characterized by </a:t>
            </a:r>
            <a:r>
              <a:rPr lang="en-US" i="1" dirty="0" smtClean="0"/>
              <a:t>X</a:t>
            </a:r>
            <a:r>
              <a:rPr lang="en-US" dirty="0" smtClean="0"/>
              <a:t> than it is for chips characterized by </a:t>
            </a:r>
            <a:r>
              <a:rPr lang="en-US" i="1" dirty="0" smtClean="0"/>
              <a:t>Y.</a:t>
            </a:r>
          </a:p>
          <a:p>
            <a:endParaRPr lang="en-US" dirty="0"/>
          </a:p>
        </p:txBody>
      </p:sp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496197" y="2960826"/>
          <a:ext cx="436245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" imgW="2158403" imgH="558892" progId="Equation.3">
                  <p:embed/>
                </p:oleObj>
              </mc:Choice>
              <mc:Fallback>
                <p:oleObj name="Equation" r:id="rId3" imgW="2158403" imgH="5588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6197" y="2960826"/>
                        <a:ext cx="4362450" cy="111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2088024" y="4282396"/>
          <a:ext cx="921505" cy="347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532895" imgH="203139" progId="Equation.3">
                  <p:embed/>
                </p:oleObj>
              </mc:Choice>
              <mc:Fallback>
                <p:oleObj name="Equation" r:id="rId5" imgW="532895" imgH="20313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8024" y="4282396"/>
                        <a:ext cx="921505" cy="3474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4495627" y="4272256"/>
          <a:ext cx="9207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533216" imgH="228600" progId="Equation.3">
                  <p:embed/>
                </p:oleObj>
              </mc:Choice>
              <mc:Fallback>
                <p:oleObj name="Equation" r:id="rId7" imgW="533216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627" y="4272256"/>
                        <a:ext cx="92075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010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(Cont’d)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6330" y="1537613"/>
            <a:ext cx="669607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605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700440" y="163513"/>
            <a:ext cx="7772400" cy="1106487"/>
          </a:xfrm>
        </p:spPr>
        <p:txBody>
          <a:bodyPr/>
          <a:lstStyle/>
          <a:p>
            <a:r>
              <a:rPr lang="en-US" dirty="0">
                <a:latin typeface="Arial" charset="0"/>
                <a:ea typeface="MS PGothic" charset="0"/>
              </a:rPr>
              <a:t>Today’</a:t>
            </a:r>
            <a:r>
              <a:rPr lang="en-US" altLang="ja-JP" dirty="0">
                <a:latin typeface="Arial" charset="0"/>
                <a:ea typeface="MS PGothic" charset="0"/>
              </a:rPr>
              <a:t>s </a:t>
            </a:r>
            <a:r>
              <a:rPr lang="en-US" altLang="ja-JP" dirty="0" smtClean="0">
                <a:latin typeface="Arial" charset="0"/>
                <a:ea typeface="MS PGothic" charset="0"/>
              </a:rPr>
              <a:t>Topics and Announcements</a:t>
            </a:r>
            <a:endParaRPr lang="en-US" dirty="0">
              <a:latin typeface="Arial" charset="0"/>
              <a:ea typeface="MS PGothic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799" y="1303338"/>
            <a:ext cx="7964311" cy="4959350"/>
          </a:xfrm>
        </p:spPr>
        <p:txBody>
          <a:bodyPr/>
          <a:lstStyle/>
          <a:p>
            <a:pPr algn="just"/>
            <a:r>
              <a:rPr lang="en-US" altLang="en-US" sz="1800" b="1" dirty="0" smtClean="0"/>
              <a:t>Joint Distribution Functions</a:t>
            </a:r>
          </a:p>
          <a:p>
            <a:pPr algn="just">
              <a:defRPr/>
            </a:pPr>
            <a:endParaRPr lang="en-US" altLang="en-US" sz="600" b="1" dirty="0" smtClean="0"/>
          </a:p>
          <a:p>
            <a:pPr algn="just">
              <a:lnSpc>
                <a:spcPct val="150000"/>
              </a:lnSpc>
              <a:defRPr/>
            </a:pPr>
            <a:r>
              <a:rPr lang="en-US" altLang="en-US" sz="1800" b="1" dirty="0" smtClean="0"/>
              <a:t>Announcements</a:t>
            </a:r>
            <a:r>
              <a:rPr lang="en-US" altLang="en-US" b="1" dirty="0" smtClean="0"/>
              <a:t>:</a:t>
            </a:r>
          </a:p>
          <a:p>
            <a:pPr marL="344488" lvl="1" indent="0" algn="just">
              <a:buNone/>
              <a:defRPr/>
            </a:pPr>
            <a:endParaRPr lang="en-US" altLang="en-US" sz="1700" dirty="0" smtClean="0"/>
          </a:p>
          <a:p>
            <a:pPr marL="569913" lvl="1" indent="-225425" algn="just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Group activity</a:t>
            </a:r>
            <a:r>
              <a:rPr lang="en-US" altLang="en-US" sz="1700" dirty="0" smtClean="0">
                <a:solidFill>
                  <a:srgbClr val="000000"/>
                </a:solidFill>
              </a:rPr>
              <a:t>  in the class, </a:t>
            </a:r>
            <a:r>
              <a:rPr lang="en-US" altLang="en-US" sz="1700" dirty="0">
                <a:solidFill>
                  <a:srgbClr val="FF0000"/>
                </a:solidFill>
              </a:rPr>
              <a:t>next </a:t>
            </a:r>
            <a:r>
              <a:rPr lang="en-US" altLang="en-US" sz="1700" dirty="0" smtClean="0">
                <a:solidFill>
                  <a:srgbClr val="FF0000"/>
                </a:solidFill>
              </a:rPr>
              <a:t>Week,.</a:t>
            </a:r>
          </a:p>
          <a:p>
            <a:pPr marL="569913" lvl="1" indent="-225425" algn="just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Final project </a:t>
            </a:r>
            <a:r>
              <a:rPr lang="en-US" altLang="en-US" sz="1700" dirty="0" smtClean="0">
                <a:solidFill>
                  <a:srgbClr val="000000"/>
                </a:solidFill>
              </a:rPr>
              <a:t>will be released Today</a:t>
            </a:r>
            <a:r>
              <a:rPr lang="en-US" altLang="en-US" sz="1700" dirty="0" smtClean="0">
                <a:solidFill>
                  <a:srgbClr val="FF0000"/>
                </a:solidFill>
              </a:rPr>
              <a:t> </a:t>
            </a:r>
            <a:endParaRPr lang="en-US" altLang="en-US" sz="1700" dirty="0" smtClean="0"/>
          </a:p>
          <a:p>
            <a:pPr marL="796925" lvl="2" indent="-227013" algn="just">
              <a:defRPr/>
            </a:pPr>
            <a:r>
              <a:rPr lang="en-US" altLang="en-US" sz="1700" b="1" dirty="0" smtClean="0">
                <a:solidFill>
                  <a:schemeClr val="accent1">
                    <a:lumMod val="75000"/>
                  </a:schemeClr>
                </a:solidFill>
              </a:rPr>
              <a:t>Concepts: </a:t>
            </a:r>
            <a:r>
              <a:rPr lang="en-US" altLang="en-US" sz="1700" dirty="0" smtClean="0"/>
              <a:t>Hypothesis testing, Joint distributions, Independence, Covariance and correlation</a:t>
            </a:r>
          </a:p>
          <a:p>
            <a:pPr marL="796925" lvl="2" indent="-227013" algn="just">
              <a:defRPr/>
            </a:pPr>
            <a:r>
              <a:rPr lang="en-US" altLang="en-US" sz="1700" dirty="0" smtClean="0">
                <a:solidFill>
                  <a:srgbClr val="FF0000"/>
                </a:solidFill>
              </a:rPr>
              <a:t>Project schedules on Compass and Piazza</a:t>
            </a:r>
            <a:endParaRPr lang="en-US" altLang="en-US" sz="1700" dirty="0" smtClean="0"/>
          </a:p>
          <a:p>
            <a:pPr marL="457200" lvl="1" indent="0">
              <a:buFontTx/>
              <a:buNone/>
              <a:defRPr/>
            </a:pPr>
            <a:endParaRPr lang="en-US" altLang="en-US" dirty="0" smtClean="0"/>
          </a:p>
          <a:p>
            <a:pPr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604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MS PGothic" charset="-128"/>
              </a:rPr>
              <a:t>Standby </a:t>
            </a:r>
            <a:r>
              <a:rPr lang="en-US" altLang="en-US" dirty="0" smtClean="0">
                <a:ea typeface="MS PGothic" charset="-128"/>
              </a:rPr>
              <a:t>Redundancy: joint/conditional joint probability distributions</a:t>
            </a:r>
            <a:endParaRPr lang="en-US" altLang="en-US" dirty="0">
              <a:ea typeface="MS PGothic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MS PGothic" charset="-128"/>
              </a:rPr>
              <a:t>A standby system is one in which two components are connected in parallel, but  only one component is required to be operative for the system to function properly. </a:t>
            </a:r>
          </a:p>
          <a:p>
            <a:r>
              <a:rPr lang="en-US" altLang="en-US">
                <a:ea typeface="MS PGothic" charset="-128"/>
              </a:rPr>
              <a:t>Initially the power is applied to only one component and the other component is kept in a powered-off state (de-energized).</a:t>
            </a:r>
          </a:p>
          <a:p>
            <a:r>
              <a:rPr lang="en-US" altLang="en-US">
                <a:ea typeface="MS PGothic" charset="-128"/>
              </a:rPr>
              <a:t>When the energized component fails, it is de-energized and removed from operation, and the second component is energized and connected in the former’s place. </a:t>
            </a:r>
          </a:p>
          <a:p>
            <a:r>
              <a:rPr lang="en-US" altLang="en-US">
                <a:ea typeface="MS PGothic" charset="-128"/>
              </a:rPr>
              <a:t>If we assume that the first component fails at some time τ, then the second component’s lifetime starts at time τ and assuming that it fails at time t, its lifetime will be t – τ:</a:t>
            </a:r>
          </a:p>
          <a:p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  <a:p>
            <a:pPr>
              <a:buFontTx/>
              <a:buNone/>
            </a:pPr>
            <a:endParaRPr lang="en-US" altLang="en-US">
              <a:ea typeface="MS PGothic" charset="-128"/>
            </a:endParaRPr>
          </a:p>
        </p:txBody>
      </p:sp>
      <p:sp>
        <p:nvSpPr>
          <p:cNvPr id="19459" name="Freeform 19"/>
          <p:cNvSpPr>
            <a:spLocks/>
          </p:cNvSpPr>
          <p:nvPr/>
        </p:nvSpPr>
        <p:spPr bwMode="auto">
          <a:xfrm>
            <a:off x="2751138" y="4332288"/>
            <a:ext cx="4219575" cy="1579562"/>
          </a:xfrm>
          <a:custGeom>
            <a:avLst/>
            <a:gdLst>
              <a:gd name="T0" fmla="*/ 0 w 4219222"/>
              <a:gd name="T1" fmla="*/ 0 h 1580445"/>
              <a:gd name="T2" fmla="*/ 169403 w 4219222"/>
              <a:gd name="T3" fmla="*/ 56287 h 1580445"/>
              <a:gd name="T4" fmla="*/ 282342 w 4219222"/>
              <a:gd name="T5" fmla="*/ 98503 h 1580445"/>
              <a:gd name="T6" fmla="*/ 494094 w 4219222"/>
              <a:gd name="T7" fmla="*/ 253290 h 1580445"/>
              <a:gd name="T8" fmla="*/ 592916 w 4219222"/>
              <a:gd name="T9" fmla="*/ 323651 h 1580445"/>
              <a:gd name="T10" fmla="*/ 804668 w 4219222"/>
              <a:gd name="T11" fmla="*/ 548798 h 1580445"/>
              <a:gd name="T12" fmla="*/ 847021 w 4219222"/>
              <a:gd name="T13" fmla="*/ 591013 h 1580445"/>
              <a:gd name="T14" fmla="*/ 903491 w 4219222"/>
              <a:gd name="T15" fmla="*/ 703587 h 1580445"/>
              <a:gd name="T16" fmla="*/ 945839 w 4219222"/>
              <a:gd name="T17" fmla="*/ 745802 h 1580445"/>
              <a:gd name="T18" fmla="*/ 1143480 w 4219222"/>
              <a:gd name="T19" fmla="*/ 759874 h 1580445"/>
              <a:gd name="T20" fmla="*/ 1934032 w 4219222"/>
              <a:gd name="T21" fmla="*/ 956878 h 1580445"/>
              <a:gd name="T22" fmla="*/ 2145785 w 4219222"/>
              <a:gd name="T23" fmla="*/ 999093 h 1580445"/>
              <a:gd name="T24" fmla="*/ 2428126 w 4219222"/>
              <a:gd name="T25" fmla="*/ 1111668 h 1580445"/>
              <a:gd name="T26" fmla="*/ 2541065 w 4219222"/>
              <a:gd name="T27" fmla="*/ 1139810 h 1580445"/>
              <a:gd name="T28" fmla="*/ 2583413 w 4219222"/>
              <a:gd name="T29" fmla="*/ 1167954 h 1580445"/>
              <a:gd name="T30" fmla="*/ 2625766 w 4219222"/>
              <a:gd name="T31" fmla="*/ 1182025 h 1580445"/>
              <a:gd name="T32" fmla="*/ 2992805 w 4219222"/>
              <a:gd name="T33" fmla="*/ 1252385 h 1580445"/>
              <a:gd name="T34" fmla="*/ 3388081 w 4219222"/>
              <a:gd name="T35" fmla="*/ 1322744 h 1580445"/>
              <a:gd name="T36" fmla="*/ 3599838 w 4219222"/>
              <a:gd name="T37" fmla="*/ 1379030 h 1580445"/>
              <a:gd name="T38" fmla="*/ 3698656 w 4219222"/>
              <a:gd name="T39" fmla="*/ 1435317 h 1580445"/>
              <a:gd name="T40" fmla="*/ 3741009 w 4219222"/>
              <a:gd name="T41" fmla="*/ 1449389 h 1580445"/>
              <a:gd name="T42" fmla="*/ 3783358 w 4219222"/>
              <a:gd name="T43" fmla="*/ 1477533 h 1580445"/>
              <a:gd name="T44" fmla="*/ 3882180 w 4219222"/>
              <a:gd name="T45" fmla="*/ 1505675 h 1580445"/>
              <a:gd name="T46" fmla="*/ 3924529 w 4219222"/>
              <a:gd name="T47" fmla="*/ 1533820 h 1580445"/>
              <a:gd name="T48" fmla="*/ 4065700 w 4219222"/>
              <a:gd name="T49" fmla="*/ 1547891 h 1580445"/>
              <a:gd name="T50" fmla="*/ 4150401 w 4219222"/>
              <a:gd name="T51" fmla="*/ 1561962 h 1580445"/>
              <a:gd name="T52" fmla="*/ 4220987 w 4219222"/>
              <a:gd name="T53" fmla="*/ 1576034 h 158044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4219222" h="1580445">
                <a:moveTo>
                  <a:pt x="0" y="0"/>
                </a:moveTo>
                <a:lnTo>
                  <a:pt x="169333" y="56445"/>
                </a:lnTo>
                <a:cubicBezTo>
                  <a:pt x="207265" y="69721"/>
                  <a:pt x="247893" y="77882"/>
                  <a:pt x="282222" y="98778"/>
                </a:cubicBezTo>
                <a:cubicBezTo>
                  <a:pt x="356959" y="144270"/>
                  <a:pt x="423130" y="202538"/>
                  <a:pt x="493889" y="254000"/>
                </a:cubicBezTo>
                <a:cubicBezTo>
                  <a:pt x="526613" y="277799"/>
                  <a:pt x="566333" y="293835"/>
                  <a:pt x="592666" y="324556"/>
                </a:cubicBezTo>
                <a:cubicBezTo>
                  <a:pt x="716299" y="468793"/>
                  <a:pt x="646663" y="392662"/>
                  <a:pt x="804333" y="550333"/>
                </a:cubicBezTo>
                <a:lnTo>
                  <a:pt x="846666" y="592667"/>
                </a:lnTo>
                <a:cubicBezTo>
                  <a:pt x="866616" y="642540"/>
                  <a:pt x="870595" y="666537"/>
                  <a:pt x="903111" y="705556"/>
                </a:cubicBezTo>
                <a:cubicBezTo>
                  <a:pt x="915886" y="720887"/>
                  <a:pt x="926019" y="743318"/>
                  <a:pt x="945444" y="747889"/>
                </a:cubicBezTo>
                <a:cubicBezTo>
                  <a:pt x="1009709" y="763010"/>
                  <a:pt x="1077148" y="757296"/>
                  <a:pt x="1143000" y="762000"/>
                </a:cubicBezTo>
                <a:cubicBezTo>
                  <a:pt x="1437003" y="846002"/>
                  <a:pt x="1566942" y="886301"/>
                  <a:pt x="1933222" y="959556"/>
                </a:cubicBezTo>
                <a:cubicBezTo>
                  <a:pt x="2003778" y="973667"/>
                  <a:pt x="2075527" y="982755"/>
                  <a:pt x="2144889" y="1001889"/>
                </a:cubicBezTo>
                <a:cubicBezTo>
                  <a:pt x="2718267" y="1160062"/>
                  <a:pt x="2123722" y="1006426"/>
                  <a:pt x="2427111" y="1114778"/>
                </a:cubicBezTo>
                <a:cubicBezTo>
                  <a:pt x="2463639" y="1127824"/>
                  <a:pt x="2502370" y="1133593"/>
                  <a:pt x="2540000" y="1143000"/>
                </a:cubicBezTo>
                <a:cubicBezTo>
                  <a:pt x="2554111" y="1152407"/>
                  <a:pt x="2567164" y="1163638"/>
                  <a:pt x="2582333" y="1171222"/>
                </a:cubicBezTo>
                <a:cubicBezTo>
                  <a:pt x="2595637" y="1177874"/>
                  <a:pt x="2610100" y="1182319"/>
                  <a:pt x="2624666" y="1185333"/>
                </a:cubicBezTo>
                <a:cubicBezTo>
                  <a:pt x="2746620" y="1210565"/>
                  <a:pt x="2868269" y="1238277"/>
                  <a:pt x="2991555" y="1255889"/>
                </a:cubicBezTo>
                <a:cubicBezTo>
                  <a:pt x="3215885" y="1287936"/>
                  <a:pt x="3164458" y="1275943"/>
                  <a:pt x="3386666" y="1326445"/>
                </a:cubicBezTo>
                <a:cubicBezTo>
                  <a:pt x="3420350" y="1334101"/>
                  <a:pt x="3561514" y="1369500"/>
                  <a:pt x="3598333" y="1382889"/>
                </a:cubicBezTo>
                <a:cubicBezTo>
                  <a:pt x="3689029" y="1415869"/>
                  <a:pt x="3621889" y="1401722"/>
                  <a:pt x="3697111" y="1439333"/>
                </a:cubicBezTo>
                <a:cubicBezTo>
                  <a:pt x="3710415" y="1445985"/>
                  <a:pt x="3726140" y="1446793"/>
                  <a:pt x="3739444" y="1453445"/>
                </a:cubicBezTo>
                <a:cubicBezTo>
                  <a:pt x="3754613" y="1461030"/>
                  <a:pt x="3766189" y="1474986"/>
                  <a:pt x="3781777" y="1481667"/>
                </a:cubicBezTo>
                <a:cubicBezTo>
                  <a:pt x="3845080" y="1508796"/>
                  <a:pt x="3825631" y="1482427"/>
                  <a:pt x="3880555" y="1509889"/>
                </a:cubicBezTo>
                <a:cubicBezTo>
                  <a:pt x="3895724" y="1517473"/>
                  <a:pt x="3906364" y="1534298"/>
                  <a:pt x="3922889" y="1538111"/>
                </a:cubicBezTo>
                <a:cubicBezTo>
                  <a:pt x="3968950" y="1548740"/>
                  <a:pt x="4017093" y="1546359"/>
                  <a:pt x="4064000" y="1552222"/>
                </a:cubicBezTo>
                <a:cubicBezTo>
                  <a:pt x="4092390" y="1555771"/>
                  <a:pt x="4120516" y="1561215"/>
                  <a:pt x="4148666" y="1566333"/>
                </a:cubicBezTo>
                <a:cubicBezTo>
                  <a:pt x="4172264" y="1570624"/>
                  <a:pt x="4219222" y="1580445"/>
                  <a:pt x="4219222" y="1580445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0" name="Group 14"/>
          <p:cNvGrpSpPr>
            <a:grpSpLocks/>
          </p:cNvGrpSpPr>
          <p:nvPr/>
        </p:nvGrpSpPr>
        <p:grpSpPr bwMode="auto">
          <a:xfrm>
            <a:off x="2286000" y="5175250"/>
            <a:ext cx="4741863" cy="1038225"/>
            <a:chOff x="2286001" y="5020733"/>
            <a:chExt cx="4741333" cy="1037932"/>
          </a:xfrm>
        </p:grpSpPr>
        <p:cxnSp>
          <p:nvCxnSpPr>
            <p:cNvPr id="19461" name="Straight Connector 4"/>
            <p:cNvCxnSpPr>
              <a:cxnSpLocks noChangeShapeType="1"/>
            </p:cNvCxnSpPr>
            <p:nvPr/>
          </p:nvCxnSpPr>
          <p:spPr bwMode="auto">
            <a:xfrm>
              <a:off x="2568222" y="5616219"/>
              <a:ext cx="427566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462" name="Straight Connector 7"/>
            <p:cNvCxnSpPr>
              <a:cxnSpLocks noChangeShapeType="1"/>
            </p:cNvCxnSpPr>
            <p:nvPr/>
          </p:nvCxnSpPr>
          <p:spPr bwMode="auto">
            <a:xfrm>
              <a:off x="2582333" y="5503330"/>
              <a:ext cx="0" cy="1975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463" name="Straight Connector 9"/>
            <p:cNvCxnSpPr>
              <a:cxnSpLocks noChangeShapeType="1"/>
            </p:cNvCxnSpPr>
            <p:nvPr/>
          </p:nvCxnSpPr>
          <p:spPr bwMode="auto">
            <a:xfrm>
              <a:off x="4430888" y="5517442"/>
              <a:ext cx="0" cy="1967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464" name="Straight Connector 11"/>
            <p:cNvCxnSpPr>
              <a:cxnSpLocks noChangeShapeType="1"/>
            </p:cNvCxnSpPr>
            <p:nvPr/>
          </p:nvCxnSpPr>
          <p:spPr bwMode="auto">
            <a:xfrm>
              <a:off x="6093176" y="5514620"/>
              <a:ext cx="0" cy="1967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465" name="TextBox 10"/>
            <p:cNvSpPr txBox="1">
              <a:spLocks noChangeArrowheads="1"/>
            </p:cNvSpPr>
            <p:nvPr/>
          </p:nvSpPr>
          <p:spPr bwMode="auto">
            <a:xfrm>
              <a:off x="2286001" y="5658555"/>
              <a:ext cx="474133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1pPr>
              <a:lvl2pPr marL="742950" indent="-28575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2pPr>
              <a:lvl3pPr marL="1143000" indent="-22860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3pPr>
              <a:lvl4pPr marL="1600200" indent="-22860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4pPr>
              <a:lvl5pPr marL="2057400" indent="-22860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9pPr>
            </a:lstStyle>
            <a:p>
              <a:r>
                <a:rPr lang="en-US" altLang="en-US" sz="2000"/>
                <a:t>t = 0                     τ                    t &gt; τ</a:t>
              </a:r>
            </a:p>
          </p:txBody>
        </p:sp>
        <p:cxnSp>
          <p:nvCxnSpPr>
            <p:cNvPr id="19466" name="Straight Arrow Connector 13"/>
            <p:cNvCxnSpPr>
              <a:cxnSpLocks noChangeShapeType="1"/>
            </p:cNvCxnSpPr>
            <p:nvPr/>
          </p:nvCxnSpPr>
          <p:spPr bwMode="auto">
            <a:xfrm>
              <a:off x="4402666" y="5418664"/>
              <a:ext cx="1731490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467" name="TextBox 15"/>
            <p:cNvSpPr txBox="1">
              <a:spLocks noChangeArrowheads="1"/>
            </p:cNvSpPr>
            <p:nvPr/>
          </p:nvSpPr>
          <p:spPr bwMode="auto">
            <a:xfrm>
              <a:off x="4950177" y="5020733"/>
              <a:ext cx="73659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1pPr>
              <a:lvl2pPr marL="742950" indent="-28575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2pPr>
              <a:lvl3pPr marL="1143000" indent="-22860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3pPr>
              <a:lvl4pPr marL="1600200" indent="-22860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4pPr>
              <a:lvl5pPr marL="2057400" indent="-228600"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Helvetica" charset="0"/>
                  <a:ea typeface="MS PGothic" charset="-128"/>
                </a:defRPr>
              </a:lvl9pPr>
            </a:lstStyle>
            <a:p>
              <a:r>
                <a:rPr lang="en-US" altLang="en-US" sz="2000"/>
                <a:t>t - 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825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MS PGothic" charset="-128"/>
              </a:rPr>
              <a:t>Standby Redundancy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66850"/>
            <a:ext cx="7772400" cy="4675188"/>
          </a:xfrm>
        </p:spPr>
        <p:txBody>
          <a:bodyPr/>
          <a:lstStyle/>
          <a:p>
            <a:r>
              <a:rPr lang="en-US" altLang="en-US">
                <a:ea typeface="MS PGothic" charset="-128"/>
              </a:rPr>
              <a:t>If we assume that the time to failure of the components is exponentially distributed with parameters λ</a:t>
            </a:r>
            <a:r>
              <a:rPr lang="en-US" altLang="en-US" baseline="-25000">
                <a:ea typeface="MS PGothic" charset="-128"/>
              </a:rPr>
              <a:t>1 </a:t>
            </a:r>
            <a:r>
              <a:rPr lang="en-US" altLang="en-US">
                <a:ea typeface="MS PGothic" charset="-128"/>
              </a:rPr>
              <a:t>and λ</a:t>
            </a:r>
            <a:r>
              <a:rPr lang="en-US" altLang="en-US" baseline="-25000">
                <a:ea typeface="MS PGothic" charset="-128"/>
              </a:rPr>
              <a:t>2,</a:t>
            </a:r>
            <a:r>
              <a:rPr lang="en-US" altLang="en-US">
                <a:ea typeface="MS PGothic" charset="-128"/>
              </a:rPr>
              <a:t> then the probability density function for the failure of the first component is:</a:t>
            </a:r>
          </a:p>
          <a:p>
            <a:endParaRPr lang="en-US" altLang="en-US">
              <a:ea typeface="MS PGothic" charset="-128"/>
            </a:endParaRPr>
          </a:p>
          <a:p>
            <a:r>
              <a:rPr lang="en-US" altLang="en-US">
                <a:ea typeface="MS PGothic" charset="-128"/>
              </a:rPr>
              <a:t>Given that the first component must fail for the lifetime of the second component to start, the density function of the lifetime of the second component is conditional, given by:</a:t>
            </a:r>
          </a:p>
          <a:p>
            <a:pPr>
              <a:buFontTx/>
              <a:buNone/>
            </a:pPr>
            <a:endParaRPr lang="en-US" altLang="en-US">
              <a:ea typeface="MS PGothic" charset="-128"/>
            </a:endParaRPr>
          </a:p>
          <a:p>
            <a:pPr>
              <a:buFontTx/>
              <a:buNone/>
            </a:pPr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  <a:p>
            <a:r>
              <a:rPr lang="en-US" altLang="en-US">
                <a:ea typeface="MS PGothic" charset="-128"/>
              </a:rPr>
              <a:t>Then we define the system failure as a function of </a:t>
            </a:r>
            <a:r>
              <a:rPr lang="en-US" altLang="en-US" i="1">
                <a:ea typeface="MS PGothic" charset="-128"/>
              </a:rPr>
              <a:t>t</a:t>
            </a:r>
            <a:r>
              <a:rPr lang="en-US" altLang="en-US">
                <a:ea typeface="MS PGothic" charset="-128"/>
              </a:rPr>
              <a:t> and   , using the definition of conditional probability:</a:t>
            </a:r>
          </a:p>
          <a:p>
            <a:pPr>
              <a:buFontTx/>
              <a:buNone/>
            </a:pPr>
            <a:endParaRPr lang="en-US" altLang="en-US" sz="2400">
              <a:ea typeface="MS PGothic" charset="-128"/>
            </a:endParaRPr>
          </a:p>
          <a:p>
            <a:pPr>
              <a:buFontTx/>
              <a:buNone/>
            </a:pPr>
            <a:r>
              <a:rPr lang="en-US" altLang="en-US">
                <a:ea typeface="MS PGothic" charset="-128"/>
              </a:rPr>
              <a:t>     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894013" y="2532063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1447800" imgH="228600" progId="Equation.3">
                  <p:embed/>
                </p:oleObj>
              </mc:Choice>
              <mc:Fallback>
                <p:oleObj name="Equation" r:id="rId3" imgW="1447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2532063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224088" y="4048125"/>
          <a:ext cx="4594225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quation" r:id="rId5" imgW="2171700" imgH="584200" progId="Equation.3">
                  <p:embed/>
                </p:oleObj>
              </mc:Choice>
              <mc:Fallback>
                <p:oleObj name="Equation" r:id="rId5" imgW="2171700" imgH="5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4048125"/>
                        <a:ext cx="4594225" cy="123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7269163" y="5246688"/>
          <a:ext cx="3206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7" imgW="152400" imgH="165100" progId="Equation.3">
                  <p:embed/>
                </p:oleObj>
              </mc:Choice>
              <mc:Fallback>
                <p:oleObj name="Equation" r:id="rId7" imgW="152400" imgH="165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9163" y="5246688"/>
                        <a:ext cx="320675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338513" y="5842000"/>
          <a:ext cx="27209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9" imgW="1282700" imgH="203200" progId="Equation.3">
                  <p:embed/>
                </p:oleObj>
              </mc:Choice>
              <mc:Fallback>
                <p:oleObj name="Equation" r:id="rId9" imgW="12827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513" y="5842000"/>
                        <a:ext cx="27209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0981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MS PGothic" charset="-128"/>
              </a:rPr>
              <a:t>Standby Redundancy (Cont’d)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354138"/>
            <a:ext cx="7772400" cy="4675187"/>
          </a:xfrm>
        </p:spPr>
        <p:txBody>
          <a:bodyPr/>
          <a:lstStyle/>
          <a:p>
            <a:r>
              <a:rPr lang="en-US" altLang="en-US">
                <a:ea typeface="MS PGothic" charset="-128"/>
              </a:rPr>
              <a:t>The associated marginal density function of         is:</a:t>
            </a:r>
          </a:p>
          <a:p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  <a:p>
            <a:r>
              <a:rPr lang="en-US" altLang="en-US">
                <a:ea typeface="MS PGothic" charset="-128"/>
              </a:rPr>
              <a:t>So the system failure will be:</a:t>
            </a:r>
          </a:p>
          <a:p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  <a:p>
            <a:r>
              <a:rPr lang="en-US" altLang="en-US">
                <a:ea typeface="MS PGothic" charset="-128"/>
              </a:rPr>
              <a:t>And the reliability function will be:</a:t>
            </a:r>
          </a:p>
          <a:p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  <a:p>
            <a:endParaRPr lang="en-US" altLang="en-US">
              <a:ea typeface="MS PGothic" charset="-128"/>
            </a:endParaRP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438650" y="3040063"/>
          <a:ext cx="336867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3" imgW="1600200" imgH="431800" progId="Equation.3">
                  <p:embed/>
                </p:oleObj>
              </mc:Choice>
              <mc:Fallback>
                <p:oleObj name="Equation" r:id="rId3" imgW="1600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040063"/>
                        <a:ext cx="336867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017713" y="1812925"/>
          <a:ext cx="543083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quation" r:id="rId5" imgW="2667000" imgH="457200" progId="Equation.3">
                  <p:embed/>
                </p:oleObj>
              </mc:Choice>
              <mc:Fallback>
                <p:oleObj name="Equation" r:id="rId5" imgW="2667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1812925"/>
                        <a:ext cx="5430837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991225" y="1382713"/>
          <a:ext cx="5889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7" imgW="292100" imgH="203200" progId="Equation.3">
                  <p:embed/>
                </p:oleObj>
              </mc:Choice>
              <mc:Fallback>
                <p:oleObj name="Equation" r:id="rId7" imgW="2921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25" y="1382713"/>
                        <a:ext cx="58896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858963" y="4319588"/>
          <a:ext cx="609600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9" imgW="2895600" imgH="914400" progId="Equation.3">
                  <p:embed/>
                </p:oleObj>
              </mc:Choice>
              <mc:Fallback>
                <p:oleObj name="Equation" r:id="rId9" imgW="28956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3" y="4319588"/>
                        <a:ext cx="6096000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370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MS PGothic" charset="-128"/>
              </a:rPr>
              <a:t>Standby Redundancy (Cont’d)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MS PGothic" charset="-128"/>
            </a:endParaRPr>
          </a:p>
        </p:txBody>
      </p:sp>
      <p:pic>
        <p:nvPicPr>
          <p:cNvPr id="2253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513" y="1255713"/>
            <a:ext cx="6230937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23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Distribution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concerned ourselves with the probability distribution of a single random variable</a:t>
            </a:r>
          </a:p>
          <a:p>
            <a:r>
              <a:rPr lang="en-US" dirty="0" smtClean="0"/>
              <a:t>Often interested in probability statements concerning two or more random variables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Define, for any two random variables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, the </a:t>
            </a:r>
            <a:r>
              <a:rPr lang="en-US" i="1" dirty="0" smtClean="0">
                <a:solidFill>
                  <a:srgbClr val="FF0000"/>
                </a:solidFill>
              </a:rPr>
              <a:t>joint cumulative probability distribution function </a:t>
            </a:r>
            <a:r>
              <a:rPr lang="en-US" dirty="0" smtClean="0">
                <a:solidFill>
                  <a:srgbClr val="FF0000"/>
                </a:solidFill>
              </a:rPr>
              <a:t>of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and </a:t>
            </a:r>
            <a:r>
              <a:rPr lang="en-US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by</a:t>
            </a:r>
          </a:p>
          <a:p>
            <a:endParaRPr lang="en-US" dirty="0" smtClean="0"/>
          </a:p>
          <a:p>
            <a:r>
              <a:rPr lang="en-US" dirty="0" smtClean="0"/>
              <a:t>The distribution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(Marginal Distribution)can be obtained from the joint distribution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as follows: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185248" y="3570288"/>
          <a:ext cx="50895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2513911" imgH="203384" progId="Equation.3">
                  <p:embed/>
                </p:oleObj>
              </mc:Choice>
              <mc:Fallback>
                <p:oleObj name="Equation" r:id="rId3" imgW="2513911" imgH="2033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248" y="3570288"/>
                        <a:ext cx="50895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/>
          </p:nvPr>
        </p:nvGraphicFramePr>
        <p:xfrm>
          <a:off x="2601546" y="4626952"/>
          <a:ext cx="3109913" cy="1357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1536126" imgH="672985" progId="Equation.3">
                  <p:embed/>
                </p:oleObj>
              </mc:Choice>
              <mc:Fallback>
                <p:oleObj name="Equation" r:id="rId5" imgW="1536126" imgH="6729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546" y="4626952"/>
                        <a:ext cx="3109913" cy="1357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003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Distribution Functions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Similarly,                                                   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Where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are both discrete random variables it is convenient to define the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joint probability mass function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 smtClean="0"/>
              <a:t> by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Probability mass function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219448" y="1517528"/>
          <a:ext cx="341788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3" imgW="1688801" imgH="216061" progId="Equation.3">
                  <p:embed/>
                </p:oleObj>
              </mc:Choice>
              <mc:Fallback>
                <p:oleObj name="Equation" r:id="rId3" imgW="1688801" imgH="21606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448" y="1517528"/>
                        <a:ext cx="3417887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74847"/>
              </p:ext>
            </p:extLst>
          </p:nvPr>
        </p:nvGraphicFramePr>
        <p:xfrm>
          <a:off x="2952750" y="2674206"/>
          <a:ext cx="32385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5" imgW="1600062" imgH="203384" progId="Equation.3">
                  <p:embed/>
                </p:oleObj>
              </mc:Choice>
              <mc:Fallback>
                <p:oleObj name="Equation" r:id="rId5" imgW="1600062" imgH="2033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674206"/>
                        <a:ext cx="323850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10547"/>
              </p:ext>
            </p:extLst>
          </p:nvPr>
        </p:nvGraphicFramePr>
        <p:xfrm>
          <a:off x="4696525" y="3889416"/>
          <a:ext cx="2673350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7" imgW="1320616" imgH="355508" progId="Equation.3">
                  <p:embed/>
                </p:oleObj>
              </mc:Choice>
              <mc:Fallback>
                <p:oleObj name="Equation" r:id="rId7" imgW="1320616" imgH="35550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525" y="3889416"/>
                        <a:ext cx="2673350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924054"/>
              </p:ext>
            </p:extLst>
          </p:nvPr>
        </p:nvGraphicFramePr>
        <p:xfrm>
          <a:off x="4696525" y="5078515"/>
          <a:ext cx="2646363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9" imgW="1307939" imgH="355508" progId="Equation.3">
                  <p:embed/>
                </p:oleObj>
              </mc:Choice>
              <mc:Fallback>
                <p:oleObj name="Equation" r:id="rId9" imgW="1307939" imgH="35550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6525" y="5078515"/>
                        <a:ext cx="2646363" cy="715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5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Distribution Functions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076" y="1315550"/>
            <a:ext cx="7789789" cy="4921940"/>
          </a:xfrm>
        </p:spPr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say that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dirty="0"/>
              <a:t>and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dirty="0"/>
              <a:t>are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jointly continuous </a:t>
            </a:r>
            <a:r>
              <a:rPr lang="en-US" dirty="0"/>
              <a:t>defined for all real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dirty="0"/>
              <a:t>and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endParaRPr lang="en-US" dirty="0" smtClean="0"/>
          </a:p>
          <a:p>
            <a:endParaRPr lang="en-US" sz="900" dirty="0" smtClean="0"/>
          </a:p>
          <a:p>
            <a:pPr marL="0" indent="0">
              <a:buNone/>
            </a:pPr>
            <a:r>
              <a:rPr lang="en-US" i="1" dirty="0"/>
              <a:t>f</a:t>
            </a:r>
            <a:r>
              <a:rPr lang="en-US" i="1" dirty="0" smtClean="0"/>
              <a:t>(</a:t>
            </a:r>
            <a:r>
              <a:rPr lang="en-US" i="1" dirty="0" err="1" smtClean="0"/>
              <a:t>x,y</a:t>
            </a:r>
            <a:r>
              <a:rPr lang="en-US" i="1" dirty="0" smtClean="0"/>
              <a:t>) </a:t>
            </a:r>
            <a:r>
              <a:rPr lang="en-US" dirty="0" smtClean="0"/>
              <a:t>Called the </a:t>
            </a:r>
            <a:r>
              <a:rPr lang="en-US" i="1" dirty="0" smtClean="0"/>
              <a:t>joint probability density function</a:t>
            </a:r>
            <a:r>
              <a:rPr lang="en-US" dirty="0" smtClean="0"/>
              <a:t>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smtClean="0"/>
              <a:t> and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probability density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                                     is the </a:t>
            </a:r>
            <a:r>
              <a:rPr lang="en-US" dirty="0"/>
              <a:t>probability density function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X.</a:t>
            </a:r>
          </a:p>
          <a:p>
            <a:r>
              <a:rPr lang="en-US" dirty="0" smtClean="0"/>
              <a:t>The </a:t>
            </a:r>
            <a:r>
              <a:rPr lang="en-US" dirty="0"/>
              <a:t>probability density function of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dirty="0" smtClean="0"/>
              <a:t>is</a:t>
            </a:r>
            <a:br>
              <a:rPr lang="en-US" dirty="0" smtClean="0"/>
            </a:br>
            <a:r>
              <a:rPr lang="en-US" dirty="0" smtClean="0"/>
              <a:t>because: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877628"/>
              </p:ext>
            </p:extLst>
          </p:nvPr>
        </p:nvGraphicFramePr>
        <p:xfrm>
          <a:off x="3874883" y="2983554"/>
          <a:ext cx="3905905" cy="1571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3" imgW="2145726" imgH="863692" progId="Equation.3">
                  <p:embed/>
                </p:oleObj>
              </mc:Choice>
              <mc:Fallback>
                <p:oleObj name="Equation" r:id="rId3" imgW="2145726" imgH="8636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883" y="2983554"/>
                        <a:ext cx="3905905" cy="15717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089316"/>
              </p:ext>
            </p:extLst>
          </p:nvPr>
        </p:nvGraphicFramePr>
        <p:xfrm>
          <a:off x="925105" y="4602218"/>
          <a:ext cx="269875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" imgW="1333293" imgH="330154" progId="Equation.3">
                  <p:embed/>
                </p:oleObj>
              </mc:Choice>
              <mc:Fallback>
                <p:oleObj name="Equation" r:id="rId5" imgW="1333293" imgH="33015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105" y="4602218"/>
                        <a:ext cx="269875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736728"/>
              </p:ext>
            </p:extLst>
          </p:nvPr>
        </p:nvGraphicFramePr>
        <p:xfrm>
          <a:off x="5368705" y="5004023"/>
          <a:ext cx="2570644" cy="642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7" imgW="1320616" imgH="330154" progId="Equation.3">
                  <p:embed/>
                </p:oleObj>
              </mc:Choice>
              <mc:Fallback>
                <p:oleObj name="Equation" r:id="rId7" imgW="1320616" imgH="33015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705" y="5004023"/>
                        <a:ext cx="2570644" cy="6426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271151"/>
              </p:ext>
            </p:extLst>
          </p:nvPr>
        </p:nvGraphicFramePr>
        <p:xfrm>
          <a:off x="2009870" y="5627498"/>
          <a:ext cx="5372565" cy="609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9" imgW="2908001" imgH="330154" progId="Equation.3">
                  <p:embed/>
                </p:oleObj>
              </mc:Choice>
              <mc:Fallback>
                <p:oleObj name="Equation" r:id="rId9" imgW="2908001" imgH="33015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870" y="5627498"/>
                        <a:ext cx="5372565" cy="6099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148029"/>
              </p:ext>
            </p:extLst>
          </p:nvPr>
        </p:nvGraphicFramePr>
        <p:xfrm>
          <a:off x="2363970" y="1720807"/>
          <a:ext cx="4392613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1" imgW="2171080" imgH="368185" progId="Equation.3">
                  <p:embed/>
                </p:oleObj>
              </mc:Choice>
              <mc:Fallback>
                <p:oleObj name="Equation" r:id="rId11" imgW="2171080" imgH="3681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970" y="1720807"/>
                        <a:ext cx="4392613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639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titled 26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untitled 2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untitled 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654</Words>
  <Application>Microsoft Macintosh PowerPoint</Application>
  <PresentationFormat>On-screen Show (4:3)</PresentationFormat>
  <Paragraphs>94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Helvetica</vt:lpstr>
      <vt:lpstr>MS PGothic</vt:lpstr>
      <vt:lpstr>Times New Roman</vt:lpstr>
      <vt:lpstr>Arial</vt:lpstr>
      <vt:lpstr>untitled 26</vt:lpstr>
      <vt:lpstr>Equation</vt:lpstr>
      <vt:lpstr>Joint Distribution Functions, Independence of Random Variables, Covariance, and Correlation</vt:lpstr>
      <vt:lpstr>Today’s Topics and Announcements</vt:lpstr>
      <vt:lpstr>Standby Redundancy: joint/conditional joint probability distributions</vt:lpstr>
      <vt:lpstr>Standby Redundancy (Cont’d)</vt:lpstr>
      <vt:lpstr>Standby Redundancy (Cont’d)</vt:lpstr>
      <vt:lpstr>Standby Redundancy (Cont’d)</vt:lpstr>
      <vt:lpstr>Joint Distribution Functions</vt:lpstr>
      <vt:lpstr>Joint Distribution Functions Cont’d</vt:lpstr>
      <vt:lpstr>Joint Distribution Functions Cont’d</vt:lpstr>
      <vt:lpstr>Joint Distribution Functions Cont’d</vt:lpstr>
      <vt:lpstr>Joint Distribution Functions Cont’d</vt:lpstr>
      <vt:lpstr>Example 1</vt:lpstr>
      <vt:lpstr>Example 1 (Cont’d)</vt:lpstr>
    </vt:vector>
  </TitlesOfParts>
  <Company>Home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Activity 4</dc:title>
  <dc:creator>Homa Alemzadeh</dc:creator>
  <cp:lastModifiedBy>Cao, Phuong Minh</cp:lastModifiedBy>
  <cp:revision>117</cp:revision>
  <dcterms:created xsi:type="dcterms:W3CDTF">2014-10-21T13:25:14Z</dcterms:created>
  <dcterms:modified xsi:type="dcterms:W3CDTF">2017-04-14T17:27:27Z</dcterms:modified>
</cp:coreProperties>
</file>