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44" r:id="rId2"/>
    <p:sldId id="345" r:id="rId3"/>
    <p:sldId id="379" r:id="rId4"/>
    <p:sldId id="410" r:id="rId5"/>
    <p:sldId id="380" r:id="rId6"/>
    <p:sldId id="381" r:id="rId7"/>
    <p:sldId id="382" r:id="rId8"/>
    <p:sldId id="383" r:id="rId9"/>
    <p:sldId id="384" r:id="rId10"/>
    <p:sldId id="385" r:id="rId11"/>
  </p:sldIdLst>
  <p:sldSz cx="9144000" cy="6858000" type="letter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MS PGothic" charset="-128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Helvetica" charset="0"/>
        <a:ea typeface="MS PGothic" charset="-128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Helvetica" charset="0"/>
        <a:ea typeface="MS PGothic" charset="-128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Helvetica" charset="0"/>
        <a:ea typeface="MS PGothic" charset="-128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Helvetica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7CCFE"/>
    <a:srgbClr val="D2DFFF"/>
    <a:srgbClr val="ECF2FF"/>
    <a:srgbClr val="EEF3FF"/>
    <a:srgbClr val="EEEEEE"/>
    <a:srgbClr val="FCF5F6"/>
    <a:srgbClr val="DADAD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72"/>
    <p:restoredTop sz="94718"/>
  </p:normalViewPr>
  <p:slideViewPr>
    <p:cSldViewPr snapToGrid="0">
      <p:cViewPr varScale="1">
        <p:scale>
          <a:sx n="92" d="100"/>
          <a:sy n="92" d="100"/>
        </p:scale>
        <p:origin x="4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-2184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4" Type="http://schemas.openxmlformats.org/officeDocument/2006/relationships/image" Target="../media/image8.wmf"/><Relationship Id="rId1" Type="http://schemas.openxmlformats.org/officeDocument/2006/relationships/image" Target="../media/image6.wmf"/><Relationship Id="rId2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4-03T15:56:43.619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223 12 8246,'-11'0'0,"-1"0"0,1 0 0,0 0 0,0 0 0,1-1 0,1-2 0,4-1 0,4 2 0,6 1 0,4 1 71,2 0 0,0 0 1,0 0-1,0 0 0,1 0-50,-1 0 0,0 5 0,0 2 0,0 3 0,1 1 0,-1 0 0,-1 0-175,-3 1 0,-1-1 0,-3 0 0,1 0 28,-2 0 1,-2 2 0,-4 0-1,-4 2 1,-5-1 89,-2-2 1,-5 0-1,2-1 1,-3 0 28,-2 0 1,1 0 0,0 1 0,-1-3 66,1-1 0,1 1 1,1-4 168,1 1 1,6-4-108,-2 2 1,7-4 0,4-4 0,4-3 29,4-3 1,4-3 0,5-1-1,3-5-46,2-2 0,1 2 0,3 1-117,0-2 1,1 0 0,-1 1-1,0 3-53,1 0 1,-1 3 0,0-1 0,0 1 0,-3 2-115,0 0 0,-4 5 1,2 2-1,-1 3 47,-2 1 1,-1 0 0,-4 1-1,0 3 82,-1 3 0,-2 8 0,1 4 0,-3 0 83,-3 0 0,-1 6 1,0-4-1,0 0 168,0-1 0,0-1 0,-1 2 1,-3-1-21,-3-2 0,1-4 1,-2 1-204,-1-3 1,0-1 0,-1 1-1,1-2-133,1-3 1,1 3-1,-4-4 1,0 0-516,-1-2 1,1-3-1,0-1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3250"/>
            <a:ext cx="5137150" cy="4183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7060" tIns="50147" rIns="97060" bIns="501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842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1pPr>
    <a:lvl2pPr marL="473075" algn="l" defTabSz="9842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2pPr>
    <a:lvl3pPr marL="949325" algn="l" defTabSz="9842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3pPr>
    <a:lvl4pPr marL="1422400" algn="l" defTabSz="9842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4pPr>
    <a:lvl5pPr marL="1897063" algn="l" defTabSz="9842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4850"/>
            <a:ext cx="4633912" cy="3475038"/>
          </a:xfrm>
          <a:ln cap="flat"/>
        </p:spPr>
      </p:sp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8013"/>
            <a:ext cx="5140325" cy="4181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3873" tIns="46141" rIns="93873" bIns="46141"/>
          <a:lstStyle/>
          <a:p>
            <a:endParaRPr lang="en-US" altLang="en-US">
              <a:ea typeface="MS PGothic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5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464" y="163513"/>
            <a:ext cx="1963736" cy="6049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1664" y="163513"/>
            <a:ext cx="57404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6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83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58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38289"/>
            <a:ext cx="3810000" cy="467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8289"/>
            <a:ext cx="3810000" cy="467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8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2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9309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61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5633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692150" y="184150"/>
            <a:ext cx="7759700" cy="968375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800">
                <a:solidFill>
                  <a:schemeClr val="tx1"/>
                </a:solidFill>
                <a:latin typeface="Helvetica" charset="0"/>
                <a:ea typeface="MS PGothic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charset="0"/>
                <a:ea typeface="MS PGothic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charset="0"/>
                <a:ea typeface="MS PGothic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charset="0"/>
                <a:ea typeface="MS PGothic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  <a:ea typeface="MS PGothic" charset="-128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1663" y="163513"/>
            <a:ext cx="7772400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38288"/>
            <a:ext cx="7772400" cy="467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658813" y="6353175"/>
            <a:ext cx="77914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592138" y="6311900"/>
            <a:ext cx="1141412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endParaRPr lang="en-US" altLang="en-US" sz="1000" b="1" dirty="0" smtClean="0"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1000" b="1" dirty="0" err="1" smtClean="0">
                <a:latin typeface="Times New Roman" panose="02020603050405020304" pitchFamily="18" charset="0"/>
              </a:rPr>
              <a:t>Iyer</a:t>
            </a:r>
            <a:r>
              <a:rPr lang="en-US" altLang="en-US" sz="1000" b="1" dirty="0" smtClean="0">
                <a:latin typeface="Times New Roman" panose="02020603050405020304" pitchFamily="18" charset="0"/>
              </a:rPr>
              <a:t>  - Lecture 16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05638" y="6319838"/>
            <a:ext cx="1533525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defRPr/>
            </a:pPr>
            <a:r>
              <a:rPr lang="en-US" altLang="en-US" sz="1000" b="1" dirty="0" smtClean="0">
                <a:latin typeface="Times New Roman" charset="0"/>
                <a:ea typeface="+mn-ea"/>
              </a:rPr>
              <a:t>        </a:t>
            </a:r>
          </a:p>
          <a:p>
            <a:pPr algn="r">
              <a:defRPr/>
            </a:pPr>
            <a:r>
              <a:rPr lang="en-US" altLang="en-US" sz="1000" b="1" dirty="0" smtClean="0">
                <a:latin typeface="Times New Roman" charset="0"/>
                <a:ea typeface="+mn-ea"/>
              </a:rPr>
              <a:t>ECE 313 – Spring 2017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919538" y="6311900"/>
            <a:ext cx="182562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endParaRPr lang="en-US" altLang="en-US" sz="1000" smtClean="0">
              <a:latin typeface="Times New Roman" panose="02020603050405020304" pitchFamily="18" charset="0"/>
            </a:endParaRPr>
          </a:p>
          <a:p>
            <a:pPr>
              <a:defRPr/>
            </a:pPr>
            <a:endParaRPr lang="en-US" altLang="en-US" sz="1000" smtClean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5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5.wmf"/><Relationship Id="rId7" Type="http://schemas.openxmlformats.org/officeDocument/2006/relationships/oleObject" Target="../embeddings/oleObject8.bin"/><Relationship Id="rId8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0" Type="http://schemas.openxmlformats.org/officeDocument/2006/relationships/image" Target="../media/image8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9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9288" y="87313"/>
            <a:ext cx="7772400" cy="1143000"/>
          </a:xfrm>
        </p:spPr>
        <p:txBody>
          <a:bodyPr lIns="92075" tIns="46037" rIns="92075" bIns="46037"/>
          <a:lstStyle/>
          <a:p>
            <a:r>
              <a:rPr lang="en-US" altLang="en-US" sz="2800" dirty="0" smtClean="0">
                <a:ea typeface="MS PGothic" charset="-128"/>
              </a:rPr>
              <a:t>Hazards, Instantaneous failure rates</a:t>
            </a:r>
            <a:br>
              <a:rPr lang="en-US" altLang="en-US" sz="2800" dirty="0" smtClean="0">
                <a:ea typeface="MS PGothic" charset="-128"/>
              </a:rPr>
            </a:br>
            <a:r>
              <a:rPr lang="en-US" altLang="en-US" sz="2800" dirty="0" smtClean="0">
                <a:ea typeface="MS PGothic" charset="-128"/>
              </a:rPr>
              <a:t>Group Activity</a:t>
            </a:r>
            <a:endParaRPr lang="en-US" altLang="en-US" sz="2800" dirty="0">
              <a:ea typeface="MS PGothic" charset="-128"/>
            </a:endParaRPr>
          </a:p>
        </p:txBody>
      </p:sp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1375" y="2362200"/>
            <a:ext cx="7502525" cy="2819400"/>
          </a:xfrm>
        </p:spPr>
        <p:txBody>
          <a:bodyPr lIns="92075" tIns="46037" rIns="92075" bIns="46037"/>
          <a:lstStyle/>
          <a:p>
            <a:pPr marL="342900" indent="-342900"/>
            <a:r>
              <a:rPr lang="en-US" altLang="en-US" sz="2400" dirty="0">
                <a:ea typeface="MS PGothic" charset="-128"/>
              </a:rPr>
              <a:t>ECE 313</a:t>
            </a:r>
          </a:p>
          <a:p>
            <a:pPr marL="342900" indent="-342900"/>
            <a:r>
              <a:rPr lang="en-US" altLang="en-US" sz="2400" dirty="0">
                <a:ea typeface="MS PGothic" charset="-128"/>
              </a:rPr>
              <a:t>Probability with Engineering Applications</a:t>
            </a:r>
          </a:p>
          <a:p>
            <a:pPr marL="342900" indent="-342900"/>
            <a:r>
              <a:rPr lang="en-US" altLang="en-US" sz="2400" dirty="0">
                <a:ea typeface="MS PGothic" charset="-128"/>
              </a:rPr>
              <a:t>Lecture </a:t>
            </a:r>
            <a:r>
              <a:rPr lang="en-US" altLang="en-US" sz="2400" dirty="0" smtClean="0">
                <a:ea typeface="MS PGothic" charset="-128"/>
              </a:rPr>
              <a:t>18</a:t>
            </a:r>
            <a:endParaRPr lang="en-US" altLang="en-US" sz="2400" dirty="0">
              <a:ea typeface="MS PGothic" charset="-128"/>
            </a:endParaRPr>
          </a:p>
          <a:p>
            <a:pPr marL="342900" indent="-342900"/>
            <a:r>
              <a:rPr lang="en-US" altLang="en-US" sz="2400" dirty="0">
                <a:ea typeface="MS PGothic" charset="-128"/>
              </a:rPr>
              <a:t> Ravi K. </a:t>
            </a:r>
            <a:r>
              <a:rPr lang="en-US" altLang="en-US" sz="2400" dirty="0" err="1">
                <a:ea typeface="MS PGothic" charset="-128"/>
              </a:rPr>
              <a:t>Iyer</a:t>
            </a:r>
            <a:endParaRPr lang="en-US" altLang="en-US" sz="2400" dirty="0">
              <a:ea typeface="MS PGothic" charset="-128"/>
            </a:endParaRPr>
          </a:p>
          <a:p>
            <a:pPr marL="342900" indent="-342900"/>
            <a:r>
              <a:rPr lang="en-US" altLang="en-US" sz="2400" dirty="0">
                <a:ea typeface="MS PGothic" charset="-128"/>
              </a:rPr>
              <a:t>Dept. of Electrical and Computer Engineering</a:t>
            </a:r>
          </a:p>
          <a:p>
            <a:pPr marL="342900" indent="-342900"/>
            <a:r>
              <a:rPr lang="en-US" altLang="en-US" sz="2400" dirty="0">
                <a:ea typeface="MS PGothic" charset="-128"/>
              </a:rPr>
              <a:t>University of Illinois at Urbana Champaign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8693508" y="1392313"/>
              <a:ext cx="156960" cy="1292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677308" y="1376113"/>
                <a:ext cx="189000" cy="161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MS PGothic" charset="-128"/>
              </a:rPr>
              <a:t>Constraints on f(t) and z(t)</a:t>
            </a:r>
          </a:p>
        </p:txBody>
      </p:sp>
      <p:pic>
        <p:nvPicPr>
          <p:cNvPr id="389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1509713"/>
            <a:ext cx="7869238" cy="444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855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MS PGothic" charset="-128"/>
              </a:rPr>
              <a:t>Today’</a:t>
            </a:r>
            <a:r>
              <a:rPr lang="en-US" altLang="ja-JP">
                <a:ea typeface="MS PGothic" charset="-128"/>
              </a:rPr>
              <a:t>s Topics</a:t>
            </a:r>
            <a:endParaRPr lang="en-US" altLang="en-US">
              <a:ea typeface="MS PGothic" charset="-128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270000"/>
            <a:ext cx="7818438" cy="4992688"/>
          </a:xfrm>
        </p:spPr>
        <p:txBody>
          <a:bodyPr/>
          <a:lstStyle/>
          <a:p>
            <a:pPr>
              <a:defRPr/>
            </a:pPr>
            <a:r>
              <a:rPr lang="en-US" altLang="en-US" sz="1900" b="1" dirty="0" smtClean="0"/>
              <a:t>Reliability </a:t>
            </a:r>
            <a:r>
              <a:rPr lang="en-US" altLang="en-US" sz="1900" b="1" dirty="0" smtClean="0"/>
              <a:t>Function-</a:t>
            </a:r>
            <a:r>
              <a:rPr lang="en-US" altLang="en-US" sz="1900" b="1" dirty="0" smtClean="0"/>
              <a:t>--Instantaneous failure rate</a:t>
            </a:r>
          </a:p>
          <a:p>
            <a:pPr>
              <a:defRPr/>
            </a:pPr>
            <a:r>
              <a:rPr lang="en-US" altLang="en-US" sz="1900" b="1" dirty="0" smtClean="0"/>
              <a:t>Group activity </a:t>
            </a:r>
            <a:endParaRPr lang="en-US" altLang="en-US" sz="1700" b="1" dirty="0" smtClean="0"/>
          </a:p>
          <a:p>
            <a:pPr>
              <a:defRPr/>
            </a:pPr>
            <a:r>
              <a:rPr lang="en-US" altLang="en-US" sz="1700" b="1" dirty="0" smtClean="0"/>
              <a:t>Announcements</a:t>
            </a:r>
          </a:p>
          <a:p>
            <a:pPr lvl="1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Homework </a:t>
            </a:r>
            <a:r>
              <a:rPr lang="en-US" altLang="en-US" sz="1700" dirty="0" smtClean="0">
                <a:solidFill>
                  <a:srgbClr val="FF0000"/>
                </a:solidFill>
              </a:rPr>
              <a:t>8 out today due next Wednesday in class</a:t>
            </a:r>
            <a:endParaRPr lang="en-US" altLang="en-US" sz="1700" dirty="0" smtClean="0">
              <a:solidFill>
                <a:srgbClr val="000000"/>
              </a:solidFill>
            </a:endParaRPr>
          </a:p>
          <a:p>
            <a:pPr lvl="1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Group activity on Hypo-exponentials, </a:t>
            </a:r>
            <a:r>
              <a:rPr lang="en-US" altLang="en-US" sz="1700" dirty="0" err="1" smtClean="0">
                <a:solidFill>
                  <a:srgbClr val="FF0000"/>
                </a:solidFill>
              </a:rPr>
              <a:t>Erlang</a:t>
            </a:r>
            <a:r>
              <a:rPr lang="en-US" altLang="en-US" sz="1700" dirty="0" smtClean="0">
                <a:solidFill>
                  <a:srgbClr val="FF0000"/>
                </a:solidFill>
              </a:rPr>
              <a:t> and Hyper-Exponentials, c Pl read the class notes and examples</a:t>
            </a:r>
          </a:p>
          <a:p>
            <a:pPr lvl="1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Mini Project 2 graded </a:t>
            </a:r>
            <a:r>
              <a:rPr lang="en-US" altLang="en-US" sz="1700" dirty="0" smtClean="0">
                <a:solidFill>
                  <a:srgbClr val="FF0000"/>
                </a:solidFill>
              </a:rPr>
              <a:t>still waiting </a:t>
            </a:r>
            <a:r>
              <a:rPr lang="en-US" altLang="en-US" sz="1700" dirty="0" smtClean="0">
                <a:solidFill>
                  <a:srgbClr val="FF0000"/>
                </a:solidFill>
              </a:rPr>
              <a:t>for you to submit individual contributions</a:t>
            </a:r>
          </a:p>
          <a:p>
            <a:pPr lvl="1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Final mini-project will be announced next week</a:t>
            </a:r>
            <a:endParaRPr lang="en-US" altLang="en-US" sz="1700" dirty="0">
              <a:solidFill>
                <a:srgbClr val="FF0000"/>
              </a:solidFill>
            </a:endParaRPr>
          </a:p>
          <a:p>
            <a:pPr marL="457200" lvl="1" indent="0">
              <a:buFontTx/>
              <a:buNone/>
              <a:defRPr/>
            </a:pPr>
            <a:endParaRPr lang="en-US" altLang="en-US" sz="1100" dirty="0" smtClean="0"/>
          </a:p>
          <a:p>
            <a:pPr marL="457200" lvl="1" indent="0">
              <a:buFontTx/>
              <a:buNone/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MS PGothic" charset="-128"/>
              </a:rPr>
              <a:t>Instantaneous Failure Rate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x-none" dirty="0">
                <a:solidFill>
                  <a:srgbClr val="FF0000"/>
                </a:solidFill>
                <a:ea typeface="MS PGothic" charset="-128"/>
              </a:rPr>
              <a:t>If we know for certain that the component was functioning up to time </a:t>
            </a:r>
            <a:r>
              <a:rPr lang="en-US" altLang="x-none" i="1" dirty="0">
                <a:solidFill>
                  <a:srgbClr val="FF0000"/>
                </a:solidFill>
                <a:latin typeface="Times New Roman" charset="0"/>
                <a:ea typeface="MS PGothic" charset="-128"/>
              </a:rPr>
              <a:t>t</a:t>
            </a:r>
            <a:r>
              <a:rPr lang="en-US" altLang="x-none" dirty="0">
                <a:solidFill>
                  <a:srgbClr val="FF0000"/>
                </a:solidFill>
                <a:ea typeface="MS PGothic" charset="-128"/>
              </a:rPr>
              <a:t>, the (conditional) probability of its failure in </a:t>
            </a:r>
            <a:r>
              <a:rPr lang="en-US" altLang="x-none" dirty="0" smtClean="0">
                <a:solidFill>
                  <a:srgbClr val="FF0000"/>
                </a:solidFill>
                <a:ea typeface="MS PGothic" charset="-128"/>
              </a:rPr>
              <a:t>the interval will </a:t>
            </a:r>
            <a:r>
              <a:rPr lang="en-US" altLang="x-none" i="1" dirty="0" err="1" smtClean="0">
                <a:solidFill>
                  <a:srgbClr val="FF0000"/>
                </a:solidFill>
                <a:latin typeface="Times New Roman" charset="0"/>
                <a:ea typeface="MS PGothic" charset="-128"/>
              </a:rPr>
              <a:t>Δt</a:t>
            </a:r>
            <a:r>
              <a:rPr lang="en-US" altLang="x-none" i="1" dirty="0" smtClean="0">
                <a:solidFill>
                  <a:srgbClr val="FF0000"/>
                </a:solidFill>
                <a:latin typeface="Times New Roman" charset="0"/>
                <a:ea typeface="MS PGothic" charset="-128"/>
              </a:rPr>
              <a:t>, </a:t>
            </a:r>
            <a:r>
              <a:rPr lang="en-US" altLang="x-none" dirty="0" smtClean="0">
                <a:solidFill>
                  <a:srgbClr val="FF0000"/>
                </a:solidFill>
                <a:ea typeface="MS PGothic" charset="-128"/>
              </a:rPr>
              <a:t>(in </a:t>
            </a:r>
            <a:r>
              <a:rPr lang="en-US" altLang="x-none" dirty="0">
                <a:solidFill>
                  <a:srgbClr val="FF0000"/>
                </a:solidFill>
                <a:ea typeface="MS PGothic" charset="-128"/>
              </a:rPr>
              <a:t>general) be different </a:t>
            </a:r>
            <a:r>
              <a:rPr lang="en-US" altLang="x-none" dirty="0" smtClean="0">
                <a:solidFill>
                  <a:srgbClr val="FF0000"/>
                </a:solidFill>
                <a:ea typeface="MS PGothic" charset="-128"/>
              </a:rPr>
              <a:t>from f(t) </a:t>
            </a:r>
            <a:r>
              <a:rPr lang="en-US" altLang="x-none" i="1" dirty="0" err="1">
                <a:solidFill>
                  <a:srgbClr val="FF0000"/>
                </a:solidFill>
                <a:latin typeface="Times New Roman" charset="0"/>
                <a:ea typeface="MS PGothic" charset="-128"/>
              </a:rPr>
              <a:t>Δt</a:t>
            </a:r>
            <a:r>
              <a:rPr lang="en-US" altLang="x-none" dirty="0">
                <a:solidFill>
                  <a:srgbClr val="FF0000"/>
                </a:solidFill>
                <a:ea typeface="MS PGothic" charset="-128"/>
              </a:rPr>
              <a:t> </a:t>
            </a:r>
            <a:endParaRPr lang="en-US" altLang="x-none" dirty="0">
              <a:solidFill>
                <a:srgbClr val="FF0000"/>
              </a:solidFill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 dirty="0">
              <a:ea typeface="MS PGothic" charset="-128"/>
            </a:endParaRPr>
          </a:p>
          <a:p>
            <a:pPr>
              <a:lnSpc>
                <a:spcPct val="120000"/>
              </a:lnSpc>
            </a:pPr>
            <a:r>
              <a:rPr lang="en-US" altLang="x-none" dirty="0">
                <a:ea typeface="MS PGothic" charset="-128"/>
              </a:rPr>
              <a:t>This leads to the notion of </a:t>
            </a:r>
            <a:r>
              <a:rPr lang="en-US" altLang="en-US" dirty="0">
                <a:ea typeface="MS PGothic" charset="-128"/>
              </a:rPr>
              <a:t>“</a:t>
            </a:r>
            <a:r>
              <a:rPr lang="en-US" altLang="x-none" dirty="0">
                <a:ea typeface="MS PGothic" charset="-128"/>
              </a:rPr>
              <a:t>Instantaneous failure rate.</a:t>
            </a:r>
            <a:r>
              <a:rPr lang="en-US" altLang="en-US" dirty="0">
                <a:ea typeface="MS PGothic" charset="-128"/>
              </a:rPr>
              <a:t>”</a:t>
            </a:r>
            <a:r>
              <a:rPr lang="en-US" altLang="x-none" dirty="0">
                <a:ea typeface="MS PGothic" charset="-128"/>
              </a:rPr>
              <a:t>  the conditional probability that the component does not survive for an (additional) interval of duration </a:t>
            </a:r>
            <a:r>
              <a:rPr lang="en-US" altLang="x-none" dirty="0" smtClean="0">
                <a:ea typeface="MS PGothic" charset="-128"/>
              </a:rPr>
              <a:t>given </a:t>
            </a:r>
            <a:r>
              <a:rPr lang="en-US" altLang="x-none" dirty="0">
                <a:ea typeface="MS PGothic" charset="-128"/>
              </a:rPr>
              <a:t>that it has survived until time </a:t>
            </a:r>
            <a:r>
              <a:rPr lang="en-US" altLang="x-none" i="1" dirty="0">
                <a:latin typeface="Times New Roman" charset="0"/>
                <a:ea typeface="MS PGothic" charset="-128"/>
              </a:rPr>
              <a:t>t</a:t>
            </a:r>
            <a:r>
              <a:rPr lang="en-US" altLang="x-none" dirty="0">
                <a:ea typeface="MS PGothic" charset="-128"/>
              </a:rPr>
              <a:t> can be written as:</a:t>
            </a:r>
          </a:p>
          <a:p>
            <a:pPr>
              <a:lnSpc>
                <a:spcPct val="120000"/>
              </a:lnSpc>
            </a:pPr>
            <a:endParaRPr lang="en-US" altLang="x-none" dirty="0">
              <a:ea typeface="MS PGothic" charset="-128"/>
            </a:endParaRPr>
          </a:p>
        </p:txBody>
      </p:sp>
      <p:graphicFrame>
        <p:nvGraphicFramePr>
          <p:cNvPr id="32772" name="Object 6"/>
          <p:cNvGraphicFramePr>
            <a:graphicFrameLocks/>
          </p:cNvGraphicFramePr>
          <p:nvPr/>
        </p:nvGraphicFramePr>
        <p:xfrm>
          <a:off x="2005013" y="4859338"/>
          <a:ext cx="5575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3" imgW="2729972" imgH="418893" progId="Equation.3">
                  <p:embed/>
                </p:oleObj>
              </mc:Choice>
              <mc:Fallback>
                <p:oleObj name="Equation" r:id="rId3" imgW="2729972" imgH="418893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3" y="4859338"/>
                        <a:ext cx="55753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629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133350"/>
            <a:ext cx="7772400" cy="1106488"/>
          </a:xfrm>
        </p:spPr>
        <p:txBody>
          <a:bodyPr/>
          <a:lstStyle/>
          <a:p>
            <a:r>
              <a:rPr lang="en-US" altLang="x-none">
                <a:ea typeface="MS PGothic" charset="-128"/>
              </a:rPr>
              <a:t>Instantaneous Failure Rate </a:t>
            </a:r>
            <a:br>
              <a:rPr lang="en-US" altLang="x-none">
                <a:ea typeface="MS PGothic" charset="-128"/>
              </a:rPr>
            </a:br>
            <a:r>
              <a:rPr lang="en-US" altLang="x-none">
                <a:ea typeface="MS PGothic" charset="-128"/>
              </a:rPr>
              <a:t>or Hazard Rate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Hazard measures the conditional probability of a failure given the system is currently working.</a:t>
            </a: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The failure density (pdf) measures the overall speed of failures</a:t>
            </a: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The Hazard/Instantaneous Failure Rate measures the dynamic (instantaneous) speed of failures.</a:t>
            </a: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To understand the hazard function we need to review conditional probability and conditional density functions (very similar concepts)</a:t>
            </a:r>
          </a:p>
        </p:txBody>
      </p:sp>
    </p:spTree>
    <p:extLst>
      <p:ext uri="{BB962C8B-B14F-4D97-AF65-F5344CB8AC3E}">
        <p14:creationId xmlns:p14="http://schemas.microsoft.com/office/powerpoint/2010/main" val="33746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MS PGothic" charset="-128"/>
              </a:rPr>
              <a:t>Instantaneous Failure Rate (Cont</a:t>
            </a:r>
            <a:r>
              <a:rPr lang="en-US" altLang="en-US">
                <a:ea typeface="MS PGothic" charset="-128"/>
              </a:rPr>
              <a:t>’</a:t>
            </a:r>
            <a:r>
              <a:rPr lang="en-US" altLang="x-none">
                <a:ea typeface="MS PGothic" charset="-128"/>
              </a:rPr>
              <a:t>d)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>
                <a:ea typeface="MS PGothic" charset="-128"/>
              </a:rPr>
              <a:t>Definition: The instantaneous failure rate </a:t>
            </a:r>
            <a:r>
              <a:rPr lang="en-US" altLang="en-US" i="1">
                <a:latin typeface="Times New Roman" charset="0"/>
                <a:ea typeface="MS PGothic" charset="-128"/>
              </a:rPr>
              <a:t>h(t)</a:t>
            </a:r>
            <a:r>
              <a:rPr lang="en-US" altLang="en-US">
                <a:ea typeface="MS PGothic" charset="-128"/>
              </a:rPr>
              <a:t> at time </a:t>
            </a:r>
            <a:r>
              <a:rPr lang="en-US" altLang="en-US" i="1">
                <a:latin typeface="Times New Roman" charset="0"/>
                <a:ea typeface="MS PGothic" charset="-128"/>
              </a:rPr>
              <a:t>t</a:t>
            </a:r>
            <a:r>
              <a:rPr lang="en-US" altLang="en-US">
                <a:ea typeface="MS PGothic" charset="-128"/>
              </a:rPr>
              <a:t> is defined to be:</a:t>
            </a:r>
          </a:p>
          <a:p>
            <a:pPr>
              <a:lnSpc>
                <a:spcPct val="120000"/>
              </a:lnSpc>
            </a:pPr>
            <a:endParaRPr lang="en-US" altLang="en-US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en-US">
              <a:ea typeface="MS PGothic" charset="-128"/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>
                <a:ea typeface="MS PGothic" charset="-128"/>
              </a:rPr>
              <a:t>	so that:</a:t>
            </a:r>
          </a:p>
          <a:p>
            <a:pPr>
              <a:lnSpc>
                <a:spcPct val="120000"/>
              </a:lnSpc>
            </a:pPr>
            <a:endParaRPr lang="en-US" altLang="en-US">
              <a:ea typeface="MS PGothic" charset="-128"/>
            </a:endParaRPr>
          </a:p>
          <a:p>
            <a:pPr>
              <a:lnSpc>
                <a:spcPct val="120000"/>
              </a:lnSpc>
            </a:pPr>
            <a:r>
              <a:rPr lang="en-US" altLang="en-US" i="1">
                <a:latin typeface="Times New Roman" charset="0"/>
                <a:ea typeface="MS PGothic" charset="-128"/>
              </a:rPr>
              <a:t>h(t)∆t </a:t>
            </a:r>
            <a:r>
              <a:rPr lang="en-US" altLang="en-US">
                <a:ea typeface="MS PGothic" charset="-128"/>
              </a:rPr>
              <a:t>represents the conditional probability that a component surviving to age t will fail in the interval </a:t>
            </a:r>
            <a:r>
              <a:rPr lang="en-US" altLang="en-US" i="1">
                <a:latin typeface="Times New Roman" charset="0"/>
                <a:ea typeface="MS PGothic" charset="-128"/>
              </a:rPr>
              <a:t>(t,t+∆t).</a:t>
            </a:r>
          </a:p>
          <a:p>
            <a:pPr>
              <a:lnSpc>
                <a:spcPct val="120000"/>
              </a:lnSpc>
            </a:pPr>
            <a:r>
              <a:rPr lang="en-US" altLang="en-US">
                <a:ea typeface="MS PGothic" charset="-128"/>
              </a:rPr>
              <a:t>The exponential distribution is characterized by a constant instantaneous failure rate: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altLang="en-US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en-US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en-US">
              <a:ea typeface="MS PGothic" charset="-128"/>
            </a:endParaRPr>
          </a:p>
        </p:txBody>
      </p:sp>
      <p:graphicFrame>
        <p:nvGraphicFramePr>
          <p:cNvPr id="33795" name="Object 3"/>
          <p:cNvGraphicFramePr>
            <a:graphicFrameLocks/>
          </p:cNvGraphicFramePr>
          <p:nvPr/>
        </p:nvGraphicFramePr>
        <p:xfrm>
          <a:off x="1839913" y="2189163"/>
          <a:ext cx="6026150" cy="176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4" name="Equation" r:id="rId3" imgW="2946033" imgH="863692" progId="Equation.3">
                  <p:embed/>
                </p:oleObj>
              </mc:Choice>
              <mc:Fallback>
                <p:oleObj name="Equation" r:id="rId3" imgW="2946033" imgH="863692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2189163"/>
                        <a:ext cx="6026150" cy="176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6"/>
          <p:cNvGraphicFramePr>
            <a:graphicFrameLocks/>
          </p:cNvGraphicFramePr>
          <p:nvPr/>
        </p:nvGraphicFramePr>
        <p:xfrm>
          <a:off x="4173538" y="5284788"/>
          <a:ext cx="29829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5" name="Equation" r:id="rId5" imgW="1460064" imgH="444247" progId="Equation.3">
                  <p:embed/>
                </p:oleObj>
              </mc:Choice>
              <mc:Fallback>
                <p:oleObj name="Equation" r:id="rId5" imgW="1460064" imgH="444247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538" y="5284788"/>
                        <a:ext cx="2982912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77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MS PGothic" charset="-128"/>
              </a:rPr>
              <a:t>Instantaneous Failure Rate (Cont</a:t>
            </a:r>
            <a:r>
              <a:rPr lang="en-US" altLang="en-US">
                <a:ea typeface="MS PGothic" charset="-128"/>
              </a:rPr>
              <a:t>’</a:t>
            </a:r>
            <a:r>
              <a:rPr lang="en-US" altLang="x-none">
                <a:ea typeface="MS PGothic" charset="-128"/>
              </a:rPr>
              <a:t>d)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57300"/>
            <a:ext cx="7772400" cy="4791075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en-US" dirty="0" smtClean="0"/>
              <a:t>Integrating both sides of the equation:</a:t>
            </a:r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 marL="0" indent="0">
              <a:lnSpc>
                <a:spcPct val="120000"/>
              </a:lnSpc>
              <a:buFontTx/>
              <a:buNone/>
              <a:defRPr/>
            </a:pPr>
            <a:r>
              <a:rPr lang="en-US" altLang="en-US" dirty="0" smtClean="0"/>
              <a:t>    </a:t>
            </a:r>
            <a:r>
              <a:rPr lang="en-US" altLang="en-US" sz="1600" dirty="0" smtClean="0"/>
              <a:t> </a:t>
            </a:r>
            <a:endParaRPr lang="en-US" altLang="en-US" sz="105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dirty="0" smtClean="0"/>
              <a:t>    (Using the boundary condition, R(0)=1) Hence:</a:t>
            </a:r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 marL="0" indent="0">
              <a:lnSpc>
                <a:spcPct val="120000"/>
              </a:lnSpc>
              <a:buFontTx/>
              <a:buNone/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</p:txBody>
      </p:sp>
      <p:graphicFrame>
        <p:nvGraphicFramePr>
          <p:cNvPr id="34819" name="Object 3"/>
          <p:cNvGraphicFramePr>
            <a:graphicFrameLocks/>
          </p:cNvGraphicFramePr>
          <p:nvPr/>
        </p:nvGraphicFramePr>
        <p:xfrm>
          <a:off x="2998788" y="1714500"/>
          <a:ext cx="3756025" cy="323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8" name="Equation" r:id="rId3" imgW="1866280" imgH="1955570" progId="Equation.3">
                  <p:embed/>
                </p:oleObj>
              </mc:Choice>
              <mc:Fallback>
                <p:oleObj name="Equation" r:id="rId3" imgW="1866280" imgH="195557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788" y="1714500"/>
                        <a:ext cx="3756025" cy="323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1"/>
          <p:cNvGraphicFramePr>
            <a:graphicFrameLocks/>
          </p:cNvGraphicFramePr>
          <p:nvPr/>
        </p:nvGraphicFramePr>
        <p:xfrm>
          <a:off x="3176588" y="5427663"/>
          <a:ext cx="2862262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9" name="Equation" r:id="rId5" imgW="1422890" imgH="507939" progId="Equation.3">
                  <p:embed/>
                </p:oleObj>
              </mc:Choice>
              <mc:Fallback>
                <p:oleObj name="Equation" r:id="rId5" imgW="1422890" imgH="507939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88" y="5427663"/>
                        <a:ext cx="2862262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029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MS PGothic" charset="-128"/>
              </a:rPr>
              <a:t>Cumulative Hazard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en-US" dirty="0" smtClean="0"/>
              <a:t>The cumulative failure rate,                       , is referred to as the </a:t>
            </a:r>
            <a:r>
              <a:rPr lang="en-US" altLang="en-US" b="1" dirty="0" smtClean="0"/>
              <a:t>cumulative hazard.  </a:t>
            </a:r>
          </a:p>
          <a:p>
            <a:pPr>
              <a:lnSpc>
                <a:spcPct val="120000"/>
              </a:lnSpc>
              <a:defRPr/>
            </a:pPr>
            <a:endParaRPr lang="en-US" altLang="en-US" b="1" dirty="0" smtClean="0"/>
          </a:p>
          <a:p>
            <a:pPr>
              <a:lnSpc>
                <a:spcPct val="120000"/>
              </a:lnSpc>
              <a:defRPr/>
            </a:pPr>
            <a:r>
              <a:rPr lang="en-US" altLang="en-US" b="1" dirty="0" smtClean="0"/>
              <a:t>                                     </a:t>
            </a:r>
            <a:r>
              <a:rPr lang="en-US" altLang="en-US" dirty="0" smtClean="0"/>
              <a:t>gives a useful theoretical representation of reliability as a function of the failure rate.</a:t>
            </a:r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r>
              <a:rPr lang="en-US" altLang="en-US" dirty="0" smtClean="0"/>
              <a:t>An alternate representation gives the reliability in terms of cumulative hazard: </a:t>
            </a:r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r>
              <a:rPr lang="en-US" altLang="en-US" dirty="0" smtClean="0"/>
              <a:t>If the lifetime is exponentially distributed, then                   and we obtain the exponential reliability function.</a:t>
            </a:r>
          </a:p>
          <a:p>
            <a:pPr>
              <a:lnSpc>
                <a:spcPct val="120000"/>
              </a:lnSpc>
              <a:defRPr/>
            </a:pPr>
            <a:endParaRPr lang="en-US" altLang="en-US" b="1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 marL="0" indent="0">
              <a:lnSpc>
                <a:spcPct val="120000"/>
              </a:lnSpc>
              <a:buFontTx/>
              <a:buNone/>
              <a:defRPr/>
            </a:pPr>
            <a:r>
              <a:rPr lang="en-US" altLang="en-US" dirty="0" smtClean="0"/>
              <a:t>     (Using the boundary condition, R(0)=1) Hence:</a:t>
            </a:r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 marL="0" indent="0">
              <a:lnSpc>
                <a:spcPct val="120000"/>
              </a:lnSpc>
              <a:buFontTx/>
              <a:buNone/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</p:txBody>
      </p:sp>
      <p:graphicFrame>
        <p:nvGraphicFramePr>
          <p:cNvPr id="35843" name="Object 3"/>
          <p:cNvGraphicFramePr>
            <a:graphicFrameLocks/>
          </p:cNvGraphicFramePr>
          <p:nvPr/>
        </p:nvGraphicFramePr>
        <p:xfrm>
          <a:off x="4176713" y="1376363"/>
          <a:ext cx="162242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Equation" r:id="rId3" imgW="990462" imgH="482278" progId="Equation.3">
                  <p:embed/>
                </p:oleObj>
              </mc:Choice>
              <mc:Fallback>
                <p:oleObj name="Equation" r:id="rId3" imgW="990462" imgH="482278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713" y="1376363"/>
                        <a:ext cx="1622425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1"/>
          <p:cNvGraphicFramePr>
            <a:graphicFrameLocks/>
          </p:cNvGraphicFramePr>
          <p:nvPr/>
        </p:nvGraphicFramePr>
        <p:xfrm>
          <a:off x="1047750" y="2573338"/>
          <a:ext cx="2609850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Equation" r:id="rId5" imgW="1422890" imgH="507939" progId="Equation.3">
                  <p:embed/>
                </p:oleObj>
              </mc:Choice>
              <mc:Fallback>
                <p:oleObj name="Equation" r:id="rId5" imgW="1422890" imgH="507939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2573338"/>
                        <a:ext cx="2609850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2"/>
          <p:cNvGraphicFramePr>
            <a:graphicFrameLocks/>
          </p:cNvGraphicFramePr>
          <p:nvPr/>
        </p:nvGraphicFramePr>
        <p:xfrm>
          <a:off x="3263900" y="4314825"/>
          <a:ext cx="160972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Equation" r:id="rId7" imgW="774401" imgH="228738" progId="Equation.3">
                  <p:embed/>
                </p:oleObj>
              </mc:Choice>
              <mc:Fallback>
                <p:oleObj name="Equation" r:id="rId7" imgW="774401" imgH="228738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314825"/>
                        <a:ext cx="1609725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3"/>
          <p:cNvGraphicFramePr>
            <a:graphicFrameLocks/>
          </p:cNvGraphicFramePr>
          <p:nvPr/>
        </p:nvGraphicFramePr>
        <p:xfrm>
          <a:off x="6283325" y="5243513"/>
          <a:ext cx="12922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Equation" r:id="rId9" imgW="621902" imgH="203261" progId="Equation.3">
                  <p:embed/>
                </p:oleObj>
              </mc:Choice>
              <mc:Fallback>
                <p:oleObj name="Equation" r:id="rId9" imgW="621902" imgH="203261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325" y="5243513"/>
                        <a:ext cx="1292225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787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i="1">
                <a:ea typeface="MS PGothic" charset="-128"/>
              </a:rPr>
              <a:t>f(t)</a:t>
            </a:r>
            <a:r>
              <a:rPr lang="en-US" altLang="x-none">
                <a:ea typeface="MS PGothic" charset="-128"/>
              </a:rPr>
              <a:t> and </a:t>
            </a:r>
            <a:r>
              <a:rPr lang="en-US" altLang="x-none" i="1">
                <a:ea typeface="MS PGothic" charset="-128"/>
              </a:rPr>
              <a:t>h(t)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f(t)∆t is the unconditional probability that the component will fail in the interval (t,t+ ∆t]</a:t>
            </a: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h(t) ∆t is the conditional probability that the component will fail in the same time interval, given that it has survived until time t.</a:t>
            </a: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h(t) is always greater than or equal to f(t), because R(t)≤1.</a:t>
            </a: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f(t) is a probability density. h(t) is not.</a:t>
            </a: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[h(t)] is the failure rate</a:t>
            </a: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[f(t)] is the failure density.</a:t>
            </a: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To further see the difference, we need the notion of conditional probability density.</a:t>
            </a: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r>
              <a:rPr lang="en-US" altLang="x-none">
                <a:ea typeface="MS PGothic" charset="-128"/>
              </a:rPr>
              <a:t>     </a:t>
            </a: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  <a:p>
            <a:pPr>
              <a:lnSpc>
                <a:spcPct val="120000"/>
              </a:lnSpc>
            </a:pPr>
            <a:endParaRPr lang="en-US" altLang="x-none"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40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MS PGothic" charset="-128"/>
              </a:rPr>
              <a:t>Failure Rate as a Function of Time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481138"/>
            <a:ext cx="7772400" cy="4675187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 marL="0" indent="0">
              <a:lnSpc>
                <a:spcPct val="120000"/>
              </a:lnSpc>
              <a:buFontTx/>
              <a:buNone/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  <a:p>
            <a:pPr>
              <a:lnSpc>
                <a:spcPct val="120000"/>
              </a:lnSpc>
              <a:defRPr/>
            </a:pPr>
            <a:endParaRPr lang="en-US" altLang="en-US" dirty="0" smtClean="0"/>
          </a:p>
          <a:p>
            <a:pPr>
              <a:lnSpc>
                <a:spcPct val="120000"/>
              </a:lnSpc>
              <a:defRPr/>
            </a:pPr>
            <a:endParaRPr lang="en-US" altLang="en-US" dirty="0"/>
          </a:p>
        </p:txBody>
      </p:sp>
      <p:graphicFrame>
        <p:nvGraphicFramePr>
          <p:cNvPr id="37891" name="Object 8"/>
          <p:cNvGraphicFramePr>
            <a:graphicFrameLocks noChangeAspect="1"/>
          </p:cNvGraphicFramePr>
          <p:nvPr/>
        </p:nvGraphicFramePr>
        <p:xfrm>
          <a:off x="1374775" y="1219200"/>
          <a:ext cx="6854825" cy="511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8" name="Acrobat Document" r:id="rId3" imgW="3251200" imgH="2959100" progId="AcroExch.Document.7">
                  <p:embed/>
                </p:oleObj>
              </mc:Choice>
              <mc:Fallback>
                <p:oleObj name="Acrobat Document" r:id="rId3" imgW="3251200" imgH="2959100" progId="AcroExch.Document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1219200"/>
                        <a:ext cx="6854825" cy="511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603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titled 26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untitled 2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untitled 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HD:Applications:Microsoft Office:Microsoft PowerPoint 4:</Template>
  <TotalTime>13508</TotalTime>
  <Pages>20</Pages>
  <Words>485</Words>
  <Application>Microsoft Macintosh PowerPoint</Application>
  <PresentationFormat>Letter Paper (8.5x11 in)</PresentationFormat>
  <Paragraphs>106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Helvetica</vt:lpstr>
      <vt:lpstr>MS PGothic</vt:lpstr>
      <vt:lpstr>Times New Roman</vt:lpstr>
      <vt:lpstr>Arial</vt:lpstr>
      <vt:lpstr>untitled 26</vt:lpstr>
      <vt:lpstr>Acrobat Document</vt:lpstr>
      <vt:lpstr>Equation</vt:lpstr>
      <vt:lpstr>Hazards, Instantaneous failure rates Group Activity</vt:lpstr>
      <vt:lpstr>Today’s Topics</vt:lpstr>
      <vt:lpstr>Instantaneous Failure Rate</vt:lpstr>
      <vt:lpstr>Instantaneous Failure Rate  or Hazard Rate</vt:lpstr>
      <vt:lpstr>Instantaneous Failure Rate (Cont’d)</vt:lpstr>
      <vt:lpstr>Instantaneous Failure Rate (Cont’d)</vt:lpstr>
      <vt:lpstr>Cumulative Hazard</vt:lpstr>
      <vt:lpstr>f(t) and h(t)</vt:lpstr>
      <vt:lpstr>Failure Rate as a Function of Time</vt:lpstr>
      <vt:lpstr>Constraints on f(t) and z(t)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Fault Tolerant Computing</dc:title>
  <dc:subject>lecture 1</dc:subject>
  <dc:creator>Center for Reliable and High-performance Computing</dc:creator>
  <cp:lastModifiedBy>Microsoft Office User</cp:lastModifiedBy>
  <cp:revision>301</cp:revision>
  <cp:lastPrinted>2017-03-27T15:05:00Z</cp:lastPrinted>
  <dcterms:created xsi:type="dcterms:W3CDTF">1997-10-16T10:43:32Z</dcterms:created>
  <dcterms:modified xsi:type="dcterms:W3CDTF">2017-04-06T12:40:27Z</dcterms:modified>
</cp:coreProperties>
</file>