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handoutMasterIdLst>
    <p:handoutMasterId r:id="rId38"/>
  </p:handoutMasterIdLst>
  <p:sldIdLst>
    <p:sldId id="256" r:id="rId2"/>
    <p:sldId id="338" r:id="rId3"/>
    <p:sldId id="364" r:id="rId4"/>
    <p:sldId id="365" r:id="rId5"/>
    <p:sldId id="367" r:id="rId6"/>
    <p:sldId id="366" r:id="rId7"/>
    <p:sldId id="368" r:id="rId8"/>
    <p:sldId id="373" r:id="rId9"/>
    <p:sldId id="369" r:id="rId10"/>
    <p:sldId id="370" r:id="rId11"/>
    <p:sldId id="371" r:id="rId12"/>
    <p:sldId id="372" r:id="rId13"/>
    <p:sldId id="352" r:id="rId14"/>
    <p:sldId id="343" r:id="rId15"/>
    <p:sldId id="344" r:id="rId16"/>
    <p:sldId id="345" r:id="rId17"/>
    <p:sldId id="348" r:id="rId18"/>
    <p:sldId id="350" r:id="rId19"/>
    <p:sldId id="349" r:id="rId20"/>
    <p:sldId id="336" r:id="rId21"/>
    <p:sldId id="333" r:id="rId22"/>
    <p:sldId id="334" r:id="rId23"/>
    <p:sldId id="328" r:id="rId24"/>
    <p:sldId id="329" r:id="rId25"/>
    <p:sldId id="353" r:id="rId26"/>
    <p:sldId id="354" r:id="rId27"/>
    <p:sldId id="355" r:id="rId28"/>
    <p:sldId id="356" r:id="rId29"/>
    <p:sldId id="357" r:id="rId30"/>
    <p:sldId id="358" r:id="rId31"/>
    <p:sldId id="359" r:id="rId32"/>
    <p:sldId id="360" r:id="rId33"/>
    <p:sldId id="361" r:id="rId34"/>
    <p:sldId id="362" r:id="rId35"/>
    <p:sldId id="363" r:id="rId36"/>
  </p:sldIdLst>
  <p:sldSz cx="9144000" cy="6858000" type="screen4x3"/>
  <p:notesSz cx="6997700" cy="92837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8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8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8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8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7CCFE"/>
    <a:srgbClr val="D2DFFF"/>
    <a:srgbClr val="ECF2FF"/>
    <a:srgbClr val="EEF3FF"/>
    <a:srgbClr val="EEEEEE"/>
    <a:srgbClr val="FCF5F6"/>
    <a:srgbClr val="DADA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9"/>
  </p:normalViewPr>
  <p:slideViewPr>
    <p:cSldViewPr snapToGrid="0">
      <p:cViewPr>
        <p:scale>
          <a:sx n="120" d="100"/>
          <a:sy n="120" d="100"/>
        </p:scale>
        <p:origin x="864" y="-7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1.wmf"/><Relationship Id="rId4" Type="http://schemas.openxmlformats.org/officeDocument/2006/relationships/image" Target="../media/image32.wmf"/><Relationship Id="rId1" Type="http://schemas.openxmlformats.org/officeDocument/2006/relationships/image" Target="../media/image29.wmf"/><Relationship Id="rId2"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wmf"/><Relationship Id="rId2" Type="http://schemas.openxmlformats.org/officeDocument/2006/relationships/image" Target="../media/image36.wmf"/><Relationship Id="rId3"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wmf"/><Relationship Id="rId1" Type="http://schemas.openxmlformats.org/officeDocument/2006/relationships/image" Target="../media/image2.wmf"/><Relationship Id="rId2"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 Id="rId3"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emf"/><Relationship Id="rId3"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 Id="rId3"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emf"/><Relationship Id="rId3"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5" Type="http://schemas.openxmlformats.org/officeDocument/2006/relationships/image" Target="../media/image20.wmf"/><Relationship Id="rId6" Type="http://schemas.openxmlformats.org/officeDocument/2006/relationships/image" Target="../media/image21.wmf"/><Relationship Id="rId1" Type="http://schemas.openxmlformats.org/officeDocument/2006/relationships/image" Target="../media/image16.emf"/><Relationship Id="rId2"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00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3450" y="4406900"/>
            <a:ext cx="5127625" cy="4176713"/>
          </a:xfrm>
          <a:prstGeom prst="rect">
            <a:avLst/>
          </a:prstGeom>
          <a:noFill/>
          <a:ln>
            <a:noFill/>
          </a:ln>
          <a:effectLst/>
          <a:extLst/>
        </p:spPr>
        <p:txBody>
          <a:bodyPr vert="horz" wrap="square" lIns="96907" tIns="50068" rIns="96907" bIns="500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1" name="Rectangle 3"/>
          <p:cNvSpPr>
            <a:spLocks noGrp="1" noRot="1" noChangeAspect="1" noChangeArrowheads="1" noTextEdit="1"/>
          </p:cNvSpPr>
          <p:nvPr>
            <p:ph type="sldImg" idx="2"/>
          </p:nvPr>
        </p:nvSpPr>
        <p:spPr bwMode="auto">
          <a:xfrm>
            <a:off x="1185863" y="703263"/>
            <a:ext cx="4625975" cy="34686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65901642"/>
      </p:ext>
    </p:extLst>
  </p:cSld>
  <p:clrMap bg1="lt1" tx1="dk1" bg2="lt2" tx2="dk2" accent1="accent1" accent2="accent2" accent3="accent3" accent4="accent4" accent5="accent5" accent6="accent6" hlink="hlink" folHlink="folHlink"/>
  <p:notesStyle>
    <a:lvl1pPr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7307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4932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422400"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97063"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1185863" y="703263"/>
            <a:ext cx="4627562" cy="3470275"/>
          </a:xfrm>
          <a:ln cap="flat"/>
        </p:spPr>
      </p:sp>
      <p:sp>
        <p:nvSpPr>
          <p:cNvPr id="261123" name="Rectangle 3"/>
          <p:cNvSpPr>
            <a:spLocks noGrp="1" noChangeArrowheads="1"/>
          </p:cNvSpPr>
          <p:nvPr>
            <p:ph type="body" idx="1"/>
          </p:nvPr>
        </p:nvSpPr>
        <p:spPr>
          <a:xfrm>
            <a:off x="933450" y="4411663"/>
            <a:ext cx="5130800" cy="4175125"/>
          </a:xfrm>
          <a:ln/>
        </p:spPr>
        <p:txBody>
          <a:bodyPr lIns="93738" tIns="46075" rIns="93738" bIns="46075"/>
          <a:lstStyle/>
          <a:p>
            <a:pPr>
              <a:defRPr/>
            </a:pPr>
            <a:endParaRPr lang="en-US">
              <a:ea typeface="ＭＳ Ｐゴシック" charset="0"/>
              <a:cs typeface="+mn-cs"/>
            </a:endParaRPr>
          </a:p>
        </p:txBody>
      </p:sp>
    </p:spTree>
    <p:extLst>
      <p:ext uri="{BB962C8B-B14F-4D97-AF65-F5344CB8AC3E}">
        <p14:creationId xmlns:p14="http://schemas.microsoft.com/office/powerpoint/2010/main" val="9542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85863" y="703263"/>
            <a:ext cx="4627562" cy="3470275"/>
          </a:xfrm>
          <a:ln cap="flat"/>
        </p:spPr>
      </p:sp>
      <p:sp>
        <p:nvSpPr>
          <p:cNvPr id="24579" name="Rectangle 3"/>
          <p:cNvSpPr>
            <a:spLocks noGrp="1" noChangeArrowheads="1"/>
          </p:cNvSpPr>
          <p:nvPr>
            <p:ph type="body" idx="1"/>
          </p:nvPr>
        </p:nvSpPr>
        <p:spPr>
          <a:xfrm>
            <a:off x="933450" y="4411663"/>
            <a:ext cx="5130800"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738" tIns="46075" rIns="93738" bIns="46075"/>
          <a:lstStyle/>
          <a:p>
            <a:endParaRPr lang="en-US" altLang="en-US">
              <a:ea typeface="MS PGothic" charset="-128"/>
            </a:endParaRPr>
          </a:p>
        </p:txBody>
      </p:sp>
    </p:spTree>
    <p:extLst>
      <p:ext uri="{BB962C8B-B14F-4D97-AF65-F5344CB8AC3E}">
        <p14:creationId xmlns:p14="http://schemas.microsoft.com/office/powerpoint/2010/main" val="212103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85863" y="703263"/>
            <a:ext cx="4627562" cy="3470275"/>
          </a:xfrm>
          <a:ln cap="flat"/>
        </p:spPr>
      </p:sp>
      <p:sp>
        <p:nvSpPr>
          <p:cNvPr id="26627" name="Rectangle 3"/>
          <p:cNvSpPr>
            <a:spLocks noGrp="1" noChangeArrowheads="1"/>
          </p:cNvSpPr>
          <p:nvPr>
            <p:ph type="body" idx="1"/>
          </p:nvPr>
        </p:nvSpPr>
        <p:spPr>
          <a:xfrm>
            <a:off x="933450" y="4411663"/>
            <a:ext cx="5130800"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738" tIns="46075" rIns="93738" bIns="46075"/>
          <a:lstStyle/>
          <a:p>
            <a:endParaRPr lang="en-US" altLang="en-US">
              <a:ea typeface="MS PGothic" charset="-128"/>
            </a:endParaRPr>
          </a:p>
        </p:txBody>
      </p:sp>
    </p:spTree>
    <p:extLst>
      <p:ext uri="{BB962C8B-B14F-4D97-AF65-F5344CB8AC3E}">
        <p14:creationId xmlns:p14="http://schemas.microsoft.com/office/powerpoint/2010/main" val="23354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185863" y="703263"/>
            <a:ext cx="4627562" cy="3470275"/>
          </a:xfrm>
          <a:ln cap="flat"/>
        </p:spPr>
      </p:sp>
      <p:sp>
        <p:nvSpPr>
          <p:cNvPr id="15363" name="Rectangle 3"/>
          <p:cNvSpPr>
            <a:spLocks noGrp="1" noChangeArrowheads="1"/>
          </p:cNvSpPr>
          <p:nvPr>
            <p:ph type="body" idx="1"/>
          </p:nvPr>
        </p:nvSpPr>
        <p:spPr>
          <a:xfrm>
            <a:off x="933450" y="4411663"/>
            <a:ext cx="5130800"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738" tIns="46075" rIns="93738" bIns="46075"/>
          <a:lstStyle/>
          <a:p>
            <a:endParaRPr lang="en-US" altLang="en-US">
              <a:ea typeface="MS PGothic" charset="-128"/>
            </a:endParaRPr>
          </a:p>
        </p:txBody>
      </p:sp>
    </p:spTree>
    <p:extLst>
      <p:ext uri="{BB962C8B-B14F-4D97-AF65-F5344CB8AC3E}">
        <p14:creationId xmlns:p14="http://schemas.microsoft.com/office/powerpoint/2010/main" val="1003911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85863" y="703263"/>
            <a:ext cx="4627562" cy="3470275"/>
          </a:xfrm>
          <a:ln cap="flat"/>
        </p:spPr>
      </p:sp>
      <p:sp>
        <p:nvSpPr>
          <p:cNvPr id="26627" name="Rectangle 3"/>
          <p:cNvSpPr>
            <a:spLocks noGrp="1" noChangeArrowheads="1"/>
          </p:cNvSpPr>
          <p:nvPr>
            <p:ph type="body" idx="1"/>
          </p:nvPr>
        </p:nvSpPr>
        <p:spPr>
          <a:xfrm>
            <a:off x="933450" y="4411663"/>
            <a:ext cx="5130800"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738" tIns="46075" rIns="93738" bIns="46075"/>
          <a:lstStyle/>
          <a:p>
            <a:endParaRPr lang="en-US" altLang="en-US">
              <a:ea typeface="MS PGothic" charset="-128"/>
            </a:endParaRPr>
          </a:p>
        </p:txBody>
      </p:sp>
    </p:spTree>
    <p:extLst>
      <p:ext uri="{BB962C8B-B14F-4D97-AF65-F5344CB8AC3E}">
        <p14:creationId xmlns:p14="http://schemas.microsoft.com/office/powerpoint/2010/main" val="1956642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85863" y="703263"/>
            <a:ext cx="4627562" cy="3470275"/>
          </a:xfrm>
          <a:ln cap="flat"/>
        </p:spPr>
      </p:sp>
      <p:sp>
        <p:nvSpPr>
          <p:cNvPr id="22531" name="Rectangle 3"/>
          <p:cNvSpPr>
            <a:spLocks noGrp="1" noChangeArrowheads="1"/>
          </p:cNvSpPr>
          <p:nvPr>
            <p:ph type="body" idx="1"/>
          </p:nvPr>
        </p:nvSpPr>
        <p:spPr>
          <a:xfrm>
            <a:off x="933450" y="4411663"/>
            <a:ext cx="5130800"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738" tIns="46075" rIns="93738" bIns="46075"/>
          <a:lstStyle/>
          <a:p>
            <a:endParaRPr lang="en-US" altLang="en-US">
              <a:ea typeface="MS PGothic" charset="-128"/>
            </a:endParaRPr>
          </a:p>
        </p:txBody>
      </p:sp>
    </p:spTree>
    <p:extLst>
      <p:ext uri="{BB962C8B-B14F-4D97-AF65-F5344CB8AC3E}">
        <p14:creationId xmlns:p14="http://schemas.microsoft.com/office/powerpoint/2010/main" val="861074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85863" y="703263"/>
            <a:ext cx="4627562" cy="3470275"/>
          </a:xfrm>
          <a:ln cap="flat"/>
        </p:spPr>
      </p:sp>
      <p:sp>
        <p:nvSpPr>
          <p:cNvPr id="26627" name="Rectangle 3"/>
          <p:cNvSpPr>
            <a:spLocks noGrp="1" noChangeArrowheads="1"/>
          </p:cNvSpPr>
          <p:nvPr>
            <p:ph type="body" idx="1"/>
          </p:nvPr>
        </p:nvSpPr>
        <p:spPr>
          <a:xfrm>
            <a:off x="933450" y="4411663"/>
            <a:ext cx="5130800"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738" tIns="46075" rIns="93738" bIns="46075"/>
          <a:lstStyle/>
          <a:p>
            <a:endParaRPr lang="en-US" altLang="en-US">
              <a:ea typeface="MS PGothic" charset="-128"/>
            </a:endParaRPr>
          </a:p>
        </p:txBody>
      </p:sp>
    </p:spTree>
    <p:extLst>
      <p:ext uri="{BB962C8B-B14F-4D97-AF65-F5344CB8AC3E}">
        <p14:creationId xmlns:p14="http://schemas.microsoft.com/office/powerpoint/2010/main" val="188280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185863" y="703263"/>
            <a:ext cx="4627562" cy="3470275"/>
          </a:xfrm>
          <a:ln cap="flat"/>
        </p:spPr>
      </p:sp>
      <p:sp>
        <p:nvSpPr>
          <p:cNvPr id="15363" name="Rectangle 3"/>
          <p:cNvSpPr>
            <a:spLocks noGrp="1" noChangeArrowheads="1"/>
          </p:cNvSpPr>
          <p:nvPr>
            <p:ph type="body" idx="1"/>
          </p:nvPr>
        </p:nvSpPr>
        <p:spPr>
          <a:xfrm>
            <a:off x="933450" y="4411663"/>
            <a:ext cx="5130800"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738" tIns="46075" rIns="93738" bIns="46075"/>
          <a:lstStyle/>
          <a:p>
            <a:endParaRPr lang="en-US" altLang="en-US">
              <a:ea typeface="MS PGothic" charset="-128"/>
            </a:endParaRPr>
          </a:p>
        </p:txBody>
      </p:sp>
    </p:spTree>
    <p:extLst>
      <p:ext uri="{BB962C8B-B14F-4D97-AF65-F5344CB8AC3E}">
        <p14:creationId xmlns:p14="http://schemas.microsoft.com/office/powerpoint/2010/main" val="711984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85863" y="703263"/>
            <a:ext cx="4627562" cy="3470275"/>
          </a:xfrm>
          <a:ln cap="flat"/>
        </p:spPr>
      </p:sp>
      <p:sp>
        <p:nvSpPr>
          <p:cNvPr id="22531" name="Rectangle 3"/>
          <p:cNvSpPr>
            <a:spLocks noGrp="1" noChangeArrowheads="1"/>
          </p:cNvSpPr>
          <p:nvPr>
            <p:ph type="body" idx="1"/>
          </p:nvPr>
        </p:nvSpPr>
        <p:spPr>
          <a:xfrm>
            <a:off x="933450" y="4411663"/>
            <a:ext cx="5130800"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738" tIns="46075" rIns="93738" bIns="46075"/>
          <a:lstStyle/>
          <a:p>
            <a:endParaRPr lang="en-US" altLang="en-US">
              <a:ea typeface="MS PGothic" charset="-128"/>
            </a:endParaRPr>
          </a:p>
        </p:txBody>
      </p:sp>
    </p:spTree>
    <p:extLst>
      <p:ext uri="{BB962C8B-B14F-4D97-AF65-F5344CB8AC3E}">
        <p14:creationId xmlns:p14="http://schemas.microsoft.com/office/powerpoint/2010/main" val="1229299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6442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080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3" y="163513"/>
            <a:ext cx="1963737" cy="6049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663" y="163513"/>
            <a:ext cx="57404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936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68933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38288"/>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38288"/>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245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37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523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45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35931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39936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692150" y="184150"/>
            <a:ext cx="7759700" cy="968375"/>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Helvetica" charset="0"/>
              <a:ea typeface="ＭＳ Ｐゴシック" charset="0"/>
            </a:endParaRPr>
          </a:p>
        </p:txBody>
      </p:sp>
      <p:sp>
        <p:nvSpPr>
          <p:cNvPr id="1027" name="Rectangle 3"/>
          <p:cNvSpPr>
            <a:spLocks noGrp="1" noChangeArrowheads="1"/>
          </p:cNvSpPr>
          <p:nvPr>
            <p:ph type="title"/>
          </p:nvPr>
        </p:nvSpPr>
        <p:spPr bwMode="auto">
          <a:xfrm>
            <a:off x="601663" y="163513"/>
            <a:ext cx="777240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85800" y="1538288"/>
            <a:ext cx="7772400"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5"/>
          <p:cNvSpPr>
            <a:spLocks noChangeShapeType="1"/>
          </p:cNvSpPr>
          <p:nvPr/>
        </p:nvSpPr>
        <p:spPr bwMode="auto">
          <a:xfrm>
            <a:off x="658813" y="6353175"/>
            <a:ext cx="7791450"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Rectangle 6"/>
          <p:cNvSpPr>
            <a:spLocks noChangeArrowheads="1"/>
          </p:cNvSpPr>
          <p:nvPr/>
        </p:nvSpPr>
        <p:spPr bwMode="auto">
          <a:xfrm>
            <a:off x="592138" y="6311900"/>
            <a:ext cx="1131887" cy="396875"/>
          </a:xfrm>
          <a:prstGeom prst="rect">
            <a:avLst/>
          </a:prstGeom>
          <a:noFill/>
          <a:ln>
            <a:noFill/>
          </a:ln>
          <a:extLst/>
        </p:spPr>
        <p:txBody>
          <a:bodyPr wrap="none" lIns="90487" tIns="44450" rIns="90487" bIns="44450">
            <a:spAutoFit/>
          </a:bodyPr>
          <a:lstStyle>
            <a:lvl1pPr>
              <a:defRPr sz="800">
                <a:solidFill>
                  <a:schemeClr val="tx1"/>
                </a:solidFill>
                <a:latin typeface="Helvetica" pitchFamily="-84" charset="0"/>
                <a:ea typeface="MS PGothic" pitchFamily="34" charset="-128"/>
              </a:defRPr>
            </a:lvl1pPr>
            <a:lvl2pPr marL="742950" indent="-285750">
              <a:defRPr sz="800">
                <a:solidFill>
                  <a:schemeClr val="tx1"/>
                </a:solidFill>
                <a:latin typeface="Helvetica" pitchFamily="-84" charset="0"/>
                <a:ea typeface="MS PGothic" pitchFamily="34" charset="-128"/>
              </a:defRPr>
            </a:lvl2pPr>
            <a:lvl3pPr marL="1143000" indent="-228600">
              <a:defRPr sz="800">
                <a:solidFill>
                  <a:schemeClr val="tx1"/>
                </a:solidFill>
                <a:latin typeface="Helvetica" pitchFamily="-84" charset="0"/>
                <a:ea typeface="MS PGothic" pitchFamily="34" charset="-128"/>
              </a:defRPr>
            </a:lvl3pPr>
            <a:lvl4pPr marL="1600200" indent="-228600">
              <a:defRPr sz="800">
                <a:solidFill>
                  <a:schemeClr val="tx1"/>
                </a:solidFill>
                <a:latin typeface="Helvetica" pitchFamily="-84" charset="0"/>
                <a:ea typeface="MS PGothic" pitchFamily="34" charset="-128"/>
              </a:defRPr>
            </a:lvl4pPr>
            <a:lvl5pPr marL="2057400" indent="-228600">
              <a:defRPr sz="800">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sz="800">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sz="800">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sz="800">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sz="800">
                <a:solidFill>
                  <a:schemeClr val="tx1"/>
                </a:solidFill>
                <a:latin typeface="Helvetica" pitchFamily="-84" charset="0"/>
                <a:ea typeface="MS PGothic" pitchFamily="34" charset="-128"/>
              </a:defRPr>
            </a:lvl9pPr>
          </a:lstStyle>
          <a:p>
            <a:pPr>
              <a:defRPr/>
            </a:pPr>
            <a:endParaRPr lang="en-US" altLang="en-US" sz="1000" b="1" dirty="0">
              <a:latin typeface="Times New Roman" pitchFamily="18" charset="0"/>
            </a:endParaRPr>
          </a:p>
          <a:p>
            <a:pPr>
              <a:defRPr/>
            </a:pPr>
            <a:r>
              <a:rPr lang="en-US" altLang="en-US" sz="1000" b="1" dirty="0">
                <a:latin typeface="Times New Roman" pitchFamily="18" charset="0"/>
              </a:rPr>
              <a:t>Iyer  - Lecture 10</a:t>
            </a:r>
          </a:p>
        </p:txBody>
      </p:sp>
      <p:sp>
        <p:nvSpPr>
          <p:cNvPr id="1031" name="Rectangle 7"/>
          <p:cNvSpPr>
            <a:spLocks noChangeArrowheads="1"/>
          </p:cNvSpPr>
          <p:nvPr/>
        </p:nvSpPr>
        <p:spPr bwMode="auto">
          <a:xfrm>
            <a:off x="7005638" y="6319838"/>
            <a:ext cx="1533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defRPr sz="800">
                <a:solidFill>
                  <a:schemeClr val="tx1"/>
                </a:solidFill>
                <a:latin typeface="Helvetica" panose="020B0604020202020204" pitchFamily="34" charset="0"/>
                <a:ea typeface="MS PGothic" panose="020B0600070205080204" pitchFamily="34" charset="-128"/>
              </a:defRPr>
            </a:lvl1pPr>
            <a:lvl2pPr marL="742950" indent="-285750">
              <a:defRPr sz="800">
                <a:solidFill>
                  <a:schemeClr val="tx1"/>
                </a:solidFill>
                <a:latin typeface="Helvetica" panose="020B0604020202020204" pitchFamily="34" charset="0"/>
                <a:ea typeface="MS PGothic" panose="020B0600070205080204" pitchFamily="34" charset="-128"/>
              </a:defRPr>
            </a:lvl2pPr>
            <a:lvl3pPr marL="1143000" indent="-228600">
              <a:defRPr sz="800">
                <a:solidFill>
                  <a:schemeClr val="tx1"/>
                </a:solidFill>
                <a:latin typeface="Helvetica" panose="020B0604020202020204" pitchFamily="34" charset="0"/>
                <a:ea typeface="MS PGothic" panose="020B0600070205080204" pitchFamily="34" charset="-128"/>
              </a:defRPr>
            </a:lvl3pPr>
            <a:lvl4pPr marL="1600200" indent="-228600">
              <a:defRPr sz="800">
                <a:solidFill>
                  <a:schemeClr val="tx1"/>
                </a:solidFill>
                <a:latin typeface="Helvetica" panose="020B0604020202020204" pitchFamily="34" charset="0"/>
                <a:ea typeface="MS PGothic" panose="020B0600070205080204" pitchFamily="34" charset="-128"/>
              </a:defRPr>
            </a:lvl4pPr>
            <a:lvl5pPr marL="2057400" indent="-228600">
              <a:defRPr sz="8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9pPr>
          </a:lstStyle>
          <a:p>
            <a:pPr>
              <a:defRPr/>
            </a:pPr>
            <a:r>
              <a:rPr lang="en-US" altLang="en-US" sz="1000" b="1" dirty="0">
                <a:latin typeface="Times New Roman" panose="02020603050405020304" pitchFamily="18" charset="0"/>
              </a:rPr>
              <a:t>        </a:t>
            </a:r>
          </a:p>
          <a:p>
            <a:pPr algn="r">
              <a:defRPr/>
            </a:pPr>
            <a:r>
              <a:rPr lang="en-US" altLang="en-US" sz="1000" b="1" dirty="0">
                <a:latin typeface="Times New Roman" panose="02020603050405020304" pitchFamily="18" charset="0"/>
              </a:rPr>
              <a:t>ECE 313 – Fall 2016</a:t>
            </a:r>
          </a:p>
        </p:txBody>
      </p:sp>
      <p:sp>
        <p:nvSpPr>
          <p:cNvPr id="1032" name="Rectangle 8"/>
          <p:cNvSpPr>
            <a:spLocks noChangeArrowheads="1"/>
          </p:cNvSpPr>
          <p:nvPr/>
        </p:nvSpPr>
        <p:spPr bwMode="auto">
          <a:xfrm>
            <a:off x="3919538" y="6311900"/>
            <a:ext cx="180975" cy="393700"/>
          </a:xfrm>
          <a:prstGeom prst="rect">
            <a:avLst/>
          </a:prstGeom>
          <a:noFill/>
          <a:ln>
            <a:noFill/>
          </a:ln>
          <a:extLst/>
        </p:spPr>
        <p:txBody>
          <a:bodyPr wrap="none" lIns="90487" tIns="44450" rIns="90487" bIns="44450">
            <a:spAutoFit/>
          </a:bodyPr>
          <a:lstStyle>
            <a:lvl1pPr>
              <a:defRPr sz="800">
                <a:solidFill>
                  <a:schemeClr val="tx1"/>
                </a:solidFill>
                <a:latin typeface="Helvetica" pitchFamily="-84" charset="0"/>
                <a:ea typeface="MS PGothic" pitchFamily="34" charset="-128"/>
              </a:defRPr>
            </a:lvl1pPr>
            <a:lvl2pPr marL="742950" indent="-285750">
              <a:defRPr sz="800">
                <a:solidFill>
                  <a:schemeClr val="tx1"/>
                </a:solidFill>
                <a:latin typeface="Helvetica" pitchFamily="-84" charset="0"/>
                <a:ea typeface="MS PGothic" pitchFamily="34" charset="-128"/>
              </a:defRPr>
            </a:lvl2pPr>
            <a:lvl3pPr marL="1143000" indent="-228600">
              <a:defRPr sz="800">
                <a:solidFill>
                  <a:schemeClr val="tx1"/>
                </a:solidFill>
                <a:latin typeface="Helvetica" pitchFamily="-84" charset="0"/>
                <a:ea typeface="MS PGothic" pitchFamily="34" charset="-128"/>
              </a:defRPr>
            </a:lvl3pPr>
            <a:lvl4pPr marL="1600200" indent="-228600">
              <a:defRPr sz="800">
                <a:solidFill>
                  <a:schemeClr val="tx1"/>
                </a:solidFill>
                <a:latin typeface="Helvetica" pitchFamily="-84" charset="0"/>
                <a:ea typeface="MS PGothic" pitchFamily="34" charset="-128"/>
              </a:defRPr>
            </a:lvl4pPr>
            <a:lvl5pPr marL="2057400" indent="-228600">
              <a:defRPr sz="800">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sz="800">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sz="800">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sz="800">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sz="800">
                <a:solidFill>
                  <a:schemeClr val="tx1"/>
                </a:solidFill>
                <a:latin typeface="Helvetica" pitchFamily="-84" charset="0"/>
                <a:ea typeface="MS PGothic" pitchFamily="34" charset="-128"/>
              </a:defRPr>
            </a:lvl9pPr>
          </a:lstStyle>
          <a:p>
            <a:pPr>
              <a:defRPr/>
            </a:pPr>
            <a:endParaRPr lang="en-US" altLang="en-US" sz="1000">
              <a:latin typeface="Times New Roman" pitchFamily="18" charset="0"/>
            </a:endParaRPr>
          </a:p>
          <a:p>
            <a:pPr>
              <a:defRPr/>
            </a:pPr>
            <a:endParaRPr lang="en-US" altLang="en-US" sz="10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Arial" charset="0"/>
          <a:ea typeface="ＭＳ Ｐゴシック" charset="0"/>
        </a:defRPr>
      </a:lvl6pPr>
      <a:lvl7pPr marL="914400" algn="ctr" rtl="0" eaLnBrk="0" fontAlgn="base" hangingPunct="0">
        <a:spcBef>
          <a:spcPct val="0"/>
        </a:spcBef>
        <a:spcAft>
          <a:spcPct val="0"/>
        </a:spcAft>
        <a:defRPr sz="3200" b="1">
          <a:solidFill>
            <a:schemeClr val="tx2"/>
          </a:solidFill>
          <a:latin typeface="Arial" charset="0"/>
          <a:ea typeface="ＭＳ Ｐゴシック" charset="0"/>
        </a:defRPr>
      </a:lvl7pPr>
      <a:lvl8pPr marL="1371600" algn="ctr" rtl="0" eaLnBrk="0" fontAlgn="base" hangingPunct="0">
        <a:spcBef>
          <a:spcPct val="0"/>
        </a:spcBef>
        <a:spcAft>
          <a:spcPct val="0"/>
        </a:spcAft>
        <a:defRPr sz="3200" b="1">
          <a:solidFill>
            <a:schemeClr val="tx2"/>
          </a:solidFill>
          <a:latin typeface="Arial" charset="0"/>
          <a:ea typeface="ＭＳ Ｐゴシック" charset="0"/>
        </a:defRPr>
      </a:lvl8pPr>
      <a:lvl9pPr marL="1828800" algn="ctr" rtl="0" eaLnBrk="0" fontAlgn="base" hangingPunct="0">
        <a:spcBef>
          <a:spcPct val="0"/>
        </a:spcBef>
        <a:spcAft>
          <a:spcPct val="0"/>
        </a:spcAft>
        <a:defRPr sz="32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ea typeface="+mn-ea"/>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ea typeface="+mn-ea"/>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ea typeface="+mn-ea"/>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4.wmf"/><Relationship Id="rId5" Type="http://schemas.openxmlformats.org/officeDocument/2006/relationships/oleObject" Target="../embeddings/oleObject14.bin"/><Relationship Id="rId6" Type="http://schemas.openxmlformats.org/officeDocument/2006/relationships/image" Target="../media/image15.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5.bin"/><Relationship Id="rId5" Type="http://schemas.openxmlformats.org/officeDocument/2006/relationships/image" Target="../media/image7.wmf"/><Relationship Id="rId6" Type="http://schemas.openxmlformats.org/officeDocument/2006/relationships/oleObject" Target="../embeddings/oleObject16.bin"/><Relationship Id="rId7" Type="http://schemas.openxmlformats.org/officeDocument/2006/relationships/image" Target="../media/image8.wmf"/><Relationship Id="rId8" Type="http://schemas.openxmlformats.org/officeDocument/2006/relationships/oleObject" Target="../embeddings/oleObject17.bin"/><Relationship Id="rId9" Type="http://schemas.openxmlformats.org/officeDocument/2006/relationships/image" Target="../media/image9.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8.bin"/><Relationship Id="rId5" Type="http://schemas.openxmlformats.org/officeDocument/2006/relationships/image" Target="../media/image10.wmf"/><Relationship Id="rId6" Type="http://schemas.openxmlformats.org/officeDocument/2006/relationships/oleObject" Target="../embeddings/oleObject19.bin"/><Relationship Id="rId7" Type="http://schemas.openxmlformats.org/officeDocument/2006/relationships/image" Target="../media/image11.emf"/><Relationship Id="rId8" Type="http://schemas.openxmlformats.org/officeDocument/2006/relationships/oleObject" Target="../embeddings/oleObject20.bin"/><Relationship Id="rId9" Type="http://schemas.openxmlformats.org/officeDocument/2006/relationships/image" Target="../media/image12.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14.wmf"/><Relationship Id="rId5" Type="http://schemas.openxmlformats.org/officeDocument/2006/relationships/oleObject" Target="../embeddings/oleObject22.bin"/><Relationship Id="rId6" Type="http://schemas.openxmlformats.org/officeDocument/2006/relationships/image" Target="../media/image15.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0.png"/></Relationships>
</file>

<file path=ppt/slides/_rels/slide25.xml.rels><?xml version="1.0" encoding="UTF-8" standalone="yes"?>
<Relationships xmlns="http://schemas.openxmlformats.org/package/2006/relationships"><Relationship Id="rId11" Type="http://schemas.openxmlformats.org/officeDocument/2006/relationships/oleObject" Target="../embeddings/oleObject27.bin"/><Relationship Id="rId12" Type="http://schemas.openxmlformats.org/officeDocument/2006/relationships/image" Target="../media/image20.wmf"/><Relationship Id="rId13" Type="http://schemas.openxmlformats.org/officeDocument/2006/relationships/oleObject" Target="../embeddings/oleObject28.bin"/><Relationship Id="rId14" Type="http://schemas.openxmlformats.org/officeDocument/2006/relationships/image" Target="../media/image21.wmf"/><Relationship Id="rId15" Type="http://schemas.openxmlformats.org/officeDocument/2006/relationships/image" Target="../media/image22.png"/><Relationship Id="rId16" Type="http://schemas.openxmlformats.org/officeDocument/2006/relationships/image" Target="../media/image23.png"/><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23.bin"/><Relationship Id="rId4" Type="http://schemas.openxmlformats.org/officeDocument/2006/relationships/image" Target="../media/image16.emf"/><Relationship Id="rId5" Type="http://schemas.openxmlformats.org/officeDocument/2006/relationships/oleObject" Target="../embeddings/oleObject24.bin"/><Relationship Id="rId6" Type="http://schemas.openxmlformats.org/officeDocument/2006/relationships/image" Target="../media/image17.wmf"/><Relationship Id="rId7" Type="http://schemas.openxmlformats.org/officeDocument/2006/relationships/oleObject" Target="../embeddings/oleObject25.bin"/><Relationship Id="rId8" Type="http://schemas.openxmlformats.org/officeDocument/2006/relationships/image" Target="../media/image18.wmf"/><Relationship Id="rId9" Type="http://schemas.openxmlformats.org/officeDocument/2006/relationships/oleObject" Target="../embeddings/oleObject26.bin"/><Relationship Id="rId10" Type="http://schemas.openxmlformats.org/officeDocument/2006/relationships/image" Target="../media/image1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24.emf"/><Relationship Id="rId5" Type="http://schemas.openxmlformats.org/officeDocument/2006/relationships/oleObject" Target="../embeddings/oleObject30.bin"/><Relationship Id="rId6" Type="http://schemas.openxmlformats.org/officeDocument/2006/relationships/image" Target="../media/image25.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26.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27.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3.bin"/><Relationship Id="rId4" Type="http://schemas.openxmlformats.org/officeDocument/2006/relationships/image" Target="../media/image28.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34.png"/><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34.bin"/><Relationship Id="rId4" Type="http://schemas.openxmlformats.org/officeDocument/2006/relationships/image" Target="../media/image29.wmf"/><Relationship Id="rId5" Type="http://schemas.openxmlformats.org/officeDocument/2006/relationships/oleObject" Target="../embeddings/oleObject35.bin"/><Relationship Id="rId6" Type="http://schemas.openxmlformats.org/officeDocument/2006/relationships/image" Target="../media/image30.wmf"/><Relationship Id="rId7" Type="http://schemas.openxmlformats.org/officeDocument/2006/relationships/oleObject" Target="../embeddings/oleObject36.bin"/><Relationship Id="rId8" Type="http://schemas.openxmlformats.org/officeDocument/2006/relationships/image" Target="../media/image31.wmf"/><Relationship Id="rId9" Type="http://schemas.openxmlformats.org/officeDocument/2006/relationships/oleObject" Target="../embeddings/oleObject37.bin"/><Relationship Id="rId10" Type="http://schemas.openxmlformats.org/officeDocument/2006/relationships/image" Target="../media/image32.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8.bin"/><Relationship Id="rId4" Type="http://schemas.openxmlformats.org/officeDocument/2006/relationships/image" Target="../media/image35.wmf"/><Relationship Id="rId5" Type="http://schemas.openxmlformats.org/officeDocument/2006/relationships/oleObject" Target="../embeddings/oleObject39.bin"/><Relationship Id="rId6" Type="http://schemas.openxmlformats.org/officeDocument/2006/relationships/image" Target="../media/image36.wmf"/><Relationship Id="rId7" Type="http://schemas.openxmlformats.org/officeDocument/2006/relationships/oleObject" Target="../embeddings/oleObject40.bin"/><Relationship Id="rId8" Type="http://schemas.openxmlformats.org/officeDocument/2006/relationships/image" Target="../media/image37.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1.bin"/><Relationship Id="rId4" Type="http://schemas.openxmlformats.org/officeDocument/2006/relationships/image" Target="../media/image38.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39.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6.bin"/><Relationship Id="rId12" Type="http://schemas.openxmlformats.org/officeDocument/2006/relationships/image" Target="../media/image6.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2.bin"/><Relationship Id="rId4" Type="http://schemas.openxmlformats.org/officeDocument/2006/relationships/image" Target="../media/image2.wmf"/><Relationship Id="rId5" Type="http://schemas.openxmlformats.org/officeDocument/2006/relationships/oleObject" Target="../embeddings/oleObject3.bin"/><Relationship Id="rId6" Type="http://schemas.openxmlformats.org/officeDocument/2006/relationships/image" Target="../media/image3.wmf"/><Relationship Id="rId7" Type="http://schemas.openxmlformats.org/officeDocument/2006/relationships/oleObject" Target="../embeddings/oleObject4.bin"/><Relationship Id="rId8" Type="http://schemas.openxmlformats.org/officeDocument/2006/relationships/image" Target="../media/image4.wmf"/><Relationship Id="rId9" Type="http://schemas.openxmlformats.org/officeDocument/2006/relationships/oleObject" Target="../embeddings/oleObject5.bin"/><Relationship Id="rId10" Type="http://schemas.openxmlformats.org/officeDocument/2006/relationships/image" Target="../media/image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7.bin"/><Relationship Id="rId5" Type="http://schemas.openxmlformats.org/officeDocument/2006/relationships/image" Target="../media/image7.wmf"/><Relationship Id="rId6" Type="http://schemas.openxmlformats.org/officeDocument/2006/relationships/oleObject" Target="../embeddings/oleObject8.bin"/><Relationship Id="rId7" Type="http://schemas.openxmlformats.org/officeDocument/2006/relationships/image" Target="../media/image8.wmf"/><Relationship Id="rId8" Type="http://schemas.openxmlformats.org/officeDocument/2006/relationships/oleObject" Target="../embeddings/oleObject9.bin"/><Relationship Id="rId9" Type="http://schemas.openxmlformats.org/officeDocument/2006/relationships/image" Target="../media/image9.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0.bin"/><Relationship Id="rId5" Type="http://schemas.openxmlformats.org/officeDocument/2006/relationships/image" Target="../media/image10.wmf"/><Relationship Id="rId6" Type="http://schemas.openxmlformats.org/officeDocument/2006/relationships/oleObject" Target="../embeddings/oleObject11.bin"/><Relationship Id="rId7" Type="http://schemas.openxmlformats.org/officeDocument/2006/relationships/image" Target="../media/image11.emf"/><Relationship Id="rId8" Type="http://schemas.openxmlformats.org/officeDocument/2006/relationships/oleObject" Target="../embeddings/oleObject12.bin"/><Relationship Id="rId9" Type="http://schemas.openxmlformats.org/officeDocument/2006/relationships/image" Target="../media/image12.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84150"/>
            <a:ext cx="7772400" cy="965200"/>
          </a:xfrm>
        </p:spPr>
        <p:txBody>
          <a:bodyPr lIns="92075" tIns="46037" rIns="92075" bIns="46037"/>
          <a:lstStyle/>
          <a:p>
            <a:r>
              <a:rPr lang="en-US" altLang="en-US"/>
              <a:t>Important Discrete Distributions: </a:t>
            </a:r>
            <a:br>
              <a:rPr lang="en-US" altLang="en-US"/>
            </a:br>
            <a:r>
              <a:rPr lang="en-US" altLang="en-US" sz="2800"/>
              <a:t>Poisson, Geometric, &amp; Modified Geometric</a:t>
            </a:r>
          </a:p>
        </p:txBody>
      </p:sp>
      <p:sp>
        <p:nvSpPr>
          <p:cNvPr id="260099" name="Rectangle 3"/>
          <p:cNvSpPr>
            <a:spLocks noGrp="1" noChangeArrowheads="1"/>
          </p:cNvSpPr>
          <p:nvPr>
            <p:ph type="subTitle" idx="1"/>
          </p:nvPr>
        </p:nvSpPr>
        <p:spPr>
          <a:xfrm>
            <a:off x="427038" y="2198688"/>
            <a:ext cx="8216900" cy="2819400"/>
          </a:xfrm>
        </p:spPr>
        <p:txBody>
          <a:bodyPr lIns="92075" tIns="46037" rIns="92075" bIns="46037"/>
          <a:lstStyle/>
          <a:p>
            <a:pPr marL="342900" indent="-342900">
              <a:defRPr/>
            </a:pPr>
            <a:r>
              <a:rPr lang="en-US" sz="2400" dirty="0">
                <a:ea typeface="+mn-ea"/>
                <a:cs typeface="+mn-cs"/>
              </a:rPr>
              <a:t>ECE 313</a:t>
            </a:r>
          </a:p>
          <a:p>
            <a:pPr marL="342900" indent="-342900">
              <a:defRPr/>
            </a:pPr>
            <a:r>
              <a:rPr lang="en-US" sz="2400" dirty="0">
                <a:ea typeface="+mn-ea"/>
                <a:cs typeface="+mn-cs"/>
              </a:rPr>
              <a:t>Probability with Engineering Applications</a:t>
            </a:r>
          </a:p>
          <a:p>
            <a:pPr marL="342900" indent="-342900">
              <a:defRPr/>
            </a:pPr>
            <a:r>
              <a:rPr lang="en-US" sz="2400" dirty="0">
                <a:ea typeface="+mn-ea"/>
                <a:cs typeface="+mn-cs"/>
              </a:rPr>
              <a:t>Lecture 10</a:t>
            </a:r>
          </a:p>
          <a:p>
            <a:pPr marL="342900" indent="-342900">
              <a:defRPr/>
            </a:pPr>
            <a:r>
              <a:rPr lang="en-US" sz="2400" dirty="0">
                <a:ea typeface="+mn-ea"/>
                <a:cs typeface="+mn-cs"/>
              </a:rPr>
              <a:t>Ravi K. Iyer</a:t>
            </a:r>
          </a:p>
          <a:p>
            <a:pPr marL="342900" indent="-342900">
              <a:defRPr/>
            </a:pPr>
            <a:r>
              <a:rPr lang="en-US" sz="2400" dirty="0">
                <a:ea typeface="+mn-ea"/>
                <a:cs typeface="+mn-cs"/>
              </a:rPr>
              <a:t>Department of Electrical and Computer Engineering </a:t>
            </a:r>
          </a:p>
          <a:p>
            <a:pPr marL="342900" indent="-342900">
              <a:defRPr/>
            </a:pPr>
            <a:r>
              <a:rPr lang="en-US" sz="2400" dirty="0">
                <a:ea typeface="+mn-ea"/>
                <a:cs typeface="+mn-cs"/>
              </a:rPr>
              <a:t>University of Illinois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Example: Geometric Random Variable</a:t>
            </a:r>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p:txBody>
              <a:bodyPr/>
              <a:lstStyle/>
              <a:p>
                <a:pPr marL="0" indent="0">
                  <a:buNone/>
                </a:pPr>
                <a:r>
                  <a:rPr lang="en-US" dirty="0"/>
                  <a:t>A representative from the NFL Marketing division </a:t>
                </a:r>
                <a:r>
                  <a:rPr lang="en-US" dirty="0">
                    <a:solidFill>
                      <a:srgbClr val="C00000"/>
                    </a:solidFill>
                  </a:rPr>
                  <a:t>randomly selects people </a:t>
                </a:r>
                <a:r>
                  <a:rPr lang="en-US" dirty="0"/>
                  <a:t>on a random street in Chicago loop, until he/she finds a person who attended the last home football game. </a:t>
                </a:r>
              </a:p>
              <a:p>
                <a:pPr marL="0" indent="0">
                  <a:buNone/>
                </a:pPr>
                <a:r>
                  <a:rPr lang="en-US" dirty="0"/>
                  <a:t>Let </a:t>
                </a:r>
                <a:r>
                  <a:rPr lang="en-US" i="1" dirty="0">
                    <a:solidFill>
                      <a:srgbClr val="C00000"/>
                    </a:solidFill>
                  </a:rPr>
                  <a:t>p</a:t>
                </a:r>
                <a:r>
                  <a:rPr lang="en-US" dirty="0">
                    <a:solidFill>
                      <a:srgbClr val="C00000"/>
                    </a:solidFill>
                  </a:rPr>
                  <a:t>, the probability </a:t>
                </a:r>
                <a:r>
                  <a:rPr lang="en-US" dirty="0"/>
                  <a:t>that </a:t>
                </a:r>
                <a:r>
                  <a:rPr lang="en-US" dirty="0" smtClean="0"/>
                  <a:t>she </a:t>
                </a:r>
                <a:r>
                  <a:rPr lang="en-US" dirty="0">
                    <a:solidFill>
                      <a:srgbClr val="C00000"/>
                    </a:solidFill>
                  </a:rPr>
                  <a:t>succeeds</a:t>
                </a:r>
                <a:r>
                  <a:rPr lang="en-US" dirty="0"/>
                  <a:t> in finding such a person, </a:t>
                </a:r>
                <a:r>
                  <a:rPr lang="en-US" dirty="0" smtClean="0"/>
                  <a:t>is</a:t>
                </a:r>
                <a:r>
                  <a:rPr lang="en-US" dirty="0" smtClean="0"/>
                  <a:t> </a:t>
                </a:r>
                <a:r>
                  <a:rPr lang="en-US" dirty="0">
                    <a:solidFill>
                      <a:srgbClr val="C00000"/>
                    </a:solidFill>
                  </a:rPr>
                  <a:t>0.2</a:t>
                </a:r>
                <a:r>
                  <a:rPr lang="en-US" dirty="0"/>
                  <a:t> and X denote the </a:t>
                </a:r>
                <a:r>
                  <a:rPr lang="en-US" dirty="0">
                    <a:solidFill>
                      <a:srgbClr val="C00000"/>
                    </a:solidFill>
                  </a:rPr>
                  <a:t>number of people </a:t>
                </a:r>
                <a:r>
                  <a:rPr lang="en-US" dirty="0" smtClean="0">
                    <a:solidFill>
                      <a:srgbClr val="C00000"/>
                    </a:solidFill>
                  </a:rPr>
                  <a:t>asked </a:t>
                </a:r>
                <a:r>
                  <a:rPr lang="en-US" dirty="0">
                    <a:solidFill>
                      <a:srgbClr val="C00000"/>
                    </a:solidFill>
                  </a:rPr>
                  <a:t>until </a:t>
                </a:r>
                <a:r>
                  <a:rPr lang="en-US" dirty="0" smtClean="0">
                    <a:solidFill>
                      <a:srgbClr val="C00000"/>
                    </a:solidFill>
                  </a:rPr>
                  <a:t>the</a:t>
                </a:r>
                <a:r>
                  <a:rPr lang="en-US" dirty="0" smtClean="0">
                    <a:solidFill>
                      <a:srgbClr val="C00000"/>
                    </a:solidFill>
                  </a:rPr>
                  <a:t> </a:t>
                </a:r>
                <a:r>
                  <a:rPr lang="en-US" dirty="0">
                    <a:solidFill>
                      <a:srgbClr val="C00000"/>
                    </a:solidFill>
                  </a:rPr>
                  <a:t>first success. </a:t>
                </a:r>
              </a:p>
              <a:p>
                <a:r>
                  <a:rPr lang="en-US" dirty="0"/>
                  <a:t>What is the probability that the representative must select 4 people </a:t>
                </a:r>
                <a:r>
                  <a:rPr lang="en-US" dirty="0" smtClean="0"/>
                  <a:t>until </a:t>
                </a:r>
                <a:r>
                  <a:rPr lang="en-US" dirty="0"/>
                  <a:t>he finds one who attended the last home game?</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𝑃</m:t>
                      </m:r>
                      <m:d>
                        <m:dPr>
                          <m:ctrlPr>
                            <a:rPr lang="en-US" b="0" i="1" smtClean="0">
                              <a:solidFill>
                                <a:schemeClr val="tx1"/>
                              </a:solidFill>
                              <a:latin typeface="Cambria Math" charset="0"/>
                            </a:rPr>
                          </m:ctrlPr>
                        </m:dPr>
                        <m:e>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=4</m:t>
                          </m:r>
                        </m:e>
                      </m:d>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charset="0"/>
                            </a:rPr>
                          </m:ctrlPr>
                        </m:sSupPr>
                        <m:e>
                          <m:d>
                            <m:dPr>
                              <m:ctrlPr>
                                <a:rPr lang="en-US" b="0" i="1" smtClean="0">
                                  <a:solidFill>
                                    <a:schemeClr val="tx1"/>
                                  </a:solidFill>
                                  <a:latin typeface="Cambria Math" charset="0"/>
                                </a:rPr>
                              </m:ctrlPr>
                            </m:dPr>
                            <m:e>
                              <m:r>
                                <a:rPr lang="en-US" b="0" i="1" smtClean="0">
                                  <a:solidFill>
                                    <a:schemeClr val="tx1"/>
                                  </a:solidFill>
                                  <a:latin typeface="Cambria Math" panose="02040503050406030204" pitchFamily="18" charset="0"/>
                                </a:rPr>
                                <m:t>1−0.2</m:t>
                              </m:r>
                            </m:e>
                          </m:d>
                        </m:e>
                        <m:sup>
                          <m:r>
                            <a:rPr lang="en-US" b="0" i="1" smtClean="0">
                              <a:solidFill>
                                <a:schemeClr val="tx1"/>
                              </a:solidFill>
                              <a:latin typeface="Cambria Math" panose="02040503050406030204" pitchFamily="18" charset="0"/>
                            </a:rPr>
                            <m:t>3</m:t>
                          </m:r>
                        </m:sup>
                      </m:sSup>
                      <m:d>
                        <m:dPr>
                          <m:ctrlPr>
                            <a:rPr lang="en-US" b="0" i="1" smtClean="0">
                              <a:solidFill>
                                <a:schemeClr val="tx1"/>
                              </a:solidFill>
                              <a:latin typeface="Cambria Math" charset="0"/>
                            </a:rPr>
                          </m:ctrlPr>
                        </m:dPr>
                        <m:e>
                          <m:r>
                            <a:rPr lang="en-US" b="0" i="1" smtClean="0">
                              <a:solidFill>
                                <a:schemeClr val="tx1"/>
                              </a:solidFill>
                              <a:latin typeface="Cambria Math" panose="02040503050406030204" pitchFamily="18" charset="0"/>
                            </a:rPr>
                            <m:t>0.2</m:t>
                          </m:r>
                        </m:e>
                      </m:d>
                      <m:r>
                        <a:rPr lang="en-US" b="0" i="0" smtClean="0">
                          <a:solidFill>
                            <a:schemeClr val="tx1"/>
                          </a:solidFill>
                          <a:latin typeface="Cambria Math" panose="02040503050406030204" pitchFamily="18" charset="0"/>
                        </a:rPr>
                        <m:t>=0.1024</m:t>
                      </m:r>
                    </m:oMath>
                  </m:oMathPara>
                </a14:m>
                <a:endParaRPr lang="en-US" b="0" dirty="0">
                  <a:solidFill>
                    <a:schemeClr val="tx1"/>
                  </a:solidFill>
                </a:endParaRPr>
              </a:p>
              <a:p>
                <a:r>
                  <a:rPr lang="en-US" dirty="0"/>
                  <a:t>What is the probability that the representative must select more than 6 people before </a:t>
                </a:r>
                <a:r>
                  <a:rPr lang="en-US" dirty="0" smtClean="0"/>
                  <a:t>finding</a:t>
                </a:r>
                <a:r>
                  <a:rPr lang="en-US" dirty="0" smtClean="0"/>
                  <a:t> </a:t>
                </a:r>
                <a:r>
                  <a:rPr lang="en-US" dirty="0"/>
                  <a:t>one who attended the last home game?</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𝑃</m:t>
                      </m:r>
                      <m:d>
                        <m:dPr>
                          <m:ctrlPr>
                            <a:rPr lang="en-US" i="1">
                              <a:solidFill>
                                <a:schemeClr val="tx1"/>
                              </a:solidFill>
                              <a:latin typeface="Cambria Math" charset="0"/>
                            </a:rPr>
                          </m:ctrlPr>
                        </m:dPr>
                        <m:e>
                          <m:r>
                            <a:rPr lang="en-US" i="1">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&gt;6</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𝑃</m:t>
                      </m:r>
                      <m:d>
                        <m:dPr>
                          <m:ctrlPr>
                            <a:rPr lang="en-US" b="0" i="1" smtClean="0">
                              <a:solidFill>
                                <a:schemeClr val="tx1"/>
                              </a:solidFill>
                              <a:latin typeface="Cambria Math" charset="0"/>
                            </a:rPr>
                          </m:ctrlPr>
                        </m:dPr>
                        <m:e>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ea typeface="Cambria Math" panose="02040503050406030204" pitchFamily="18" charset="0"/>
                            </a:rPr>
                            <m:t>≤6</m:t>
                          </m:r>
                        </m:e>
                      </m:d>
                      <m:r>
                        <a:rPr lang="en-US" b="0" i="1" smtClean="0">
                          <a:solidFill>
                            <a:schemeClr val="tx1"/>
                          </a:solidFill>
                          <a:latin typeface="Cambria Math" panose="02040503050406030204" pitchFamily="18" charset="0"/>
                          <a:ea typeface="Cambria Math" panose="02040503050406030204" pitchFamily="18" charset="0"/>
                        </a:rPr>
                        <m:t>=1−</m:t>
                      </m:r>
                      <m:d>
                        <m:dPr>
                          <m:begChr m:val="["/>
                          <m:endChr m:val="]"/>
                          <m:ctrlPr>
                            <a:rPr lang="en-US" b="0" i="1" smtClean="0">
                              <a:solidFill>
                                <a:schemeClr val="tx1"/>
                              </a:solidFill>
                              <a:latin typeface="Cambria Math"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1−</m:t>
                          </m:r>
                          <m:sSup>
                            <m:sSupPr>
                              <m:ctrlPr>
                                <a:rPr lang="en-US" b="0" i="1" smtClean="0">
                                  <a:solidFill>
                                    <a:schemeClr val="tx1"/>
                                  </a:solidFill>
                                  <a:latin typeface="Cambria Math" charset="0"/>
                                  <a:ea typeface="Cambria Math" panose="02040503050406030204" pitchFamily="18" charset="0"/>
                                </a:rPr>
                              </m:ctrlPr>
                            </m:sSupPr>
                            <m:e>
                              <m:d>
                                <m:dPr>
                                  <m:ctrlPr>
                                    <a:rPr lang="en-US" b="0" i="1" smtClean="0">
                                      <a:solidFill>
                                        <a:schemeClr val="tx1"/>
                                      </a:solidFill>
                                      <a:latin typeface="Cambria Math"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1−0.2</m:t>
                                  </m:r>
                                </m:e>
                              </m:d>
                            </m:e>
                            <m:sup>
                              <m:r>
                                <a:rPr lang="en-US" b="0" i="1" smtClean="0">
                                  <a:solidFill>
                                    <a:schemeClr val="tx1"/>
                                  </a:solidFill>
                                  <a:latin typeface="Cambria Math" panose="02040503050406030204" pitchFamily="18" charset="0"/>
                                  <a:ea typeface="Cambria Math" panose="02040503050406030204" pitchFamily="18" charset="0"/>
                                </a:rPr>
                                <m:t>6</m:t>
                              </m:r>
                            </m:sup>
                          </m:sSup>
                        </m:e>
                      </m:d>
                      <m:r>
                        <a:rPr lang="en-US" b="0" i="1" smtClean="0">
                          <a:solidFill>
                            <a:schemeClr val="tx1"/>
                          </a:solidFill>
                          <a:latin typeface="Cambria Math" panose="02040503050406030204" pitchFamily="18" charset="0"/>
                          <a:ea typeface="Cambria Math" panose="02040503050406030204" pitchFamily="18" charset="0"/>
                        </a:rPr>
                        <m:t>=0.262</m:t>
                      </m:r>
                    </m:oMath>
                  </m:oMathPara>
                </a14:m>
                <a:endParaRPr lang="en-US" dirty="0">
                  <a:solidFill>
                    <a:schemeClr val="tx1"/>
                  </a:solidFill>
                </a:endParaRPr>
              </a:p>
            </p:txBody>
          </p:sp>
        </mc:Choice>
        <mc:Fallback>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l="-863" t="-522" r="-235"/>
                </a:stretch>
              </a:blipFill>
            </p:spPr>
            <p:txBody>
              <a:bodyPr/>
              <a:lstStyle/>
              <a:p>
                <a:r>
                  <a:rPr lang="en-US">
                    <a:noFill/>
                  </a:rPr>
                  <a:t> </a:t>
                </a:r>
              </a:p>
            </p:txBody>
          </p:sp>
        </mc:Fallback>
      </mc:AlternateContent>
    </p:spTree>
    <p:extLst>
      <p:ext uri="{BB962C8B-B14F-4D97-AF65-F5344CB8AC3E}">
        <p14:creationId xmlns:p14="http://schemas.microsoft.com/office/powerpoint/2010/main" val="178723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t>The Poisson Random Variable</a:t>
            </a:r>
          </a:p>
        </p:txBody>
      </p:sp>
      <p:sp>
        <p:nvSpPr>
          <p:cNvPr id="9219" name="Content Placeholder 2"/>
          <p:cNvSpPr>
            <a:spLocks noGrp="1"/>
          </p:cNvSpPr>
          <p:nvPr>
            <p:ph idx="1"/>
          </p:nvPr>
        </p:nvSpPr>
        <p:spPr>
          <a:xfrm>
            <a:off x="685800" y="1281113"/>
            <a:ext cx="7772400" cy="4675187"/>
          </a:xfrm>
        </p:spPr>
        <p:txBody>
          <a:bodyPr/>
          <a:lstStyle/>
          <a:p>
            <a:pPr marL="230188" indent="-230188"/>
            <a:r>
              <a:rPr lang="en-US" altLang="en-US" dirty="0"/>
              <a:t>A random variable </a:t>
            </a:r>
            <a:r>
              <a:rPr lang="en-US" altLang="en-US" i="1" dirty="0"/>
              <a:t>X</a:t>
            </a:r>
            <a:r>
              <a:rPr lang="en-US" altLang="en-US" dirty="0"/>
              <a:t>, taking on one of the values 0,1,2,…, is said to be a </a:t>
            </a:r>
            <a:r>
              <a:rPr lang="en-US" altLang="en-US" i="1" dirty="0"/>
              <a:t>Poisson</a:t>
            </a:r>
            <a:r>
              <a:rPr lang="en-US" altLang="en-US" dirty="0"/>
              <a:t> random variable with parameter </a:t>
            </a:r>
            <a:r>
              <a:rPr lang="el-GR" altLang="en-US" i="1" dirty="0"/>
              <a:t>λ</a:t>
            </a:r>
            <a:r>
              <a:rPr lang="en-US" altLang="en-US" dirty="0"/>
              <a:t>, if for some </a:t>
            </a:r>
            <a:r>
              <a:rPr lang="el-GR" altLang="en-US" i="1" dirty="0"/>
              <a:t>λ</a:t>
            </a:r>
            <a:r>
              <a:rPr lang="en-US" altLang="en-US" dirty="0"/>
              <a:t>&gt;0,</a:t>
            </a:r>
          </a:p>
          <a:p>
            <a:pPr marL="230188" indent="-230188"/>
            <a:endParaRPr lang="en-US" altLang="en-US" dirty="0"/>
          </a:p>
          <a:p>
            <a:pPr marL="230188" indent="-230188">
              <a:buFontTx/>
              <a:buNone/>
            </a:pPr>
            <a:r>
              <a:rPr lang="en-US" altLang="en-US" dirty="0"/>
              <a:t>    </a:t>
            </a:r>
          </a:p>
          <a:p>
            <a:pPr marL="230188" indent="-230188">
              <a:buFontTx/>
              <a:buNone/>
            </a:pPr>
            <a:r>
              <a:rPr lang="en-US" altLang="en-US" dirty="0"/>
              <a:t>   defines a probability mass function since</a:t>
            </a:r>
          </a:p>
          <a:p>
            <a:pPr marL="230188" indent="-230188"/>
            <a:endParaRPr lang="en-US" altLang="en-US" sz="1600" dirty="0"/>
          </a:p>
          <a:p>
            <a:pPr marL="230188" indent="-230188"/>
            <a:endParaRPr lang="en-US" altLang="en-US" dirty="0"/>
          </a:p>
          <a:p>
            <a:pPr marL="230188" indent="-230188"/>
            <a:endParaRPr lang="en-US" altLang="en-US" dirty="0"/>
          </a:p>
          <a:p>
            <a:pPr marL="230188" indent="-230188"/>
            <a:endParaRPr lang="en-US" altLang="en-US" dirty="0"/>
          </a:p>
          <a:p>
            <a:pPr marL="230188" indent="-230188"/>
            <a:endParaRPr lang="en-US" altLang="en-US" dirty="0"/>
          </a:p>
          <a:p>
            <a:pPr marL="230188" indent="-230188">
              <a:spcAft>
                <a:spcPts val="600"/>
              </a:spcAft>
            </a:pPr>
            <a:endParaRPr lang="en-US" altLang="en-US" dirty="0"/>
          </a:p>
          <a:p>
            <a:pPr marL="230188" indent="-230188">
              <a:spcAft>
                <a:spcPts val="600"/>
              </a:spcAft>
              <a:buFontTx/>
              <a:buNone/>
            </a:pPr>
            <a:endParaRPr lang="en-US" altLang="en-US" sz="1800" dirty="0"/>
          </a:p>
          <a:p>
            <a:pPr marL="230188" indent="-230188"/>
            <a:endParaRPr lang="en-US" altLang="en-US" dirty="0"/>
          </a:p>
          <a:p>
            <a:pPr marL="230188" indent="-230188"/>
            <a:endParaRPr lang="en-US" altLang="en-US" dirty="0"/>
          </a:p>
          <a:p>
            <a:pPr marL="230188" indent="-230188">
              <a:buFontTx/>
              <a:buNone/>
            </a:pPr>
            <a:endParaRPr lang="en-US" altLang="en-US" dirty="0"/>
          </a:p>
        </p:txBody>
      </p:sp>
      <p:graphicFrame>
        <p:nvGraphicFramePr>
          <p:cNvPr id="9220" name="Object 13"/>
          <p:cNvGraphicFramePr>
            <a:graphicFrameLocks/>
          </p:cNvGraphicFramePr>
          <p:nvPr/>
        </p:nvGraphicFramePr>
        <p:xfrm>
          <a:off x="2924175" y="3432175"/>
          <a:ext cx="3560763" cy="889000"/>
        </p:xfrm>
        <a:graphic>
          <a:graphicData uri="http://schemas.openxmlformats.org/presentationml/2006/ole">
            <mc:AlternateContent xmlns:mc="http://schemas.openxmlformats.org/markup-compatibility/2006">
              <mc:Choice xmlns:v="urn:schemas-microsoft-com:vml" Requires="v">
                <p:oleObj spid="_x0000_s38915" name="Equation" r:id="rId3" imgW="1840926" imgH="444247" progId="Equation.3">
                  <p:embed/>
                </p:oleObj>
              </mc:Choice>
              <mc:Fallback>
                <p:oleObj name="Equation" r:id="rId3" imgW="1840926" imgH="444247"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175" y="3432175"/>
                        <a:ext cx="356076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1" name="Object 3"/>
          <p:cNvGraphicFramePr>
            <a:graphicFrameLocks/>
          </p:cNvGraphicFramePr>
          <p:nvPr/>
        </p:nvGraphicFramePr>
        <p:xfrm>
          <a:off x="2592388" y="2101850"/>
          <a:ext cx="4156075" cy="755650"/>
        </p:xfrm>
        <a:graphic>
          <a:graphicData uri="http://schemas.openxmlformats.org/presentationml/2006/ole">
            <mc:AlternateContent xmlns:mc="http://schemas.openxmlformats.org/markup-compatibility/2006">
              <mc:Choice xmlns:v="urn:schemas-microsoft-com:vml" Requires="v">
                <p:oleObj spid="_x0000_s38916" name="Equation" r:id="rId5" imgW="2158403" imgH="418893" progId="Equation.3">
                  <p:embed/>
                </p:oleObj>
              </mc:Choice>
              <mc:Fallback>
                <p:oleObj name="Equation" r:id="rId5" imgW="2158403" imgH="418893"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388" y="2101850"/>
                        <a:ext cx="41560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1927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Poisson Random Variable</a:t>
            </a:r>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pPr marL="0" indent="0">
                  <a:buNone/>
                </a:pPr>
                <a:r>
                  <a:rPr lang="en-US" dirty="0"/>
                  <a:t>Consider smaller intervals, i.e., let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𝑃</m:t>
                      </m:r>
                      <m:d>
                        <m:dPr>
                          <m:ctrlPr>
                            <a:rPr lang="en-US" i="1">
                              <a:latin typeface="Cambria Math"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m:t>
                      </m:r>
                      <m:func>
                        <m:funcPr>
                          <m:ctrlPr>
                            <a:rPr lang="en-US" i="1" smtClean="0">
                              <a:latin typeface="Cambria Math" charset="0"/>
                            </a:rPr>
                          </m:ctrlPr>
                        </m:funcPr>
                        <m:fName>
                          <m:limLow>
                            <m:limLowPr>
                              <m:ctrlPr>
                                <a:rPr lang="en-US" i="1" smtClean="0">
                                  <a:latin typeface="Cambria Math" charset="0"/>
                                </a:rPr>
                              </m:ctrlPr>
                            </m:limLowPr>
                            <m:e>
                              <m:r>
                                <m:rPr>
                                  <m:sty m:val="p"/>
                                </m:rPr>
                                <a:rPr lang="en-US" i="0" smtClean="0">
                                  <a:latin typeface="Cambria Math" panose="02040503050406030204" pitchFamily="18" charset="0"/>
                                </a:rPr>
                                <m:t>lim</m:t>
                              </m:r>
                            </m:e>
                            <m:lim>
                              <m:r>
                                <a:rPr lang="en-US" b="0" i="1" smtClean="0">
                                  <a:latin typeface="Cambria Math" panose="02040503050406030204" pitchFamily="18" charset="0"/>
                                </a:rPr>
                                <m:t>𝑛</m:t>
                              </m:r>
                              <m:r>
                                <a:rPr lang="en-US" b="0" i="1" smtClean="0">
                                  <a:latin typeface="Cambria Math" panose="02040503050406030204" pitchFamily="18" charset="0"/>
                                </a:rPr>
                                <m:t>→∞</m:t>
                              </m:r>
                            </m:lim>
                          </m:limLow>
                        </m:fName>
                        <m:e>
                          <m:f>
                            <m:fPr>
                              <m:ctrlPr>
                                <a:rPr lang="en-US" b="0" i="1" smtClean="0">
                                  <a:latin typeface="Cambria Math" charset="0"/>
                                  <a:ea typeface="Cambria Math" panose="02040503050406030204" pitchFamily="18" charset="0"/>
                                </a:rPr>
                              </m:ctrlPr>
                            </m:fPr>
                            <m:num>
                              <m:sSup>
                                <m:sSupPr>
                                  <m:ctrlPr>
                                    <a:rPr lang="en-US" b="0" i="1" smtClean="0">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𝑘</m:t>
                                  </m:r>
                                </m:sup>
                              </m:sSup>
                            </m:num>
                            <m:den>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den>
                          </m:f>
                          <m:d>
                            <m:dPr>
                              <m:begChr m:val="["/>
                              <m:endChr m:val="]"/>
                              <m:ctrlPr>
                                <a:rPr lang="en-US" b="0" i="1" smtClean="0">
                                  <a:latin typeface="Cambria Math" charset="0"/>
                                  <a:ea typeface="Cambria Math" panose="02040503050406030204" pitchFamily="18" charset="0"/>
                                </a:rPr>
                              </m:ctrlPr>
                            </m:dPr>
                            <m:e>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−1</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den>
                              </m:f>
                            </m:e>
                          </m:d>
                        </m:e>
                      </m:func>
                      <m:sSup>
                        <m:sSupPr>
                          <m:ctrlPr>
                            <a:rPr lang="en-US" i="1">
                              <a:latin typeface="Cambria Math" charset="0"/>
                              <a:ea typeface="Cambria Math" panose="02040503050406030204" pitchFamily="18" charset="0"/>
                            </a:rPr>
                          </m:ctrlPr>
                        </m:sSupPr>
                        <m:e>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𝑛</m:t>
                                  </m:r>
                                </m:den>
                              </m:f>
                            </m:e>
                          </m:d>
                        </m:e>
                        <m:sup>
                          <m:r>
                            <a:rPr lang="en-US" i="1">
                              <a:latin typeface="Cambria Math" panose="02040503050406030204" pitchFamily="18" charset="0"/>
                              <a:ea typeface="Cambria Math" panose="02040503050406030204" pitchFamily="18" charset="0"/>
                            </a:rPr>
                            <m:t>𝑛</m:t>
                          </m:r>
                        </m:sup>
                      </m:sSup>
                      <m:sSup>
                        <m:sSupPr>
                          <m:ctrlPr>
                            <a:rPr lang="en-US" i="1">
                              <a:latin typeface="Cambria Math" charset="0"/>
                              <a:ea typeface="Cambria Math" panose="02040503050406030204" pitchFamily="18" charset="0"/>
                            </a:rPr>
                          </m:ctrlPr>
                        </m:sSupPr>
                        <m:e>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𝑛</m:t>
                                  </m:r>
                                </m:den>
                              </m:f>
                            </m:e>
                          </m:d>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sup>
                      </m:sSup>
                    </m:oMath>
                  </m:oMathPara>
                </a14:m>
                <a:endParaRPr lang="en-US" dirty="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m:t>
                      </m:r>
                      <m:func>
                        <m:funcPr>
                          <m:ctrlPr>
                            <a:rPr lang="en-US" i="1">
                              <a:latin typeface="Cambria Math" charset="0"/>
                            </a:rPr>
                          </m:ctrlPr>
                        </m:funcPr>
                        <m:fName>
                          <m:limLow>
                            <m:limLowPr>
                              <m:ctrlPr>
                                <a:rPr lang="en-US" i="1">
                                  <a:latin typeface="Cambria Math"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𝑛</m:t>
                              </m:r>
                              <m:r>
                                <a:rPr lang="en-US" i="1">
                                  <a:latin typeface="Cambria Math" panose="02040503050406030204" pitchFamily="18" charset="0"/>
                                </a:rPr>
                                <m:t>→∞</m:t>
                              </m:r>
                            </m:lim>
                          </m:limLow>
                        </m:fName>
                        <m:e>
                          <m:f>
                            <m:fPr>
                              <m:ctrlPr>
                                <a:rPr lang="en-US" i="1">
                                  <a:latin typeface="Cambria Math" charset="0"/>
                                  <a:ea typeface="Cambria Math" panose="02040503050406030204" pitchFamily="18" charset="0"/>
                                </a:rPr>
                              </m:ctrlPr>
                            </m:fPr>
                            <m:num>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𝑡</m:t>
                                  </m:r>
                                </m:e>
                                <m:sup>
                                  <m:r>
                                    <a:rPr lang="en-US" i="1">
                                      <a:latin typeface="Cambria Math" panose="02040503050406030204" pitchFamily="18" charset="0"/>
                                      <a:ea typeface="Cambria Math" panose="02040503050406030204" pitchFamily="18" charset="0"/>
                                    </a:rPr>
                                    <m:t>𝑘</m:t>
                                  </m:r>
                                </m:sup>
                              </m:sSup>
                            </m:num>
                            <m:den>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en>
                          </m:f>
                          <m:d>
                            <m:dPr>
                              <m:begChr m:val="["/>
                              <m:endChr m:val="]"/>
                              <m:ctrlPr>
                                <a:rPr lang="en-US" i="1" smtClean="0">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den>
                                  </m:f>
                                </m:e>
                              </m:d>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𝑛</m:t>
                                      </m:r>
                                    </m:den>
                                  </m:f>
                                </m:e>
                              </m:d>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den>
                              </m:f>
                              <m:r>
                                <a:rPr lang="en-US" i="1">
                                  <a:latin typeface="Cambria Math" panose="02040503050406030204" pitchFamily="18" charset="0"/>
                                  <a:ea typeface="Cambria Math" panose="02040503050406030204" pitchFamily="18" charset="0"/>
                                </a:rPr>
                                <m:t>)</m:t>
                              </m:r>
                            </m:e>
                          </m:d>
                          <m:sSup>
                            <m:sSupPr>
                              <m:ctrlPr>
                                <a:rPr lang="en-US" i="1">
                                  <a:latin typeface="Cambria Math" charset="0"/>
                                  <a:ea typeface="Cambria Math" panose="02040503050406030204" pitchFamily="18" charset="0"/>
                                </a:rPr>
                              </m:ctrlPr>
                            </m:sSupPr>
                            <m:e>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𝑛</m:t>
                                      </m:r>
                                    </m:den>
                                  </m:f>
                                </m:e>
                              </m:d>
                            </m:e>
                            <m:sup>
                              <m:r>
                                <a:rPr lang="en-US" i="1">
                                  <a:latin typeface="Cambria Math" panose="02040503050406030204" pitchFamily="18" charset="0"/>
                                  <a:ea typeface="Cambria Math" panose="02040503050406030204" pitchFamily="18" charset="0"/>
                                </a:rPr>
                                <m:t>𝑛</m:t>
                              </m:r>
                            </m:sup>
                          </m:sSup>
                          <m:sSup>
                            <m:sSupPr>
                              <m:ctrlPr>
                                <a:rPr lang="en-US" i="1">
                                  <a:latin typeface="Cambria Math" charset="0"/>
                                  <a:ea typeface="Cambria Math" panose="02040503050406030204" pitchFamily="18" charset="0"/>
                                </a:rPr>
                              </m:ctrlPr>
                            </m:sSupPr>
                            <m:e>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𝑛</m:t>
                                      </m:r>
                                    </m:den>
                                  </m:f>
                                </m:e>
                              </m:d>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sup>
                          </m:sSup>
                          <m:r>
                            <m:rPr>
                              <m:nor/>
                            </m:rPr>
                            <a:rPr lang="en-US" dirty="0">
                              <a:ea typeface="Cambria Math" panose="02040503050406030204" pitchFamily="18" charset="0"/>
                            </a:rPr>
                            <m:t> </m:t>
                          </m:r>
                        </m:e>
                      </m:func>
                    </m:oMath>
                  </m:oMathPara>
                </a14:m>
                <a:endParaRPr lang="en-US" dirty="0"/>
              </a:p>
              <a:p>
                <a:pPr marL="0" indent="0">
                  <a:buNone/>
                </a:pPr>
                <a:endParaRPr lang="en-US" i="1" dirty="0" smtClean="0">
                  <a:latin typeface="Cambria Math" panose="02040503050406030204" pitchFamily="18" charset="0"/>
                </a:endParaRPr>
              </a:p>
              <a:p>
                <a:pPr marL="0" indent="0">
                  <a:buNone/>
                </a:pPr>
                <a14:m>
                  <m:oMath xmlns:m="http://schemas.openxmlformats.org/officeDocument/2006/math">
                    <m:r>
                      <a:rPr lang="en-US" i="1">
                        <a:latin typeface="Cambria Math" panose="02040503050406030204" pitchFamily="18" charset="0"/>
                      </a:rPr>
                      <m:t>=</m:t>
                    </m:r>
                  </m:oMath>
                </a14:m>
                <a:r>
                  <a:rPr lang="en-US" dirty="0" smtClean="0"/>
                  <a:t> </a:t>
                </a:r>
                <a14:m>
                  <m:oMath xmlns:m="http://schemas.openxmlformats.org/officeDocument/2006/math">
                    <m:f>
                      <m:fPr>
                        <m:ctrlPr>
                          <a:rPr lang="en-US" i="1">
                            <a:latin typeface="Cambria Math" charset="0"/>
                            <a:ea typeface="Cambria Math" panose="02040503050406030204" pitchFamily="18" charset="0"/>
                          </a:rPr>
                        </m:ctrlPr>
                      </m:fPr>
                      <m:num>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𝑡</m:t>
                            </m:r>
                          </m:e>
                          <m:sup>
                            <m:r>
                              <a:rPr lang="en-US" i="1">
                                <a:latin typeface="Cambria Math" panose="02040503050406030204" pitchFamily="18" charset="0"/>
                                <a:ea typeface="Cambria Math" panose="02040503050406030204" pitchFamily="18" charset="0"/>
                              </a:rPr>
                              <m:t>𝑘</m:t>
                            </m:r>
                          </m:sup>
                        </m:sSup>
                      </m:num>
                      <m:den>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en>
                    </m:f>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𝑡</m:t>
                        </m:r>
                      </m:sup>
                    </m:sSup>
                  </m:oMath>
                </a14:m>
                <a:endParaRPr lang="en-US" dirty="0"/>
              </a:p>
              <a:p>
                <a:pPr marL="0" indent="0">
                  <a:buNone/>
                </a:pPr>
                <a:endParaRPr lang="en-US" dirty="0"/>
              </a:p>
              <a:p>
                <a:pPr marL="0" indent="0">
                  <a:buNone/>
                  <a:tabLst>
                    <a:tab pos="6170613" algn="l"/>
                  </a:tabLst>
                </a:pPr>
                <a:r>
                  <a:rPr lang="en-US" dirty="0"/>
                  <a:t>Which is a Poisson process with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𝑡</m:t>
                    </m:r>
                  </m:oMath>
                </a14:m>
                <a:endParaRPr 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l="-863" t="-522"/>
                </a:stretch>
              </a:blipFill>
            </p:spPr>
            <p:txBody>
              <a:bodyPr/>
              <a:lstStyle/>
              <a:p>
                <a:r>
                  <a:rPr lang="en-US">
                    <a:noFill/>
                  </a:rPr>
                  <a:t> </a:t>
                </a:r>
              </a:p>
            </p:txBody>
          </p:sp>
        </mc:Fallback>
      </mc:AlternateContent>
    </p:spTree>
    <p:extLst>
      <p:ext uri="{BB962C8B-B14F-4D97-AF65-F5344CB8AC3E}">
        <p14:creationId xmlns:p14="http://schemas.microsoft.com/office/powerpoint/2010/main" val="1727998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lIns="92075" tIns="46037" rIns="92075" bIns="46037"/>
          <a:lstStyle/>
          <a:p>
            <a:r>
              <a:rPr lang="en-US" altLang="en-US">
                <a:ea typeface="MS PGothic" charset="-128"/>
              </a:rPr>
              <a:t>Geometric Distribution Examples</a:t>
            </a:r>
          </a:p>
        </p:txBody>
      </p:sp>
      <p:sp>
        <p:nvSpPr>
          <p:cNvPr id="25603" name="Rectangle 3"/>
          <p:cNvSpPr>
            <a:spLocks noGrp="1" noChangeArrowheads="1"/>
          </p:cNvSpPr>
          <p:nvPr>
            <p:ph type="body" idx="1"/>
          </p:nvPr>
        </p:nvSpPr>
        <p:spPr>
          <a:noFill/>
        </p:spPr>
        <p:txBody>
          <a:bodyPr lIns="92075" tIns="46037" rIns="92075" bIns="46037"/>
          <a:lstStyle/>
          <a:p>
            <a:pPr>
              <a:spcAft>
                <a:spcPct val="40000"/>
              </a:spcAft>
              <a:buFontTx/>
              <a:buNone/>
            </a:pPr>
            <a:r>
              <a:rPr lang="en-US" altLang="en-US" b="1" dirty="0">
                <a:ea typeface="MS PGothic" charset="-128"/>
              </a:rPr>
              <a:t>3.</a:t>
            </a:r>
            <a:r>
              <a:rPr lang="en-US" altLang="en-US" dirty="0">
                <a:ea typeface="MS PGothic" charset="-128"/>
              </a:rPr>
              <a:t> Consider the program segment consisting of a </a:t>
            </a:r>
            <a:r>
              <a:rPr lang="en-US" altLang="en-US" b="1" i="1" dirty="0">
                <a:ea typeface="MS PGothic" charset="-128"/>
              </a:rPr>
              <a:t>while </a:t>
            </a:r>
            <a:r>
              <a:rPr lang="en-US" altLang="en-US" dirty="0">
                <a:ea typeface="MS PGothic" charset="-128"/>
              </a:rPr>
              <a:t>loop:</a:t>
            </a:r>
          </a:p>
          <a:p>
            <a:pPr algn="ctr">
              <a:spcAft>
                <a:spcPct val="40000"/>
              </a:spcAft>
            </a:pPr>
            <a:r>
              <a:rPr lang="en-US" altLang="en-US" b="1" dirty="0">
                <a:ea typeface="MS PGothic" charset="-128"/>
              </a:rPr>
              <a:t>while ¬ B do S</a:t>
            </a:r>
            <a:r>
              <a:rPr lang="en-US" altLang="en-US" dirty="0">
                <a:ea typeface="MS PGothic" charset="-128"/>
              </a:rPr>
              <a:t> </a:t>
            </a:r>
          </a:p>
          <a:p>
            <a:pPr>
              <a:spcAft>
                <a:spcPct val="40000"/>
              </a:spcAft>
            </a:pPr>
            <a:r>
              <a:rPr lang="en-US" altLang="en-US" dirty="0" smtClean="0">
                <a:ea typeface="MS PGothic" charset="-128"/>
              </a:rPr>
              <a:t>the </a:t>
            </a:r>
            <a:r>
              <a:rPr lang="en-US" altLang="en-US" dirty="0">
                <a:ea typeface="MS PGothic" charset="-128"/>
              </a:rPr>
              <a:t>number of  times the body  (or the statement-group S) of the loop  is </a:t>
            </a:r>
            <a:r>
              <a:rPr lang="en-US" altLang="en-US" dirty="0" smtClean="0">
                <a:ea typeface="MS PGothic" charset="-128"/>
              </a:rPr>
              <a:t>executed:  </a:t>
            </a:r>
            <a:r>
              <a:rPr lang="en-US" altLang="en-US" dirty="0">
                <a:ea typeface="MS PGothic" charset="-128"/>
              </a:rPr>
              <a:t>a modified  geometric distribution with parameter p (probability the B is </a:t>
            </a:r>
            <a:r>
              <a:rPr lang="en-US" altLang="en-US" dirty="0" smtClean="0">
                <a:ea typeface="MS PGothic" charset="-128"/>
              </a:rPr>
              <a:t>not true</a:t>
            </a:r>
            <a:r>
              <a:rPr lang="en-US" altLang="en-US" dirty="0">
                <a:ea typeface="MS PGothic" charset="-128"/>
              </a:rPr>
              <a:t>) – no. of failures until the first success.</a:t>
            </a:r>
          </a:p>
          <a:p>
            <a:pPr>
              <a:spcAft>
                <a:spcPct val="40000"/>
              </a:spcAft>
              <a:buFontTx/>
              <a:buNone/>
            </a:pPr>
            <a:r>
              <a:rPr lang="en-US" altLang="en-US" b="1" dirty="0">
                <a:ea typeface="MS PGothic" charset="-128"/>
              </a:rPr>
              <a:t>4.</a:t>
            </a:r>
            <a:r>
              <a:rPr lang="en-US" altLang="en-US" dirty="0">
                <a:ea typeface="MS PGothic" charset="-128"/>
              </a:rPr>
              <a:t> Consider a </a:t>
            </a:r>
            <a:r>
              <a:rPr lang="en-US" altLang="en-US" b="1" dirty="0">
                <a:ea typeface="MS PGothic" charset="-128"/>
              </a:rPr>
              <a:t>repeat </a:t>
            </a:r>
            <a:r>
              <a:rPr lang="en-US" altLang="en-US" dirty="0">
                <a:ea typeface="MS PGothic" charset="-128"/>
              </a:rPr>
              <a:t>loop</a:t>
            </a:r>
          </a:p>
          <a:p>
            <a:pPr algn="ctr">
              <a:spcAft>
                <a:spcPct val="40000"/>
              </a:spcAft>
            </a:pPr>
            <a:r>
              <a:rPr lang="en-US" altLang="en-US" b="1" dirty="0">
                <a:ea typeface="MS PGothic" charset="-128"/>
              </a:rPr>
              <a:t>repeat S until B</a:t>
            </a:r>
            <a:endParaRPr lang="en-US" altLang="en-US" dirty="0">
              <a:ea typeface="MS PGothic" charset="-128"/>
            </a:endParaRPr>
          </a:p>
          <a:p>
            <a:pPr>
              <a:spcAft>
                <a:spcPct val="40000"/>
              </a:spcAft>
            </a:pPr>
            <a:r>
              <a:rPr lang="en-US" altLang="en-US" dirty="0">
                <a:ea typeface="MS PGothic" charset="-128"/>
              </a:rPr>
              <a:t>The number of tries until B (success) is reached will be a geometrically distributed random variable with parameter p.</a:t>
            </a:r>
          </a:p>
          <a:p>
            <a:pPr>
              <a:spcAft>
                <a:spcPct val="40000"/>
              </a:spcAft>
            </a:pPr>
            <a:endParaRPr lang="en-US" altLang="en-US" dirty="0">
              <a:ea typeface="MS PGothic" charset="-128"/>
            </a:endParaRPr>
          </a:p>
        </p:txBody>
      </p:sp>
    </p:spTree>
    <p:extLst>
      <p:ext uri="{BB962C8B-B14F-4D97-AF65-F5344CB8AC3E}">
        <p14:creationId xmlns:p14="http://schemas.microsoft.com/office/powerpoint/2010/main" val="2039882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68338" y="92075"/>
            <a:ext cx="7772400" cy="1106488"/>
          </a:xfrm>
          <a:noFill/>
        </p:spPr>
        <p:txBody>
          <a:bodyPr lIns="92075" tIns="46037" rIns="92075" bIns="46037"/>
          <a:lstStyle/>
          <a:p>
            <a:r>
              <a:rPr lang="en-US" altLang="en-US" dirty="0">
                <a:ea typeface="MS PGothic" charset="-128"/>
              </a:rPr>
              <a:t>Discrete Distributions</a:t>
            </a:r>
            <a:br>
              <a:rPr lang="en-US" altLang="en-US" dirty="0">
                <a:ea typeface="MS PGothic" charset="-128"/>
              </a:rPr>
            </a:br>
            <a:r>
              <a:rPr lang="en-US" altLang="en-US" dirty="0" smtClean="0">
                <a:ea typeface="MS PGothic" charset="-128"/>
              </a:rPr>
              <a:t> </a:t>
            </a:r>
            <a:r>
              <a:rPr lang="en-US" altLang="en-US" dirty="0">
                <a:ea typeface="MS PGothic" charset="-128"/>
              </a:rPr>
              <a:t>Geometric </a:t>
            </a:r>
            <a:r>
              <a:rPr lang="en-US" altLang="en-US" dirty="0" err="1">
                <a:ea typeface="MS PGothic" charset="-128"/>
              </a:rPr>
              <a:t>pmf</a:t>
            </a:r>
            <a:r>
              <a:rPr lang="en-US" altLang="en-US" dirty="0">
                <a:ea typeface="MS PGothic" charset="-128"/>
              </a:rPr>
              <a:t> (cont.)</a:t>
            </a:r>
          </a:p>
        </p:txBody>
      </p:sp>
      <p:sp>
        <p:nvSpPr>
          <p:cNvPr id="14339" name="Rectangle 3"/>
          <p:cNvSpPr>
            <a:spLocks noGrp="1" noChangeArrowheads="1"/>
          </p:cNvSpPr>
          <p:nvPr>
            <p:ph type="body" idx="1"/>
          </p:nvPr>
        </p:nvSpPr>
        <p:spPr>
          <a:noFill/>
        </p:spPr>
        <p:txBody>
          <a:bodyPr lIns="92075" tIns="46037" rIns="92075" bIns="46037"/>
          <a:lstStyle/>
          <a:p>
            <a:r>
              <a:rPr lang="en-US" altLang="en-US" dirty="0">
                <a:ea typeface="MS PGothic" charset="-128"/>
              </a:rPr>
              <a:t>To find the </a:t>
            </a:r>
            <a:r>
              <a:rPr lang="en-US" altLang="en-US" dirty="0" err="1">
                <a:ea typeface="MS PGothic" charset="-128"/>
              </a:rPr>
              <a:t>pmf</a:t>
            </a:r>
            <a:r>
              <a:rPr lang="en-US" altLang="en-US" dirty="0">
                <a:ea typeface="MS PGothic" charset="-128"/>
              </a:rPr>
              <a:t> of Z note that the event [Z = </a:t>
            </a:r>
            <a:r>
              <a:rPr lang="en-US" altLang="en-US" dirty="0" err="1">
                <a:ea typeface="MS PGothic" charset="-128"/>
              </a:rPr>
              <a:t>i</a:t>
            </a:r>
            <a:r>
              <a:rPr lang="en-US" altLang="en-US" dirty="0">
                <a:ea typeface="MS PGothic" charset="-128"/>
              </a:rPr>
              <a:t>] occurs if and only if we have a sequence of (</a:t>
            </a:r>
            <a:r>
              <a:rPr lang="en-US" altLang="en-US" dirty="0" err="1">
                <a:ea typeface="MS PGothic" charset="-128"/>
              </a:rPr>
              <a:t>i</a:t>
            </a:r>
            <a:r>
              <a:rPr lang="en-US" altLang="en-US" dirty="0">
                <a:ea typeface="MS PGothic" charset="-128"/>
              </a:rPr>
              <a:t> – 1) failures followed by one success -  a sequence of independent Bernoulli trials </a:t>
            </a:r>
            <a:r>
              <a:rPr lang="en-US" altLang="en-US" dirty="0" smtClean="0">
                <a:ea typeface="MS PGothic" charset="-128"/>
              </a:rPr>
              <a:t>each with </a:t>
            </a:r>
            <a:r>
              <a:rPr lang="en-US" altLang="en-US" dirty="0">
                <a:ea typeface="MS PGothic" charset="-128"/>
              </a:rPr>
              <a:t>the probability of success equal to p and failure q.</a:t>
            </a:r>
          </a:p>
          <a:p>
            <a:r>
              <a:rPr lang="en-US" altLang="en-US" dirty="0">
                <a:ea typeface="MS PGothic" charset="-128"/>
              </a:rPr>
              <a:t>Hence, we have</a:t>
            </a:r>
          </a:p>
          <a:p>
            <a:pPr>
              <a:buFontTx/>
              <a:buNone/>
            </a:pPr>
            <a:r>
              <a:rPr lang="en-US" altLang="en-US" dirty="0">
                <a:ea typeface="MS PGothic" charset="-128"/>
              </a:rPr>
              <a:t>					            for </a:t>
            </a:r>
            <a:r>
              <a:rPr lang="en-US" altLang="en-US" dirty="0" err="1">
                <a:ea typeface="MS PGothic" charset="-128"/>
              </a:rPr>
              <a:t>i</a:t>
            </a:r>
            <a:r>
              <a:rPr lang="en-US" altLang="en-US" dirty="0">
                <a:ea typeface="MS PGothic" charset="-128"/>
              </a:rPr>
              <a:t> = 1, 2,...,        (A)</a:t>
            </a:r>
          </a:p>
          <a:p>
            <a:pPr lvl="1"/>
            <a:r>
              <a:rPr lang="en-US" altLang="en-US" dirty="0" smtClean="0">
                <a:ea typeface="MS PGothic" charset="-128"/>
              </a:rPr>
              <a:t>where </a:t>
            </a:r>
            <a:r>
              <a:rPr lang="en-US" altLang="en-US" dirty="0">
                <a:ea typeface="MS PGothic" charset="-128"/>
              </a:rPr>
              <a:t>q = 1 - p.</a:t>
            </a:r>
          </a:p>
          <a:p>
            <a:r>
              <a:rPr lang="en-US" altLang="en-US" dirty="0">
                <a:ea typeface="MS PGothic" charset="-128"/>
              </a:rPr>
              <a:t>Using the formula for the sum of a geometric series, we have:</a:t>
            </a:r>
          </a:p>
          <a:p>
            <a:endParaRPr lang="en-US" altLang="en-US" dirty="0" smtClean="0">
              <a:ea typeface="MS PGothic" charset="-128"/>
            </a:endParaRPr>
          </a:p>
          <a:p>
            <a:endParaRPr lang="en-US" altLang="en-US" dirty="0">
              <a:ea typeface="MS PGothic" charset="-128"/>
            </a:endParaRPr>
          </a:p>
          <a:p>
            <a:endParaRPr lang="en-US" altLang="en-US" dirty="0" smtClean="0">
              <a:ea typeface="MS PGothic" charset="-128"/>
            </a:endParaRPr>
          </a:p>
          <a:p>
            <a:r>
              <a:rPr lang="en-US" altLang="en-US" dirty="0" smtClean="0">
                <a:ea typeface="MS PGothic" charset="-128"/>
              </a:rPr>
              <a:t>CDF of Geometric distr.:</a:t>
            </a:r>
            <a:endParaRPr lang="en-US" altLang="en-US" dirty="0">
              <a:ea typeface="MS PGothic" charset="-128"/>
            </a:endParaRPr>
          </a:p>
        </p:txBody>
      </p:sp>
      <p:graphicFrame>
        <p:nvGraphicFramePr>
          <p:cNvPr id="14340" name="Object 4"/>
          <p:cNvGraphicFramePr>
            <a:graphicFrameLocks/>
          </p:cNvGraphicFramePr>
          <p:nvPr/>
        </p:nvGraphicFramePr>
        <p:xfrm>
          <a:off x="1946275" y="3192463"/>
          <a:ext cx="2843213" cy="392112"/>
        </p:xfrm>
        <a:graphic>
          <a:graphicData uri="http://schemas.openxmlformats.org/presentationml/2006/ole">
            <mc:AlternateContent xmlns:mc="http://schemas.openxmlformats.org/markup-compatibility/2006">
              <mc:Choice xmlns:v="urn:schemas-microsoft-com:vml" Requires="v">
                <p:oleObj spid="_x0000_s1056" name="Equation" r:id="rId4" imgW="1511280" imgH="228600" progId="Equation.3">
                  <p:embed/>
                </p:oleObj>
              </mc:Choice>
              <mc:Fallback>
                <p:oleObj name="Equation" r:id="rId4" imgW="1511280" imgH="2286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6275" y="3192463"/>
                        <a:ext cx="2843213"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1" name="Object 5"/>
          <p:cNvGraphicFramePr>
            <a:graphicFrameLocks/>
          </p:cNvGraphicFramePr>
          <p:nvPr>
            <p:extLst>
              <p:ext uri="{D42A27DB-BD31-4B8C-83A1-F6EECF244321}">
                <p14:modId xmlns:p14="http://schemas.microsoft.com/office/powerpoint/2010/main" val="35140459"/>
              </p:ext>
            </p:extLst>
          </p:nvPr>
        </p:nvGraphicFramePr>
        <p:xfrm>
          <a:off x="2692093" y="4269046"/>
          <a:ext cx="3567113" cy="784225"/>
        </p:xfrm>
        <a:graphic>
          <a:graphicData uri="http://schemas.openxmlformats.org/presentationml/2006/ole">
            <mc:AlternateContent xmlns:mc="http://schemas.openxmlformats.org/markup-compatibility/2006">
              <mc:Choice xmlns:v="urn:schemas-microsoft-com:vml" Requires="v">
                <p:oleObj spid="_x0000_s1057" name="Equation" r:id="rId6" imgW="2108160" imgH="431640" progId="Equation.3">
                  <p:embed/>
                </p:oleObj>
              </mc:Choice>
              <mc:Fallback>
                <p:oleObj name="Equation" r:id="rId6" imgW="2108160" imgH="43164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2093" y="4269046"/>
                        <a:ext cx="35671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4"/>
          <p:cNvGraphicFramePr>
            <a:graphicFrameLocks/>
          </p:cNvGraphicFramePr>
          <p:nvPr>
            <p:extLst>
              <p:ext uri="{D42A27DB-BD31-4B8C-83A1-F6EECF244321}">
                <p14:modId xmlns:p14="http://schemas.microsoft.com/office/powerpoint/2010/main" val="539438485"/>
              </p:ext>
            </p:extLst>
          </p:nvPr>
        </p:nvGraphicFramePr>
        <p:xfrm>
          <a:off x="3984012" y="5053271"/>
          <a:ext cx="4281487" cy="922338"/>
        </p:xfrm>
        <a:graphic>
          <a:graphicData uri="http://schemas.openxmlformats.org/presentationml/2006/ole">
            <mc:AlternateContent xmlns:mc="http://schemas.openxmlformats.org/markup-compatibility/2006">
              <mc:Choice xmlns:v="urn:schemas-microsoft-com:vml" Requires="v">
                <p:oleObj spid="_x0000_s1058" name="Equation" r:id="rId8" imgW="2082600" imgH="444240" progId="Equation.3">
                  <p:embed/>
                </p:oleObj>
              </mc:Choice>
              <mc:Fallback>
                <p:oleObj name="Equation" r:id="rId8" imgW="2082600" imgH="444240"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4012" y="5053271"/>
                        <a:ext cx="42814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89040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lIns="92075" tIns="46037" rIns="92075" bIns="46037"/>
          <a:lstStyle/>
          <a:p>
            <a:r>
              <a:rPr lang="en-US" altLang="en-US">
                <a:ea typeface="MS PGothic" charset="-128"/>
              </a:rPr>
              <a:t>Discrete Distributions</a:t>
            </a:r>
            <a:br>
              <a:rPr lang="en-US" altLang="en-US">
                <a:ea typeface="MS PGothic" charset="-128"/>
              </a:rPr>
            </a:br>
            <a:r>
              <a:rPr lang="en-US" altLang="en-US">
                <a:ea typeface="MS PGothic" charset="-128"/>
              </a:rPr>
              <a:t>the Modified Geometric pmf (cont.)</a:t>
            </a:r>
          </a:p>
        </p:txBody>
      </p:sp>
      <p:sp>
        <p:nvSpPr>
          <p:cNvPr id="21507" name="Rectangle 3"/>
          <p:cNvSpPr>
            <a:spLocks noGrp="1" noChangeArrowheads="1"/>
          </p:cNvSpPr>
          <p:nvPr>
            <p:ph type="body" idx="1"/>
          </p:nvPr>
        </p:nvSpPr>
        <p:spPr>
          <a:noFill/>
        </p:spPr>
        <p:txBody>
          <a:bodyPr lIns="92075" tIns="46037" rIns="92075" bIns="46037"/>
          <a:lstStyle/>
          <a:p>
            <a:endParaRPr lang="en-US" altLang="en-US" dirty="0">
              <a:ea typeface="MS PGothic" charset="-128"/>
            </a:endParaRPr>
          </a:p>
          <a:p>
            <a:r>
              <a:rPr lang="en-US" altLang="en-US" dirty="0">
                <a:ea typeface="MS PGothic" charset="-128"/>
              </a:rPr>
              <a:t>The random variable X is said to have a modified geometric </a:t>
            </a:r>
            <a:r>
              <a:rPr lang="en-US" altLang="en-US" dirty="0" err="1">
                <a:ea typeface="MS PGothic" charset="-128"/>
              </a:rPr>
              <a:t>pmf</a:t>
            </a:r>
            <a:r>
              <a:rPr lang="en-US" altLang="en-US" dirty="0">
                <a:ea typeface="MS PGothic" charset="-128"/>
              </a:rPr>
              <a:t>, specify by</a:t>
            </a:r>
          </a:p>
          <a:p>
            <a:pPr>
              <a:buFontTx/>
              <a:buNone/>
            </a:pPr>
            <a:r>
              <a:rPr lang="en-US" altLang="en-US" dirty="0">
                <a:ea typeface="MS PGothic" charset="-128"/>
              </a:rPr>
              <a:t>						        for </a:t>
            </a:r>
            <a:r>
              <a:rPr lang="en-US" altLang="en-US" dirty="0" err="1">
                <a:ea typeface="MS PGothic" charset="-128"/>
              </a:rPr>
              <a:t>i</a:t>
            </a:r>
            <a:r>
              <a:rPr lang="en-US" altLang="en-US" dirty="0">
                <a:ea typeface="MS PGothic" charset="-128"/>
              </a:rPr>
              <a:t> = 0, 1, 2,...,</a:t>
            </a:r>
          </a:p>
          <a:p>
            <a:endParaRPr lang="en-US" altLang="en-US" dirty="0">
              <a:ea typeface="MS PGothic" charset="-128"/>
            </a:endParaRPr>
          </a:p>
          <a:p>
            <a:r>
              <a:rPr lang="en-US" altLang="en-US" dirty="0">
                <a:ea typeface="MS PGothic" charset="-128"/>
              </a:rPr>
              <a:t>The corresponding  </a:t>
            </a:r>
            <a:r>
              <a:rPr lang="en-US" altLang="en-US" dirty="0" smtClean="0">
                <a:ea typeface="MS PGothic" charset="-128"/>
              </a:rPr>
              <a:t>Cumulative Distribution </a:t>
            </a:r>
            <a:r>
              <a:rPr lang="en-US" altLang="en-US" dirty="0">
                <a:ea typeface="MS PGothic" charset="-128"/>
              </a:rPr>
              <a:t>function is:</a:t>
            </a:r>
          </a:p>
          <a:p>
            <a:endParaRPr lang="en-US" altLang="en-US" dirty="0">
              <a:ea typeface="MS PGothic" charset="-128"/>
            </a:endParaRPr>
          </a:p>
          <a:p>
            <a:endParaRPr lang="en-US" altLang="en-US" dirty="0">
              <a:ea typeface="MS PGothic" charset="-128"/>
            </a:endParaRPr>
          </a:p>
          <a:p>
            <a:endParaRPr lang="en-US" altLang="en-US" dirty="0">
              <a:ea typeface="MS PGothic" charset="-128"/>
            </a:endParaRPr>
          </a:p>
          <a:p>
            <a:endParaRPr lang="en-US" altLang="en-US" dirty="0">
              <a:ea typeface="MS PGothic" charset="-128"/>
            </a:endParaRPr>
          </a:p>
          <a:p>
            <a:endParaRPr lang="en-US" altLang="en-US" dirty="0">
              <a:ea typeface="MS PGothic" charset="-128"/>
            </a:endParaRPr>
          </a:p>
        </p:txBody>
      </p:sp>
      <p:graphicFrame>
        <p:nvGraphicFramePr>
          <p:cNvPr id="21508" name="Object 4"/>
          <p:cNvGraphicFramePr>
            <a:graphicFrameLocks/>
          </p:cNvGraphicFramePr>
          <p:nvPr/>
        </p:nvGraphicFramePr>
        <p:xfrm>
          <a:off x="3108325" y="2527300"/>
          <a:ext cx="1962150" cy="439738"/>
        </p:xfrm>
        <a:graphic>
          <a:graphicData uri="http://schemas.openxmlformats.org/presentationml/2006/ole">
            <mc:AlternateContent xmlns:mc="http://schemas.openxmlformats.org/markup-compatibility/2006">
              <mc:Choice xmlns:v="urn:schemas-microsoft-com:vml" Requires="v">
                <p:oleObj spid="_x0000_s22557" name="Equation" r:id="rId4" imgW="1002960" imgH="228600" progId="Equation.3">
                  <p:embed/>
                </p:oleObj>
              </mc:Choice>
              <mc:Fallback>
                <p:oleObj name="Equation" r:id="rId4" imgW="1002960" imgH="2286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325" y="2527300"/>
                        <a:ext cx="19621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9" name="Object 5"/>
          <p:cNvGraphicFramePr>
            <a:graphicFrameLocks/>
          </p:cNvGraphicFramePr>
          <p:nvPr/>
        </p:nvGraphicFramePr>
        <p:xfrm>
          <a:off x="3983038" y="4289425"/>
          <a:ext cx="217487" cy="444500"/>
        </p:xfrm>
        <a:graphic>
          <a:graphicData uri="http://schemas.openxmlformats.org/presentationml/2006/ole">
            <mc:AlternateContent xmlns:mc="http://schemas.openxmlformats.org/markup-compatibility/2006">
              <mc:Choice xmlns:v="urn:schemas-microsoft-com:vml" Requires="v">
                <p:oleObj spid="_x0000_s22558" name="Equation" r:id="rId6" imgW="1752600" imgH="3568700" progId="Equation.3">
                  <p:embed/>
                </p:oleObj>
              </mc:Choice>
              <mc:Fallback>
                <p:oleObj name="Equation" r:id="rId6" imgW="1752600" imgH="35687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3038" y="4289425"/>
                        <a:ext cx="2174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1510" name="Rectangle 6"/>
          <p:cNvSpPr>
            <a:spLocks noChangeArrowheads="1"/>
          </p:cNvSpPr>
          <p:nvPr/>
        </p:nvSpPr>
        <p:spPr bwMode="auto">
          <a:xfrm>
            <a:off x="5851525" y="4225925"/>
            <a:ext cx="100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Times New Roman" charset="0"/>
                <a:ea typeface="MS PGothic" charset="-128"/>
              </a:defRPr>
            </a:lvl2pPr>
            <a:lvl3pPr marL="1143000" indent="-228600">
              <a:spcBef>
                <a:spcPct val="20000"/>
              </a:spcBef>
              <a:buSzPct val="100000"/>
              <a:buChar char="•"/>
              <a:defRPr>
                <a:solidFill>
                  <a:schemeClr val="tx1"/>
                </a:solidFill>
                <a:latin typeface="Times New Roman" charset="0"/>
                <a:ea typeface="MS PGothic" charset="-128"/>
              </a:defRPr>
            </a:lvl3pPr>
            <a:lvl4pPr marL="1600200" indent="-228600">
              <a:spcBef>
                <a:spcPct val="20000"/>
              </a:spcBef>
              <a:buSzPct val="100000"/>
              <a:buChar char="–"/>
              <a:defRPr>
                <a:solidFill>
                  <a:schemeClr val="tx1"/>
                </a:solidFill>
                <a:latin typeface="Times New Roman" charset="0"/>
                <a:ea typeface="MS PGothic" charset="-128"/>
              </a:defRPr>
            </a:lvl4pPr>
            <a:lvl5pPr marL="2057400" indent="-228600">
              <a:spcBef>
                <a:spcPct val="20000"/>
              </a:spcBef>
              <a:buSzPct val="100000"/>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SzPct val="100000"/>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SzPct val="100000"/>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SzPct val="100000"/>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SzPct val="100000"/>
              <a:buChar char="•"/>
              <a:defRPr sz="2000">
                <a:solidFill>
                  <a:schemeClr val="tx1"/>
                </a:solidFill>
                <a:latin typeface="Times New Roman" charset="0"/>
                <a:ea typeface="MS PGothic" charset="-128"/>
              </a:defRPr>
            </a:lvl9pPr>
          </a:lstStyle>
          <a:p>
            <a:pPr defTabSz="914400" eaLnBrk="0" fontAlgn="base" hangingPunct="0">
              <a:spcBef>
                <a:spcPct val="0"/>
              </a:spcBef>
              <a:spcAft>
                <a:spcPct val="0"/>
              </a:spcAft>
              <a:buSzTx/>
              <a:buFontTx/>
              <a:buNone/>
            </a:pPr>
            <a:r>
              <a:rPr lang="en-US" altLang="en-US" smtClean="0">
                <a:solidFill>
                  <a:srgbClr val="000000"/>
                </a:solidFill>
                <a:latin typeface="Times New Roman" charset="0"/>
              </a:rPr>
              <a:t>for t ≥ 0</a:t>
            </a:r>
            <a:endParaRPr lang="en-US" altLang="en-US" sz="1600" smtClean="0">
              <a:solidFill>
                <a:srgbClr val="000000"/>
              </a:solidFill>
              <a:latin typeface="Times New Roman" charset="0"/>
            </a:endParaRPr>
          </a:p>
        </p:txBody>
      </p:sp>
      <p:graphicFrame>
        <p:nvGraphicFramePr>
          <p:cNvPr id="21511" name="Object 7"/>
          <p:cNvGraphicFramePr>
            <a:graphicFrameLocks/>
          </p:cNvGraphicFramePr>
          <p:nvPr/>
        </p:nvGraphicFramePr>
        <p:xfrm>
          <a:off x="1866900" y="3921125"/>
          <a:ext cx="3873500" cy="871538"/>
        </p:xfrm>
        <a:graphic>
          <a:graphicData uri="http://schemas.openxmlformats.org/presentationml/2006/ole">
            <mc:AlternateContent xmlns:mc="http://schemas.openxmlformats.org/markup-compatibility/2006">
              <mc:Choice xmlns:v="urn:schemas-microsoft-com:vml" Requires="v">
                <p:oleObj spid="_x0000_s22559" name="Equation" r:id="rId8" imgW="2184120" imgH="444240" progId="Equation.3">
                  <p:embed/>
                </p:oleObj>
              </mc:Choice>
              <mc:Fallback>
                <p:oleObj name="Equation" r:id="rId8" imgW="2184120" imgH="444240"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66900" y="3921125"/>
                        <a:ext cx="3873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39148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Example: Geometric Random Variable</a:t>
            </a:r>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pPr marL="0" indent="0">
                  <a:buNone/>
                </a:pPr>
                <a:r>
                  <a:rPr lang="en-US" dirty="0"/>
                  <a:t>A representative from the NFL Marketing division randomly selects people on a random street in Chicago loop, until he/she finds a person who attended the last home football game. </a:t>
                </a:r>
              </a:p>
              <a:p>
                <a:pPr marL="0" indent="0">
                  <a:buNone/>
                </a:pPr>
                <a:r>
                  <a:rPr lang="en-US" dirty="0"/>
                  <a:t>Let </a:t>
                </a:r>
                <a:r>
                  <a:rPr lang="en-US" i="1" dirty="0"/>
                  <a:t>p</a:t>
                </a:r>
                <a:r>
                  <a:rPr lang="en-US" dirty="0"/>
                  <a:t>, the probability that he succeeds in finding such a person, be 0.2 and X denote the number of people he selects until he finds his first success. </a:t>
                </a:r>
              </a:p>
              <a:p>
                <a:r>
                  <a:rPr lang="en-US" dirty="0"/>
                  <a:t>What is the probability that the representative must select 4 people </a:t>
                </a:r>
                <a:r>
                  <a:rPr lang="en-US" dirty="0" smtClean="0"/>
                  <a:t>until </a:t>
                </a:r>
                <a:r>
                  <a:rPr lang="en-US" dirty="0"/>
                  <a:t>he finds one who attended the last home game?</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𝑃</m:t>
                      </m:r>
                      <m:d>
                        <m:dPr>
                          <m:ctrlPr>
                            <a:rPr lang="en-US" b="0" i="1" smtClean="0">
                              <a:solidFill>
                                <a:schemeClr val="tx1"/>
                              </a:solidFill>
                              <a:latin typeface="Cambria Math" charset="0"/>
                            </a:rPr>
                          </m:ctrlPr>
                        </m:dPr>
                        <m:e>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=4</m:t>
                          </m:r>
                        </m:e>
                      </m:d>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charset="0"/>
                            </a:rPr>
                          </m:ctrlPr>
                        </m:sSupPr>
                        <m:e>
                          <m:d>
                            <m:dPr>
                              <m:ctrlPr>
                                <a:rPr lang="en-US" b="0" i="1" smtClean="0">
                                  <a:solidFill>
                                    <a:schemeClr val="tx1"/>
                                  </a:solidFill>
                                  <a:latin typeface="Cambria Math" charset="0"/>
                                </a:rPr>
                              </m:ctrlPr>
                            </m:dPr>
                            <m:e>
                              <m:r>
                                <a:rPr lang="en-US" b="0" i="1" smtClean="0">
                                  <a:solidFill>
                                    <a:schemeClr val="tx1"/>
                                  </a:solidFill>
                                  <a:latin typeface="Cambria Math" panose="02040503050406030204" pitchFamily="18" charset="0"/>
                                </a:rPr>
                                <m:t>1−0.2</m:t>
                              </m:r>
                            </m:e>
                          </m:d>
                        </m:e>
                        <m:sup>
                          <m:r>
                            <a:rPr lang="en-US" b="0" i="1" smtClean="0">
                              <a:solidFill>
                                <a:schemeClr val="tx1"/>
                              </a:solidFill>
                              <a:latin typeface="Cambria Math" panose="02040503050406030204" pitchFamily="18" charset="0"/>
                            </a:rPr>
                            <m:t>3</m:t>
                          </m:r>
                        </m:sup>
                      </m:sSup>
                      <m:d>
                        <m:dPr>
                          <m:ctrlPr>
                            <a:rPr lang="en-US" b="0" i="1" smtClean="0">
                              <a:solidFill>
                                <a:schemeClr val="tx1"/>
                              </a:solidFill>
                              <a:latin typeface="Cambria Math" charset="0"/>
                            </a:rPr>
                          </m:ctrlPr>
                        </m:dPr>
                        <m:e>
                          <m:r>
                            <a:rPr lang="en-US" b="0" i="1" smtClean="0">
                              <a:solidFill>
                                <a:schemeClr val="tx1"/>
                              </a:solidFill>
                              <a:latin typeface="Cambria Math" panose="02040503050406030204" pitchFamily="18" charset="0"/>
                            </a:rPr>
                            <m:t>0.2</m:t>
                          </m:r>
                        </m:e>
                      </m:d>
                      <m:r>
                        <a:rPr lang="en-US" b="0" i="0" smtClean="0">
                          <a:solidFill>
                            <a:schemeClr val="tx1"/>
                          </a:solidFill>
                          <a:latin typeface="Cambria Math" panose="02040503050406030204" pitchFamily="18" charset="0"/>
                        </a:rPr>
                        <m:t>=0.1024</m:t>
                      </m:r>
                    </m:oMath>
                  </m:oMathPara>
                </a14:m>
                <a:endParaRPr lang="en-US" b="0" dirty="0">
                  <a:solidFill>
                    <a:schemeClr val="tx1"/>
                  </a:solidFill>
                </a:endParaRPr>
              </a:p>
              <a:p>
                <a:r>
                  <a:rPr lang="en-US" dirty="0"/>
                  <a:t>What is the probability that the representative must select more than 6 people before he finds one who attended the last home game?</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𝑃</m:t>
                      </m:r>
                      <m:d>
                        <m:dPr>
                          <m:ctrlPr>
                            <a:rPr lang="en-US" i="1">
                              <a:solidFill>
                                <a:schemeClr val="tx1"/>
                              </a:solidFill>
                              <a:latin typeface="Cambria Math" charset="0"/>
                            </a:rPr>
                          </m:ctrlPr>
                        </m:dPr>
                        <m:e>
                          <m:r>
                            <a:rPr lang="en-US" i="1">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&gt;6</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𝑃</m:t>
                      </m:r>
                      <m:d>
                        <m:dPr>
                          <m:ctrlPr>
                            <a:rPr lang="en-US" b="0" i="1" smtClean="0">
                              <a:solidFill>
                                <a:schemeClr val="tx1"/>
                              </a:solidFill>
                              <a:latin typeface="Cambria Math" charset="0"/>
                            </a:rPr>
                          </m:ctrlPr>
                        </m:dPr>
                        <m:e>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ea typeface="Cambria Math" panose="02040503050406030204" pitchFamily="18" charset="0"/>
                            </a:rPr>
                            <m:t>≤6</m:t>
                          </m:r>
                        </m:e>
                      </m:d>
                      <m:r>
                        <a:rPr lang="en-US" b="0" i="1" smtClean="0">
                          <a:solidFill>
                            <a:schemeClr val="tx1"/>
                          </a:solidFill>
                          <a:latin typeface="Cambria Math" panose="02040503050406030204" pitchFamily="18" charset="0"/>
                          <a:ea typeface="Cambria Math" panose="02040503050406030204" pitchFamily="18" charset="0"/>
                        </a:rPr>
                        <m:t>=1−</m:t>
                      </m:r>
                      <m:d>
                        <m:dPr>
                          <m:begChr m:val="["/>
                          <m:endChr m:val="]"/>
                          <m:ctrlPr>
                            <a:rPr lang="en-US" b="0" i="1" smtClean="0">
                              <a:solidFill>
                                <a:schemeClr val="tx1"/>
                              </a:solidFill>
                              <a:latin typeface="Cambria Math"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1−</m:t>
                          </m:r>
                          <m:sSup>
                            <m:sSupPr>
                              <m:ctrlPr>
                                <a:rPr lang="en-US" b="0" i="1" smtClean="0">
                                  <a:solidFill>
                                    <a:schemeClr val="tx1"/>
                                  </a:solidFill>
                                  <a:latin typeface="Cambria Math" charset="0"/>
                                  <a:ea typeface="Cambria Math" panose="02040503050406030204" pitchFamily="18" charset="0"/>
                                </a:rPr>
                              </m:ctrlPr>
                            </m:sSupPr>
                            <m:e>
                              <m:d>
                                <m:dPr>
                                  <m:ctrlPr>
                                    <a:rPr lang="en-US" b="0" i="1" smtClean="0">
                                      <a:solidFill>
                                        <a:schemeClr val="tx1"/>
                                      </a:solidFill>
                                      <a:latin typeface="Cambria Math"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1−0.2</m:t>
                                  </m:r>
                                </m:e>
                              </m:d>
                            </m:e>
                            <m:sup>
                              <m:r>
                                <a:rPr lang="en-US" b="0" i="1" smtClean="0">
                                  <a:solidFill>
                                    <a:schemeClr val="tx1"/>
                                  </a:solidFill>
                                  <a:latin typeface="Cambria Math" panose="02040503050406030204" pitchFamily="18" charset="0"/>
                                  <a:ea typeface="Cambria Math" panose="02040503050406030204" pitchFamily="18" charset="0"/>
                                </a:rPr>
                                <m:t>6</m:t>
                              </m:r>
                            </m:sup>
                          </m:sSup>
                        </m:e>
                      </m:d>
                      <m:r>
                        <a:rPr lang="en-US" b="0" i="1" smtClean="0">
                          <a:solidFill>
                            <a:schemeClr val="tx1"/>
                          </a:solidFill>
                          <a:latin typeface="Cambria Math" panose="02040503050406030204" pitchFamily="18" charset="0"/>
                          <a:ea typeface="Cambria Math" panose="02040503050406030204" pitchFamily="18" charset="0"/>
                        </a:rPr>
                        <m:t>=0.262</m:t>
                      </m:r>
                    </m:oMath>
                  </m:oMathPara>
                </a14:m>
                <a:endParaRPr lang="en-US" dirty="0">
                  <a:solidFill>
                    <a:schemeClr val="tx1"/>
                  </a:solidFill>
                </a:endParaRPr>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l="-863" t="-522" r="-549"/>
                </a:stretch>
              </a:blipFill>
            </p:spPr>
            <p:txBody>
              <a:bodyPr/>
              <a:lstStyle/>
              <a:p>
                <a:r>
                  <a:rPr lang="en-US">
                    <a:noFill/>
                  </a:rPr>
                  <a:t> </a:t>
                </a:r>
              </a:p>
            </p:txBody>
          </p:sp>
        </mc:Fallback>
      </mc:AlternateContent>
    </p:spTree>
    <p:extLst>
      <p:ext uri="{BB962C8B-B14F-4D97-AF65-F5344CB8AC3E}">
        <p14:creationId xmlns:p14="http://schemas.microsoft.com/office/powerpoint/2010/main" val="1988949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t>The Poisson Random Variable</a:t>
            </a:r>
          </a:p>
        </p:txBody>
      </p:sp>
      <p:sp>
        <p:nvSpPr>
          <p:cNvPr id="9219" name="Content Placeholder 2"/>
          <p:cNvSpPr>
            <a:spLocks noGrp="1"/>
          </p:cNvSpPr>
          <p:nvPr>
            <p:ph idx="1"/>
          </p:nvPr>
        </p:nvSpPr>
        <p:spPr>
          <a:xfrm>
            <a:off x="685800" y="1281113"/>
            <a:ext cx="7772400" cy="4675187"/>
          </a:xfrm>
        </p:spPr>
        <p:txBody>
          <a:bodyPr/>
          <a:lstStyle/>
          <a:p>
            <a:pPr marL="230188" indent="-230188"/>
            <a:r>
              <a:rPr lang="en-US" altLang="en-US" dirty="0"/>
              <a:t>A random variable </a:t>
            </a:r>
            <a:r>
              <a:rPr lang="en-US" altLang="en-US" i="1" dirty="0"/>
              <a:t>X</a:t>
            </a:r>
            <a:r>
              <a:rPr lang="en-US" altLang="en-US" dirty="0"/>
              <a:t>, taking on one of the values 0,1,2,…, is said to be a </a:t>
            </a:r>
            <a:r>
              <a:rPr lang="en-US" altLang="en-US" i="1" dirty="0"/>
              <a:t>Poisson</a:t>
            </a:r>
            <a:r>
              <a:rPr lang="en-US" altLang="en-US" dirty="0"/>
              <a:t> random variable with parameter </a:t>
            </a:r>
            <a:r>
              <a:rPr lang="el-GR" altLang="en-US" i="1" dirty="0"/>
              <a:t>λ</a:t>
            </a:r>
            <a:r>
              <a:rPr lang="en-US" altLang="en-US" dirty="0"/>
              <a:t>, if for some </a:t>
            </a:r>
            <a:r>
              <a:rPr lang="el-GR" altLang="en-US" i="1" dirty="0"/>
              <a:t>λ</a:t>
            </a:r>
            <a:r>
              <a:rPr lang="en-US" altLang="en-US" dirty="0"/>
              <a:t>&gt;0,</a:t>
            </a:r>
          </a:p>
          <a:p>
            <a:pPr marL="230188" indent="-230188"/>
            <a:endParaRPr lang="en-US" altLang="en-US" dirty="0"/>
          </a:p>
          <a:p>
            <a:pPr marL="230188" indent="-230188">
              <a:buFontTx/>
              <a:buNone/>
            </a:pPr>
            <a:r>
              <a:rPr lang="en-US" altLang="en-US" dirty="0"/>
              <a:t>    </a:t>
            </a:r>
          </a:p>
          <a:p>
            <a:pPr marL="230188" indent="-230188">
              <a:buFontTx/>
              <a:buNone/>
            </a:pPr>
            <a:r>
              <a:rPr lang="en-US" altLang="en-US" dirty="0"/>
              <a:t>   defines a probability mass function since</a:t>
            </a:r>
          </a:p>
          <a:p>
            <a:pPr marL="230188" indent="-230188"/>
            <a:endParaRPr lang="en-US" altLang="en-US" sz="1600" dirty="0"/>
          </a:p>
          <a:p>
            <a:pPr marL="230188" indent="-230188"/>
            <a:endParaRPr lang="en-US" altLang="en-US" dirty="0"/>
          </a:p>
          <a:p>
            <a:pPr marL="230188" indent="-230188"/>
            <a:endParaRPr lang="en-US" altLang="en-US" dirty="0"/>
          </a:p>
          <a:p>
            <a:pPr marL="230188" indent="-230188"/>
            <a:endParaRPr lang="en-US" altLang="en-US" dirty="0"/>
          </a:p>
          <a:p>
            <a:pPr marL="230188" indent="-230188"/>
            <a:endParaRPr lang="en-US" altLang="en-US" dirty="0"/>
          </a:p>
          <a:p>
            <a:pPr marL="230188" indent="-230188">
              <a:spcAft>
                <a:spcPts val="600"/>
              </a:spcAft>
            </a:pPr>
            <a:endParaRPr lang="en-US" altLang="en-US" dirty="0"/>
          </a:p>
          <a:p>
            <a:pPr marL="230188" indent="-230188">
              <a:spcAft>
                <a:spcPts val="600"/>
              </a:spcAft>
              <a:buFontTx/>
              <a:buNone/>
            </a:pPr>
            <a:endParaRPr lang="en-US" altLang="en-US" sz="1800" dirty="0"/>
          </a:p>
          <a:p>
            <a:pPr marL="230188" indent="-230188"/>
            <a:endParaRPr lang="en-US" altLang="en-US" dirty="0"/>
          </a:p>
          <a:p>
            <a:pPr marL="230188" indent="-230188"/>
            <a:endParaRPr lang="en-US" altLang="en-US" dirty="0"/>
          </a:p>
          <a:p>
            <a:pPr marL="230188" indent="-230188">
              <a:buFontTx/>
              <a:buNone/>
            </a:pPr>
            <a:endParaRPr lang="en-US" altLang="en-US" dirty="0"/>
          </a:p>
        </p:txBody>
      </p:sp>
      <p:graphicFrame>
        <p:nvGraphicFramePr>
          <p:cNvPr id="9220" name="Object 13"/>
          <p:cNvGraphicFramePr>
            <a:graphicFrameLocks/>
          </p:cNvGraphicFramePr>
          <p:nvPr/>
        </p:nvGraphicFramePr>
        <p:xfrm>
          <a:off x="2924175" y="3432175"/>
          <a:ext cx="3560763" cy="889000"/>
        </p:xfrm>
        <a:graphic>
          <a:graphicData uri="http://schemas.openxmlformats.org/presentationml/2006/ole">
            <mc:AlternateContent xmlns:mc="http://schemas.openxmlformats.org/markup-compatibility/2006">
              <mc:Choice xmlns:v="urn:schemas-microsoft-com:vml" Requires="v">
                <p:oleObj spid="_x0000_s24588" name="Equation" r:id="rId3" imgW="1840926" imgH="444247" progId="Equation.3">
                  <p:embed/>
                </p:oleObj>
              </mc:Choice>
              <mc:Fallback>
                <p:oleObj name="Equation" r:id="rId3" imgW="1840926" imgH="444247"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175" y="3432175"/>
                        <a:ext cx="356076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1" name="Object 3"/>
          <p:cNvGraphicFramePr>
            <a:graphicFrameLocks/>
          </p:cNvGraphicFramePr>
          <p:nvPr/>
        </p:nvGraphicFramePr>
        <p:xfrm>
          <a:off x="2592388" y="2101850"/>
          <a:ext cx="4156075" cy="755650"/>
        </p:xfrm>
        <a:graphic>
          <a:graphicData uri="http://schemas.openxmlformats.org/presentationml/2006/ole">
            <mc:AlternateContent xmlns:mc="http://schemas.openxmlformats.org/markup-compatibility/2006">
              <mc:Choice xmlns:v="urn:schemas-microsoft-com:vml" Requires="v">
                <p:oleObj spid="_x0000_s24589" name="Equation" r:id="rId5" imgW="2158403" imgH="418893" progId="Equation.3">
                  <p:embed/>
                </p:oleObj>
              </mc:Choice>
              <mc:Fallback>
                <p:oleObj name="Equation" r:id="rId5" imgW="2158403" imgH="418893"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388" y="2101850"/>
                        <a:ext cx="41560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03956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Poisson Random Variable</a:t>
            </a:r>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pPr marL="0" indent="0">
                  <a:buNone/>
                </a:pPr>
                <a:r>
                  <a:rPr lang="en-US" dirty="0"/>
                  <a:t>Consider smaller intervals, i.e., let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𝑃</m:t>
                      </m:r>
                      <m:d>
                        <m:dPr>
                          <m:ctrlPr>
                            <a:rPr lang="en-US" i="1">
                              <a:latin typeface="Cambria Math"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m:t>
                      </m:r>
                      <m:func>
                        <m:funcPr>
                          <m:ctrlPr>
                            <a:rPr lang="en-US" i="1" smtClean="0">
                              <a:latin typeface="Cambria Math" charset="0"/>
                            </a:rPr>
                          </m:ctrlPr>
                        </m:funcPr>
                        <m:fName>
                          <m:limLow>
                            <m:limLowPr>
                              <m:ctrlPr>
                                <a:rPr lang="en-US" i="1" smtClean="0">
                                  <a:latin typeface="Cambria Math" charset="0"/>
                                </a:rPr>
                              </m:ctrlPr>
                            </m:limLowPr>
                            <m:e>
                              <m:r>
                                <m:rPr>
                                  <m:sty m:val="p"/>
                                </m:rPr>
                                <a:rPr lang="en-US" i="0" smtClean="0">
                                  <a:latin typeface="Cambria Math" panose="02040503050406030204" pitchFamily="18" charset="0"/>
                                </a:rPr>
                                <m:t>lim</m:t>
                              </m:r>
                            </m:e>
                            <m:lim>
                              <m:r>
                                <a:rPr lang="en-US" b="0" i="1" smtClean="0">
                                  <a:latin typeface="Cambria Math" panose="02040503050406030204" pitchFamily="18" charset="0"/>
                                </a:rPr>
                                <m:t>𝑛</m:t>
                              </m:r>
                              <m:r>
                                <a:rPr lang="en-US" b="0" i="1" smtClean="0">
                                  <a:latin typeface="Cambria Math" panose="02040503050406030204" pitchFamily="18" charset="0"/>
                                </a:rPr>
                                <m:t>→∞</m:t>
                              </m:r>
                            </m:lim>
                          </m:limLow>
                        </m:fName>
                        <m:e>
                          <m:f>
                            <m:fPr>
                              <m:ctrlPr>
                                <a:rPr lang="en-US" b="0" i="1" smtClean="0">
                                  <a:latin typeface="Cambria Math" charset="0"/>
                                  <a:ea typeface="Cambria Math" panose="02040503050406030204" pitchFamily="18" charset="0"/>
                                </a:rPr>
                              </m:ctrlPr>
                            </m:fPr>
                            <m:num>
                              <m:sSup>
                                <m:sSupPr>
                                  <m:ctrlPr>
                                    <a:rPr lang="en-US" b="0" i="1" smtClean="0">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𝑘</m:t>
                                  </m:r>
                                </m:sup>
                              </m:sSup>
                            </m:num>
                            <m:den>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den>
                          </m:f>
                          <m:d>
                            <m:dPr>
                              <m:begChr m:val="["/>
                              <m:endChr m:val="]"/>
                              <m:ctrlPr>
                                <a:rPr lang="en-US" b="0" i="1" smtClean="0">
                                  <a:latin typeface="Cambria Math" charset="0"/>
                                  <a:ea typeface="Cambria Math" panose="02040503050406030204" pitchFamily="18" charset="0"/>
                                </a:rPr>
                              </m:ctrlPr>
                            </m:dPr>
                            <m:e>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−1</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den>
                              </m:f>
                            </m:e>
                          </m:d>
                        </m:e>
                      </m:func>
                      <m:sSup>
                        <m:sSupPr>
                          <m:ctrlPr>
                            <a:rPr lang="en-US" i="1">
                              <a:latin typeface="Cambria Math" charset="0"/>
                              <a:ea typeface="Cambria Math" panose="02040503050406030204" pitchFamily="18" charset="0"/>
                            </a:rPr>
                          </m:ctrlPr>
                        </m:sSupPr>
                        <m:e>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𝑛</m:t>
                                  </m:r>
                                </m:den>
                              </m:f>
                            </m:e>
                          </m:d>
                        </m:e>
                        <m:sup>
                          <m:r>
                            <a:rPr lang="en-US" i="1">
                              <a:latin typeface="Cambria Math" panose="02040503050406030204" pitchFamily="18" charset="0"/>
                              <a:ea typeface="Cambria Math" panose="02040503050406030204" pitchFamily="18" charset="0"/>
                            </a:rPr>
                            <m:t>𝑛</m:t>
                          </m:r>
                        </m:sup>
                      </m:sSup>
                      <m:sSup>
                        <m:sSupPr>
                          <m:ctrlPr>
                            <a:rPr lang="en-US" i="1">
                              <a:latin typeface="Cambria Math" charset="0"/>
                              <a:ea typeface="Cambria Math" panose="02040503050406030204" pitchFamily="18" charset="0"/>
                            </a:rPr>
                          </m:ctrlPr>
                        </m:sSupPr>
                        <m:e>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𝑛</m:t>
                                  </m:r>
                                </m:den>
                              </m:f>
                            </m:e>
                          </m:d>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sup>
                      </m:sSup>
                    </m:oMath>
                  </m:oMathPara>
                </a14:m>
                <a:endParaRPr lang="en-US" dirty="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m:t>
                      </m:r>
                      <m:func>
                        <m:funcPr>
                          <m:ctrlPr>
                            <a:rPr lang="en-US" i="1">
                              <a:latin typeface="Cambria Math" charset="0"/>
                            </a:rPr>
                          </m:ctrlPr>
                        </m:funcPr>
                        <m:fName>
                          <m:limLow>
                            <m:limLowPr>
                              <m:ctrlPr>
                                <a:rPr lang="en-US" i="1">
                                  <a:latin typeface="Cambria Math"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𝑛</m:t>
                              </m:r>
                              <m:r>
                                <a:rPr lang="en-US" i="1">
                                  <a:latin typeface="Cambria Math" panose="02040503050406030204" pitchFamily="18" charset="0"/>
                                </a:rPr>
                                <m:t>→∞</m:t>
                              </m:r>
                            </m:lim>
                          </m:limLow>
                        </m:fName>
                        <m:e>
                          <m:f>
                            <m:fPr>
                              <m:ctrlPr>
                                <a:rPr lang="en-US" i="1">
                                  <a:latin typeface="Cambria Math" charset="0"/>
                                  <a:ea typeface="Cambria Math" panose="02040503050406030204" pitchFamily="18" charset="0"/>
                                </a:rPr>
                              </m:ctrlPr>
                            </m:fPr>
                            <m:num>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𝑡</m:t>
                                  </m:r>
                                </m:e>
                                <m:sup>
                                  <m:r>
                                    <a:rPr lang="en-US" i="1">
                                      <a:latin typeface="Cambria Math" panose="02040503050406030204" pitchFamily="18" charset="0"/>
                                      <a:ea typeface="Cambria Math" panose="02040503050406030204" pitchFamily="18" charset="0"/>
                                    </a:rPr>
                                    <m:t>𝑘</m:t>
                                  </m:r>
                                </m:sup>
                              </m:sSup>
                            </m:num>
                            <m:den>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en>
                          </m:f>
                          <m:d>
                            <m:dPr>
                              <m:begChr m:val="["/>
                              <m:endChr m:val="]"/>
                              <m:ctrlPr>
                                <a:rPr lang="en-US" i="1" smtClean="0">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den>
                                  </m:f>
                                </m:e>
                              </m:d>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𝑛</m:t>
                                      </m:r>
                                    </m:den>
                                  </m:f>
                                </m:e>
                              </m:d>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den>
                              </m:f>
                              <m:r>
                                <a:rPr lang="en-US" i="1">
                                  <a:latin typeface="Cambria Math" panose="02040503050406030204" pitchFamily="18" charset="0"/>
                                  <a:ea typeface="Cambria Math" panose="02040503050406030204" pitchFamily="18" charset="0"/>
                                </a:rPr>
                                <m:t>)</m:t>
                              </m:r>
                            </m:e>
                          </m:d>
                          <m:sSup>
                            <m:sSupPr>
                              <m:ctrlPr>
                                <a:rPr lang="en-US" i="1">
                                  <a:latin typeface="Cambria Math" charset="0"/>
                                  <a:ea typeface="Cambria Math" panose="02040503050406030204" pitchFamily="18" charset="0"/>
                                </a:rPr>
                              </m:ctrlPr>
                            </m:sSupPr>
                            <m:e>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𝑛</m:t>
                                      </m:r>
                                    </m:den>
                                  </m:f>
                                </m:e>
                              </m:d>
                            </m:e>
                            <m:sup>
                              <m:r>
                                <a:rPr lang="en-US" i="1">
                                  <a:latin typeface="Cambria Math" panose="02040503050406030204" pitchFamily="18" charset="0"/>
                                  <a:ea typeface="Cambria Math" panose="02040503050406030204" pitchFamily="18" charset="0"/>
                                </a:rPr>
                                <m:t>𝑛</m:t>
                              </m:r>
                            </m:sup>
                          </m:sSup>
                          <m:sSup>
                            <m:sSupPr>
                              <m:ctrlPr>
                                <a:rPr lang="en-US" i="1">
                                  <a:latin typeface="Cambria Math" charset="0"/>
                                  <a:ea typeface="Cambria Math" panose="02040503050406030204" pitchFamily="18" charset="0"/>
                                </a:rPr>
                              </m:ctrlPr>
                            </m:sSupPr>
                            <m:e>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𝑛</m:t>
                                      </m:r>
                                    </m:den>
                                  </m:f>
                                </m:e>
                              </m:d>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sup>
                          </m:sSup>
                          <m:r>
                            <m:rPr>
                              <m:nor/>
                            </m:rPr>
                            <a:rPr lang="en-US" dirty="0">
                              <a:ea typeface="Cambria Math" panose="02040503050406030204" pitchFamily="18" charset="0"/>
                            </a:rPr>
                            <m:t> </m:t>
                          </m:r>
                        </m:e>
                      </m:func>
                    </m:oMath>
                  </m:oMathPara>
                </a14:m>
                <a:endParaRPr lang="en-US" dirty="0"/>
              </a:p>
              <a:p>
                <a:pPr marL="0" indent="0">
                  <a:buNone/>
                </a:pPr>
                <a:endParaRPr lang="en-US" i="1" dirty="0" smtClean="0">
                  <a:latin typeface="Cambria Math" panose="02040503050406030204" pitchFamily="18" charset="0"/>
                </a:endParaRPr>
              </a:p>
              <a:p>
                <a:pPr marL="0" indent="0">
                  <a:buNone/>
                </a:pPr>
                <a14:m>
                  <m:oMath xmlns:m="http://schemas.openxmlformats.org/officeDocument/2006/math">
                    <m:r>
                      <a:rPr lang="en-US" i="1">
                        <a:latin typeface="Cambria Math" panose="02040503050406030204" pitchFamily="18" charset="0"/>
                      </a:rPr>
                      <m:t>=</m:t>
                    </m:r>
                  </m:oMath>
                </a14:m>
                <a:r>
                  <a:rPr lang="en-US" dirty="0" smtClean="0"/>
                  <a:t> </a:t>
                </a:r>
                <a14:m>
                  <m:oMath xmlns:m="http://schemas.openxmlformats.org/officeDocument/2006/math">
                    <m:f>
                      <m:fPr>
                        <m:ctrlPr>
                          <a:rPr lang="en-US" i="1">
                            <a:latin typeface="Cambria Math" charset="0"/>
                            <a:ea typeface="Cambria Math" panose="02040503050406030204" pitchFamily="18" charset="0"/>
                          </a:rPr>
                        </m:ctrlPr>
                      </m:fPr>
                      <m:num>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𝑡</m:t>
                            </m:r>
                          </m:e>
                          <m:sup>
                            <m:r>
                              <a:rPr lang="en-US" i="1">
                                <a:latin typeface="Cambria Math" panose="02040503050406030204" pitchFamily="18" charset="0"/>
                                <a:ea typeface="Cambria Math" panose="02040503050406030204" pitchFamily="18" charset="0"/>
                              </a:rPr>
                              <m:t>𝑘</m:t>
                            </m:r>
                          </m:sup>
                        </m:sSup>
                      </m:num>
                      <m:den>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en>
                    </m:f>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𝑡</m:t>
                        </m:r>
                      </m:sup>
                    </m:sSup>
                  </m:oMath>
                </a14:m>
                <a:endParaRPr lang="en-US" dirty="0"/>
              </a:p>
              <a:p>
                <a:pPr marL="0" indent="0">
                  <a:buNone/>
                </a:pPr>
                <a:endParaRPr lang="en-US" dirty="0"/>
              </a:p>
              <a:p>
                <a:pPr marL="0" indent="0">
                  <a:buNone/>
                  <a:tabLst>
                    <a:tab pos="6170613" algn="l"/>
                  </a:tabLst>
                </a:pPr>
                <a:r>
                  <a:rPr lang="en-US" dirty="0"/>
                  <a:t>Which is a Poisson process with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𝑡</m:t>
                    </m:r>
                  </m:oMath>
                </a14:m>
                <a:endParaRPr 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l="-863" t="-522"/>
                </a:stretch>
              </a:blipFill>
            </p:spPr>
            <p:txBody>
              <a:bodyPr/>
              <a:lstStyle/>
              <a:p>
                <a:r>
                  <a:rPr lang="en-US">
                    <a:noFill/>
                  </a:rPr>
                  <a:t> </a:t>
                </a:r>
              </a:p>
            </p:txBody>
          </p:sp>
        </mc:Fallback>
      </mc:AlternateContent>
    </p:spTree>
    <p:extLst>
      <p:ext uri="{BB962C8B-B14F-4D97-AF65-F5344CB8AC3E}">
        <p14:creationId xmlns:p14="http://schemas.microsoft.com/office/powerpoint/2010/main" val="221503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Example: </a:t>
            </a:r>
            <a:r>
              <a:rPr lang="en-US" dirty="0" smtClean="0"/>
              <a:t>Poisson Random </a:t>
            </a:r>
            <a:r>
              <a:rPr lang="en-US" dirty="0"/>
              <a:t>Variables</a:t>
            </a:r>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473149" y="1421330"/>
                <a:ext cx="7772400" cy="4675187"/>
              </a:xfrm>
            </p:spPr>
            <p:txBody>
              <a:bodyPr/>
              <a:lstStyle/>
              <a:p>
                <a:pPr marL="0" lvl="0" indent="0">
                  <a:buNone/>
                </a:pPr>
                <a:r>
                  <a:rPr lang="en-US" dirty="0" smtClean="0"/>
                  <a:t>A cloud computing system failure occurs according to a Poisson distribution with an average of 3 failures every 10 weeks. I.e., the failure within t week(s) is Poisson distributed with </a:t>
                </a:r>
                <a14:m>
                  <m:oMath xmlns:m="http://schemas.openxmlformats.org/officeDocument/2006/math">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 </m:t>
                    </m:r>
                  </m:oMath>
                </a14:m>
                <a:r>
                  <a:rPr lang="en-US" dirty="0"/>
                  <a:t>= 0.3t</a:t>
                </a:r>
              </a:p>
              <a:p>
                <a:pPr marL="514350" lvl="0" indent="-514350">
                  <a:buFont typeface="+mj-lt"/>
                  <a:buAutoNum type="romanLcPeriod"/>
                </a:pPr>
                <a:r>
                  <a:rPr lang="en-US" dirty="0" smtClean="0"/>
                  <a:t>Calculate </a:t>
                </a:r>
                <a:r>
                  <a:rPr lang="en-US" dirty="0"/>
                  <a:t>the probability that there will not be more than one failure during a particular week</a:t>
                </a:r>
              </a:p>
              <a:p>
                <a:pPr marL="0" indent="0">
                  <a:buNone/>
                </a:pPr>
                <a:endParaRPr lang="en-US" b="0" i="1" dirty="0" smtClean="0">
                  <a:solidFill>
                    <a:srgbClr val="FF0000"/>
                  </a:solidFill>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solidFill>
                            <a:schemeClr val="tx1"/>
                          </a:solidFill>
                          <a:latin typeface="Cambria Math" panose="02040503050406030204" pitchFamily="18" charset="0"/>
                        </a:rPr>
                        <m:t>𝐿𝑒𝑡</m:t>
                      </m:r>
                      <m:r>
                        <a:rPr lang="en-US" b="0" i="1" smtClean="0">
                          <a:solidFill>
                            <a:schemeClr val="tx1"/>
                          </a:solidFill>
                          <a:latin typeface="Cambria Math" panose="02040503050406030204" pitchFamily="18" charset="0"/>
                        </a:rPr>
                        <m:t> </m:t>
                      </m:r>
                      <m:sSub>
                        <m:sSubPr>
                          <m:ctrlPr>
                            <a:rPr lang="en-US" b="0" i="1" smtClean="0">
                              <a:solidFill>
                                <a:schemeClr val="tx1"/>
                              </a:solidFill>
                              <a:latin typeface="Cambria Math" charset="0"/>
                            </a:rPr>
                          </m:ctrlPr>
                        </m:sSubPr>
                        <m:e>
                          <m:r>
                            <a:rPr lang="en-US" b="0" i="1" smtClean="0">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𝑡</m:t>
                          </m:r>
                        </m:sub>
                      </m:sSub>
                      <m:r>
                        <a:rPr lang="en-US" b="0" i="1" smtClean="0">
                          <a:solidFill>
                            <a:schemeClr val="tx1"/>
                          </a:solidFill>
                          <a:latin typeface="Cambria Math" panose="02040503050406030204" pitchFamily="18" charset="0"/>
                        </a:rPr>
                        <m:t>𝑑𝑒𝑛𝑜𝑡𝑒</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𝑡h𝑒</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𝑛𝑢𝑚𝑏𝑒𝑟</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𝑜𝑓</m:t>
                      </m:r>
                      <m:r>
                        <a:rPr lang="en-US" b="0" i="1" smtClean="0">
                          <a:solidFill>
                            <a:schemeClr val="tx1"/>
                          </a:solidFill>
                          <a:latin typeface="Cambria Math" panose="02040503050406030204" pitchFamily="18" charset="0"/>
                        </a:rPr>
                        <m:t> </m:t>
                      </m:r>
                      <m:r>
                        <a:rPr lang="en-US" b="0" i="1" smtClean="0">
                          <a:solidFill>
                            <a:schemeClr val="tx1"/>
                          </a:solidFill>
                          <a:latin typeface="Cambria Math" charset="0"/>
                        </a:rPr>
                        <m:t>𝑓</m:t>
                      </m:r>
                      <m:r>
                        <a:rPr lang="en-US" b="0" i="1" smtClean="0">
                          <a:solidFill>
                            <a:schemeClr val="tx1"/>
                          </a:solidFill>
                          <a:latin typeface="Cambria Math" panose="02040503050406030204" pitchFamily="18" charset="0"/>
                        </a:rPr>
                        <m:t>𝑎𝑖𝑙𝑢𝑟𝑒𝑠</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𝑤𝑖𝑡h𝑖𝑛</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𝑤𝑒𝑒𝑘𝑠</m:t>
                      </m:r>
                    </m:oMath>
                  </m:oMathPara>
                </a14:m>
                <a:endParaRPr lang="en-US" b="0" i="1" dirty="0">
                  <a:solidFill>
                    <a:schemeClr val="tx1"/>
                  </a:solidFill>
                  <a:latin typeface="Cambria Math" panose="02040503050406030204" pitchFamily="18" charset="0"/>
                </a:endParaRPr>
              </a:p>
              <a:p>
                <a:pPr marL="0" lvl="0" indent="0">
                  <a:buNone/>
                </a:pPr>
                <a14:m>
                  <m:oMathPara xmlns:m="http://schemas.openxmlformats.org/officeDocument/2006/math">
                    <m:oMathParaPr>
                      <m:jc m:val="left"/>
                    </m:oMathParaPr>
                    <m:oMath xmlns:m="http://schemas.openxmlformats.org/officeDocument/2006/math">
                      <m:r>
                        <a:rPr lang="en-US" b="0" i="1" smtClean="0">
                          <a:solidFill>
                            <a:schemeClr val="tx1"/>
                          </a:solidFill>
                          <a:latin typeface="Cambria Math" panose="02040503050406030204" pitchFamily="18" charset="0"/>
                        </a:rPr>
                        <m:t>𝑃</m:t>
                      </m:r>
                      <m:d>
                        <m:dPr>
                          <m:ctrlPr>
                            <a:rPr lang="en-US" b="0" i="1" smtClean="0">
                              <a:solidFill>
                                <a:schemeClr val="tx1"/>
                              </a:solidFill>
                              <a:latin typeface="Cambria Math" charset="0"/>
                            </a:rPr>
                          </m:ctrlPr>
                        </m:dPr>
                        <m:e>
                          <m:sSub>
                            <m:sSubPr>
                              <m:ctrlPr>
                                <a:rPr lang="en-US" b="0" i="1" smtClean="0">
                                  <a:solidFill>
                                    <a:schemeClr val="tx1"/>
                                  </a:solidFill>
                                  <a:latin typeface="Cambria Math" charset="0"/>
                                </a:rPr>
                              </m:ctrlPr>
                            </m:sSubPr>
                            <m:e>
                              <m:r>
                                <a:rPr lang="en-US" b="0" i="1" smtClean="0">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=0 </m:t>
                          </m:r>
                          <m:r>
                            <a:rPr lang="en-US" b="0" i="1" smtClean="0">
                              <a:solidFill>
                                <a:schemeClr val="tx1"/>
                              </a:solidFill>
                              <a:latin typeface="Cambria Math" panose="02040503050406030204" pitchFamily="18" charset="0"/>
                            </a:rPr>
                            <m:t>𝑜𝑟</m:t>
                          </m:r>
                          <m:r>
                            <a:rPr lang="en-US" b="0" i="1" smtClean="0">
                              <a:solidFill>
                                <a:schemeClr val="tx1"/>
                              </a:solidFill>
                              <a:latin typeface="Cambria Math" panose="02040503050406030204" pitchFamily="18" charset="0"/>
                            </a:rPr>
                            <m:t> 1</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𝑃</m:t>
                      </m:r>
                      <m:d>
                        <m:dPr>
                          <m:ctrlPr>
                            <a:rPr lang="en-US" b="0" i="1" smtClean="0">
                              <a:solidFill>
                                <a:schemeClr val="tx1"/>
                              </a:solidFill>
                              <a:latin typeface="Cambria Math" charset="0"/>
                            </a:rPr>
                          </m:ctrlPr>
                        </m:dPr>
                        <m:e>
                          <m:sSub>
                            <m:sSubPr>
                              <m:ctrlPr>
                                <a:rPr lang="en-US" b="0" i="1" smtClean="0">
                                  <a:solidFill>
                                    <a:schemeClr val="tx1"/>
                                  </a:solidFill>
                                  <a:latin typeface="Cambria Math" charset="0"/>
                                </a:rPr>
                              </m:ctrlPr>
                            </m:sSubPr>
                            <m:e>
                              <m:r>
                                <a:rPr lang="en-US" b="0" i="1" smtClean="0">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=0</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𝑃</m:t>
                      </m:r>
                      <m:d>
                        <m:dPr>
                          <m:ctrlPr>
                            <a:rPr lang="en-US" b="0" i="1" smtClean="0">
                              <a:solidFill>
                                <a:schemeClr val="tx1"/>
                              </a:solidFill>
                              <a:latin typeface="Cambria Math" charset="0"/>
                            </a:rPr>
                          </m:ctrlPr>
                        </m:dPr>
                        <m:e>
                          <m:sSub>
                            <m:sSubPr>
                              <m:ctrlPr>
                                <a:rPr lang="en-US" b="0" i="1" smtClean="0">
                                  <a:solidFill>
                                    <a:schemeClr val="tx1"/>
                                  </a:solidFill>
                                  <a:latin typeface="Cambria Math" charset="0"/>
                                </a:rPr>
                              </m:ctrlPr>
                            </m:sSubPr>
                            <m:e>
                              <m:r>
                                <a:rPr lang="en-US" b="0" i="1" smtClean="0">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=1</m:t>
                          </m:r>
                        </m:e>
                      </m:d>
                      <m:r>
                        <a:rPr lang="en-US" b="0" i="1" smtClean="0">
                          <a:solidFill>
                            <a:schemeClr val="tx1"/>
                          </a:solidFill>
                          <a:latin typeface="Cambria Math" panose="02040503050406030204" pitchFamily="18" charset="0"/>
                        </a:rPr>
                        <m:t>=</m:t>
                      </m:r>
                      <m:f>
                        <m:fPr>
                          <m:ctrlPr>
                            <a:rPr lang="en-US" b="0" i="1" smtClean="0">
                              <a:solidFill>
                                <a:schemeClr val="tx1"/>
                              </a:solidFill>
                              <a:latin typeface="Cambria Math" charset="0"/>
                            </a:rPr>
                          </m:ctrlPr>
                        </m:fPr>
                        <m:num>
                          <m:sSup>
                            <m:sSupPr>
                              <m:ctrlPr>
                                <a:rPr lang="en-US" b="0" i="1" smtClean="0">
                                  <a:solidFill>
                                    <a:schemeClr val="tx1"/>
                                  </a:solidFill>
                                  <a:latin typeface="Cambria Math" charset="0"/>
                                </a:rPr>
                              </m:ctrlPr>
                            </m:sSupPr>
                            <m:e>
                              <m:r>
                                <a:rPr lang="en-US" b="0" i="1" smtClean="0">
                                  <a:solidFill>
                                    <a:schemeClr val="tx1"/>
                                  </a:solidFill>
                                  <a:latin typeface="Cambria Math" panose="02040503050406030204" pitchFamily="18" charset="0"/>
                                </a:rPr>
                                <m:t>𝑒</m:t>
                              </m:r>
                            </m:e>
                            <m:sup>
                              <m:r>
                                <a:rPr lang="en-US" b="0" i="1" smtClean="0">
                                  <a:solidFill>
                                    <a:schemeClr val="tx1"/>
                                  </a:solidFill>
                                  <a:latin typeface="Cambria Math" panose="02040503050406030204" pitchFamily="18" charset="0"/>
                                </a:rPr>
                                <m:t>−0.3</m:t>
                              </m:r>
                            </m:sup>
                          </m:sSup>
                          <m:sSup>
                            <m:sSupPr>
                              <m:ctrlPr>
                                <a:rPr lang="en-US" b="0" i="1" smtClean="0">
                                  <a:solidFill>
                                    <a:schemeClr val="tx1"/>
                                  </a:solidFill>
                                  <a:latin typeface="Cambria Math" charset="0"/>
                                </a:rPr>
                              </m:ctrlPr>
                            </m:sSupPr>
                            <m:e>
                              <m:r>
                                <a:rPr lang="en-US" b="0" i="1" smtClean="0">
                                  <a:solidFill>
                                    <a:schemeClr val="tx1"/>
                                  </a:solidFill>
                                  <a:latin typeface="Cambria Math" panose="02040503050406030204" pitchFamily="18" charset="0"/>
                                </a:rPr>
                                <m:t>0.3</m:t>
                              </m:r>
                            </m:e>
                            <m:sup>
                              <m:r>
                                <a:rPr lang="en-US" b="0" i="1" smtClean="0">
                                  <a:solidFill>
                                    <a:schemeClr val="tx1"/>
                                  </a:solidFill>
                                  <a:latin typeface="Cambria Math" panose="02040503050406030204" pitchFamily="18" charset="0"/>
                                </a:rPr>
                                <m:t>0</m:t>
                              </m:r>
                            </m:sup>
                          </m:sSup>
                        </m:num>
                        <m:den>
                          <m:r>
                            <a:rPr lang="en-US" b="0" i="1" smtClean="0">
                              <a:solidFill>
                                <a:schemeClr val="tx1"/>
                              </a:solidFill>
                              <a:latin typeface="Cambria Math" panose="02040503050406030204" pitchFamily="18" charset="0"/>
                            </a:rPr>
                            <m:t>0!</m:t>
                          </m:r>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charset="0"/>
                            </a:rPr>
                          </m:ctrlPr>
                        </m:fPr>
                        <m:num>
                          <m:sSup>
                            <m:sSupPr>
                              <m:ctrlPr>
                                <a:rPr lang="en-US" b="0" i="1" smtClean="0">
                                  <a:solidFill>
                                    <a:schemeClr val="tx1"/>
                                  </a:solidFill>
                                  <a:latin typeface="Cambria Math" charset="0"/>
                                </a:rPr>
                              </m:ctrlPr>
                            </m:sSupPr>
                            <m:e>
                              <m:r>
                                <a:rPr lang="en-US" b="0" i="1" smtClean="0">
                                  <a:solidFill>
                                    <a:schemeClr val="tx1"/>
                                  </a:solidFill>
                                  <a:latin typeface="Cambria Math" panose="02040503050406030204" pitchFamily="18" charset="0"/>
                                </a:rPr>
                                <m:t>𝑒</m:t>
                              </m:r>
                            </m:e>
                            <m:sup>
                              <m:r>
                                <a:rPr lang="en-US" b="0" i="1" smtClean="0">
                                  <a:solidFill>
                                    <a:schemeClr val="tx1"/>
                                  </a:solidFill>
                                  <a:latin typeface="Cambria Math" panose="02040503050406030204" pitchFamily="18" charset="0"/>
                                </a:rPr>
                                <m:t>−0.3</m:t>
                              </m:r>
                            </m:sup>
                          </m:sSup>
                          <m:sSup>
                            <m:sSupPr>
                              <m:ctrlPr>
                                <a:rPr lang="en-US" b="0" i="1" smtClean="0">
                                  <a:solidFill>
                                    <a:schemeClr val="tx1"/>
                                  </a:solidFill>
                                  <a:latin typeface="Cambria Math" charset="0"/>
                                </a:rPr>
                              </m:ctrlPr>
                            </m:sSupPr>
                            <m:e>
                              <m:r>
                                <a:rPr lang="en-US" b="0" i="1" smtClean="0">
                                  <a:solidFill>
                                    <a:schemeClr val="tx1"/>
                                  </a:solidFill>
                                  <a:latin typeface="Cambria Math" panose="02040503050406030204" pitchFamily="18" charset="0"/>
                                </a:rPr>
                                <m:t>0.3</m:t>
                              </m:r>
                            </m:e>
                            <m:sup>
                              <m:r>
                                <a:rPr lang="en-US" b="0" i="1" smtClean="0">
                                  <a:solidFill>
                                    <a:schemeClr val="tx1"/>
                                  </a:solidFill>
                                  <a:latin typeface="Cambria Math" panose="02040503050406030204" pitchFamily="18" charset="0"/>
                                </a:rPr>
                                <m:t>1</m:t>
                              </m:r>
                            </m:sup>
                          </m:sSup>
                        </m:num>
                        <m:den>
                          <m:r>
                            <a:rPr lang="en-US" b="0" i="1" smtClean="0">
                              <a:solidFill>
                                <a:schemeClr val="tx1"/>
                              </a:solidFill>
                              <a:latin typeface="Cambria Math" panose="02040503050406030204" pitchFamily="18" charset="0"/>
                            </a:rPr>
                            <m:t>1!</m:t>
                          </m:r>
                        </m:den>
                      </m:f>
                    </m:oMath>
                  </m:oMathPara>
                </a14:m>
                <a:endParaRPr lang="en-US" b="0" dirty="0">
                  <a:solidFill>
                    <a:srgbClr val="FF0000"/>
                  </a:solidFill>
                </a:endParaRPr>
              </a:p>
              <a:p>
                <a:pPr marL="514350" lvl="0" indent="-514350">
                  <a:buFont typeface="+mj-lt"/>
                  <a:buAutoNum type="romanLcPeriod" startAt="2"/>
                </a:pPr>
                <a:r>
                  <a:rPr lang="en-US" dirty="0"/>
                  <a:t>Calculate the probability that there will be at least one failure during a particular month (4 weeks)</a:t>
                </a:r>
              </a:p>
              <a:p>
                <a:pPr marL="0" indent="0">
                  <a:buNone/>
                </a:pPr>
                <a:endParaRPr lang="en-US" i="1" dirty="0" smtClean="0">
                  <a:solidFill>
                    <a:srgbClr val="FF0000"/>
                  </a:solidFill>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smtClean="0">
                          <a:solidFill>
                            <a:schemeClr val="tx1"/>
                          </a:solidFill>
                          <a:latin typeface="Cambria Math" panose="02040503050406030204" pitchFamily="18" charset="0"/>
                        </a:rPr>
                        <m:t>𝑃</m:t>
                      </m:r>
                      <m:d>
                        <m:dPr>
                          <m:ctrlPr>
                            <a:rPr lang="en-US" i="1">
                              <a:solidFill>
                                <a:schemeClr val="tx1"/>
                              </a:solidFill>
                              <a:latin typeface="Cambria Math" charset="0"/>
                            </a:rPr>
                          </m:ctrlPr>
                        </m:dPr>
                        <m:e>
                          <m:sSub>
                            <m:sSubPr>
                              <m:ctrlPr>
                                <a:rPr lang="en-US" b="0" i="1" smtClean="0">
                                  <a:solidFill>
                                    <a:schemeClr val="tx1"/>
                                  </a:solidFill>
                                  <a:latin typeface="Cambria Math" charset="0"/>
                                </a:rPr>
                              </m:ctrlPr>
                            </m:sSubPr>
                            <m:e>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4</m:t>
                              </m:r>
                            </m:sub>
                          </m:sSub>
                          <m:r>
                            <a:rPr lang="en-US" i="1" smtClean="0">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rPr>
                            <m:t>1</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𝑃</m:t>
                      </m:r>
                      <m:d>
                        <m:dPr>
                          <m:ctrlPr>
                            <a:rPr lang="en-US" i="1">
                              <a:solidFill>
                                <a:schemeClr val="tx1"/>
                              </a:solidFill>
                              <a:latin typeface="Cambria Math" charset="0"/>
                            </a:rPr>
                          </m:ctrlPr>
                        </m:dPr>
                        <m:e>
                          <m:sSub>
                            <m:sSubPr>
                              <m:ctrlPr>
                                <a:rPr lang="en-US" b="0" i="1" smtClean="0">
                                  <a:solidFill>
                                    <a:schemeClr val="tx1"/>
                                  </a:solidFill>
                                  <a:latin typeface="Cambria Math" charset="0"/>
                                </a:rPr>
                              </m:ctrlPr>
                            </m:sSubPr>
                            <m:e>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4</m:t>
                              </m:r>
                            </m:sub>
                          </m:sSub>
                          <m:r>
                            <a:rPr lang="en-US" i="1">
                              <a:solidFill>
                                <a:schemeClr val="tx1"/>
                              </a:solidFill>
                              <a:latin typeface="Cambria Math" panose="02040503050406030204" pitchFamily="18" charset="0"/>
                            </a:rPr>
                            <m:t>=0</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m:t>
                      </m:r>
                      <m:f>
                        <m:fPr>
                          <m:ctrlPr>
                            <a:rPr lang="en-US" i="1">
                              <a:solidFill>
                                <a:schemeClr val="tx1"/>
                              </a:solidFill>
                              <a:latin typeface="Cambria Math" charset="0"/>
                            </a:rPr>
                          </m:ctrlPr>
                        </m:fPr>
                        <m:num>
                          <m:sSup>
                            <m:sSupPr>
                              <m:ctrlPr>
                                <a:rPr lang="en-US" i="1">
                                  <a:solidFill>
                                    <a:schemeClr val="tx1"/>
                                  </a:solidFill>
                                  <a:latin typeface="Cambria Math" charset="0"/>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−0.3</m:t>
                              </m:r>
                              <m:r>
                                <a:rPr lang="en-US" b="0" i="1" smtClean="0">
                                  <a:solidFill>
                                    <a:schemeClr val="tx1"/>
                                  </a:solidFill>
                                  <a:latin typeface="Cambria Math" panose="02040503050406030204" pitchFamily="18" charset="0"/>
                                </a:rPr>
                                <m:t>∗4</m:t>
                              </m:r>
                            </m:sup>
                          </m:sSup>
                          <m:r>
                            <a:rPr lang="en-US" b="0" i="1" smtClean="0">
                              <a:solidFill>
                                <a:schemeClr val="tx1"/>
                              </a:solidFill>
                              <a:latin typeface="Cambria Math" panose="02040503050406030204" pitchFamily="18" charset="0"/>
                            </a:rPr>
                            <m:t>(</m:t>
                          </m:r>
                          <m:sSup>
                            <m:sSupPr>
                              <m:ctrlPr>
                                <a:rPr lang="en-US" i="1">
                                  <a:solidFill>
                                    <a:schemeClr val="tx1"/>
                                  </a:solidFill>
                                  <a:latin typeface="Cambria Math" charset="0"/>
                                </a:rPr>
                              </m:ctrlPr>
                            </m:sSupPr>
                            <m:e>
                              <m:r>
                                <a:rPr lang="en-US" i="1">
                                  <a:solidFill>
                                    <a:schemeClr val="tx1"/>
                                  </a:solidFill>
                                  <a:latin typeface="Cambria Math" panose="02040503050406030204" pitchFamily="18" charset="0"/>
                                </a:rPr>
                                <m:t>0.3</m:t>
                              </m:r>
                              <m:r>
                                <a:rPr lang="en-US" b="0" i="1" smtClean="0">
                                  <a:solidFill>
                                    <a:schemeClr val="tx1"/>
                                  </a:solidFill>
                                  <a:latin typeface="Cambria Math" panose="02040503050406030204" pitchFamily="18" charset="0"/>
                                </a:rPr>
                                <m:t>∗4)</m:t>
                              </m:r>
                            </m:e>
                            <m:sup>
                              <m:r>
                                <a:rPr lang="en-US" i="1">
                                  <a:solidFill>
                                    <a:schemeClr val="tx1"/>
                                  </a:solidFill>
                                  <a:latin typeface="Cambria Math" panose="02040503050406030204" pitchFamily="18" charset="0"/>
                                </a:rPr>
                                <m:t>0</m:t>
                              </m:r>
                            </m:sup>
                          </m:sSup>
                        </m:num>
                        <m:den>
                          <m:r>
                            <a:rPr lang="en-US" i="1">
                              <a:solidFill>
                                <a:schemeClr val="tx1"/>
                              </a:solidFill>
                              <a:latin typeface="Cambria Math" panose="02040503050406030204" pitchFamily="18" charset="0"/>
                            </a:rPr>
                            <m:t>0!</m:t>
                          </m:r>
                        </m:den>
                      </m:f>
                    </m:oMath>
                  </m:oMathPara>
                </a14:m>
                <a:endParaRPr lang="en-US" dirty="0">
                  <a:solidFill>
                    <a:srgbClr val="FF0000"/>
                  </a:solidFill>
                </a:endParaRPr>
              </a:p>
              <a:p>
                <a:pPr marL="0" indent="0">
                  <a:buNone/>
                </a:pPr>
                <a:r>
                  <a:rPr lang="en-US" dirty="0"/>
                  <a:t> </a:t>
                </a:r>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473149" y="1421330"/>
                <a:ext cx="7772400" cy="4675187"/>
              </a:xfrm>
              <a:blipFill rotWithShape="0">
                <a:blip r:embed="rId2"/>
                <a:stretch>
                  <a:fillRect l="-863" t="-652"/>
                </a:stretch>
              </a:blipFill>
            </p:spPr>
            <p:txBody>
              <a:bodyPr/>
              <a:lstStyle/>
              <a:p>
                <a:r>
                  <a:rPr lang="en-US">
                    <a:noFill/>
                  </a:rPr>
                  <a:t> </a:t>
                </a:r>
              </a:p>
            </p:txBody>
          </p:sp>
        </mc:Fallback>
      </mc:AlternateContent>
    </p:spTree>
    <p:extLst>
      <p:ext uri="{BB962C8B-B14F-4D97-AF65-F5344CB8AC3E}">
        <p14:creationId xmlns:p14="http://schemas.microsoft.com/office/powerpoint/2010/main" val="906694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Today’s Topics</a:t>
            </a:r>
          </a:p>
        </p:txBody>
      </p:sp>
      <p:sp>
        <p:nvSpPr>
          <p:cNvPr id="5123" name="Rectangle 3"/>
          <p:cNvSpPr>
            <a:spLocks noGrp="1" noChangeArrowheads="1"/>
          </p:cNvSpPr>
          <p:nvPr>
            <p:ph type="body" idx="1"/>
          </p:nvPr>
        </p:nvSpPr>
        <p:spPr>
          <a:xfrm>
            <a:off x="668338" y="1454150"/>
            <a:ext cx="7772400" cy="4675188"/>
          </a:xfrm>
        </p:spPr>
        <p:txBody>
          <a:bodyPr/>
          <a:lstStyle/>
          <a:p>
            <a:pPr marL="0" indent="0">
              <a:buFontTx/>
              <a:buNone/>
            </a:pPr>
            <a:endParaRPr lang="en-US" altLang="en-US" sz="1800" b="1" dirty="0"/>
          </a:p>
          <a:p>
            <a:pPr marL="0" indent="0"/>
            <a:r>
              <a:rPr lang="en-US" altLang="en-US" b="1" dirty="0"/>
              <a:t>Random </a:t>
            </a:r>
            <a:r>
              <a:rPr lang="en-US" altLang="en-US" b="1" dirty="0" smtClean="0"/>
              <a:t>Variables</a:t>
            </a:r>
          </a:p>
          <a:p>
            <a:pPr marL="400050" lvl="1" indent="0"/>
            <a:r>
              <a:rPr lang="en-US" altLang="en-US" dirty="0" smtClean="0"/>
              <a:t>Example:  </a:t>
            </a:r>
            <a:endParaRPr lang="en-US" altLang="en-US" dirty="0" smtClean="0"/>
          </a:p>
          <a:p>
            <a:pPr marL="400050" lvl="1" indent="0"/>
            <a:r>
              <a:rPr lang="en-US" altLang="en-US" dirty="0" smtClean="0"/>
              <a:t>Geometric/modified Geometric </a:t>
            </a:r>
            <a:r>
              <a:rPr lang="en-US" altLang="en-US" dirty="0" smtClean="0"/>
              <a:t>Distribution </a:t>
            </a:r>
          </a:p>
          <a:p>
            <a:pPr marL="400050" lvl="1" indent="0"/>
            <a:r>
              <a:rPr lang="en-US" altLang="en-US" sz="1400" dirty="0" smtClean="0">
                <a:latin typeface="Arial" panose="020B0604020202020204" pitchFamily="34" charset="0"/>
              </a:rPr>
              <a:t> </a:t>
            </a:r>
            <a:r>
              <a:rPr lang="en-US" altLang="en-US" sz="1600" dirty="0" smtClean="0">
                <a:latin typeface="Arial" panose="020B0604020202020204" pitchFamily="34" charset="0"/>
              </a:rPr>
              <a:t>Poisson derived from Bernoulli trials; Examples</a:t>
            </a:r>
          </a:p>
          <a:p>
            <a:pPr marL="400050" lvl="1" indent="0"/>
            <a:r>
              <a:rPr lang="en-US" altLang="en-US" sz="1600" dirty="0" smtClean="0">
                <a:latin typeface="Arial" panose="020B0604020202020204" pitchFamily="34" charset="0"/>
              </a:rPr>
              <a:t>Examples</a:t>
            </a:r>
            <a:r>
              <a:rPr lang="en-US" altLang="en-US" sz="1600" dirty="0">
                <a:latin typeface="Arial" panose="020B0604020202020204" pitchFamily="34" charset="0"/>
              </a:rPr>
              <a:t>: Verifying </a:t>
            </a:r>
            <a:r>
              <a:rPr lang="en-US" altLang="en-US" sz="1600" dirty="0" smtClean="0">
                <a:latin typeface="Arial" panose="020B0604020202020204" pitchFamily="34" charset="0"/>
              </a:rPr>
              <a:t>CDF/pdf/</a:t>
            </a:r>
            <a:r>
              <a:rPr lang="en-US" altLang="en-US" sz="1600" dirty="0" err="1" smtClean="0">
                <a:latin typeface="Arial" panose="020B0604020202020204" pitchFamily="34" charset="0"/>
              </a:rPr>
              <a:t>pmf</a:t>
            </a:r>
            <a:r>
              <a:rPr lang="en-US" altLang="en-US" sz="1600" dirty="0">
                <a:latin typeface="Arial" panose="020B0604020202020204" pitchFamily="34" charset="0"/>
              </a:rPr>
              <a:t>; </a:t>
            </a:r>
          </a:p>
          <a:p>
            <a:pPr lvl="1">
              <a:buFontTx/>
              <a:buNone/>
            </a:pPr>
            <a:endParaRPr lang="en-US" altLang="en-US" dirty="0">
              <a:latin typeface="Arial" panose="020B0604020202020204" pitchFamily="34" charset="0"/>
            </a:endParaRPr>
          </a:p>
          <a:p>
            <a:pPr marL="0" indent="0"/>
            <a:r>
              <a:rPr lang="en-US" altLang="en-US" b="1" dirty="0"/>
              <a:t>Announcements:</a:t>
            </a:r>
            <a:endParaRPr lang="en-US" altLang="en-US" sz="1600" b="1" dirty="0">
              <a:solidFill>
                <a:srgbClr val="C00000"/>
              </a:solidFill>
            </a:endParaRPr>
          </a:p>
          <a:p>
            <a:pPr lvl="1"/>
            <a:r>
              <a:rPr lang="en-US" altLang="en-US" sz="1600" b="1" dirty="0">
                <a:solidFill>
                  <a:srgbClr val="000000"/>
                </a:solidFill>
                <a:latin typeface="Arial" panose="020B0604020202020204" pitchFamily="34" charset="0"/>
              </a:rPr>
              <a:t>Homework 4 </a:t>
            </a:r>
            <a:r>
              <a:rPr lang="en-US" altLang="en-US" sz="1600" b="1" dirty="0" smtClean="0">
                <a:solidFill>
                  <a:srgbClr val="000000"/>
                </a:solidFill>
                <a:latin typeface="Arial" panose="020B0604020202020204" pitchFamily="34" charset="0"/>
              </a:rPr>
              <a:t>out today</a:t>
            </a:r>
            <a:endParaRPr lang="en-US" altLang="en-US" sz="1600" b="1" dirty="0">
              <a:solidFill>
                <a:srgbClr val="000000"/>
              </a:solidFill>
              <a:latin typeface="Arial" panose="020B0604020202020204" pitchFamily="34" charset="0"/>
            </a:endParaRPr>
          </a:p>
          <a:p>
            <a:pPr lvl="1"/>
            <a:r>
              <a:rPr lang="en-US" altLang="en-US" sz="1600" b="1" dirty="0">
                <a:latin typeface="Arial" panose="020B0604020202020204" pitchFamily="34" charset="0"/>
              </a:rPr>
              <a:t>In class </a:t>
            </a:r>
            <a:r>
              <a:rPr lang="en-US" altLang="en-US" sz="1600" b="1" dirty="0" smtClean="0">
                <a:latin typeface="Arial" panose="020B0604020202020204" pitchFamily="34" charset="0"/>
              </a:rPr>
              <a:t>activity next  </a:t>
            </a:r>
            <a:r>
              <a:rPr lang="en-US" altLang="en-US" sz="1600" b="1" dirty="0">
                <a:latin typeface="Arial" panose="020B0604020202020204" pitchFamily="34" charset="0"/>
              </a:rPr>
              <a:t>Wednesday</a:t>
            </a:r>
            <a:r>
              <a:rPr lang="en-US" altLang="en-US" sz="1600" b="1" dirty="0" smtClean="0">
                <a:latin typeface="Arial" panose="020B0604020202020204" pitchFamily="34" charset="0"/>
              </a:rPr>
              <a:t>,.</a:t>
            </a:r>
            <a:endParaRPr lang="en-US" altLang="en-US" sz="1600" b="1" dirty="0">
              <a:latin typeface="Arial" panose="020B0604020202020204" pitchFamily="34" charset="0"/>
            </a:endParaRPr>
          </a:p>
          <a:p>
            <a:pPr lvl="1"/>
            <a:endParaRPr lang="en-US" altLang="en-US" dirty="0">
              <a:latin typeface="Arial" panose="020B0604020202020204" pitchFamily="34" charset="0"/>
            </a:endParaRPr>
          </a:p>
          <a:p>
            <a:pPr marL="0" indent="0"/>
            <a:endParaRPr lang="en-US" altLang="en-US" b="1" dirty="0"/>
          </a:p>
          <a:p>
            <a:pPr lvl="1"/>
            <a:endParaRPr lang="en-US" altLang="en-US" b="1" dirty="0">
              <a:latin typeface="Times New Roman" panose="02020603050405020304" pitchFamily="18" charset="0"/>
            </a:endParaRPr>
          </a:p>
          <a:p>
            <a:pPr marL="0" indent="0"/>
            <a:endParaRPr lang="en-US" altLang="en-US" dirty="0"/>
          </a:p>
        </p:txBody>
      </p:sp>
    </p:spTree>
    <p:extLst>
      <p:ext uri="{BB962C8B-B14F-4D97-AF65-F5344CB8AC3E}">
        <p14:creationId xmlns:p14="http://schemas.microsoft.com/office/powerpoint/2010/main" val="543471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Poisson Random Variable</a:t>
            </a:r>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pPr marL="0" indent="0">
                  <a:buNone/>
                </a:pPr>
                <a:r>
                  <a:rPr lang="en-US" dirty="0"/>
                  <a:t>A manufacturer produces VLSI chips, 1% of which are defective. Find the probability that in a box containing 100 chips, no defectives are found.</a:t>
                </a:r>
              </a:p>
              <a:p>
                <a:pPr marL="0" indent="0">
                  <a:buNone/>
                </a:pPr>
                <a:endParaRPr lang="en-US" dirty="0"/>
              </a:p>
              <a:p>
                <a:pPr marL="0" indent="0">
                  <a:buNone/>
                </a:pPr>
                <a:endParaRPr lang="en-US" dirty="0"/>
              </a:p>
              <a:p>
                <a:pPr marL="0" indent="0">
                  <a:buNone/>
                </a:pPr>
                <a:r>
                  <a:rPr lang="en-US" dirty="0"/>
                  <a:t>Using Poisson approximation, </a:t>
                </a:r>
                <a14:m>
                  <m:oMath xmlns:m="http://schemas.openxmlformats.org/officeDocument/2006/math">
                    <m:r>
                      <m:rPr>
                        <m:nor/>
                      </m:rPr>
                      <a:rPr lang="el-GR" dirty="0">
                        <a:latin typeface="Cambria Math" panose="02040503050406030204" pitchFamily="18" charset="0"/>
                        <a:ea typeface="Cambria Math" panose="02040503050406030204" pitchFamily="18" charset="0"/>
                      </a:rPr>
                      <m:t>α</m:t>
                    </m:r>
                    <m:r>
                      <a:rPr lang="el-GR" i="1" dirty="0">
                        <a:latin typeface="Cambria Math" panose="02040503050406030204" pitchFamily="18" charset="0"/>
                        <a:ea typeface="Cambria Math" panose="02040503050406030204" pitchFamily="18" charset="0"/>
                      </a:rPr>
                      <m:t> </m:t>
                    </m:r>
                  </m:oMath>
                </a14:m>
                <a:r>
                  <a:rPr lang="en-US" dirty="0"/>
                  <a:t>=100*0.01=1,</a:t>
                </a:r>
              </a:p>
              <a:p>
                <a:pPr marL="0" indent="0">
                  <a:buNone/>
                </a:pPr>
                <a:endParaRPr lang="en-US" dirty="0"/>
              </a:p>
              <a:p>
                <a:pPr marL="0" indent="0">
                  <a:buNone/>
                </a:pPr>
                <a:endParaRPr lang="en-US" dirty="0"/>
              </a:p>
              <a:p>
                <a:pPr marL="0" indent="0">
                  <a:buNone/>
                </a:pPr>
                <a:endParaRPr lang="en-US" dirty="0"/>
              </a:p>
              <a:p>
                <a:pPr marL="0" indent="0">
                  <a:buNone/>
                </a:pPr>
                <a:r>
                  <a:rPr lang="en-US" dirty="0"/>
                  <a:t>We can verify that the probabilities are non negative and sum to 1</a:t>
                </a:r>
              </a:p>
              <a:p>
                <a:pPr marL="0" indent="0">
                  <a:buNone/>
                </a:pPr>
                <a14:m>
                  <m:oMathPara xmlns:m="http://schemas.openxmlformats.org/officeDocument/2006/math">
                    <m:oMathParaPr>
                      <m:jc m:val="centerGroup"/>
                    </m:oMathParaPr>
                    <m:oMath xmlns:m="http://schemas.openxmlformats.org/officeDocument/2006/math">
                      <m:nary>
                        <m:naryPr>
                          <m:chr m:val="∑"/>
                          <m:ctrlPr>
                            <a:rPr lang="en-US" i="1" dirty="0" smtClean="0">
                              <a:latin typeface="Cambria Math" charset="0"/>
                            </a:rPr>
                          </m:ctrlPr>
                        </m:naryPr>
                        <m:sub>
                          <m:r>
                            <m:rPr>
                              <m:brk m:alnAt="23"/>
                            </m:rPr>
                            <a:rPr lang="en-US" b="0" i="1" dirty="0" smtClean="0">
                              <a:latin typeface="Cambria Math" panose="02040503050406030204" pitchFamily="18" charset="0"/>
                            </a:rPr>
                            <m:t>𝑘</m:t>
                          </m:r>
                          <m:r>
                            <a:rPr lang="en-US" b="0" i="1" dirty="0" smtClean="0">
                              <a:latin typeface="Cambria Math" panose="02040503050406030204" pitchFamily="18" charset="0"/>
                            </a:rPr>
                            <m:t>=0</m:t>
                          </m:r>
                        </m:sub>
                        <m:sup>
                          <m:r>
                            <a:rPr lang="en-US" i="1" dirty="0" smtClean="0">
                              <a:latin typeface="Cambria Math" panose="02040503050406030204" pitchFamily="18" charset="0"/>
                              <a:ea typeface="Cambria Math" panose="02040503050406030204" pitchFamily="18" charset="0"/>
                            </a:rPr>
                            <m:t>∞</m:t>
                          </m:r>
                        </m:sup>
                        <m:e>
                          <m:f>
                            <m:fPr>
                              <m:ctrlPr>
                                <a:rPr lang="en-US" b="0" i="1" dirty="0" smtClean="0">
                                  <a:latin typeface="Cambria Math" charset="0"/>
                                </a:rPr>
                              </m:ctrlPr>
                            </m:fPr>
                            <m:num>
                              <m:sSup>
                                <m:sSupPr>
                                  <m:ctrlPr>
                                    <a:rPr lang="en-US" b="0" i="1" dirty="0" smtClean="0">
                                      <a:latin typeface="Cambria Math" charset="0"/>
                                    </a:rPr>
                                  </m:ctrlPr>
                                </m:sSupPr>
                                <m:e>
                                  <m:r>
                                    <m:rPr>
                                      <m:nor/>
                                    </m:rPr>
                                    <a:rPr lang="el-GR" dirty="0">
                                      <a:latin typeface="Cambria Math" panose="02040503050406030204" pitchFamily="18" charset="0"/>
                                      <a:ea typeface="Cambria Math" panose="02040503050406030204" pitchFamily="18" charset="0"/>
                                    </a:rPr>
                                    <m:t>α</m:t>
                                  </m:r>
                                </m:e>
                                <m:sup>
                                  <m:r>
                                    <a:rPr lang="en-US" b="0" i="1" dirty="0" smtClean="0">
                                      <a:latin typeface="Cambria Math" panose="02040503050406030204" pitchFamily="18" charset="0"/>
                                    </a:rPr>
                                    <m:t>𝑘</m:t>
                                  </m:r>
                                </m:sup>
                              </m:sSup>
                            </m:num>
                            <m:den>
                              <m:r>
                                <a:rPr lang="en-US" b="0" i="1" dirty="0" smtClean="0">
                                  <a:latin typeface="Cambria Math" panose="02040503050406030204" pitchFamily="18" charset="0"/>
                                </a:rPr>
                                <m:t>𝑘</m:t>
                              </m:r>
                              <m:r>
                                <a:rPr lang="en-US" b="0" i="1" dirty="0" smtClean="0">
                                  <a:latin typeface="Cambria Math" panose="02040503050406030204" pitchFamily="18" charset="0"/>
                                </a:rPr>
                                <m:t>!</m:t>
                              </m:r>
                            </m:den>
                          </m:f>
                          <m:sSup>
                            <m:sSupPr>
                              <m:ctrlPr>
                                <a:rPr lang="en-US" b="0" i="1" dirty="0" smtClean="0">
                                  <a:latin typeface="Cambria Math" charset="0"/>
                                </a:rPr>
                              </m:ctrlPr>
                            </m:sSupPr>
                            <m:e>
                              <m:r>
                                <a:rPr lang="en-US" b="0" i="1" dirty="0" smtClean="0">
                                  <a:latin typeface="Cambria Math" panose="02040503050406030204" pitchFamily="18" charset="0"/>
                                </a:rPr>
                                <m:t>𝑒</m:t>
                              </m:r>
                            </m:e>
                            <m:sup>
                              <m:r>
                                <a:rPr lang="en-US" b="0" i="1" dirty="0" smtClean="0">
                                  <a:latin typeface="Cambria Math" panose="02040503050406030204" pitchFamily="18" charset="0"/>
                                </a:rPr>
                                <m:t>−</m:t>
                              </m:r>
                              <m:r>
                                <m:rPr>
                                  <m:nor/>
                                </m:rPr>
                                <a:rPr lang="el-GR" dirty="0" smtClean="0">
                                  <a:latin typeface="Cambria Math" panose="02040503050406030204" pitchFamily="18" charset="0"/>
                                  <a:ea typeface="Cambria Math" panose="02040503050406030204" pitchFamily="18" charset="0"/>
                                </a:rPr>
                                <m:t>α</m:t>
                              </m:r>
                            </m:sup>
                          </m:sSup>
                        </m:e>
                      </m:nary>
                      <m:r>
                        <a:rPr lang="en-US" b="0" i="1" dirty="0" smtClean="0">
                          <a:latin typeface="Cambria Math" panose="02040503050406030204" pitchFamily="18" charset="0"/>
                        </a:rPr>
                        <m:t>=</m:t>
                      </m:r>
                      <m:sSup>
                        <m:sSupPr>
                          <m:ctrlPr>
                            <a:rPr lang="en-US" i="1" dirty="0">
                              <a:latin typeface="Cambria Math" charset="0"/>
                            </a:rPr>
                          </m:ctrlPr>
                        </m:sSupPr>
                        <m:e>
                          <m:r>
                            <a:rPr lang="en-US" i="1" dirty="0">
                              <a:latin typeface="Cambria Math" panose="02040503050406030204" pitchFamily="18" charset="0"/>
                            </a:rPr>
                            <m:t>𝑒</m:t>
                          </m:r>
                        </m:e>
                        <m:sup>
                          <m:r>
                            <a:rPr lang="en-US" i="1" dirty="0">
                              <a:latin typeface="Cambria Math" panose="02040503050406030204" pitchFamily="18" charset="0"/>
                            </a:rPr>
                            <m:t>−</m:t>
                          </m:r>
                          <m:r>
                            <m:rPr>
                              <m:nor/>
                            </m:rPr>
                            <a:rPr lang="el-GR" dirty="0">
                              <a:latin typeface="Cambria Math" panose="02040503050406030204" pitchFamily="18" charset="0"/>
                              <a:ea typeface="Cambria Math" panose="02040503050406030204" pitchFamily="18" charset="0"/>
                            </a:rPr>
                            <m:t>α</m:t>
                          </m:r>
                        </m:sup>
                      </m:sSup>
                      <m:nary>
                        <m:naryPr>
                          <m:chr m:val="∑"/>
                          <m:ctrlPr>
                            <a:rPr lang="en-US" i="1" dirty="0" smtClean="0">
                              <a:latin typeface="Cambria Math" charset="0"/>
                            </a:rPr>
                          </m:ctrlPr>
                        </m:naryPr>
                        <m:sub>
                          <m:r>
                            <m:rPr>
                              <m:brk m:alnAt="23"/>
                            </m:rPr>
                            <a:rPr lang="en-US" i="1" dirty="0">
                              <a:latin typeface="Cambria Math" panose="02040503050406030204" pitchFamily="18" charset="0"/>
                            </a:rPr>
                            <m:t>𝑘</m:t>
                          </m:r>
                          <m:r>
                            <a:rPr lang="en-US" i="1" dirty="0">
                              <a:latin typeface="Cambria Math" panose="02040503050406030204" pitchFamily="18" charset="0"/>
                            </a:rPr>
                            <m:t>=0</m:t>
                          </m:r>
                        </m:sub>
                        <m:sup>
                          <m:r>
                            <a:rPr lang="en-US" i="1" dirty="0">
                              <a:latin typeface="Cambria Math" panose="02040503050406030204" pitchFamily="18" charset="0"/>
                              <a:ea typeface="Cambria Math" panose="02040503050406030204" pitchFamily="18" charset="0"/>
                            </a:rPr>
                            <m:t>∞</m:t>
                          </m:r>
                        </m:sup>
                        <m:e>
                          <m:f>
                            <m:fPr>
                              <m:ctrlPr>
                                <a:rPr lang="en-US" i="1" dirty="0">
                                  <a:latin typeface="Cambria Math" charset="0"/>
                                </a:rPr>
                              </m:ctrlPr>
                            </m:fPr>
                            <m:num>
                              <m:sSup>
                                <m:sSupPr>
                                  <m:ctrlPr>
                                    <a:rPr lang="en-US" i="1" dirty="0">
                                      <a:latin typeface="Cambria Math" charset="0"/>
                                    </a:rPr>
                                  </m:ctrlPr>
                                </m:sSupPr>
                                <m:e>
                                  <m:r>
                                    <m:rPr>
                                      <m:nor/>
                                    </m:rPr>
                                    <a:rPr lang="el-GR" dirty="0">
                                      <a:latin typeface="Cambria Math" panose="02040503050406030204" pitchFamily="18" charset="0"/>
                                      <a:ea typeface="Cambria Math" panose="02040503050406030204" pitchFamily="18" charset="0"/>
                                    </a:rPr>
                                    <m:t>α</m:t>
                                  </m:r>
                                </m:e>
                                <m:sup>
                                  <m:r>
                                    <a:rPr lang="en-US" i="1" dirty="0">
                                      <a:latin typeface="Cambria Math" panose="02040503050406030204" pitchFamily="18" charset="0"/>
                                    </a:rPr>
                                    <m:t>𝑘</m:t>
                                  </m:r>
                                </m:sup>
                              </m:sSup>
                            </m:num>
                            <m:den>
                              <m:r>
                                <a:rPr lang="en-US" i="1" dirty="0">
                                  <a:latin typeface="Cambria Math" panose="02040503050406030204" pitchFamily="18" charset="0"/>
                                </a:rPr>
                                <m:t>𝑘</m:t>
                              </m:r>
                              <m:r>
                                <a:rPr lang="en-US" i="1" dirty="0">
                                  <a:latin typeface="Cambria Math" panose="02040503050406030204" pitchFamily="18" charset="0"/>
                                </a:rPr>
                                <m:t>!</m:t>
                              </m:r>
                            </m:den>
                          </m:f>
                        </m:e>
                      </m:nary>
                      <m:r>
                        <a:rPr lang="en-US" b="0" i="1" dirty="0" smtClean="0">
                          <a:latin typeface="Cambria Math" panose="02040503050406030204" pitchFamily="18" charset="0"/>
                          <a:ea typeface="Cambria Math" panose="02040503050406030204" pitchFamily="18" charset="0"/>
                        </a:rPr>
                        <m:t>=</m:t>
                      </m:r>
                      <m:sSup>
                        <m:sSupPr>
                          <m:ctrlPr>
                            <a:rPr lang="en-US" b="0" i="1" dirty="0" smtClean="0">
                              <a:latin typeface="Cambria Math"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𝑒</m:t>
                          </m:r>
                        </m:e>
                        <m:sup>
                          <m:r>
                            <a:rPr lang="en-US" b="0" i="1" dirty="0" smtClean="0">
                              <a:latin typeface="Cambria Math" panose="02040503050406030204" pitchFamily="18" charset="0"/>
                              <a:ea typeface="Cambria Math" panose="02040503050406030204" pitchFamily="18" charset="0"/>
                            </a:rPr>
                            <m:t>−</m:t>
                          </m:r>
                          <m:r>
                            <m:rPr>
                              <m:nor/>
                            </m:rPr>
                            <a:rPr lang="el-GR" dirty="0">
                              <a:latin typeface="Cambria Math" panose="02040503050406030204" pitchFamily="18" charset="0"/>
                              <a:ea typeface="Cambria Math" panose="02040503050406030204" pitchFamily="18" charset="0"/>
                            </a:rPr>
                            <m:t>α</m:t>
                          </m:r>
                        </m:sup>
                      </m:sSup>
                      <m:sSup>
                        <m:sSupPr>
                          <m:ctrlPr>
                            <a:rPr lang="en-US" b="0" i="1" dirty="0" smtClean="0">
                              <a:latin typeface="Cambria Math"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𝑒</m:t>
                          </m:r>
                        </m:e>
                        <m:sup>
                          <m:r>
                            <m:rPr>
                              <m:nor/>
                            </m:rPr>
                            <a:rPr lang="el-GR" dirty="0">
                              <a:latin typeface="Cambria Math" panose="02040503050406030204" pitchFamily="18" charset="0"/>
                              <a:ea typeface="Cambria Math" panose="02040503050406030204" pitchFamily="18" charset="0"/>
                            </a:rPr>
                            <m:t>α</m:t>
                          </m:r>
                        </m:sup>
                      </m:sSup>
                      <m:r>
                        <a:rPr lang="en-US" b="0" i="1" dirty="0" smtClean="0">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a:blip r:embed="rId2"/>
                <a:stretch>
                  <a:fillRect l="-863" t="-522"/>
                </a:stretch>
              </a:blipFill>
            </p:spPr>
            <p:txBody>
              <a:bodyPr/>
              <a:lstStyle/>
              <a:p>
                <a:r>
                  <a:rPr lang="en-US">
                    <a:noFill/>
                  </a:rPr>
                  <a:t> </a:t>
                </a:r>
              </a:p>
            </p:txBody>
          </p:sp>
        </mc:Fallback>
      </mc:AlternateContent>
    </p:spTree>
    <p:extLst>
      <p:ext uri="{BB962C8B-B14F-4D97-AF65-F5344CB8AC3E}">
        <p14:creationId xmlns:p14="http://schemas.microsoft.com/office/powerpoint/2010/main" val="25583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PDF, PMF</a:t>
            </a:r>
          </a:p>
        </p:txBody>
      </p:sp>
      <p:sp>
        <p:nvSpPr>
          <p:cNvPr id="3" name="Content Placeholder 2"/>
          <p:cNvSpPr>
            <a:spLocks noGrp="1"/>
          </p:cNvSpPr>
          <p:nvPr>
            <p:ph idx="1"/>
          </p:nvPr>
        </p:nvSpPr>
        <p:spPr/>
        <p:txBody>
          <a:bodyPr/>
          <a:lstStyle/>
          <a:p>
            <a:pPr marL="0" indent="0">
              <a:buNone/>
            </a:pPr>
            <a:r>
              <a:rPr lang="en-US" dirty="0"/>
              <a:t>Verify whether below are valid PDF/PMF.</a:t>
            </a:r>
          </a:p>
        </p:txBody>
      </p:sp>
      <mc:AlternateContent xmlns:mc="http://schemas.openxmlformats.org/markup-compatibility/2006" xmlns:a14="http://schemas.microsoft.com/office/drawing/2010/main">
        <mc:Choice Requires="a14">
          <p:sp>
            <p:nvSpPr>
              <p:cNvPr id="4" name="TextBox 3"/>
              <p:cNvSpPr txBox="1"/>
              <p:nvPr/>
            </p:nvSpPr>
            <p:spPr>
              <a:xfrm>
                <a:off x="736600" y="2197100"/>
                <a:ext cx="3860800" cy="3177858"/>
              </a:xfrm>
              <a:prstGeom prst="rect">
                <a:avLst/>
              </a:prstGeom>
              <a:noFill/>
            </p:spPr>
            <p:txBody>
              <a:bodyPr wrap="square" rtlCol="0">
                <a:spAutoFit/>
              </a:bodyPr>
              <a:lstStyle/>
              <a:p>
                <a:pPr marL="0" indent="0">
                  <a:buNone/>
                </a:pPr>
                <a14:m>
                  <m:oMath xmlns:m="http://schemas.openxmlformats.org/officeDocument/2006/math">
                    <m:r>
                      <a:rPr lang="en-US" sz="2000" i="1">
                        <a:latin typeface="Cambria Math" charset="0"/>
                      </a:rPr>
                      <m:t>𝑓</m:t>
                    </m:r>
                    <m:d>
                      <m:dPr>
                        <m:ctrlPr>
                          <a:rPr lang="en-US" sz="2000" i="1">
                            <a:latin typeface="Cambria Math" charset="0"/>
                          </a:rPr>
                        </m:ctrlPr>
                      </m:dPr>
                      <m:e>
                        <m:r>
                          <a:rPr lang="en-US" sz="2000" i="1">
                            <a:latin typeface="Cambria Math" charset="0"/>
                          </a:rPr>
                          <m:t>𝑥</m:t>
                        </m:r>
                      </m:e>
                    </m:d>
                    <m:r>
                      <a:rPr lang="en-US" sz="2000" i="1">
                        <a:latin typeface="Cambria Math" charset="0"/>
                      </a:rPr>
                      <m:t>=</m:t>
                    </m:r>
                    <m:d>
                      <m:dPr>
                        <m:begChr m:val="{"/>
                        <m:endChr m:val=""/>
                        <m:ctrlPr>
                          <a:rPr lang="en-US" sz="2000" i="1">
                            <a:latin typeface="Cambria Math" charset="0"/>
                          </a:rPr>
                        </m:ctrlPr>
                      </m:dPr>
                      <m:e>
                        <m:eqArr>
                          <m:eqArrPr>
                            <m:ctrlPr>
                              <a:rPr lang="en-US" sz="2000" i="1">
                                <a:latin typeface="Cambria Math" charset="0"/>
                              </a:rPr>
                            </m:ctrlPr>
                          </m:eqArrPr>
                          <m:e>
                            <m:f>
                              <m:fPr>
                                <m:ctrlPr>
                                  <a:rPr lang="en-US" sz="2000" i="1">
                                    <a:latin typeface="Cambria Math" charset="0"/>
                                  </a:rPr>
                                </m:ctrlPr>
                              </m:fPr>
                              <m:num>
                                <m:r>
                                  <a:rPr lang="en-US" sz="2000" i="1">
                                    <a:latin typeface="Cambria Math" charset="0"/>
                                  </a:rPr>
                                  <m:t>1</m:t>
                                </m:r>
                              </m:num>
                              <m:den>
                                <m:r>
                                  <a:rPr lang="en-US" sz="2000" i="1">
                                    <a:latin typeface="Cambria Math" charset="0"/>
                                  </a:rPr>
                                  <m:t>4</m:t>
                                </m:r>
                              </m:den>
                            </m:f>
                            <m:sSup>
                              <m:sSupPr>
                                <m:ctrlPr>
                                  <a:rPr lang="en-US" sz="2000" i="1">
                                    <a:latin typeface="Cambria Math" charset="0"/>
                                  </a:rPr>
                                </m:ctrlPr>
                              </m:sSupPr>
                              <m:e>
                                <m:r>
                                  <a:rPr lang="en-US" sz="2000" i="1">
                                    <a:latin typeface="Cambria Math" charset="0"/>
                                  </a:rPr>
                                  <m:t>𝑥</m:t>
                                </m:r>
                              </m:e>
                              <m:sup>
                                <m:r>
                                  <a:rPr lang="en-US" sz="2000" i="1">
                                    <a:latin typeface="Cambria Math" charset="0"/>
                                  </a:rPr>
                                  <m:t>3</m:t>
                                </m:r>
                              </m:sup>
                            </m:sSup>
                            <m:r>
                              <a:rPr lang="en-US" sz="2000" i="1">
                                <a:latin typeface="Cambria Math" charset="0"/>
                              </a:rPr>
                              <m:t>,  0</m:t>
                            </m:r>
                            <m:r>
                              <a:rPr lang="en-US" sz="2000" i="1">
                                <a:latin typeface="Cambria Math" charset="0"/>
                                <a:ea typeface="Cambria Math" charset="0"/>
                                <a:cs typeface="Cambria Math" charset="0"/>
                              </a:rPr>
                              <m:t>≤</m:t>
                            </m:r>
                            <m:r>
                              <a:rPr lang="en-US" sz="2000" i="1">
                                <a:latin typeface="Cambria Math" charset="0"/>
                              </a:rPr>
                              <m:t>𝑥</m:t>
                            </m:r>
                            <m:r>
                              <a:rPr lang="en-US" sz="2000" i="1">
                                <a:latin typeface="Cambria Math" charset="0"/>
                                <a:ea typeface="Cambria Math" charset="0"/>
                                <a:cs typeface="Cambria Math" charset="0"/>
                              </a:rPr>
                              <m:t>≤2</m:t>
                            </m:r>
                          </m:e>
                          <m:e>
                            <m:r>
                              <a:rPr lang="en-US" sz="2000" i="1">
                                <a:latin typeface="Cambria Math" charset="0"/>
                              </a:rPr>
                              <m:t>&amp;0,  </m:t>
                            </m:r>
                            <m:r>
                              <a:rPr lang="en-US" sz="2000" i="1">
                                <a:latin typeface="Cambria Math" charset="0"/>
                              </a:rPr>
                              <m:t>𝑜𝑡h𝑒𝑟𝑤𝑖𝑠𝑒</m:t>
                            </m:r>
                          </m:e>
                        </m:eqArr>
                      </m:e>
                    </m:d>
                  </m:oMath>
                </a14:m>
                <a:r>
                  <a:rPr lang="en-US" sz="2000" dirty="0"/>
                  <a:t>		</a:t>
                </a:r>
              </a:p>
              <a:p>
                <a:pPr marL="0" indent="0">
                  <a:buNone/>
                </a:pPr>
                <a:endParaRPr lang="en-US" sz="2000" dirty="0"/>
              </a:p>
              <a:p>
                <a:pPr marL="0" indent="0">
                  <a:buNone/>
                </a:pPr>
                <a:endParaRPr lang="en-US" sz="2000" dirty="0"/>
              </a:p>
              <a:p>
                <a:pPr marL="0" indent="0">
                  <a:buNone/>
                </a:pPr>
                <a:r>
                  <a:rPr lang="en-US" sz="2000" dirty="0"/>
                  <a:t>Answer:</a:t>
                </a:r>
              </a:p>
              <a:p>
                <a:pPr marL="457200" indent="-457200">
                  <a:buAutoNum type="arabicPeriod"/>
                </a:pPr>
                <a14:m>
                  <m:oMath xmlns:m="http://schemas.openxmlformats.org/officeDocument/2006/math">
                    <m:r>
                      <a:rPr lang="en-US" sz="2000" i="1">
                        <a:latin typeface="Cambria Math" charset="0"/>
                      </a:rPr>
                      <m:t>𝑓</m:t>
                    </m:r>
                    <m:d>
                      <m:dPr>
                        <m:ctrlPr>
                          <a:rPr lang="en-US" sz="2000" i="1">
                            <a:latin typeface="Cambria Math" charset="0"/>
                          </a:rPr>
                        </m:ctrlPr>
                      </m:dPr>
                      <m:e>
                        <m:r>
                          <a:rPr lang="en-US" sz="2000" i="1">
                            <a:latin typeface="Cambria Math" charset="0"/>
                          </a:rPr>
                          <m:t>𝑥</m:t>
                        </m:r>
                      </m:e>
                    </m:d>
                    <m:r>
                      <a:rPr lang="en-US" sz="2000" i="1">
                        <a:latin typeface="Cambria Math" charset="0"/>
                        <a:ea typeface="Cambria Math" charset="0"/>
                        <a:cs typeface="Cambria Math" charset="0"/>
                      </a:rPr>
                      <m:t>≥0</m:t>
                    </m:r>
                  </m:oMath>
                </a14:m>
                <a:endParaRPr lang="en-US" sz="2000" dirty="0">
                  <a:ea typeface="Cambria Math" charset="0"/>
                  <a:cs typeface="Cambria Math" charset="0"/>
                </a:endParaRPr>
              </a:p>
              <a:p>
                <a:pPr marL="457200" indent="-457200">
                  <a:buAutoNum type="arabicPeriod"/>
                </a:pPr>
                <a14:m>
                  <m:oMath xmlns:m="http://schemas.openxmlformats.org/officeDocument/2006/math">
                    <m:nary>
                      <m:naryPr>
                        <m:limLoc m:val="undOvr"/>
                        <m:ctrlPr>
                          <a:rPr lang="en-US" sz="2000" i="1">
                            <a:latin typeface="Cambria Math" charset="0"/>
                          </a:rPr>
                        </m:ctrlPr>
                      </m:naryPr>
                      <m:sub>
                        <m:r>
                          <m:rPr>
                            <m:brk m:alnAt="24"/>
                          </m:rPr>
                          <a:rPr lang="en-US" sz="2000" i="1">
                            <a:latin typeface="Cambria Math" charset="0"/>
                          </a:rPr>
                          <m:t>−</m:t>
                        </m:r>
                        <m:r>
                          <a:rPr lang="en-US" sz="2000" i="1">
                            <a:latin typeface="Cambria Math" charset="0"/>
                            <a:ea typeface="Cambria Math" charset="0"/>
                            <a:cs typeface="Cambria Math" charset="0"/>
                          </a:rPr>
                          <m:t>∞</m:t>
                        </m:r>
                      </m:sub>
                      <m:sup>
                        <m:r>
                          <a:rPr lang="en-US" sz="2000" i="1">
                            <a:latin typeface="Cambria Math" charset="0"/>
                            <a:ea typeface="Cambria Math" charset="0"/>
                            <a:cs typeface="Cambria Math" charset="0"/>
                          </a:rPr>
                          <m:t>∞</m:t>
                        </m:r>
                      </m:sup>
                      <m:e>
                        <m:r>
                          <a:rPr lang="en-US" sz="2000" i="1">
                            <a:latin typeface="Cambria Math" charset="0"/>
                          </a:rPr>
                          <m:t>𝑓</m:t>
                        </m:r>
                        <m:d>
                          <m:dPr>
                            <m:ctrlPr>
                              <a:rPr lang="en-US" sz="2000" i="1">
                                <a:latin typeface="Cambria Math" charset="0"/>
                              </a:rPr>
                            </m:ctrlPr>
                          </m:dPr>
                          <m:e>
                            <m:r>
                              <a:rPr lang="en-US" sz="2000" i="1">
                                <a:latin typeface="Cambria Math" charset="0"/>
                              </a:rPr>
                              <m:t>𝑥</m:t>
                            </m:r>
                          </m:e>
                        </m:d>
                        <m:r>
                          <a:rPr lang="en-US" sz="2000" i="1">
                            <a:latin typeface="Cambria Math" charset="0"/>
                          </a:rPr>
                          <m:t>𝑑𝑥</m:t>
                        </m:r>
                        <m:r>
                          <a:rPr lang="en-US" sz="2000" i="1">
                            <a:latin typeface="Cambria Math" charset="0"/>
                          </a:rPr>
                          <m:t>=</m:t>
                        </m:r>
                        <m:nary>
                          <m:naryPr>
                            <m:limLoc m:val="undOvr"/>
                            <m:ctrlPr>
                              <a:rPr lang="en-US" sz="2000" i="1">
                                <a:latin typeface="Cambria Math" charset="0"/>
                              </a:rPr>
                            </m:ctrlPr>
                          </m:naryPr>
                          <m:sub>
                            <m:r>
                              <a:rPr lang="en-US" sz="2000" i="1">
                                <a:latin typeface="Cambria Math" charset="0"/>
                              </a:rPr>
                              <m:t>0</m:t>
                            </m:r>
                          </m:sub>
                          <m:sup>
                            <m:r>
                              <a:rPr lang="en-US" sz="2000" i="1">
                                <a:latin typeface="Cambria Math" charset="0"/>
                                <a:ea typeface="Cambria Math" charset="0"/>
                                <a:cs typeface="Cambria Math" charset="0"/>
                              </a:rPr>
                              <m:t>2</m:t>
                            </m:r>
                          </m:sup>
                          <m:e>
                            <m:f>
                              <m:fPr>
                                <m:ctrlPr>
                                  <a:rPr lang="en-US" sz="2000" i="1">
                                    <a:latin typeface="Cambria Math" charset="0"/>
                                  </a:rPr>
                                </m:ctrlPr>
                              </m:fPr>
                              <m:num>
                                <m:r>
                                  <a:rPr lang="en-US" sz="2000" i="1">
                                    <a:latin typeface="Cambria Math" charset="0"/>
                                  </a:rPr>
                                  <m:t>1</m:t>
                                </m:r>
                              </m:num>
                              <m:den>
                                <m:r>
                                  <a:rPr lang="en-US" sz="2000" i="1">
                                    <a:latin typeface="Cambria Math" charset="0"/>
                                  </a:rPr>
                                  <m:t>4</m:t>
                                </m:r>
                              </m:den>
                            </m:f>
                            <m:sSup>
                              <m:sSupPr>
                                <m:ctrlPr>
                                  <a:rPr lang="en-US" sz="2000" i="1">
                                    <a:latin typeface="Cambria Math" charset="0"/>
                                  </a:rPr>
                                </m:ctrlPr>
                              </m:sSupPr>
                              <m:e>
                                <m:r>
                                  <a:rPr lang="en-US" sz="2000" i="1">
                                    <a:latin typeface="Cambria Math" charset="0"/>
                                  </a:rPr>
                                  <m:t>𝑥</m:t>
                                </m:r>
                              </m:e>
                              <m:sup>
                                <m:r>
                                  <a:rPr lang="en-US" sz="2000" i="1">
                                    <a:latin typeface="Cambria Math" charset="0"/>
                                  </a:rPr>
                                  <m:t>3</m:t>
                                </m:r>
                              </m:sup>
                            </m:sSup>
                            <m:r>
                              <a:rPr lang="en-US" sz="2000" i="1">
                                <a:latin typeface="Cambria Math" charset="0"/>
                              </a:rPr>
                              <m:t>𝑑𝑥</m:t>
                            </m:r>
                            <m:r>
                              <a:rPr lang="en-US" sz="2000" i="1">
                                <a:latin typeface="Cambria Math" charset="0"/>
                              </a:rPr>
                              <m:t>=1 </m:t>
                            </m:r>
                          </m:e>
                        </m:nary>
                      </m:e>
                    </m:nary>
                  </m:oMath>
                </a14:m>
                <a:endParaRPr lang="en-US" sz="2000" dirty="0"/>
              </a:p>
              <a:p>
                <a:pPr marL="0" indent="0">
                  <a:buNone/>
                </a:pPr>
                <a:r>
                  <a:rPr lang="en-US" sz="2000" dirty="0"/>
                  <a:t>Therefore, it is a valid PDF.</a:t>
                </a:r>
              </a:p>
              <a:p>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736600" y="2197100"/>
                <a:ext cx="3860800" cy="3177858"/>
              </a:xfrm>
              <a:prstGeom prst="rect">
                <a:avLst/>
              </a:prstGeom>
              <a:blipFill rotWithShape="0">
                <a:blip r:embed="rId2"/>
                <a:stretch>
                  <a:fillRect l="-17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716462" y="1993900"/>
                <a:ext cx="4097337" cy="3372783"/>
              </a:xfrm>
              <a:prstGeom prst="rect">
                <a:avLst/>
              </a:prstGeom>
              <a:noFill/>
            </p:spPr>
            <p:txBody>
              <a:bodyPr wrap="square" rtlCol="0">
                <a:spAutoFit/>
              </a:bodyPr>
              <a:lstStyle/>
              <a:p>
                <a:pPr marL="0" indent="0">
                  <a:buNone/>
                </a:pPr>
                <a14:m>
                  <m:oMath xmlns:m="http://schemas.openxmlformats.org/officeDocument/2006/math">
                    <m:r>
                      <a:rPr lang="en-US" sz="2000" b="0" i="1" smtClean="0">
                        <a:latin typeface="Cambria Math" charset="0"/>
                      </a:rPr>
                      <m:t>𝑝</m:t>
                    </m:r>
                    <m:d>
                      <m:dPr>
                        <m:ctrlPr>
                          <a:rPr lang="en-US" sz="2000" i="1">
                            <a:latin typeface="Cambria Math" charset="0"/>
                          </a:rPr>
                        </m:ctrlPr>
                      </m:dPr>
                      <m:e>
                        <m:r>
                          <a:rPr lang="en-US" sz="2000" i="1">
                            <a:latin typeface="Cambria Math" charset="0"/>
                          </a:rPr>
                          <m:t>𝑥</m:t>
                        </m:r>
                      </m:e>
                    </m:d>
                    <m:r>
                      <a:rPr lang="en-US" sz="2000" i="1">
                        <a:latin typeface="Cambria Math" charset="0"/>
                      </a:rPr>
                      <m:t>=</m:t>
                    </m:r>
                    <m:d>
                      <m:dPr>
                        <m:begChr m:val="{"/>
                        <m:endChr m:val=""/>
                        <m:ctrlPr>
                          <a:rPr lang="en-US" sz="2000" i="1">
                            <a:latin typeface="Cambria Math" charset="0"/>
                          </a:rPr>
                        </m:ctrlPr>
                      </m:dPr>
                      <m:e>
                        <m:eqArr>
                          <m:eqArrPr>
                            <m:ctrlPr>
                              <a:rPr lang="en-US" sz="2000" i="1">
                                <a:latin typeface="Cambria Math" charset="0"/>
                              </a:rPr>
                            </m:ctrlPr>
                          </m:eqArrPr>
                          <m:e>
                            <m:f>
                              <m:fPr>
                                <m:ctrlPr>
                                  <a:rPr lang="en-US" sz="2000" i="1">
                                    <a:latin typeface="Cambria Math" charset="0"/>
                                  </a:rPr>
                                </m:ctrlPr>
                              </m:fPr>
                              <m:num>
                                <m:r>
                                  <a:rPr lang="en-US" sz="2000" i="1">
                                    <a:latin typeface="Cambria Math" charset="0"/>
                                  </a:rPr>
                                  <m:t>1</m:t>
                                </m:r>
                              </m:num>
                              <m:den>
                                <m:r>
                                  <a:rPr lang="en-US" sz="2000" b="0" i="1" smtClean="0">
                                    <a:latin typeface="Cambria Math" charset="0"/>
                                  </a:rPr>
                                  <m:t>10</m:t>
                                </m:r>
                              </m:den>
                            </m:f>
                            <m:d>
                              <m:dPr>
                                <m:ctrlPr>
                                  <a:rPr lang="en-US" sz="2000" b="0" i="1" smtClean="0">
                                    <a:latin typeface="Cambria Math" charset="0"/>
                                  </a:rPr>
                                </m:ctrlPr>
                              </m:dPr>
                              <m:e>
                                <m:r>
                                  <a:rPr lang="en-US" sz="2000" b="0" i="1" smtClean="0">
                                    <a:latin typeface="Cambria Math" charset="0"/>
                                  </a:rPr>
                                  <m:t>3</m:t>
                                </m:r>
                                <m:r>
                                  <a:rPr lang="en-US" sz="2000" b="0" i="1" smtClean="0">
                                    <a:latin typeface="Cambria Math" charset="0"/>
                                  </a:rPr>
                                  <m:t>𝑥</m:t>
                                </m:r>
                                <m:r>
                                  <a:rPr lang="en-US" sz="2000" b="0" i="1" smtClean="0">
                                    <a:latin typeface="Cambria Math" charset="0"/>
                                  </a:rPr>
                                  <m:t>−2</m:t>
                                </m:r>
                              </m:e>
                            </m:d>
                            <m:r>
                              <a:rPr lang="en-US" sz="2000" i="1">
                                <a:latin typeface="Cambria Math" charset="0"/>
                              </a:rPr>
                              <m:t>,  </m:t>
                            </m:r>
                            <m:r>
                              <a:rPr lang="en-US" sz="2000" b="0" i="1" smtClean="0">
                                <a:latin typeface="Cambria Math" charset="0"/>
                              </a:rPr>
                              <m:t>𝑥</m:t>
                            </m:r>
                            <m:r>
                              <a:rPr lang="en-US" sz="2000" b="0" i="1" smtClean="0">
                                <a:latin typeface="Cambria Math" charset="0"/>
                              </a:rPr>
                              <m:t>=0,1,2,3</m:t>
                            </m:r>
                          </m:e>
                          <m:e>
                            <m:r>
                              <a:rPr lang="en-US" sz="2000" i="1">
                                <a:latin typeface="Cambria Math" charset="0"/>
                              </a:rPr>
                              <m:t>&amp;0,  </m:t>
                            </m:r>
                            <m:r>
                              <a:rPr lang="en-US" sz="2000" b="0" i="1" smtClean="0">
                                <a:latin typeface="Cambria Math" charset="0"/>
                              </a:rPr>
                              <m:t>                 </m:t>
                            </m:r>
                            <m:r>
                              <a:rPr lang="en-US" sz="2000" i="1">
                                <a:latin typeface="Cambria Math" charset="0"/>
                              </a:rPr>
                              <m:t>𝑜𝑡h𝑒𝑟𝑤𝑖𝑠𝑒</m:t>
                            </m:r>
                          </m:e>
                        </m:eqArr>
                      </m:e>
                    </m:d>
                  </m:oMath>
                </a14:m>
                <a:r>
                  <a:rPr lang="en-US" sz="2000" dirty="0"/>
                  <a:t>	</a:t>
                </a:r>
              </a:p>
              <a:p>
                <a:pPr marL="0" indent="0">
                  <a:buNone/>
                </a:pPr>
                <a:endParaRPr lang="en-US" sz="2000" dirty="0"/>
              </a:p>
              <a:p>
                <a:pPr marL="0" indent="0">
                  <a:buNone/>
                </a:pPr>
                <a:endParaRPr lang="en-US" sz="2000" dirty="0"/>
              </a:p>
              <a:p>
                <a:pPr marL="0" indent="0">
                  <a:buNone/>
                </a:pPr>
                <a:r>
                  <a:rPr lang="en-US" sz="2000" dirty="0"/>
                  <a:t>Answer:</a:t>
                </a:r>
              </a:p>
              <a:p>
                <a:pPr marL="457200" indent="-457200">
                  <a:buAutoNum type="arabicPeriod"/>
                </a:pPr>
                <a14:m>
                  <m:oMath xmlns:m="http://schemas.openxmlformats.org/officeDocument/2006/math">
                    <m:nary>
                      <m:naryPr>
                        <m:chr m:val="∑"/>
                        <m:ctrlPr>
                          <a:rPr lang="en-US" sz="2000" i="1" smtClean="0">
                            <a:latin typeface="Cambria Math" charset="0"/>
                          </a:rPr>
                        </m:ctrlPr>
                      </m:naryPr>
                      <m:sub>
                        <m:r>
                          <m:rPr>
                            <m:brk m:alnAt="23"/>
                          </m:rPr>
                          <a:rPr lang="en-US" sz="2000" b="0" i="1" smtClean="0">
                            <a:latin typeface="Cambria Math" charset="0"/>
                          </a:rPr>
                          <m:t>𝑘</m:t>
                        </m:r>
                        <m:r>
                          <a:rPr lang="en-US" sz="2000" b="0" i="1" smtClean="0">
                            <a:latin typeface="Cambria Math" charset="0"/>
                          </a:rPr>
                          <m:t>=0</m:t>
                        </m:r>
                      </m:sub>
                      <m:sup>
                        <m:r>
                          <a:rPr lang="en-US" sz="2000" i="1" smtClean="0">
                            <a:latin typeface="Cambria Math" charset="0"/>
                            <a:ea typeface="Cambria Math" charset="0"/>
                            <a:cs typeface="Cambria Math" charset="0"/>
                          </a:rPr>
                          <m:t>∞</m:t>
                        </m:r>
                      </m:sup>
                      <m:e>
                        <m:r>
                          <a:rPr lang="en-US" sz="2000" b="0" i="1" smtClean="0">
                            <a:latin typeface="Cambria Math" charset="0"/>
                          </a:rPr>
                          <m:t>𝑝</m:t>
                        </m:r>
                      </m:e>
                    </m:nary>
                  </m:oMath>
                </a14:m>
                <a:r>
                  <a:rPr lang="en-US" sz="2000" i="1" dirty="0">
                    <a:latin typeface="Cambria Math" charset="0"/>
                  </a:rPr>
                  <a:t>(x=k)=</a:t>
                </a:r>
                <a14:m>
                  <m:oMath xmlns:m="http://schemas.openxmlformats.org/officeDocument/2006/math">
                    <m:nary>
                      <m:naryPr>
                        <m:chr m:val="∑"/>
                        <m:ctrlPr>
                          <a:rPr lang="en-US" sz="2000" i="1">
                            <a:latin typeface="Cambria Math" charset="0"/>
                          </a:rPr>
                        </m:ctrlPr>
                      </m:naryPr>
                      <m:sub>
                        <m:r>
                          <m:rPr>
                            <m:brk m:alnAt="23"/>
                          </m:rPr>
                          <a:rPr lang="en-US" sz="2000" i="1">
                            <a:latin typeface="Cambria Math" charset="0"/>
                          </a:rPr>
                          <m:t>𝑘</m:t>
                        </m:r>
                        <m:r>
                          <a:rPr lang="en-US" sz="2000" i="1">
                            <a:latin typeface="Cambria Math" charset="0"/>
                          </a:rPr>
                          <m:t>=0</m:t>
                        </m:r>
                      </m:sub>
                      <m:sup>
                        <m:r>
                          <a:rPr lang="en-US" sz="2000" b="0" i="1" smtClean="0">
                            <a:latin typeface="Cambria Math" charset="0"/>
                            <a:ea typeface="Cambria Math" charset="0"/>
                            <a:cs typeface="Cambria Math" charset="0"/>
                          </a:rPr>
                          <m:t>3</m:t>
                        </m:r>
                      </m:sup>
                      <m:e>
                        <m:r>
                          <a:rPr lang="en-US" sz="2000" i="1">
                            <a:latin typeface="Cambria Math" charset="0"/>
                          </a:rPr>
                          <m:t>𝑝</m:t>
                        </m:r>
                      </m:e>
                    </m:nary>
                  </m:oMath>
                </a14:m>
                <a:r>
                  <a:rPr lang="en-US" sz="2000" i="1" dirty="0">
                    <a:latin typeface="Cambria Math" charset="0"/>
                  </a:rPr>
                  <a:t>(x=k)=1</a:t>
                </a:r>
              </a:p>
              <a:p>
                <a:pPr marL="457200" indent="-457200">
                  <a:buAutoNum type="arabicPeriod"/>
                </a:pPr>
                <a14:m>
                  <m:oMath xmlns:m="http://schemas.openxmlformats.org/officeDocument/2006/math">
                    <m:r>
                      <m:rPr>
                        <m:sty m:val="p"/>
                      </m:rPr>
                      <a:rPr lang="en-US" sz="2000" b="0" i="0" smtClean="0">
                        <a:latin typeface="Cambria Math" charset="0"/>
                      </a:rPr>
                      <m:t>However</m:t>
                    </m:r>
                  </m:oMath>
                </a14:m>
                <a:r>
                  <a:rPr lang="en-US" sz="2000" dirty="0"/>
                  <a:t>, </a:t>
                </a:r>
                <a:r>
                  <a:rPr lang="en-US" sz="2000" i="1" dirty="0">
                    <a:latin typeface="Cambria Math" charset="0"/>
                  </a:rPr>
                  <a:t>p(x=0)= </a:t>
                </a:r>
                <a14:m>
                  <m:oMath xmlns:m="http://schemas.openxmlformats.org/officeDocument/2006/math">
                    <m:f>
                      <m:fPr>
                        <m:ctrlPr>
                          <a:rPr lang="en-US" sz="2000" i="1" smtClean="0">
                            <a:latin typeface="Cambria Math" charset="0"/>
                          </a:rPr>
                        </m:ctrlPr>
                      </m:fPr>
                      <m:num>
                        <m:r>
                          <a:rPr lang="en-US" sz="2000" b="0" i="1" smtClean="0">
                            <a:latin typeface="Cambria Math" charset="0"/>
                          </a:rPr>
                          <m:t>−2</m:t>
                        </m:r>
                      </m:num>
                      <m:den>
                        <m:r>
                          <a:rPr lang="en-US" sz="2000" b="0" i="1" smtClean="0">
                            <a:latin typeface="Cambria Math" charset="0"/>
                          </a:rPr>
                          <m:t>10</m:t>
                        </m:r>
                      </m:den>
                    </m:f>
                    <m:r>
                      <a:rPr lang="en-US" sz="2000" i="1" smtClean="0">
                        <a:latin typeface="Cambria Math" charset="0"/>
                        <a:ea typeface="Cambria Math" charset="0"/>
                        <a:cs typeface="Cambria Math" charset="0"/>
                      </a:rPr>
                      <m:t>&lt;</m:t>
                    </m:r>
                    <m:r>
                      <a:rPr lang="en-US" sz="2000" b="0" i="1" smtClean="0">
                        <a:latin typeface="Cambria Math" charset="0"/>
                        <a:ea typeface="Cambria Math" charset="0"/>
                        <a:cs typeface="Cambria Math" charset="0"/>
                      </a:rPr>
                      <m:t>0</m:t>
                    </m:r>
                  </m:oMath>
                </a14:m>
                <a:endParaRPr lang="en-US" sz="2000" dirty="0"/>
              </a:p>
              <a:p>
                <a:pPr marL="0" indent="0">
                  <a:buNone/>
                </a:pPr>
                <a:r>
                  <a:rPr lang="en-US" sz="2000" dirty="0"/>
                  <a:t>Therefore, it is not a valid PMF.</a:t>
                </a:r>
              </a:p>
              <a:p>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4716462" y="1993900"/>
                <a:ext cx="4097337" cy="3372783"/>
              </a:xfrm>
              <a:prstGeom prst="rect">
                <a:avLst/>
              </a:prstGeom>
              <a:blipFill rotWithShape="0">
                <a:blip r:embed="rId3"/>
                <a:stretch>
                  <a:fillRect l="-1637"/>
                </a:stretch>
              </a:blipFill>
            </p:spPr>
            <p:txBody>
              <a:bodyPr/>
              <a:lstStyle/>
              <a:p>
                <a:r>
                  <a:rPr lang="en-US">
                    <a:noFill/>
                  </a:rPr>
                  <a:t> </a:t>
                </a:r>
              </a:p>
            </p:txBody>
          </p:sp>
        </mc:Fallback>
      </mc:AlternateContent>
    </p:spTree>
    <p:extLst>
      <p:ext uri="{BB962C8B-B14F-4D97-AF65-F5344CB8AC3E}">
        <p14:creationId xmlns:p14="http://schemas.microsoft.com/office/powerpoint/2010/main" val="197648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CDF</a:t>
            </a:r>
          </a:p>
        </p:txBody>
      </p:sp>
      <p:sp>
        <p:nvSpPr>
          <p:cNvPr id="3" name="Content Placeholder 2"/>
          <p:cNvSpPr>
            <a:spLocks noGrp="1"/>
          </p:cNvSpPr>
          <p:nvPr>
            <p:ph idx="1"/>
          </p:nvPr>
        </p:nvSpPr>
        <p:spPr/>
        <p:txBody>
          <a:bodyPr/>
          <a:lstStyle/>
          <a:p>
            <a:r>
              <a:rPr lang="en-US" dirty="0"/>
              <a:t>Verify whether the following is a valid CDF</a:t>
            </a:r>
          </a:p>
        </p:txBody>
      </p:sp>
      <mc:AlternateContent xmlns:mc="http://schemas.openxmlformats.org/markup-compatibility/2006" xmlns:a14="http://schemas.microsoft.com/office/drawing/2010/main">
        <mc:Choice Requires="a14">
          <p:sp>
            <p:nvSpPr>
              <p:cNvPr id="5" name="TextBox 4"/>
              <p:cNvSpPr txBox="1"/>
              <p:nvPr/>
            </p:nvSpPr>
            <p:spPr>
              <a:xfrm>
                <a:off x="1498600" y="2197100"/>
                <a:ext cx="6413500" cy="3414909"/>
              </a:xfrm>
              <a:prstGeom prst="rect">
                <a:avLst/>
              </a:prstGeom>
              <a:noFill/>
            </p:spPr>
            <p:txBody>
              <a:bodyPr wrap="square" rtlCol="0">
                <a:spAutoFit/>
              </a:bodyPr>
              <a:lstStyle/>
              <a:p>
                <a:pPr marL="0" indent="0">
                  <a:buNone/>
                </a:pPr>
                <a14:m>
                  <m:oMath xmlns:m="http://schemas.openxmlformats.org/officeDocument/2006/math">
                    <m:r>
                      <a:rPr lang="en-US" sz="2000" i="1" smtClean="0">
                        <a:latin typeface="Cambria Math" charset="0"/>
                      </a:rPr>
                      <m:t>𝐹</m:t>
                    </m:r>
                    <m:d>
                      <m:dPr>
                        <m:ctrlPr>
                          <a:rPr lang="en-US" sz="2000" i="1">
                            <a:latin typeface="Cambria Math" charset="0"/>
                          </a:rPr>
                        </m:ctrlPr>
                      </m:dPr>
                      <m:e>
                        <m:r>
                          <a:rPr lang="en-US" sz="2000" i="1">
                            <a:latin typeface="Cambria Math" charset="0"/>
                          </a:rPr>
                          <m:t>𝑥</m:t>
                        </m:r>
                      </m:e>
                    </m:d>
                    <m:r>
                      <a:rPr lang="en-US" sz="2000" i="1">
                        <a:latin typeface="Cambria Math" charset="0"/>
                      </a:rPr>
                      <m:t>= </m:t>
                    </m:r>
                    <m:d>
                      <m:dPr>
                        <m:begChr m:val="{"/>
                        <m:endChr m:val=""/>
                        <m:ctrlPr>
                          <a:rPr lang="en-US" sz="2000" i="1">
                            <a:latin typeface="Cambria Math" charset="0"/>
                          </a:rPr>
                        </m:ctrlPr>
                      </m:dPr>
                      <m:e>
                        <m:eqArr>
                          <m:eqArrPr>
                            <m:ctrlPr>
                              <a:rPr lang="en-US" sz="2000" i="1">
                                <a:latin typeface="Cambria Math" charset="0"/>
                              </a:rPr>
                            </m:ctrlPr>
                          </m:eqArrPr>
                          <m:e>
                            <m:r>
                              <a:rPr lang="en-US" sz="2000" i="1">
                                <a:latin typeface="Cambria Math" charset="0"/>
                              </a:rPr>
                              <m:t>0,             </m:t>
                            </m:r>
                            <m:r>
                              <a:rPr lang="en-US" sz="2000" i="1">
                                <a:latin typeface="Cambria Math" charset="0"/>
                              </a:rPr>
                              <m:t>𝑥</m:t>
                            </m:r>
                            <m:r>
                              <a:rPr lang="en-US" sz="2000" i="1">
                                <a:latin typeface="Cambria Math" charset="0"/>
                              </a:rPr>
                              <m:t>&lt;0</m:t>
                            </m:r>
                          </m:e>
                          <m:e>
                            <m:sSup>
                              <m:sSupPr>
                                <m:ctrlPr>
                                  <a:rPr lang="en-US" sz="2000" i="1">
                                    <a:latin typeface="Cambria Math" charset="0"/>
                                  </a:rPr>
                                </m:ctrlPr>
                              </m:sSupPr>
                              <m:e>
                                <m:r>
                                  <a:rPr lang="en-US" sz="2000" i="1">
                                    <a:latin typeface="Cambria Math" charset="0"/>
                                  </a:rPr>
                                  <m:t>          </m:t>
                                </m:r>
                                <m:r>
                                  <a:rPr lang="en-US" sz="2000" i="1">
                                    <a:latin typeface="Cambria Math" charset="0"/>
                                  </a:rPr>
                                  <m:t>𝑥</m:t>
                                </m:r>
                              </m:e>
                              <m:sup>
                                <m:r>
                                  <a:rPr lang="en-US" sz="2000" i="1">
                                    <a:latin typeface="Cambria Math" charset="0"/>
                                  </a:rPr>
                                  <m:t>2</m:t>
                                </m:r>
                              </m:sup>
                            </m:sSup>
                            <m:r>
                              <a:rPr lang="en-US" sz="2000" b="0" i="1" smtClean="0">
                                <a:latin typeface="Cambria Math" charset="0"/>
                              </a:rPr>
                              <m:t>,</m:t>
                            </m:r>
                            <m:r>
                              <a:rPr lang="en-US" sz="2000" i="1">
                                <a:latin typeface="Cambria Math" charset="0"/>
                              </a:rPr>
                              <m:t>         </m:t>
                            </m:r>
                            <m:r>
                              <a:rPr lang="en-US" sz="2000" b="0" i="1" smtClean="0">
                                <a:latin typeface="Cambria Math" charset="0"/>
                              </a:rPr>
                              <m:t> 0</m:t>
                            </m:r>
                            <m:r>
                              <a:rPr lang="en-US" sz="2000" i="1">
                                <a:latin typeface="Cambria Math" charset="0"/>
                              </a:rPr>
                              <m:t> ≤</m:t>
                            </m:r>
                            <m:r>
                              <a:rPr lang="en-US" sz="2000" i="1">
                                <a:latin typeface="Cambria Math" charset="0"/>
                              </a:rPr>
                              <m:t>𝑥</m:t>
                            </m:r>
                            <m:r>
                              <a:rPr lang="en-US" sz="2000" i="1">
                                <a:latin typeface="Cambria Math" charset="0"/>
                              </a:rPr>
                              <m:t>&lt;1</m:t>
                            </m:r>
                          </m:e>
                          <m:e>
                            <m:r>
                              <a:rPr lang="en-US" sz="2000" i="1">
                                <a:latin typeface="Cambria Math" charset="0"/>
                              </a:rPr>
                              <m:t>1</m:t>
                            </m:r>
                            <m:r>
                              <a:rPr lang="en-US" sz="2000" b="0" i="1" smtClean="0">
                                <a:latin typeface="Cambria Math" charset="0"/>
                              </a:rPr>
                              <m:t>,</m:t>
                            </m:r>
                            <m:r>
                              <a:rPr lang="en-US" sz="2000" i="1">
                                <a:latin typeface="Cambria Math" charset="0"/>
                              </a:rPr>
                              <m:t>             </m:t>
                            </m:r>
                            <m:r>
                              <a:rPr lang="en-US" sz="2000" i="1">
                                <a:latin typeface="Cambria Math" charset="0"/>
                              </a:rPr>
                              <m:t>𝑥</m:t>
                            </m:r>
                            <m:r>
                              <a:rPr lang="en-US" sz="2000" i="1">
                                <a:latin typeface="Cambria Math" charset="0"/>
                              </a:rPr>
                              <m:t> ≥1</m:t>
                            </m:r>
                          </m:e>
                        </m:eqArr>
                      </m:e>
                    </m:d>
                  </m:oMath>
                </a14:m>
                <a:r>
                  <a:rPr lang="en-US" sz="2000" dirty="0">
                    <a:effectLst/>
                  </a:rPr>
                  <a:t> </a:t>
                </a:r>
                <a:r>
                  <a:rPr lang="en-US" sz="2000" dirty="0"/>
                  <a:t>	</a:t>
                </a:r>
              </a:p>
              <a:p>
                <a:pPr marL="0" indent="0">
                  <a:buNone/>
                </a:pPr>
                <a:r>
                  <a:rPr lang="en-US" sz="2000" dirty="0"/>
                  <a:t>Answer:</a:t>
                </a:r>
              </a:p>
              <a:p>
                <a:pPr marL="457200" indent="-457200">
                  <a:buAutoNum type="arabicPeriod"/>
                </a:pPr>
                <a14:m>
                  <m:oMath xmlns:m="http://schemas.openxmlformats.org/officeDocument/2006/math">
                    <m:func>
                      <m:funcPr>
                        <m:ctrlPr>
                          <a:rPr lang="en-US" sz="2000" i="1">
                            <a:latin typeface="Cambria Math" charset="0"/>
                          </a:rPr>
                        </m:ctrlPr>
                      </m:funcPr>
                      <m:fName>
                        <m:limLow>
                          <m:limLowPr>
                            <m:ctrlPr>
                              <a:rPr lang="en-US" sz="2000" i="1">
                                <a:latin typeface="Cambria Math" charset="0"/>
                              </a:rPr>
                            </m:ctrlPr>
                          </m:limLowPr>
                          <m:e>
                            <m:r>
                              <m:rPr>
                                <m:sty m:val="p"/>
                              </m:rPr>
                              <a:rPr lang="en-US" sz="2000">
                                <a:latin typeface="Cambria Math" charset="0"/>
                              </a:rPr>
                              <m:t>lim</m:t>
                            </m:r>
                          </m:e>
                          <m:lim>
                            <m:r>
                              <a:rPr lang="en-US" sz="2000" i="1">
                                <a:latin typeface="Cambria Math" charset="0"/>
                              </a:rPr>
                              <m:t>𝑥</m:t>
                            </m:r>
                            <m:r>
                              <a:rPr lang="en-US" sz="2000" i="1">
                                <a:latin typeface="Cambria Math" charset="0"/>
                              </a:rPr>
                              <m:t>→−∞</m:t>
                            </m:r>
                          </m:lim>
                        </m:limLow>
                      </m:fName>
                      <m:e>
                        <m:r>
                          <a:rPr lang="en-US" sz="2000" i="1">
                            <a:latin typeface="Cambria Math" charset="0"/>
                          </a:rPr>
                          <m:t>𝐹</m:t>
                        </m:r>
                        <m:d>
                          <m:dPr>
                            <m:ctrlPr>
                              <a:rPr lang="en-US" sz="2000" i="1">
                                <a:latin typeface="Cambria Math" charset="0"/>
                              </a:rPr>
                            </m:ctrlPr>
                          </m:dPr>
                          <m:e>
                            <m:r>
                              <a:rPr lang="en-US" sz="2000" i="1">
                                <a:latin typeface="Cambria Math" charset="0"/>
                              </a:rPr>
                              <m:t>𝑥</m:t>
                            </m:r>
                          </m:e>
                        </m:d>
                        <m:r>
                          <a:rPr lang="en-US" sz="2000" i="1">
                            <a:latin typeface="Cambria Math" charset="0"/>
                          </a:rPr>
                          <m:t>=0</m:t>
                        </m:r>
                      </m:e>
                    </m:func>
                  </m:oMath>
                </a14:m>
                <a:endParaRPr lang="en-US" sz="2000" i="1" dirty="0">
                  <a:latin typeface="Cambria Math" charset="0"/>
                </a:endParaRPr>
              </a:p>
              <a:p>
                <a:pPr marL="457200" indent="-457200">
                  <a:buAutoNum type="arabicPeriod"/>
                </a:pPr>
                <a14:m>
                  <m:oMath xmlns:m="http://schemas.openxmlformats.org/officeDocument/2006/math">
                    <m:func>
                      <m:funcPr>
                        <m:ctrlPr>
                          <a:rPr lang="en-US" sz="2000" i="1">
                            <a:latin typeface="Cambria Math" charset="0"/>
                          </a:rPr>
                        </m:ctrlPr>
                      </m:funcPr>
                      <m:fName>
                        <m:limLow>
                          <m:limLowPr>
                            <m:ctrlPr>
                              <a:rPr lang="en-US" sz="2000" i="1">
                                <a:latin typeface="Cambria Math" charset="0"/>
                              </a:rPr>
                            </m:ctrlPr>
                          </m:limLowPr>
                          <m:e>
                            <m:r>
                              <m:rPr>
                                <m:sty m:val="p"/>
                              </m:rPr>
                              <a:rPr lang="en-US" sz="2000">
                                <a:latin typeface="Cambria Math" charset="0"/>
                              </a:rPr>
                              <m:t>lim</m:t>
                            </m:r>
                          </m:e>
                          <m:lim>
                            <m:r>
                              <a:rPr lang="en-US" sz="2000" i="1">
                                <a:latin typeface="Cambria Math" charset="0"/>
                              </a:rPr>
                              <m:t>𝑥</m:t>
                            </m:r>
                            <m:r>
                              <a:rPr lang="en-US" sz="2000" i="1">
                                <a:latin typeface="Cambria Math" charset="0"/>
                              </a:rPr>
                              <m:t>→∞</m:t>
                            </m:r>
                          </m:lim>
                        </m:limLow>
                      </m:fName>
                      <m:e>
                        <m:r>
                          <a:rPr lang="en-US" sz="2000" i="1">
                            <a:latin typeface="Cambria Math" charset="0"/>
                          </a:rPr>
                          <m:t>𝐹</m:t>
                        </m:r>
                        <m:d>
                          <m:dPr>
                            <m:ctrlPr>
                              <a:rPr lang="en-US" sz="2000" i="1">
                                <a:latin typeface="Cambria Math" charset="0"/>
                              </a:rPr>
                            </m:ctrlPr>
                          </m:dPr>
                          <m:e>
                            <m:r>
                              <a:rPr lang="en-US" sz="2000" i="1">
                                <a:latin typeface="Cambria Math" charset="0"/>
                              </a:rPr>
                              <m:t>𝑥</m:t>
                            </m:r>
                          </m:e>
                        </m:d>
                        <m:r>
                          <a:rPr lang="en-US" sz="2000" i="1">
                            <a:latin typeface="Cambria Math" charset="0"/>
                          </a:rPr>
                          <m:t>=</m:t>
                        </m:r>
                        <m:r>
                          <a:rPr lang="en-US" sz="2000" b="0" i="1" smtClean="0">
                            <a:latin typeface="Cambria Math" charset="0"/>
                          </a:rPr>
                          <m:t>1</m:t>
                        </m:r>
                      </m:e>
                    </m:func>
                  </m:oMath>
                </a14:m>
                <a:endParaRPr lang="en-US" sz="2000" i="1" dirty="0">
                  <a:latin typeface="Cambria Math" charset="0"/>
                </a:endParaRPr>
              </a:p>
              <a:p>
                <a:pPr marL="457200" indent="-457200">
                  <a:buAutoNum type="arabicPeriod"/>
                </a:pPr>
                <a:r>
                  <a:rPr lang="en-US" sz="2000" dirty="0">
                    <a:latin typeface="Cambria Math" charset="0"/>
                  </a:rPr>
                  <a:t>Is F(x) monotonically non-decreasing? 	Yes</a:t>
                </a:r>
              </a:p>
              <a:p>
                <a:pPr marL="457200" indent="-457200">
                  <a:buAutoNum type="arabicPeriod"/>
                </a:pPr>
                <a:endParaRPr lang="en-US" sz="2000" dirty="0"/>
              </a:p>
              <a:p>
                <a:pPr marL="0" indent="0">
                  <a:buNone/>
                </a:pPr>
                <a:r>
                  <a:rPr lang="en-US" sz="2000" dirty="0"/>
                  <a:t>Therefore, it is a valid CDF.</a:t>
                </a:r>
              </a:p>
              <a:p>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498600" y="2197100"/>
                <a:ext cx="6413500" cy="3414909"/>
              </a:xfrm>
              <a:prstGeom prst="rect">
                <a:avLst/>
              </a:prstGeom>
              <a:blipFill rotWithShape="0">
                <a:blip r:embed="rId2"/>
                <a:stretch>
                  <a:fillRect l="-1046"/>
                </a:stretch>
              </a:blipFill>
            </p:spPr>
            <p:txBody>
              <a:bodyPr/>
              <a:lstStyle/>
              <a:p>
                <a:r>
                  <a:rPr lang="en-US">
                    <a:noFill/>
                  </a:rPr>
                  <a:t> </a:t>
                </a:r>
              </a:p>
            </p:txBody>
          </p:sp>
        </mc:Fallback>
      </mc:AlternateContent>
    </p:spTree>
    <p:extLst>
      <p:ext uri="{BB962C8B-B14F-4D97-AF65-F5344CB8AC3E}">
        <p14:creationId xmlns:p14="http://schemas.microsoft.com/office/powerpoint/2010/main" val="902599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Example: Identify Random Variables</a:t>
            </a:r>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pPr marL="0" indent="0">
                  <a:buNone/>
                </a:pPr>
                <a:r>
                  <a:rPr lang="en-US" dirty="0"/>
                  <a:t>For each of the following random variables, </a:t>
                </a:r>
                <a:r>
                  <a:rPr lang="en-US" dirty="0" err="1"/>
                  <a:t>i</a:t>
                </a:r>
                <a:r>
                  <a:rPr lang="en-US" dirty="0"/>
                  <a:t>) determine if it is discrete or continuous, ii) specify the distribution of the identified random variable (from those you have learned in the class), iii) write the formula for probability mass function (</a:t>
                </a:r>
                <a:r>
                  <a:rPr lang="en-US" dirty="0" err="1"/>
                  <a:t>pmf</a:t>
                </a:r>
                <a:r>
                  <a:rPr lang="en-US" dirty="0"/>
                  <a:t>) or probability density function (pdf) based on the information provided:</a:t>
                </a:r>
              </a:p>
              <a:p>
                <a:pPr marL="0" indent="0">
                  <a:buNone/>
                </a:pPr>
                <a:endParaRPr lang="en-US" dirty="0"/>
              </a:p>
              <a:p>
                <a:pPr marL="514350" indent="-514350">
                  <a:buFont typeface="+mj-lt"/>
                  <a:buAutoNum type="romanUcPeriod"/>
                </a:pPr>
                <a:r>
                  <a:rPr lang="en-US" dirty="0"/>
                  <a:t>A binary communication channel introduces a single bit error in each transmission with probability of</a:t>
                </a:r>
                <a:r>
                  <a:rPr lang="en-US" i="1" dirty="0"/>
                  <a:t> </a:t>
                </a:r>
                <a:r>
                  <a:rPr lang="en-US" dirty="0"/>
                  <a:t>0.1. Let </a:t>
                </a:r>
                <a:r>
                  <a:rPr lang="en-US" i="1" dirty="0"/>
                  <a:t>X</a:t>
                </a:r>
                <a:r>
                  <a:rPr lang="en-US" dirty="0"/>
                  <a:t> be the random variable representing the number of errors in </a:t>
                </a:r>
                <a:r>
                  <a:rPr lang="en-US" i="1" dirty="0"/>
                  <a:t>n</a:t>
                </a:r>
                <a:r>
                  <a:rPr lang="en-US" dirty="0"/>
                  <a:t> independent transmissions. </a:t>
                </a:r>
              </a:p>
              <a:p>
                <a:pPr marL="914400" lvl="1" indent="-514350">
                  <a:buFont typeface="+mj-lt"/>
                  <a:buAutoNum type="romanLcPeriod"/>
                </a:pPr>
                <a:r>
                  <a:rPr lang="en-US" dirty="0" smtClean="0">
                    <a:solidFill>
                      <a:schemeClr val="tx1"/>
                    </a:solidFill>
                  </a:rPr>
                  <a:t>Discrete</a:t>
                </a:r>
              </a:p>
              <a:p>
                <a:pPr marL="914400" lvl="1" indent="-514350">
                  <a:buFont typeface="+mj-lt"/>
                  <a:buAutoNum type="romanLcPeriod"/>
                </a:pPr>
                <a:r>
                  <a:rPr lang="en-US" dirty="0">
                    <a:solidFill>
                      <a:schemeClr val="tx1"/>
                    </a:solidFill>
                  </a:rPr>
                  <a:t>Binomial</a:t>
                </a:r>
              </a:p>
              <a:p>
                <a:pPr marL="914400" lvl="1" indent="-514350">
                  <a:buFont typeface="+mj-lt"/>
                  <a:buAutoNum type="romanLcPeriod"/>
                </a:pPr>
                <a14:m>
                  <m:oMath xmlns:m="http://schemas.openxmlformats.org/officeDocument/2006/math">
                    <m:r>
                      <a:rPr lang="en-US" i="1">
                        <a:solidFill>
                          <a:schemeClr val="tx1"/>
                        </a:solidFill>
                        <a:latin typeface="Cambria Math" panose="02040503050406030204" pitchFamily="18" charset="0"/>
                      </a:rPr>
                      <m:t>𝑃</m:t>
                    </m:r>
                    <m:d>
                      <m:dPr>
                        <m:ctrlPr>
                          <a:rPr lang="en-US" i="1">
                            <a:solidFill>
                              <a:schemeClr val="tx1"/>
                            </a:solidFill>
                            <a:latin typeface="Cambria Math" charset="0"/>
                          </a:rPr>
                        </m:ctrlPr>
                      </m:dPr>
                      <m:e>
                        <m:r>
                          <a:rPr lang="en-US" i="1">
                            <a:solidFill>
                              <a:schemeClr val="tx1"/>
                            </a:solidFill>
                            <a:latin typeface="Cambria Math" panose="02040503050406030204" pitchFamily="18" charset="0"/>
                          </a:rPr>
                          <m:t>𝑋</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𝑖</m:t>
                        </m:r>
                      </m:e>
                    </m:d>
                    <m:r>
                      <a:rPr lang="en-US" i="1">
                        <a:solidFill>
                          <a:schemeClr val="tx1"/>
                        </a:solidFill>
                        <a:latin typeface="Cambria Math" panose="02040503050406030204" pitchFamily="18" charset="0"/>
                      </a:rPr>
                      <m:t>=</m:t>
                    </m:r>
                    <m:d>
                      <m:dPr>
                        <m:ctrlPr>
                          <a:rPr lang="en-US" i="1">
                            <a:solidFill>
                              <a:schemeClr val="tx1"/>
                            </a:solidFill>
                            <a:latin typeface="Cambria Math" charset="0"/>
                          </a:rPr>
                        </m:ctrlPr>
                      </m:dPr>
                      <m:e>
                        <m:f>
                          <m:fPr>
                            <m:type m:val="noBar"/>
                            <m:ctrlPr>
                              <a:rPr lang="en-US" i="1">
                                <a:solidFill>
                                  <a:schemeClr val="tx1"/>
                                </a:solidFill>
                                <a:latin typeface="Cambria Math" charset="0"/>
                              </a:rPr>
                            </m:ctrlPr>
                          </m:fPr>
                          <m:num>
                            <m:r>
                              <a:rPr lang="en-US" i="1">
                                <a:solidFill>
                                  <a:schemeClr val="tx1"/>
                                </a:solidFill>
                                <a:latin typeface="Cambria Math" panose="02040503050406030204" pitchFamily="18" charset="0"/>
                              </a:rPr>
                              <m:t>𝑛</m:t>
                            </m:r>
                          </m:num>
                          <m:den>
                            <m:r>
                              <a:rPr lang="en-US" i="1">
                                <a:solidFill>
                                  <a:schemeClr val="tx1"/>
                                </a:solidFill>
                                <a:latin typeface="Cambria Math" panose="02040503050406030204" pitchFamily="18" charset="0"/>
                              </a:rPr>
                              <m:t>𝑖</m:t>
                            </m:r>
                          </m:den>
                        </m:f>
                      </m:e>
                    </m:d>
                    <m:sSup>
                      <m:sSupPr>
                        <m:ctrlPr>
                          <a:rPr lang="en-US" i="1">
                            <a:solidFill>
                              <a:schemeClr val="tx1"/>
                            </a:solidFill>
                            <a:latin typeface="Cambria Math" charset="0"/>
                          </a:rPr>
                        </m:ctrlPr>
                      </m:sSupPr>
                      <m:e>
                        <m:r>
                          <a:rPr lang="en-US" i="1">
                            <a:solidFill>
                              <a:schemeClr val="tx1"/>
                            </a:solidFill>
                            <a:latin typeface="Cambria Math" panose="02040503050406030204" pitchFamily="18" charset="0"/>
                          </a:rPr>
                          <m:t>𝑝</m:t>
                        </m:r>
                      </m:e>
                      <m:sup>
                        <m:r>
                          <a:rPr lang="en-US" i="1">
                            <a:solidFill>
                              <a:schemeClr val="tx1"/>
                            </a:solidFill>
                            <a:latin typeface="Cambria Math" panose="02040503050406030204" pitchFamily="18" charset="0"/>
                          </a:rPr>
                          <m:t>𝑖</m:t>
                        </m:r>
                      </m:sup>
                    </m:sSup>
                    <m:sSup>
                      <m:sSupPr>
                        <m:ctrlPr>
                          <a:rPr lang="en-US" i="1">
                            <a:solidFill>
                              <a:schemeClr val="tx1"/>
                            </a:solidFill>
                            <a:latin typeface="Cambria Math" charset="0"/>
                          </a:rPr>
                        </m:ctrlPr>
                      </m:sSupPr>
                      <m:e>
                        <m:d>
                          <m:dPr>
                            <m:ctrlPr>
                              <a:rPr lang="en-US" i="1">
                                <a:solidFill>
                                  <a:schemeClr val="tx1"/>
                                </a:solidFill>
                                <a:latin typeface="Cambria Math"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𝑝</m:t>
                            </m:r>
                          </m:e>
                        </m:d>
                      </m:e>
                      <m:sup>
                        <m:r>
                          <a:rPr lang="en-US" i="1">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𝑖</m:t>
                        </m:r>
                      </m:sup>
                    </m:sSup>
                    <m:r>
                      <a:rPr lang="en-US" i="1">
                        <a:solidFill>
                          <a:schemeClr val="tx1"/>
                        </a:solidFill>
                        <a:latin typeface="Cambria Math" panose="02040503050406030204" pitchFamily="18" charset="0"/>
                      </a:rPr>
                      <m:t> </m:t>
                    </m:r>
                  </m:oMath>
                </a14:m>
                <a:endParaRPr lang="en-US" dirty="0">
                  <a:solidFill>
                    <a:schemeClr val="tx1"/>
                  </a:solidFill>
                </a:endParaRPr>
              </a:p>
              <a:p>
                <a:pPr marL="514350" indent="-514350">
                  <a:buFont typeface="+mj-lt"/>
                  <a:buAutoNum type="romanUcPeriod"/>
                </a:pPr>
                <a:endParaRPr lang="en-US" dirty="0">
                  <a:solidFill>
                    <a:schemeClr val="tx1"/>
                  </a:solidFill>
                </a:endParaRPr>
              </a:p>
              <a:p>
                <a:pPr marL="0" indent="0">
                  <a:buNone/>
                </a:pPr>
                <a:endParaRPr 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l="-863" t="-522" r="-1569" b="-1173"/>
                </a:stretch>
              </a:blipFill>
            </p:spPr>
            <p:txBody>
              <a:bodyPr/>
              <a:lstStyle/>
              <a:p>
                <a:r>
                  <a:rPr lang="en-US">
                    <a:noFill/>
                  </a:rPr>
                  <a:t> </a:t>
                </a:r>
              </a:p>
            </p:txBody>
          </p:sp>
        </mc:Fallback>
      </mc:AlternateContent>
    </p:spTree>
    <p:extLst>
      <p:ext uri="{BB962C8B-B14F-4D97-AF65-F5344CB8AC3E}">
        <p14:creationId xmlns:p14="http://schemas.microsoft.com/office/powerpoint/2010/main" val="4166841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Example: Identify Random Variables</a:t>
            </a:r>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pPr marL="514350" lvl="0" indent="-514350">
                  <a:buFont typeface="+mj-lt"/>
                  <a:buAutoNum type="romanUcPeriod" startAt="2"/>
                </a:pPr>
                <a:r>
                  <a:rPr lang="en-US" dirty="0"/>
                  <a:t>A sequence of characters is transmitted over a channel that introduces errors with probability 0.2. Let </a:t>
                </a:r>
                <a:r>
                  <a:rPr lang="en-US" i="1" dirty="0"/>
                  <a:t>N</a:t>
                </a:r>
                <a:r>
                  <a:rPr lang="en-US" dirty="0"/>
                  <a:t> be the random variable representing the number of error-free characters transmitted before an error occurs.</a:t>
                </a:r>
                <a:endParaRPr lang="en-US" dirty="0" smtClean="0">
                  <a:solidFill>
                    <a:schemeClr val="tx1"/>
                  </a:solidFill>
                </a:endParaRPr>
              </a:p>
              <a:p>
                <a:pPr marL="914400" lvl="1" indent="-514350">
                  <a:buFont typeface="+mj-lt"/>
                  <a:buAutoNum type="romanLcPeriod"/>
                </a:pPr>
                <a:r>
                  <a:rPr lang="en-US" dirty="0">
                    <a:solidFill>
                      <a:schemeClr val="tx1"/>
                    </a:solidFill>
                  </a:rPr>
                  <a:t>Discrete</a:t>
                </a:r>
              </a:p>
              <a:p>
                <a:pPr marL="914400" lvl="1" indent="-514350">
                  <a:buFont typeface="+mj-lt"/>
                  <a:buAutoNum type="romanLcPeriod"/>
                </a:pPr>
                <a:r>
                  <a:rPr lang="en-US" dirty="0">
                    <a:solidFill>
                      <a:schemeClr val="tx1"/>
                    </a:solidFill>
                  </a:rPr>
                  <a:t>Modified Geometric</a:t>
                </a:r>
              </a:p>
              <a:p>
                <a:pPr marL="914400" lvl="1" indent="-514350">
                  <a:buFont typeface="+mj-lt"/>
                  <a:buAutoNum type="romanLcPeriod"/>
                </a:pPr>
                <a14:m>
                  <m:oMath xmlns:m="http://schemas.openxmlformats.org/officeDocument/2006/math">
                    <m:r>
                      <a:rPr lang="en-US" i="1" smtClean="0">
                        <a:solidFill>
                          <a:schemeClr val="tx1"/>
                        </a:solidFill>
                        <a:latin typeface="Cambria Math" panose="02040503050406030204" pitchFamily="18" charset="0"/>
                      </a:rPr>
                      <m:t>𝑃</m:t>
                    </m:r>
                    <m:d>
                      <m:dPr>
                        <m:ctrlPr>
                          <a:rPr lang="en-US" i="1">
                            <a:solidFill>
                              <a:schemeClr val="tx1"/>
                            </a:solidFill>
                            <a:latin typeface="Cambria Math" charset="0"/>
                          </a:rPr>
                        </m:ctrlPr>
                      </m:dPr>
                      <m:e>
                        <m:r>
                          <a:rPr lang="en-US" i="1">
                            <a:solidFill>
                              <a:schemeClr val="tx1"/>
                            </a:solidFill>
                            <a:latin typeface="Cambria Math" panose="02040503050406030204" pitchFamily="18" charset="0"/>
                          </a:rPr>
                          <m:t>𝑁</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𝑖</m:t>
                        </m:r>
                      </m:e>
                    </m:d>
                    <m:r>
                      <a:rPr lang="en-US" i="1">
                        <a:solidFill>
                          <a:schemeClr val="tx1"/>
                        </a:solidFill>
                        <a:latin typeface="Cambria Math" panose="02040503050406030204" pitchFamily="18" charset="0"/>
                      </a:rPr>
                      <m:t>=</m:t>
                    </m:r>
                    <m:sSup>
                      <m:sSupPr>
                        <m:ctrlPr>
                          <a:rPr lang="en-US" i="1">
                            <a:solidFill>
                              <a:schemeClr val="tx1"/>
                            </a:solidFill>
                            <a:latin typeface="Cambria Math" charset="0"/>
                          </a:rPr>
                        </m:ctrlPr>
                      </m:sSupPr>
                      <m:e>
                        <m:d>
                          <m:dPr>
                            <m:ctrlPr>
                              <a:rPr lang="en-US" i="1">
                                <a:solidFill>
                                  <a:schemeClr val="tx1"/>
                                </a:solidFill>
                                <a:latin typeface="Cambria Math"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𝑝</m:t>
                            </m:r>
                          </m:e>
                        </m:d>
                      </m:e>
                      <m:sup>
                        <m:r>
                          <a:rPr lang="en-US" i="1">
                            <a:solidFill>
                              <a:schemeClr val="tx1"/>
                            </a:solidFill>
                            <a:latin typeface="Cambria Math" panose="02040503050406030204" pitchFamily="18" charset="0"/>
                          </a:rPr>
                          <m:t>𝑖</m:t>
                        </m:r>
                      </m:sup>
                    </m:sSup>
                    <m:r>
                      <a:rPr lang="en-US" i="1">
                        <a:solidFill>
                          <a:schemeClr val="tx1"/>
                        </a:solidFill>
                        <a:latin typeface="Cambria Math" panose="02040503050406030204" pitchFamily="18" charset="0"/>
                      </a:rPr>
                      <m:t>𝑝</m:t>
                    </m:r>
                  </m:oMath>
                </a14:m>
                <a:endParaRPr lang="en-US" dirty="0">
                  <a:solidFill>
                    <a:schemeClr val="tx1"/>
                  </a:solidFill>
                </a:endParaRPr>
              </a:p>
              <a:p>
                <a:pPr marL="514350" indent="-514350">
                  <a:buFont typeface="+mj-lt"/>
                  <a:buAutoNum type="romanUcPeriod" startAt="2"/>
                </a:pPr>
                <a:endParaRPr lang="en-US" dirty="0"/>
              </a:p>
              <a:p>
                <a:pPr marL="0" indent="0">
                  <a:buNone/>
                </a:pPr>
                <a:endParaRPr 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l="-784" t="-522"/>
                </a:stretch>
              </a:blipFill>
            </p:spPr>
            <p:txBody>
              <a:bodyPr/>
              <a:lstStyle/>
              <a:p>
                <a:r>
                  <a:rPr lang="en-US">
                    <a:noFill/>
                  </a:rPr>
                  <a:t> </a:t>
                </a:r>
              </a:p>
            </p:txBody>
          </p:sp>
        </mc:Fallback>
      </mc:AlternateContent>
    </p:spTree>
    <p:extLst>
      <p:ext uri="{BB962C8B-B14F-4D97-AF65-F5344CB8AC3E}">
        <p14:creationId xmlns:p14="http://schemas.microsoft.com/office/powerpoint/2010/main" val="4203272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Continuous Random Variables</a:t>
            </a:r>
            <a:endParaRPr lang="en-US" dirty="0"/>
          </a:p>
        </p:txBody>
      </p:sp>
      <p:sp>
        <p:nvSpPr>
          <p:cNvPr id="3" name="Content Placeholder 2"/>
          <p:cNvSpPr>
            <a:spLocks noGrp="1"/>
          </p:cNvSpPr>
          <p:nvPr>
            <p:ph idx="1"/>
          </p:nvPr>
        </p:nvSpPr>
        <p:spPr/>
        <p:txBody>
          <a:bodyPr/>
          <a:lstStyle/>
          <a:p>
            <a:pPr lvl="0"/>
            <a:r>
              <a:rPr lang="en-US" b="1" dirty="0" smtClean="0"/>
              <a:t>Continuous Random Variables:</a:t>
            </a:r>
          </a:p>
          <a:p>
            <a:pPr lvl="1"/>
            <a:r>
              <a:rPr lang="en-US" b="1" i="1" dirty="0" smtClean="0">
                <a:latin typeface="Arial" charset="0"/>
                <a:ea typeface="MS PGothic" charset="0"/>
              </a:rPr>
              <a:t>Probability distribution function</a:t>
            </a:r>
            <a:r>
              <a:rPr lang="en-US" i="1" dirty="0" smtClean="0">
                <a:latin typeface="Arial" charset="0"/>
                <a:ea typeface="MS PGothic" charset="0"/>
              </a:rPr>
              <a:t> </a:t>
            </a:r>
            <a:r>
              <a:rPr lang="en-US" b="1" i="1" dirty="0" smtClean="0">
                <a:latin typeface="Arial" charset="0"/>
                <a:ea typeface="MS PGothic" charset="0"/>
              </a:rPr>
              <a:t>(</a:t>
            </a:r>
            <a:r>
              <a:rPr lang="en-US" b="1" i="1" dirty="0" err="1" smtClean="0">
                <a:latin typeface="Arial" charset="0"/>
                <a:ea typeface="MS PGothic" charset="0"/>
              </a:rPr>
              <a:t>pdf</a:t>
            </a:r>
            <a:r>
              <a:rPr lang="en-US" b="1" i="1" dirty="0" smtClean="0">
                <a:latin typeface="Arial" charset="0"/>
                <a:ea typeface="MS PGothic" charset="0"/>
              </a:rPr>
              <a:t>)</a:t>
            </a:r>
            <a:r>
              <a:rPr lang="en-US" dirty="0" smtClean="0">
                <a:latin typeface="Arial" charset="0"/>
                <a:ea typeface="MS PGothic" charset="0"/>
              </a:rPr>
              <a:t>:</a:t>
            </a:r>
          </a:p>
          <a:p>
            <a:pPr lvl="1"/>
            <a:endParaRPr lang="en-US" dirty="0" smtClean="0">
              <a:latin typeface="Arial" charset="0"/>
              <a:ea typeface="MS PGothic" charset="0"/>
            </a:endParaRPr>
          </a:p>
          <a:p>
            <a:pPr lvl="2"/>
            <a:endParaRPr lang="en-US" sz="1600" dirty="0" smtClean="0">
              <a:latin typeface="Arial" charset="0"/>
              <a:ea typeface="MS PGothic" charset="0"/>
            </a:endParaRPr>
          </a:p>
          <a:p>
            <a:pPr lvl="2"/>
            <a:r>
              <a:rPr lang="en-US" sz="1600" dirty="0" smtClean="0">
                <a:latin typeface="Arial" charset="0"/>
                <a:ea typeface="MS PGothic" charset="0"/>
              </a:rPr>
              <a:t>Properties:</a:t>
            </a:r>
          </a:p>
          <a:p>
            <a:pPr lvl="2"/>
            <a:endParaRPr lang="en-US" dirty="0" smtClean="0">
              <a:latin typeface="Arial" charset="0"/>
              <a:ea typeface="MS PGothic" charset="0"/>
            </a:endParaRPr>
          </a:p>
          <a:p>
            <a:pPr lvl="2"/>
            <a:r>
              <a:rPr lang="en-US" sz="1600" dirty="0" smtClean="0"/>
              <a:t>All probability statements about </a:t>
            </a:r>
            <a:r>
              <a:rPr lang="en-US" sz="1600" i="1" dirty="0" smtClean="0">
                <a:latin typeface="Times New Roman" panose="02020603050405020304" pitchFamily="18" charset="0"/>
                <a:cs typeface="Times New Roman" panose="02020603050405020304" pitchFamily="18" charset="0"/>
              </a:rPr>
              <a:t>X </a:t>
            </a:r>
            <a:r>
              <a:rPr lang="en-US" sz="1600" dirty="0" smtClean="0">
                <a:cs typeface="Times New Roman" panose="02020603050405020304" pitchFamily="18" charset="0"/>
              </a:rPr>
              <a:t>can be answered by </a:t>
            </a:r>
            <a:r>
              <a:rPr lang="en-US" sz="1600" i="1" dirty="0" smtClean="0">
                <a:latin typeface="Times New Roman" panose="02020603050405020304" pitchFamily="18" charset="0"/>
                <a:cs typeface="Times New Roman" panose="02020603050405020304" pitchFamily="18" charset="0"/>
              </a:rPr>
              <a:t>f(x):</a:t>
            </a:r>
            <a:r>
              <a:rPr lang="en-US" sz="1600" dirty="0" smtClean="0">
                <a:cs typeface="Times New Roman" panose="02020603050405020304" pitchFamily="18" charset="0"/>
              </a:rPr>
              <a:t> </a:t>
            </a:r>
          </a:p>
          <a:p>
            <a:pPr lvl="2"/>
            <a:endParaRPr lang="en-US" dirty="0" smtClean="0">
              <a:latin typeface="Arial" charset="0"/>
              <a:ea typeface="MS PGothic" charset="0"/>
            </a:endParaRPr>
          </a:p>
          <a:p>
            <a:pPr lvl="2"/>
            <a:endParaRPr lang="en-US" dirty="0" smtClean="0">
              <a:latin typeface="Arial" charset="0"/>
              <a:ea typeface="MS PGothic" charset="0"/>
            </a:endParaRPr>
          </a:p>
          <a:p>
            <a:pPr lvl="1"/>
            <a:endParaRPr lang="en-US" sz="1100" b="1" dirty="0" smtClean="0">
              <a:latin typeface="Arial" charset="0"/>
              <a:ea typeface="MS PGothic" charset="0"/>
            </a:endParaRPr>
          </a:p>
          <a:p>
            <a:pPr lvl="1"/>
            <a:r>
              <a:rPr lang="en-US" b="1" dirty="0" smtClean="0">
                <a:latin typeface="Arial" charset="0"/>
                <a:ea typeface="MS PGothic" charset="0"/>
              </a:rPr>
              <a:t>Cumulative distribution function (CDF)</a:t>
            </a:r>
            <a:r>
              <a:rPr lang="en-US" dirty="0" smtClean="0">
                <a:latin typeface="Arial" charset="0"/>
                <a:ea typeface="MS PGothic" charset="0"/>
              </a:rPr>
              <a:t>:</a:t>
            </a:r>
          </a:p>
          <a:p>
            <a:pPr lvl="1"/>
            <a:endParaRPr lang="en-US" dirty="0" smtClean="0">
              <a:latin typeface="Arial" charset="0"/>
              <a:ea typeface="MS PGothic" charset="0"/>
            </a:endParaRPr>
          </a:p>
          <a:p>
            <a:pPr lvl="2"/>
            <a:endParaRPr lang="en-US" dirty="0" smtClean="0">
              <a:latin typeface="Arial" charset="0"/>
              <a:ea typeface="MS PGothic" charset="0"/>
            </a:endParaRPr>
          </a:p>
          <a:p>
            <a:pPr lvl="2"/>
            <a:r>
              <a:rPr lang="en-US" dirty="0" smtClean="0">
                <a:latin typeface="Arial" charset="0"/>
                <a:ea typeface="MS PGothic" charset="0"/>
              </a:rPr>
              <a:t>Properties:</a:t>
            </a:r>
          </a:p>
          <a:p>
            <a:pPr lvl="2"/>
            <a:endParaRPr lang="en-US" sz="200" dirty="0" smtClean="0">
              <a:latin typeface="Arial" charset="0"/>
              <a:ea typeface="MS PGothic" charset="0"/>
            </a:endParaRPr>
          </a:p>
          <a:p>
            <a:pPr lvl="2"/>
            <a:r>
              <a:rPr lang="en-US" b="1" dirty="0" smtClean="0">
                <a:latin typeface="Arial" charset="0"/>
                <a:ea typeface="MS PGothic" charset="0"/>
              </a:rPr>
              <a:t>A continuous function</a:t>
            </a:r>
          </a:p>
          <a:p>
            <a:endParaRPr lang="en-US" dirty="0"/>
          </a:p>
        </p:txBody>
      </p:sp>
      <p:graphicFrame>
        <p:nvGraphicFramePr>
          <p:cNvPr id="74754" name="Object 2"/>
          <p:cNvGraphicFramePr>
            <a:graphicFrameLocks/>
          </p:cNvGraphicFramePr>
          <p:nvPr/>
        </p:nvGraphicFramePr>
        <p:xfrm>
          <a:off x="3282507" y="2274487"/>
          <a:ext cx="2607930" cy="628204"/>
        </p:xfrm>
        <a:graphic>
          <a:graphicData uri="http://schemas.openxmlformats.org/presentationml/2006/ole">
            <mc:AlternateContent xmlns:mc="http://schemas.openxmlformats.org/markup-compatibility/2006">
              <mc:Choice xmlns:v="urn:schemas-microsoft-com:vml" Requires="v">
                <p:oleObj spid="_x0000_s25614" name="Equation" r:id="rId3" imgW="1371240" imgH="356400" progId="Equation.3">
                  <p:embed/>
                </p:oleObj>
              </mc:Choice>
              <mc:Fallback>
                <p:oleObj name="Equation" r:id="rId3" imgW="1371240" imgH="35640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507" y="2274487"/>
                        <a:ext cx="2607930" cy="62820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4756" name="Object 4"/>
          <p:cNvGraphicFramePr>
            <a:graphicFrameLocks/>
          </p:cNvGraphicFramePr>
          <p:nvPr/>
        </p:nvGraphicFramePr>
        <p:xfrm>
          <a:off x="2690624" y="3022893"/>
          <a:ext cx="3543300" cy="508000"/>
        </p:xfrm>
        <a:graphic>
          <a:graphicData uri="http://schemas.openxmlformats.org/presentationml/2006/ole">
            <mc:AlternateContent xmlns:mc="http://schemas.openxmlformats.org/markup-compatibility/2006">
              <mc:Choice xmlns:v="urn:schemas-microsoft-com:vml" Requires="v">
                <p:oleObj spid="_x0000_s25615" name="Equation" r:id="rId5" imgW="1993601" imgH="330154" progId="Equation.3">
                  <p:embed/>
                </p:oleObj>
              </mc:Choice>
              <mc:Fallback>
                <p:oleObj name="Equation" r:id="rId5" imgW="1993601" imgH="330154"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0624" y="3022893"/>
                        <a:ext cx="3543300" cy="508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4758" name="Object 6"/>
          <p:cNvGraphicFramePr>
            <a:graphicFrameLocks/>
          </p:cNvGraphicFramePr>
          <p:nvPr/>
        </p:nvGraphicFramePr>
        <p:xfrm>
          <a:off x="3038535" y="3669994"/>
          <a:ext cx="2794000" cy="508000"/>
        </p:xfrm>
        <a:graphic>
          <a:graphicData uri="http://schemas.openxmlformats.org/presentationml/2006/ole">
            <mc:AlternateContent xmlns:mc="http://schemas.openxmlformats.org/markup-compatibility/2006">
              <mc:Choice xmlns:v="urn:schemas-microsoft-com:vml" Requires="v">
                <p:oleObj spid="_x0000_s25616" name="Equation" r:id="rId7" imgW="1574708" imgH="330154" progId="Equation.3">
                  <p:embed/>
                </p:oleObj>
              </mc:Choice>
              <mc:Fallback>
                <p:oleObj name="Equation" r:id="rId7" imgW="1574708" imgH="330154"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8535" y="3669994"/>
                        <a:ext cx="2794000" cy="508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4761" name="Object 9"/>
          <p:cNvGraphicFramePr>
            <a:graphicFrameLocks/>
          </p:cNvGraphicFramePr>
          <p:nvPr/>
        </p:nvGraphicFramePr>
        <p:xfrm>
          <a:off x="2997772" y="4102987"/>
          <a:ext cx="2819400" cy="508000"/>
        </p:xfrm>
        <a:graphic>
          <a:graphicData uri="http://schemas.openxmlformats.org/presentationml/2006/ole">
            <mc:AlternateContent xmlns:mc="http://schemas.openxmlformats.org/markup-compatibility/2006">
              <mc:Choice xmlns:v="urn:schemas-microsoft-com:vml" Requires="v">
                <p:oleObj spid="_x0000_s25617" name="Equation" r:id="rId9" imgW="1587385" imgH="330154" progId="Equation.3">
                  <p:embed/>
                </p:oleObj>
              </mc:Choice>
              <mc:Fallback>
                <p:oleObj name="Equation" r:id="rId9" imgW="1587385" imgH="330154"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7772" y="4102987"/>
                        <a:ext cx="2819400" cy="508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4762" name="Object 10"/>
          <p:cNvGraphicFramePr>
            <a:graphicFrameLocks/>
          </p:cNvGraphicFramePr>
          <p:nvPr/>
        </p:nvGraphicFramePr>
        <p:xfrm>
          <a:off x="3104705" y="5507666"/>
          <a:ext cx="1722475" cy="542257"/>
        </p:xfrm>
        <a:graphic>
          <a:graphicData uri="http://schemas.openxmlformats.org/presentationml/2006/ole">
            <mc:AlternateContent xmlns:mc="http://schemas.openxmlformats.org/markup-compatibility/2006">
              <mc:Choice xmlns:v="urn:schemas-microsoft-com:vml" Requires="v">
                <p:oleObj spid="_x0000_s25618" name="Equation" r:id="rId11" imgW="1003139" imgH="393539" progId="Equation.3">
                  <p:embed/>
                </p:oleObj>
              </mc:Choice>
              <mc:Fallback>
                <p:oleObj name="Equation" r:id="rId11" imgW="1003139" imgH="393539" progId="Equation.3">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4705" y="5507666"/>
                        <a:ext cx="1722475" cy="54225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4764" name="Object 2"/>
          <p:cNvGraphicFramePr>
            <a:graphicFrameLocks noChangeAspect="1"/>
          </p:cNvGraphicFramePr>
          <p:nvPr/>
        </p:nvGraphicFramePr>
        <p:xfrm>
          <a:off x="1887561" y="4908549"/>
          <a:ext cx="4017280" cy="705442"/>
        </p:xfrm>
        <a:graphic>
          <a:graphicData uri="http://schemas.openxmlformats.org/presentationml/2006/ole">
            <mc:AlternateContent xmlns:mc="http://schemas.openxmlformats.org/markup-compatibility/2006">
              <mc:Choice xmlns:v="urn:schemas-microsoft-com:vml" Requires="v">
                <p:oleObj spid="_x0000_s25619" name="Equation" r:id="rId13" imgW="2679264" imgH="469601" progId="Equation.3">
                  <p:embed/>
                </p:oleObj>
              </mc:Choice>
              <mc:Fallback>
                <p:oleObj name="Equation" r:id="rId13" imgW="2679264" imgH="46960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87561" y="4908549"/>
                        <a:ext cx="4017280" cy="70544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67" name="Picture 15"/>
          <p:cNvPicPr>
            <a:picLocks noChangeAspect="1" noChangeArrowheads="1"/>
          </p:cNvPicPr>
          <p:nvPr/>
        </p:nvPicPr>
        <p:blipFill>
          <a:blip r:embed="rId15" cstate="print"/>
          <a:srcRect/>
          <a:stretch>
            <a:fillRect/>
          </a:stretch>
        </p:blipFill>
        <p:spPr bwMode="auto">
          <a:xfrm>
            <a:off x="6438751" y="1353811"/>
            <a:ext cx="2490104" cy="2434507"/>
          </a:xfrm>
          <a:prstGeom prst="rect">
            <a:avLst/>
          </a:prstGeom>
          <a:noFill/>
          <a:ln w="9525">
            <a:noFill/>
            <a:miter lim="800000"/>
            <a:headEnd/>
            <a:tailEnd/>
          </a:ln>
          <a:effectLst/>
        </p:spPr>
      </p:pic>
      <p:pic>
        <p:nvPicPr>
          <p:cNvPr id="4" name="Picture 3"/>
          <p:cNvPicPr>
            <a:picLocks noChangeAspect="1"/>
          </p:cNvPicPr>
          <p:nvPr/>
        </p:nvPicPr>
        <p:blipFill>
          <a:blip r:embed="rId16" cstate="print"/>
          <a:stretch>
            <a:fillRect/>
          </a:stretch>
        </p:blipFill>
        <p:spPr>
          <a:xfrm>
            <a:off x="6529967" y="3931912"/>
            <a:ext cx="2461869" cy="2375754"/>
          </a:xfrm>
          <a:prstGeom prst="rect">
            <a:avLst/>
          </a:prstGeom>
        </p:spPr>
      </p:pic>
    </p:spTree>
    <p:extLst>
      <p:ext uri="{BB962C8B-B14F-4D97-AF65-F5344CB8AC3E}">
        <p14:creationId xmlns:p14="http://schemas.microsoft.com/office/powerpoint/2010/main" val="1043089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1038" y="2587625"/>
            <a:ext cx="7772400" cy="1106488"/>
          </a:xfrm>
        </p:spPr>
        <p:txBody>
          <a:bodyPr/>
          <a:lstStyle/>
          <a:p>
            <a:r>
              <a:rPr lang="en-US" altLang="en-US" smtClean="0"/>
              <a:t>Normal or Gaussian Distribution</a:t>
            </a:r>
          </a:p>
        </p:txBody>
      </p:sp>
    </p:spTree>
    <p:extLst>
      <p:ext uri="{BB962C8B-B14F-4D97-AF65-F5344CB8AC3E}">
        <p14:creationId xmlns:p14="http://schemas.microsoft.com/office/powerpoint/2010/main" val="773866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Normal or Gaussian Distribution</a:t>
            </a:r>
          </a:p>
        </p:txBody>
      </p:sp>
      <p:sp>
        <p:nvSpPr>
          <p:cNvPr id="12291" name="Rectangle 3"/>
          <p:cNvSpPr>
            <a:spLocks noGrp="1" noChangeArrowheads="1"/>
          </p:cNvSpPr>
          <p:nvPr>
            <p:ph type="body" idx="1"/>
          </p:nvPr>
        </p:nvSpPr>
        <p:spPr>
          <a:xfrm>
            <a:off x="685800" y="1312863"/>
            <a:ext cx="7772400" cy="4900612"/>
          </a:xfrm>
        </p:spPr>
        <p:txBody>
          <a:bodyPr/>
          <a:lstStyle/>
          <a:p>
            <a:r>
              <a:rPr lang="en-US" altLang="en-US" dirty="0" smtClean="0"/>
              <a:t>Extremely important in statistical application because of the central limit theorem:</a:t>
            </a:r>
          </a:p>
          <a:p>
            <a:pPr lvl="1"/>
            <a:r>
              <a:rPr lang="en-US" altLang="en-US" dirty="0" smtClean="0">
                <a:latin typeface="Times New Roman" panose="02020603050405020304" pitchFamily="18" charset="0"/>
              </a:rPr>
              <a:t>Under very general assumptions, the mean of a sample of</a:t>
            </a:r>
            <a:r>
              <a:rPr lang="en-US" altLang="en-US" i="1" dirty="0" smtClean="0">
                <a:latin typeface="Times New Roman" panose="02020603050405020304" pitchFamily="18" charset="0"/>
              </a:rPr>
              <a:t> n</a:t>
            </a:r>
            <a:r>
              <a:rPr lang="en-US" altLang="en-US" dirty="0" smtClean="0">
                <a:latin typeface="Times New Roman" panose="02020603050405020304" pitchFamily="18" charset="0"/>
              </a:rPr>
              <a:t> mutually independent random variables is normally distributed in the limit </a:t>
            </a:r>
            <a:r>
              <a:rPr lang="en-US" altLang="en-US" i="1" dirty="0" smtClean="0">
                <a:latin typeface="Times New Roman" panose="02020603050405020304" pitchFamily="18" charset="0"/>
              </a:rPr>
              <a:t>n</a:t>
            </a:r>
            <a:r>
              <a:rPr lang="en-US" altLang="en-US" dirty="0" smtClean="0">
                <a:latin typeface="Times New Roman" panose="02020603050405020304" pitchFamily="18" charset="0"/>
              </a:rPr>
              <a:t> </a:t>
            </a:r>
            <a:r>
              <a:rPr lang="en-US" altLang="en-US" dirty="0" smtClean="0">
                <a:latin typeface="Times New Roman" panose="02020603050405020304" pitchFamily="18" charset="0"/>
                <a:sym typeface="Symbol" panose="05050102010706020507" pitchFamily="18" charset="2"/>
              </a:rPr>
              <a:t> .</a:t>
            </a:r>
          </a:p>
          <a:p>
            <a:r>
              <a:rPr lang="en-US" altLang="en-US" sz="1800" dirty="0" smtClean="0">
                <a:sym typeface="Symbol" panose="05050102010706020507" pitchFamily="18" charset="2"/>
              </a:rPr>
              <a:t>Errors in measurement often follows this distribution.</a:t>
            </a:r>
          </a:p>
          <a:p>
            <a:r>
              <a:rPr lang="en-US" altLang="en-US" sz="1800" dirty="0" smtClean="0">
                <a:sym typeface="Symbol" panose="05050102010706020507" pitchFamily="18" charset="2"/>
              </a:rPr>
              <a:t>During the wear-out phase, component lifetime follows a normal distribution.</a:t>
            </a:r>
          </a:p>
          <a:p>
            <a:r>
              <a:rPr lang="en-US" altLang="en-US" sz="1800" dirty="0" smtClean="0">
                <a:sym typeface="Symbol" panose="05050102010706020507" pitchFamily="18" charset="2"/>
              </a:rPr>
              <a:t>The normal density is given by: </a:t>
            </a:r>
          </a:p>
          <a:p>
            <a:endParaRPr lang="en-US" altLang="en-US" sz="1800" dirty="0" smtClean="0">
              <a:sym typeface="Symbol" panose="05050102010706020507" pitchFamily="18" charset="2"/>
            </a:endParaRPr>
          </a:p>
          <a:p>
            <a:endParaRPr lang="en-US" altLang="en-US" sz="1800" dirty="0" smtClean="0">
              <a:sym typeface="Symbol" panose="05050102010706020507" pitchFamily="18" charset="2"/>
            </a:endParaRPr>
          </a:p>
          <a:p>
            <a:endParaRPr lang="en-US" altLang="en-US" sz="1800" dirty="0" smtClean="0">
              <a:sym typeface="Symbol" panose="05050102010706020507" pitchFamily="18" charset="2"/>
            </a:endParaRPr>
          </a:p>
          <a:p>
            <a:pPr>
              <a:buFontTx/>
              <a:buNone/>
            </a:pPr>
            <a:r>
              <a:rPr lang="en-US" altLang="en-US" dirty="0" smtClean="0"/>
              <a:t>	</a:t>
            </a:r>
          </a:p>
          <a:p>
            <a:pPr>
              <a:buFontTx/>
              <a:buNone/>
            </a:pPr>
            <a:r>
              <a:rPr lang="en-US" altLang="en-US" dirty="0" smtClean="0"/>
              <a:t>	where                                        are two parameters of the distribution.</a:t>
            </a:r>
            <a:endParaRPr lang="en-US" altLang="en-US" dirty="0" smtClean="0">
              <a:sym typeface="Symbol" panose="05050102010706020507" pitchFamily="18" charset="2"/>
            </a:endParaRPr>
          </a:p>
        </p:txBody>
      </p:sp>
      <p:graphicFrame>
        <p:nvGraphicFramePr>
          <p:cNvPr id="12292" name="Object 2"/>
          <p:cNvGraphicFramePr>
            <a:graphicFrameLocks noChangeAspect="1"/>
          </p:cNvGraphicFramePr>
          <p:nvPr/>
        </p:nvGraphicFramePr>
        <p:xfrm>
          <a:off x="2327275" y="3970338"/>
          <a:ext cx="4879975" cy="865187"/>
        </p:xfrm>
        <a:graphic>
          <a:graphicData uri="http://schemas.openxmlformats.org/presentationml/2006/ole">
            <mc:AlternateContent xmlns:mc="http://schemas.openxmlformats.org/markup-compatibility/2006">
              <mc:Choice xmlns:v="urn:schemas-microsoft-com:vml" Requires="v">
                <p:oleObj spid="_x0000_s26630" name="Equation" r:id="rId3" imgW="2933700" imgH="520700" progId="Equation.3">
                  <p:embed/>
                </p:oleObj>
              </mc:Choice>
              <mc:Fallback>
                <p:oleObj name="Equation" r:id="rId3" imgW="2933700" imgH="520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275" y="3970338"/>
                        <a:ext cx="4879975" cy="8651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293" name="Object 3"/>
          <p:cNvGraphicFramePr>
            <a:graphicFrameLocks noChangeAspect="1"/>
          </p:cNvGraphicFramePr>
          <p:nvPr/>
        </p:nvGraphicFramePr>
        <p:xfrm>
          <a:off x="1905000" y="5265738"/>
          <a:ext cx="2605088" cy="354012"/>
        </p:xfrm>
        <a:graphic>
          <a:graphicData uri="http://schemas.openxmlformats.org/presentationml/2006/ole">
            <mc:AlternateContent xmlns:mc="http://schemas.openxmlformats.org/markup-compatibility/2006">
              <mc:Choice xmlns:v="urn:schemas-microsoft-com:vml" Requires="v">
                <p:oleObj spid="_x0000_s26631" name="Equation" r:id="rId5" imgW="1435100" imgH="203200" progId="Equation.3">
                  <p:embed/>
                </p:oleObj>
              </mc:Choice>
              <mc:Fallback>
                <p:oleObj name="Equation" r:id="rId5" imgW="14351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5265738"/>
                        <a:ext cx="260508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16627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Normal or Gaussian Distribution (cont.)</a:t>
            </a:r>
          </a:p>
        </p:txBody>
      </p:sp>
      <p:sp>
        <p:nvSpPr>
          <p:cNvPr id="13315" name="Rectangle 3"/>
          <p:cNvSpPr>
            <a:spLocks noGrp="1" noChangeArrowheads="1"/>
          </p:cNvSpPr>
          <p:nvPr>
            <p:ph type="body" idx="1"/>
          </p:nvPr>
        </p:nvSpPr>
        <p:spPr>
          <a:xfrm>
            <a:off x="685800" y="1538288"/>
            <a:ext cx="7772400" cy="568325"/>
          </a:xfrm>
        </p:spPr>
        <p:txBody>
          <a:bodyPr/>
          <a:lstStyle/>
          <a:p>
            <a:r>
              <a:rPr lang="en-US" altLang="en-US" smtClean="0"/>
              <a:t>Normal density with parameters </a:t>
            </a:r>
            <a:r>
              <a:rPr lang="en-US" altLang="en-US" smtClean="0">
                <a:sym typeface="Symbol" panose="05050102010706020507" pitchFamily="18" charset="2"/>
              </a:rPr>
              <a:t> =2 and  =1</a:t>
            </a:r>
            <a:r>
              <a:rPr lang="en-US" altLang="en-US" smtClean="0"/>
              <a:t> </a:t>
            </a:r>
          </a:p>
        </p:txBody>
      </p:sp>
      <p:sp>
        <p:nvSpPr>
          <p:cNvPr id="14339" name="Line 4"/>
          <p:cNvSpPr>
            <a:spLocks noChangeShapeType="1"/>
          </p:cNvSpPr>
          <p:nvPr/>
        </p:nvSpPr>
        <p:spPr bwMode="auto">
          <a:xfrm>
            <a:off x="2016125" y="2635250"/>
            <a:ext cx="0" cy="214630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4340" name="Line 5"/>
          <p:cNvSpPr>
            <a:spLocks noChangeShapeType="1"/>
          </p:cNvSpPr>
          <p:nvPr/>
        </p:nvSpPr>
        <p:spPr bwMode="auto">
          <a:xfrm>
            <a:off x="2016125" y="4781550"/>
            <a:ext cx="5011738" cy="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4341" name="Line 6"/>
          <p:cNvSpPr>
            <a:spLocks noChangeShapeType="1"/>
          </p:cNvSpPr>
          <p:nvPr/>
        </p:nvSpPr>
        <p:spPr bwMode="auto">
          <a:xfrm flipV="1">
            <a:off x="2014538" y="2625725"/>
            <a:ext cx="147637" cy="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4342" name="Line 7"/>
          <p:cNvSpPr>
            <a:spLocks noChangeShapeType="1"/>
          </p:cNvSpPr>
          <p:nvPr/>
        </p:nvSpPr>
        <p:spPr bwMode="auto">
          <a:xfrm rot="5400000" flipV="1">
            <a:off x="4445794" y="4707732"/>
            <a:ext cx="147637" cy="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4343" name="Line 8"/>
          <p:cNvSpPr>
            <a:spLocks noChangeShapeType="1"/>
          </p:cNvSpPr>
          <p:nvPr/>
        </p:nvSpPr>
        <p:spPr bwMode="auto">
          <a:xfrm rot="5400000" flipV="1">
            <a:off x="5698331" y="4710907"/>
            <a:ext cx="147637" cy="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4344" name="Line 9"/>
          <p:cNvSpPr>
            <a:spLocks noChangeShapeType="1"/>
          </p:cNvSpPr>
          <p:nvPr/>
        </p:nvSpPr>
        <p:spPr bwMode="auto">
          <a:xfrm rot="5400000" flipV="1">
            <a:off x="6950869" y="4706144"/>
            <a:ext cx="147638" cy="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4345" name="Line 10"/>
          <p:cNvSpPr>
            <a:spLocks noChangeShapeType="1"/>
          </p:cNvSpPr>
          <p:nvPr/>
        </p:nvSpPr>
        <p:spPr bwMode="auto">
          <a:xfrm flipV="1">
            <a:off x="2012950" y="3703638"/>
            <a:ext cx="147638" cy="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4346" name="Line 11"/>
          <p:cNvSpPr>
            <a:spLocks noChangeShapeType="1"/>
          </p:cNvSpPr>
          <p:nvPr/>
        </p:nvSpPr>
        <p:spPr bwMode="auto">
          <a:xfrm rot="5400000" flipV="1">
            <a:off x="3193256" y="4712494"/>
            <a:ext cx="147638" cy="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3324" name="Text Box 12"/>
          <p:cNvSpPr txBox="1">
            <a:spLocks noChangeArrowheads="1"/>
          </p:cNvSpPr>
          <p:nvPr/>
        </p:nvSpPr>
        <p:spPr bwMode="auto">
          <a:xfrm rot="-5400000">
            <a:off x="835025" y="3429001"/>
            <a:ext cx="676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i="1">
                <a:latin typeface="Helvetica" panose="020B0604020202020204" pitchFamily="34" charset="0"/>
              </a:rPr>
              <a:t>f</a:t>
            </a:r>
            <a:r>
              <a:rPr lang="en-US" altLang="en-US" i="1" baseline="-25000">
                <a:latin typeface="Helvetica" panose="020B0604020202020204" pitchFamily="34" charset="0"/>
              </a:rPr>
              <a:t>x</a:t>
            </a:r>
            <a:r>
              <a:rPr lang="en-US" altLang="en-US" i="1">
                <a:latin typeface="Helvetica" panose="020B0604020202020204" pitchFamily="34" charset="0"/>
              </a:rPr>
              <a:t>(x)</a:t>
            </a:r>
          </a:p>
        </p:txBody>
      </p:sp>
      <p:sp>
        <p:nvSpPr>
          <p:cNvPr id="13325" name="Text Box 13"/>
          <p:cNvSpPr txBox="1">
            <a:spLocks noChangeArrowheads="1"/>
          </p:cNvSpPr>
          <p:nvPr/>
        </p:nvSpPr>
        <p:spPr bwMode="auto">
          <a:xfrm>
            <a:off x="1454150" y="2419350"/>
            <a:ext cx="5429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latin typeface="Helvetica" panose="020B0604020202020204" pitchFamily="34" charset="0"/>
              </a:rPr>
              <a:t>0.4</a:t>
            </a:r>
            <a:endParaRPr lang="en-US" altLang="en-US" sz="1800" i="1">
              <a:latin typeface="Helvetica" panose="020B0604020202020204" pitchFamily="34" charset="0"/>
            </a:endParaRPr>
          </a:p>
        </p:txBody>
      </p:sp>
      <p:sp>
        <p:nvSpPr>
          <p:cNvPr id="13326" name="Text Box 14"/>
          <p:cNvSpPr txBox="1">
            <a:spLocks noChangeArrowheads="1"/>
          </p:cNvSpPr>
          <p:nvPr/>
        </p:nvSpPr>
        <p:spPr bwMode="auto">
          <a:xfrm>
            <a:off x="1476375" y="3511550"/>
            <a:ext cx="5429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latin typeface="Helvetica" panose="020B0604020202020204" pitchFamily="34" charset="0"/>
              </a:rPr>
              <a:t>0.2</a:t>
            </a:r>
            <a:endParaRPr lang="en-US" altLang="en-US" sz="1800" i="1">
              <a:latin typeface="Helvetica" panose="020B0604020202020204" pitchFamily="34" charset="0"/>
            </a:endParaRPr>
          </a:p>
        </p:txBody>
      </p:sp>
      <p:sp>
        <p:nvSpPr>
          <p:cNvPr id="13327" name="Text Box 15"/>
          <p:cNvSpPr txBox="1">
            <a:spLocks noChangeArrowheads="1"/>
          </p:cNvSpPr>
          <p:nvPr/>
        </p:nvSpPr>
        <p:spPr bwMode="auto">
          <a:xfrm>
            <a:off x="2884488" y="4821238"/>
            <a:ext cx="7477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latin typeface="Helvetica" panose="020B0604020202020204" pitchFamily="34" charset="0"/>
              </a:rPr>
              <a:t>-2.00</a:t>
            </a:r>
            <a:endParaRPr lang="en-US" altLang="en-US" sz="1800" i="1">
              <a:latin typeface="Helvetica" panose="020B0604020202020204" pitchFamily="34" charset="0"/>
            </a:endParaRPr>
          </a:p>
        </p:txBody>
      </p:sp>
      <p:sp>
        <p:nvSpPr>
          <p:cNvPr id="13328" name="Text Box 16"/>
          <p:cNvSpPr txBox="1">
            <a:spLocks noChangeArrowheads="1"/>
          </p:cNvSpPr>
          <p:nvPr/>
        </p:nvSpPr>
        <p:spPr bwMode="auto">
          <a:xfrm>
            <a:off x="4186238" y="4821238"/>
            <a:ext cx="6540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latin typeface="Helvetica" panose="020B0604020202020204" pitchFamily="34" charset="0"/>
              </a:rPr>
              <a:t>1.00</a:t>
            </a:r>
            <a:endParaRPr lang="en-US" altLang="en-US" sz="1800" i="1">
              <a:latin typeface="Helvetica" panose="020B0604020202020204" pitchFamily="34" charset="0"/>
            </a:endParaRPr>
          </a:p>
        </p:txBody>
      </p:sp>
      <p:sp>
        <p:nvSpPr>
          <p:cNvPr id="13329" name="Text Box 17"/>
          <p:cNvSpPr txBox="1">
            <a:spLocks noChangeArrowheads="1"/>
          </p:cNvSpPr>
          <p:nvPr/>
        </p:nvSpPr>
        <p:spPr bwMode="auto">
          <a:xfrm>
            <a:off x="5432425" y="4821238"/>
            <a:ext cx="6715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latin typeface="Helvetica" panose="020B0604020202020204" pitchFamily="34" charset="0"/>
              </a:rPr>
              <a:t>4.00</a:t>
            </a:r>
            <a:endParaRPr lang="en-US" altLang="en-US" sz="1800" i="1">
              <a:latin typeface="Helvetica" panose="020B0604020202020204" pitchFamily="34" charset="0"/>
            </a:endParaRPr>
          </a:p>
        </p:txBody>
      </p:sp>
      <p:sp>
        <p:nvSpPr>
          <p:cNvPr id="13330" name="Text Box 18"/>
          <p:cNvSpPr txBox="1">
            <a:spLocks noChangeArrowheads="1"/>
          </p:cNvSpPr>
          <p:nvPr/>
        </p:nvSpPr>
        <p:spPr bwMode="auto">
          <a:xfrm>
            <a:off x="6788150" y="4821238"/>
            <a:ext cx="6715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latin typeface="Helvetica" panose="020B0604020202020204" pitchFamily="34" charset="0"/>
              </a:rPr>
              <a:t>7.00</a:t>
            </a:r>
            <a:endParaRPr lang="en-US" altLang="en-US" sz="1800" i="1">
              <a:latin typeface="Helvetica" panose="020B0604020202020204" pitchFamily="34" charset="0"/>
            </a:endParaRPr>
          </a:p>
        </p:txBody>
      </p:sp>
      <p:sp>
        <p:nvSpPr>
          <p:cNvPr id="13331" name="Text Box 19"/>
          <p:cNvSpPr txBox="1">
            <a:spLocks noChangeArrowheads="1"/>
          </p:cNvSpPr>
          <p:nvPr/>
        </p:nvSpPr>
        <p:spPr bwMode="auto">
          <a:xfrm>
            <a:off x="1649413" y="4821238"/>
            <a:ext cx="7493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latin typeface="Helvetica" panose="020B0604020202020204" pitchFamily="34" charset="0"/>
              </a:rPr>
              <a:t>-5.00</a:t>
            </a:r>
            <a:endParaRPr lang="en-US" altLang="en-US" sz="1800" i="1">
              <a:latin typeface="Helvetica" panose="020B0604020202020204" pitchFamily="34" charset="0"/>
            </a:endParaRPr>
          </a:p>
        </p:txBody>
      </p:sp>
      <p:sp>
        <p:nvSpPr>
          <p:cNvPr id="13332" name="Text Box 20"/>
          <p:cNvSpPr txBox="1">
            <a:spLocks noChangeArrowheads="1"/>
          </p:cNvSpPr>
          <p:nvPr/>
        </p:nvSpPr>
        <p:spPr bwMode="auto">
          <a:xfrm>
            <a:off x="4438650" y="5283200"/>
            <a:ext cx="3524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i="1">
                <a:latin typeface="Helvetica" panose="020B0604020202020204" pitchFamily="34" charset="0"/>
              </a:rPr>
              <a:t>x</a:t>
            </a:r>
          </a:p>
        </p:txBody>
      </p:sp>
      <p:sp>
        <p:nvSpPr>
          <p:cNvPr id="14356" name="Freeform 21"/>
          <p:cNvSpPr>
            <a:spLocks/>
          </p:cNvSpPr>
          <p:nvPr/>
        </p:nvSpPr>
        <p:spPr bwMode="auto">
          <a:xfrm>
            <a:off x="3367088" y="2698750"/>
            <a:ext cx="3071812" cy="2100263"/>
          </a:xfrm>
          <a:custGeom>
            <a:avLst/>
            <a:gdLst>
              <a:gd name="T0" fmla="*/ 0 w 1935"/>
              <a:gd name="T1" fmla="*/ 2147483647 h 1323"/>
              <a:gd name="T2" fmla="*/ 2147483647 w 1935"/>
              <a:gd name="T3" fmla="*/ 2147483647 h 1323"/>
              <a:gd name="T4" fmla="*/ 2147483647 w 1935"/>
              <a:gd name="T5" fmla="*/ 2147483647 h 1323"/>
              <a:gd name="T6" fmla="*/ 2147483647 w 1935"/>
              <a:gd name="T7" fmla="*/ 2147483647 h 1323"/>
              <a:gd name="T8" fmla="*/ 2147483647 w 1935"/>
              <a:gd name="T9" fmla="*/ 2147483647 h 1323"/>
              <a:gd name="T10" fmla="*/ 2147483647 w 1935"/>
              <a:gd name="T11" fmla="*/ 2147483647 h 1323"/>
              <a:gd name="T12" fmla="*/ 2147483647 w 1935"/>
              <a:gd name="T13" fmla="*/ 2147483647 h 1323"/>
              <a:gd name="T14" fmla="*/ 2147483647 w 1935"/>
              <a:gd name="T15" fmla="*/ 2147483647 h 1323"/>
              <a:gd name="T16" fmla="*/ 2147483647 w 1935"/>
              <a:gd name="T17" fmla="*/ 2147483647 h 1323"/>
              <a:gd name="T18" fmla="*/ 2147483647 w 1935"/>
              <a:gd name="T19" fmla="*/ 2147483647 h 1323"/>
              <a:gd name="T20" fmla="*/ 2147483647 w 1935"/>
              <a:gd name="T21" fmla="*/ 2147483647 h 1323"/>
              <a:gd name="T22" fmla="*/ 2147483647 w 1935"/>
              <a:gd name="T23" fmla="*/ 2147483647 h 1323"/>
              <a:gd name="T24" fmla="*/ 2147483647 w 1935"/>
              <a:gd name="T25" fmla="*/ 2147483647 h 1323"/>
              <a:gd name="T26" fmla="*/ 2147483647 w 1935"/>
              <a:gd name="T27" fmla="*/ 2147483647 h 13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5"/>
              <a:gd name="T43" fmla="*/ 0 h 1323"/>
              <a:gd name="T44" fmla="*/ 1935 w 1935"/>
              <a:gd name="T45" fmla="*/ 1323 h 13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5" h="1323">
                <a:moveTo>
                  <a:pt x="0" y="1314"/>
                </a:moveTo>
                <a:cubicBezTo>
                  <a:pt x="16" y="1310"/>
                  <a:pt x="49" y="1321"/>
                  <a:pt x="99" y="1301"/>
                </a:cubicBezTo>
                <a:cubicBezTo>
                  <a:pt x="148" y="1280"/>
                  <a:pt x="251" y="1219"/>
                  <a:pt x="298" y="1190"/>
                </a:cubicBezTo>
                <a:cubicBezTo>
                  <a:pt x="344" y="1160"/>
                  <a:pt x="339" y="1166"/>
                  <a:pt x="378" y="1122"/>
                </a:cubicBezTo>
                <a:cubicBezTo>
                  <a:pt x="416" y="1077"/>
                  <a:pt x="482" y="999"/>
                  <a:pt x="527" y="923"/>
                </a:cubicBezTo>
                <a:cubicBezTo>
                  <a:pt x="571" y="846"/>
                  <a:pt x="594" y="784"/>
                  <a:pt x="645" y="663"/>
                </a:cubicBezTo>
                <a:cubicBezTo>
                  <a:pt x="695" y="541"/>
                  <a:pt x="786" y="292"/>
                  <a:pt x="831" y="191"/>
                </a:cubicBezTo>
                <a:cubicBezTo>
                  <a:pt x="875" y="89"/>
                  <a:pt x="868" y="71"/>
                  <a:pt x="912" y="55"/>
                </a:cubicBezTo>
                <a:cubicBezTo>
                  <a:pt x="955" y="38"/>
                  <a:pt x="1030" y="0"/>
                  <a:pt x="1092" y="92"/>
                </a:cubicBezTo>
                <a:cubicBezTo>
                  <a:pt x="1153" y="183"/>
                  <a:pt x="1236" y="482"/>
                  <a:pt x="1284" y="607"/>
                </a:cubicBezTo>
                <a:cubicBezTo>
                  <a:pt x="1331" y="731"/>
                  <a:pt x="1340" y="764"/>
                  <a:pt x="1377" y="836"/>
                </a:cubicBezTo>
                <a:cubicBezTo>
                  <a:pt x="1413" y="907"/>
                  <a:pt x="1438" y="961"/>
                  <a:pt x="1501" y="1035"/>
                </a:cubicBezTo>
                <a:cubicBezTo>
                  <a:pt x="1563" y="1108"/>
                  <a:pt x="1682" y="1230"/>
                  <a:pt x="1755" y="1277"/>
                </a:cubicBezTo>
                <a:cubicBezTo>
                  <a:pt x="1827" y="1323"/>
                  <a:pt x="1897" y="1306"/>
                  <a:pt x="1935" y="1314"/>
                </a:cubicBezTo>
              </a:path>
            </a:pathLst>
          </a:custGeom>
          <a:noFill/>
          <a:ln w="38100" cap="flat" cmpd="sng">
            <a:solidFill>
              <a:schemeClr val="tx1"/>
            </a:solidFill>
            <a:prstDash val="solid"/>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3334" name="Line 7"/>
          <p:cNvSpPr>
            <a:spLocks noChangeShapeType="1"/>
          </p:cNvSpPr>
          <p:nvPr/>
        </p:nvSpPr>
        <p:spPr bwMode="auto">
          <a:xfrm>
            <a:off x="4930775" y="2584450"/>
            <a:ext cx="0" cy="2181225"/>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35" name="Line 11"/>
          <p:cNvSpPr>
            <a:spLocks noChangeShapeType="1"/>
          </p:cNvSpPr>
          <p:nvPr/>
        </p:nvSpPr>
        <p:spPr bwMode="auto">
          <a:xfrm>
            <a:off x="4511675" y="2749550"/>
            <a:ext cx="4191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36" name="Text Box 40"/>
          <p:cNvSpPr txBox="1">
            <a:spLocks noChangeArrowheads="1"/>
          </p:cNvSpPr>
          <p:nvPr/>
        </p:nvSpPr>
        <p:spPr bwMode="auto">
          <a:xfrm>
            <a:off x="4418013" y="2212975"/>
            <a:ext cx="6000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600">
                <a:sym typeface="Symbol" panose="05050102010706020507" pitchFamily="18" charset="2"/>
              </a:rPr>
              <a:t> =1</a:t>
            </a:r>
            <a:r>
              <a:rPr lang="en-US" altLang="en-US" sz="1600"/>
              <a:t> </a:t>
            </a:r>
          </a:p>
        </p:txBody>
      </p:sp>
      <p:sp>
        <p:nvSpPr>
          <p:cNvPr id="13337" name="Line 7"/>
          <p:cNvSpPr>
            <a:spLocks noChangeShapeType="1"/>
          </p:cNvSpPr>
          <p:nvPr/>
        </p:nvSpPr>
        <p:spPr bwMode="auto">
          <a:xfrm>
            <a:off x="4497388" y="2584450"/>
            <a:ext cx="14287" cy="2179638"/>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38" name="Rectangle 1"/>
          <p:cNvSpPr>
            <a:spLocks noChangeArrowheads="1"/>
          </p:cNvSpPr>
          <p:nvPr/>
        </p:nvSpPr>
        <p:spPr bwMode="auto">
          <a:xfrm>
            <a:off x="4586288" y="4322763"/>
            <a:ext cx="70961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sym typeface="Symbol" panose="05050102010706020507" pitchFamily="18" charset="2"/>
              </a:rPr>
              <a:t> = 2</a:t>
            </a:r>
            <a:endParaRPr lang="en-US" altLang="en-US" sz="1800">
              <a:latin typeface="Helvetica" panose="020B0604020202020204" pitchFamily="34" charset="0"/>
            </a:endParaRPr>
          </a:p>
        </p:txBody>
      </p:sp>
      <p:graphicFrame>
        <p:nvGraphicFramePr>
          <p:cNvPr id="13339" name="Object 2"/>
          <p:cNvGraphicFramePr>
            <a:graphicFrameLocks noChangeAspect="1"/>
          </p:cNvGraphicFramePr>
          <p:nvPr/>
        </p:nvGraphicFramePr>
        <p:xfrm>
          <a:off x="5511800" y="2860675"/>
          <a:ext cx="703263" cy="611188"/>
        </p:xfrm>
        <a:graphic>
          <a:graphicData uri="http://schemas.openxmlformats.org/presentationml/2006/ole">
            <mc:AlternateContent xmlns:mc="http://schemas.openxmlformats.org/markup-compatibility/2006">
              <mc:Choice xmlns:v="urn:schemas-microsoft-com:vml" Requires="v">
                <p:oleObj spid="_x0000_s27652" name="Equation" r:id="rId3" imgW="482600" imgH="419100" progId="Equation.3">
                  <p:embed/>
                </p:oleObj>
              </mc:Choice>
              <mc:Fallback>
                <p:oleObj name="Equation" r:id="rId3" imgW="4826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800" y="2860675"/>
                        <a:ext cx="703263"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3340" name="Line 7"/>
          <p:cNvSpPr>
            <a:spLocks noChangeShapeType="1"/>
          </p:cNvSpPr>
          <p:nvPr/>
        </p:nvSpPr>
        <p:spPr bwMode="auto">
          <a:xfrm>
            <a:off x="5348288" y="2733675"/>
            <a:ext cx="0" cy="2047875"/>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41" name="Line 7"/>
          <p:cNvSpPr>
            <a:spLocks noChangeShapeType="1"/>
          </p:cNvSpPr>
          <p:nvPr/>
        </p:nvSpPr>
        <p:spPr bwMode="auto">
          <a:xfrm flipH="1">
            <a:off x="4978400" y="2749550"/>
            <a:ext cx="355600" cy="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659093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t>Normal or Gaussian Distribution (cont.)</a:t>
            </a:r>
          </a:p>
        </p:txBody>
      </p:sp>
      <p:sp>
        <p:nvSpPr>
          <p:cNvPr id="14339" name="Rectangle 3"/>
          <p:cNvSpPr>
            <a:spLocks noGrp="1" noChangeArrowheads="1"/>
          </p:cNvSpPr>
          <p:nvPr>
            <p:ph type="body" idx="1"/>
          </p:nvPr>
        </p:nvSpPr>
        <p:spPr/>
        <p:txBody>
          <a:bodyPr/>
          <a:lstStyle/>
          <a:p>
            <a:pPr>
              <a:spcBef>
                <a:spcPct val="30000"/>
              </a:spcBef>
              <a:spcAft>
                <a:spcPct val="30000"/>
              </a:spcAft>
            </a:pPr>
            <a:r>
              <a:rPr lang="en-US" altLang="en-US" dirty="0" smtClean="0"/>
              <a:t>The distribution function (CDF) </a:t>
            </a:r>
            <a:r>
              <a:rPr lang="en-US" altLang="en-US" i="1" dirty="0" smtClean="0"/>
              <a:t>F(x)</a:t>
            </a:r>
            <a:r>
              <a:rPr lang="en-US" altLang="en-US" dirty="0" smtClean="0"/>
              <a:t> has no closed form, so between every pair of limits </a:t>
            </a:r>
            <a:r>
              <a:rPr lang="en-US" altLang="en-US" i="1" dirty="0" smtClean="0"/>
              <a:t>a </a:t>
            </a:r>
            <a:r>
              <a:rPr lang="en-US" altLang="en-US" dirty="0" smtClean="0"/>
              <a:t>and </a:t>
            </a:r>
            <a:r>
              <a:rPr lang="en-US" altLang="en-US" i="1" dirty="0" smtClean="0"/>
              <a:t>b</a:t>
            </a:r>
            <a:r>
              <a:rPr lang="en-US" altLang="en-US" dirty="0" smtClean="0"/>
              <a:t>, probabilities relating to normal distributions are usually obtained numerically and recorded in special tables.</a:t>
            </a:r>
          </a:p>
          <a:p>
            <a:pPr>
              <a:spcBef>
                <a:spcPct val="30000"/>
              </a:spcBef>
              <a:spcAft>
                <a:spcPct val="30000"/>
              </a:spcAft>
            </a:pPr>
            <a:endParaRPr lang="en-US" altLang="en-US" dirty="0" smtClean="0"/>
          </a:p>
          <a:p>
            <a:pPr>
              <a:spcBef>
                <a:spcPct val="30000"/>
              </a:spcBef>
              <a:spcAft>
                <a:spcPct val="30000"/>
              </a:spcAft>
            </a:pPr>
            <a:r>
              <a:rPr lang="en-US" altLang="en-US" dirty="0" smtClean="0"/>
              <a:t>These tables apply  to the </a:t>
            </a:r>
            <a:r>
              <a:rPr lang="en-US" altLang="en-US" b="1" dirty="0" smtClean="0"/>
              <a:t>standard normal distribution</a:t>
            </a:r>
            <a:r>
              <a:rPr lang="en-US" altLang="en-US" dirty="0" smtClean="0"/>
              <a:t>          [</a:t>
            </a:r>
            <a:r>
              <a:rPr lang="en-US" altLang="en-US" i="1" dirty="0" smtClean="0"/>
              <a:t>Z</a:t>
            </a:r>
            <a:r>
              <a:rPr lang="en-US" altLang="en-US" dirty="0" smtClean="0"/>
              <a:t> </a:t>
            </a:r>
            <a:r>
              <a:rPr lang="en-US" altLang="en-US" baseline="30000" dirty="0" smtClean="0"/>
              <a:t>~ </a:t>
            </a:r>
            <a:r>
              <a:rPr lang="en-US" altLang="en-US" i="1" dirty="0" smtClean="0"/>
              <a:t>N</a:t>
            </a:r>
            <a:r>
              <a:rPr lang="en-US" altLang="en-US" dirty="0" smtClean="0"/>
              <a:t>(0,1)] --- a normal distribution with parameters </a:t>
            </a:r>
            <a:r>
              <a:rPr lang="en-US" altLang="en-US" dirty="0" smtClean="0">
                <a:sym typeface="Symbol" panose="05050102010706020507" pitchFamily="18" charset="2"/>
              </a:rPr>
              <a:t> = 0 ,  = 1  --- and their entries are the values of: </a:t>
            </a:r>
            <a:r>
              <a:rPr lang="en-US" altLang="en-US" dirty="0" smtClean="0"/>
              <a:t> </a:t>
            </a:r>
          </a:p>
          <a:p>
            <a:pPr>
              <a:spcBef>
                <a:spcPct val="30000"/>
              </a:spcBef>
              <a:spcAft>
                <a:spcPct val="30000"/>
              </a:spcAft>
            </a:pPr>
            <a:endParaRPr lang="en-US" altLang="en-US" dirty="0" smtClean="0"/>
          </a:p>
          <a:p>
            <a:pPr>
              <a:spcBef>
                <a:spcPct val="30000"/>
              </a:spcBef>
              <a:spcAft>
                <a:spcPct val="30000"/>
              </a:spcAft>
            </a:pPr>
            <a:endParaRPr lang="en-US" altLang="en-US" dirty="0" smtClean="0"/>
          </a:p>
          <a:p>
            <a:pPr>
              <a:spcBef>
                <a:spcPct val="30000"/>
              </a:spcBef>
              <a:spcAft>
                <a:spcPct val="30000"/>
              </a:spcAft>
            </a:pPr>
            <a:endParaRPr lang="en-US" altLang="en-US" dirty="0" smtClean="0"/>
          </a:p>
        </p:txBody>
      </p:sp>
      <p:graphicFrame>
        <p:nvGraphicFramePr>
          <p:cNvPr id="14340" name="Object 2"/>
          <p:cNvGraphicFramePr>
            <a:graphicFrameLocks noChangeAspect="1"/>
          </p:cNvGraphicFramePr>
          <p:nvPr/>
        </p:nvGraphicFramePr>
        <p:xfrm>
          <a:off x="3219450" y="4527550"/>
          <a:ext cx="2667000" cy="896938"/>
        </p:xfrm>
        <a:graphic>
          <a:graphicData uri="http://schemas.openxmlformats.org/presentationml/2006/ole">
            <mc:AlternateContent xmlns:mc="http://schemas.openxmlformats.org/markup-compatibility/2006">
              <mc:Choice xmlns:v="urn:schemas-microsoft-com:vml" Requires="v">
                <p:oleObj spid="_x0000_s28676" name="Equation" r:id="rId3" imgW="1397000" imgH="469900" progId="Equation.3">
                  <p:embed/>
                </p:oleObj>
              </mc:Choice>
              <mc:Fallback>
                <p:oleObj name="Equation" r:id="rId3" imgW="13970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450" y="4527550"/>
                        <a:ext cx="2667000" cy="896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456630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z="2800" dirty="0" smtClean="0">
                <a:latin typeface="Arial" charset="0"/>
                <a:ea typeface="MS PGothic" charset="0"/>
              </a:rPr>
              <a:t>Binomial </a:t>
            </a:r>
            <a:r>
              <a:rPr lang="en-US" sz="2800" dirty="0" smtClean="0">
                <a:latin typeface="Arial" charset="0"/>
                <a:ea typeface="MS PGothic" charset="0"/>
              </a:rPr>
              <a:t>Random Variable (RV) Example:</a:t>
            </a:r>
            <a:br>
              <a:rPr lang="en-US" sz="2800" dirty="0" smtClean="0">
                <a:latin typeface="Arial" charset="0"/>
                <a:ea typeface="MS PGothic" charset="0"/>
              </a:rPr>
            </a:br>
            <a:r>
              <a:rPr lang="en-US" sz="2800" dirty="0" smtClean="0">
                <a:latin typeface="Arial" charset="0"/>
                <a:ea typeface="MS PGothic" charset="0"/>
              </a:rPr>
              <a:t>Twin Engine vs 4-Engine Airplane</a:t>
            </a:r>
            <a:endParaRPr lang="en-US" sz="2800" dirty="0">
              <a:latin typeface="Arial" charset="0"/>
              <a:ea typeface="MS PGothic" charset="0"/>
            </a:endParaRPr>
          </a:p>
        </p:txBody>
      </p:sp>
      <p:sp>
        <p:nvSpPr>
          <p:cNvPr id="35842" name="Content Placeholder 2"/>
          <p:cNvSpPr>
            <a:spLocks noGrp="1"/>
          </p:cNvSpPr>
          <p:nvPr>
            <p:ph idx="1"/>
          </p:nvPr>
        </p:nvSpPr>
        <p:spPr>
          <a:xfrm>
            <a:off x="685800" y="1280382"/>
            <a:ext cx="7772400" cy="4675187"/>
          </a:xfrm>
        </p:spPr>
        <p:txBody>
          <a:bodyPr/>
          <a:lstStyle/>
          <a:p>
            <a:pPr algn="just"/>
            <a:r>
              <a:rPr lang="en-US" dirty="0" smtClean="0"/>
              <a:t>Suppose that an airplane engine will fail, when in flight, with probability 1−</a:t>
            </a:r>
            <a:r>
              <a:rPr lang="en-US" i="1" dirty="0" smtClean="0"/>
              <a:t>p </a:t>
            </a:r>
            <a:r>
              <a:rPr lang="en-US" dirty="0" smtClean="0"/>
              <a:t>independently from engine to </a:t>
            </a:r>
            <a:r>
              <a:rPr lang="en-US" dirty="0" smtClean="0"/>
              <a:t>engine. Also, suppose </a:t>
            </a:r>
            <a:r>
              <a:rPr lang="en-US" dirty="0" smtClean="0"/>
              <a:t>that the </a:t>
            </a:r>
            <a:r>
              <a:rPr lang="en-US" dirty="0" smtClean="0"/>
              <a:t>airplane makes a successful </a:t>
            </a:r>
            <a:r>
              <a:rPr lang="en-US" dirty="0" smtClean="0"/>
              <a:t>flight if at least 50 percent of its engines remain operative. </a:t>
            </a:r>
            <a:r>
              <a:rPr lang="en-US" dirty="0" smtClean="0">
                <a:solidFill>
                  <a:schemeClr val="accent1">
                    <a:lumMod val="50000"/>
                  </a:schemeClr>
                </a:solidFill>
              </a:rPr>
              <a:t>For what values of </a:t>
            </a:r>
            <a:r>
              <a:rPr lang="en-US" i="1" dirty="0" smtClean="0">
                <a:solidFill>
                  <a:schemeClr val="accent1">
                    <a:lumMod val="50000"/>
                  </a:schemeClr>
                </a:solidFill>
              </a:rPr>
              <a:t>p</a:t>
            </a:r>
            <a:r>
              <a:rPr lang="en-US" dirty="0" smtClean="0">
                <a:solidFill>
                  <a:schemeClr val="accent1">
                    <a:lumMod val="50000"/>
                  </a:schemeClr>
                </a:solidFill>
              </a:rPr>
              <a:t> is a four-engine plane preferable to a two-engine plane?</a:t>
            </a:r>
          </a:p>
          <a:p>
            <a:endParaRPr lang="en-US" dirty="0" smtClean="0">
              <a:solidFill>
                <a:srgbClr val="C00000"/>
              </a:solidFill>
              <a:latin typeface="Arial" charset="0"/>
              <a:ea typeface="MS PGothic" charset="0"/>
            </a:endParaRPr>
          </a:p>
          <a:p>
            <a:pPr algn="just"/>
            <a:r>
              <a:rPr lang="en-US" dirty="0" smtClean="0"/>
              <a:t>Because </a:t>
            </a:r>
            <a:r>
              <a:rPr lang="en-US" dirty="0" smtClean="0">
                <a:solidFill>
                  <a:srgbClr val="C00000"/>
                </a:solidFill>
              </a:rPr>
              <a:t>each engine </a:t>
            </a:r>
            <a:r>
              <a:rPr lang="en-US" dirty="0" smtClean="0"/>
              <a:t>is assumed to fail or function </a:t>
            </a:r>
            <a:r>
              <a:rPr lang="en-US" dirty="0" smtClean="0">
                <a:solidFill>
                  <a:srgbClr val="C00000"/>
                </a:solidFill>
              </a:rPr>
              <a:t>independent</a:t>
            </a:r>
            <a:r>
              <a:rPr lang="en-US" dirty="0" smtClean="0">
                <a:solidFill>
                  <a:srgbClr val="C00000"/>
                </a:solidFill>
              </a:rPr>
              <a:t>ly</a:t>
            </a:r>
            <a:r>
              <a:rPr lang="en-US" dirty="0" smtClean="0"/>
              <a:t>:  </a:t>
            </a:r>
            <a:r>
              <a:rPr lang="en-US" dirty="0" smtClean="0"/>
              <a:t>the </a:t>
            </a:r>
            <a:r>
              <a:rPr lang="en-US" dirty="0" smtClean="0"/>
              <a:t>number of </a:t>
            </a:r>
            <a:r>
              <a:rPr lang="en-US" dirty="0" smtClean="0">
                <a:solidFill>
                  <a:srgbClr val="C00000"/>
                </a:solidFill>
              </a:rPr>
              <a:t>engines remaining </a:t>
            </a:r>
            <a:r>
              <a:rPr lang="en-US" dirty="0" smtClean="0">
                <a:solidFill>
                  <a:srgbClr val="C00000"/>
                </a:solidFill>
              </a:rPr>
              <a:t>operational </a:t>
            </a:r>
            <a:r>
              <a:rPr lang="en-US" dirty="0" smtClean="0">
                <a:solidFill>
                  <a:srgbClr val="C00000"/>
                </a:solidFill>
              </a:rPr>
              <a:t>is a binomial</a:t>
            </a:r>
            <a:r>
              <a:rPr lang="en-US" dirty="0" smtClean="0"/>
              <a:t> random variable. Hence, the probability that a four-engine plane makes a successful flight is:</a:t>
            </a:r>
            <a:endParaRPr lang="en-US" dirty="0" smtClean="0">
              <a:latin typeface="Arial" charset="0"/>
              <a:ea typeface="MS PGothic" charset="0"/>
            </a:endParaRPr>
          </a:p>
          <a:p>
            <a:pPr marL="230188" indent="-230188"/>
            <a:endParaRPr lang="en-US" dirty="0" smtClean="0">
              <a:latin typeface="Arial" charset="0"/>
              <a:ea typeface="MS PGothic" charset="0"/>
            </a:endParaRPr>
          </a:p>
          <a:p>
            <a:pPr marL="230188" indent="-230188">
              <a:buNone/>
            </a:pPr>
            <a:endParaRPr lang="en-US" dirty="0">
              <a:latin typeface="Arial" charset="0"/>
              <a:ea typeface="MS PGothic" charset="0"/>
            </a:endParaRPr>
          </a:p>
        </p:txBody>
      </p:sp>
      <p:graphicFrame>
        <p:nvGraphicFramePr>
          <p:cNvPr id="11277" name="Object 13"/>
          <p:cNvGraphicFramePr>
            <a:graphicFrameLocks/>
          </p:cNvGraphicFramePr>
          <p:nvPr/>
        </p:nvGraphicFramePr>
        <p:xfrm>
          <a:off x="1824831" y="4588001"/>
          <a:ext cx="5494337" cy="1377950"/>
        </p:xfrm>
        <a:graphic>
          <a:graphicData uri="http://schemas.openxmlformats.org/presentationml/2006/ole">
            <mc:AlternateContent xmlns:mc="http://schemas.openxmlformats.org/markup-compatibility/2006">
              <mc:Choice xmlns:v="urn:schemas-microsoft-com:vml" Requires="v">
                <p:oleObj spid="_x0000_s34818" name="Equation" r:id="rId3" imgW="2768600" imgH="711200" progId="Equation.3">
                  <p:embed/>
                </p:oleObj>
              </mc:Choice>
              <mc:Fallback>
                <p:oleObj name="Equation" r:id="rId3" imgW="2768600" imgH="71120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831" y="4588001"/>
                        <a:ext cx="5494337" cy="13779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7460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t>Normal or Gaussian Distribution (cont.)</a:t>
            </a:r>
          </a:p>
        </p:txBody>
      </p:sp>
      <p:sp>
        <p:nvSpPr>
          <p:cNvPr id="15363" name="Rectangle 3"/>
          <p:cNvSpPr>
            <a:spLocks noGrp="1" noChangeArrowheads="1"/>
          </p:cNvSpPr>
          <p:nvPr>
            <p:ph type="body" idx="1"/>
          </p:nvPr>
        </p:nvSpPr>
        <p:spPr/>
        <p:txBody>
          <a:bodyPr/>
          <a:lstStyle/>
          <a:p>
            <a:r>
              <a:rPr lang="en-US" altLang="en-US" smtClean="0"/>
              <a:t>Since the standard normal density is clearly symmetric, it follows that for </a:t>
            </a:r>
            <a:r>
              <a:rPr lang="en-US" altLang="en-US" i="1" smtClean="0"/>
              <a:t>z</a:t>
            </a:r>
            <a:r>
              <a:rPr lang="en-US" altLang="en-US" smtClean="0"/>
              <a:t> &gt; 0:</a:t>
            </a:r>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The tabulations of the normal distribution are made only for </a:t>
            </a:r>
            <a:r>
              <a:rPr lang="en-US" altLang="en-US" i="1" smtClean="0"/>
              <a:t>z </a:t>
            </a:r>
            <a:r>
              <a:rPr lang="en-US" altLang="en-US" smtClean="0"/>
              <a:t>≥ 0 To find </a:t>
            </a:r>
            <a:r>
              <a:rPr lang="en-US" altLang="en-US" i="1" smtClean="0"/>
              <a:t>P</a:t>
            </a:r>
            <a:r>
              <a:rPr lang="en-US" altLang="en-US" smtClean="0"/>
              <a:t>(</a:t>
            </a:r>
            <a:r>
              <a:rPr lang="en-US" altLang="en-US" i="1" smtClean="0"/>
              <a:t>a</a:t>
            </a:r>
            <a:r>
              <a:rPr lang="en-US" altLang="en-US" smtClean="0"/>
              <a:t> ≤ </a:t>
            </a:r>
            <a:r>
              <a:rPr lang="en-US" altLang="en-US" i="1" smtClean="0"/>
              <a:t>Z</a:t>
            </a:r>
            <a:r>
              <a:rPr lang="en-US" altLang="en-US" smtClean="0"/>
              <a:t> ≤ </a:t>
            </a:r>
            <a:r>
              <a:rPr lang="en-US" altLang="en-US" i="1" smtClean="0"/>
              <a:t>b)</a:t>
            </a:r>
            <a:r>
              <a:rPr lang="en-US" altLang="en-US" smtClean="0"/>
              <a:t>, use </a:t>
            </a:r>
            <a:r>
              <a:rPr lang="en-US" altLang="en-US" i="1" smtClean="0"/>
              <a:t>F(b) - F(a).</a:t>
            </a:r>
            <a:endParaRPr lang="en-US" altLang="en-US" smtClean="0"/>
          </a:p>
        </p:txBody>
      </p:sp>
      <p:graphicFrame>
        <p:nvGraphicFramePr>
          <p:cNvPr id="15364" name="Object 2"/>
          <p:cNvGraphicFramePr>
            <a:graphicFrameLocks noChangeAspect="1"/>
          </p:cNvGraphicFramePr>
          <p:nvPr/>
        </p:nvGraphicFramePr>
        <p:xfrm>
          <a:off x="2967038" y="2116138"/>
          <a:ext cx="3276600" cy="3262312"/>
        </p:xfrm>
        <a:graphic>
          <a:graphicData uri="http://schemas.openxmlformats.org/presentationml/2006/ole">
            <mc:AlternateContent xmlns:mc="http://schemas.openxmlformats.org/markup-compatibility/2006">
              <mc:Choice xmlns:v="urn:schemas-microsoft-com:vml" Requires="v">
                <p:oleObj spid="_x0000_s29700" name="Equation" r:id="rId3" imgW="3111500" imgH="3098800" progId="Equation.3">
                  <p:embed/>
                </p:oleObj>
              </mc:Choice>
              <mc:Fallback>
                <p:oleObj name="Equation" r:id="rId3" imgW="3111500" imgH="3098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038" y="2116138"/>
                        <a:ext cx="3276600" cy="326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6733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Normal or Gaussian Distribution (cont.)</a:t>
            </a:r>
          </a:p>
        </p:txBody>
      </p:sp>
      <p:sp>
        <p:nvSpPr>
          <p:cNvPr id="16387" name="Rectangle 3"/>
          <p:cNvSpPr>
            <a:spLocks noGrp="1" noChangeArrowheads="1"/>
          </p:cNvSpPr>
          <p:nvPr>
            <p:ph type="body" idx="1"/>
          </p:nvPr>
        </p:nvSpPr>
        <p:spPr/>
        <p:txBody>
          <a:bodyPr/>
          <a:lstStyle/>
          <a:p>
            <a:pPr>
              <a:spcBef>
                <a:spcPct val="30000"/>
              </a:spcBef>
              <a:spcAft>
                <a:spcPct val="30000"/>
              </a:spcAft>
            </a:pPr>
            <a:r>
              <a:rPr lang="en-US" altLang="en-US" smtClean="0"/>
              <a:t>The CDF of the N(0,1) distribution (       ) is denoted in the tables by     , and its complementary CDF is denoted by    , so: </a:t>
            </a:r>
          </a:p>
          <a:p>
            <a:pPr>
              <a:spcBef>
                <a:spcPct val="30000"/>
              </a:spcBef>
              <a:spcAft>
                <a:spcPct val="30000"/>
              </a:spcAft>
            </a:pPr>
            <a:endParaRPr lang="en-US" altLang="en-US" smtClean="0"/>
          </a:p>
        </p:txBody>
      </p:sp>
      <p:graphicFrame>
        <p:nvGraphicFramePr>
          <p:cNvPr id="16388" name="Object 3"/>
          <p:cNvGraphicFramePr>
            <a:graphicFrameLocks noChangeAspect="1"/>
          </p:cNvGraphicFramePr>
          <p:nvPr/>
        </p:nvGraphicFramePr>
        <p:xfrm>
          <a:off x="1446213" y="1925638"/>
          <a:ext cx="284162" cy="263525"/>
        </p:xfrm>
        <a:graphic>
          <a:graphicData uri="http://schemas.openxmlformats.org/presentationml/2006/ole">
            <mc:AlternateContent xmlns:mc="http://schemas.openxmlformats.org/markup-compatibility/2006">
              <mc:Choice xmlns:v="urn:schemas-microsoft-com:vml" Requires="v">
                <p:oleObj spid="_x0000_s30730" name="Equation" r:id="rId3" imgW="164957" imgH="152268" progId="Equation.3">
                  <p:embed/>
                </p:oleObj>
              </mc:Choice>
              <mc:Fallback>
                <p:oleObj name="Equation" r:id="rId3" imgW="164957" imgH="15226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213" y="1925638"/>
                        <a:ext cx="284162" cy="263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389" name="Object 4"/>
          <p:cNvGraphicFramePr>
            <a:graphicFrameLocks noChangeAspect="1"/>
          </p:cNvGraphicFramePr>
          <p:nvPr/>
        </p:nvGraphicFramePr>
        <p:xfrm>
          <a:off x="6694488" y="1874838"/>
          <a:ext cx="261937" cy="349250"/>
        </p:xfrm>
        <a:graphic>
          <a:graphicData uri="http://schemas.openxmlformats.org/presentationml/2006/ole">
            <mc:AlternateContent xmlns:mc="http://schemas.openxmlformats.org/markup-compatibility/2006">
              <mc:Choice xmlns:v="urn:schemas-microsoft-com:vml" Requires="v">
                <p:oleObj spid="_x0000_s30731" name="Equation" r:id="rId5" imgW="152268" imgH="203024" progId="Equation.3">
                  <p:embed/>
                </p:oleObj>
              </mc:Choice>
              <mc:Fallback>
                <p:oleObj name="Equation" r:id="rId5" imgW="152268" imgH="20302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4488" y="1874838"/>
                        <a:ext cx="261937" cy="349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390" name="Object 5"/>
          <p:cNvGraphicFramePr>
            <a:graphicFrameLocks noChangeAspect="1"/>
          </p:cNvGraphicFramePr>
          <p:nvPr/>
        </p:nvGraphicFramePr>
        <p:xfrm>
          <a:off x="5043488" y="1598613"/>
          <a:ext cx="561975" cy="309562"/>
        </p:xfrm>
        <a:graphic>
          <a:graphicData uri="http://schemas.openxmlformats.org/presentationml/2006/ole">
            <mc:AlternateContent xmlns:mc="http://schemas.openxmlformats.org/markup-compatibility/2006">
              <mc:Choice xmlns:v="urn:schemas-microsoft-com:vml" Requires="v">
                <p:oleObj spid="_x0000_s30732" name="Equation" r:id="rId7" imgW="393359" imgH="215713" progId="Equation.3">
                  <p:embed/>
                </p:oleObj>
              </mc:Choice>
              <mc:Fallback>
                <p:oleObj name="Equation" r:id="rId7" imgW="393359" imgH="2157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3488" y="1598613"/>
                        <a:ext cx="561975" cy="3095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391" name="Object 6"/>
          <p:cNvGraphicFramePr>
            <a:graphicFrameLocks noChangeAspect="1"/>
          </p:cNvGraphicFramePr>
          <p:nvPr/>
        </p:nvGraphicFramePr>
        <p:xfrm>
          <a:off x="3322638" y="2312988"/>
          <a:ext cx="2619375" cy="349250"/>
        </p:xfrm>
        <a:graphic>
          <a:graphicData uri="http://schemas.openxmlformats.org/presentationml/2006/ole">
            <mc:AlternateContent xmlns:mc="http://schemas.openxmlformats.org/markup-compatibility/2006">
              <mc:Choice xmlns:v="urn:schemas-microsoft-com:vml" Requires="v">
                <p:oleObj spid="_x0000_s30733" name="Equation" r:id="rId9" imgW="1524000" imgH="203200" progId="Equation.3">
                  <p:embed/>
                </p:oleObj>
              </mc:Choice>
              <mc:Fallback>
                <p:oleObj name="Equation" r:id="rId9" imgW="1524000" imgH="203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2638" y="2312988"/>
                        <a:ext cx="2619375" cy="349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pic>
        <p:nvPicPr>
          <p:cNvPr id="16392"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4688" y="2698750"/>
            <a:ext cx="3746500" cy="361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6393"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57738" y="2654300"/>
            <a:ext cx="3632200" cy="364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17582253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Normal or Gaussian Distribution (cont.)</a:t>
            </a:r>
          </a:p>
        </p:txBody>
      </p:sp>
      <p:sp>
        <p:nvSpPr>
          <p:cNvPr id="17411" name="Rectangle 3"/>
          <p:cNvSpPr>
            <a:spLocks noGrp="1" noChangeArrowheads="1"/>
          </p:cNvSpPr>
          <p:nvPr>
            <p:ph type="body" idx="1"/>
          </p:nvPr>
        </p:nvSpPr>
        <p:spPr>
          <a:xfrm>
            <a:off x="685800" y="1538288"/>
            <a:ext cx="7772400" cy="4783137"/>
          </a:xfrm>
        </p:spPr>
        <p:txBody>
          <a:bodyPr/>
          <a:lstStyle/>
          <a:p>
            <a:r>
              <a:rPr lang="en-US" altLang="en-US" dirty="0" smtClean="0"/>
              <a:t>For </a:t>
            </a:r>
            <a:r>
              <a:rPr lang="en-US" altLang="en-US" b="1" dirty="0" smtClean="0"/>
              <a:t>a particular value, </a:t>
            </a:r>
            <a:r>
              <a:rPr lang="en-US" altLang="en-US" b="1" i="1" dirty="0" smtClean="0"/>
              <a:t>x</a:t>
            </a:r>
            <a:r>
              <a:rPr lang="en-US" altLang="en-US" b="1" dirty="0" smtClean="0"/>
              <a:t>, </a:t>
            </a:r>
            <a:r>
              <a:rPr lang="en-US" altLang="en-US" dirty="0" smtClean="0"/>
              <a:t>of a normal random variable </a:t>
            </a:r>
            <a:r>
              <a:rPr lang="en-US" altLang="en-US" i="1" dirty="0" smtClean="0"/>
              <a:t>X</a:t>
            </a:r>
            <a:r>
              <a:rPr lang="en-US" altLang="en-US" dirty="0" smtClean="0"/>
              <a:t>, the corresponding </a:t>
            </a:r>
            <a:r>
              <a:rPr lang="en-US" altLang="en-US" b="1" dirty="0" smtClean="0"/>
              <a:t>value of the standardized variable </a:t>
            </a:r>
            <a:r>
              <a:rPr lang="en-US" altLang="en-US" b="1" i="1" dirty="0" smtClean="0"/>
              <a:t>Z</a:t>
            </a:r>
            <a:r>
              <a:rPr lang="en-US" altLang="en-US" b="1" dirty="0" smtClean="0"/>
              <a:t> </a:t>
            </a:r>
            <a:r>
              <a:rPr lang="en-US" altLang="en-US" dirty="0" smtClean="0"/>
              <a:t>is:</a:t>
            </a:r>
          </a:p>
          <a:p>
            <a:endParaRPr lang="en-US" altLang="en-US" dirty="0" smtClean="0"/>
          </a:p>
          <a:p>
            <a:r>
              <a:rPr lang="en-US" altLang="en-US" dirty="0" smtClean="0"/>
              <a:t>The Cumulative distribution function of </a:t>
            </a:r>
            <a:r>
              <a:rPr lang="en-US" altLang="en-US" i="1" dirty="0" smtClean="0"/>
              <a:t>X</a:t>
            </a:r>
            <a:r>
              <a:rPr lang="en-US" altLang="en-US" dirty="0" smtClean="0"/>
              <a:t> can be found by using:</a:t>
            </a:r>
          </a:p>
          <a:p>
            <a:endParaRPr lang="en-US" altLang="en-US" dirty="0" smtClean="0"/>
          </a:p>
          <a:p>
            <a:endParaRPr lang="en-US" altLang="en-US" dirty="0" smtClean="0"/>
          </a:p>
          <a:p>
            <a:endParaRPr lang="en-US" altLang="en-US" dirty="0" smtClean="0"/>
          </a:p>
          <a:p>
            <a:endParaRPr lang="en-US" altLang="en-US" dirty="0" smtClean="0"/>
          </a:p>
          <a:p>
            <a:pPr>
              <a:buFontTx/>
              <a:buNone/>
            </a:pPr>
            <a:endParaRPr lang="en-US" altLang="en-US" dirty="0" smtClean="0"/>
          </a:p>
          <a:p>
            <a:pPr>
              <a:buFontTx/>
              <a:buNone/>
            </a:pPr>
            <a:r>
              <a:rPr lang="en-US" altLang="en-US" dirty="0" smtClean="0"/>
              <a:t>		alternatively: </a:t>
            </a:r>
          </a:p>
          <a:p>
            <a:pPr>
              <a:buFontTx/>
              <a:buNone/>
            </a:pPr>
            <a:endParaRPr lang="en-US" altLang="en-US" dirty="0" smtClean="0"/>
          </a:p>
          <a:p>
            <a:pPr>
              <a:spcBef>
                <a:spcPts val="1800"/>
              </a:spcBef>
            </a:pPr>
            <a:r>
              <a:rPr lang="en-US" altLang="en-US" sz="1800" dirty="0" smtClean="0"/>
              <a:t>Similarly, if </a:t>
            </a:r>
            <a:r>
              <a:rPr lang="en-US" altLang="en-US" sz="1800" i="1" dirty="0" smtClean="0"/>
              <a:t>X </a:t>
            </a:r>
            <a:r>
              <a:rPr lang="en-US" altLang="en-US" sz="1800" dirty="0" smtClean="0"/>
              <a:t>is normally distributed with parameters </a:t>
            </a:r>
            <a:r>
              <a:rPr lang="en-US" altLang="en-US" sz="1800" i="1" dirty="0" smtClean="0"/>
              <a:t>μ </a:t>
            </a:r>
            <a:r>
              <a:rPr lang="en-US" altLang="en-US" sz="1800" dirty="0" smtClean="0"/>
              <a:t>and</a:t>
            </a:r>
            <a:r>
              <a:rPr lang="en-US" altLang="en-US" sz="1800" i="1" dirty="0" smtClean="0"/>
              <a:t> σ2 </a:t>
            </a:r>
            <a:r>
              <a:rPr lang="en-US" altLang="en-US" sz="1800" dirty="0" smtClean="0"/>
              <a:t>then</a:t>
            </a:r>
            <a:r>
              <a:rPr lang="en-US" altLang="en-US" sz="1800" i="1" dirty="0" smtClean="0"/>
              <a:t> </a:t>
            </a:r>
            <a:br>
              <a:rPr lang="en-US" altLang="en-US" sz="1800" i="1" dirty="0" smtClean="0"/>
            </a:br>
            <a:r>
              <a:rPr lang="en-US" altLang="en-US" sz="1800" i="1" dirty="0" smtClean="0"/>
              <a:t>Z = αX + β </a:t>
            </a:r>
            <a:r>
              <a:rPr lang="en-US" altLang="en-US" sz="1800" dirty="0" smtClean="0"/>
              <a:t>is normally distributed with parameters </a:t>
            </a:r>
            <a:r>
              <a:rPr lang="en-US" altLang="en-US" sz="1800" i="1" dirty="0" smtClean="0"/>
              <a:t>αμ + β  </a:t>
            </a:r>
            <a:r>
              <a:rPr lang="en-US" altLang="en-US" sz="1800" dirty="0" smtClean="0"/>
              <a:t>and</a:t>
            </a:r>
            <a:r>
              <a:rPr lang="en-US" altLang="en-US" sz="1800" i="1" dirty="0" smtClean="0"/>
              <a:t> α</a:t>
            </a:r>
            <a:r>
              <a:rPr lang="en-US" altLang="en-US" sz="1800" i="1" baseline="30000" dirty="0" smtClean="0"/>
              <a:t>2</a:t>
            </a:r>
            <a:r>
              <a:rPr lang="en-US" altLang="en-US" sz="1800" i="1" dirty="0" smtClean="0"/>
              <a:t>σ</a:t>
            </a:r>
            <a:r>
              <a:rPr lang="en-US" altLang="en-US" sz="1800" i="1" baseline="30000" dirty="0" smtClean="0"/>
              <a:t>2</a:t>
            </a:r>
            <a:r>
              <a:rPr lang="en-US" altLang="en-US" sz="1800" i="1" dirty="0" smtClean="0"/>
              <a:t>.</a:t>
            </a:r>
            <a:endParaRPr lang="en-US" altLang="en-US" sz="1800" dirty="0" smtClean="0"/>
          </a:p>
        </p:txBody>
      </p:sp>
      <p:graphicFrame>
        <p:nvGraphicFramePr>
          <p:cNvPr id="17412" name="Object 2"/>
          <p:cNvGraphicFramePr>
            <a:graphicFrameLocks noChangeAspect="1"/>
          </p:cNvGraphicFramePr>
          <p:nvPr/>
        </p:nvGraphicFramePr>
        <p:xfrm>
          <a:off x="3613150" y="2228850"/>
          <a:ext cx="1704975" cy="358775"/>
        </p:xfrm>
        <a:graphic>
          <a:graphicData uri="http://schemas.openxmlformats.org/presentationml/2006/ole">
            <mc:AlternateContent xmlns:mc="http://schemas.openxmlformats.org/markup-compatibility/2006">
              <mc:Choice xmlns:v="urn:schemas-microsoft-com:vml" Requires="v">
                <p:oleObj spid="_x0000_s31752" name="Equation" r:id="rId3" imgW="965200" imgH="203200" progId="Equation.3">
                  <p:embed/>
                </p:oleObj>
              </mc:Choice>
              <mc:Fallback>
                <p:oleObj name="Equation" r:id="rId3" imgW="9652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3150" y="2228850"/>
                        <a:ext cx="1704975" cy="358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7413" name="Object 3"/>
          <p:cNvGraphicFramePr>
            <a:graphicFrameLocks noChangeAspect="1"/>
          </p:cNvGraphicFramePr>
          <p:nvPr/>
        </p:nvGraphicFramePr>
        <p:xfrm>
          <a:off x="3240088" y="2963863"/>
          <a:ext cx="2352675" cy="1806575"/>
        </p:xfrm>
        <a:graphic>
          <a:graphicData uri="http://schemas.openxmlformats.org/presentationml/2006/ole">
            <mc:AlternateContent xmlns:mc="http://schemas.openxmlformats.org/markup-compatibility/2006">
              <mc:Choice xmlns:v="urn:schemas-microsoft-com:vml" Requires="v">
                <p:oleObj spid="_x0000_s31753" name="Equation" r:id="rId5" imgW="1422400" imgH="1092200" progId="Equation.3">
                  <p:embed/>
                </p:oleObj>
              </mc:Choice>
              <mc:Fallback>
                <p:oleObj name="Equation" r:id="rId5" imgW="1422400" imgH="1092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0088" y="2963863"/>
                        <a:ext cx="2352675" cy="18065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7414" name="Object 5"/>
          <p:cNvGraphicFramePr>
            <a:graphicFrameLocks noChangeAspect="1"/>
          </p:cNvGraphicFramePr>
          <p:nvPr/>
        </p:nvGraphicFramePr>
        <p:xfrm>
          <a:off x="3378200" y="4892675"/>
          <a:ext cx="2125663" cy="708025"/>
        </p:xfrm>
        <a:graphic>
          <a:graphicData uri="http://schemas.openxmlformats.org/presentationml/2006/ole">
            <mc:AlternateContent xmlns:mc="http://schemas.openxmlformats.org/markup-compatibility/2006">
              <mc:Choice xmlns:v="urn:schemas-microsoft-com:vml" Requires="v">
                <p:oleObj spid="_x0000_s31754" name="Equation" r:id="rId7" imgW="1180588" imgH="393529" progId="Equation.3">
                  <p:embed/>
                </p:oleObj>
              </mc:Choice>
              <mc:Fallback>
                <p:oleObj name="Equation" r:id="rId7" imgW="1180588"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8200" y="4892675"/>
                        <a:ext cx="2125663"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117735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Normal or Gaussian Distribution Example 1</a:t>
            </a:r>
          </a:p>
        </p:txBody>
      </p:sp>
      <p:sp>
        <p:nvSpPr>
          <p:cNvPr id="18435" name="Rectangle 3"/>
          <p:cNvSpPr>
            <a:spLocks noGrp="1" noChangeArrowheads="1"/>
          </p:cNvSpPr>
          <p:nvPr>
            <p:ph type="body" idx="1"/>
          </p:nvPr>
        </p:nvSpPr>
        <p:spPr/>
        <p:txBody>
          <a:bodyPr/>
          <a:lstStyle/>
          <a:p>
            <a:r>
              <a:rPr lang="en-US" altLang="en-US" smtClean="0"/>
              <a:t>An analog signal received at a detector (measured in microvolts) may be modeled as a Gaussian random variable N(200, 256) at a fixed point in time.  What is the probability that the signal will exceed 240 microvolts?  What is the probability that the signal is larger than 240 microvolts, given that it is larger than 210 microvolts?</a:t>
            </a:r>
          </a:p>
        </p:txBody>
      </p:sp>
      <p:graphicFrame>
        <p:nvGraphicFramePr>
          <p:cNvPr id="18436" name="Object 2"/>
          <p:cNvGraphicFramePr>
            <a:graphicFrameLocks noChangeAspect="1"/>
          </p:cNvGraphicFramePr>
          <p:nvPr/>
        </p:nvGraphicFramePr>
        <p:xfrm>
          <a:off x="2689225" y="3749675"/>
          <a:ext cx="3390900" cy="1701800"/>
        </p:xfrm>
        <a:graphic>
          <a:graphicData uri="http://schemas.openxmlformats.org/presentationml/2006/ole">
            <mc:AlternateContent xmlns:mc="http://schemas.openxmlformats.org/markup-compatibility/2006">
              <mc:Choice xmlns:v="urn:schemas-microsoft-com:vml" Requires="v">
                <p:oleObj spid="_x0000_s32772" name="Equation" r:id="rId3" imgW="3390900" imgH="1701800" progId="Equation.3">
                  <p:embed/>
                </p:oleObj>
              </mc:Choice>
              <mc:Fallback>
                <p:oleObj name="Equation" r:id="rId3" imgW="3390900" imgH="170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9225" y="3749675"/>
                        <a:ext cx="3390900" cy="170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736415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Normal or Gaussian Distribution Example 1 (cont.)</a:t>
            </a:r>
          </a:p>
        </p:txBody>
      </p:sp>
      <p:sp>
        <p:nvSpPr>
          <p:cNvPr id="19459" name="Rectangle 3"/>
          <p:cNvSpPr>
            <a:spLocks noGrp="1" noChangeArrowheads="1"/>
          </p:cNvSpPr>
          <p:nvPr>
            <p:ph type="body" idx="1"/>
          </p:nvPr>
        </p:nvSpPr>
        <p:spPr/>
        <p:txBody>
          <a:bodyPr/>
          <a:lstStyle/>
          <a:p>
            <a:r>
              <a:rPr lang="en-US" altLang="en-US" smtClean="0"/>
              <a:t>Next:</a:t>
            </a:r>
          </a:p>
        </p:txBody>
      </p:sp>
      <p:graphicFrame>
        <p:nvGraphicFramePr>
          <p:cNvPr id="19460" name="Object 2"/>
          <p:cNvGraphicFramePr>
            <a:graphicFrameLocks noChangeAspect="1"/>
          </p:cNvGraphicFramePr>
          <p:nvPr/>
        </p:nvGraphicFramePr>
        <p:xfrm>
          <a:off x="2112963" y="2327275"/>
          <a:ext cx="4368800" cy="2971800"/>
        </p:xfrm>
        <a:graphic>
          <a:graphicData uri="http://schemas.openxmlformats.org/presentationml/2006/ole">
            <mc:AlternateContent xmlns:mc="http://schemas.openxmlformats.org/markup-compatibility/2006">
              <mc:Choice xmlns:v="urn:schemas-microsoft-com:vml" Requires="v">
                <p:oleObj spid="_x0000_s33796" name="Equation" r:id="rId3" imgW="4368800" imgH="2971800" progId="Equation.3">
                  <p:embed/>
                </p:oleObj>
              </mc:Choice>
              <mc:Fallback>
                <p:oleObj name="Equation" r:id="rId3" imgW="4368800" imgH="297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963" y="2327275"/>
                        <a:ext cx="4368800" cy="297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785827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Normal or Gaussian Distribution Example 2</a:t>
            </a:r>
          </a:p>
        </p:txBody>
      </p:sp>
      <p:sp>
        <p:nvSpPr>
          <p:cNvPr id="20483" name="Rectangle 3"/>
          <p:cNvSpPr>
            <a:spLocks noGrp="1" noChangeArrowheads="1"/>
          </p:cNvSpPr>
          <p:nvPr>
            <p:ph type="body" idx="1"/>
          </p:nvPr>
        </p:nvSpPr>
        <p:spPr/>
        <p:txBody>
          <a:bodyPr/>
          <a:lstStyle/>
          <a:p>
            <a:r>
              <a:rPr lang="en-US" altLang="en-US" smtClean="0"/>
              <a:t>Assuming that the life of a given subsystem, in the wear-out phase, is normally distributed with </a:t>
            </a:r>
            <a:r>
              <a:rPr lang="en-US" altLang="en-US" smtClean="0">
                <a:sym typeface="Symbol" panose="05050102010706020507" pitchFamily="18" charset="2"/>
              </a:rPr>
              <a:t> = 10,000 hours and  = 1,000 hours, determine the reliability for an operating time of 500 hours given that </a:t>
            </a:r>
          </a:p>
          <a:p>
            <a:pPr lvl="1">
              <a:buFontTx/>
              <a:buChar char="a"/>
            </a:pPr>
            <a:endParaRPr lang="en-US" altLang="en-US" smtClean="0">
              <a:latin typeface="Times New Roman" panose="02020603050405020304" pitchFamily="18" charset="0"/>
            </a:endParaRPr>
          </a:p>
          <a:p>
            <a:pPr lvl="1"/>
            <a:r>
              <a:rPr lang="en-US" altLang="en-US" smtClean="0">
                <a:latin typeface="Times New Roman" panose="02020603050405020304" pitchFamily="18" charset="0"/>
              </a:rPr>
              <a:t>(a) The age of the component is 9,000 hours,</a:t>
            </a:r>
          </a:p>
          <a:p>
            <a:pPr lvl="1"/>
            <a:r>
              <a:rPr lang="en-US" altLang="en-US" smtClean="0">
                <a:latin typeface="Times New Roman" panose="02020603050405020304" pitchFamily="18" charset="0"/>
              </a:rPr>
              <a:t>(b) The age of the component is 11,000.</a:t>
            </a:r>
          </a:p>
          <a:p>
            <a:endParaRPr lang="en-US" altLang="en-US" smtClean="0"/>
          </a:p>
          <a:p>
            <a:endParaRPr lang="en-US" altLang="en-US" smtClean="0"/>
          </a:p>
          <a:p>
            <a:r>
              <a:rPr lang="en-US" altLang="en-US" smtClean="0"/>
              <a:t>The required quantity under (a) is </a:t>
            </a:r>
            <a:r>
              <a:rPr lang="en-US" altLang="en-US" i="1" smtClean="0"/>
              <a:t>R</a:t>
            </a:r>
            <a:r>
              <a:rPr lang="en-US" altLang="en-US" baseline="-25000" smtClean="0"/>
              <a:t>9,000</a:t>
            </a:r>
            <a:r>
              <a:rPr lang="en-US" altLang="en-US" smtClean="0"/>
              <a:t>(500) and under (b) is </a:t>
            </a:r>
            <a:r>
              <a:rPr lang="en-US" altLang="en-US" i="1" smtClean="0"/>
              <a:t>R</a:t>
            </a:r>
            <a:r>
              <a:rPr lang="en-US" altLang="en-US" baseline="-25000" smtClean="0"/>
              <a:t>11,000</a:t>
            </a:r>
            <a:r>
              <a:rPr lang="en-US" altLang="en-US" smtClean="0"/>
              <a:t>(500). </a:t>
            </a:r>
          </a:p>
        </p:txBody>
      </p:sp>
    </p:spTree>
    <p:extLst>
      <p:ext uri="{BB962C8B-B14F-4D97-AF65-F5344CB8AC3E}">
        <p14:creationId xmlns:p14="http://schemas.microsoft.com/office/powerpoint/2010/main" val="1176921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Arial" charset="0"/>
                <a:ea typeface="MS PGothic" charset="0"/>
              </a:rPr>
              <a:t>Binomial RV Example 3 (Cont’)</a:t>
            </a:r>
            <a:endParaRPr lang="en-US" dirty="0">
              <a:latin typeface="Arial" charset="0"/>
              <a:ea typeface="MS PGothic" charset="0"/>
            </a:endParaRPr>
          </a:p>
        </p:txBody>
      </p:sp>
      <p:sp>
        <p:nvSpPr>
          <p:cNvPr id="35842" name="Content Placeholder 2"/>
          <p:cNvSpPr>
            <a:spLocks noGrp="1"/>
          </p:cNvSpPr>
          <p:nvPr>
            <p:ph idx="1"/>
          </p:nvPr>
        </p:nvSpPr>
        <p:spPr>
          <a:xfrm>
            <a:off x="685800" y="1280382"/>
            <a:ext cx="7772400" cy="5107718"/>
          </a:xfrm>
        </p:spPr>
        <p:txBody>
          <a:bodyPr/>
          <a:lstStyle/>
          <a:p>
            <a:pPr marL="230188" indent="-230188"/>
            <a:r>
              <a:rPr lang="en-US" dirty="0" smtClean="0"/>
              <a:t>The corresponding probability </a:t>
            </a:r>
            <a:r>
              <a:rPr lang="en-US" dirty="0" smtClean="0">
                <a:solidFill>
                  <a:srgbClr val="C00000"/>
                </a:solidFill>
              </a:rPr>
              <a:t>for a two-engine plane </a:t>
            </a:r>
            <a:r>
              <a:rPr lang="en-US" dirty="0" smtClean="0"/>
              <a:t>is:</a:t>
            </a:r>
          </a:p>
          <a:p>
            <a:endParaRPr lang="en-US" dirty="0" smtClean="0">
              <a:latin typeface="Arial" charset="0"/>
              <a:ea typeface="MS PGothic" charset="0"/>
            </a:endParaRPr>
          </a:p>
          <a:p>
            <a:endParaRPr lang="en-US" dirty="0" smtClean="0"/>
          </a:p>
          <a:p>
            <a:pPr marL="230188" indent="-230188"/>
            <a:endParaRPr lang="en-US" sz="1600" dirty="0" smtClean="0"/>
          </a:p>
          <a:p>
            <a:pPr marL="230188" indent="-230188"/>
            <a:r>
              <a:rPr lang="en-US" dirty="0" smtClean="0"/>
              <a:t>The four-engine plane is safer if:</a:t>
            </a:r>
          </a:p>
          <a:p>
            <a:pPr marL="230188" indent="-230188"/>
            <a:endParaRPr lang="en-US" dirty="0" smtClean="0"/>
          </a:p>
          <a:p>
            <a:pPr marL="230188" indent="-230188"/>
            <a:endParaRPr lang="en-US" dirty="0" smtClean="0"/>
          </a:p>
          <a:p>
            <a:pPr marL="230188" indent="-230188">
              <a:spcAft>
                <a:spcPts val="600"/>
              </a:spcAft>
            </a:pPr>
            <a:endParaRPr lang="en-US" dirty="0" smtClean="0"/>
          </a:p>
          <a:p>
            <a:pPr marL="230188" indent="-230188">
              <a:spcAft>
                <a:spcPts val="600"/>
              </a:spcAft>
            </a:pPr>
            <a:endParaRPr lang="en-US" sz="2400" b="1" dirty="0" smtClean="0"/>
          </a:p>
          <a:p>
            <a:pPr marL="230188" indent="-230188">
              <a:spcAft>
                <a:spcPts val="600"/>
              </a:spcAft>
            </a:pPr>
            <a:r>
              <a:rPr lang="en-US" dirty="0" smtClean="0"/>
              <a:t>Or equivalently if:</a:t>
            </a:r>
          </a:p>
          <a:p>
            <a:pPr marL="230188" indent="-230188" algn="just">
              <a:spcBef>
                <a:spcPts val="2400"/>
              </a:spcBef>
            </a:pPr>
            <a:r>
              <a:rPr lang="en-US" sz="1800" dirty="0" smtClean="0"/>
              <a:t>Hence, the four-engine plane is safer when the engine success probability is at least as large as 2/3, whereas the two-engine plane is safer when this probability falls below 2/3.</a:t>
            </a:r>
            <a:endParaRPr lang="en-US" sz="1800" dirty="0" smtClean="0">
              <a:latin typeface="Arial" charset="0"/>
              <a:ea typeface="MS PGothic" charset="0"/>
            </a:endParaRPr>
          </a:p>
          <a:p>
            <a:pPr marL="230188" indent="-230188"/>
            <a:endParaRPr lang="en-US" dirty="0" smtClean="0">
              <a:latin typeface="Arial" charset="0"/>
              <a:ea typeface="MS PGothic" charset="0"/>
            </a:endParaRPr>
          </a:p>
          <a:p>
            <a:pPr marL="230188" indent="-230188"/>
            <a:endParaRPr lang="en-US" dirty="0" smtClean="0">
              <a:latin typeface="Arial" charset="0"/>
              <a:ea typeface="MS PGothic" charset="0"/>
            </a:endParaRPr>
          </a:p>
          <a:p>
            <a:pPr marL="230188" indent="-230188">
              <a:buNone/>
            </a:pPr>
            <a:endParaRPr lang="en-US" dirty="0">
              <a:latin typeface="Arial" charset="0"/>
              <a:ea typeface="MS PGothic" charset="0"/>
            </a:endParaRPr>
          </a:p>
        </p:txBody>
      </p:sp>
      <p:graphicFrame>
        <p:nvGraphicFramePr>
          <p:cNvPr id="11277" name="Object 13"/>
          <p:cNvGraphicFramePr>
            <a:graphicFrameLocks/>
          </p:cNvGraphicFramePr>
          <p:nvPr/>
        </p:nvGraphicFramePr>
        <p:xfrm>
          <a:off x="2074329" y="3062783"/>
          <a:ext cx="5453941" cy="457200"/>
        </p:xfrm>
        <a:graphic>
          <a:graphicData uri="http://schemas.openxmlformats.org/presentationml/2006/ole">
            <mc:AlternateContent xmlns:mc="http://schemas.openxmlformats.org/markup-compatibility/2006">
              <mc:Choice xmlns:v="urn:schemas-microsoft-com:vml" Requires="v">
                <p:oleObj spid="_x0000_s35846" name="Equation" r:id="rId3" imgW="2819400" imgH="228600" progId="Equation.3">
                  <p:embed/>
                </p:oleObj>
              </mc:Choice>
              <mc:Fallback>
                <p:oleObj name="Equation" r:id="rId3" imgW="2819400" imgH="22860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329" y="3062783"/>
                        <a:ext cx="5453941"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747" name="Object 3"/>
          <p:cNvGraphicFramePr>
            <a:graphicFrameLocks/>
          </p:cNvGraphicFramePr>
          <p:nvPr/>
        </p:nvGraphicFramePr>
        <p:xfrm>
          <a:off x="2595563" y="1692989"/>
          <a:ext cx="4400041" cy="822960"/>
        </p:xfrm>
        <a:graphic>
          <a:graphicData uri="http://schemas.openxmlformats.org/presentationml/2006/ole">
            <mc:AlternateContent xmlns:mc="http://schemas.openxmlformats.org/markup-compatibility/2006">
              <mc:Choice xmlns:v="urn:schemas-microsoft-com:vml" Requires="v">
                <p:oleObj spid="_x0000_s35847" name="Equation" r:id="rId5" imgW="2286000" imgH="457200" progId="Equation.3">
                  <p:embed/>
                </p:oleObj>
              </mc:Choice>
              <mc:Fallback>
                <p:oleObj name="Equation" r:id="rId5" imgW="2286000" imgH="457200"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5563" y="1692989"/>
                        <a:ext cx="4400041" cy="82296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749" name="Object 5"/>
          <p:cNvGraphicFramePr>
            <a:graphicFrameLocks/>
          </p:cNvGraphicFramePr>
          <p:nvPr/>
        </p:nvGraphicFramePr>
        <p:xfrm>
          <a:off x="2595563" y="3567843"/>
          <a:ext cx="4240243" cy="457200"/>
        </p:xfrm>
        <a:graphic>
          <a:graphicData uri="http://schemas.openxmlformats.org/presentationml/2006/ole">
            <mc:AlternateContent xmlns:mc="http://schemas.openxmlformats.org/markup-compatibility/2006">
              <mc:Choice xmlns:v="urn:schemas-microsoft-com:vml" Requires="v">
                <p:oleObj spid="_x0000_s35848" name="Equation" r:id="rId7" imgW="2209800" imgH="228600" progId="Equation.3">
                  <p:embed/>
                </p:oleObj>
              </mc:Choice>
              <mc:Fallback>
                <p:oleObj name="Equation" r:id="rId7" imgW="2209800" imgH="228600"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5563" y="3567843"/>
                        <a:ext cx="4240243"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751" name="Object 7"/>
          <p:cNvGraphicFramePr>
            <a:graphicFrameLocks/>
          </p:cNvGraphicFramePr>
          <p:nvPr/>
        </p:nvGraphicFramePr>
        <p:xfrm>
          <a:off x="2056573" y="4081779"/>
          <a:ext cx="5708994" cy="457200"/>
        </p:xfrm>
        <a:graphic>
          <a:graphicData uri="http://schemas.openxmlformats.org/presentationml/2006/ole">
            <mc:AlternateContent xmlns:mc="http://schemas.openxmlformats.org/markup-compatibility/2006">
              <mc:Choice xmlns:v="urn:schemas-microsoft-com:vml" Requires="v">
                <p:oleObj spid="_x0000_s35849" name="Equation" r:id="rId9" imgW="2997200" imgH="228600" progId="Equation.3">
                  <p:embed/>
                </p:oleObj>
              </mc:Choice>
              <mc:Fallback>
                <p:oleObj name="Equation" r:id="rId9" imgW="2997200" imgH="228600"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6573" y="4081779"/>
                        <a:ext cx="5708994"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753" name="Object 9"/>
          <p:cNvGraphicFramePr>
            <a:graphicFrameLocks/>
          </p:cNvGraphicFramePr>
          <p:nvPr/>
        </p:nvGraphicFramePr>
        <p:xfrm>
          <a:off x="3416426" y="4509877"/>
          <a:ext cx="2744674" cy="798968"/>
        </p:xfrm>
        <a:graphic>
          <a:graphicData uri="http://schemas.openxmlformats.org/presentationml/2006/ole">
            <mc:AlternateContent xmlns:mc="http://schemas.openxmlformats.org/markup-compatibility/2006">
              <mc:Choice xmlns:v="urn:schemas-microsoft-com:vml" Requires="v">
                <p:oleObj spid="_x0000_s35850" name="Equation" r:id="rId11" imgW="1409088" imgH="393529" progId="Equation.3">
                  <p:embed/>
                </p:oleObj>
              </mc:Choice>
              <mc:Fallback>
                <p:oleObj name="Equation" r:id="rId11" imgW="1409088" imgH="393529" progId="Equation.3">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6426" y="4509877"/>
                        <a:ext cx="2744674" cy="79896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53817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lIns="92075" tIns="46037" rIns="92075" bIns="46037"/>
          <a:lstStyle/>
          <a:p>
            <a:r>
              <a:rPr lang="en-US" altLang="en-US" dirty="0">
                <a:ea typeface="MS PGothic" charset="-128"/>
              </a:rPr>
              <a:t>Geometric </a:t>
            </a:r>
            <a:r>
              <a:rPr lang="en-US" altLang="en-US" dirty="0" smtClean="0">
                <a:ea typeface="MS PGothic" charset="-128"/>
              </a:rPr>
              <a:t>Distribution: </a:t>
            </a:r>
            <a:r>
              <a:rPr lang="en-US" altLang="en-US" dirty="0">
                <a:ea typeface="MS PGothic" charset="-128"/>
              </a:rPr>
              <a:t>Examples</a:t>
            </a:r>
          </a:p>
        </p:txBody>
      </p:sp>
      <p:sp>
        <p:nvSpPr>
          <p:cNvPr id="23555" name="Rectangle 3"/>
          <p:cNvSpPr>
            <a:spLocks noGrp="1" noChangeArrowheads="1"/>
          </p:cNvSpPr>
          <p:nvPr>
            <p:ph type="body" idx="1"/>
          </p:nvPr>
        </p:nvSpPr>
        <p:spPr>
          <a:xfrm>
            <a:off x="685800" y="1447800"/>
            <a:ext cx="8020050" cy="4800600"/>
          </a:xfrm>
          <a:noFill/>
        </p:spPr>
        <p:txBody>
          <a:bodyPr lIns="92075" tIns="46037" rIns="92075" bIns="46037"/>
          <a:lstStyle/>
          <a:p>
            <a:pPr>
              <a:spcAft>
                <a:spcPct val="45000"/>
              </a:spcAft>
            </a:pPr>
            <a:r>
              <a:rPr lang="en-US" altLang="en-US" dirty="0" smtClean="0">
                <a:solidFill>
                  <a:schemeClr val="accent1">
                    <a:lumMod val="50000"/>
                  </a:schemeClr>
                </a:solidFill>
                <a:ea typeface="MS PGothic" charset="-128"/>
              </a:rPr>
              <a:t>Some Examples </a:t>
            </a:r>
            <a:r>
              <a:rPr lang="en-US" altLang="en-US" dirty="0">
                <a:solidFill>
                  <a:schemeClr val="accent1">
                    <a:lumMod val="50000"/>
                  </a:schemeClr>
                </a:solidFill>
                <a:ea typeface="MS PGothic" charset="-128"/>
              </a:rPr>
              <a:t>where the geometric distribution occurs </a:t>
            </a:r>
            <a:endParaRPr lang="en-US" altLang="en-US" dirty="0">
              <a:ea typeface="MS PGothic" charset="-128"/>
            </a:endParaRPr>
          </a:p>
          <a:p>
            <a:pPr>
              <a:spcAft>
                <a:spcPct val="45000"/>
              </a:spcAft>
              <a:buFontTx/>
              <a:buNone/>
            </a:pPr>
            <a:r>
              <a:rPr lang="en-US" altLang="en-US" b="1" dirty="0" smtClean="0">
                <a:ea typeface="MS PGothic" charset="-128"/>
              </a:rPr>
              <a:t>1</a:t>
            </a:r>
            <a:r>
              <a:rPr lang="en-US" altLang="en-US" b="1" dirty="0">
                <a:ea typeface="MS PGothic" charset="-128"/>
              </a:rPr>
              <a:t>.</a:t>
            </a:r>
            <a:r>
              <a:rPr lang="en-US" altLang="en-US" dirty="0">
                <a:ea typeface="MS PGothic" charset="-128"/>
              </a:rPr>
              <a:t> </a:t>
            </a:r>
            <a:r>
              <a:rPr lang="en-US" altLang="en-US" dirty="0" smtClean="0">
                <a:ea typeface="MS PGothic" charset="-128"/>
              </a:rPr>
              <a:t>The </a:t>
            </a:r>
            <a:r>
              <a:rPr lang="en-US" altLang="en-US" dirty="0">
                <a:ea typeface="MS PGothic" charset="-128"/>
              </a:rPr>
              <a:t>probability the </a:t>
            </a:r>
            <a:r>
              <a:rPr lang="en-US" altLang="en-US" dirty="0" err="1" smtClean="0">
                <a:ea typeface="MS PGothic" charset="-128"/>
              </a:rPr>
              <a:t>ith</a:t>
            </a:r>
            <a:r>
              <a:rPr lang="en-US" altLang="en-US" dirty="0">
                <a:ea typeface="MS PGothic" charset="-128"/>
              </a:rPr>
              <a:t> </a:t>
            </a:r>
            <a:r>
              <a:rPr lang="en-US" altLang="en-US" dirty="0" smtClean="0">
                <a:ea typeface="MS PGothic" charset="-128"/>
              </a:rPr>
              <a:t>item on a production line is defective </a:t>
            </a:r>
            <a:r>
              <a:rPr lang="en-US" altLang="en-US" dirty="0">
                <a:ea typeface="MS PGothic" charset="-128"/>
              </a:rPr>
              <a:t>is given  by the geometric </a:t>
            </a:r>
            <a:r>
              <a:rPr lang="en-US" altLang="en-US" dirty="0" err="1">
                <a:ea typeface="MS PGothic" charset="-128"/>
              </a:rPr>
              <a:t>pmf</a:t>
            </a:r>
            <a:r>
              <a:rPr lang="en-US" altLang="en-US" dirty="0" smtClean="0">
                <a:ea typeface="MS PGothic" charset="-128"/>
              </a:rPr>
              <a:t>.</a:t>
            </a:r>
            <a:endParaRPr lang="en-US" altLang="en-US" dirty="0">
              <a:ea typeface="MS PGothic" charset="-128"/>
            </a:endParaRPr>
          </a:p>
          <a:p>
            <a:pPr>
              <a:spcAft>
                <a:spcPct val="45000"/>
              </a:spcAft>
              <a:buFontTx/>
              <a:buNone/>
            </a:pPr>
            <a:r>
              <a:rPr lang="en-US" altLang="en-US" b="1" dirty="0">
                <a:ea typeface="MS PGothic" charset="-128"/>
              </a:rPr>
              <a:t>2.</a:t>
            </a:r>
            <a:r>
              <a:rPr lang="en-US" altLang="en-US" dirty="0">
                <a:ea typeface="MS PGothic" charset="-128"/>
              </a:rPr>
              <a:t> </a:t>
            </a:r>
            <a:r>
              <a:rPr lang="en-US" altLang="en-US" dirty="0" smtClean="0">
                <a:ea typeface="MS PGothic" charset="-128"/>
              </a:rPr>
              <a:t>The </a:t>
            </a:r>
            <a:r>
              <a:rPr lang="en-US" altLang="en-US" dirty="0" err="1">
                <a:ea typeface="MS PGothic" charset="-128"/>
              </a:rPr>
              <a:t>pmf</a:t>
            </a:r>
            <a:r>
              <a:rPr lang="en-US" altLang="en-US" dirty="0">
                <a:ea typeface="MS PGothic" charset="-128"/>
              </a:rPr>
              <a:t> of the random variable  denoting  the number of time slices needed to complete the execution </a:t>
            </a:r>
            <a:r>
              <a:rPr lang="en-US" altLang="en-US" dirty="0" smtClean="0">
                <a:ea typeface="MS PGothic" charset="-128"/>
              </a:rPr>
              <a:t>of a job</a:t>
            </a:r>
            <a:endParaRPr lang="en-US" altLang="en-US" dirty="0">
              <a:ea typeface="MS PGothic" charset="-128"/>
            </a:endParaRPr>
          </a:p>
        </p:txBody>
      </p:sp>
    </p:spTree>
    <p:extLst>
      <p:ext uri="{BB962C8B-B14F-4D97-AF65-F5344CB8AC3E}">
        <p14:creationId xmlns:p14="http://schemas.microsoft.com/office/powerpoint/2010/main" val="1708964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lIns="92075" tIns="46037" rIns="92075" bIns="46037"/>
          <a:lstStyle/>
          <a:p>
            <a:r>
              <a:rPr lang="en-US" altLang="en-US">
                <a:ea typeface="MS PGothic" charset="-128"/>
              </a:rPr>
              <a:t>Geometric Distribution Examples</a:t>
            </a:r>
          </a:p>
        </p:txBody>
      </p:sp>
      <p:sp>
        <p:nvSpPr>
          <p:cNvPr id="25603" name="Rectangle 3"/>
          <p:cNvSpPr>
            <a:spLocks noGrp="1" noChangeArrowheads="1"/>
          </p:cNvSpPr>
          <p:nvPr>
            <p:ph type="body" idx="1"/>
          </p:nvPr>
        </p:nvSpPr>
        <p:spPr>
          <a:noFill/>
        </p:spPr>
        <p:txBody>
          <a:bodyPr lIns="92075" tIns="46037" rIns="92075" bIns="46037"/>
          <a:lstStyle/>
          <a:p>
            <a:pPr>
              <a:spcAft>
                <a:spcPct val="40000"/>
              </a:spcAft>
              <a:buFontTx/>
              <a:buNone/>
            </a:pPr>
            <a:r>
              <a:rPr lang="en-US" altLang="en-US" b="1" dirty="0">
                <a:ea typeface="MS PGothic" charset="-128"/>
              </a:rPr>
              <a:t>3</a:t>
            </a:r>
            <a:r>
              <a:rPr lang="en-US" altLang="en-US" b="1" dirty="0" smtClean="0">
                <a:ea typeface="MS PGothic" charset="-128"/>
              </a:rPr>
              <a:t>.</a:t>
            </a:r>
            <a:r>
              <a:rPr lang="en-US" altLang="en-US" dirty="0" smtClean="0">
                <a:ea typeface="MS PGothic" charset="-128"/>
              </a:rPr>
              <a:t> </a:t>
            </a:r>
            <a:r>
              <a:rPr lang="en-US" altLang="en-US" dirty="0">
                <a:ea typeface="MS PGothic" charset="-128"/>
              </a:rPr>
              <a:t>Consider a </a:t>
            </a:r>
            <a:r>
              <a:rPr lang="en-US" altLang="en-US" b="1" dirty="0">
                <a:ea typeface="MS PGothic" charset="-128"/>
              </a:rPr>
              <a:t>repeat </a:t>
            </a:r>
            <a:r>
              <a:rPr lang="en-US" altLang="en-US" dirty="0">
                <a:ea typeface="MS PGothic" charset="-128"/>
              </a:rPr>
              <a:t>loop</a:t>
            </a:r>
          </a:p>
          <a:p>
            <a:pPr algn="ctr">
              <a:spcAft>
                <a:spcPct val="40000"/>
              </a:spcAft>
            </a:pPr>
            <a:r>
              <a:rPr lang="en-US" altLang="en-US" b="1" dirty="0">
                <a:ea typeface="MS PGothic" charset="-128"/>
              </a:rPr>
              <a:t>repeat S until B</a:t>
            </a:r>
            <a:endParaRPr lang="en-US" altLang="en-US" dirty="0">
              <a:ea typeface="MS PGothic" charset="-128"/>
            </a:endParaRPr>
          </a:p>
          <a:p>
            <a:pPr>
              <a:spcAft>
                <a:spcPct val="40000"/>
              </a:spcAft>
            </a:pPr>
            <a:r>
              <a:rPr lang="en-US" altLang="en-US" dirty="0">
                <a:ea typeface="MS PGothic" charset="-128"/>
              </a:rPr>
              <a:t>The number of tries </a:t>
            </a:r>
            <a:r>
              <a:rPr lang="en-US" altLang="en-US" dirty="0" smtClean="0">
                <a:ea typeface="MS PGothic" charset="-128"/>
              </a:rPr>
              <a:t>until  </a:t>
            </a:r>
            <a:r>
              <a:rPr lang="en-US" altLang="en-US" dirty="0">
                <a:ea typeface="MS PGothic" charset="-128"/>
              </a:rPr>
              <a:t>B (success</a:t>
            </a:r>
            <a:r>
              <a:rPr lang="en-US" altLang="en-US" dirty="0" smtClean="0">
                <a:ea typeface="MS PGothic" charset="-128"/>
              </a:rPr>
              <a:t>) is </a:t>
            </a:r>
            <a:r>
              <a:rPr lang="en-US" altLang="en-US" dirty="0">
                <a:ea typeface="MS PGothic" charset="-128"/>
              </a:rPr>
              <a:t>reached </a:t>
            </a:r>
            <a:r>
              <a:rPr lang="en-US" altLang="en-US" dirty="0" smtClean="0">
                <a:ea typeface="MS PGothic" charset="-128"/>
              </a:rPr>
              <a:t>(</a:t>
            </a:r>
            <a:r>
              <a:rPr lang="en-US" altLang="en-US" dirty="0" err="1" smtClean="0">
                <a:ea typeface="MS PGothic" charset="-128"/>
              </a:rPr>
              <a:t>i.e.,includes</a:t>
            </a:r>
            <a:r>
              <a:rPr lang="en-US" altLang="en-US" dirty="0" smtClean="0">
                <a:ea typeface="MS PGothic" charset="-128"/>
              </a:rPr>
              <a:t> B), is </a:t>
            </a:r>
            <a:r>
              <a:rPr lang="en-US" altLang="en-US" dirty="0">
                <a:ea typeface="MS PGothic" charset="-128"/>
              </a:rPr>
              <a:t>a geometrically distributed </a:t>
            </a:r>
            <a:r>
              <a:rPr lang="en-US" altLang="en-US" dirty="0" smtClean="0">
                <a:ea typeface="MS PGothic" charset="-128"/>
              </a:rPr>
              <a:t>Random </a:t>
            </a:r>
            <a:r>
              <a:rPr lang="en-US" altLang="en-US" dirty="0">
                <a:ea typeface="MS PGothic" charset="-128"/>
              </a:rPr>
              <a:t>V</a:t>
            </a:r>
            <a:r>
              <a:rPr lang="en-US" altLang="en-US" dirty="0" smtClean="0">
                <a:ea typeface="MS PGothic" charset="-128"/>
              </a:rPr>
              <a:t>ariable </a:t>
            </a:r>
            <a:r>
              <a:rPr lang="en-US" altLang="en-US" dirty="0">
                <a:ea typeface="MS PGothic" charset="-128"/>
              </a:rPr>
              <a:t>with parameter p.</a:t>
            </a:r>
          </a:p>
          <a:p>
            <a:pPr>
              <a:spcAft>
                <a:spcPct val="40000"/>
              </a:spcAft>
            </a:pPr>
            <a:endParaRPr lang="en-US" altLang="en-US" dirty="0">
              <a:ea typeface="MS PGothic" charset="-128"/>
            </a:endParaRPr>
          </a:p>
        </p:txBody>
      </p:sp>
    </p:spTree>
    <p:extLst>
      <p:ext uri="{BB962C8B-B14F-4D97-AF65-F5344CB8AC3E}">
        <p14:creationId xmlns:p14="http://schemas.microsoft.com/office/powerpoint/2010/main" val="826450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68338" y="92075"/>
            <a:ext cx="7772400" cy="1106488"/>
          </a:xfrm>
          <a:noFill/>
        </p:spPr>
        <p:txBody>
          <a:bodyPr lIns="92075" tIns="46037" rIns="92075" bIns="46037"/>
          <a:lstStyle/>
          <a:p>
            <a:r>
              <a:rPr lang="en-US" altLang="en-US" dirty="0">
                <a:ea typeface="MS PGothic" charset="-128"/>
              </a:rPr>
              <a:t>Discrete Distributions</a:t>
            </a:r>
            <a:br>
              <a:rPr lang="en-US" altLang="en-US" dirty="0">
                <a:ea typeface="MS PGothic" charset="-128"/>
              </a:rPr>
            </a:br>
            <a:r>
              <a:rPr lang="en-US" altLang="en-US" dirty="0" smtClean="0">
                <a:ea typeface="MS PGothic" charset="-128"/>
              </a:rPr>
              <a:t> </a:t>
            </a:r>
            <a:r>
              <a:rPr lang="en-US" altLang="en-US" dirty="0">
                <a:ea typeface="MS PGothic" charset="-128"/>
              </a:rPr>
              <a:t>Geometric </a:t>
            </a:r>
            <a:r>
              <a:rPr lang="en-US" altLang="en-US" dirty="0" err="1">
                <a:ea typeface="MS PGothic" charset="-128"/>
              </a:rPr>
              <a:t>pmf</a:t>
            </a:r>
            <a:r>
              <a:rPr lang="en-US" altLang="en-US" dirty="0">
                <a:ea typeface="MS PGothic" charset="-128"/>
              </a:rPr>
              <a:t> (cont.)</a:t>
            </a:r>
          </a:p>
        </p:txBody>
      </p:sp>
      <p:sp>
        <p:nvSpPr>
          <p:cNvPr id="14339" name="Rectangle 3"/>
          <p:cNvSpPr>
            <a:spLocks noGrp="1" noChangeArrowheads="1"/>
          </p:cNvSpPr>
          <p:nvPr>
            <p:ph type="body" idx="1"/>
          </p:nvPr>
        </p:nvSpPr>
        <p:spPr>
          <a:noFill/>
        </p:spPr>
        <p:txBody>
          <a:bodyPr lIns="92075" tIns="46037" rIns="92075" bIns="46037"/>
          <a:lstStyle/>
          <a:p>
            <a:r>
              <a:rPr lang="en-US" altLang="en-US" dirty="0">
                <a:ea typeface="MS PGothic" charset="-128"/>
              </a:rPr>
              <a:t>To find the </a:t>
            </a:r>
            <a:r>
              <a:rPr lang="en-US" altLang="en-US" dirty="0" err="1">
                <a:ea typeface="MS PGothic" charset="-128"/>
              </a:rPr>
              <a:t>pmf</a:t>
            </a:r>
            <a:r>
              <a:rPr lang="en-US" altLang="en-US" dirty="0">
                <a:ea typeface="MS PGothic" charset="-128"/>
              </a:rPr>
              <a:t> of </a:t>
            </a:r>
            <a:r>
              <a:rPr lang="en-US" altLang="en-US" dirty="0" smtClean="0">
                <a:ea typeface="MS PGothic" charset="-128"/>
              </a:rPr>
              <a:t>a geometric Random Variable (RV), Z </a:t>
            </a:r>
            <a:r>
              <a:rPr lang="en-US" altLang="en-US" dirty="0">
                <a:ea typeface="MS PGothic" charset="-128"/>
              </a:rPr>
              <a:t>note that the event [Z = </a:t>
            </a:r>
            <a:r>
              <a:rPr lang="en-US" altLang="en-US" dirty="0" err="1">
                <a:ea typeface="MS PGothic" charset="-128"/>
              </a:rPr>
              <a:t>i</a:t>
            </a:r>
            <a:r>
              <a:rPr lang="en-US" altLang="en-US" dirty="0">
                <a:ea typeface="MS PGothic" charset="-128"/>
              </a:rPr>
              <a:t>] occurs if and only if we have a sequence of (</a:t>
            </a:r>
            <a:r>
              <a:rPr lang="en-US" altLang="en-US" dirty="0" err="1">
                <a:ea typeface="MS PGothic" charset="-128"/>
              </a:rPr>
              <a:t>i</a:t>
            </a:r>
            <a:r>
              <a:rPr lang="en-US" altLang="en-US" dirty="0">
                <a:ea typeface="MS PGothic" charset="-128"/>
              </a:rPr>
              <a:t> – 1) </a:t>
            </a:r>
            <a:r>
              <a:rPr lang="en-US" altLang="en-US" dirty="0" smtClean="0">
                <a:ea typeface="MS PGothic" charset="-128"/>
              </a:rPr>
              <a:t>“failures” </a:t>
            </a:r>
            <a:r>
              <a:rPr lang="en-US" altLang="en-US" dirty="0">
                <a:ea typeface="MS PGothic" charset="-128"/>
              </a:rPr>
              <a:t>followed by one success -  a sequence of independent Bernoulli trials </a:t>
            </a:r>
            <a:r>
              <a:rPr lang="en-US" altLang="en-US" dirty="0" smtClean="0">
                <a:ea typeface="MS PGothic" charset="-128"/>
              </a:rPr>
              <a:t>each with </a:t>
            </a:r>
            <a:r>
              <a:rPr lang="en-US" altLang="en-US" dirty="0">
                <a:ea typeface="MS PGothic" charset="-128"/>
              </a:rPr>
              <a:t>the probability of success equal to p and failure q.</a:t>
            </a:r>
          </a:p>
          <a:p>
            <a:r>
              <a:rPr lang="en-US" altLang="en-US" dirty="0">
                <a:ea typeface="MS PGothic" charset="-128"/>
              </a:rPr>
              <a:t>Hence, we </a:t>
            </a:r>
            <a:r>
              <a:rPr lang="en-US" altLang="en-US" dirty="0" smtClean="0">
                <a:ea typeface="MS PGothic" charset="-128"/>
              </a:rPr>
              <a:t>have the pdf</a:t>
            </a:r>
            <a:endParaRPr lang="en-US" altLang="en-US" dirty="0">
              <a:ea typeface="MS PGothic" charset="-128"/>
            </a:endParaRPr>
          </a:p>
          <a:p>
            <a:pPr>
              <a:buFontTx/>
              <a:buNone/>
            </a:pPr>
            <a:r>
              <a:rPr lang="en-US" altLang="en-US" dirty="0">
                <a:ea typeface="MS PGothic" charset="-128"/>
              </a:rPr>
              <a:t>					            for </a:t>
            </a:r>
            <a:r>
              <a:rPr lang="en-US" altLang="en-US" dirty="0" err="1">
                <a:ea typeface="MS PGothic" charset="-128"/>
              </a:rPr>
              <a:t>i</a:t>
            </a:r>
            <a:r>
              <a:rPr lang="en-US" altLang="en-US" dirty="0">
                <a:ea typeface="MS PGothic" charset="-128"/>
              </a:rPr>
              <a:t> = 1, 2,...,        (A)</a:t>
            </a:r>
          </a:p>
          <a:p>
            <a:pPr lvl="1"/>
            <a:r>
              <a:rPr lang="en-US" altLang="en-US" dirty="0" smtClean="0">
                <a:ea typeface="MS PGothic" charset="-128"/>
              </a:rPr>
              <a:t>where </a:t>
            </a:r>
            <a:r>
              <a:rPr lang="en-US" altLang="en-US" dirty="0">
                <a:ea typeface="MS PGothic" charset="-128"/>
              </a:rPr>
              <a:t>q = 1 - p.</a:t>
            </a:r>
          </a:p>
          <a:p>
            <a:r>
              <a:rPr lang="en-US" altLang="en-US" dirty="0">
                <a:ea typeface="MS PGothic" charset="-128"/>
              </a:rPr>
              <a:t>Using the formula for the sum of a geometric series, we have:</a:t>
            </a:r>
          </a:p>
          <a:p>
            <a:endParaRPr lang="en-US" altLang="en-US" dirty="0" smtClean="0">
              <a:ea typeface="MS PGothic" charset="-128"/>
            </a:endParaRPr>
          </a:p>
          <a:p>
            <a:endParaRPr lang="en-US" altLang="en-US" dirty="0">
              <a:ea typeface="MS PGothic" charset="-128"/>
            </a:endParaRPr>
          </a:p>
          <a:p>
            <a:endParaRPr lang="en-US" altLang="en-US" dirty="0" smtClean="0">
              <a:ea typeface="MS PGothic" charset="-128"/>
            </a:endParaRPr>
          </a:p>
          <a:p>
            <a:r>
              <a:rPr lang="en-US" altLang="en-US" dirty="0" smtClean="0">
                <a:ea typeface="MS PGothic" charset="-128"/>
              </a:rPr>
              <a:t>CDF of Geometric distr.:</a:t>
            </a:r>
            <a:endParaRPr lang="en-US" altLang="en-US" dirty="0">
              <a:ea typeface="MS PGothic" charset="-128"/>
            </a:endParaRPr>
          </a:p>
        </p:txBody>
      </p:sp>
      <p:graphicFrame>
        <p:nvGraphicFramePr>
          <p:cNvPr id="14340" name="Object 4"/>
          <p:cNvGraphicFramePr>
            <a:graphicFrameLocks/>
          </p:cNvGraphicFramePr>
          <p:nvPr/>
        </p:nvGraphicFramePr>
        <p:xfrm>
          <a:off x="2009775" y="3483769"/>
          <a:ext cx="2843213" cy="392112"/>
        </p:xfrm>
        <a:graphic>
          <a:graphicData uri="http://schemas.openxmlformats.org/presentationml/2006/ole">
            <mc:AlternateContent xmlns:mc="http://schemas.openxmlformats.org/markup-compatibility/2006">
              <mc:Choice xmlns:v="urn:schemas-microsoft-com:vml" Requires="v">
                <p:oleObj spid="_x0000_s36871" name="Equation" r:id="rId4" imgW="1511280" imgH="228600" progId="Equation.3">
                  <p:embed/>
                </p:oleObj>
              </mc:Choice>
              <mc:Fallback>
                <p:oleObj name="Equation" r:id="rId4" imgW="1511280" imgH="2286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9775" y="3483769"/>
                        <a:ext cx="2843213"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1" name="Object 5"/>
          <p:cNvGraphicFramePr>
            <a:graphicFrameLocks/>
          </p:cNvGraphicFramePr>
          <p:nvPr>
            <p:extLst/>
          </p:nvPr>
        </p:nvGraphicFramePr>
        <p:xfrm>
          <a:off x="2770981" y="4423292"/>
          <a:ext cx="3567113" cy="784225"/>
        </p:xfrm>
        <a:graphic>
          <a:graphicData uri="http://schemas.openxmlformats.org/presentationml/2006/ole">
            <mc:AlternateContent xmlns:mc="http://schemas.openxmlformats.org/markup-compatibility/2006">
              <mc:Choice xmlns:v="urn:schemas-microsoft-com:vml" Requires="v">
                <p:oleObj spid="_x0000_s36872" name="Equation" r:id="rId6" imgW="2108160" imgH="431640" progId="Equation.3">
                  <p:embed/>
                </p:oleObj>
              </mc:Choice>
              <mc:Fallback>
                <p:oleObj name="Equation" r:id="rId6" imgW="2108160" imgH="43164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0981" y="4423292"/>
                        <a:ext cx="35671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4"/>
          <p:cNvGraphicFramePr>
            <a:graphicFrameLocks/>
          </p:cNvGraphicFramePr>
          <p:nvPr>
            <p:extLst/>
          </p:nvPr>
        </p:nvGraphicFramePr>
        <p:xfrm>
          <a:off x="3971312" y="5360193"/>
          <a:ext cx="4281487" cy="922338"/>
        </p:xfrm>
        <a:graphic>
          <a:graphicData uri="http://schemas.openxmlformats.org/presentationml/2006/ole">
            <mc:AlternateContent xmlns:mc="http://schemas.openxmlformats.org/markup-compatibility/2006">
              <mc:Choice xmlns:v="urn:schemas-microsoft-com:vml" Requires="v">
                <p:oleObj spid="_x0000_s36873" name="Equation" r:id="rId8" imgW="2082600" imgH="444240" progId="Equation.3">
                  <p:embed/>
                </p:oleObj>
              </mc:Choice>
              <mc:Fallback>
                <p:oleObj name="Equation" r:id="rId8" imgW="2082600" imgH="444240"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1312" y="5360193"/>
                        <a:ext cx="42814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92473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lIns="92075" tIns="46037" rIns="92075" bIns="46037"/>
          <a:lstStyle/>
          <a:p>
            <a:r>
              <a:rPr lang="en-US" altLang="en-US" dirty="0" smtClean="0">
                <a:ea typeface="MS PGothic" charset="-128"/>
              </a:rPr>
              <a:t>Modified Geometric </a:t>
            </a:r>
            <a:r>
              <a:rPr lang="en-US" altLang="en-US" dirty="0">
                <a:ea typeface="MS PGothic" charset="-128"/>
              </a:rPr>
              <a:t>Distribution </a:t>
            </a:r>
            <a:r>
              <a:rPr lang="en-US" altLang="en-US" dirty="0" smtClean="0">
                <a:ea typeface="MS PGothic" charset="-128"/>
              </a:rPr>
              <a:t>Example</a:t>
            </a:r>
            <a:endParaRPr lang="en-US" altLang="en-US" dirty="0">
              <a:ea typeface="MS PGothic" charset="-128"/>
            </a:endParaRPr>
          </a:p>
        </p:txBody>
      </p:sp>
      <p:sp>
        <p:nvSpPr>
          <p:cNvPr id="25603" name="Rectangle 3"/>
          <p:cNvSpPr>
            <a:spLocks noGrp="1" noChangeArrowheads="1"/>
          </p:cNvSpPr>
          <p:nvPr>
            <p:ph type="body" idx="1"/>
          </p:nvPr>
        </p:nvSpPr>
        <p:spPr>
          <a:noFill/>
        </p:spPr>
        <p:txBody>
          <a:bodyPr lIns="92075" tIns="46037" rIns="92075" bIns="46037"/>
          <a:lstStyle/>
          <a:p>
            <a:pPr>
              <a:spcAft>
                <a:spcPct val="40000"/>
              </a:spcAft>
            </a:pPr>
            <a:r>
              <a:rPr lang="en-US" altLang="en-US" dirty="0" smtClean="0">
                <a:ea typeface="MS PGothic" charset="-128"/>
              </a:rPr>
              <a:t>Consider </a:t>
            </a:r>
            <a:r>
              <a:rPr lang="en-US" altLang="en-US" dirty="0">
                <a:ea typeface="MS PGothic" charset="-128"/>
              </a:rPr>
              <a:t>the program segment consisting of a </a:t>
            </a:r>
            <a:r>
              <a:rPr lang="en-US" altLang="en-US" b="1" i="1" dirty="0">
                <a:ea typeface="MS PGothic" charset="-128"/>
              </a:rPr>
              <a:t>while </a:t>
            </a:r>
            <a:r>
              <a:rPr lang="en-US" altLang="en-US" dirty="0">
                <a:ea typeface="MS PGothic" charset="-128"/>
              </a:rPr>
              <a:t>loop:</a:t>
            </a:r>
          </a:p>
          <a:p>
            <a:pPr algn="ctr">
              <a:spcAft>
                <a:spcPct val="40000"/>
              </a:spcAft>
            </a:pPr>
            <a:r>
              <a:rPr lang="en-US" altLang="en-US" b="1" dirty="0">
                <a:ea typeface="MS PGothic" charset="-128"/>
              </a:rPr>
              <a:t>while ¬ B do S</a:t>
            </a:r>
            <a:r>
              <a:rPr lang="en-US" altLang="en-US" dirty="0">
                <a:ea typeface="MS PGothic" charset="-128"/>
              </a:rPr>
              <a:t> </a:t>
            </a:r>
          </a:p>
          <a:p>
            <a:pPr>
              <a:spcAft>
                <a:spcPct val="40000"/>
              </a:spcAft>
            </a:pPr>
            <a:r>
              <a:rPr lang="en-US" altLang="en-US" dirty="0" smtClean="0">
                <a:ea typeface="MS PGothic" charset="-128"/>
              </a:rPr>
              <a:t>the </a:t>
            </a:r>
            <a:r>
              <a:rPr lang="en-US" altLang="en-US" dirty="0">
                <a:ea typeface="MS PGothic" charset="-128"/>
              </a:rPr>
              <a:t>number of  times the body  (or the statement-group S) of the loop  is </a:t>
            </a:r>
            <a:r>
              <a:rPr lang="en-US" altLang="en-US" dirty="0" smtClean="0">
                <a:ea typeface="MS PGothic" charset="-128"/>
              </a:rPr>
              <a:t>executed:  </a:t>
            </a:r>
            <a:r>
              <a:rPr lang="en-US" altLang="en-US" dirty="0">
                <a:ea typeface="MS PGothic" charset="-128"/>
              </a:rPr>
              <a:t>a modified  geometric distribution with parameter p (probability the B is </a:t>
            </a:r>
            <a:r>
              <a:rPr lang="en-US" altLang="en-US" dirty="0" smtClean="0">
                <a:ea typeface="MS PGothic" charset="-128"/>
              </a:rPr>
              <a:t>not true</a:t>
            </a:r>
            <a:r>
              <a:rPr lang="en-US" altLang="en-US" dirty="0">
                <a:ea typeface="MS PGothic" charset="-128"/>
              </a:rPr>
              <a:t>) – no. of failures until the first success.</a:t>
            </a:r>
          </a:p>
          <a:p>
            <a:pPr>
              <a:spcAft>
                <a:spcPct val="40000"/>
              </a:spcAft>
              <a:buFontTx/>
              <a:buNone/>
            </a:pPr>
            <a:endParaRPr lang="en-US" altLang="en-US" dirty="0">
              <a:ea typeface="MS PGothic" charset="-128"/>
            </a:endParaRPr>
          </a:p>
        </p:txBody>
      </p:sp>
    </p:spTree>
    <p:extLst>
      <p:ext uri="{BB962C8B-B14F-4D97-AF65-F5344CB8AC3E}">
        <p14:creationId xmlns:p14="http://schemas.microsoft.com/office/powerpoint/2010/main" val="70184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lIns="92075" tIns="46037" rIns="92075" bIns="46037"/>
          <a:lstStyle/>
          <a:p>
            <a:r>
              <a:rPr lang="en-US" altLang="en-US">
                <a:ea typeface="MS PGothic" charset="-128"/>
              </a:rPr>
              <a:t>Discrete Distributions</a:t>
            </a:r>
            <a:br>
              <a:rPr lang="en-US" altLang="en-US">
                <a:ea typeface="MS PGothic" charset="-128"/>
              </a:rPr>
            </a:br>
            <a:r>
              <a:rPr lang="en-US" altLang="en-US">
                <a:ea typeface="MS PGothic" charset="-128"/>
              </a:rPr>
              <a:t>the Modified Geometric pmf (cont.)</a:t>
            </a:r>
          </a:p>
        </p:txBody>
      </p:sp>
      <p:sp>
        <p:nvSpPr>
          <p:cNvPr id="21507" name="Rectangle 3"/>
          <p:cNvSpPr>
            <a:spLocks noGrp="1" noChangeArrowheads="1"/>
          </p:cNvSpPr>
          <p:nvPr>
            <p:ph type="body" idx="1"/>
          </p:nvPr>
        </p:nvSpPr>
        <p:spPr>
          <a:noFill/>
        </p:spPr>
        <p:txBody>
          <a:bodyPr lIns="92075" tIns="46037" rIns="92075" bIns="46037"/>
          <a:lstStyle/>
          <a:p>
            <a:endParaRPr lang="en-US" altLang="en-US" dirty="0">
              <a:ea typeface="MS PGothic" charset="-128"/>
            </a:endParaRPr>
          </a:p>
          <a:p>
            <a:r>
              <a:rPr lang="en-US" altLang="en-US" dirty="0">
                <a:ea typeface="MS PGothic" charset="-128"/>
              </a:rPr>
              <a:t>The random variable X is said to have a modified geometric </a:t>
            </a:r>
            <a:r>
              <a:rPr lang="en-US" altLang="en-US" dirty="0" err="1">
                <a:ea typeface="MS PGothic" charset="-128"/>
              </a:rPr>
              <a:t>pmf</a:t>
            </a:r>
            <a:r>
              <a:rPr lang="en-US" altLang="en-US" dirty="0">
                <a:ea typeface="MS PGothic" charset="-128"/>
              </a:rPr>
              <a:t>, specify by</a:t>
            </a:r>
          </a:p>
          <a:p>
            <a:pPr>
              <a:buFontTx/>
              <a:buNone/>
            </a:pPr>
            <a:r>
              <a:rPr lang="en-US" altLang="en-US" dirty="0">
                <a:ea typeface="MS PGothic" charset="-128"/>
              </a:rPr>
              <a:t>						        for </a:t>
            </a:r>
            <a:r>
              <a:rPr lang="en-US" altLang="en-US" dirty="0" err="1">
                <a:ea typeface="MS PGothic" charset="-128"/>
              </a:rPr>
              <a:t>i</a:t>
            </a:r>
            <a:r>
              <a:rPr lang="en-US" altLang="en-US" dirty="0">
                <a:ea typeface="MS PGothic" charset="-128"/>
              </a:rPr>
              <a:t> = 0, 1, 2,...,</a:t>
            </a:r>
          </a:p>
          <a:p>
            <a:endParaRPr lang="en-US" altLang="en-US" dirty="0">
              <a:ea typeface="MS PGothic" charset="-128"/>
            </a:endParaRPr>
          </a:p>
          <a:p>
            <a:r>
              <a:rPr lang="en-US" altLang="en-US" dirty="0">
                <a:ea typeface="MS PGothic" charset="-128"/>
              </a:rPr>
              <a:t>The corresponding  </a:t>
            </a:r>
            <a:r>
              <a:rPr lang="en-US" altLang="en-US" dirty="0" smtClean="0">
                <a:ea typeface="MS PGothic" charset="-128"/>
              </a:rPr>
              <a:t>Cumulative Distribution </a:t>
            </a:r>
            <a:r>
              <a:rPr lang="en-US" altLang="en-US" dirty="0">
                <a:ea typeface="MS PGothic" charset="-128"/>
              </a:rPr>
              <a:t>function is:</a:t>
            </a:r>
          </a:p>
          <a:p>
            <a:endParaRPr lang="en-US" altLang="en-US" dirty="0">
              <a:ea typeface="MS PGothic" charset="-128"/>
            </a:endParaRPr>
          </a:p>
          <a:p>
            <a:endParaRPr lang="en-US" altLang="en-US" dirty="0">
              <a:ea typeface="MS PGothic" charset="-128"/>
            </a:endParaRPr>
          </a:p>
          <a:p>
            <a:endParaRPr lang="en-US" altLang="en-US" dirty="0">
              <a:ea typeface="MS PGothic" charset="-128"/>
            </a:endParaRPr>
          </a:p>
          <a:p>
            <a:endParaRPr lang="en-US" altLang="en-US" dirty="0">
              <a:ea typeface="MS PGothic" charset="-128"/>
            </a:endParaRPr>
          </a:p>
          <a:p>
            <a:endParaRPr lang="en-US" altLang="en-US" dirty="0">
              <a:ea typeface="MS PGothic" charset="-128"/>
            </a:endParaRPr>
          </a:p>
        </p:txBody>
      </p:sp>
      <p:graphicFrame>
        <p:nvGraphicFramePr>
          <p:cNvPr id="21508" name="Object 4"/>
          <p:cNvGraphicFramePr>
            <a:graphicFrameLocks/>
          </p:cNvGraphicFramePr>
          <p:nvPr/>
        </p:nvGraphicFramePr>
        <p:xfrm>
          <a:off x="3108325" y="2527300"/>
          <a:ext cx="1962150" cy="439738"/>
        </p:xfrm>
        <a:graphic>
          <a:graphicData uri="http://schemas.openxmlformats.org/presentationml/2006/ole">
            <mc:AlternateContent xmlns:mc="http://schemas.openxmlformats.org/markup-compatibility/2006">
              <mc:Choice xmlns:v="urn:schemas-microsoft-com:vml" Requires="v">
                <p:oleObj spid="_x0000_s37892" name="Equation" r:id="rId4" imgW="1002960" imgH="228600" progId="Equation.3">
                  <p:embed/>
                </p:oleObj>
              </mc:Choice>
              <mc:Fallback>
                <p:oleObj name="Equation" r:id="rId4" imgW="1002960" imgH="2286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325" y="2527300"/>
                        <a:ext cx="19621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9" name="Object 5"/>
          <p:cNvGraphicFramePr>
            <a:graphicFrameLocks/>
          </p:cNvGraphicFramePr>
          <p:nvPr/>
        </p:nvGraphicFramePr>
        <p:xfrm>
          <a:off x="3983038" y="4289425"/>
          <a:ext cx="217487" cy="444500"/>
        </p:xfrm>
        <a:graphic>
          <a:graphicData uri="http://schemas.openxmlformats.org/presentationml/2006/ole">
            <mc:AlternateContent xmlns:mc="http://schemas.openxmlformats.org/markup-compatibility/2006">
              <mc:Choice xmlns:v="urn:schemas-microsoft-com:vml" Requires="v">
                <p:oleObj spid="_x0000_s37893" name="Equation" r:id="rId6" imgW="1752600" imgH="3568700" progId="Equation.3">
                  <p:embed/>
                </p:oleObj>
              </mc:Choice>
              <mc:Fallback>
                <p:oleObj name="Equation" r:id="rId6" imgW="1752600" imgH="35687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3038" y="4289425"/>
                        <a:ext cx="2174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1510" name="Rectangle 6"/>
          <p:cNvSpPr>
            <a:spLocks noChangeArrowheads="1"/>
          </p:cNvSpPr>
          <p:nvPr/>
        </p:nvSpPr>
        <p:spPr bwMode="auto">
          <a:xfrm>
            <a:off x="5851525" y="4225925"/>
            <a:ext cx="100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Times New Roman" charset="0"/>
                <a:ea typeface="MS PGothic" charset="-128"/>
              </a:defRPr>
            </a:lvl2pPr>
            <a:lvl3pPr marL="1143000" indent="-228600">
              <a:spcBef>
                <a:spcPct val="20000"/>
              </a:spcBef>
              <a:buSzPct val="100000"/>
              <a:buChar char="•"/>
              <a:defRPr>
                <a:solidFill>
                  <a:schemeClr val="tx1"/>
                </a:solidFill>
                <a:latin typeface="Times New Roman" charset="0"/>
                <a:ea typeface="MS PGothic" charset="-128"/>
              </a:defRPr>
            </a:lvl3pPr>
            <a:lvl4pPr marL="1600200" indent="-228600">
              <a:spcBef>
                <a:spcPct val="20000"/>
              </a:spcBef>
              <a:buSzPct val="100000"/>
              <a:buChar char="–"/>
              <a:defRPr>
                <a:solidFill>
                  <a:schemeClr val="tx1"/>
                </a:solidFill>
                <a:latin typeface="Times New Roman" charset="0"/>
                <a:ea typeface="MS PGothic" charset="-128"/>
              </a:defRPr>
            </a:lvl4pPr>
            <a:lvl5pPr marL="2057400" indent="-228600">
              <a:spcBef>
                <a:spcPct val="20000"/>
              </a:spcBef>
              <a:buSzPct val="100000"/>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SzPct val="100000"/>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SzPct val="100000"/>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SzPct val="100000"/>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SzPct val="100000"/>
              <a:buChar char="•"/>
              <a:defRPr sz="2000">
                <a:solidFill>
                  <a:schemeClr val="tx1"/>
                </a:solidFill>
                <a:latin typeface="Times New Roman" charset="0"/>
                <a:ea typeface="MS PGothic" charset="-128"/>
              </a:defRPr>
            </a:lvl9pPr>
          </a:lstStyle>
          <a:p>
            <a:pPr defTabSz="914400" eaLnBrk="0" fontAlgn="base" hangingPunct="0">
              <a:spcBef>
                <a:spcPct val="0"/>
              </a:spcBef>
              <a:spcAft>
                <a:spcPct val="0"/>
              </a:spcAft>
              <a:buSzTx/>
              <a:buFontTx/>
              <a:buNone/>
            </a:pPr>
            <a:r>
              <a:rPr lang="en-US" altLang="en-US" smtClean="0">
                <a:solidFill>
                  <a:srgbClr val="000000"/>
                </a:solidFill>
                <a:latin typeface="Times New Roman" charset="0"/>
              </a:rPr>
              <a:t>for t ≥ 0</a:t>
            </a:r>
            <a:endParaRPr lang="en-US" altLang="en-US" sz="1600" smtClean="0">
              <a:solidFill>
                <a:srgbClr val="000000"/>
              </a:solidFill>
              <a:latin typeface="Times New Roman" charset="0"/>
            </a:endParaRPr>
          </a:p>
        </p:txBody>
      </p:sp>
      <p:graphicFrame>
        <p:nvGraphicFramePr>
          <p:cNvPr id="21511" name="Object 7"/>
          <p:cNvGraphicFramePr>
            <a:graphicFrameLocks/>
          </p:cNvGraphicFramePr>
          <p:nvPr/>
        </p:nvGraphicFramePr>
        <p:xfrm>
          <a:off x="1866900" y="3921125"/>
          <a:ext cx="3873500" cy="871538"/>
        </p:xfrm>
        <a:graphic>
          <a:graphicData uri="http://schemas.openxmlformats.org/presentationml/2006/ole">
            <mc:AlternateContent xmlns:mc="http://schemas.openxmlformats.org/markup-compatibility/2006">
              <mc:Choice xmlns:v="urn:schemas-microsoft-com:vml" Requires="v">
                <p:oleObj spid="_x0000_s37894" name="Equation" r:id="rId8" imgW="2184120" imgH="444240" progId="Equation.3">
                  <p:embed/>
                </p:oleObj>
              </mc:Choice>
              <mc:Fallback>
                <p:oleObj name="Equation" r:id="rId8" imgW="2184120" imgH="444240"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66900" y="3921125"/>
                        <a:ext cx="3873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02814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untitled 26">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26">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a:ln>
              <a:noFill/>
            </a:ln>
            <a:solidFill>
              <a:schemeClr val="tx1"/>
            </a:solidFill>
            <a:effectLst/>
            <a:latin typeface="Helvetica"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a:ln>
              <a:noFill/>
            </a:ln>
            <a:solidFill>
              <a:schemeClr val="tx1"/>
            </a:solidFill>
            <a:effectLst/>
            <a:latin typeface="Helvetica" charset="0"/>
            <a:ea typeface="ＭＳ Ｐゴシック" charset="0"/>
          </a:defRPr>
        </a:defPPr>
      </a:lstStyle>
    </a:lnDef>
  </a:objectDefaults>
  <a:extraClrSchemeLst>
    <a:extraClrScheme>
      <a:clrScheme name="untitled 2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 HD:Applications:Microsoft Office:Microsoft PowerPoint 4:</Template>
  <TotalTime>6244</TotalTime>
  <Pages>20</Pages>
  <Words>2421</Words>
  <Application>Microsoft Macintosh PowerPoint</Application>
  <PresentationFormat>On-screen Show (4:3)</PresentationFormat>
  <Paragraphs>296</Paragraphs>
  <Slides>35</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Cambria Math</vt:lpstr>
      <vt:lpstr>Helvetica</vt:lpstr>
      <vt:lpstr>MS PGothic</vt:lpstr>
      <vt:lpstr>ＭＳ Ｐゴシック</vt:lpstr>
      <vt:lpstr>Symbol</vt:lpstr>
      <vt:lpstr>Times New Roman</vt:lpstr>
      <vt:lpstr>Arial</vt:lpstr>
      <vt:lpstr>untitled 26</vt:lpstr>
      <vt:lpstr>Equation</vt:lpstr>
      <vt:lpstr>Important Discrete Distributions:  Poisson, Geometric, &amp; Modified Geometric</vt:lpstr>
      <vt:lpstr>Today’s Topics</vt:lpstr>
      <vt:lpstr>Binomial Random Variable (RV) Example: Twin Engine vs 4-Engine Airplane</vt:lpstr>
      <vt:lpstr>Binomial RV Example 3 (Cont’)</vt:lpstr>
      <vt:lpstr>Geometric Distribution: Examples</vt:lpstr>
      <vt:lpstr>Geometric Distribution Examples</vt:lpstr>
      <vt:lpstr>Discrete Distributions  Geometric pmf (cont.)</vt:lpstr>
      <vt:lpstr>Modified Geometric Distribution Example</vt:lpstr>
      <vt:lpstr>Discrete Distributions the Modified Geometric pmf (cont.)</vt:lpstr>
      <vt:lpstr>Example: Geometric Random Variable</vt:lpstr>
      <vt:lpstr>The Poisson Random Variable</vt:lpstr>
      <vt:lpstr>Poisson Random Variable</vt:lpstr>
      <vt:lpstr>Geometric Distribution Examples</vt:lpstr>
      <vt:lpstr>Discrete Distributions  Geometric pmf (cont.)</vt:lpstr>
      <vt:lpstr>Discrete Distributions the Modified Geometric pmf (cont.)</vt:lpstr>
      <vt:lpstr>Example: Geometric Random Variable</vt:lpstr>
      <vt:lpstr>The Poisson Random Variable</vt:lpstr>
      <vt:lpstr>Poisson Random Variable</vt:lpstr>
      <vt:lpstr>Example: Poisson Random Variables</vt:lpstr>
      <vt:lpstr>Poisson Random Variable</vt:lpstr>
      <vt:lpstr>Example: PDF, PMF</vt:lpstr>
      <vt:lpstr>Example: CDF</vt:lpstr>
      <vt:lpstr>Example: Identify Random Variables</vt:lpstr>
      <vt:lpstr>Example: Identify Random Variables</vt:lpstr>
      <vt:lpstr>Review: Continuous Random Variables</vt:lpstr>
      <vt:lpstr>Normal or Gaussian Distribution</vt:lpstr>
      <vt:lpstr>Normal or Gaussian Distribution</vt:lpstr>
      <vt:lpstr>Normal or Gaussian Distribution (cont.)</vt:lpstr>
      <vt:lpstr>Normal or Gaussian Distribution (cont.)</vt:lpstr>
      <vt:lpstr>Normal or Gaussian Distribution (cont.)</vt:lpstr>
      <vt:lpstr>Normal or Gaussian Distribution (cont.)</vt:lpstr>
      <vt:lpstr>Normal or Gaussian Distribution (cont.)</vt:lpstr>
      <vt:lpstr>Normal or Gaussian Distribution Example 1</vt:lpstr>
      <vt:lpstr>Normal or Gaussian Distribution Example 1 (cont.)</vt:lpstr>
      <vt:lpstr>Normal or Gaussian Distribution Example 2</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Fault Tolerant Computing</dc:title>
  <dc:subject>lecture 1</dc:subject>
  <dc:creator>Center for Reliable and High-performance Computing</dc:creator>
  <cp:lastModifiedBy>Microsoft Office User</cp:lastModifiedBy>
  <cp:revision>255</cp:revision>
  <cp:lastPrinted>2016-09-26T14:26:21Z</cp:lastPrinted>
  <dcterms:created xsi:type="dcterms:W3CDTF">1997-10-16T10:43:32Z</dcterms:created>
  <dcterms:modified xsi:type="dcterms:W3CDTF">2017-02-22T14:41:10Z</dcterms:modified>
</cp:coreProperties>
</file>