
<file path=[Content_Types].xml><?xml version="1.0" encoding="utf-8"?>
<Types xmlns="http://schemas.openxmlformats.org/package/2006/content-types">
  <Default Extension="xml" ContentType="application/xml"/>
  <Default Extension="wmf" ContentType="image/x-wmf"/>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344" r:id="rId2"/>
    <p:sldId id="345" r:id="rId3"/>
    <p:sldId id="404" r:id="rId4"/>
    <p:sldId id="401" r:id="rId5"/>
    <p:sldId id="402" r:id="rId6"/>
    <p:sldId id="396" r:id="rId7"/>
    <p:sldId id="397" r:id="rId8"/>
    <p:sldId id="398" r:id="rId9"/>
    <p:sldId id="403" r:id="rId10"/>
    <p:sldId id="400" r:id="rId11"/>
    <p:sldId id="358" r:id="rId12"/>
    <p:sldId id="388" r:id="rId13"/>
    <p:sldId id="389" r:id="rId14"/>
    <p:sldId id="390" r:id="rId15"/>
    <p:sldId id="391" r:id="rId16"/>
    <p:sldId id="392" r:id="rId17"/>
    <p:sldId id="393" r:id="rId18"/>
    <p:sldId id="394" r:id="rId19"/>
    <p:sldId id="359" r:id="rId20"/>
    <p:sldId id="361" r:id="rId21"/>
    <p:sldId id="360"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 id="385" r:id="rId46"/>
  </p:sldIdLst>
  <p:sldSz cx="9144000" cy="6858000" type="letter"/>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800" kern="1200">
        <a:solidFill>
          <a:schemeClr val="tx1"/>
        </a:solidFill>
        <a:latin typeface="Helvetica" charset="0"/>
        <a:ea typeface="MS PGothic" charset="-128"/>
        <a:cs typeface="+mn-cs"/>
      </a:defRPr>
    </a:lvl1pPr>
    <a:lvl2pPr marL="457200" algn="l" rtl="0" eaLnBrk="0" fontAlgn="base" hangingPunct="0">
      <a:spcBef>
        <a:spcPct val="0"/>
      </a:spcBef>
      <a:spcAft>
        <a:spcPct val="0"/>
      </a:spcAft>
      <a:defRPr sz="800" kern="1200">
        <a:solidFill>
          <a:schemeClr val="tx1"/>
        </a:solidFill>
        <a:latin typeface="Helvetica" charset="0"/>
        <a:ea typeface="MS PGothic" charset="-128"/>
        <a:cs typeface="+mn-cs"/>
      </a:defRPr>
    </a:lvl2pPr>
    <a:lvl3pPr marL="914400" algn="l" rtl="0" eaLnBrk="0" fontAlgn="base" hangingPunct="0">
      <a:spcBef>
        <a:spcPct val="0"/>
      </a:spcBef>
      <a:spcAft>
        <a:spcPct val="0"/>
      </a:spcAft>
      <a:defRPr sz="800" kern="1200">
        <a:solidFill>
          <a:schemeClr val="tx1"/>
        </a:solidFill>
        <a:latin typeface="Helvetica" charset="0"/>
        <a:ea typeface="MS PGothic" charset="-128"/>
        <a:cs typeface="+mn-cs"/>
      </a:defRPr>
    </a:lvl3pPr>
    <a:lvl4pPr marL="1371600" algn="l" rtl="0" eaLnBrk="0" fontAlgn="base" hangingPunct="0">
      <a:spcBef>
        <a:spcPct val="0"/>
      </a:spcBef>
      <a:spcAft>
        <a:spcPct val="0"/>
      </a:spcAft>
      <a:defRPr sz="800" kern="1200">
        <a:solidFill>
          <a:schemeClr val="tx1"/>
        </a:solidFill>
        <a:latin typeface="Helvetica" charset="0"/>
        <a:ea typeface="MS PGothic" charset="-128"/>
        <a:cs typeface="+mn-cs"/>
      </a:defRPr>
    </a:lvl4pPr>
    <a:lvl5pPr marL="1828800" algn="l" rtl="0" eaLnBrk="0" fontAlgn="base" hangingPunct="0">
      <a:spcBef>
        <a:spcPct val="0"/>
      </a:spcBef>
      <a:spcAft>
        <a:spcPct val="0"/>
      </a:spcAft>
      <a:defRPr sz="800" kern="1200">
        <a:solidFill>
          <a:schemeClr val="tx1"/>
        </a:solidFill>
        <a:latin typeface="Helvetica" charset="0"/>
        <a:ea typeface="MS PGothic" charset="-128"/>
        <a:cs typeface="+mn-cs"/>
      </a:defRPr>
    </a:lvl5pPr>
    <a:lvl6pPr marL="2286000" algn="l" defTabSz="914400" rtl="0" eaLnBrk="1" latinLnBrk="0" hangingPunct="1">
      <a:defRPr sz="800" kern="1200">
        <a:solidFill>
          <a:schemeClr val="tx1"/>
        </a:solidFill>
        <a:latin typeface="Helvetica" charset="0"/>
        <a:ea typeface="MS PGothic" charset="-128"/>
        <a:cs typeface="+mn-cs"/>
      </a:defRPr>
    </a:lvl6pPr>
    <a:lvl7pPr marL="2743200" algn="l" defTabSz="914400" rtl="0" eaLnBrk="1" latinLnBrk="0" hangingPunct="1">
      <a:defRPr sz="800" kern="1200">
        <a:solidFill>
          <a:schemeClr val="tx1"/>
        </a:solidFill>
        <a:latin typeface="Helvetica" charset="0"/>
        <a:ea typeface="MS PGothic" charset="-128"/>
        <a:cs typeface="+mn-cs"/>
      </a:defRPr>
    </a:lvl7pPr>
    <a:lvl8pPr marL="3200400" algn="l" defTabSz="914400" rtl="0" eaLnBrk="1" latinLnBrk="0" hangingPunct="1">
      <a:defRPr sz="800" kern="1200">
        <a:solidFill>
          <a:schemeClr val="tx1"/>
        </a:solidFill>
        <a:latin typeface="Helvetica" charset="0"/>
        <a:ea typeface="MS PGothic" charset="-128"/>
        <a:cs typeface="+mn-cs"/>
      </a:defRPr>
    </a:lvl8pPr>
    <a:lvl9pPr marL="3657600" algn="l" defTabSz="914400" rtl="0" eaLnBrk="1" latinLnBrk="0" hangingPunct="1">
      <a:defRPr sz="800" kern="1200">
        <a:solidFill>
          <a:schemeClr val="tx1"/>
        </a:solidFill>
        <a:latin typeface="Helvetica"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B7CCFE"/>
    <a:srgbClr val="D2DFFF"/>
    <a:srgbClr val="ECF2FF"/>
    <a:srgbClr val="EEF3FF"/>
    <a:srgbClr val="EEEEEE"/>
    <a:srgbClr val="FCF5F6"/>
    <a:srgbClr val="DADA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8"/>
    <p:restoredTop sz="94718"/>
  </p:normalViewPr>
  <p:slideViewPr>
    <p:cSldViewPr snapToGrid="0">
      <p:cViewPr varScale="1">
        <p:scale>
          <a:sx n="92" d="100"/>
          <a:sy n="92" d="100"/>
        </p:scale>
        <p:origin x="1432"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184"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5" Type="http://schemas.openxmlformats.org/officeDocument/2006/relationships/image" Target="../media/image7.wmf"/><Relationship Id="rId6" Type="http://schemas.openxmlformats.org/officeDocument/2006/relationships/image" Target="../media/image8.wmf"/><Relationship Id="rId7" Type="http://schemas.openxmlformats.org/officeDocument/2006/relationships/image" Target="../media/image9.wmf"/><Relationship Id="rId8" Type="http://schemas.openxmlformats.org/officeDocument/2006/relationships/image" Target="../media/image10.wmf"/><Relationship Id="rId9" Type="http://schemas.openxmlformats.org/officeDocument/2006/relationships/image" Target="../media/image11.emf"/><Relationship Id="rId1" Type="http://schemas.openxmlformats.org/officeDocument/2006/relationships/image" Target="../media/image3.emf"/><Relationship Id="rId2"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5.wmf"/><Relationship Id="rId4" Type="http://schemas.openxmlformats.org/officeDocument/2006/relationships/image" Target="../media/image46.emf"/><Relationship Id="rId1" Type="http://schemas.openxmlformats.org/officeDocument/2006/relationships/image" Target="../media/image43.emf"/><Relationship Id="rId2"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wmf"/><Relationship Id="rId2" Type="http://schemas.openxmlformats.org/officeDocument/2006/relationships/image" Target="../media/image48.wmf"/><Relationship Id="rId3" Type="http://schemas.openxmlformats.org/officeDocument/2006/relationships/image" Target="../media/image4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wmf"/><Relationship Id="rId2" Type="http://schemas.openxmlformats.org/officeDocument/2006/relationships/image" Target="../media/image51.wmf"/><Relationship Id="rId3" Type="http://schemas.openxmlformats.org/officeDocument/2006/relationships/image" Target="../media/image52.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5.wmf"/><Relationship Id="rId4" Type="http://schemas.openxmlformats.org/officeDocument/2006/relationships/image" Target="../media/image56.wmf"/><Relationship Id="rId1" Type="http://schemas.openxmlformats.org/officeDocument/2006/relationships/image" Target="../media/image53.wmf"/><Relationship Id="rId2" Type="http://schemas.openxmlformats.org/officeDocument/2006/relationships/image" Target="../media/image5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7.wmf"/><Relationship Id="rId2" Type="http://schemas.openxmlformats.org/officeDocument/2006/relationships/image" Target="../media/image58.wmf"/><Relationship Id="rId3" Type="http://schemas.openxmlformats.org/officeDocument/2006/relationships/image" Target="../media/image5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0.wmf"/><Relationship Id="rId2" Type="http://schemas.openxmlformats.org/officeDocument/2006/relationships/image" Target="../media/image6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2.wmf"/><Relationship Id="rId2" Type="http://schemas.openxmlformats.org/officeDocument/2006/relationships/image" Target="../media/image6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4.emf"/><Relationship Id="rId2" Type="http://schemas.openxmlformats.org/officeDocument/2006/relationships/image" Target="../media/image6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8.wmf"/><Relationship Id="rId4" Type="http://schemas.openxmlformats.org/officeDocument/2006/relationships/image" Target="../media/image69.wmf"/><Relationship Id="rId1" Type="http://schemas.openxmlformats.org/officeDocument/2006/relationships/image" Target="../media/image66.wmf"/><Relationship Id="rId2"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emf"/><Relationship Id="rId1" Type="http://schemas.openxmlformats.org/officeDocument/2006/relationships/image" Target="../media/image12.wmf"/><Relationship Id="rId2"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2.emf"/><Relationship Id="rId4" Type="http://schemas.openxmlformats.org/officeDocument/2006/relationships/image" Target="../media/image73.wmf"/><Relationship Id="rId5" Type="http://schemas.openxmlformats.org/officeDocument/2006/relationships/image" Target="../media/image74.wmf"/><Relationship Id="rId1" Type="http://schemas.openxmlformats.org/officeDocument/2006/relationships/image" Target="../media/image70.wmf"/><Relationship Id="rId2" Type="http://schemas.openxmlformats.org/officeDocument/2006/relationships/image" Target="../media/image7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5.wmf"/><Relationship Id="rId2" Type="http://schemas.openxmlformats.org/officeDocument/2006/relationships/image" Target="../media/image76.wmf"/><Relationship Id="rId3" Type="http://schemas.openxmlformats.org/officeDocument/2006/relationships/image" Target="../media/image7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8.wmf"/><Relationship Id="rId2" Type="http://schemas.openxmlformats.org/officeDocument/2006/relationships/image" Target="../media/image7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2.emf"/><Relationship Id="rId4" Type="http://schemas.openxmlformats.org/officeDocument/2006/relationships/image" Target="../media/image83.emf"/><Relationship Id="rId1" Type="http://schemas.openxmlformats.org/officeDocument/2006/relationships/image" Target="../media/image80.emf"/><Relationship Id="rId2" Type="http://schemas.openxmlformats.org/officeDocument/2006/relationships/image" Target="../media/image81.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6.emf"/><Relationship Id="rId4" Type="http://schemas.openxmlformats.org/officeDocument/2006/relationships/image" Target="../media/image87.emf"/><Relationship Id="rId1" Type="http://schemas.openxmlformats.org/officeDocument/2006/relationships/image" Target="../media/image84.emf"/><Relationship Id="rId2" Type="http://schemas.openxmlformats.org/officeDocument/2006/relationships/image" Target="../media/image8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9.emf"/><Relationship Id="rId2" Type="http://schemas.openxmlformats.org/officeDocument/2006/relationships/image" Target="../media/image90.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3.emf"/><Relationship Id="rId4" Type="http://schemas.openxmlformats.org/officeDocument/2006/relationships/image" Target="../media/image94.wmf"/><Relationship Id="rId1" Type="http://schemas.openxmlformats.org/officeDocument/2006/relationships/image" Target="../media/image91.emf"/><Relationship Id="rId2" Type="http://schemas.openxmlformats.org/officeDocument/2006/relationships/image" Target="../media/image9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6.wmf"/><Relationship Id="rId2" Type="http://schemas.openxmlformats.org/officeDocument/2006/relationships/image" Target="../media/image97.wmf"/><Relationship Id="rId3" Type="http://schemas.openxmlformats.org/officeDocument/2006/relationships/image" Target="../media/image98.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01.emf"/><Relationship Id="rId4" Type="http://schemas.openxmlformats.org/officeDocument/2006/relationships/image" Target="../media/image102.wmf"/><Relationship Id="rId1" Type="http://schemas.openxmlformats.org/officeDocument/2006/relationships/image" Target="../media/image99.emf"/><Relationship Id="rId2" Type="http://schemas.openxmlformats.org/officeDocument/2006/relationships/image" Target="../media/image10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 Id="rId3" Type="http://schemas.openxmlformats.org/officeDocument/2006/relationships/image" Target="../media/image1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4.wmf"/><Relationship Id="rId2" Type="http://schemas.openxmlformats.org/officeDocument/2006/relationships/image" Target="../media/image105.wmf"/><Relationship Id="rId3" Type="http://schemas.openxmlformats.org/officeDocument/2006/relationships/image" Target="../media/image10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7.wmf"/><Relationship Id="rId2" Type="http://schemas.openxmlformats.org/officeDocument/2006/relationships/image" Target="../media/image108.wmf"/></Relationships>
</file>

<file path=ppt/drawings/_rels/vmlDrawing32.vml.rels><?xml version="1.0" encoding="UTF-8" standalone="yes"?>
<Relationships xmlns="http://schemas.openxmlformats.org/package/2006/relationships"><Relationship Id="rId1" Type="http://schemas.openxmlformats.org/officeDocument/2006/relationships/image" Target="NULL"/></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9.wmf"/><Relationship Id="rId2" Type="http://schemas.openxmlformats.org/officeDocument/2006/relationships/image" Target="../media/image110.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11.wmf"/><Relationship Id="rId2" Type="http://schemas.openxmlformats.org/officeDocument/2006/relationships/image" Target="../media/image11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13.wmf"/><Relationship Id="rId2" Type="http://schemas.openxmlformats.org/officeDocument/2006/relationships/image" Target="../media/image114.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16.wmf"/><Relationship Id="rId4" Type="http://schemas.openxmlformats.org/officeDocument/2006/relationships/image" Target="../media/image117.wmf"/><Relationship Id="rId1" Type="http://schemas.openxmlformats.org/officeDocument/2006/relationships/image" Target="../media/image115.wmf"/><Relationship Id="rId2" Type="http://schemas.openxmlformats.org/officeDocument/2006/relationships/image" Target="../media/image114.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wmf"/><Relationship Id="rId6" Type="http://schemas.openxmlformats.org/officeDocument/2006/relationships/image" Target="../media/image23.wmf"/><Relationship Id="rId7" Type="http://schemas.openxmlformats.org/officeDocument/2006/relationships/image" Target="../media/image24.wmf"/><Relationship Id="rId8" Type="http://schemas.openxmlformats.org/officeDocument/2006/relationships/image" Target="../media/image25.wmf"/><Relationship Id="rId1" Type="http://schemas.openxmlformats.org/officeDocument/2006/relationships/image" Target="../media/image18.wmf"/><Relationship Id="rId2"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image" Target="../media/image30.wmf"/><Relationship Id="rId6" Type="http://schemas.openxmlformats.org/officeDocument/2006/relationships/image" Target="../media/image31.emf"/><Relationship Id="rId1" Type="http://schemas.openxmlformats.org/officeDocument/2006/relationships/image" Target="../media/image26.emf"/><Relationship Id="rId2"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4" Type="http://schemas.openxmlformats.org/officeDocument/2006/relationships/image" Target="../media/image35.wmf"/><Relationship Id="rId1" Type="http://schemas.openxmlformats.org/officeDocument/2006/relationships/image" Target="../media/image32.wmf"/><Relationship Id="rId2"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wmf"/><Relationship Id="rId4" Type="http://schemas.openxmlformats.org/officeDocument/2006/relationships/image" Target="../media/image39.wmf"/><Relationship Id="rId1" Type="http://schemas.openxmlformats.org/officeDocument/2006/relationships/image" Target="../media/image36.wmf"/><Relationship Id="rId2"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wmf"/><Relationship Id="rId4" Type="http://schemas.openxmlformats.org/officeDocument/2006/relationships/image" Target="../media/image39.wmf"/><Relationship Id="rId1" Type="http://schemas.openxmlformats.org/officeDocument/2006/relationships/image" Target="../media/image36.wmf"/><Relationship Id="rId2"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 Id="rId2"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03T15:56:43.619"/>
    </inkml:context>
    <inkml:brush xml:id="br0">
      <inkml:brushProperty name="width" value="0.09071" units="cm"/>
      <inkml:brushProperty name="height" value="0.09071" units="cm"/>
    </inkml:brush>
  </inkml:definitions>
  <inkml:trace contextRef="#ctx0" brushRef="#br0">223 12 8246,'-11'0'0,"-1"0"0,1 0 0,0 0 0,0 0 0,1-1 0,1-2 0,4-1 0,4 2 0,6 1 0,4 1 71,2 0 0,0 0 1,0 0-1,0 0 0,1 0-50,-1 0 0,0 5 0,0 2 0,0 3 0,1 1 0,-1 0 0,-1 0-175,-3 1 0,-1-1 0,-3 0 0,1 0 28,-2 0 1,-2 2 0,-4 0-1,-4 2 1,-5-1 89,-2-2 1,-5 0-1,2-1 1,-3 0 28,-2 0 1,1 0 0,0 1 0,-1-3 66,1-1 0,1 1 1,1-4 168,1 1 1,6-4-108,-2 2 1,7-4 0,4-4 0,4-3 29,4-3 1,4-3 0,5-1-1,3-5-46,2-2 0,1 2 0,3 1-117,0-2 1,1 0 0,-1 1-1,0 3-53,1 0 1,-1 3 0,0-1 0,0 1 0,-3 2-115,0 0 0,-4 5 1,2 2-1,-1 3 47,-2 1 1,-1 0 0,-4 1-1,0 3 82,-1 3 0,-2 8 0,1 4 0,-3 0 83,-3 0 0,-1 6 1,0-4-1,0 0 168,0-1 0,0-1 0,-1 2 1,-3-1-21,-3-2 0,1-4 1,-2 1-204,-1-3 1,0-1 0,-1 1-1,1-2-133,1-3 1,1 3-1,-4-4 1,0 0-516,-1-2 1,1-3-1,0-1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03T15:57:17.161"/>
    </inkml:context>
    <inkml:brush xml:id="br0">
      <inkml:brushProperty name="width" value="0.09071" units="cm"/>
      <inkml:brushProperty name="height" value="0.09071" units="cm"/>
    </inkml:brush>
  </inkml:definitions>
  <inkml:trace contextRef="#ctx0" brushRef="#br0">213 71 9014,'0'-12'0,"0"1"0,-1 1 0,-2 2 0,-1 0 0,1 1 0,-1-1 0,-1 3 0,0 4 0,0 6 0,1 5 0,1 5 0,-1 3 0,0 5 0,0 3 254,1 4 0,-5 2 0,3 3 0,0 1-305,0 1 0,-2 4 0,2-4 0,0-1 0,-1-2-145,0-4 1,-1 2 0,-1-3-10,0-1 0,1-1 0,-3-4 38,2-1 0,-2-3 0,4-2 0,0 1 0,1-2-253,0 0 1,0-1-86,-2-4 0,0-5 466,4-2 0,1-13 0,-3-3 0</inkml:trace>
  <inkml:trace contextRef="#ctx0" brushRef="#br0" timeOffset="328">202-30 8355,'-5'6'0,"2"-1"1215,-4-5-807,4 0-81,-2 0-209,5 0 1,7-1-1,2-3 1,8-5 25,4-4 1,0-5 0,9-4 0,1 1-100,1 2 1,3-1 0,1 4-194,1-1 1,0 3 0,-4-1 0,-2 4-50,-1 4 1,-2-3-1,2 3 1,-3 1-1,-2 1 67,-3 0 1,2 4 0,-8-3-343,2 3 0,-9 1 0,3 0 0,-4 1-7,-1 3 1,-2 7 0,-5 7 0</inkml:trace>
  <inkml:trace contextRef="#ctx0" brushRef="#br0" timeOffset="685">-55 384 6755,'-17'11'994,"10"-5"0,-2-1 0,13-5-835,3 0 0,10-5 1,5-3-1,6-3 0,6-2 1,5-4-1,4 0 0,3-2-202,-3 2 1,5-3 0,-7 5 0,-3 2-298,-2 0 0,-7 6 0,-3-1 0,-4 1-55,-3 1 1,1-1 0,-5 5 0,0-2 44,1 2 1,-4 0-1,3 2-451,-3 0 720,0 0 1,-1 5 0,0 2 0</inkml:trace>
  <inkml:trace contextRef="#ctx0" brushRef="#br0" timeOffset="1169">481 495 8355,'8'0'0,"-1"0"517,2 0 1,2 0-1,4-1 1,3-1-291,4-2 0,0-4 0,0 3 0,1-1-471,-1-2 1,0 1 0,0 1-1,-3 0 1,-1 1-119,-2 0 1,3-2-1,-3 2 1,0-2 47,0-1 0,0 1 1,-2 1-1,2 0 128,1 0 0,-3 2 0,2-3 1,-1-2 120,0-1 0,-1-1 0,-6 0 194,0-1 1,-6 1 0,2 0-62,-3 0 1,-6 5 0,-3 2 0,-5 3-82,-2 1 1,-8 0-1,-1 0 197,-3 0 1,1 3 0,-4 2 0,-1 0 12,-2 0 1,4 4 0,0-3 0,2 2-30,2-1 0,1-1 0,3 3 1,3-1-1,1 0-95,1 2 1,5 1 0,-1 1 0,4-1-20,3 0 1,-2 0 0,3 0-1,2 0-34,0 1 1,4 3 0,3-1 0,4 0-118,5-1 0,6-2 1,0 0-1,4 0-188,2 0 1,3 0 0,-1-1 13,0-2 0,-2 2 0,4-4 1,0 0-1,0-1 0,0-1-97,1 0 0,1 4 0,2-2 1</inkml:trace>
  <inkml:trace contextRef="#ctx0" brushRef="#br0" timeOffset="1644">1085 540 8355,'-8'-1'1507,"1"-3"-917,4 3-485,-2-9 0,7 5 1,1-4-1,5 3 1,2 0-1,1 1 1,0-1-1,2 1-271,2 0 0,-2-4 1,6 2-1,1-2-55,1 1 1,1-2 0,1 3-1,-1-3 38,0-1 0,4 0 1,0 0-1,-2 1 70,-4 2 1,1-2-1,-4 4 1,1-1-1,-3-1-108,-3-1 0,-2-1 188,-2-1 1,0 4 29,-4-1 1,-2 2-1,-5-1 1,-6 3 3,-5 3 0,-3 1 1,-8 1-1,-3 1 58,-6 2 1,-3 4 0,-1-3 0,-1 0 0,-1 1 33,3 0 1,2-4 0,3 3 0,2-1 45,4 0 0,3 3 1,5-3-45,3-1 0,4 3 0,3 1-120,4 3 0,4 1 1,5 2-1,5 0 60,4 2 0,7 1 0,2-2-185,5 1 1,7 0 0,3-4-1,5 0-197,-1 1 1,4-3 0,4 0 0,-1-3 62,1-1 1,0-1 0,-3-4 0,2-1 0,1-2 234,0 0 1,8-11-1,-1 2 1</inkml:trace>
  <inkml:trace contextRef="#ctx0" brushRef="#br0" timeOffset="2181">2326 294 9034,'-11'-1'0,"-2"-2"346,-2 0 0,3-1 1,-4 4-1,0 0 1,-2 0-170,1 0 0,-4 0 0,2 0 0,-2 0-223,-1 0 0,-1 0 0,1 1 0,-1 2 0,1 2 0,0 0 0,1 1 0,1-1-36,1 0 0,5 3 0,0 0 0,1 2-67,2 1 1,0 0-1,1 0-23,2 1 0,3-1 1,5 0 28,0 0 1,2 0 0,3 0-1,6 1 1,1-5 0,7-1-1,2-1 4,4-2 1,-2-2 0,5-1 0,-2 0 0,0-1 75,-1-3 1,2-2 0,-1-7 0,-1 0 239,-1-2 0,-2-4 0,-1 3 0,-1-3-46,-1-4 0,-2 0 0,3-4 0,-3 0-84,-1-3 1,-1-2 0,-3-2-1,-1-1 21,0-2 0,-4 2 0,0-2 1,-3 2-116,-1 2 0,-2 0 1,-1 5 296,0 5 0,0 6 0,0 6 157,0 0 1,-5 6-504,-2 5 0,-2 6 1,0 9-1,2 4 21,-2 2 1,3 7-1,0 4 1,0 7 0,1 2-1,0 1 1,1 7-1,4-7 1,0 0-1,0-1 40,0-5 1,-4 1-1,1-8-10,0 0 1,2-2-1,1-6 1,0-2-77,0-4 0,5-3 1,2-1-1,3-1-131,1-2 0,7-3 0,4-5 1,7-2-97,3-1-157,6-9 1,2-10-1,5-7 1</inkml:trace>
  <inkml:trace contextRef="#ctx0" brushRef="#br0" timeOffset="3001">3254 149 8355,'0'-11'-73,"0"-1"0,0 1 1,0 0 117,0 0 0,0 0 0,-2 0 371,-1-1-316,1 1 0,-4-1 0,4-2 0,-2-1 0,2 1 0,0 1 0,1-1 0,-1-1 0,-2 2 347,1 0 1,2 2-311,1 0 0,0 0-91,0-1-684,0 1 354,0 5 0,0 2 1,0 9 183,0 6 0,-4 3 0,1 9 0,-1 4 59,-1 4 1,3 5 0,-5 2 0,1 5 46,0-1 0,2-5 0,-2 0 1,0-2-1,1-3 25,0-2 1,0-2-1,2-6 1,-2-1 51,-1-2 0,4-3 1,-3-6-1,1-1 107,0-2 1,1-6 0,3-1 17,0-6 1,0-5-432,0-4 1,0-2 0,0-6-30,0 1 0,3-1 0,2 0 195,1-3 1,2 2-1,3-2 1,0 2 65,0 2 0,4 1 0,0 2 0,-1 4 52,-2 3 1,1 2-1,0 3 1,2 3-103,-1 3 1,-2 6 0,0 2 0,-1 3 15,0 1 1,-4 0-1,0 2 1,-2 2 30,-3 3 0,-1 3 0,-1 2 0,0-1 44,0 1 1,-5-1 0,-2 0 0,-3 1 14,-1-1 1,-2-1 0,1-2-1,-2-3-128,1 0 0,3-4 0,-5 3 28,2-2 1,2-6-1,0-1 1,0 1-145,0-1 1,-1-4-1,1 1-556,0-6 1,5-4 476,2-8 1,-2-2 0,0-6 0</inkml:trace>
  <inkml:trace contextRef="#ctx0" brushRef="#br0" timeOffset="3609">3969 305 8355,'-7'-11'-237,"-1"0"190,1 0 1,-1 0 0,1 1-1,-2 1 1,1 1 7,0 0 0,-6-3 0,3-3 0,-2-1 95,-4 1 1,4 2 0,-6 0 0,0-2 54,2-1 0,-3 0 1,5 5-1,0 1 112,-1 2 0,4 3 0,-3-2-106,3 1 0,0-2 0,1 3 1,0 1-99,0 2 0,3 1 1,1 0-1,-1 1 0,1 3 122,0 4 1,0 3 0,-1 4-262,0 3 1,2 3 0,-3 2 0,3 0-1,0 2 14,0 1 1,3 0-1,-1-5 1,3-1 2,1-1 0,0-2 1,0 2-1,0-4-11,0-3 1,1 0 0,2-1 0,2-1 82,1-3 0,-2-2 1,3-5-1,2 0 10,1 0 1,1 0-1,0-1-48,0-3 0,1-2 1,-1-5-1,0 0 39,0-1 1,-1 0 0,-1-2 0,-2-2 42,2-1 0,-4 2 0,0-3 0,-1 1 29,-1 0 0,2 2 1,-2-3-1,1 2 0,-2 3 203,-1 0 1,-1 2 802,0 0-1004,0 0 1,0 6 0,0 5-1,0 6-64,0 4 0,1 6 0,2 3 0,1 2-42,-2 1 0,-1 0 0,-1 1 1,0-1 42,0 0 1,2 1-1,0-1-259,2 1 1,0-5 0,-3 0-1,1-2-153,2-3 1,5 1 0,-1-2-1,5 1 273,2-3 0,5-1 0,-3 2 0</inkml:trace>
  <inkml:trace contextRef="#ctx0" brushRef="#br0" timeOffset="4007">4293 160 8355,'0'-11'-203,"0"0"0,-5-1 0,-2 1 447,-3 0 1,-5 4-1,-1 0 5,-1 2 1,-2 2-1,-3 3 1,-1 0-1,0 0-107,-3 0 0,2 0 1,-1 0-1,4 1-307,2 3 1,2-2 0,-2 4 0,4 1 22,3-1 1,1 1-1,0 6 1,1 0 47,2 2 1,0 5 0,4-1 0,1 2 44,2 1 0,1 1 0,1 0 1,3 2-117,4 1 1,1 0-1,3-5-23,-1-2 1,4 1-1,1-5 1,1-2-199,3 0 0,3-7 1,3-2 292,3-3 1,4-1 0,0 0 0</inkml:trace>
  <inkml:trace contextRef="#ctx0" brushRef="#br0" timeOffset="4722">4886-30 8414,'1'-11'827,"3"0"0,-3 3-119,3 1 0,-4 4-734,-4-1 1,-2 3-1,-7 2 1,-1 3-383,-5 4 0,-7 3 0,-4 4 1,-2 3-1,-3 2-35,-2-1 0,1 2 0,-4-2 0,3 0 272,4 0 1,-3-3-1,8-5 1,3 1 153,4-1 0,7 0 1,-1-1-1,3-1 227,1-2 0,4-3 0,4 3-88,1 2 1,2-3 0,2 0-10,1-1 1,1 4-1,6-2 1,3 3 0,0 3-37,3 2 1,5-2 0,7 5 67,0-2 1,3 0 0,5-2-1,2 1 1,-2-2 0,0 0-1,0-2 1,1 0 0,-2 0 0,-3-1-1,-3-1 1,-1-2 0,0 1-1,-2-1-292,-5 1 1,0-5-1,-5 4 55,1-2 1,-3 0 0,1-3 0,-3 3 0,0 0-882,-1 0 1,0 2-1,-1-2 695,-3 2 0,3-5 0,-3 3 0</inkml:trace>
  <inkml:trace contextRef="#ctx0" brushRef="#br0" timeOffset="4721">4573-276 8355,'-11'-4'37,"0"-1"656,-1-1 1,5 4 0,-1-1-789,0 6 0,3 3 1,1 5-1,3 1-79,1 3 1,0 3 0,0 5-1,1 3-2,3 4 1,-2 6 0,4 4 0,-1 1 23,-2 1 1,2 7-1,-1-7 1,-2-1 35,-1-1 1,-1 1 0,-1-4 0,-1-2 0,-2-3-176,1-2 1,-2-5-29,2 1 1,-1-4-1,3-2 257,-3-1 1,3-6-1,-4 3 1</inkml:trace>
  <inkml:trace contextRef="#ctx0" brushRef="#br0" timeOffset="5311">6183 205 8355,'0'-7'350,"0"-2"1,0 6 0,-1-3-139,-3 1 1,1 0 0,-4 2-188,-2 0 1,-1-2 0,-1 2-1,0-1-32,0 2 1,-1 1 0,1 1 0,0 0-18,0 0 0,0 0 1,-2 1-1,0 3 0,-2 3 22,1 3 0,-2 3-103,1 1 1,-1 0 0,2 5 0,-1 1 49,2 1 0,1-3 1,4 0-1,2-1-23,1 1 0,1-5 1,4 2-1,0-2 1,0-2 6,0 0 1,5-1 0,4-1 0,3-3-9,3-1 0,5-2 1,-2-3-1,4 0-77,0 0 0,4-1 1,1-3-1,1-3 42,-1-3 1,3-5 0,-4-1 0,-1-1 231,-2-3 0,-4-1 0,-2-2-39,-1 1 0,-4 0 1,-6-1-1,-1 0-173,-3-3 1,0 1-1,-4-4 1,-3 1 67,-6-1 0,0 5 0,-5 1 0,0 4 0,-3 4-2,-2 5 1,-1 0 0,-1 7 0,1 0-101,-1 2 1,-3 5 0,0 1 0,3 1-122,3 2 0,0 4 0,6 1 156,4 2 0,-1 0 0,5-4 1</inkml:trace>
  <inkml:trace contextRef="#ctx0" brushRef="#br0" timeOffset="5958">6518 93 11137,'-5'-6'895,"3"1"-604,-6 5 0,4 1 0,-2 3-647,1 3 0,2 3 0,3 1 82,0 0 0,0 6 0,0 1 0,0 3 39,0 2 0,0-5 0,0 0 0,0-1 144,0 0 1,0-2 0,0 3 0,0-2 0,0-2 70,0-2 0,0-5 0,-2 1-127,-1 1 142,1-4 0,-4 0-20,2-5 1,3-7 0,-3-3-1,3-5-74,1-2 0,5-2 1,3-3-1,2 0 19,1-1 0,0 1 0,0-2 52,0-2 1,4 3 0,0-3 0,-1 2 178,-2 2 1,-1 3-1,1 2 1,-1 1 40,0 2 1,0 1-1,0 3 1,0 3-90,1 3 0,-1 3 1,0 1-145,0 0 1,0 6 0,1 4 0,-1 5-1,-1 3 55,-3 1 1,2 3-1,-5 0 1,-1 0 81,2 1 0,-2-1 0,3 0 0,0-1-32,0-2 0,-2 2 1,2-2-1,-1 1-338,-2-2 1,2 2-1,0-5-282,1-1 0,-4-1 0,3 1 247,0 1 1,-2-1 0,4-7-564,2-3 758,1-3 1,6-1-1,1 0 1</inkml:trace>
  <inkml:trace contextRef="#ctx0" brushRef="#br0" timeOffset="6968">8318 171 8339,'-6'-11'344,"1"3"0,5 1-135,0-2 0,0-1-115,0-1 1,0 4 0,0-1-1,-1 0 1,-2-2-55,-1-1 1,-1 1-243,2 2 0,1 4 145,-1 8 1,-2 4 0,1 6 0,2 5-14,0 2 0,-1 2 0,-1 0 0,1 2-43,2 1 1,0 0 0,-2-3-1,-2-2 1,0-1 14,1-2 0,-4-4 0,3 1 12,-1-3 1,-2-1 111,-3 1 0,4-6 0,1-4 0,1-4-16,2-6 1,2-5 0,1-4 0,0 0-36,0-3 0,0-5 0,0-3 1,0-3-75,0-4 0,1-1 0,3 1 0,2-1 112,0-1 1,3-2 0,-4 3 0,1 0-1,2 3 1,-2 3 0,-1 3 0,-1 3 0,0 4-1,1 5 108,0 3 1,0 6 0,-2 3 0,2 7 0,0 7 0,1 6-237,0 5 1,2 0 122,3 0 0,0 4 0,0 2-36,0 0 1,1-3 0,-1 1 0,-1-2 41,-3-2 1,3-3 0,-4-1-1,2 1 1,-1-2 74,2-2-125,-4-2 0,5-3 46,-3-3 0,-1-2 0,2-6 0,-1-3-60,0-3 1,3-8-1,-3-5 1,2-4-104,-2-2 0,7-9 0,-3 2 0,1-3 36,1-3 1,-2 3 0,0-3 0,0 0 191,1 3 0,-1 3 0,0 1 0,0 4 188,0 1 0,0 2 1,1 5-11,-1 1 1,-4 7-1,1 1-250,0 6 0,-1 5 0,0 5-19,2 6 0,-3 6 1,1 8-1,2 2-6,1 2 1,-3-2-1,1 6 1,-1 1-2,0 1 1,1 1-1,-3 0 1,0 1-1,1-1 47,1-1 0,-5 1 1,2-1-1,-3-3-47,-1 1 1,0-6 0,0-1 0,0-2-213,0-2 1,0-3 0,0-2-1,1-1-339,3-2 0,1-2 346,3-1 1,6 1 0,-1-1 0</inkml:trace>
  <inkml:trace contextRef="#ctx0" brushRef="#br0" timeOffset="7331">9257 115 9860,'-1'8'228,"-3"-2"1,-2 0 0,-2 0-1,2 3 1,0 1-513,0 1 1,0 0-1,-3 2 1,3 2 73,1 3 1,-3 0 0,3 0 11,-1 2 0,4 0 0,-3 0 0,1-3 1,0 1-124,2-1 0,1-3 0,2 1-228,2-3 1,0-2 433,4-3 1,6 3-1,4-3 1</inkml:trace>
  <inkml:trace contextRef="#ctx0" brushRef="#br0" timeOffset="7494">9347-97 8008,'-12'-1'-959,"1"-3"957,0 3 1,0-4-1,0 6 1,-1 3-1,1 3-456,0 3 1,0 1 359,0 0 0,0 1 0,-1-1 0</inkml:trace>
  <inkml:trace contextRef="#ctx0" brushRef="#br0" timeOffset="8090">9838 249 8355,'2'7'317,"1"-4"198,-1-1-379,3-2 0,-7-5 0,-1-3-55,-5-2 0,-2 0 0,-1 2 0,0 0 0,0-1 0,0-1 1,-2-1-1,-1-1-90,0-3 1,-3 6 0,4-2 0,-2 2-120,1 3 0,2-3 0,1 6 120,-1 0 0,1-2 0,0 2-39,0 0 0,0 3 0,1 4 0,2 5-39,5 4 0,-2 1 0,1 6 1,1 2-1,1 3 50,-2 0 1,3 0 0,-3-1 0,3 3-22,1-3 0,0 0 1,0-2-1,0-1-36,0-2 1,0-3 0,0-5-1,1-1 75,3-2 0,2-3 0,7-5 0,0-3 0,3-3-75,2-5 1,-3-8 0,2 1 0,0-3-88,1-2 1,-3-4 172,3-3 0,-3 1 1,3 0-1,-2-1 14,-2 1 1,2-7 0,-1 3-1,-2-3 54,0-3 1,-3 3 0,-2-4 0,-2 2 0,-1 3 44,-2 4 0,-2 0 0,-1 5 222,0 1 1,-4 3-1,-1 4 1,1 6 0,-1 3 512,2 1-842,-3 3 1,5 6-1,-3 10 1,3 6-97,1 4 0,0 7 1,1 2-1,1 2 28,2 1 1,1 2 0,-2 1 0,0 2 34,0-2 1,-2 2 0,0-1-51,3-1 1,-3-1 0,3-3 0,-3-1 0,-1-2 0,0-2-49,0-2 1,0-1-214,0-2 0,0-4 0,1-4 0,3-1 1,4-2-361,2 0 1,4-5 615,1-2 1,10-3 0,-1-1 0</inkml:trace>
  <inkml:trace contextRef="#ctx0" brushRef="#br0" timeOffset="8407">10409-209 8355,'-12'0'238,"-2"-1"105,-1-3 1,3 3 0,5-4 229,-2 0 1,-1 4-341,-1-3 0,4 3 1,1 3-229,1 6 0,0 0 0,2 11 0,-2 2-306,-1 4 1,3 5-1,-2 6 88,1 1 0,2 5 0,-1-1 0,1 1 43,2-1 0,0 2 1,0-6-1,0-1 0,0-1-32,0-2 0,0 0 0,2-4 0,0-3-190,2-2 1,-1-7 0,-3-2-1,0-2 197,0-2 0,0 0 0,0 0 0</inkml:trace>
  <inkml:trace contextRef="#ctx0" brushRef="#br0" timeOffset="8650">10107 48 8815,'-10'8'0,"2"-1"216,5 2 0,3 1 1,2 1-1,3 0 0,1 0-164,3 0 1,1 1 0,1-1 0,0 0 0,2-1 0,0-3 0,4-3 64,0-3 0,-2-1 1,5 0-1,2 0-18,3 0 0,5 0 1,-3 0-545,2 0 0,0-1 0,5-1 0,0-2-541,-1 1 0,-3 2 599,0 1 0,-1-5 0,5-1 1</inkml:trace>
  <inkml:trace contextRef="#ctx0" brushRef="#br0" timeOffset="9195">10733 305 8228,'11'0'383,"0"0"1,0 0 0,1 0-211,-1 0 0,0 0 1,0-1-190,0-3 0,0 2 0,2-4-18,2 1 1,-3-4-1,3 1 1,-2 0 30,-2 0 0,0-2 1,0 3-1,-1-3 0,-1-1 32,-2 0 0,-3-1 1,2 1-64,-1 0 0,-1 0 1,-4 0-1,0 0 1,-1-1-93,-3 1 0,0 0 0,-6 0 1,-4 0 37,-2 0 0,-2 1 1,-6 2-1,-1 3 43,-1 0 1,-1 4-1,2-2 1,-1 6 70,1 4 1,1 3 0,3 2 0,3 0 100,3 3 0,4 2 0,3 6-38,4-1 0,3 0 0,1 2 0,1 1-13,3 1 0,2-4 0,6-3 0,0-1 0,2 0 5,1-3 1,1-3 0,-1-1-261,3 1 1,1-1-1,2-1 1,4-3 0,2-3-276,4-3 0,-2-1 1,2 0-1,1 0-150,0 0 1,4 0 500,-6 0 0,8-10 0,1-2 0</inkml:trace>
  <inkml:trace contextRef="#ctx0" brushRef="#br0" timeOffset="9590">11214 138 8355,'-12'0'579,"1"0"0,6-4 1,5 0-1,8 2 0,4 0 1,3 2-1,0 0-414,1 0 0,-2 0 0,3 0-431,-1 0 0,0 4 0,-2 1 1,1 1-111,-1 3 0,-6 2 1,0 3-1,-1 2 0,1 1 45,-1 3 1,-4 1-1,0 2 1,-1-1 94,-2 0 0,0 1 1,0-1-1,0 1 190,0-1 0,-4-3 0,0-2 1,0-1 172,-1-2 0,3-3 0,-4-2 485,1-2 0,-3-6-400,5-1 1,-1-5 0,4-7 0,1-2-348,3-1 1,2-3 0,6 2-74,3-2 0,-1-2 0,5-5 1,1-1 76,1 2 0,5-1 0,0 0 0,-1-1 0,-2 1-99,0 1 0,-5 2 1,0 1 75,-2 2 0,-1 4 0,-5 7 0,-2 1-671,0 2 770,-1 2 1,4 8-1,1 1 1</inkml:trace>
  <inkml:trace contextRef="#ctx0" brushRef="#br0" timeOffset="10420">11996 182 8355,'0'-17'-259,"0"1"-488,0 5 3356,0-1-2286,0 1 1,0 6 0,0 5-419,0 6 1,0 6 0,-1 3 0,-2 3-14,0 3 1,-5 2-1,3-1 1,0 2 0,0 0 49,3 3 0,-1-1 0,1-4-153,-2 0 1,0 2-1,4 0 1,0-1-1,0-3 212,0-3 0,0 2 0,0-4 460,0-1-38,5-2 0,-2-7-373,4-5 1,-3-9 0,3-7 0,1-1 60,-2-3 1,4-1-1,-1-3-376,4-2 0,1 1 1,4-3-1,-1-1 113,0 1 0,-2 1 0,3-1 1,-1-1-1,-1 2 11,0 0 0,-1-3 0,-5 5 469,-2 4 1,2 2 0,-4 6 0,1-1 4,1 4 0,-6 3-373,2 3 1,1 8-1,0 1 1,0 7-95,0 7 0,2 2 1,-2 2-1,0 2 19,0 1 0,-1 0 0,-4-2 0,1 0 83,3-2 1,-3 3 0,3-7-35,-3 3 0,-1-3 0,0-2 5,0 0 0,0-3 0,0 1-14,0-1 132,0-7 0,1-6 0,3-7 0,5-3 0,3-1-115,3-1 1,5-4-1,0-2 1,3-4-1,5 0 1,-1 0-1,2-2 1,-1-1-1,3-2 1,0 0-1,0-2-188,-1 0 323,-5 5 0,6-6 0,-5 6 1,-2 4 284,-4 3 0,-1 2 1,-4 5-171,-1 3 0,-5 2 0,-2 5 0,1 2-111,-2 6 0,2 0 0,-4 10 0,0-1 0,0 1 40,-1 1 1,1 6 0,-4 1 0,0-1-271,0-1 0,0-2 0,0 0 1,-1 1 50,-3-1 1,2-1 0,-5-1 0,1-1 49,0 1 1,2-3 0,-3 0 0,-1 1-236,2-1 0,-4-2 0,3 3 1,-4-1-236,-4 0 0,2 1 1,-2 0-1,3-1-507,1-1 1025,0-4 0,-1 4 0,1-5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38" y="4413250"/>
            <a:ext cx="5137150" cy="4183063"/>
          </a:xfrm>
          <a:prstGeom prst="rect">
            <a:avLst/>
          </a:prstGeom>
          <a:noFill/>
          <a:ln>
            <a:noFill/>
          </a:ln>
          <a:effectLst/>
          <a:extLst/>
        </p:spPr>
        <p:txBody>
          <a:bodyPr vert="horz" wrap="square" lIns="97060" tIns="50147" rIns="97060" bIns="50147"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1" name="Rectangle 3"/>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 bg1="lt1" tx1="dk1" bg2="lt2" tx2="dk2" accent1="accent1" accent2="accent2" accent3="accent3" accent4="accent4" accent5="accent5" accent6="accent6" hlink="hlink" folHlink="folHlink"/>
  <p:notesStyle>
    <a:lvl1pPr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7307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4932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422400"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97063"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xfrm>
            <a:off x="1189038" y="704850"/>
            <a:ext cx="4633912" cy="3475038"/>
          </a:xfrm>
          <a:ln cap="flat"/>
        </p:spPr>
      </p:sp>
      <p:sp>
        <p:nvSpPr>
          <p:cNvPr id="5122" name="Rectangle 3"/>
          <p:cNvSpPr>
            <a:spLocks noGrp="1" noChangeArrowheads="1"/>
          </p:cNvSpPr>
          <p:nvPr>
            <p:ph type="body" idx="1"/>
          </p:nvPr>
        </p:nvSpPr>
        <p:spPr>
          <a:xfrm>
            <a:off x="935038" y="4418013"/>
            <a:ext cx="51403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873" tIns="46141" rIns="93873" bIns="46141"/>
          <a:lstStyle/>
          <a:p>
            <a:endParaRPr lang="en-US" altLang="en-US">
              <a:ea typeface="MS PGothic"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1076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255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4" y="163513"/>
            <a:ext cx="1963736"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1664" y="163513"/>
            <a:ext cx="57404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826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88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658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38289"/>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38289"/>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098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072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98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30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4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61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56331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692150" y="184150"/>
            <a:ext cx="7759700" cy="968375"/>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lvl1pPr>
              <a:defRPr sz="800">
                <a:solidFill>
                  <a:schemeClr val="tx1"/>
                </a:solidFill>
                <a:latin typeface="Helvetica" charset="0"/>
                <a:ea typeface="MS PGothic" charset="-128"/>
              </a:defRPr>
            </a:lvl1pPr>
            <a:lvl2pPr marL="742950" indent="-285750">
              <a:defRPr sz="800">
                <a:solidFill>
                  <a:schemeClr val="tx1"/>
                </a:solidFill>
                <a:latin typeface="Helvetica" charset="0"/>
                <a:ea typeface="MS PGothic" charset="-128"/>
              </a:defRPr>
            </a:lvl2pPr>
            <a:lvl3pPr marL="1143000" indent="-228600">
              <a:defRPr sz="800">
                <a:solidFill>
                  <a:schemeClr val="tx1"/>
                </a:solidFill>
                <a:latin typeface="Helvetica" charset="0"/>
                <a:ea typeface="MS PGothic" charset="-128"/>
              </a:defRPr>
            </a:lvl3pPr>
            <a:lvl4pPr marL="1600200" indent="-228600">
              <a:defRPr sz="800">
                <a:solidFill>
                  <a:schemeClr val="tx1"/>
                </a:solidFill>
                <a:latin typeface="Helvetica" charset="0"/>
                <a:ea typeface="MS PGothic" charset="-128"/>
              </a:defRPr>
            </a:lvl4pPr>
            <a:lvl5pPr marL="2057400" indent="-228600">
              <a:defRPr sz="800">
                <a:solidFill>
                  <a:schemeClr val="tx1"/>
                </a:solidFill>
                <a:latin typeface="Helvetica" charset="0"/>
                <a:ea typeface="MS PGothic" charset="-128"/>
              </a:defRPr>
            </a:lvl5pPr>
            <a:lvl6pPr marL="2514600" indent="-228600" eaLnBrk="0" fontAlgn="base" hangingPunct="0">
              <a:spcBef>
                <a:spcPct val="0"/>
              </a:spcBef>
              <a:spcAft>
                <a:spcPct val="0"/>
              </a:spcAft>
              <a:defRPr sz="800">
                <a:solidFill>
                  <a:schemeClr val="tx1"/>
                </a:solidFill>
                <a:latin typeface="Helvetica" charset="0"/>
                <a:ea typeface="MS PGothic" charset="-128"/>
              </a:defRPr>
            </a:lvl6pPr>
            <a:lvl7pPr marL="2971800" indent="-228600" eaLnBrk="0" fontAlgn="base" hangingPunct="0">
              <a:spcBef>
                <a:spcPct val="0"/>
              </a:spcBef>
              <a:spcAft>
                <a:spcPct val="0"/>
              </a:spcAft>
              <a:defRPr sz="800">
                <a:solidFill>
                  <a:schemeClr val="tx1"/>
                </a:solidFill>
                <a:latin typeface="Helvetica" charset="0"/>
                <a:ea typeface="MS PGothic" charset="-128"/>
              </a:defRPr>
            </a:lvl7pPr>
            <a:lvl8pPr marL="3429000" indent="-228600" eaLnBrk="0" fontAlgn="base" hangingPunct="0">
              <a:spcBef>
                <a:spcPct val="0"/>
              </a:spcBef>
              <a:spcAft>
                <a:spcPct val="0"/>
              </a:spcAft>
              <a:defRPr sz="800">
                <a:solidFill>
                  <a:schemeClr val="tx1"/>
                </a:solidFill>
                <a:latin typeface="Helvetica" charset="0"/>
                <a:ea typeface="MS PGothic" charset="-128"/>
              </a:defRPr>
            </a:lvl8pPr>
            <a:lvl9pPr marL="3886200" indent="-228600" eaLnBrk="0" fontAlgn="base" hangingPunct="0">
              <a:spcBef>
                <a:spcPct val="0"/>
              </a:spcBef>
              <a:spcAft>
                <a:spcPct val="0"/>
              </a:spcAft>
              <a:defRPr sz="800">
                <a:solidFill>
                  <a:schemeClr val="tx1"/>
                </a:solidFill>
                <a:latin typeface="Helvetica" charset="0"/>
                <a:ea typeface="MS PGothic" charset="-128"/>
              </a:defRPr>
            </a:lvl9pPr>
          </a:lstStyle>
          <a:p>
            <a:pPr>
              <a:defRPr/>
            </a:pPr>
            <a:endParaRPr lang="en-US" altLang="en-US" smtClean="0"/>
          </a:p>
        </p:txBody>
      </p:sp>
      <p:sp>
        <p:nvSpPr>
          <p:cNvPr id="1027" name="Rectangle 3"/>
          <p:cNvSpPr>
            <a:spLocks noGrp="1" noChangeArrowheads="1"/>
          </p:cNvSpPr>
          <p:nvPr>
            <p:ph type="title"/>
          </p:nvPr>
        </p:nvSpPr>
        <p:spPr bwMode="auto">
          <a:xfrm>
            <a:off x="601663" y="163513"/>
            <a:ext cx="777240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85800" y="1538288"/>
            <a:ext cx="7772400"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5"/>
          <p:cNvSpPr>
            <a:spLocks noChangeShapeType="1"/>
          </p:cNvSpPr>
          <p:nvPr/>
        </p:nvSpPr>
        <p:spPr bwMode="auto">
          <a:xfrm>
            <a:off x="658813" y="6353175"/>
            <a:ext cx="7791450"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Rectangle 6"/>
          <p:cNvSpPr>
            <a:spLocks noChangeArrowheads="1"/>
          </p:cNvSpPr>
          <p:nvPr/>
        </p:nvSpPr>
        <p:spPr bwMode="auto">
          <a:xfrm>
            <a:off x="592138" y="6311900"/>
            <a:ext cx="1141412" cy="396875"/>
          </a:xfrm>
          <a:prstGeom prst="rect">
            <a:avLst/>
          </a:prstGeom>
          <a:noFill/>
          <a:ln>
            <a:noFill/>
          </a:ln>
          <a:effectLst/>
          <a:extLst/>
        </p:spPr>
        <p:txBody>
          <a:bodyPr wrap="none" lIns="90487" tIns="44450" rIns="90487" bIns="44450">
            <a:spAutoFit/>
          </a:bodyPr>
          <a:lstStyle>
            <a:lvl1pPr>
              <a:defRPr sz="800">
                <a:solidFill>
                  <a:schemeClr val="tx1"/>
                </a:solidFill>
                <a:latin typeface="Helvetica" panose="020B0604020202020204" pitchFamily="34" charset="0"/>
                <a:ea typeface="MS PGothic" panose="020B0600070205080204" pitchFamily="34" charset="-128"/>
              </a:defRPr>
            </a:lvl1pPr>
            <a:lvl2pPr marL="742950" indent="-285750">
              <a:defRPr sz="800">
                <a:solidFill>
                  <a:schemeClr val="tx1"/>
                </a:solidFill>
                <a:latin typeface="Helvetica" panose="020B0604020202020204" pitchFamily="34" charset="0"/>
                <a:ea typeface="MS PGothic" panose="020B0600070205080204" pitchFamily="34" charset="-128"/>
              </a:defRPr>
            </a:lvl2pPr>
            <a:lvl3pPr marL="1143000" indent="-228600">
              <a:defRPr sz="800">
                <a:solidFill>
                  <a:schemeClr val="tx1"/>
                </a:solidFill>
                <a:latin typeface="Helvetica" panose="020B0604020202020204" pitchFamily="34" charset="0"/>
                <a:ea typeface="MS PGothic" panose="020B0600070205080204" pitchFamily="34" charset="-128"/>
              </a:defRPr>
            </a:lvl3pPr>
            <a:lvl4pPr marL="1600200" indent="-228600">
              <a:defRPr sz="800">
                <a:solidFill>
                  <a:schemeClr val="tx1"/>
                </a:solidFill>
                <a:latin typeface="Helvetica" panose="020B0604020202020204" pitchFamily="34" charset="0"/>
                <a:ea typeface="MS PGothic" panose="020B0600070205080204" pitchFamily="34" charset="-128"/>
              </a:defRPr>
            </a:lvl4pPr>
            <a:lvl5pPr marL="2057400" indent="-228600">
              <a:defRPr sz="8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9pPr>
          </a:lstStyle>
          <a:p>
            <a:pPr>
              <a:defRPr/>
            </a:pPr>
            <a:endParaRPr lang="en-US" altLang="en-US" sz="1000" b="1" dirty="0" smtClean="0">
              <a:latin typeface="Times New Roman" panose="02020603050405020304" pitchFamily="18" charset="0"/>
            </a:endParaRPr>
          </a:p>
          <a:p>
            <a:pPr>
              <a:defRPr/>
            </a:pPr>
            <a:r>
              <a:rPr lang="en-US" altLang="en-US" sz="1000" b="1" dirty="0" err="1" smtClean="0">
                <a:latin typeface="Times New Roman" panose="02020603050405020304" pitchFamily="18" charset="0"/>
              </a:rPr>
              <a:t>Iyer</a:t>
            </a:r>
            <a:r>
              <a:rPr lang="en-US" altLang="en-US" sz="1000" b="1" dirty="0" smtClean="0">
                <a:latin typeface="Times New Roman" panose="02020603050405020304" pitchFamily="18" charset="0"/>
              </a:rPr>
              <a:t>  - Lecture 16</a:t>
            </a:r>
          </a:p>
        </p:txBody>
      </p:sp>
      <p:sp>
        <p:nvSpPr>
          <p:cNvPr id="1031" name="Rectangle 7"/>
          <p:cNvSpPr>
            <a:spLocks noChangeArrowheads="1"/>
          </p:cNvSpPr>
          <p:nvPr/>
        </p:nvSpPr>
        <p:spPr bwMode="auto">
          <a:xfrm>
            <a:off x="7005638" y="6319838"/>
            <a:ext cx="1533525" cy="396875"/>
          </a:xfrm>
          <a:prstGeom prst="rect">
            <a:avLst/>
          </a:prstGeom>
          <a:noFill/>
          <a:ln>
            <a:noFill/>
          </a:ln>
          <a:effectLst/>
          <a:extLst/>
        </p:spPr>
        <p:txBody>
          <a:bodyPr lIns="90487" tIns="44450" rIns="90487" bIns="44450">
            <a:spAutoFit/>
          </a:bodyPr>
          <a:lstStyle>
            <a:lvl1pPr>
              <a:defRPr sz="800">
                <a:solidFill>
                  <a:schemeClr val="tx1"/>
                </a:solidFill>
                <a:latin typeface="Helvetica" charset="0"/>
              </a:defRPr>
            </a:lvl1pPr>
            <a:lvl2pPr marL="742950" indent="-285750">
              <a:defRPr sz="800">
                <a:solidFill>
                  <a:schemeClr val="tx1"/>
                </a:solidFill>
                <a:latin typeface="Helvetica" charset="0"/>
              </a:defRPr>
            </a:lvl2pPr>
            <a:lvl3pPr marL="1143000" indent="-228600">
              <a:defRPr sz="800">
                <a:solidFill>
                  <a:schemeClr val="tx1"/>
                </a:solidFill>
                <a:latin typeface="Helvetica" charset="0"/>
              </a:defRPr>
            </a:lvl3pPr>
            <a:lvl4pPr marL="1600200" indent="-228600">
              <a:defRPr sz="800">
                <a:solidFill>
                  <a:schemeClr val="tx1"/>
                </a:solidFill>
                <a:latin typeface="Helvetica" charset="0"/>
              </a:defRPr>
            </a:lvl4pPr>
            <a:lvl5pPr marL="2057400" indent="-228600">
              <a:defRPr sz="800">
                <a:solidFill>
                  <a:schemeClr val="tx1"/>
                </a:solidFill>
                <a:latin typeface="Helvetica" charset="0"/>
              </a:defRPr>
            </a:lvl5pPr>
            <a:lvl6pPr marL="2514600" indent="-228600" eaLnBrk="0" fontAlgn="base" hangingPunct="0">
              <a:spcBef>
                <a:spcPct val="0"/>
              </a:spcBef>
              <a:spcAft>
                <a:spcPct val="0"/>
              </a:spcAft>
              <a:defRPr sz="800">
                <a:solidFill>
                  <a:schemeClr val="tx1"/>
                </a:solidFill>
                <a:latin typeface="Helvetica" charset="0"/>
              </a:defRPr>
            </a:lvl6pPr>
            <a:lvl7pPr marL="2971800" indent="-228600" eaLnBrk="0" fontAlgn="base" hangingPunct="0">
              <a:spcBef>
                <a:spcPct val="0"/>
              </a:spcBef>
              <a:spcAft>
                <a:spcPct val="0"/>
              </a:spcAft>
              <a:defRPr sz="800">
                <a:solidFill>
                  <a:schemeClr val="tx1"/>
                </a:solidFill>
                <a:latin typeface="Helvetica" charset="0"/>
              </a:defRPr>
            </a:lvl7pPr>
            <a:lvl8pPr marL="3429000" indent="-228600" eaLnBrk="0" fontAlgn="base" hangingPunct="0">
              <a:spcBef>
                <a:spcPct val="0"/>
              </a:spcBef>
              <a:spcAft>
                <a:spcPct val="0"/>
              </a:spcAft>
              <a:defRPr sz="800">
                <a:solidFill>
                  <a:schemeClr val="tx1"/>
                </a:solidFill>
                <a:latin typeface="Helvetica" charset="0"/>
              </a:defRPr>
            </a:lvl8pPr>
            <a:lvl9pPr marL="3886200" indent="-228600" eaLnBrk="0" fontAlgn="base" hangingPunct="0">
              <a:spcBef>
                <a:spcPct val="0"/>
              </a:spcBef>
              <a:spcAft>
                <a:spcPct val="0"/>
              </a:spcAft>
              <a:defRPr sz="800">
                <a:solidFill>
                  <a:schemeClr val="tx1"/>
                </a:solidFill>
                <a:latin typeface="Helvetica" charset="0"/>
              </a:defRPr>
            </a:lvl9pPr>
          </a:lstStyle>
          <a:p>
            <a:pPr>
              <a:defRPr/>
            </a:pPr>
            <a:r>
              <a:rPr lang="en-US" altLang="en-US" sz="1000" b="1" dirty="0" smtClean="0">
                <a:latin typeface="Times New Roman" charset="0"/>
                <a:ea typeface="+mn-ea"/>
              </a:rPr>
              <a:t>        </a:t>
            </a:r>
          </a:p>
          <a:p>
            <a:pPr algn="r">
              <a:defRPr/>
            </a:pPr>
            <a:r>
              <a:rPr lang="en-US" altLang="en-US" sz="1000" b="1" dirty="0" smtClean="0">
                <a:latin typeface="Times New Roman" charset="0"/>
                <a:ea typeface="+mn-ea"/>
              </a:rPr>
              <a:t>ECE 313 – Spring 2017</a:t>
            </a:r>
          </a:p>
        </p:txBody>
      </p:sp>
      <p:sp>
        <p:nvSpPr>
          <p:cNvPr id="1032" name="Rectangle 8"/>
          <p:cNvSpPr>
            <a:spLocks noChangeArrowheads="1"/>
          </p:cNvSpPr>
          <p:nvPr/>
        </p:nvSpPr>
        <p:spPr bwMode="auto">
          <a:xfrm>
            <a:off x="3919538" y="6311900"/>
            <a:ext cx="182562" cy="396875"/>
          </a:xfrm>
          <a:prstGeom prst="rect">
            <a:avLst/>
          </a:prstGeom>
          <a:noFill/>
          <a:ln>
            <a:noFill/>
          </a:ln>
          <a:effectLst/>
          <a:extLst/>
        </p:spPr>
        <p:txBody>
          <a:bodyPr wrap="none" lIns="90487" tIns="44450" rIns="90487" bIns="44450">
            <a:spAutoFit/>
          </a:bodyPr>
          <a:lstStyle>
            <a:lvl1pPr>
              <a:defRPr sz="800">
                <a:solidFill>
                  <a:schemeClr val="tx1"/>
                </a:solidFill>
                <a:latin typeface="Helvetica" panose="020B0604020202020204" pitchFamily="34" charset="0"/>
                <a:ea typeface="MS PGothic" panose="020B0600070205080204" pitchFamily="34" charset="-128"/>
              </a:defRPr>
            </a:lvl1pPr>
            <a:lvl2pPr marL="742950" indent="-285750">
              <a:defRPr sz="800">
                <a:solidFill>
                  <a:schemeClr val="tx1"/>
                </a:solidFill>
                <a:latin typeface="Helvetica" panose="020B0604020202020204" pitchFamily="34" charset="0"/>
                <a:ea typeface="MS PGothic" panose="020B0600070205080204" pitchFamily="34" charset="-128"/>
              </a:defRPr>
            </a:lvl2pPr>
            <a:lvl3pPr marL="1143000" indent="-228600">
              <a:defRPr sz="800">
                <a:solidFill>
                  <a:schemeClr val="tx1"/>
                </a:solidFill>
                <a:latin typeface="Helvetica" panose="020B0604020202020204" pitchFamily="34" charset="0"/>
                <a:ea typeface="MS PGothic" panose="020B0600070205080204" pitchFamily="34" charset="-128"/>
              </a:defRPr>
            </a:lvl3pPr>
            <a:lvl4pPr marL="1600200" indent="-228600">
              <a:defRPr sz="800">
                <a:solidFill>
                  <a:schemeClr val="tx1"/>
                </a:solidFill>
                <a:latin typeface="Helvetica" panose="020B0604020202020204" pitchFamily="34" charset="0"/>
                <a:ea typeface="MS PGothic" panose="020B0600070205080204" pitchFamily="34" charset="-128"/>
              </a:defRPr>
            </a:lvl4pPr>
            <a:lvl5pPr marL="2057400" indent="-228600">
              <a:defRPr sz="8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9pPr>
          </a:lstStyle>
          <a:p>
            <a:pPr>
              <a:defRPr/>
            </a:pPr>
            <a:endParaRPr lang="en-US" altLang="en-US" sz="1000" smtClean="0">
              <a:latin typeface="Times New Roman" panose="02020603050405020304" pitchFamily="18" charset="0"/>
            </a:endParaRPr>
          </a:p>
          <a:p>
            <a:pPr>
              <a:defRPr/>
            </a:pPr>
            <a:endParaRPr lang="en-US" altLang="en-US" sz="1000" smtClean="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1600">
          <a:solidFill>
            <a:schemeClr val="tx1"/>
          </a:solidFill>
          <a:latin typeface="+mn-lt"/>
        </a:defRPr>
      </a:lvl6pPr>
      <a:lvl7pPr marL="2686050" indent="-228600" algn="l" rtl="0" eaLnBrk="0" fontAlgn="base" hangingPunct="0">
        <a:spcBef>
          <a:spcPct val="20000"/>
        </a:spcBef>
        <a:spcAft>
          <a:spcPct val="0"/>
        </a:spcAft>
        <a:buSzPct val="100000"/>
        <a:buChar char="•"/>
        <a:defRPr sz="1600">
          <a:solidFill>
            <a:schemeClr val="tx1"/>
          </a:solidFill>
          <a:latin typeface="+mn-lt"/>
        </a:defRPr>
      </a:lvl7pPr>
      <a:lvl8pPr marL="3143250" indent="-228600" algn="l" rtl="0" eaLnBrk="0" fontAlgn="base" hangingPunct="0">
        <a:spcBef>
          <a:spcPct val="20000"/>
        </a:spcBef>
        <a:spcAft>
          <a:spcPct val="0"/>
        </a:spcAft>
        <a:buSzPct val="100000"/>
        <a:buChar char="•"/>
        <a:defRPr sz="1600">
          <a:solidFill>
            <a:schemeClr val="tx1"/>
          </a:solidFill>
          <a:latin typeface="+mn-lt"/>
        </a:defRPr>
      </a:lvl8pPr>
      <a:lvl9pPr marL="3600450" indent="-228600" algn="l" rtl="0" eaLnBrk="0" fontAlgn="base" hangingPunct="0">
        <a:spcBef>
          <a:spcPct val="20000"/>
        </a:spcBef>
        <a:spcAft>
          <a:spcPct val="0"/>
        </a:spcAft>
        <a:buSzPct val="10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36.wmf"/><Relationship Id="rId5" Type="http://schemas.openxmlformats.org/officeDocument/2006/relationships/oleObject" Target="../embeddings/oleObject36.bin"/><Relationship Id="rId6" Type="http://schemas.openxmlformats.org/officeDocument/2006/relationships/image" Target="../media/image37.wmf"/><Relationship Id="rId7" Type="http://schemas.openxmlformats.org/officeDocument/2006/relationships/oleObject" Target="../embeddings/oleObject37.bin"/><Relationship Id="rId8" Type="http://schemas.openxmlformats.org/officeDocument/2006/relationships/image" Target="../media/image38.wmf"/><Relationship Id="rId9" Type="http://schemas.openxmlformats.org/officeDocument/2006/relationships/oleObject" Target="../embeddings/oleObject38.bin"/><Relationship Id="rId10" Type="http://schemas.openxmlformats.org/officeDocument/2006/relationships/image" Target="../media/image39.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36.wmf"/><Relationship Id="rId5" Type="http://schemas.openxmlformats.org/officeDocument/2006/relationships/oleObject" Target="../embeddings/oleObject40.bin"/><Relationship Id="rId6" Type="http://schemas.openxmlformats.org/officeDocument/2006/relationships/image" Target="../media/image37.wmf"/><Relationship Id="rId7" Type="http://schemas.openxmlformats.org/officeDocument/2006/relationships/oleObject" Target="../embeddings/oleObject41.bin"/><Relationship Id="rId8" Type="http://schemas.openxmlformats.org/officeDocument/2006/relationships/image" Target="../media/image38.wmf"/><Relationship Id="rId9" Type="http://schemas.openxmlformats.org/officeDocument/2006/relationships/oleObject" Target="../embeddings/oleObject42.bin"/><Relationship Id="rId10" Type="http://schemas.openxmlformats.org/officeDocument/2006/relationships/image" Target="../media/image39.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40.wmf"/><Relationship Id="rId5" Type="http://schemas.openxmlformats.org/officeDocument/2006/relationships/oleObject" Target="../embeddings/oleObject44.bin"/><Relationship Id="rId6" Type="http://schemas.openxmlformats.org/officeDocument/2006/relationships/image" Target="../media/image41.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5.bin"/><Relationship Id="rId4" Type="http://schemas.openxmlformats.org/officeDocument/2006/relationships/image" Target="../media/image42.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6.bin"/><Relationship Id="rId4" Type="http://schemas.openxmlformats.org/officeDocument/2006/relationships/image" Target="../media/image43.emf"/><Relationship Id="rId5" Type="http://schemas.openxmlformats.org/officeDocument/2006/relationships/oleObject" Target="../embeddings/oleObject47.bin"/><Relationship Id="rId6" Type="http://schemas.openxmlformats.org/officeDocument/2006/relationships/image" Target="../media/image44.wmf"/><Relationship Id="rId7" Type="http://schemas.openxmlformats.org/officeDocument/2006/relationships/oleObject" Target="../embeddings/oleObject48.bin"/><Relationship Id="rId8" Type="http://schemas.openxmlformats.org/officeDocument/2006/relationships/image" Target="../media/image45.wmf"/><Relationship Id="rId9" Type="http://schemas.openxmlformats.org/officeDocument/2006/relationships/oleObject" Target="../embeddings/oleObject49.bin"/><Relationship Id="rId10" Type="http://schemas.openxmlformats.org/officeDocument/2006/relationships/image" Target="../media/image46.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47.wmf"/><Relationship Id="rId5" Type="http://schemas.openxmlformats.org/officeDocument/2006/relationships/oleObject" Target="../embeddings/oleObject51.bin"/><Relationship Id="rId6" Type="http://schemas.openxmlformats.org/officeDocument/2006/relationships/image" Target="../media/image48.wmf"/><Relationship Id="rId7" Type="http://schemas.openxmlformats.org/officeDocument/2006/relationships/oleObject" Target="../embeddings/oleObject52.bin"/><Relationship Id="rId8" Type="http://schemas.openxmlformats.org/officeDocument/2006/relationships/image" Target="../media/image49.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50.wmf"/><Relationship Id="rId5" Type="http://schemas.openxmlformats.org/officeDocument/2006/relationships/oleObject" Target="../embeddings/oleObject54.bin"/><Relationship Id="rId6" Type="http://schemas.openxmlformats.org/officeDocument/2006/relationships/image" Target="../media/image51.wmf"/><Relationship Id="rId7" Type="http://schemas.openxmlformats.org/officeDocument/2006/relationships/oleObject" Target="../embeddings/oleObject55.bin"/><Relationship Id="rId8" Type="http://schemas.openxmlformats.org/officeDocument/2006/relationships/image" Target="../media/image52.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6.bin"/><Relationship Id="rId4" Type="http://schemas.openxmlformats.org/officeDocument/2006/relationships/image" Target="../media/image53.wmf"/><Relationship Id="rId5" Type="http://schemas.openxmlformats.org/officeDocument/2006/relationships/oleObject" Target="../embeddings/oleObject57.bin"/><Relationship Id="rId6" Type="http://schemas.openxmlformats.org/officeDocument/2006/relationships/image" Target="../media/image54.wmf"/><Relationship Id="rId7" Type="http://schemas.openxmlformats.org/officeDocument/2006/relationships/oleObject" Target="../embeddings/oleObject58.bin"/><Relationship Id="rId8" Type="http://schemas.openxmlformats.org/officeDocument/2006/relationships/image" Target="../media/image55.wmf"/><Relationship Id="rId9" Type="http://schemas.openxmlformats.org/officeDocument/2006/relationships/oleObject" Target="../embeddings/oleObject59.bin"/><Relationship Id="rId10" Type="http://schemas.openxmlformats.org/officeDocument/2006/relationships/image" Target="../media/image56.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0.bin"/><Relationship Id="rId4" Type="http://schemas.openxmlformats.org/officeDocument/2006/relationships/image" Target="../media/image57.wmf"/><Relationship Id="rId5" Type="http://schemas.openxmlformats.org/officeDocument/2006/relationships/oleObject" Target="../embeddings/oleObject61.bin"/><Relationship Id="rId6" Type="http://schemas.openxmlformats.org/officeDocument/2006/relationships/image" Target="../media/image58.wmf"/><Relationship Id="rId7" Type="http://schemas.openxmlformats.org/officeDocument/2006/relationships/oleObject" Target="../embeddings/oleObject62.bin"/><Relationship Id="rId8" Type="http://schemas.openxmlformats.org/officeDocument/2006/relationships/image" Target="../media/image59.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3.bin"/><Relationship Id="rId4" Type="http://schemas.openxmlformats.org/officeDocument/2006/relationships/image" Target="../media/image60.wmf"/><Relationship Id="rId5" Type="http://schemas.openxmlformats.org/officeDocument/2006/relationships/oleObject" Target="../embeddings/oleObject64.bin"/><Relationship Id="rId6" Type="http://schemas.openxmlformats.org/officeDocument/2006/relationships/image" Target="../media/image61.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5.bin"/><Relationship Id="rId4" Type="http://schemas.openxmlformats.org/officeDocument/2006/relationships/image" Target="../media/image62.wmf"/><Relationship Id="rId5" Type="http://schemas.openxmlformats.org/officeDocument/2006/relationships/oleObject" Target="../embeddings/oleObject66.bin"/><Relationship Id="rId6" Type="http://schemas.openxmlformats.org/officeDocument/2006/relationships/image" Target="../media/image63.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7.bin"/><Relationship Id="rId4" Type="http://schemas.openxmlformats.org/officeDocument/2006/relationships/image" Target="../media/image64.emf"/><Relationship Id="rId5" Type="http://schemas.openxmlformats.org/officeDocument/2006/relationships/oleObject" Target="../embeddings/oleObject68.bin"/><Relationship Id="rId6" Type="http://schemas.openxmlformats.org/officeDocument/2006/relationships/image" Target="../media/image65.w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9.bin"/><Relationship Id="rId4" Type="http://schemas.openxmlformats.org/officeDocument/2006/relationships/image" Target="../media/image66.wmf"/><Relationship Id="rId5" Type="http://schemas.openxmlformats.org/officeDocument/2006/relationships/oleObject" Target="../embeddings/oleObject70.bin"/><Relationship Id="rId6" Type="http://schemas.openxmlformats.org/officeDocument/2006/relationships/image" Target="../media/image67.wmf"/><Relationship Id="rId7" Type="http://schemas.openxmlformats.org/officeDocument/2006/relationships/oleObject" Target="../embeddings/oleObject71.bin"/><Relationship Id="rId8" Type="http://schemas.openxmlformats.org/officeDocument/2006/relationships/image" Target="../media/image68.wmf"/><Relationship Id="rId9" Type="http://schemas.openxmlformats.org/officeDocument/2006/relationships/oleObject" Target="../embeddings/oleObject72.bin"/><Relationship Id="rId10" Type="http://schemas.openxmlformats.org/officeDocument/2006/relationships/image" Target="../media/image69.w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77.bin"/><Relationship Id="rId12" Type="http://schemas.openxmlformats.org/officeDocument/2006/relationships/image" Target="../media/image74.wmf"/><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oleObject" Target="../embeddings/oleObject73.bin"/><Relationship Id="rId4" Type="http://schemas.openxmlformats.org/officeDocument/2006/relationships/image" Target="../media/image70.wmf"/><Relationship Id="rId5" Type="http://schemas.openxmlformats.org/officeDocument/2006/relationships/oleObject" Target="../embeddings/oleObject74.bin"/><Relationship Id="rId6" Type="http://schemas.openxmlformats.org/officeDocument/2006/relationships/image" Target="../media/image71.emf"/><Relationship Id="rId7" Type="http://schemas.openxmlformats.org/officeDocument/2006/relationships/oleObject" Target="../embeddings/oleObject75.bin"/><Relationship Id="rId8" Type="http://schemas.openxmlformats.org/officeDocument/2006/relationships/image" Target="../media/image72.emf"/><Relationship Id="rId9" Type="http://schemas.openxmlformats.org/officeDocument/2006/relationships/oleObject" Target="../embeddings/oleObject76.bin"/><Relationship Id="rId10" Type="http://schemas.openxmlformats.org/officeDocument/2006/relationships/image" Target="../media/image7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8.bin"/><Relationship Id="rId4" Type="http://schemas.openxmlformats.org/officeDocument/2006/relationships/image" Target="../media/image75.wmf"/><Relationship Id="rId5" Type="http://schemas.openxmlformats.org/officeDocument/2006/relationships/oleObject" Target="../embeddings/oleObject79.bin"/><Relationship Id="rId6" Type="http://schemas.openxmlformats.org/officeDocument/2006/relationships/image" Target="../media/image76.wmf"/><Relationship Id="rId7" Type="http://schemas.openxmlformats.org/officeDocument/2006/relationships/oleObject" Target="../embeddings/oleObject80.bin"/><Relationship Id="rId8" Type="http://schemas.openxmlformats.org/officeDocument/2006/relationships/image" Target="../media/image77.w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1.bin"/><Relationship Id="rId4" Type="http://schemas.openxmlformats.org/officeDocument/2006/relationships/image" Target="../media/image78.wmf"/><Relationship Id="rId5" Type="http://schemas.openxmlformats.org/officeDocument/2006/relationships/oleObject" Target="../embeddings/oleObject82.bin"/><Relationship Id="rId6" Type="http://schemas.openxmlformats.org/officeDocument/2006/relationships/image" Target="../media/image79.w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3.bin"/><Relationship Id="rId4" Type="http://schemas.openxmlformats.org/officeDocument/2006/relationships/image" Target="../media/image80.emf"/><Relationship Id="rId5" Type="http://schemas.openxmlformats.org/officeDocument/2006/relationships/oleObject" Target="../embeddings/oleObject84.bin"/><Relationship Id="rId6" Type="http://schemas.openxmlformats.org/officeDocument/2006/relationships/image" Target="../media/image81.emf"/><Relationship Id="rId7" Type="http://schemas.openxmlformats.org/officeDocument/2006/relationships/oleObject" Target="../embeddings/oleObject85.bin"/><Relationship Id="rId8" Type="http://schemas.openxmlformats.org/officeDocument/2006/relationships/image" Target="../media/image82.emf"/><Relationship Id="rId9" Type="http://schemas.openxmlformats.org/officeDocument/2006/relationships/oleObject" Target="../embeddings/oleObject86.bin"/><Relationship Id="rId10" Type="http://schemas.openxmlformats.org/officeDocument/2006/relationships/image" Target="../media/image83.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7.bin"/><Relationship Id="rId4" Type="http://schemas.openxmlformats.org/officeDocument/2006/relationships/image" Target="../media/image84.emf"/><Relationship Id="rId5" Type="http://schemas.openxmlformats.org/officeDocument/2006/relationships/oleObject" Target="../embeddings/oleObject88.bin"/><Relationship Id="rId6" Type="http://schemas.openxmlformats.org/officeDocument/2006/relationships/image" Target="../media/image85.emf"/><Relationship Id="rId7" Type="http://schemas.openxmlformats.org/officeDocument/2006/relationships/oleObject" Target="../embeddings/oleObject89.bin"/><Relationship Id="rId8" Type="http://schemas.openxmlformats.org/officeDocument/2006/relationships/image" Target="../media/image86.emf"/><Relationship Id="rId9" Type="http://schemas.openxmlformats.org/officeDocument/2006/relationships/oleObject" Target="../embeddings/oleObject90.bin"/><Relationship Id="rId10" Type="http://schemas.openxmlformats.org/officeDocument/2006/relationships/image" Target="../media/image87.e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1.bin"/><Relationship Id="rId4" Type="http://schemas.openxmlformats.org/officeDocument/2006/relationships/image" Target="../media/image89.emf"/><Relationship Id="rId5" Type="http://schemas.openxmlformats.org/officeDocument/2006/relationships/oleObject" Target="../embeddings/oleObject92.bin"/><Relationship Id="rId6" Type="http://schemas.openxmlformats.org/officeDocument/2006/relationships/image" Target="../media/image90.w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5.png"/><Relationship Id="rId4" Type="http://schemas.openxmlformats.org/officeDocument/2006/relationships/oleObject" Target="../embeddings/oleObject93.bin"/><Relationship Id="rId5" Type="http://schemas.openxmlformats.org/officeDocument/2006/relationships/image" Target="../media/image91.emf"/><Relationship Id="rId6" Type="http://schemas.openxmlformats.org/officeDocument/2006/relationships/oleObject" Target="../embeddings/oleObject94.bin"/><Relationship Id="rId7" Type="http://schemas.openxmlformats.org/officeDocument/2006/relationships/image" Target="../media/image92.emf"/><Relationship Id="rId8" Type="http://schemas.openxmlformats.org/officeDocument/2006/relationships/oleObject" Target="../embeddings/oleObject95.bin"/><Relationship Id="rId9" Type="http://schemas.openxmlformats.org/officeDocument/2006/relationships/image" Target="../media/image93.emf"/><Relationship Id="rId10" Type="http://schemas.openxmlformats.org/officeDocument/2006/relationships/oleObject" Target="../embeddings/oleObject96.bin"/><Relationship Id="rId11" Type="http://schemas.openxmlformats.org/officeDocument/2006/relationships/image" Target="../media/image94.w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7.bin"/><Relationship Id="rId4" Type="http://schemas.openxmlformats.org/officeDocument/2006/relationships/image" Target="../media/image96.wmf"/><Relationship Id="rId5" Type="http://schemas.openxmlformats.org/officeDocument/2006/relationships/oleObject" Target="../embeddings/oleObject98.bin"/><Relationship Id="rId6" Type="http://schemas.openxmlformats.org/officeDocument/2006/relationships/image" Target="../media/image97.wmf"/><Relationship Id="rId7" Type="http://schemas.openxmlformats.org/officeDocument/2006/relationships/oleObject" Target="../embeddings/oleObject99.bin"/><Relationship Id="rId8" Type="http://schemas.openxmlformats.org/officeDocument/2006/relationships/image" Target="../media/image98.w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0.bin"/><Relationship Id="rId4" Type="http://schemas.openxmlformats.org/officeDocument/2006/relationships/image" Target="../media/image99.emf"/><Relationship Id="rId5" Type="http://schemas.openxmlformats.org/officeDocument/2006/relationships/oleObject" Target="../embeddings/oleObject101.bin"/><Relationship Id="rId6" Type="http://schemas.openxmlformats.org/officeDocument/2006/relationships/image" Target="../media/image100.emf"/><Relationship Id="rId7" Type="http://schemas.openxmlformats.org/officeDocument/2006/relationships/oleObject" Target="../embeddings/oleObject102.bin"/><Relationship Id="rId8" Type="http://schemas.openxmlformats.org/officeDocument/2006/relationships/image" Target="../media/image101.emf"/><Relationship Id="rId9" Type="http://schemas.openxmlformats.org/officeDocument/2006/relationships/oleObject" Target="../embeddings/oleObject103.bin"/><Relationship Id="rId10" Type="http://schemas.openxmlformats.org/officeDocument/2006/relationships/image" Target="../media/image102.w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4.bin"/><Relationship Id="rId4" Type="http://schemas.openxmlformats.org/officeDocument/2006/relationships/image" Target="../media/image103.wmf"/><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5.bin"/><Relationship Id="rId4" Type="http://schemas.openxmlformats.org/officeDocument/2006/relationships/image" Target="../media/image104.wmf"/><Relationship Id="rId5" Type="http://schemas.openxmlformats.org/officeDocument/2006/relationships/oleObject" Target="../embeddings/oleObject106.bin"/><Relationship Id="rId6" Type="http://schemas.openxmlformats.org/officeDocument/2006/relationships/image" Target="../media/image105.wmf"/><Relationship Id="rId7" Type="http://schemas.openxmlformats.org/officeDocument/2006/relationships/oleObject" Target="../embeddings/oleObject107.bin"/><Relationship Id="rId8" Type="http://schemas.openxmlformats.org/officeDocument/2006/relationships/image" Target="../media/image106.w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8.bin"/><Relationship Id="rId4" Type="http://schemas.openxmlformats.org/officeDocument/2006/relationships/image" Target="../media/image107.wmf"/><Relationship Id="rId5" Type="http://schemas.openxmlformats.org/officeDocument/2006/relationships/oleObject" Target="../embeddings/oleObject109.bin"/><Relationship Id="rId6" Type="http://schemas.openxmlformats.org/officeDocument/2006/relationships/image" Target="../media/image108.wmf"/><Relationship Id="rId1" Type="http://schemas.openxmlformats.org/officeDocument/2006/relationships/vmlDrawing" Target="../drawings/vmlDrawing31.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vmlDrawing" Target="../drawings/vmlDrawing32.vml"/><Relationship Id="rId2" Type="http://schemas.openxmlformats.org/officeDocument/2006/relationships/slideLayout" Target="../slideLayouts/slideLayout2.xml"/><Relationship Id="rId3" Type="http://schemas.openxmlformats.org/officeDocument/2006/relationships/oleObject" Target="../embeddings/oleObject110.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1.bin"/><Relationship Id="rId4" Type="http://schemas.openxmlformats.org/officeDocument/2006/relationships/image" Target="../media/image109.wmf"/><Relationship Id="rId5" Type="http://schemas.openxmlformats.org/officeDocument/2006/relationships/oleObject" Target="../embeddings/oleObject112.bin"/><Relationship Id="rId6" Type="http://schemas.openxmlformats.org/officeDocument/2006/relationships/image" Target="../media/image110.wmf"/><Relationship Id="rId1" Type="http://schemas.openxmlformats.org/officeDocument/2006/relationships/vmlDrawing" Target="../drawings/vmlDrawing33.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image" Target="../media/image11.emf"/><Relationship Id="rId10" Type="http://schemas.openxmlformats.org/officeDocument/2006/relationships/image" Target="../media/image6.wmf"/><Relationship Id="rId11" Type="http://schemas.openxmlformats.org/officeDocument/2006/relationships/oleObject" Target="../embeddings/oleObject5.bin"/><Relationship Id="rId12" Type="http://schemas.openxmlformats.org/officeDocument/2006/relationships/image" Target="../media/image7.wmf"/><Relationship Id="rId13" Type="http://schemas.openxmlformats.org/officeDocument/2006/relationships/oleObject" Target="../embeddings/oleObject6.bin"/><Relationship Id="rId14" Type="http://schemas.openxmlformats.org/officeDocument/2006/relationships/image" Target="../media/image8.wmf"/><Relationship Id="rId15" Type="http://schemas.openxmlformats.org/officeDocument/2006/relationships/oleObject" Target="../embeddings/oleObject7.bin"/><Relationship Id="rId16" Type="http://schemas.openxmlformats.org/officeDocument/2006/relationships/image" Target="../media/image9.wmf"/><Relationship Id="rId17" Type="http://schemas.openxmlformats.org/officeDocument/2006/relationships/oleObject" Target="../embeddings/oleObject8.bin"/><Relationship Id="rId18" Type="http://schemas.openxmlformats.org/officeDocument/2006/relationships/image" Target="../media/image10.wmf"/><Relationship Id="rId19"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3.emf"/><Relationship Id="rId5" Type="http://schemas.openxmlformats.org/officeDocument/2006/relationships/oleObject" Target="../embeddings/oleObject2.bin"/><Relationship Id="rId6" Type="http://schemas.openxmlformats.org/officeDocument/2006/relationships/image" Target="../media/image4.wmf"/><Relationship Id="rId7" Type="http://schemas.openxmlformats.org/officeDocument/2006/relationships/oleObject" Target="../embeddings/oleObject3.bin"/><Relationship Id="rId8" Type="http://schemas.openxmlformats.org/officeDocument/2006/relationships/image" Target="../media/image5.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3.bin"/><Relationship Id="rId4" Type="http://schemas.openxmlformats.org/officeDocument/2006/relationships/image" Target="../media/image111.wmf"/><Relationship Id="rId5" Type="http://schemas.openxmlformats.org/officeDocument/2006/relationships/oleObject" Target="../embeddings/oleObject114.bin"/><Relationship Id="rId6" Type="http://schemas.openxmlformats.org/officeDocument/2006/relationships/image" Target="../media/image112.wmf"/><Relationship Id="rId1" Type="http://schemas.openxmlformats.org/officeDocument/2006/relationships/vmlDrawing" Target="../drawings/vmlDrawing34.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15.bin"/><Relationship Id="rId4" Type="http://schemas.openxmlformats.org/officeDocument/2006/relationships/image" Target="../media/image113.wmf"/><Relationship Id="rId5" Type="http://schemas.openxmlformats.org/officeDocument/2006/relationships/oleObject" Target="../embeddings/oleObject116.bin"/><Relationship Id="rId6" Type="http://schemas.openxmlformats.org/officeDocument/2006/relationships/image" Target="../media/image114.wmf"/><Relationship Id="rId1" Type="http://schemas.openxmlformats.org/officeDocument/2006/relationships/vmlDrawing" Target="../drawings/vmlDrawing35.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17.bin"/><Relationship Id="rId4" Type="http://schemas.openxmlformats.org/officeDocument/2006/relationships/image" Target="../media/image115.wmf"/><Relationship Id="rId5" Type="http://schemas.openxmlformats.org/officeDocument/2006/relationships/oleObject" Target="../embeddings/oleObject118.bin"/><Relationship Id="rId6" Type="http://schemas.openxmlformats.org/officeDocument/2006/relationships/image" Target="../media/image114.wmf"/><Relationship Id="rId7" Type="http://schemas.openxmlformats.org/officeDocument/2006/relationships/oleObject" Target="../embeddings/oleObject119.bin"/><Relationship Id="rId8" Type="http://schemas.openxmlformats.org/officeDocument/2006/relationships/image" Target="../media/image116.wmf"/><Relationship Id="rId9" Type="http://schemas.openxmlformats.org/officeDocument/2006/relationships/oleObject" Target="../embeddings/oleObject120.bin"/><Relationship Id="rId10" Type="http://schemas.openxmlformats.org/officeDocument/2006/relationships/image" Target="../media/image117.wmf"/><Relationship Id="rId1" Type="http://schemas.openxmlformats.org/officeDocument/2006/relationships/vmlDrawing" Target="../drawings/vmlDrawing36.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21.bin"/><Relationship Id="rId4" Type="http://schemas.openxmlformats.org/officeDocument/2006/relationships/image" Target="../media/image118.emf"/><Relationship Id="rId1" Type="http://schemas.openxmlformats.org/officeDocument/2006/relationships/vmlDrawing" Target="../drawings/vmlDrawing37.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9.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2.wmf"/><Relationship Id="rId5" Type="http://schemas.openxmlformats.org/officeDocument/2006/relationships/oleObject" Target="../embeddings/oleObject11.bin"/><Relationship Id="rId6" Type="http://schemas.openxmlformats.org/officeDocument/2006/relationships/image" Target="../media/image9.wmf"/><Relationship Id="rId7" Type="http://schemas.openxmlformats.org/officeDocument/2006/relationships/oleObject" Target="../embeddings/oleObject12.bin"/><Relationship Id="rId8" Type="http://schemas.openxmlformats.org/officeDocument/2006/relationships/image" Target="../media/image13.wmf"/><Relationship Id="rId9" Type="http://schemas.openxmlformats.org/officeDocument/2006/relationships/oleObject" Target="../embeddings/oleObject13.bin"/><Relationship Id="rId10"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15.wmf"/><Relationship Id="rId5" Type="http://schemas.openxmlformats.org/officeDocument/2006/relationships/oleObject" Target="../embeddings/oleObject15.bin"/><Relationship Id="rId6" Type="http://schemas.openxmlformats.org/officeDocument/2006/relationships/image" Target="../media/image16.wmf"/><Relationship Id="rId7" Type="http://schemas.openxmlformats.org/officeDocument/2006/relationships/oleObject" Target="../embeddings/oleObject16.bin"/><Relationship Id="rId8"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21.bin"/><Relationship Id="rId12" Type="http://schemas.openxmlformats.org/officeDocument/2006/relationships/image" Target="../media/image22.wmf"/><Relationship Id="rId13" Type="http://schemas.openxmlformats.org/officeDocument/2006/relationships/oleObject" Target="../embeddings/oleObject22.bin"/><Relationship Id="rId14" Type="http://schemas.openxmlformats.org/officeDocument/2006/relationships/image" Target="../media/image23.wmf"/><Relationship Id="rId15" Type="http://schemas.openxmlformats.org/officeDocument/2006/relationships/oleObject" Target="../embeddings/oleObject23.bin"/><Relationship Id="rId16" Type="http://schemas.openxmlformats.org/officeDocument/2006/relationships/image" Target="../media/image24.wmf"/><Relationship Id="rId17" Type="http://schemas.openxmlformats.org/officeDocument/2006/relationships/oleObject" Target="../embeddings/oleObject24.bin"/><Relationship Id="rId18" Type="http://schemas.openxmlformats.org/officeDocument/2006/relationships/image" Target="../media/image25.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7.bin"/><Relationship Id="rId4" Type="http://schemas.openxmlformats.org/officeDocument/2006/relationships/image" Target="../media/image18.wmf"/><Relationship Id="rId5" Type="http://schemas.openxmlformats.org/officeDocument/2006/relationships/oleObject" Target="../embeddings/oleObject18.bin"/><Relationship Id="rId6" Type="http://schemas.openxmlformats.org/officeDocument/2006/relationships/image" Target="../media/image19.wmf"/><Relationship Id="rId7" Type="http://schemas.openxmlformats.org/officeDocument/2006/relationships/oleObject" Target="../embeddings/oleObject19.bin"/><Relationship Id="rId8" Type="http://schemas.openxmlformats.org/officeDocument/2006/relationships/image" Target="../media/image20.wmf"/><Relationship Id="rId9" Type="http://schemas.openxmlformats.org/officeDocument/2006/relationships/oleObject" Target="../embeddings/oleObject20.bin"/><Relationship Id="rId10" Type="http://schemas.openxmlformats.org/officeDocument/2006/relationships/image" Target="../media/image21.wmf"/></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29.bin"/><Relationship Id="rId12" Type="http://schemas.openxmlformats.org/officeDocument/2006/relationships/image" Target="../media/image30.wmf"/><Relationship Id="rId13" Type="http://schemas.openxmlformats.org/officeDocument/2006/relationships/oleObject" Target="../embeddings/oleObject30.bin"/><Relationship Id="rId14" Type="http://schemas.openxmlformats.org/officeDocument/2006/relationships/image" Target="../media/image31.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5.bin"/><Relationship Id="rId4" Type="http://schemas.openxmlformats.org/officeDocument/2006/relationships/image" Target="../media/image26.emf"/><Relationship Id="rId5" Type="http://schemas.openxmlformats.org/officeDocument/2006/relationships/oleObject" Target="../embeddings/oleObject26.bin"/><Relationship Id="rId6" Type="http://schemas.openxmlformats.org/officeDocument/2006/relationships/image" Target="../media/image27.wmf"/><Relationship Id="rId7" Type="http://schemas.openxmlformats.org/officeDocument/2006/relationships/oleObject" Target="../embeddings/oleObject27.bin"/><Relationship Id="rId8" Type="http://schemas.openxmlformats.org/officeDocument/2006/relationships/image" Target="../media/image28.wmf"/><Relationship Id="rId9" Type="http://schemas.openxmlformats.org/officeDocument/2006/relationships/oleObject" Target="../embeddings/oleObject28.bin"/><Relationship Id="rId10" Type="http://schemas.openxmlformats.org/officeDocument/2006/relationships/image" Target="../media/image2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32.wmf"/><Relationship Id="rId5" Type="http://schemas.openxmlformats.org/officeDocument/2006/relationships/oleObject" Target="../embeddings/oleObject32.bin"/><Relationship Id="rId6" Type="http://schemas.openxmlformats.org/officeDocument/2006/relationships/image" Target="../media/image33.wmf"/><Relationship Id="rId7" Type="http://schemas.openxmlformats.org/officeDocument/2006/relationships/oleObject" Target="../embeddings/oleObject33.bin"/><Relationship Id="rId8" Type="http://schemas.openxmlformats.org/officeDocument/2006/relationships/image" Target="../media/image34.wmf"/><Relationship Id="rId9" Type="http://schemas.openxmlformats.org/officeDocument/2006/relationships/oleObject" Target="../embeddings/oleObject34.bin"/><Relationship Id="rId10" Type="http://schemas.openxmlformats.org/officeDocument/2006/relationships/image" Target="../media/image35.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649288" y="87313"/>
            <a:ext cx="7772400" cy="1143000"/>
          </a:xfrm>
        </p:spPr>
        <p:txBody>
          <a:bodyPr lIns="92075" tIns="46037" rIns="92075" bIns="46037"/>
          <a:lstStyle/>
          <a:p>
            <a:r>
              <a:rPr lang="en-US" altLang="en-US" sz="2800">
                <a:ea typeface="MS PGothic" charset="-128"/>
              </a:rPr>
              <a:t>Expectations of Random Variables,</a:t>
            </a:r>
            <a:br>
              <a:rPr lang="en-US" altLang="en-US" sz="2800">
                <a:ea typeface="MS PGothic" charset="-128"/>
              </a:rPr>
            </a:br>
            <a:r>
              <a:rPr lang="en-US" altLang="en-US" sz="2800">
                <a:ea typeface="MS PGothic" charset="-128"/>
              </a:rPr>
              <a:t>Functions of Random Variables</a:t>
            </a:r>
          </a:p>
        </p:txBody>
      </p:sp>
      <p:sp>
        <p:nvSpPr>
          <p:cNvPr id="4098" name="Rectangle 3"/>
          <p:cNvSpPr>
            <a:spLocks noGrp="1" noChangeArrowheads="1"/>
          </p:cNvSpPr>
          <p:nvPr>
            <p:ph type="subTitle" idx="1"/>
          </p:nvPr>
        </p:nvSpPr>
        <p:spPr>
          <a:xfrm>
            <a:off x="841375" y="2362200"/>
            <a:ext cx="7502525" cy="2819400"/>
          </a:xfrm>
        </p:spPr>
        <p:txBody>
          <a:bodyPr lIns="92075" tIns="46037" rIns="92075" bIns="46037"/>
          <a:lstStyle/>
          <a:p>
            <a:pPr marL="342900" indent="-342900"/>
            <a:r>
              <a:rPr lang="en-US" altLang="en-US" sz="2400" dirty="0">
                <a:ea typeface="MS PGothic" charset="-128"/>
              </a:rPr>
              <a:t>ECE 313</a:t>
            </a:r>
          </a:p>
          <a:p>
            <a:pPr marL="342900" indent="-342900"/>
            <a:r>
              <a:rPr lang="en-US" altLang="en-US" sz="2400" dirty="0">
                <a:ea typeface="MS PGothic" charset="-128"/>
              </a:rPr>
              <a:t>Probability with Engineering Applications</a:t>
            </a:r>
          </a:p>
          <a:p>
            <a:pPr marL="342900" indent="-342900"/>
            <a:r>
              <a:rPr lang="en-US" altLang="en-US" sz="2400" dirty="0">
                <a:ea typeface="MS PGothic" charset="-128"/>
              </a:rPr>
              <a:t>Lecture </a:t>
            </a:r>
            <a:r>
              <a:rPr lang="en-US" altLang="en-US" sz="2400" dirty="0" smtClean="0">
                <a:ea typeface="MS PGothic" charset="-128"/>
              </a:rPr>
              <a:t>17</a:t>
            </a:r>
            <a:endParaRPr lang="en-US" altLang="en-US" sz="2400" dirty="0">
              <a:ea typeface="MS PGothic" charset="-128"/>
            </a:endParaRPr>
          </a:p>
          <a:p>
            <a:pPr marL="342900" indent="-342900"/>
            <a:r>
              <a:rPr lang="en-US" altLang="en-US" sz="2400" dirty="0">
                <a:ea typeface="MS PGothic" charset="-128"/>
              </a:rPr>
              <a:t> Ravi K. </a:t>
            </a:r>
            <a:r>
              <a:rPr lang="en-US" altLang="en-US" sz="2400" dirty="0" err="1">
                <a:ea typeface="MS PGothic" charset="-128"/>
              </a:rPr>
              <a:t>Iyer</a:t>
            </a:r>
            <a:endParaRPr lang="en-US" altLang="en-US" sz="2400" dirty="0">
              <a:ea typeface="MS PGothic" charset="-128"/>
            </a:endParaRPr>
          </a:p>
          <a:p>
            <a:pPr marL="342900" indent="-342900"/>
            <a:r>
              <a:rPr lang="en-US" altLang="en-US" sz="2400" dirty="0">
                <a:ea typeface="MS PGothic" charset="-128"/>
              </a:rPr>
              <a:t>Dept. of Electrical and Computer Engineering</a:t>
            </a:r>
          </a:p>
          <a:p>
            <a:pPr marL="342900" indent="-342900"/>
            <a:r>
              <a:rPr lang="en-US" altLang="en-US" sz="2400" dirty="0">
                <a:ea typeface="MS PGothic" charset="-128"/>
              </a:rPr>
              <a:t>University of Illinois at Urbana Champaign</a:t>
            </a:r>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8693508" y="1392313"/>
              <a:ext cx="156960" cy="129240"/>
            </p14:xfrm>
          </p:contentPart>
        </mc:Choice>
        <mc:Fallback>
          <p:pic>
            <p:nvPicPr>
              <p:cNvPr id="3" name="Ink 2"/>
              <p:cNvPicPr/>
              <p:nvPr/>
            </p:nvPicPr>
            <p:blipFill>
              <a:blip r:embed="rId4"/>
              <a:stretch>
                <a:fillRect/>
              </a:stretch>
            </p:blipFill>
            <p:spPr>
              <a:xfrm>
                <a:off x="8677308" y="1376113"/>
                <a:ext cx="189000" cy="161280"/>
              </a:xfrm>
              <a:prstGeom prst="rect">
                <a:avLst/>
              </a:prstGeom>
            </p:spPr>
          </p:pic>
        </mc:Fallback>
      </mc:AlternateContent>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026"/>
          <p:cNvSpPr>
            <a:spLocks noGrp="1" noChangeArrowheads="1"/>
          </p:cNvSpPr>
          <p:nvPr>
            <p:ph type="title"/>
          </p:nvPr>
        </p:nvSpPr>
        <p:spPr/>
        <p:txBody>
          <a:bodyPr/>
          <a:lstStyle/>
          <a:p>
            <a:r>
              <a:rPr lang="en-US" altLang="x-none">
                <a:ea typeface="MS PGothic" charset="-128"/>
              </a:rPr>
              <a:t>Variance of Exponential Distribution (cont.)</a:t>
            </a:r>
          </a:p>
        </p:txBody>
      </p:sp>
      <p:sp>
        <p:nvSpPr>
          <p:cNvPr id="11266" name="Rectangle 1027"/>
          <p:cNvSpPr>
            <a:spLocks noGrp="1" noChangeArrowheads="1"/>
          </p:cNvSpPr>
          <p:nvPr>
            <p:ph type="body" idx="1"/>
          </p:nvPr>
        </p:nvSpPr>
        <p:spPr>
          <a:xfrm>
            <a:off x="708025" y="1331913"/>
            <a:ext cx="7772400" cy="4675187"/>
          </a:xfrm>
        </p:spPr>
        <p:txBody>
          <a:bodyPr/>
          <a:lstStyle/>
          <a:p>
            <a:endParaRPr lang="en-US" altLang="x-none" sz="1800">
              <a:ea typeface="MS PGothic" charset="-128"/>
            </a:endParaRPr>
          </a:p>
          <a:p>
            <a:endParaRPr lang="en-US" altLang="x-none" sz="1800">
              <a:ea typeface="MS PGothic" charset="-128"/>
            </a:endParaRPr>
          </a:p>
          <a:p>
            <a:endParaRPr lang="en-US" altLang="x-none" sz="1800">
              <a:ea typeface="MS PGothic" charset="-128"/>
            </a:endParaRPr>
          </a:p>
        </p:txBody>
      </p:sp>
      <p:graphicFrame>
        <p:nvGraphicFramePr>
          <p:cNvPr id="11267" name="Object 2"/>
          <p:cNvGraphicFramePr>
            <a:graphicFrameLocks noChangeAspect="1"/>
          </p:cNvGraphicFramePr>
          <p:nvPr/>
        </p:nvGraphicFramePr>
        <p:xfrm>
          <a:off x="860425" y="1201738"/>
          <a:ext cx="2211388" cy="1517650"/>
        </p:xfrm>
        <a:graphic>
          <a:graphicData uri="http://schemas.openxmlformats.org/presentationml/2006/ole">
            <mc:AlternateContent xmlns:mc="http://schemas.openxmlformats.org/markup-compatibility/2006">
              <mc:Choice xmlns:v="urn:schemas-microsoft-com:vml" Requires="v">
                <p:oleObj spid="_x0000_s7169" name="Equation" r:id="rId3" imgW="1295400" imgH="889000" progId="Equation.3">
                  <p:embed/>
                </p:oleObj>
              </mc:Choice>
              <mc:Fallback>
                <p:oleObj name="Equation" r:id="rId3" imgW="1295400" imgH="889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1201738"/>
                        <a:ext cx="2211388"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1027"/>
          <p:cNvSpPr txBox="1">
            <a:spLocks noChangeArrowheads="1"/>
          </p:cNvSpPr>
          <p:nvPr/>
        </p:nvSpPr>
        <p:spPr bwMode="auto">
          <a:xfrm>
            <a:off x="446088" y="1397000"/>
            <a:ext cx="7772400" cy="4675188"/>
          </a:xfrm>
          <a:prstGeom prst="rect">
            <a:avLst/>
          </a:prstGeom>
          <a:noFill/>
          <a:ln>
            <a:noFill/>
          </a:ln>
          <a:extLst/>
        </p:spPr>
        <p:txBody>
          <a:bodyPr lIns="90487" tIns="44450" rIns="90487" bIns="44450"/>
          <a:lst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defRPr>
            </a:lvl9pPr>
          </a:lstStyle>
          <a:p>
            <a:pPr marL="0" indent="0">
              <a:buFontTx/>
              <a:buNone/>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r>
              <a:rPr lang="en-US" altLang="en-US" sz="1800" kern="0" dirty="0" smtClean="0"/>
              <a:t>Now that we have found		            and we can substitute</a:t>
            </a:r>
            <a:br>
              <a:rPr lang="en-US" altLang="en-US" sz="1800" kern="0" dirty="0" smtClean="0"/>
            </a:br>
            <a:r>
              <a:rPr lang="en-US" altLang="en-US" sz="1800" kern="0" dirty="0" smtClean="0"/>
              <a:t/>
            </a:r>
            <a:br>
              <a:rPr lang="en-US" altLang="en-US" sz="1800" kern="0" dirty="0" smtClean="0"/>
            </a:br>
            <a:r>
              <a:rPr lang="en-US" altLang="en-US" sz="1800" kern="0" dirty="0" smtClean="0"/>
              <a:t>them into the equation				to find the following </a:t>
            </a:r>
          </a:p>
          <a:p>
            <a:pPr marL="0" indent="0">
              <a:buFontTx/>
              <a:buNone/>
              <a:defRPr/>
            </a:pPr>
            <a:r>
              <a:rPr lang="en-US" altLang="en-US" sz="1800" kern="0" dirty="0" smtClean="0"/>
              <a:t> </a:t>
            </a:r>
          </a:p>
          <a:p>
            <a:pPr marL="0" indent="0">
              <a:buFontTx/>
              <a:buNone/>
              <a:defRPr/>
            </a:pPr>
            <a:r>
              <a:rPr lang="en-US" altLang="en-US" sz="1800" kern="0" dirty="0" smtClean="0"/>
              <a:t> </a:t>
            </a:r>
          </a:p>
        </p:txBody>
      </p:sp>
      <p:graphicFrame>
        <p:nvGraphicFramePr>
          <p:cNvPr id="11269" name="Object 4"/>
          <p:cNvGraphicFramePr>
            <a:graphicFrameLocks noChangeAspect="1"/>
          </p:cNvGraphicFramePr>
          <p:nvPr/>
        </p:nvGraphicFramePr>
        <p:xfrm>
          <a:off x="3367088" y="2570163"/>
          <a:ext cx="2471737" cy="673100"/>
        </p:xfrm>
        <a:graphic>
          <a:graphicData uri="http://schemas.openxmlformats.org/presentationml/2006/ole">
            <mc:AlternateContent xmlns:mc="http://schemas.openxmlformats.org/markup-compatibility/2006">
              <mc:Choice xmlns:v="urn:schemas-microsoft-com:vml" Requires="v">
                <p:oleObj spid="_x0000_s7170" name="Equation" r:id="rId5" imgW="1447172" imgH="393529" progId="Equation.3">
                  <p:embed/>
                </p:oleObj>
              </mc:Choice>
              <mc:Fallback>
                <p:oleObj name="Equation" r:id="rId5" imgW="1447172"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7088" y="2570163"/>
                        <a:ext cx="247173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0" name="Object 5"/>
          <p:cNvGraphicFramePr>
            <a:graphicFrameLocks noChangeAspect="1"/>
          </p:cNvGraphicFramePr>
          <p:nvPr/>
        </p:nvGraphicFramePr>
        <p:xfrm>
          <a:off x="3248025" y="3255963"/>
          <a:ext cx="2624138" cy="390525"/>
        </p:xfrm>
        <a:graphic>
          <a:graphicData uri="http://schemas.openxmlformats.org/presentationml/2006/ole">
            <mc:AlternateContent xmlns:mc="http://schemas.openxmlformats.org/markup-compatibility/2006">
              <mc:Choice xmlns:v="urn:schemas-microsoft-com:vml" Requires="v">
                <p:oleObj spid="_x0000_s7171" name="Equation" r:id="rId7" imgW="1536700" imgH="228600" progId="Equation.3">
                  <p:embed/>
                </p:oleObj>
              </mc:Choice>
              <mc:Fallback>
                <p:oleObj name="Equation" r:id="rId7" imgW="15367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8025" y="3255963"/>
                        <a:ext cx="26241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1" name="Object 6"/>
          <p:cNvGraphicFramePr>
            <a:graphicFrameLocks noChangeAspect="1"/>
          </p:cNvGraphicFramePr>
          <p:nvPr/>
        </p:nvGraphicFramePr>
        <p:xfrm>
          <a:off x="2319338" y="3987800"/>
          <a:ext cx="1844675" cy="1385888"/>
        </p:xfrm>
        <a:graphic>
          <a:graphicData uri="http://schemas.openxmlformats.org/presentationml/2006/ole">
            <mc:AlternateContent xmlns:mc="http://schemas.openxmlformats.org/markup-compatibility/2006">
              <mc:Choice xmlns:v="urn:schemas-microsoft-com:vml" Requires="v">
                <p:oleObj spid="_x0000_s7172" name="Equation" r:id="rId9" imgW="1079032" imgH="812447" progId="Equation.3">
                  <p:embed/>
                </p:oleObj>
              </mc:Choice>
              <mc:Fallback>
                <p:oleObj name="Equation" r:id="rId9" imgW="1079032" imgH="81244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9338" y="3987800"/>
                        <a:ext cx="18446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4985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026"/>
          <p:cNvSpPr>
            <a:spLocks noGrp="1" noChangeArrowheads="1"/>
          </p:cNvSpPr>
          <p:nvPr>
            <p:ph type="title"/>
          </p:nvPr>
        </p:nvSpPr>
        <p:spPr/>
        <p:txBody>
          <a:bodyPr/>
          <a:lstStyle/>
          <a:p>
            <a:r>
              <a:rPr lang="en-US" altLang="x-none">
                <a:ea typeface="MS PGothic" charset="-128"/>
              </a:rPr>
              <a:t>Variance of Exponential Distribution (cont.)</a:t>
            </a:r>
          </a:p>
        </p:txBody>
      </p:sp>
      <p:sp>
        <p:nvSpPr>
          <p:cNvPr id="11266" name="Rectangle 1027"/>
          <p:cNvSpPr>
            <a:spLocks noGrp="1" noChangeArrowheads="1"/>
          </p:cNvSpPr>
          <p:nvPr>
            <p:ph type="body" idx="1"/>
          </p:nvPr>
        </p:nvSpPr>
        <p:spPr>
          <a:xfrm>
            <a:off x="708025" y="1331913"/>
            <a:ext cx="7772400" cy="4675187"/>
          </a:xfrm>
        </p:spPr>
        <p:txBody>
          <a:bodyPr/>
          <a:lstStyle/>
          <a:p>
            <a:endParaRPr lang="en-US" altLang="x-none" sz="1800">
              <a:ea typeface="MS PGothic" charset="-128"/>
            </a:endParaRPr>
          </a:p>
          <a:p>
            <a:endParaRPr lang="en-US" altLang="x-none" sz="1800">
              <a:ea typeface="MS PGothic" charset="-128"/>
            </a:endParaRPr>
          </a:p>
          <a:p>
            <a:endParaRPr lang="en-US" altLang="x-none" sz="1800">
              <a:ea typeface="MS PGothic" charset="-128"/>
            </a:endParaRPr>
          </a:p>
        </p:txBody>
      </p:sp>
      <p:graphicFrame>
        <p:nvGraphicFramePr>
          <p:cNvPr id="11267" name="Object 2"/>
          <p:cNvGraphicFramePr>
            <a:graphicFrameLocks noChangeAspect="1"/>
          </p:cNvGraphicFramePr>
          <p:nvPr/>
        </p:nvGraphicFramePr>
        <p:xfrm>
          <a:off x="860425" y="1201738"/>
          <a:ext cx="2211388" cy="1517650"/>
        </p:xfrm>
        <a:graphic>
          <a:graphicData uri="http://schemas.openxmlformats.org/presentationml/2006/ole">
            <mc:AlternateContent xmlns:mc="http://schemas.openxmlformats.org/markup-compatibility/2006">
              <mc:Choice xmlns:v="urn:schemas-microsoft-com:vml" Requires="v">
                <p:oleObj spid="_x0000_s8193" name="Equation" r:id="rId3" imgW="1295400" imgH="889000" progId="Equation.3">
                  <p:embed/>
                </p:oleObj>
              </mc:Choice>
              <mc:Fallback>
                <p:oleObj name="Equation" r:id="rId3" imgW="1295400" imgH="889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1201738"/>
                        <a:ext cx="2211388"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1027"/>
          <p:cNvSpPr txBox="1">
            <a:spLocks noChangeArrowheads="1"/>
          </p:cNvSpPr>
          <p:nvPr/>
        </p:nvSpPr>
        <p:spPr bwMode="auto">
          <a:xfrm>
            <a:off x="446088" y="1397000"/>
            <a:ext cx="7772400" cy="4675188"/>
          </a:xfrm>
          <a:prstGeom prst="rect">
            <a:avLst/>
          </a:prstGeom>
          <a:noFill/>
          <a:ln>
            <a:noFill/>
          </a:ln>
          <a:extLst/>
        </p:spPr>
        <p:txBody>
          <a:bodyPr lIns="90487" tIns="44450" rIns="90487" bIns="44450"/>
          <a:lst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defRPr>
            </a:lvl9pPr>
          </a:lstStyle>
          <a:p>
            <a:pPr marL="0" indent="0">
              <a:buFontTx/>
              <a:buNone/>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r>
              <a:rPr lang="en-US" altLang="en-US" sz="1800" kern="0" dirty="0" smtClean="0"/>
              <a:t>Now that we have found		            and we can substitute</a:t>
            </a:r>
            <a:br>
              <a:rPr lang="en-US" altLang="en-US" sz="1800" kern="0" dirty="0" smtClean="0"/>
            </a:br>
            <a:r>
              <a:rPr lang="en-US" altLang="en-US" sz="1800" kern="0" dirty="0" smtClean="0"/>
              <a:t/>
            </a:r>
            <a:br>
              <a:rPr lang="en-US" altLang="en-US" sz="1800" kern="0" dirty="0" smtClean="0"/>
            </a:br>
            <a:r>
              <a:rPr lang="en-US" altLang="en-US" sz="1800" kern="0" dirty="0" smtClean="0"/>
              <a:t>them into the equation				to find the following </a:t>
            </a:r>
          </a:p>
          <a:p>
            <a:pPr marL="0" indent="0">
              <a:buFontTx/>
              <a:buNone/>
              <a:defRPr/>
            </a:pPr>
            <a:r>
              <a:rPr lang="en-US" altLang="en-US" sz="1800" kern="0" dirty="0" smtClean="0"/>
              <a:t> </a:t>
            </a:r>
          </a:p>
          <a:p>
            <a:pPr marL="0" indent="0">
              <a:buFontTx/>
              <a:buNone/>
              <a:defRPr/>
            </a:pPr>
            <a:r>
              <a:rPr lang="en-US" altLang="en-US" sz="1800" kern="0" dirty="0" smtClean="0"/>
              <a:t> </a:t>
            </a:r>
          </a:p>
        </p:txBody>
      </p:sp>
      <p:graphicFrame>
        <p:nvGraphicFramePr>
          <p:cNvPr id="11269" name="Object 4"/>
          <p:cNvGraphicFramePr>
            <a:graphicFrameLocks noChangeAspect="1"/>
          </p:cNvGraphicFramePr>
          <p:nvPr/>
        </p:nvGraphicFramePr>
        <p:xfrm>
          <a:off x="3367088" y="2570163"/>
          <a:ext cx="2471737" cy="673100"/>
        </p:xfrm>
        <a:graphic>
          <a:graphicData uri="http://schemas.openxmlformats.org/presentationml/2006/ole">
            <mc:AlternateContent xmlns:mc="http://schemas.openxmlformats.org/markup-compatibility/2006">
              <mc:Choice xmlns:v="urn:schemas-microsoft-com:vml" Requires="v">
                <p:oleObj spid="_x0000_s8194" name="Equation" r:id="rId5" imgW="1447172" imgH="393529" progId="Equation.3">
                  <p:embed/>
                </p:oleObj>
              </mc:Choice>
              <mc:Fallback>
                <p:oleObj name="Equation" r:id="rId5" imgW="1447172"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7088" y="2570163"/>
                        <a:ext cx="247173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0" name="Object 5"/>
          <p:cNvGraphicFramePr>
            <a:graphicFrameLocks noChangeAspect="1"/>
          </p:cNvGraphicFramePr>
          <p:nvPr/>
        </p:nvGraphicFramePr>
        <p:xfrm>
          <a:off x="3248025" y="3255963"/>
          <a:ext cx="2624138" cy="390525"/>
        </p:xfrm>
        <a:graphic>
          <a:graphicData uri="http://schemas.openxmlformats.org/presentationml/2006/ole">
            <mc:AlternateContent xmlns:mc="http://schemas.openxmlformats.org/markup-compatibility/2006">
              <mc:Choice xmlns:v="urn:schemas-microsoft-com:vml" Requires="v">
                <p:oleObj spid="_x0000_s8195" name="Equation" r:id="rId7" imgW="1536700" imgH="228600" progId="Equation.3">
                  <p:embed/>
                </p:oleObj>
              </mc:Choice>
              <mc:Fallback>
                <p:oleObj name="Equation" r:id="rId7" imgW="15367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8025" y="3255963"/>
                        <a:ext cx="26241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1" name="Object 6"/>
          <p:cNvGraphicFramePr>
            <a:graphicFrameLocks noChangeAspect="1"/>
          </p:cNvGraphicFramePr>
          <p:nvPr/>
        </p:nvGraphicFramePr>
        <p:xfrm>
          <a:off x="2319338" y="3987800"/>
          <a:ext cx="1844675" cy="1385888"/>
        </p:xfrm>
        <a:graphic>
          <a:graphicData uri="http://schemas.openxmlformats.org/presentationml/2006/ole">
            <mc:AlternateContent xmlns:mc="http://schemas.openxmlformats.org/markup-compatibility/2006">
              <mc:Choice xmlns:v="urn:schemas-microsoft-com:vml" Requires="v">
                <p:oleObj spid="_x0000_s8196" name="Equation" r:id="rId9" imgW="1079032" imgH="812447" progId="Equation.3">
                  <p:embed/>
                </p:oleObj>
              </mc:Choice>
              <mc:Fallback>
                <p:oleObj name="Equation" r:id="rId9" imgW="1079032" imgH="81244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9338" y="3987800"/>
                        <a:ext cx="18446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4915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026"/>
          <p:cNvSpPr>
            <a:spLocks noGrp="1" noChangeArrowheads="1"/>
          </p:cNvSpPr>
          <p:nvPr>
            <p:ph type="title"/>
          </p:nvPr>
        </p:nvSpPr>
        <p:spPr/>
        <p:txBody>
          <a:bodyPr/>
          <a:lstStyle/>
          <a:p>
            <a:r>
              <a:rPr lang="en-US" altLang="en-US">
                <a:ea typeface="MS PGothic" charset="-128"/>
              </a:rPr>
              <a:t>Functions of a Random Variable</a:t>
            </a:r>
          </a:p>
        </p:txBody>
      </p:sp>
      <p:sp>
        <p:nvSpPr>
          <p:cNvPr id="38914" name="Rectangle 1027"/>
          <p:cNvSpPr>
            <a:spLocks noGrp="1" noChangeArrowheads="1"/>
          </p:cNvSpPr>
          <p:nvPr>
            <p:ph type="body" idx="1"/>
          </p:nvPr>
        </p:nvSpPr>
        <p:spPr>
          <a:xfrm>
            <a:off x="708025" y="1331913"/>
            <a:ext cx="7772400" cy="4675187"/>
          </a:xfrm>
        </p:spPr>
        <p:txBody>
          <a:bodyPr/>
          <a:lstStyle/>
          <a:p>
            <a:endParaRPr lang="en-US" altLang="en-US" sz="1800">
              <a:ea typeface="MS PGothic" charset="-128"/>
            </a:endParaRPr>
          </a:p>
          <a:p>
            <a:endParaRPr lang="en-US" altLang="en-US" sz="1800">
              <a:ea typeface="MS PGothic" charset="-128"/>
            </a:endParaRPr>
          </a:p>
          <a:p>
            <a:endParaRPr lang="en-US" altLang="en-US" sz="1800">
              <a:ea typeface="MS PGothic" charset="-128"/>
            </a:endParaRPr>
          </a:p>
        </p:txBody>
      </p:sp>
      <p:sp>
        <p:nvSpPr>
          <p:cNvPr id="8" name="Rectangle 1027"/>
          <p:cNvSpPr txBox="1">
            <a:spLocks noChangeArrowheads="1"/>
          </p:cNvSpPr>
          <p:nvPr/>
        </p:nvSpPr>
        <p:spPr bwMode="auto">
          <a:xfrm>
            <a:off x="446088" y="1382713"/>
            <a:ext cx="7772400" cy="4675187"/>
          </a:xfrm>
          <a:prstGeom prst="rect">
            <a:avLst/>
          </a:prstGeom>
          <a:noFill/>
          <a:ln>
            <a:noFill/>
          </a:ln>
          <a:extLst/>
        </p:spPr>
        <p:txBody>
          <a:bodyPr lIns="90487" tIns="44450" rIns="90487" bIns="44450"/>
          <a:lst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defRPr>
            </a:lvl9pPr>
          </a:lstStyle>
          <a:p>
            <a:pPr>
              <a:defRPr/>
            </a:pPr>
            <a:r>
              <a:rPr lang="en-US" altLang="en-US" sz="1800" kern="0" dirty="0" smtClean="0"/>
              <a:t>Let		         As an example, </a:t>
            </a:r>
            <a:r>
              <a:rPr lang="en-US" altLang="en-US" sz="1800" i="1" kern="0" dirty="0" smtClean="0">
                <a:latin typeface="Times New Roman" panose="02020603050405020304" pitchFamily="18" charset="0"/>
                <a:cs typeface="Times New Roman" panose="02020603050405020304" pitchFamily="18" charset="0"/>
              </a:rPr>
              <a:t>X</a:t>
            </a:r>
            <a:r>
              <a:rPr lang="en-US" altLang="en-US" sz="1800" kern="0" dirty="0" smtClean="0"/>
              <a:t> could denote the measurement error in a certain physical experiment and </a:t>
            </a:r>
            <a:r>
              <a:rPr lang="en-US" altLang="en-US" sz="1800" i="1" kern="0" dirty="0" smtClean="0">
                <a:latin typeface="Times New Roman" panose="02020603050405020304" pitchFamily="18" charset="0"/>
                <a:cs typeface="Times New Roman" panose="02020603050405020304" pitchFamily="18" charset="0"/>
              </a:rPr>
              <a:t>Y</a:t>
            </a:r>
            <a:r>
              <a:rPr lang="en-US" altLang="en-US" sz="1800" kern="0" dirty="0" smtClean="0"/>
              <a:t> would then be the square of the error (e.g.  method of least squares).</a:t>
            </a:r>
          </a:p>
          <a:p>
            <a:pPr>
              <a:defRPr/>
            </a:pPr>
            <a:r>
              <a:rPr lang="en-US" altLang="en-US" sz="1800" kern="0" dirty="0" smtClean="0"/>
              <a:t> Note that </a:t>
            </a:r>
          </a:p>
        </p:txBody>
      </p:sp>
      <p:graphicFrame>
        <p:nvGraphicFramePr>
          <p:cNvPr id="38916" name="Object 5"/>
          <p:cNvGraphicFramePr>
            <a:graphicFrameLocks noChangeAspect="1"/>
          </p:cNvGraphicFramePr>
          <p:nvPr/>
        </p:nvGraphicFramePr>
        <p:xfrm>
          <a:off x="1231900" y="1374775"/>
          <a:ext cx="1627188" cy="390525"/>
        </p:xfrm>
        <a:graphic>
          <a:graphicData uri="http://schemas.openxmlformats.org/presentationml/2006/ole">
            <mc:AlternateContent xmlns:mc="http://schemas.openxmlformats.org/markup-compatibility/2006">
              <mc:Choice xmlns:v="urn:schemas-microsoft-com:vml" Requires="v">
                <p:oleObj spid="_x0000_s9217" name="Equation" r:id="rId3" imgW="952087" imgH="228501" progId="Equation.3">
                  <p:embed/>
                </p:oleObj>
              </mc:Choice>
              <mc:Fallback>
                <p:oleObj name="Equation" r:id="rId3" imgW="952087"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900" y="1374775"/>
                        <a:ext cx="16271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17" name="Object 1"/>
          <p:cNvGraphicFramePr>
            <a:graphicFrameLocks noChangeAspect="1"/>
          </p:cNvGraphicFramePr>
          <p:nvPr>
            <p:extLst/>
          </p:nvPr>
        </p:nvGraphicFramePr>
        <p:xfrm>
          <a:off x="454025" y="2654300"/>
          <a:ext cx="4511675" cy="3644900"/>
        </p:xfrm>
        <a:graphic>
          <a:graphicData uri="http://schemas.openxmlformats.org/presentationml/2006/ole">
            <mc:AlternateContent xmlns:mc="http://schemas.openxmlformats.org/markup-compatibility/2006">
              <mc:Choice xmlns:v="urn:schemas-microsoft-com:vml" Requires="v">
                <p:oleObj spid="_x0000_s9218" name="Equation" r:id="rId5" imgW="2641320" imgH="2133360" progId="Equation.3">
                  <p:embed/>
                </p:oleObj>
              </mc:Choice>
              <mc:Fallback>
                <p:oleObj name="Equation" r:id="rId5" imgW="2641320" imgH="2133360" progId="Equation.3">
                  <p:embed/>
                  <p:pic>
                    <p:nvPicPr>
                      <p:cNvPr id="0" name=""/>
                      <p:cNvPicPr>
                        <a:picLocks noChangeAspect="1" noChangeArrowheads="1"/>
                      </p:cNvPicPr>
                      <p:nvPr/>
                    </p:nvPicPr>
                    <p:blipFill>
                      <a:blip r:embed="rId6"/>
                      <a:srcRect/>
                      <a:stretch>
                        <a:fillRect/>
                      </a:stretch>
                    </p:blipFill>
                    <p:spPr bwMode="auto">
                      <a:xfrm>
                        <a:off x="454025" y="2654300"/>
                        <a:ext cx="451167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48538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26"/>
          <p:cNvSpPr>
            <a:spLocks noGrp="1" noChangeArrowheads="1"/>
          </p:cNvSpPr>
          <p:nvPr>
            <p:ph type="title"/>
          </p:nvPr>
        </p:nvSpPr>
        <p:spPr/>
        <p:txBody>
          <a:bodyPr/>
          <a:lstStyle/>
          <a:p>
            <a:r>
              <a:rPr lang="en-US" altLang="en-US">
                <a:ea typeface="MS PGothic" charset="-128"/>
              </a:rPr>
              <a:t>Functions of a Random Variable (cont.)</a:t>
            </a:r>
          </a:p>
        </p:txBody>
      </p:sp>
      <p:sp>
        <p:nvSpPr>
          <p:cNvPr id="39938" name="Rectangle 1027"/>
          <p:cNvSpPr>
            <a:spLocks noGrp="1" noChangeArrowheads="1"/>
          </p:cNvSpPr>
          <p:nvPr>
            <p:ph type="body" idx="1"/>
          </p:nvPr>
        </p:nvSpPr>
        <p:spPr>
          <a:xfrm>
            <a:off x="708025" y="1331913"/>
            <a:ext cx="7772400" cy="4675187"/>
          </a:xfrm>
        </p:spPr>
        <p:txBody>
          <a:bodyPr/>
          <a:lstStyle/>
          <a:p>
            <a:endParaRPr lang="en-US" altLang="en-US" sz="1800">
              <a:ea typeface="MS PGothic" charset="-128"/>
            </a:endParaRPr>
          </a:p>
          <a:p>
            <a:endParaRPr lang="en-US" altLang="en-US" sz="1800">
              <a:ea typeface="MS PGothic" charset="-128"/>
            </a:endParaRPr>
          </a:p>
          <a:p>
            <a:endParaRPr lang="en-US" altLang="en-US" sz="1800">
              <a:ea typeface="MS PGothic" charset="-128"/>
            </a:endParaRPr>
          </a:p>
        </p:txBody>
      </p:sp>
      <p:sp>
        <p:nvSpPr>
          <p:cNvPr id="8" name="Rectangle 1027"/>
          <p:cNvSpPr txBox="1">
            <a:spLocks noChangeArrowheads="1"/>
          </p:cNvSpPr>
          <p:nvPr/>
        </p:nvSpPr>
        <p:spPr bwMode="auto">
          <a:xfrm>
            <a:off x="663575" y="1397000"/>
            <a:ext cx="7772400" cy="4675188"/>
          </a:xfrm>
          <a:prstGeom prst="rect">
            <a:avLst/>
          </a:prstGeom>
          <a:noFill/>
          <a:ln>
            <a:noFill/>
          </a:ln>
          <a:extLst/>
        </p:spPr>
        <p:txBody>
          <a:bodyPr lIns="90487" tIns="44450" rIns="90487" bIns="44450"/>
          <a:lst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defRPr>
            </a:lvl9pPr>
          </a:lstStyle>
          <a:p>
            <a:pPr>
              <a:defRPr/>
            </a:pPr>
            <a:r>
              <a:rPr lang="en-US" altLang="en-US" sz="1800" kern="0" dirty="0" smtClean="0"/>
              <a:t>Let </a:t>
            </a:r>
            <a:r>
              <a:rPr lang="en-US" altLang="en-US" sz="1800" i="1" kern="0" dirty="0" smtClean="0">
                <a:latin typeface="Times New Roman" panose="02020603050405020304" pitchFamily="18" charset="0"/>
                <a:cs typeface="Times New Roman" panose="02020603050405020304" pitchFamily="18" charset="0"/>
              </a:rPr>
              <a:t>X</a:t>
            </a:r>
            <a:r>
              <a:rPr lang="en-US" altLang="en-US" sz="1800" kern="0" dirty="0" smtClean="0"/>
              <a:t> have the standard normal distribution </a:t>
            </a:r>
            <a:r>
              <a:rPr lang="en-US" altLang="en-US" sz="1800" i="1" kern="0" dirty="0" smtClean="0">
                <a:latin typeface="Times New Roman" panose="02020603050405020304" pitchFamily="18" charset="0"/>
                <a:cs typeface="Times New Roman" panose="02020603050405020304" pitchFamily="18" charset="0"/>
              </a:rPr>
              <a:t>[N(0,1)] </a:t>
            </a:r>
            <a:r>
              <a:rPr lang="en-US" altLang="en-US" sz="1800" kern="0" dirty="0" smtClean="0"/>
              <a:t>so that</a:t>
            </a:r>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r>
              <a:rPr lang="en-US" altLang="en-US" sz="1800" kern="0" dirty="0" smtClean="0"/>
              <a:t>This is a chi-squared distribution with one degree of freedom</a:t>
            </a:r>
          </a:p>
          <a:p>
            <a:pPr marL="0" indent="0">
              <a:buFontTx/>
              <a:buNone/>
              <a:defRPr/>
            </a:pPr>
            <a:r>
              <a:rPr lang="en-US" altLang="en-US" sz="1800" kern="0" dirty="0" smtClean="0"/>
              <a:t> </a:t>
            </a:r>
          </a:p>
        </p:txBody>
      </p:sp>
      <p:graphicFrame>
        <p:nvGraphicFramePr>
          <p:cNvPr id="39940" name="Object 5"/>
          <p:cNvGraphicFramePr>
            <a:graphicFrameLocks noChangeAspect="1"/>
          </p:cNvGraphicFramePr>
          <p:nvPr/>
        </p:nvGraphicFramePr>
        <p:xfrm>
          <a:off x="1331913" y="1814513"/>
          <a:ext cx="5076825" cy="3840162"/>
        </p:xfrm>
        <a:graphic>
          <a:graphicData uri="http://schemas.openxmlformats.org/presentationml/2006/ole">
            <mc:AlternateContent xmlns:mc="http://schemas.openxmlformats.org/markup-compatibility/2006">
              <mc:Choice xmlns:v="urn:schemas-microsoft-com:vml" Requires="v">
                <p:oleObj spid="_x0000_s10241" name="Equation" r:id="rId3" imgW="2971800" imgH="2247900" progId="Equation.3">
                  <p:embed/>
                </p:oleObj>
              </mc:Choice>
              <mc:Fallback>
                <p:oleObj name="Equation" r:id="rId3" imgW="2971800" imgH="2247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814513"/>
                        <a:ext cx="5076825"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25449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p:cNvSpPr>
            <a:spLocks noGrp="1" noChangeArrowheads="1"/>
          </p:cNvSpPr>
          <p:nvPr>
            <p:ph type="title"/>
          </p:nvPr>
        </p:nvSpPr>
        <p:spPr/>
        <p:txBody>
          <a:bodyPr/>
          <a:lstStyle/>
          <a:p>
            <a:r>
              <a:rPr lang="en-US" altLang="en-US" dirty="0">
                <a:ea typeface="MS PGothic" charset="-128"/>
              </a:rPr>
              <a:t>Functions of a Random Variable (cont</a:t>
            </a:r>
            <a:r>
              <a:rPr lang="en-US" altLang="en-US" dirty="0" smtClean="0">
                <a:ea typeface="MS PGothic" charset="-128"/>
              </a:rPr>
              <a:t>.)</a:t>
            </a:r>
            <a:br>
              <a:rPr lang="en-US" altLang="en-US" dirty="0" smtClean="0">
                <a:ea typeface="MS PGothic" charset="-128"/>
              </a:rPr>
            </a:br>
            <a:r>
              <a:rPr lang="en-US" altLang="en-US" sz="2800" dirty="0" smtClean="0">
                <a:ea typeface="MS PGothic" charset="-128"/>
              </a:rPr>
              <a:t>Generating Exponential Random Numbers</a:t>
            </a:r>
            <a:endParaRPr lang="en-US" altLang="en-US" sz="2800" dirty="0">
              <a:ea typeface="MS PGothic" charset="-128"/>
            </a:endParaRPr>
          </a:p>
        </p:txBody>
      </p:sp>
      <p:sp>
        <p:nvSpPr>
          <p:cNvPr id="40962" name="Rectangle 1027"/>
          <p:cNvSpPr txBox="1">
            <a:spLocks noChangeArrowheads="1"/>
          </p:cNvSpPr>
          <p:nvPr/>
        </p:nvSpPr>
        <p:spPr bwMode="auto">
          <a:xfrm>
            <a:off x="663575" y="1200150"/>
            <a:ext cx="77724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r>
              <a:rPr lang="en-US" altLang="en-US" sz="1800" dirty="0"/>
              <a:t>Let </a:t>
            </a:r>
            <a:r>
              <a:rPr lang="en-US" altLang="en-US" sz="1800" i="1" dirty="0">
                <a:latin typeface="Times New Roman" charset="0"/>
              </a:rPr>
              <a:t>X</a:t>
            </a:r>
            <a:r>
              <a:rPr lang="en-US" altLang="en-US" sz="1800" dirty="0"/>
              <a:t> be uniformly distributed on (0,1).  We show that </a:t>
            </a:r>
            <a:br>
              <a:rPr lang="en-US" altLang="en-US" sz="1800" dirty="0"/>
            </a:br>
            <a:r>
              <a:rPr lang="en-US" altLang="en-US" sz="1800" dirty="0"/>
              <a:t>has an exponential distribution with parameter            </a:t>
            </a:r>
            <a:r>
              <a:rPr lang="en-US" altLang="en-US" sz="1800" dirty="0" smtClean="0">
                <a:solidFill>
                  <a:schemeClr val="accent5">
                    <a:lumMod val="50000"/>
                  </a:schemeClr>
                </a:solidFill>
              </a:rPr>
              <a:t>Note: </a:t>
            </a:r>
            <a:r>
              <a:rPr lang="en-US" altLang="en-US" sz="1800" i="1" dirty="0">
                <a:solidFill>
                  <a:schemeClr val="accent5">
                    <a:lumMod val="50000"/>
                  </a:schemeClr>
                </a:solidFill>
                <a:latin typeface="Times New Roman" charset="0"/>
              </a:rPr>
              <a:t>Y</a:t>
            </a:r>
            <a:r>
              <a:rPr lang="en-US" altLang="en-US" sz="1800" dirty="0">
                <a:solidFill>
                  <a:schemeClr val="accent5">
                    <a:lumMod val="50000"/>
                  </a:schemeClr>
                </a:solidFill>
              </a:rPr>
              <a:t> is a nonnegative random </a:t>
            </a:r>
            <a:r>
              <a:rPr lang="en-US" altLang="en-US" sz="1800" dirty="0" smtClean="0">
                <a:solidFill>
                  <a:schemeClr val="accent5">
                    <a:lumMod val="50000"/>
                  </a:schemeClr>
                </a:solidFill>
              </a:rPr>
              <a:t>variable: </a:t>
            </a:r>
            <a:endParaRPr lang="en-US" altLang="en-US" sz="1800" dirty="0">
              <a:solidFill>
                <a:schemeClr val="accent5">
                  <a:lumMod val="50000"/>
                </a:schemeClr>
              </a:solidFill>
            </a:endParaRPr>
          </a:p>
          <a:p>
            <a:r>
              <a:rPr lang="en-US" altLang="en-US" sz="1800" dirty="0"/>
              <a:t> </a:t>
            </a:r>
          </a:p>
          <a:p>
            <a:endParaRPr lang="en-US" altLang="en-US" sz="1800" dirty="0"/>
          </a:p>
          <a:p>
            <a:endParaRPr lang="en-US" altLang="en-US" sz="1800" dirty="0"/>
          </a:p>
          <a:p>
            <a:endParaRPr lang="en-US" altLang="en-US" sz="1800" dirty="0"/>
          </a:p>
          <a:p>
            <a:endParaRPr lang="en-US" altLang="en-US" sz="1800" dirty="0"/>
          </a:p>
          <a:p>
            <a:endParaRPr lang="en-US" altLang="en-US" sz="1800" dirty="0"/>
          </a:p>
          <a:p>
            <a:endParaRPr lang="en-US" altLang="en-US" sz="1800" dirty="0"/>
          </a:p>
          <a:p>
            <a:endParaRPr lang="en-US" altLang="en-US" sz="1800" dirty="0"/>
          </a:p>
          <a:p>
            <a:endParaRPr lang="en-US" altLang="en-US" sz="1800" dirty="0"/>
          </a:p>
          <a:p>
            <a:r>
              <a:rPr lang="en-US" altLang="en-US" sz="1500" dirty="0"/>
              <a:t>This fact can be used in a distribution-driven simulation.  In simulation programs it is important to be able to generate values of variables with known distribution functions.  Such values are known as random deviates or random variates.  Most computer systems provide built-in functions to generate random deviates from the uniform distribution over (0,1), say </a:t>
            </a:r>
            <a:r>
              <a:rPr lang="en-US" altLang="en-US" sz="1500" i="1" dirty="0">
                <a:latin typeface="Times New Roman" charset="0"/>
              </a:rPr>
              <a:t>u</a:t>
            </a:r>
            <a:r>
              <a:rPr lang="en-US" altLang="en-US" sz="1500" dirty="0"/>
              <a:t>.  Such random deviates are called random numbers.</a:t>
            </a:r>
            <a:endParaRPr lang="en-US" altLang="en-US" sz="1800" dirty="0"/>
          </a:p>
        </p:txBody>
      </p:sp>
      <p:graphicFrame>
        <p:nvGraphicFramePr>
          <p:cNvPr id="40963" name="Object 5"/>
          <p:cNvGraphicFramePr>
            <a:graphicFrameLocks noChangeAspect="1"/>
          </p:cNvGraphicFramePr>
          <p:nvPr/>
        </p:nvGraphicFramePr>
        <p:xfrm>
          <a:off x="1038225" y="2139950"/>
          <a:ext cx="7485063" cy="2917825"/>
        </p:xfrm>
        <a:graphic>
          <a:graphicData uri="http://schemas.openxmlformats.org/presentationml/2006/ole">
            <mc:AlternateContent xmlns:mc="http://schemas.openxmlformats.org/markup-compatibility/2006">
              <mc:Choice xmlns:v="urn:schemas-microsoft-com:vml" Requires="v">
                <p:oleObj spid="_x0000_s11265" name="Equation" r:id="rId3" imgW="4889500" imgH="1905000" progId="Equation.3">
                  <p:embed/>
                </p:oleObj>
              </mc:Choice>
              <mc:Fallback>
                <p:oleObj name="Equation" r:id="rId3" imgW="4889500" imgH="1905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25" y="2139950"/>
                        <a:ext cx="7485063"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4" name="Object 1"/>
          <p:cNvGraphicFramePr>
            <a:graphicFrameLocks noChangeAspect="1"/>
          </p:cNvGraphicFramePr>
          <p:nvPr/>
        </p:nvGraphicFramePr>
        <p:xfrm>
          <a:off x="6527800" y="1190625"/>
          <a:ext cx="1908175" cy="390525"/>
        </p:xfrm>
        <a:graphic>
          <a:graphicData uri="http://schemas.openxmlformats.org/presentationml/2006/ole">
            <mc:AlternateContent xmlns:mc="http://schemas.openxmlformats.org/markup-compatibility/2006">
              <mc:Choice xmlns:v="urn:schemas-microsoft-com:vml" Requires="v">
                <p:oleObj spid="_x0000_s11266" name="Equation" r:id="rId5" imgW="1117600" imgH="228600" progId="Equation.3">
                  <p:embed/>
                </p:oleObj>
              </mc:Choice>
              <mc:Fallback>
                <p:oleObj name="Equation" r:id="rId5" imgW="11176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7800" y="1190625"/>
                        <a:ext cx="19081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5" name="Object 2"/>
          <p:cNvGraphicFramePr>
            <a:graphicFrameLocks noChangeAspect="1"/>
          </p:cNvGraphicFramePr>
          <p:nvPr/>
        </p:nvGraphicFramePr>
        <p:xfrm>
          <a:off x="5741988" y="1482725"/>
          <a:ext cx="673100" cy="304800"/>
        </p:xfrm>
        <a:graphic>
          <a:graphicData uri="http://schemas.openxmlformats.org/presentationml/2006/ole">
            <mc:AlternateContent xmlns:mc="http://schemas.openxmlformats.org/markup-compatibility/2006">
              <mc:Choice xmlns:v="urn:schemas-microsoft-com:vml" Requires="v">
                <p:oleObj spid="_x0000_s11267" name="Equation" r:id="rId7" imgW="393359" imgH="177646" progId="Equation.3">
                  <p:embed/>
                </p:oleObj>
              </mc:Choice>
              <mc:Fallback>
                <p:oleObj name="Equation" r:id="rId7" imgW="393359" imgH="17764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1988" y="1482725"/>
                        <a:ext cx="673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6" name="Object 3"/>
          <p:cNvGraphicFramePr>
            <a:graphicFrameLocks noChangeAspect="1"/>
          </p:cNvGraphicFramePr>
          <p:nvPr>
            <p:extLst/>
          </p:nvPr>
        </p:nvGraphicFramePr>
        <p:xfrm>
          <a:off x="4287838" y="1797050"/>
          <a:ext cx="2038350" cy="346075"/>
        </p:xfrm>
        <a:graphic>
          <a:graphicData uri="http://schemas.openxmlformats.org/presentationml/2006/ole">
            <mc:AlternateContent xmlns:mc="http://schemas.openxmlformats.org/markup-compatibility/2006">
              <mc:Choice xmlns:v="urn:schemas-microsoft-com:vml" Requires="v">
                <p:oleObj spid="_x0000_s11268" name="Equation" r:id="rId9" imgW="1193800" imgH="203200" progId="Equation.3">
                  <p:embed/>
                </p:oleObj>
              </mc:Choice>
              <mc:Fallback>
                <p:oleObj name="Equation" r:id="rId9" imgW="1193800" imgH="203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7838" y="1797050"/>
                        <a:ext cx="20383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62998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Grp="1" noChangeArrowheads="1"/>
          </p:cNvSpPr>
          <p:nvPr>
            <p:ph type="title"/>
          </p:nvPr>
        </p:nvSpPr>
        <p:spPr/>
        <p:txBody>
          <a:bodyPr/>
          <a:lstStyle/>
          <a:p>
            <a:r>
              <a:rPr lang="en-US" altLang="en-US">
                <a:ea typeface="MS PGothic" charset="-128"/>
              </a:rPr>
              <a:t>Example 1</a:t>
            </a:r>
          </a:p>
        </p:txBody>
      </p:sp>
      <p:sp>
        <p:nvSpPr>
          <p:cNvPr id="8" name="Rectangle 1027"/>
          <p:cNvSpPr txBox="1">
            <a:spLocks noChangeArrowheads="1"/>
          </p:cNvSpPr>
          <p:nvPr/>
        </p:nvSpPr>
        <p:spPr bwMode="auto">
          <a:xfrm>
            <a:off x="663575" y="1208859"/>
            <a:ext cx="7772400" cy="5102225"/>
          </a:xfrm>
          <a:prstGeom prst="rect">
            <a:avLst/>
          </a:prstGeom>
          <a:noFill/>
          <a:ln>
            <a:noFill/>
          </a:ln>
          <a:extLst/>
        </p:spPr>
        <p:txBody>
          <a:bodyPr lIns="90487" tIns="44450" rIns="90487" bIns="44450"/>
          <a:lst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defRPr>
            </a:lvl9pPr>
          </a:lstStyle>
          <a:p>
            <a:pPr>
              <a:defRPr/>
            </a:pPr>
            <a:r>
              <a:rPr lang="en-US" altLang="en-US" sz="1800" kern="0" dirty="0" smtClean="0"/>
              <a:t>Let </a:t>
            </a:r>
            <a:r>
              <a:rPr lang="en-US" altLang="en-US" sz="1800" i="1" kern="0" dirty="0" smtClean="0">
                <a:latin typeface="Times New Roman" panose="02020603050405020304" pitchFamily="18" charset="0"/>
                <a:cs typeface="Times New Roman" panose="02020603050405020304" pitchFamily="18" charset="0"/>
              </a:rPr>
              <a:t>X</a:t>
            </a:r>
            <a:r>
              <a:rPr lang="en-US" altLang="en-US" sz="1800" kern="0" dirty="0" smtClean="0"/>
              <a:t> be uniformly distributed on (0,1).  We obtain the cumulative distribution function (CDF) of the random variable </a:t>
            </a:r>
            <a:r>
              <a:rPr lang="en-US" altLang="en-US" sz="1800" i="1" kern="0" dirty="0" smtClean="0">
                <a:latin typeface="Times New Roman" panose="02020603050405020304" pitchFamily="18" charset="0"/>
                <a:cs typeface="Times New Roman" panose="02020603050405020304" pitchFamily="18" charset="0"/>
              </a:rPr>
              <a:t>Y</a:t>
            </a:r>
            <a:r>
              <a:rPr lang="en-US" altLang="en-US" sz="1800" kern="0" dirty="0" smtClean="0"/>
              <a:t>, defined by </a:t>
            </a:r>
            <a:r>
              <a:rPr lang="en-US" altLang="en-US" sz="1800" i="1" kern="0" dirty="0" smtClean="0">
                <a:latin typeface="Times New Roman" panose="02020603050405020304" pitchFamily="18" charset="0"/>
                <a:cs typeface="Times New Roman" panose="02020603050405020304" pitchFamily="18" charset="0"/>
              </a:rPr>
              <a:t>Y = </a:t>
            </a:r>
            <a:r>
              <a:rPr lang="en-US" altLang="en-US" sz="1800" i="1" kern="0" dirty="0" err="1" smtClean="0">
                <a:latin typeface="Times New Roman" panose="02020603050405020304" pitchFamily="18" charset="0"/>
                <a:cs typeface="Times New Roman" panose="02020603050405020304" pitchFamily="18" charset="0"/>
              </a:rPr>
              <a:t>X</a:t>
            </a:r>
            <a:r>
              <a:rPr lang="en-US" altLang="en-US" sz="1800" i="1" kern="0" baseline="30000" dirty="0" err="1" smtClean="0">
                <a:latin typeface="Times New Roman" panose="02020603050405020304" pitchFamily="18" charset="0"/>
                <a:cs typeface="Times New Roman" panose="02020603050405020304" pitchFamily="18" charset="0"/>
              </a:rPr>
              <a:t>n</a:t>
            </a:r>
            <a:r>
              <a:rPr lang="en-US" altLang="en-US" sz="1800" i="1" kern="0" dirty="0" smtClean="0">
                <a:latin typeface="Times New Roman" panose="02020603050405020304" pitchFamily="18" charset="0"/>
                <a:cs typeface="Times New Roman" panose="02020603050405020304" pitchFamily="18" charset="0"/>
              </a:rPr>
              <a:t> </a:t>
            </a:r>
            <a:r>
              <a:rPr lang="en-US" altLang="en-US" sz="1800" kern="0" dirty="0" smtClean="0"/>
              <a:t>as follows: for</a:t>
            </a:r>
          </a:p>
          <a:p>
            <a:pPr>
              <a:defRPr/>
            </a:pPr>
            <a:endParaRPr lang="en-US" altLang="en-US" sz="1800" kern="0" dirty="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r>
              <a:rPr lang="en-US" altLang="en-US" sz="1800" kern="0" dirty="0" smtClean="0"/>
              <a:t>Now, the probability density function (PDF) of </a:t>
            </a:r>
            <a:r>
              <a:rPr lang="en-US" altLang="en-US" sz="1800" i="1" kern="0" dirty="0">
                <a:latin typeface="Times New Roman" panose="02020603050405020304" pitchFamily="18" charset="0"/>
                <a:cs typeface="Times New Roman" panose="02020603050405020304" pitchFamily="18" charset="0"/>
              </a:rPr>
              <a:t>Y</a:t>
            </a:r>
            <a:r>
              <a:rPr lang="en-US" altLang="en-US" sz="1800" kern="0" dirty="0" smtClean="0"/>
              <a:t> is given by</a:t>
            </a:r>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p:txBody>
      </p:sp>
      <p:graphicFrame>
        <p:nvGraphicFramePr>
          <p:cNvPr id="41987" name="Object 5"/>
          <p:cNvGraphicFramePr>
            <a:graphicFrameLocks noChangeAspect="1"/>
          </p:cNvGraphicFramePr>
          <p:nvPr/>
        </p:nvGraphicFramePr>
        <p:xfrm>
          <a:off x="3175000" y="2249488"/>
          <a:ext cx="2212975" cy="2082800"/>
        </p:xfrm>
        <a:graphic>
          <a:graphicData uri="http://schemas.openxmlformats.org/presentationml/2006/ole">
            <mc:AlternateContent xmlns:mc="http://schemas.openxmlformats.org/markup-compatibility/2006">
              <mc:Choice xmlns:v="urn:schemas-microsoft-com:vml" Requires="v">
                <p:oleObj spid="_x0000_s12289" name="Equation" r:id="rId3" imgW="1295400" imgH="1219200" progId="Equation.3">
                  <p:embed/>
                </p:oleObj>
              </mc:Choice>
              <mc:Fallback>
                <p:oleObj name="Equation" r:id="rId3" imgW="1295400" imgH="1219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0" y="2249488"/>
                        <a:ext cx="221297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88" name="Object 2"/>
          <p:cNvGraphicFramePr>
            <a:graphicFrameLocks noChangeAspect="1"/>
          </p:cNvGraphicFramePr>
          <p:nvPr/>
        </p:nvGraphicFramePr>
        <p:xfrm>
          <a:off x="2552700" y="1773238"/>
          <a:ext cx="1020763" cy="349250"/>
        </p:xfrm>
        <a:graphic>
          <a:graphicData uri="http://schemas.openxmlformats.org/presentationml/2006/ole">
            <mc:AlternateContent xmlns:mc="http://schemas.openxmlformats.org/markup-compatibility/2006">
              <mc:Choice xmlns:v="urn:schemas-microsoft-com:vml" Requires="v">
                <p:oleObj spid="_x0000_s12290" name="Equation" r:id="rId5" imgW="596641" imgH="203112" progId="Equation.3">
                  <p:embed/>
                </p:oleObj>
              </mc:Choice>
              <mc:Fallback>
                <p:oleObj name="Equation" r:id="rId5" imgW="596641"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2700" y="1773238"/>
                        <a:ext cx="10207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89" name="Object 4"/>
          <p:cNvGraphicFramePr>
            <a:graphicFrameLocks noChangeAspect="1"/>
          </p:cNvGraphicFramePr>
          <p:nvPr>
            <p:extLst/>
          </p:nvPr>
        </p:nvGraphicFramePr>
        <p:xfrm>
          <a:off x="3175000" y="4769621"/>
          <a:ext cx="3254375" cy="1216025"/>
        </p:xfrm>
        <a:graphic>
          <a:graphicData uri="http://schemas.openxmlformats.org/presentationml/2006/ole">
            <mc:AlternateContent xmlns:mc="http://schemas.openxmlformats.org/markup-compatibility/2006">
              <mc:Choice xmlns:v="urn:schemas-microsoft-com:vml" Requires="v">
                <p:oleObj spid="_x0000_s12291" name="Equation" r:id="rId7" imgW="1905000" imgH="711200" progId="Equation.3">
                  <p:embed/>
                </p:oleObj>
              </mc:Choice>
              <mc:Fallback>
                <p:oleObj name="Equation" r:id="rId7" imgW="1905000" imgH="71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5000" y="4769621"/>
                        <a:ext cx="32543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06264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26"/>
          <p:cNvSpPr>
            <a:spLocks noGrp="1" noChangeArrowheads="1"/>
          </p:cNvSpPr>
          <p:nvPr>
            <p:ph type="title"/>
          </p:nvPr>
        </p:nvSpPr>
        <p:spPr/>
        <p:txBody>
          <a:bodyPr/>
          <a:lstStyle/>
          <a:p>
            <a:r>
              <a:rPr lang="en-US" altLang="en-US">
                <a:ea typeface="MS PGothic" charset="-128"/>
              </a:rPr>
              <a:t>Expectation of a Function of a Random Variable</a:t>
            </a:r>
          </a:p>
        </p:txBody>
      </p:sp>
      <p:sp>
        <p:nvSpPr>
          <p:cNvPr id="8" name="Rectangle 1027"/>
          <p:cNvSpPr txBox="1">
            <a:spLocks noChangeArrowheads="1"/>
          </p:cNvSpPr>
          <p:nvPr/>
        </p:nvSpPr>
        <p:spPr bwMode="auto">
          <a:xfrm>
            <a:off x="663575" y="1200150"/>
            <a:ext cx="7772400" cy="5102225"/>
          </a:xfrm>
          <a:prstGeom prst="rect">
            <a:avLst/>
          </a:prstGeom>
          <a:noFill/>
          <a:ln>
            <a:noFill/>
          </a:ln>
          <a:extLst/>
        </p:spPr>
        <p:txBody>
          <a:bodyPr lIns="90487" tIns="44450" rIns="90487" bIns="44450"/>
          <a:lst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defRPr>
            </a:lvl9pPr>
          </a:lstStyle>
          <a:p>
            <a:pPr>
              <a:defRPr/>
            </a:pPr>
            <a:r>
              <a:rPr lang="en-US" altLang="en-US" sz="1700" kern="0" dirty="0" smtClean="0"/>
              <a:t>Given a random variable </a:t>
            </a:r>
            <a:r>
              <a:rPr lang="en-US" altLang="en-US" sz="1700" i="1" kern="0" dirty="0" smtClean="0">
                <a:latin typeface="Times New Roman" panose="02020603050405020304" pitchFamily="18" charset="0"/>
                <a:cs typeface="Times New Roman" panose="02020603050405020304" pitchFamily="18" charset="0"/>
              </a:rPr>
              <a:t>X</a:t>
            </a:r>
            <a:r>
              <a:rPr lang="en-US" altLang="en-US" sz="1700" kern="0" dirty="0" smtClean="0"/>
              <a:t> and its probability distribution or its </a:t>
            </a:r>
            <a:r>
              <a:rPr lang="en-US" altLang="en-US" sz="1700" kern="0" dirty="0" err="1" smtClean="0"/>
              <a:t>pmf</a:t>
            </a:r>
            <a:r>
              <a:rPr lang="en-US" altLang="en-US" sz="1700" kern="0" dirty="0"/>
              <a:t>/</a:t>
            </a:r>
            <a:r>
              <a:rPr lang="en-US" altLang="en-US" sz="1700" kern="0" dirty="0" err="1" smtClean="0"/>
              <a:t>pdf</a:t>
            </a:r>
            <a:endParaRPr lang="en-US" altLang="en-US" sz="1700" kern="0" dirty="0" smtClean="0"/>
          </a:p>
          <a:p>
            <a:pPr>
              <a:defRPr/>
            </a:pPr>
            <a:r>
              <a:rPr lang="en-US" altLang="en-US" sz="1700" kern="0" dirty="0" smtClean="0"/>
              <a:t>We are interested in calculating not the expected value of </a:t>
            </a:r>
            <a:r>
              <a:rPr lang="en-US" altLang="en-US" sz="1700" i="1" kern="0" dirty="0">
                <a:latin typeface="Times New Roman" panose="02020603050405020304" pitchFamily="18" charset="0"/>
                <a:cs typeface="Times New Roman" panose="02020603050405020304" pitchFamily="18" charset="0"/>
              </a:rPr>
              <a:t>X</a:t>
            </a:r>
            <a:r>
              <a:rPr lang="en-US" altLang="en-US" sz="1700" kern="0" dirty="0" smtClean="0"/>
              <a:t>, but the expected value of some function of </a:t>
            </a:r>
            <a:r>
              <a:rPr lang="en-US" altLang="en-US" sz="1700" i="1" kern="0" dirty="0">
                <a:latin typeface="Times New Roman" panose="02020603050405020304" pitchFamily="18" charset="0"/>
                <a:cs typeface="Times New Roman" panose="02020603050405020304" pitchFamily="18" charset="0"/>
              </a:rPr>
              <a:t>X</a:t>
            </a:r>
            <a:r>
              <a:rPr lang="en-US" altLang="en-US" sz="1700" kern="0" dirty="0" smtClean="0"/>
              <a:t>, say, </a:t>
            </a:r>
            <a:r>
              <a:rPr lang="en-US" altLang="en-US" sz="1700" i="1" kern="0" dirty="0">
                <a:latin typeface="Times New Roman" panose="02020603050405020304" pitchFamily="18" charset="0"/>
                <a:cs typeface="Times New Roman" panose="02020603050405020304" pitchFamily="18" charset="0"/>
              </a:rPr>
              <a:t>g(X)</a:t>
            </a:r>
            <a:r>
              <a:rPr lang="en-US" altLang="en-US" sz="1700" kern="0" dirty="0" smtClean="0"/>
              <a:t>.  </a:t>
            </a:r>
          </a:p>
          <a:p>
            <a:pPr>
              <a:defRPr/>
            </a:pPr>
            <a:r>
              <a:rPr lang="en-US" altLang="en-US" sz="1700" b="1" kern="0" dirty="0" smtClean="0"/>
              <a:t>One way: since </a:t>
            </a:r>
            <a:r>
              <a:rPr lang="en-US" altLang="en-US" sz="1700" b="1" i="1" kern="0" dirty="0">
                <a:latin typeface="Times New Roman" panose="02020603050405020304" pitchFamily="18" charset="0"/>
                <a:cs typeface="Times New Roman" panose="02020603050405020304" pitchFamily="18" charset="0"/>
              </a:rPr>
              <a:t>g(X)</a:t>
            </a:r>
            <a:r>
              <a:rPr lang="en-US" altLang="en-US" sz="1700" b="1" kern="0" dirty="0" smtClean="0"/>
              <a:t> is itself a random variable, it must have a probability distribution, which should be computable from a knowledge of the distribution of </a:t>
            </a:r>
            <a:r>
              <a:rPr lang="en-US" altLang="en-US" sz="1700" b="1" i="1" kern="0" dirty="0">
                <a:latin typeface="Times New Roman" panose="02020603050405020304" pitchFamily="18" charset="0"/>
                <a:cs typeface="Times New Roman" panose="02020603050405020304" pitchFamily="18" charset="0"/>
              </a:rPr>
              <a:t>X</a:t>
            </a:r>
            <a:r>
              <a:rPr lang="en-US" altLang="en-US" sz="1700" b="1" kern="0" dirty="0" smtClean="0"/>
              <a:t>.  Once we have obtained the distribution of </a:t>
            </a:r>
            <a:r>
              <a:rPr lang="en-US" altLang="en-US" sz="1700" b="1" i="1" kern="0" dirty="0">
                <a:latin typeface="Times New Roman" panose="02020603050405020304" pitchFamily="18" charset="0"/>
                <a:cs typeface="Times New Roman" panose="02020603050405020304" pitchFamily="18" charset="0"/>
              </a:rPr>
              <a:t>g(X)</a:t>
            </a:r>
            <a:r>
              <a:rPr lang="en-US" altLang="en-US" sz="1700" b="1" kern="0" dirty="0" smtClean="0"/>
              <a:t>, we can then compute </a:t>
            </a:r>
            <a:r>
              <a:rPr lang="en-US" altLang="en-US" sz="1700" b="1" i="1" kern="0" dirty="0">
                <a:latin typeface="Times New Roman" panose="02020603050405020304" pitchFamily="18" charset="0"/>
                <a:cs typeface="Times New Roman" panose="02020603050405020304" pitchFamily="18" charset="0"/>
              </a:rPr>
              <a:t>E[g(X)] </a:t>
            </a:r>
            <a:r>
              <a:rPr lang="en-US" altLang="en-US" sz="1700" b="1" kern="0" dirty="0" smtClean="0"/>
              <a:t>by the definition of the expectation.</a:t>
            </a:r>
          </a:p>
          <a:p>
            <a:pPr>
              <a:defRPr/>
            </a:pPr>
            <a:r>
              <a:rPr lang="en-US" altLang="en-US" sz="1700" kern="0" dirty="0" smtClean="0"/>
              <a:t>Example 1: Suppose </a:t>
            </a:r>
            <a:r>
              <a:rPr lang="en-US" altLang="en-US" sz="1700" i="1" kern="0" dirty="0">
                <a:latin typeface="Times New Roman" panose="02020603050405020304" pitchFamily="18" charset="0"/>
                <a:cs typeface="Times New Roman" panose="02020603050405020304" pitchFamily="18" charset="0"/>
              </a:rPr>
              <a:t>X</a:t>
            </a:r>
            <a:r>
              <a:rPr lang="en-US" altLang="en-US" sz="1700" kern="0" dirty="0" smtClean="0"/>
              <a:t> has the following probability mass function:</a:t>
            </a:r>
          </a:p>
          <a:p>
            <a:pPr>
              <a:defRPr/>
            </a:pPr>
            <a:endParaRPr lang="en-US" altLang="en-US" sz="1700" kern="0" dirty="0"/>
          </a:p>
          <a:p>
            <a:pPr>
              <a:defRPr/>
            </a:pPr>
            <a:r>
              <a:rPr lang="en-US" altLang="en-US" sz="1700" kern="0" dirty="0" smtClean="0"/>
              <a:t>Calculate </a:t>
            </a:r>
            <a:r>
              <a:rPr lang="en-US" altLang="en-US" sz="1700" i="1" kern="0" dirty="0">
                <a:latin typeface="Times New Roman" panose="02020603050405020304" pitchFamily="18" charset="0"/>
                <a:cs typeface="Times New Roman" panose="02020603050405020304" pitchFamily="18" charset="0"/>
              </a:rPr>
              <a:t>E[X</a:t>
            </a:r>
            <a:r>
              <a:rPr lang="en-US" altLang="en-US" sz="1700" i="1" kern="0" baseline="30000" dirty="0">
                <a:latin typeface="Times New Roman" panose="02020603050405020304" pitchFamily="18" charset="0"/>
                <a:cs typeface="Times New Roman" panose="02020603050405020304" pitchFamily="18" charset="0"/>
              </a:rPr>
              <a:t>2</a:t>
            </a:r>
            <a:r>
              <a:rPr lang="en-US" altLang="en-US" sz="1700" i="1" kern="0" dirty="0">
                <a:latin typeface="Times New Roman" panose="02020603050405020304" pitchFamily="18" charset="0"/>
                <a:cs typeface="Times New Roman" panose="02020603050405020304" pitchFamily="18" charset="0"/>
              </a:rPr>
              <a:t>].</a:t>
            </a:r>
          </a:p>
          <a:p>
            <a:pPr>
              <a:defRPr/>
            </a:pPr>
            <a:r>
              <a:rPr lang="en-US" altLang="en-US" sz="1700" kern="0" dirty="0" smtClean="0"/>
              <a:t>Letting </a:t>
            </a:r>
            <a:r>
              <a:rPr lang="en-US" altLang="en-US" sz="1700" i="1" kern="0" dirty="0">
                <a:latin typeface="Times New Roman" panose="02020603050405020304" pitchFamily="18" charset="0"/>
                <a:cs typeface="Times New Roman" panose="02020603050405020304" pitchFamily="18" charset="0"/>
              </a:rPr>
              <a:t>Y=X</a:t>
            </a:r>
            <a:r>
              <a:rPr lang="en-US" altLang="en-US" sz="1700" i="1" kern="0" baseline="30000" dirty="0">
                <a:latin typeface="Times New Roman" panose="02020603050405020304" pitchFamily="18" charset="0"/>
                <a:cs typeface="Times New Roman" panose="02020603050405020304" pitchFamily="18" charset="0"/>
              </a:rPr>
              <a:t>2</a:t>
            </a:r>
            <a:r>
              <a:rPr lang="en-US" altLang="en-US" sz="1700" kern="0" dirty="0">
                <a:cs typeface="Times New Roman" panose="02020603050405020304" pitchFamily="18" charset="0"/>
              </a:rPr>
              <a:t>,we have </a:t>
            </a:r>
            <a:r>
              <a:rPr lang="en-US" altLang="en-US" sz="1700" kern="0" dirty="0" smtClean="0">
                <a:cs typeface="Times New Roman" panose="02020603050405020304" pitchFamily="18" charset="0"/>
              </a:rPr>
              <a:t>that </a:t>
            </a:r>
            <a:r>
              <a:rPr lang="en-US" altLang="en-US" sz="1700" i="1" kern="0" dirty="0">
                <a:latin typeface="Times New Roman" panose="02020603050405020304" pitchFamily="18" charset="0"/>
                <a:cs typeface="Times New Roman" panose="02020603050405020304" pitchFamily="18" charset="0"/>
              </a:rPr>
              <a:t>Y</a:t>
            </a:r>
            <a:r>
              <a:rPr lang="en-US" altLang="en-US" sz="1700" kern="0" dirty="0" smtClean="0">
                <a:cs typeface="Times New Roman" panose="02020603050405020304" pitchFamily="18" charset="0"/>
              </a:rPr>
              <a:t> is a random variable that can take on one of the values, </a:t>
            </a:r>
            <a:r>
              <a:rPr lang="en-US" altLang="en-US" sz="1700" i="1" kern="0" dirty="0" smtClean="0">
                <a:latin typeface="Times New Roman" panose="02020603050405020304" pitchFamily="18" charset="0"/>
                <a:cs typeface="Times New Roman" panose="02020603050405020304" pitchFamily="18" charset="0"/>
              </a:rPr>
              <a:t>0</a:t>
            </a:r>
            <a:r>
              <a:rPr lang="en-US" altLang="en-US" sz="1700" i="1" kern="0" baseline="30000" dirty="0" smtClean="0">
                <a:latin typeface="Times New Roman" panose="02020603050405020304" pitchFamily="18" charset="0"/>
                <a:cs typeface="Times New Roman" panose="02020603050405020304" pitchFamily="18" charset="0"/>
              </a:rPr>
              <a:t>2</a:t>
            </a:r>
            <a:r>
              <a:rPr lang="en-US" altLang="en-US" sz="1700" i="1" kern="0" dirty="0" smtClean="0">
                <a:latin typeface="Times New Roman" panose="02020603050405020304" pitchFamily="18" charset="0"/>
                <a:cs typeface="Times New Roman" panose="02020603050405020304" pitchFamily="18" charset="0"/>
              </a:rPr>
              <a:t>, 1</a:t>
            </a:r>
            <a:r>
              <a:rPr lang="en-US" altLang="en-US" sz="1700" i="1" kern="0" baseline="30000" dirty="0" smtClean="0">
                <a:latin typeface="Times New Roman" panose="02020603050405020304" pitchFamily="18" charset="0"/>
                <a:cs typeface="Times New Roman" panose="02020603050405020304" pitchFamily="18" charset="0"/>
              </a:rPr>
              <a:t>2</a:t>
            </a:r>
            <a:r>
              <a:rPr lang="en-US" altLang="en-US" sz="1700" i="1" kern="0" dirty="0" smtClean="0">
                <a:latin typeface="Times New Roman" panose="02020603050405020304" pitchFamily="18" charset="0"/>
                <a:cs typeface="Times New Roman" panose="02020603050405020304" pitchFamily="18" charset="0"/>
              </a:rPr>
              <a:t>, 2</a:t>
            </a:r>
            <a:r>
              <a:rPr lang="en-US" altLang="en-US" sz="1700" i="1" kern="0" baseline="30000" dirty="0" smtClean="0">
                <a:latin typeface="Times New Roman" panose="02020603050405020304" pitchFamily="18" charset="0"/>
                <a:cs typeface="Times New Roman" panose="02020603050405020304" pitchFamily="18" charset="0"/>
              </a:rPr>
              <a:t>2</a:t>
            </a:r>
            <a:r>
              <a:rPr lang="en-US" altLang="en-US" sz="1700" i="1" kern="0" dirty="0" smtClean="0">
                <a:latin typeface="Times New Roman" panose="02020603050405020304" pitchFamily="18" charset="0"/>
                <a:cs typeface="Times New Roman" panose="02020603050405020304" pitchFamily="18" charset="0"/>
              </a:rPr>
              <a:t> </a:t>
            </a:r>
            <a:r>
              <a:rPr lang="en-US" altLang="en-US" sz="1700" kern="0" dirty="0" smtClean="0">
                <a:cs typeface="Times New Roman" panose="02020603050405020304" pitchFamily="18" charset="0"/>
              </a:rPr>
              <a:t>with respective probabilities</a:t>
            </a:r>
            <a:endParaRPr lang="en-US" altLang="en-US" sz="1700" kern="0" dirty="0">
              <a:cs typeface="Times New Roman" panose="02020603050405020304" pitchFamily="18" charset="0"/>
            </a:endParaRPr>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smtClean="0"/>
          </a:p>
          <a:p>
            <a:pPr>
              <a:defRPr/>
            </a:pPr>
            <a:endParaRPr lang="en-US" altLang="en-US" sz="1800" kern="0" dirty="0"/>
          </a:p>
          <a:p>
            <a:pPr>
              <a:defRPr/>
            </a:pPr>
            <a:endParaRPr lang="en-US" altLang="en-US" sz="1800" kern="0" dirty="0" smtClean="0"/>
          </a:p>
        </p:txBody>
      </p:sp>
      <p:graphicFrame>
        <p:nvGraphicFramePr>
          <p:cNvPr id="43011" name="Object 5"/>
          <p:cNvGraphicFramePr>
            <a:graphicFrameLocks noChangeAspect="1"/>
          </p:cNvGraphicFramePr>
          <p:nvPr/>
        </p:nvGraphicFramePr>
        <p:xfrm>
          <a:off x="3698875" y="4937125"/>
          <a:ext cx="3833813" cy="1290638"/>
        </p:xfrm>
        <a:graphic>
          <a:graphicData uri="http://schemas.openxmlformats.org/presentationml/2006/ole">
            <mc:AlternateContent xmlns:mc="http://schemas.openxmlformats.org/markup-compatibility/2006">
              <mc:Choice xmlns:v="urn:schemas-microsoft-com:vml" Requires="v">
                <p:oleObj spid="_x0000_s13313" name="Equation" r:id="rId3" imgW="2717800" imgH="914400" progId="Equation.3">
                  <p:embed/>
                </p:oleObj>
              </mc:Choice>
              <mc:Fallback>
                <p:oleObj name="Equation" r:id="rId3" imgW="271780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875" y="4937125"/>
                        <a:ext cx="3833813"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2" name="Object 4"/>
          <p:cNvGraphicFramePr>
            <a:graphicFrameLocks noChangeAspect="1"/>
          </p:cNvGraphicFramePr>
          <p:nvPr/>
        </p:nvGraphicFramePr>
        <p:xfrm>
          <a:off x="1036638" y="3736975"/>
          <a:ext cx="4035425" cy="346075"/>
        </p:xfrm>
        <a:graphic>
          <a:graphicData uri="http://schemas.openxmlformats.org/presentationml/2006/ole">
            <mc:AlternateContent xmlns:mc="http://schemas.openxmlformats.org/markup-compatibility/2006">
              <mc:Choice xmlns:v="urn:schemas-microsoft-com:vml" Requires="v">
                <p:oleObj spid="_x0000_s13314" name="Equation" r:id="rId5" imgW="2362200" imgH="203200" progId="Equation.3">
                  <p:embed/>
                </p:oleObj>
              </mc:Choice>
              <mc:Fallback>
                <p:oleObj name="Equation" r:id="rId5" imgW="23622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638" y="3736975"/>
                        <a:ext cx="40354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3" name="Object 1"/>
          <p:cNvGraphicFramePr>
            <a:graphicFrameLocks noChangeAspect="1"/>
          </p:cNvGraphicFramePr>
          <p:nvPr/>
        </p:nvGraphicFramePr>
        <p:xfrm>
          <a:off x="1027113" y="5049838"/>
          <a:ext cx="2095500" cy="1039812"/>
        </p:xfrm>
        <a:graphic>
          <a:graphicData uri="http://schemas.openxmlformats.org/presentationml/2006/ole">
            <mc:AlternateContent xmlns:mc="http://schemas.openxmlformats.org/markup-compatibility/2006">
              <mc:Choice xmlns:v="urn:schemas-microsoft-com:vml" Requires="v">
                <p:oleObj spid="_x0000_s13315" name="Equation" r:id="rId7" imgW="1485900" imgH="736600" progId="Equation.3">
                  <p:embed/>
                </p:oleObj>
              </mc:Choice>
              <mc:Fallback>
                <p:oleObj name="Equation" r:id="rId7" imgW="1485900" imgH="736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7113" y="5049838"/>
                        <a:ext cx="20955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49401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26"/>
          <p:cNvSpPr>
            <a:spLocks noGrp="1" noChangeArrowheads="1"/>
          </p:cNvSpPr>
          <p:nvPr>
            <p:ph type="title"/>
          </p:nvPr>
        </p:nvSpPr>
        <p:spPr/>
        <p:txBody>
          <a:bodyPr/>
          <a:lstStyle/>
          <a:p>
            <a:r>
              <a:rPr lang="en-US" altLang="en-US">
                <a:ea typeface="MS PGothic" charset="-128"/>
              </a:rPr>
              <a:t>Expectation of a Function of a Random Variable (cont.)</a:t>
            </a:r>
          </a:p>
        </p:txBody>
      </p:sp>
      <p:sp>
        <p:nvSpPr>
          <p:cNvPr id="8" name="Rectangle 1027"/>
          <p:cNvSpPr txBox="1">
            <a:spLocks noChangeArrowheads="1"/>
          </p:cNvSpPr>
          <p:nvPr/>
        </p:nvSpPr>
        <p:spPr bwMode="auto">
          <a:xfrm>
            <a:off x="663575" y="1200150"/>
            <a:ext cx="7772400" cy="5102225"/>
          </a:xfrm>
          <a:prstGeom prst="rect">
            <a:avLst/>
          </a:prstGeom>
          <a:noFill/>
          <a:ln>
            <a:noFill/>
          </a:ln>
          <a:extLst/>
        </p:spPr>
        <p:txBody>
          <a:bodyPr lIns="90487" tIns="44450" rIns="90487" bIns="44450"/>
          <a:lst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defRPr>
            </a:lvl9pPr>
          </a:lstStyle>
          <a:p>
            <a:pPr>
              <a:defRPr/>
            </a:pPr>
            <a:r>
              <a:rPr lang="en-US" altLang="en-US" sz="1700" kern="0" dirty="0" smtClean="0"/>
              <a:t>Proposition 2: (a) If </a:t>
            </a:r>
            <a:r>
              <a:rPr lang="en-US" altLang="en-US" sz="1700" i="1" kern="0" dirty="0" smtClean="0">
                <a:latin typeface="Times New Roman" panose="02020603050405020304" pitchFamily="18" charset="0"/>
                <a:cs typeface="Times New Roman" panose="02020603050405020304" pitchFamily="18" charset="0"/>
              </a:rPr>
              <a:t>X</a:t>
            </a:r>
            <a:r>
              <a:rPr lang="en-US" altLang="en-US" sz="1700" kern="0" dirty="0" smtClean="0"/>
              <a:t> is a discrete random variable with probability mass function </a:t>
            </a:r>
            <a:r>
              <a:rPr lang="en-US" altLang="en-US" sz="1700" i="1" kern="0" dirty="0">
                <a:latin typeface="Times New Roman" panose="02020603050405020304" pitchFamily="18" charset="0"/>
                <a:cs typeface="Times New Roman" panose="02020603050405020304" pitchFamily="18" charset="0"/>
              </a:rPr>
              <a:t>p(x)</a:t>
            </a:r>
            <a:r>
              <a:rPr lang="en-US" altLang="en-US" sz="1700" kern="0" dirty="0" smtClean="0"/>
              <a:t>, then for any real-valued function </a:t>
            </a:r>
            <a:r>
              <a:rPr lang="en-US" altLang="en-US" sz="1700" i="1" kern="0" dirty="0">
                <a:latin typeface="Times New Roman" panose="02020603050405020304" pitchFamily="18" charset="0"/>
                <a:cs typeface="Times New Roman" panose="02020603050405020304" pitchFamily="18" charset="0"/>
              </a:rPr>
              <a:t>g</a:t>
            </a:r>
            <a:r>
              <a:rPr lang="en-US" altLang="en-US" sz="1700" kern="0" dirty="0" smtClean="0"/>
              <a:t>, </a:t>
            </a:r>
          </a:p>
          <a:p>
            <a:pPr>
              <a:defRPr/>
            </a:pPr>
            <a:endParaRPr lang="en-US" altLang="en-US" sz="1700" kern="0" dirty="0"/>
          </a:p>
          <a:p>
            <a:pPr>
              <a:defRPr/>
            </a:pPr>
            <a:endParaRPr lang="en-US" altLang="en-US" sz="1700" kern="0" dirty="0" smtClean="0"/>
          </a:p>
          <a:p>
            <a:pPr>
              <a:defRPr/>
            </a:pPr>
            <a:r>
              <a:rPr lang="en-US" altLang="en-US" sz="1700" kern="0" dirty="0" smtClean="0"/>
              <a:t>(b) if X is a continuous random variable with probability density function f(x), then for any real-valued function g:</a:t>
            </a:r>
          </a:p>
          <a:p>
            <a:pPr>
              <a:defRPr/>
            </a:pPr>
            <a:endParaRPr lang="en-US" altLang="en-US" sz="1800" kern="0" dirty="0" smtClean="0"/>
          </a:p>
          <a:p>
            <a:pPr>
              <a:defRPr/>
            </a:pPr>
            <a:endParaRPr lang="en-US" altLang="en-US" sz="1800" kern="0" dirty="0"/>
          </a:p>
          <a:p>
            <a:pPr>
              <a:defRPr/>
            </a:pPr>
            <a:r>
              <a:rPr lang="en-US" altLang="en-US" sz="1800" kern="0" dirty="0" smtClean="0"/>
              <a:t>Example 3, Applying the proposition to Example 1 yields</a:t>
            </a:r>
            <a:br>
              <a:rPr lang="en-US" altLang="en-US" sz="1800" kern="0" dirty="0" smtClean="0"/>
            </a:br>
            <a:r>
              <a:rPr lang="en-US" altLang="en-US" sz="1800" kern="0" dirty="0" smtClean="0"/>
              <a:t/>
            </a:r>
            <a:br>
              <a:rPr lang="en-US" altLang="en-US" sz="1800" kern="0" dirty="0" smtClean="0"/>
            </a:br>
            <a:endParaRPr lang="en-US" altLang="en-US" sz="1800" kern="0" dirty="0" smtClean="0"/>
          </a:p>
          <a:p>
            <a:pPr>
              <a:defRPr/>
            </a:pPr>
            <a:r>
              <a:rPr lang="en-US" altLang="en-US" sz="1800" kern="0" dirty="0" smtClean="0"/>
              <a:t>Example 4, Applying the proposition to Example 2 yields</a:t>
            </a:r>
          </a:p>
          <a:p>
            <a:pPr>
              <a:defRPr/>
            </a:pPr>
            <a:endParaRPr lang="en-US" altLang="en-US" sz="1800" kern="0" dirty="0" smtClean="0"/>
          </a:p>
        </p:txBody>
      </p:sp>
      <p:graphicFrame>
        <p:nvGraphicFramePr>
          <p:cNvPr id="44035" name="Object 1"/>
          <p:cNvGraphicFramePr>
            <a:graphicFrameLocks noChangeAspect="1"/>
          </p:cNvGraphicFramePr>
          <p:nvPr/>
        </p:nvGraphicFramePr>
        <p:xfrm>
          <a:off x="1106488" y="1797050"/>
          <a:ext cx="2620962" cy="498475"/>
        </p:xfrm>
        <a:graphic>
          <a:graphicData uri="http://schemas.openxmlformats.org/presentationml/2006/ole">
            <mc:AlternateContent xmlns:mc="http://schemas.openxmlformats.org/markup-compatibility/2006">
              <mc:Choice xmlns:v="urn:schemas-microsoft-com:vml" Requires="v">
                <p:oleObj spid="_x0000_s14337" name="Equation" r:id="rId3" imgW="1574117" imgH="355446" progId="Equation.3">
                  <p:embed/>
                </p:oleObj>
              </mc:Choice>
              <mc:Fallback>
                <p:oleObj name="Equation" r:id="rId3" imgW="1574117" imgH="3554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488" y="1797050"/>
                        <a:ext cx="26209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6" name="Object 4"/>
          <p:cNvGraphicFramePr>
            <a:graphicFrameLocks noChangeAspect="1"/>
          </p:cNvGraphicFramePr>
          <p:nvPr/>
        </p:nvGraphicFramePr>
        <p:xfrm>
          <a:off x="1195388" y="2836863"/>
          <a:ext cx="2705100" cy="581025"/>
        </p:xfrm>
        <a:graphic>
          <a:graphicData uri="http://schemas.openxmlformats.org/presentationml/2006/ole">
            <mc:AlternateContent xmlns:mc="http://schemas.openxmlformats.org/markup-compatibility/2006">
              <mc:Choice xmlns:v="urn:schemas-microsoft-com:vml" Requires="v">
                <p:oleObj spid="_x0000_s14338" name="Equation" r:id="rId5" imgW="1625600" imgH="330200" progId="Equation.3">
                  <p:embed/>
                </p:oleObj>
              </mc:Choice>
              <mc:Fallback>
                <p:oleObj name="Equation" r:id="rId5" imgW="1625600" imgH="330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5388" y="2836863"/>
                        <a:ext cx="2705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7" name="Object 5"/>
          <p:cNvGraphicFramePr>
            <a:graphicFrameLocks noChangeAspect="1"/>
          </p:cNvGraphicFramePr>
          <p:nvPr/>
        </p:nvGraphicFramePr>
        <p:xfrm>
          <a:off x="1068388" y="3906838"/>
          <a:ext cx="4462462" cy="401637"/>
        </p:xfrm>
        <a:graphic>
          <a:graphicData uri="http://schemas.openxmlformats.org/presentationml/2006/ole">
            <mc:AlternateContent xmlns:mc="http://schemas.openxmlformats.org/markup-compatibility/2006">
              <mc:Choice xmlns:v="urn:schemas-microsoft-com:vml" Requires="v">
                <p:oleObj spid="_x0000_s14339" name="Equation" r:id="rId7" imgW="2679700" imgH="228600" progId="Equation.3">
                  <p:embed/>
                </p:oleObj>
              </mc:Choice>
              <mc:Fallback>
                <p:oleObj name="Equation" r:id="rId7" imgW="26797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8388" y="3906838"/>
                        <a:ext cx="44624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8" name="Object 6"/>
          <p:cNvGraphicFramePr>
            <a:graphicFrameLocks noChangeAspect="1"/>
          </p:cNvGraphicFramePr>
          <p:nvPr/>
        </p:nvGraphicFramePr>
        <p:xfrm>
          <a:off x="1136650" y="4864100"/>
          <a:ext cx="4652963" cy="1296988"/>
        </p:xfrm>
        <a:graphic>
          <a:graphicData uri="http://schemas.openxmlformats.org/presentationml/2006/ole">
            <mc:AlternateContent xmlns:mc="http://schemas.openxmlformats.org/markup-compatibility/2006">
              <mc:Choice xmlns:v="urn:schemas-microsoft-com:vml" Requires="v">
                <p:oleObj spid="_x0000_s14340" name="Equation" r:id="rId9" imgW="2794000" imgH="736600" progId="Equation.3">
                  <p:embed/>
                </p:oleObj>
              </mc:Choice>
              <mc:Fallback>
                <p:oleObj name="Equation" r:id="rId9" imgW="2794000" imgH="736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6650" y="4864100"/>
                        <a:ext cx="4652963"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279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tLang="en-US">
                <a:ea typeface="MS PGothic" charset="-128"/>
              </a:rPr>
              <a:t>Corollary</a:t>
            </a:r>
          </a:p>
        </p:txBody>
      </p:sp>
      <p:sp>
        <p:nvSpPr>
          <p:cNvPr id="45058" name="Content Placeholder 2"/>
          <p:cNvSpPr>
            <a:spLocks noGrp="1"/>
          </p:cNvSpPr>
          <p:nvPr>
            <p:ph idx="1"/>
          </p:nvPr>
        </p:nvSpPr>
        <p:spPr>
          <a:xfrm>
            <a:off x="685800" y="1409700"/>
            <a:ext cx="7772400" cy="4675188"/>
          </a:xfrm>
        </p:spPr>
        <p:txBody>
          <a:bodyPr/>
          <a:lstStyle/>
          <a:p>
            <a:r>
              <a:rPr lang="en-US" altLang="en-US">
                <a:ea typeface="MS PGothic" charset="-128"/>
              </a:rPr>
              <a:t>If </a:t>
            </a:r>
            <a:r>
              <a:rPr lang="en-US" altLang="en-US" i="1">
                <a:ea typeface="MS PGothic" charset="-128"/>
              </a:rPr>
              <a:t>a </a:t>
            </a:r>
            <a:r>
              <a:rPr lang="en-US" altLang="en-US">
                <a:ea typeface="MS PGothic" charset="-128"/>
              </a:rPr>
              <a:t>and </a:t>
            </a:r>
            <a:r>
              <a:rPr lang="en-US" altLang="en-US" i="1">
                <a:ea typeface="MS PGothic" charset="-128"/>
              </a:rPr>
              <a:t>b </a:t>
            </a:r>
            <a:r>
              <a:rPr lang="en-US" altLang="en-US">
                <a:ea typeface="MS PGothic" charset="-128"/>
              </a:rPr>
              <a:t>are constants, then </a:t>
            </a:r>
          </a:p>
          <a:p>
            <a:r>
              <a:rPr lang="en-US" altLang="en-US" b="1">
                <a:ea typeface="MS PGothic" charset="-128"/>
              </a:rPr>
              <a:t>The discrete case:</a:t>
            </a:r>
          </a:p>
          <a:p>
            <a:endParaRPr lang="en-US" altLang="en-US">
              <a:ea typeface="MS PGothic" charset="-128"/>
            </a:endParaRPr>
          </a:p>
          <a:p>
            <a:endParaRPr lang="en-US" altLang="en-US">
              <a:ea typeface="MS PGothic" charset="-128"/>
            </a:endParaRPr>
          </a:p>
          <a:p>
            <a:endParaRPr lang="en-US" altLang="en-US">
              <a:ea typeface="MS PGothic" charset="-128"/>
            </a:endParaRPr>
          </a:p>
          <a:p>
            <a:endParaRPr lang="en-US" altLang="en-US">
              <a:ea typeface="MS PGothic" charset="-128"/>
            </a:endParaRPr>
          </a:p>
          <a:p>
            <a:endParaRPr lang="en-US" altLang="en-US" sz="1800">
              <a:ea typeface="MS PGothic" charset="-128"/>
            </a:endParaRPr>
          </a:p>
          <a:p>
            <a:r>
              <a:rPr lang="en-US" altLang="en-US" b="1">
                <a:ea typeface="MS PGothic" charset="-128"/>
              </a:rPr>
              <a:t>The continuous case:</a:t>
            </a:r>
          </a:p>
          <a:p>
            <a:pPr>
              <a:buFontTx/>
              <a:buNone/>
            </a:pPr>
            <a:endParaRPr lang="en-US" altLang="en-US">
              <a:ea typeface="MS PGothic" charset="-128"/>
            </a:endParaRPr>
          </a:p>
        </p:txBody>
      </p:sp>
      <p:graphicFrame>
        <p:nvGraphicFramePr>
          <p:cNvPr id="45059" name="Object 5"/>
          <p:cNvGraphicFramePr>
            <a:graphicFrameLocks noChangeAspect="1"/>
          </p:cNvGraphicFramePr>
          <p:nvPr/>
        </p:nvGraphicFramePr>
        <p:xfrm>
          <a:off x="4414838" y="1452563"/>
          <a:ext cx="2619375" cy="381000"/>
        </p:xfrm>
        <a:graphic>
          <a:graphicData uri="http://schemas.openxmlformats.org/presentationml/2006/ole">
            <mc:AlternateContent xmlns:mc="http://schemas.openxmlformats.org/markup-compatibility/2006">
              <mc:Choice xmlns:v="urn:schemas-microsoft-com:vml" Requires="v">
                <p:oleObj spid="_x0000_s15361" name="Equation" r:id="rId3" imgW="1409088" imgH="203112" progId="Equation.3">
                  <p:embed/>
                </p:oleObj>
              </mc:Choice>
              <mc:Fallback>
                <p:oleObj name="Equation" r:id="rId3" imgW="1409088"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4838" y="1452563"/>
                        <a:ext cx="261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0" name="Object 5"/>
          <p:cNvGraphicFramePr>
            <a:graphicFrameLocks noChangeAspect="1"/>
          </p:cNvGraphicFramePr>
          <p:nvPr/>
        </p:nvGraphicFramePr>
        <p:xfrm>
          <a:off x="2652713" y="2181225"/>
          <a:ext cx="4029075" cy="1703388"/>
        </p:xfrm>
        <a:graphic>
          <a:graphicData uri="http://schemas.openxmlformats.org/presentationml/2006/ole">
            <mc:AlternateContent xmlns:mc="http://schemas.openxmlformats.org/markup-compatibility/2006">
              <mc:Choice xmlns:v="urn:schemas-microsoft-com:vml" Requires="v">
                <p:oleObj spid="_x0000_s15362" name="Equation" r:id="rId5" imgW="2273300" imgH="952500" progId="Equation.3">
                  <p:embed/>
                </p:oleObj>
              </mc:Choice>
              <mc:Fallback>
                <p:oleObj name="Equation" r:id="rId5" imgW="2273300" imgH="952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2713" y="2181225"/>
                        <a:ext cx="402907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1" name="Object 5"/>
          <p:cNvGraphicFramePr>
            <a:graphicFrameLocks noChangeAspect="1"/>
          </p:cNvGraphicFramePr>
          <p:nvPr/>
        </p:nvGraphicFramePr>
        <p:xfrm>
          <a:off x="2674938" y="4148138"/>
          <a:ext cx="4041775" cy="2132012"/>
        </p:xfrm>
        <a:graphic>
          <a:graphicData uri="http://schemas.openxmlformats.org/presentationml/2006/ole">
            <mc:AlternateContent xmlns:mc="http://schemas.openxmlformats.org/markup-compatibility/2006">
              <mc:Choice xmlns:v="urn:schemas-microsoft-com:vml" Requires="v">
                <p:oleObj spid="_x0000_s15363" name="Equation" r:id="rId7" imgW="2260600" imgH="1181100" progId="Equation.3">
                  <p:embed/>
                </p:oleObj>
              </mc:Choice>
              <mc:Fallback>
                <p:oleObj name="Equation" r:id="rId7" imgW="2260600" imgH="1181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4938" y="4148138"/>
                        <a:ext cx="4041775"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05539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altLang="x-none">
                <a:ea typeface="MS PGothic" charset="-128"/>
              </a:rPr>
              <a:t>The Reliability Function</a:t>
            </a:r>
          </a:p>
        </p:txBody>
      </p:sp>
      <p:sp>
        <p:nvSpPr>
          <p:cNvPr id="12290" name="Rectangle 3"/>
          <p:cNvSpPr>
            <a:spLocks noGrp="1" noChangeArrowheads="1"/>
          </p:cNvSpPr>
          <p:nvPr>
            <p:ph type="body" idx="1"/>
          </p:nvPr>
        </p:nvSpPr>
        <p:spPr>
          <a:xfrm>
            <a:off x="685800" y="1462088"/>
            <a:ext cx="7772400" cy="4675187"/>
          </a:xfrm>
        </p:spPr>
        <p:txBody>
          <a:bodyPr/>
          <a:lstStyle/>
          <a:p>
            <a:pPr>
              <a:lnSpc>
                <a:spcPct val="120000"/>
              </a:lnSpc>
            </a:pPr>
            <a:r>
              <a:rPr lang="en-US" altLang="x-none" dirty="0">
                <a:ea typeface="MS PGothic" charset="-128"/>
              </a:rPr>
              <a:t>Let the random variable </a:t>
            </a:r>
            <a:r>
              <a:rPr lang="en-US" altLang="x-none" i="1" dirty="0">
                <a:latin typeface="Times New Roman" charset="0"/>
                <a:ea typeface="MS PGothic" charset="-128"/>
              </a:rPr>
              <a:t>X</a:t>
            </a:r>
            <a:r>
              <a:rPr lang="en-US" altLang="x-none" dirty="0">
                <a:ea typeface="MS PGothic" charset="-128"/>
              </a:rPr>
              <a:t> be the lifetime or the time to failure of a component.  The probability that the component survives until some time </a:t>
            </a:r>
            <a:r>
              <a:rPr lang="en-US" altLang="x-none" i="1" dirty="0">
                <a:ea typeface="MS PGothic" charset="-128"/>
              </a:rPr>
              <a:t>t</a:t>
            </a:r>
            <a:r>
              <a:rPr lang="en-US" altLang="x-none" dirty="0">
                <a:ea typeface="MS PGothic" charset="-128"/>
              </a:rPr>
              <a:t> is called the </a:t>
            </a:r>
            <a:r>
              <a:rPr lang="en-US" altLang="x-none" b="1" dirty="0">
                <a:ea typeface="MS PGothic" charset="-128"/>
              </a:rPr>
              <a:t>reliability</a:t>
            </a:r>
            <a:r>
              <a:rPr lang="en-US" altLang="x-none" dirty="0">
                <a:ea typeface="MS PGothic" charset="-128"/>
              </a:rPr>
              <a:t> </a:t>
            </a:r>
            <a:r>
              <a:rPr lang="en-US" altLang="x-none" i="1" dirty="0">
                <a:ea typeface="MS PGothic" charset="-128"/>
              </a:rPr>
              <a:t>R(t)</a:t>
            </a:r>
            <a:r>
              <a:rPr lang="en-US" altLang="x-none" dirty="0">
                <a:ea typeface="MS PGothic" charset="-128"/>
              </a:rPr>
              <a:t> of the component:</a:t>
            </a:r>
          </a:p>
          <a:p>
            <a:pPr>
              <a:lnSpc>
                <a:spcPct val="120000"/>
              </a:lnSpc>
              <a:buFontTx/>
              <a:buNone/>
            </a:pPr>
            <a:r>
              <a:rPr lang="en-US" altLang="x-none" dirty="0">
                <a:ea typeface="MS PGothic" charset="-128"/>
              </a:rPr>
              <a:t>                                         </a:t>
            </a:r>
          </a:p>
          <a:p>
            <a:pPr>
              <a:lnSpc>
                <a:spcPct val="120000"/>
              </a:lnSpc>
              <a:buFontTx/>
              <a:buNone/>
            </a:pPr>
            <a:r>
              <a:rPr lang="en-US" altLang="x-none" dirty="0">
                <a:ea typeface="MS PGothic" charset="-128"/>
              </a:rPr>
              <a:t>     where </a:t>
            </a:r>
            <a:r>
              <a:rPr lang="en-US" altLang="x-none" i="1" dirty="0">
                <a:latin typeface="Times New Roman" charset="0"/>
                <a:ea typeface="MS PGothic" charset="-128"/>
              </a:rPr>
              <a:t>F</a:t>
            </a:r>
            <a:r>
              <a:rPr lang="en-US" altLang="x-none" dirty="0">
                <a:ea typeface="MS PGothic" charset="-128"/>
              </a:rPr>
              <a:t> is the  CDF (Failure) of the component lifetime, </a:t>
            </a:r>
            <a:r>
              <a:rPr lang="en-US" altLang="x-none" i="1" dirty="0">
                <a:latin typeface="Times New Roman" charset="0"/>
                <a:ea typeface="MS PGothic" charset="-128"/>
              </a:rPr>
              <a:t>X</a:t>
            </a:r>
            <a:r>
              <a:rPr lang="en-US" altLang="x-none" dirty="0">
                <a:ea typeface="MS PGothic" charset="-128"/>
              </a:rPr>
              <a:t>.</a:t>
            </a:r>
          </a:p>
          <a:p>
            <a:pPr>
              <a:lnSpc>
                <a:spcPct val="120000"/>
              </a:lnSpc>
            </a:pPr>
            <a:r>
              <a:rPr lang="en-US" altLang="x-none" dirty="0">
                <a:ea typeface="MS PGothic" charset="-128"/>
              </a:rPr>
              <a:t>The component is assumed to be working properly at time t=0 and no component can work forever without failure:</a:t>
            </a:r>
            <a:br>
              <a:rPr lang="en-US" altLang="x-none" dirty="0">
                <a:ea typeface="MS PGothic" charset="-128"/>
              </a:rPr>
            </a:br>
            <a:r>
              <a:rPr lang="en-US" altLang="x-none" dirty="0">
                <a:ea typeface="MS PGothic" charset="-128"/>
              </a:rPr>
              <a:t>       i.e. </a:t>
            </a:r>
          </a:p>
          <a:p>
            <a:pPr>
              <a:lnSpc>
                <a:spcPct val="120000"/>
              </a:lnSpc>
            </a:pPr>
            <a:endParaRPr lang="en-US" altLang="x-none" sz="1600" dirty="0">
              <a:ea typeface="MS PGothic" charset="-128"/>
            </a:endParaRPr>
          </a:p>
          <a:p>
            <a:pPr>
              <a:lnSpc>
                <a:spcPct val="120000"/>
              </a:lnSpc>
            </a:pPr>
            <a:r>
              <a:rPr lang="en-US" altLang="x-none" dirty="0">
                <a:ea typeface="MS PGothic" charset="-128"/>
              </a:rPr>
              <a:t>R(t) is a monotone non-increasing function of </a:t>
            </a:r>
            <a:r>
              <a:rPr lang="en-US" altLang="x-none" i="1" dirty="0">
                <a:latin typeface="Times New Roman" charset="0"/>
                <a:ea typeface="MS PGothic" charset="-128"/>
              </a:rPr>
              <a:t>t</a:t>
            </a:r>
            <a:r>
              <a:rPr lang="en-US" altLang="x-none" dirty="0">
                <a:ea typeface="MS PGothic" charset="-128"/>
              </a:rPr>
              <a:t>.</a:t>
            </a:r>
          </a:p>
          <a:p>
            <a:pPr>
              <a:lnSpc>
                <a:spcPct val="120000"/>
              </a:lnSpc>
            </a:pPr>
            <a:r>
              <a:rPr lang="en-US" altLang="x-none" dirty="0">
                <a:ea typeface="MS PGothic" charset="-128"/>
              </a:rPr>
              <a:t>For t less than zero, reliability has no meaning, but: sometimes we let R(t)=1 for t&lt;0.  F(t) </a:t>
            </a:r>
            <a:r>
              <a:rPr lang="en-US" altLang="x-none" dirty="0" smtClean="0">
                <a:ea typeface="MS PGothic" charset="-128"/>
              </a:rPr>
              <a:t>is also called the </a:t>
            </a:r>
            <a:r>
              <a:rPr lang="en-US" altLang="x-none" b="1" dirty="0">
                <a:ea typeface="MS PGothic" charset="-128"/>
              </a:rPr>
              <a:t>unreliability</a:t>
            </a:r>
            <a:r>
              <a:rPr lang="en-US" altLang="x-none" dirty="0">
                <a:ea typeface="MS PGothic" charset="-128"/>
              </a:rPr>
              <a:t>.</a:t>
            </a:r>
          </a:p>
          <a:p>
            <a:endParaRPr lang="en-US" altLang="x-none" dirty="0">
              <a:ea typeface="MS PGothic" charset="-128"/>
            </a:endParaRPr>
          </a:p>
        </p:txBody>
      </p:sp>
      <p:graphicFrame>
        <p:nvGraphicFramePr>
          <p:cNvPr id="12291" name="Object 1"/>
          <p:cNvGraphicFramePr>
            <a:graphicFrameLocks/>
          </p:cNvGraphicFramePr>
          <p:nvPr/>
        </p:nvGraphicFramePr>
        <p:xfrm>
          <a:off x="3143250" y="2662238"/>
          <a:ext cx="2881313" cy="414337"/>
        </p:xfrm>
        <a:graphic>
          <a:graphicData uri="http://schemas.openxmlformats.org/presentationml/2006/ole">
            <mc:AlternateContent xmlns:mc="http://schemas.openxmlformats.org/markup-compatibility/2006">
              <mc:Choice xmlns:v="urn:schemas-microsoft-com:vml" Requires="v">
                <p:oleObj spid="_x0000_s16385" name="Equation" r:id="rId3" imgW="1600062" imgH="203384" progId="Equation.3">
                  <p:embed/>
                </p:oleObj>
              </mc:Choice>
              <mc:Fallback>
                <p:oleObj name="Equation" r:id="rId3" imgW="1600062" imgH="203384"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2662238"/>
                        <a:ext cx="2881313"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2" name="Object 2"/>
          <p:cNvGraphicFramePr>
            <a:graphicFrameLocks/>
          </p:cNvGraphicFramePr>
          <p:nvPr/>
        </p:nvGraphicFramePr>
        <p:xfrm>
          <a:off x="2959100" y="4286250"/>
          <a:ext cx="3063875" cy="569913"/>
        </p:xfrm>
        <a:graphic>
          <a:graphicData uri="http://schemas.openxmlformats.org/presentationml/2006/ole">
            <mc:AlternateContent xmlns:mc="http://schemas.openxmlformats.org/markup-compatibility/2006">
              <mc:Choice xmlns:v="urn:schemas-microsoft-com:vml" Requires="v">
                <p:oleObj spid="_x0000_s16386" name="Equation" r:id="rId5" imgW="1701478" imgH="279446" progId="Equation.3">
                  <p:embed/>
                </p:oleObj>
              </mc:Choice>
              <mc:Fallback>
                <p:oleObj name="Equation" r:id="rId5" imgW="1701478" imgH="279446"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9100" y="4286250"/>
                        <a:ext cx="3063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484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altLang="en-US">
                <a:ea typeface="MS PGothic" charset="-128"/>
              </a:rPr>
              <a:t>Today’</a:t>
            </a:r>
            <a:r>
              <a:rPr lang="en-US" altLang="ja-JP">
                <a:ea typeface="MS PGothic" charset="-128"/>
              </a:rPr>
              <a:t>s Topics</a:t>
            </a:r>
            <a:endParaRPr lang="en-US" altLang="en-US">
              <a:ea typeface="MS PGothic" charset="-128"/>
            </a:endParaRPr>
          </a:p>
        </p:txBody>
      </p:sp>
      <p:sp>
        <p:nvSpPr>
          <p:cNvPr id="5123" name="Content Placeholder 2"/>
          <p:cNvSpPr>
            <a:spLocks noGrp="1"/>
          </p:cNvSpPr>
          <p:nvPr>
            <p:ph idx="1"/>
          </p:nvPr>
        </p:nvSpPr>
        <p:spPr>
          <a:xfrm>
            <a:off x="685800" y="1270000"/>
            <a:ext cx="7818438" cy="4992688"/>
          </a:xfrm>
        </p:spPr>
        <p:txBody>
          <a:bodyPr/>
          <a:lstStyle/>
          <a:p>
            <a:pPr>
              <a:defRPr/>
            </a:pPr>
            <a:r>
              <a:rPr lang="en-US" altLang="en-US" sz="1700" b="1" dirty="0" smtClean="0"/>
              <a:t>Expectation and Variance</a:t>
            </a:r>
          </a:p>
          <a:p>
            <a:pPr lvl="1">
              <a:defRPr/>
            </a:pPr>
            <a:r>
              <a:rPr lang="en-US" altLang="en-US" sz="1700" b="1" dirty="0" smtClean="0"/>
              <a:t>Moments: Mean and Variance</a:t>
            </a:r>
          </a:p>
          <a:p>
            <a:pPr lvl="1">
              <a:defRPr/>
            </a:pPr>
            <a:r>
              <a:rPr lang="en-US" altLang="en-US" sz="1700" b="1" dirty="0" smtClean="0"/>
              <a:t>Functions of Random Variables</a:t>
            </a:r>
          </a:p>
          <a:p>
            <a:pPr>
              <a:defRPr/>
            </a:pPr>
            <a:r>
              <a:rPr lang="en-US" altLang="en-US" sz="1900" b="1" dirty="0" smtClean="0"/>
              <a:t>Reliability Function---  deriving the mean and </a:t>
            </a:r>
            <a:r>
              <a:rPr lang="en-US" altLang="en-US" sz="1900" b="1" dirty="0" err="1" smtClean="0"/>
              <a:t>varince</a:t>
            </a:r>
            <a:endParaRPr lang="en-US" altLang="en-US" sz="1900" b="1" dirty="0" smtClean="0"/>
          </a:p>
          <a:p>
            <a:pPr lvl="1">
              <a:defRPr/>
            </a:pPr>
            <a:endParaRPr lang="en-US" altLang="en-US" sz="1700" b="1" dirty="0" smtClean="0"/>
          </a:p>
          <a:p>
            <a:pPr>
              <a:defRPr/>
            </a:pPr>
            <a:r>
              <a:rPr lang="en-US" altLang="en-US" sz="1700" b="1" dirty="0" smtClean="0"/>
              <a:t>Announcements</a:t>
            </a:r>
          </a:p>
          <a:p>
            <a:pPr lvl="1">
              <a:defRPr/>
            </a:pPr>
            <a:r>
              <a:rPr lang="en-US" altLang="en-US" sz="1700" dirty="0" smtClean="0">
                <a:solidFill>
                  <a:srgbClr val="FF0000"/>
                </a:solidFill>
              </a:rPr>
              <a:t>Homework 7 due Wednesday</a:t>
            </a:r>
            <a:r>
              <a:rPr lang="en-US" altLang="en-US" sz="1700" dirty="0" smtClean="0"/>
              <a:t>.</a:t>
            </a:r>
            <a:endParaRPr lang="en-US" altLang="en-US" sz="1700" dirty="0" smtClean="0">
              <a:solidFill>
                <a:srgbClr val="000000"/>
              </a:solidFill>
            </a:endParaRPr>
          </a:p>
          <a:p>
            <a:pPr lvl="1">
              <a:defRPr/>
            </a:pPr>
            <a:r>
              <a:rPr lang="en-US" altLang="en-US" sz="1700" dirty="0" smtClean="0">
                <a:solidFill>
                  <a:srgbClr val="FF0000"/>
                </a:solidFill>
              </a:rPr>
              <a:t>Group activity on Hypo-exponentials, </a:t>
            </a:r>
            <a:r>
              <a:rPr lang="en-US" altLang="en-US" sz="1700" dirty="0" err="1" smtClean="0">
                <a:solidFill>
                  <a:srgbClr val="FF0000"/>
                </a:solidFill>
              </a:rPr>
              <a:t>Erlang</a:t>
            </a:r>
            <a:r>
              <a:rPr lang="en-US" altLang="en-US" sz="1700" dirty="0" smtClean="0">
                <a:solidFill>
                  <a:srgbClr val="FF0000"/>
                </a:solidFill>
              </a:rPr>
              <a:t> and Hyper-Exponentials, c Pl read the class notes and examples</a:t>
            </a:r>
          </a:p>
          <a:p>
            <a:pPr lvl="1">
              <a:defRPr/>
            </a:pPr>
            <a:r>
              <a:rPr lang="en-US" altLang="en-US" sz="1700" dirty="0" smtClean="0">
                <a:solidFill>
                  <a:srgbClr val="FF0000"/>
                </a:solidFill>
              </a:rPr>
              <a:t>Mini Project 2 graded waiting for you to submit individual contributions</a:t>
            </a:r>
          </a:p>
          <a:p>
            <a:pPr lvl="1">
              <a:defRPr/>
            </a:pPr>
            <a:r>
              <a:rPr lang="en-US" altLang="en-US" sz="1700" dirty="0" smtClean="0">
                <a:solidFill>
                  <a:srgbClr val="FF0000"/>
                </a:solidFill>
              </a:rPr>
              <a:t>Final mini-project will be announced next week</a:t>
            </a:r>
            <a:endParaRPr lang="en-US" altLang="en-US" sz="1700" dirty="0">
              <a:solidFill>
                <a:srgbClr val="FF0000"/>
              </a:solidFill>
            </a:endParaRPr>
          </a:p>
          <a:p>
            <a:pPr marL="457200" lvl="1" indent="0">
              <a:buFontTx/>
              <a:buNone/>
              <a:defRPr/>
            </a:pPr>
            <a:endParaRPr lang="en-US" altLang="en-US" sz="1100" dirty="0" smtClean="0"/>
          </a:p>
          <a:p>
            <a:pPr marL="457200" lvl="1" indent="0">
              <a:buFontTx/>
              <a:buNone/>
              <a:defRPr/>
            </a:pPr>
            <a:endParaRPr lang="en-US" altLang="en-US" dirty="0" smtClean="0"/>
          </a:p>
          <a:p>
            <a:pPr>
              <a:defRPr/>
            </a:pPr>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altLang="x-none">
                <a:ea typeface="MS PGothic" charset="-128"/>
              </a:rPr>
              <a:t>The Reliability Function (Cont</a:t>
            </a:r>
            <a:r>
              <a:rPr lang="en-US" altLang="en-US">
                <a:ea typeface="MS PGothic" charset="-128"/>
              </a:rPr>
              <a:t>’</a:t>
            </a:r>
            <a:r>
              <a:rPr lang="en-US" altLang="x-none">
                <a:ea typeface="MS PGothic" charset="-128"/>
              </a:rPr>
              <a:t>d)</a:t>
            </a:r>
          </a:p>
        </p:txBody>
      </p:sp>
      <p:sp>
        <p:nvSpPr>
          <p:cNvPr id="14338" name="Rectangle 3"/>
          <p:cNvSpPr>
            <a:spLocks noGrp="1" noChangeArrowheads="1"/>
          </p:cNvSpPr>
          <p:nvPr>
            <p:ph type="body" idx="1"/>
          </p:nvPr>
        </p:nvSpPr>
        <p:spPr>
          <a:xfrm>
            <a:off x="685800" y="1976438"/>
            <a:ext cx="7772400" cy="4675187"/>
          </a:xfrm>
        </p:spPr>
        <p:txBody>
          <a:bodyPr/>
          <a:lstStyle/>
          <a:p>
            <a:pPr>
              <a:lnSpc>
                <a:spcPct val="120000"/>
              </a:lnSpc>
            </a:pPr>
            <a:r>
              <a:rPr lang="en-US" altLang="x-none">
                <a:ea typeface="MS PGothic" charset="-128"/>
              </a:rPr>
              <a:t>In the limit as </a:t>
            </a:r>
            <a:r>
              <a:rPr lang="en-US" altLang="x-none" i="1">
                <a:latin typeface="Times New Roman" charset="0"/>
                <a:ea typeface="MS PGothic" charset="-128"/>
              </a:rPr>
              <a:t>N</a:t>
            </a:r>
            <a:r>
              <a:rPr lang="en-US" altLang="x-none" i="1" baseline="-25000">
                <a:latin typeface="Times New Roman" charset="0"/>
                <a:ea typeface="MS PGothic" charset="-128"/>
              </a:rPr>
              <a:t>0</a:t>
            </a:r>
            <a:r>
              <a:rPr lang="en-US" altLang="x-none">
                <a:ea typeface="MS PGothic" charset="-128"/>
              </a:rPr>
              <a:t>→∞ , we expect     (survival) to approach </a:t>
            </a:r>
            <a:r>
              <a:rPr lang="en-US" altLang="x-none" i="1">
                <a:latin typeface="Times New Roman" charset="0"/>
                <a:ea typeface="MS PGothic" charset="-128"/>
              </a:rPr>
              <a:t>R(t)</a:t>
            </a:r>
            <a:r>
              <a:rPr lang="en-US" altLang="x-none">
                <a:ea typeface="MS PGothic" charset="-128"/>
              </a:rPr>
              <a:t>. As the test progresses, </a:t>
            </a:r>
            <a:r>
              <a:rPr lang="en-US" altLang="x-none" i="1">
                <a:latin typeface="Times New Roman" charset="0"/>
                <a:ea typeface="MS PGothic" charset="-128"/>
              </a:rPr>
              <a:t>N</a:t>
            </a:r>
            <a:r>
              <a:rPr lang="en-US" altLang="x-none" i="1" baseline="-25000">
                <a:latin typeface="Times New Roman" charset="0"/>
                <a:ea typeface="MS PGothic" charset="-128"/>
              </a:rPr>
              <a:t>s</a:t>
            </a:r>
            <a:r>
              <a:rPr lang="en-US" altLang="x-none" i="1">
                <a:latin typeface="Times New Roman" charset="0"/>
                <a:ea typeface="MS PGothic" charset="-128"/>
              </a:rPr>
              <a:t>(t) </a:t>
            </a:r>
            <a:r>
              <a:rPr lang="en-US" altLang="x-none">
                <a:ea typeface="MS PGothic" charset="-128"/>
              </a:rPr>
              <a:t>gets smaller and </a:t>
            </a:r>
            <a:r>
              <a:rPr lang="en-US" altLang="x-none" i="1">
                <a:latin typeface="Times New Roman" charset="0"/>
                <a:ea typeface="MS PGothic" charset="-128"/>
              </a:rPr>
              <a:t>R(t) </a:t>
            </a:r>
            <a:r>
              <a:rPr lang="en-US" altLang="x-none">
                <a:ea typeface="MS PGothic" charset="-128"/>
              </a:rPr>
              <a:t>decreases.</a:t>
            </a:r>
          </a:p>
        </p:txBody>
      </p:sp>
      <p:graphicFrame>
        <p:nvGraphicFramePr>
          <p:cNvPr id="14339" name="Object 1"/>
          <p:cNvGraphicFramePr>
            <a:graphicFrameLocks/>
          </p:cNvGraphicFramePr>
          <p:nvPr/>
        </p:nvGraphicFramePr>
        <p:xfrm>
          <a:off x="4764088" y="1993900"/>
          <a:ext cx="274637" cy="414338"/>
        </p:xfrm>
        <a:graphic>
          <a:graphicData uri="http://schemas.openxmlformats.org/presentationml/2006/ole">
            <mc:AlternateContent xmlns:mc="http://schemas.openxmlformats.org/markup-compatibility/2006">
              <mc:Choice xmlns:v="urn:schemas-microsoft-com:vml" Requires="v">
                <p:oleObj spid="_x0000_s17409" name="Equation" r:id="rId3" imgW="152033" imgH="203261" progId="Equation.3">
                  <p:embed/>
                </p:oleObj>
              </mc:Choice>
              <mc:Fallback>
                <p:oleObj name="Equation" r:id="rId3" imgW="152033" imgH="203261"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088" y="1993900"/>
                        <a:ext cx="2746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0" name="Object 2"/>
          <p:cNvGraphicFramePr>
            <a:graphicFrameLocks/>
          </p:cNvGraphicFramePr>
          <p:nvPr/>
        </p:nvGraphicFramePr>
        <p:xfrm>
          <a:off x="3386138" y="2946400"/>
          <a:ext cx="2390775" cy="2794000"/>
        </p:xfrm>
        <a:graphic>
          <a:graphicData uri="http://schemas.openxmlformats.org/presentationml/2006/ole">
            <mc:AlternateContent xmlns:mc="http://schemas.openxmlformats.org/markup-compatibility/2006">
              <mc:Choice xmlns:v="urn:schemas-microsoft-com:vml" Requires="v">
                <p:oleObj spid="_x0000_s17410" name="Equation" r:id="rId5" imgW="1167941" imgH="1371324" progId="Equation.3">
                  <p:embed/>
                </p:oleObj>
              </mc:Choice>
              <mc:Fallback>
                <p:oleObj name="Equation" r:id="rId5" imgW="1167941" imgH="1371324"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6138" y="2946400"/>
                        <a:ext cx="239077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435330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altLang="x-none">
                <a:ea typeface="MS PGothic" charset="-128"/>
              </a:rPr>
              <a:t>The Reliability Function (Cont</a:t>
            </a:r>
            <a:r>
              <a:rPr lang="en-US" altLang="en-US">
                <a:ea typeface="MS PGothic" charset="-128"/>
              </a:rPr>
              <a:t>’</a:t>
            </a:r>
            <a:r>
              <a:rPr lang="en-US" altLang="x-none">
                <a:ea typeface="MS PGothic" charset="-128"/>
              </a:rPr>
              <a:t>d)</a:t>
            </a:r>
          </a:p>
        </p:txBody>
      </p:sp>
      <p:sp>
        <p:nvSpPr>
          <p:cNvPr id="13314" name="Rectangle 3"/>
          <p:cNvSpPr>
            <a:spLocks noGrp="1" noChangeArrowheads="1"/>
          </p:cNvSpPr>
          <p:nvPr>
            <p:ph type="body" idx="1"/>
          </p:nvPr>
        </p:nvSpPr>
        <p:spPr/>
        <p:txBody>
          <a:bodyPr/>
          <a:lstStyle/>
          <a:p>
            <a:pPr>
              <a:lnSpc>
                <a:spcPct val="120000"/>
              </a:lnSpc>
            </a:pPr>
            <a:r>
              <a:rPr lang="en-US" altLang="x-none">
                <a:ea typeface="MS PGothic" charset="-128"/>
              </a:rPr>
              <a:t>Consider a fixed number of identical components, </a:t>
            </a:r>
            <a:r>
              <a:rPr lang="en-US" altLang="x-none" i="1">
                <a:latin typeface="Times New Roman" charset="0"/>
                <a:ea typeface="MS PGothic" charset="-128"/>
              </a:rPr>
              <a:t>N</a:t>
            </a:r>
            <a:r>
              <a:rPr lang="en-US" altLang="x-none" i="1" baseline="-25000">
                <a:latin typeface="Times New Roman" charset="0"/>
                <a:ea typeface="MS PGothic" charset="-128"/>
              </a:rPr>
              <a:t>0</a:t>
            </a:r>
            <a:r>
              <a:rPr lang="en-US" altLang="x-none">
                <a:ea typeface="MS PGothic" charset="-128"/>
              </a:rPr>
              <a:t>, under test.</a:t>
            </a:r>
          </a:p>
          <a:p>
            <a:pPr>
              <a:lnSpc>
                <a:spcPct val="120000"/>
              </a:lnSpc>
            </a:pPr>
            <a:r>
              <a:rPr lang="en-US" altLang="x-none">
                <a:ea typeface="MS PGothic" charset="-128"/>
              </a:rPr>
              <a:t>After time t, </a:t>
            </a:r>
            <a:r>
              <a:rPr lang="en-US" altLang="x-none" i="1">
                <a:latin typeface="Times New Roman" charset="0"/>
                <a:ea typeface="MS PGothic" charset="-128"/>
              </a:rPr>
              <a:t>N</a:t>
            </a:r>
            <a:r>
              <a:rPr lang="en-US" altLang="x-none" i="1" baseline="-25000">
                <a:latin typeface="Times New Roman" charset="0"/>
                <a:ea typeface="MS PGothic" charset="-128"/>
              </a:rPr>
              <a:t>f</a:t>
            </a:r>
            <a:r>
              <a:rPr lang="en-US" altLang="x-none" i="1">
                <a:latin typeface="Times New Roman" charset="0"/>
                <a:ea typeface="MS PGothic" charset="-128"/>
              </a:rPr>
              <a:t>(t)</a:t>
            </a:r>
            <a:r>
              <a:rPr lang="en-US" altLang="x-none">
                <a:ea typeface="MS PGothic" charset="-128"/>
              </a:rPr>
              <a:t> components have failed and </a:t>
            </a:r>
            <a:r>
              <a:rPr lang="en-US" altLang="x-none" i="1">
                <a:latin typeface="Times New Roman" charset="0"/>
                <a:ea typeface="MS PGothic" charset="-128"/>
              </a:rPr>
              <a:t>N</a:t>
            </a:r>
            <a:r>
              <a:rPr lang="en-US" altLang="x-none" i="1" baseline="-25000">
                <a:latin typeface="Times New Roman" charset="0"/>
                <a:ea typeface="MS PGothic" charset="-128"/>
              </a:rPr>
              <a:t>s</a:t>
            </a:r>
            <a:r>
              <a:rPr lang="en-US" altLang="x-none" i="1">
                <a:latin typeface="Times New Roman" charset="0"/>
                <a:ea typeface="MS PGothic" charset="-128"/>
              </a:rPr>
              <a:t>(t)</a:t>
            </a:r>
            <a:r>
              <a:rPr lang="en-US" altLang="x-none">
                <a:ea typeface="MS PGothic" charset="-128"/>
              </a:rPr>
              <a:t> components have survived</a:t>
            </a:r>
          </a:p>
          <a:p>
            <a:pPr>
              <a:lnSpc>
                <a:spcPct val="120000"/>
              </a:lnSpc>
              <a:buFontTx/>
              <a:buNone/>
            </a:pPr>
            <a:r>
              <a:rPr lang="en-US" altLang="x-none">
                <a:ea typeface="MS PGothic" charset="-128"/>
              </a:rPr>
              <a:t>   </a:t>
            </a:r>
          </a:p>
          <a:p>
            <a:pPr>
              <a:lnSpc>
                <a:spcPct val="120000"/>
              </a:lnSpc>
            </a:pPr>
            <a:endParaRPr lang="en-US" altLang="x-none">
              <a:ea typeface="MS PGothic" charset="-128"/>
            </a:endParaRPr>
          </a:p>
          <a:p>
            <a:pPr>
              <a:lnSpc>
                <a:spcPct val="120000"/>
              </a:lnSpc>
            </a:pPr>
            <a:r>
              <a:rPr lang="en-US" altLang="x-none">
                <a:ea typeface="MS PGothic" charset="-128"/>
              </a:rPr>
              <a:t> The estimated probability of survival:</a:t>
            </a:r>
          </a:p>
        </p:txBody>
      </p:sp>
      <p:graphicFrame>
        <p:nvGraphicFramePr>
          <p:cNvPr id="13315" name="Object 1"/>
          <p:cNvGraphicFramePr>
            <a:graphicFrameLocks/>
          </p:cNvGraphicFramePr>
          <p:nvPr/>
        </p:nvGraphicFramePr>
        <p:xfrm>
          <a:off x="3573463" y="2670175"/>
          <a:ext cx="2319337" cy="563563"/>
        </p:xfrm>
        <a:graphic>
          <a:graphicData uri="http://schemas.openxmlformats.org/presentationml/2006/ole">
            <mc:AlternateContent xmlns:mc="http://schemas.openxmlformats.org/markup-compatibility/2006">
              <mc:Choice xmlns:v="urn:schemas-microsoft-com:vml" Requires="v">
                <p:oleObj spid="_x0000_s18433" name="Equation" r:id="rId3" imgW="1143000" imgH="228600" progId="Equation.3">
                  <p:embed/>
                </p:oleObj>
              </mc:Choice>
              <mc:Fallback>
                <p:oleObj name="Equation" r:id="rId3" imgW="1143000" imgH="22860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463" y="2670175"/>
                        <a:ext cx="2319337"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6" name="Object 2"/>
          <p:cNvGraphicFramePr>
            <a:graphicFrameLocks/>
          </p:cNvGraphicFramePr>
          <p:nvPr/>
        </p:nvGraphicFramePr>
        <p:xfrm>
          <a:off x="3414713" y="4138613"/>
          <a:ext cx="2595562" cy="879475"/>
        </p:xfrm>
        <a:graphic>
          <a:graphicData uri="http://schemas.openxmlformats.org/presentationml/2006/ole">
            <mc:AlternateContent xmlns:mc="http://schemas.openxmlformats.org/markup-compatibility/2006">
              <mc:Choice xmlns:v="urn:schemas-microsoft-com:vml" Requires="v">
                <p:oleObj spid="_x0000_s18434" name="Equation" r:id="rId5" imgW="1269908" imgH="431570" progId="Equation.3">
                  <p:embed/>
                </p:oleObj>
              </mc:Choice>
              <mc:Fallback>
                <p:oleObj name="Equation" r:id="rId5" imgW="1269908" imgH="431570"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4713" y="4138613"/>
                        <a:ext cx="259556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70102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altLang="x-none">
                <a:ea typeface="MS PGothic" charset="-128"/>
              </a:rPr>
              <a:t>The Reliability Function (Cont</a:t>
            </a:r>
            <a:r>
              <a:rPr lang="en-US" altLang="en-US">
                <a:ea typeface="MS PGothic" charset="-128"/>
              </a:rPr>
              <a:t>’</a:t>
            </a:r>
            <a:r>
              <a:rPr lang="en-US" altLang="x-none">
                <a:ea typeface="MS PGothic" charset="-128"/>
              </a:rPr>
              <a:t>d)</a:t>
            </a:r>
          </a:p>
        </p:txBody>
      </p:sp>
      <p:sp>
        <p:nvSpPr>
          <p:cNvPr id="322563" name="Rectangle 3"/>
          <p:cNvSpPr>
            <a:spLocks noGrp="1" noChangeArrowheads="1"/>
          </p:cNvSpPr>
          <p:nvPr>
            <p:ph type="body" idx="1"/>
          </p:nvPr>
        </p:nvSpPr>
        <p:spPr/>
        <p:txBody>
          <a:bodyPr/>
          <a:lstStyle/>
          <a:p>
            <a:pPr>
              <a:lnSpc>
                <a:spcPct val="120000"/>
              </a:lnSpc>
            </a:pPr>
            <a:r>
              <a:rPr lang="en-US" altLang="en-US" dirty="0">
                <a:ea typeface="MS PGothic" charset="-128"/>
              </a:rPr>
              <a:t>(</a:t>
            </a:r>
            <a:r>
              <a:rPr lang="en-US" altLang="en-US" i="1" dirty="0">
                <a:latin typeface="Times New Roman" charset="0"/>
                <a:ea typeface="MS PGothic" charset="-128"/>
              </a:rPr>
              <a:t>N</a:t>
            </a:r>
            <a:r>
              <a:rPr lang="en-US" altLang="en-US" i="1" baseline="-25000" dirty="0">
                <a:latin typeface="Times New Roman" charset="0"/>
                <a:ea typeface="MS PGothic" charset="-128"/>
              </a:rPr>
              <a:t>0 </a:t>
            </a:r>
            <a:r>
              <a:rPr lang="en-US" altLang="en-US" dirty="0">
                <a:ea typeface="MS PGothic" charset="-128"/>
              </a:rPr>
              <a:t>is constant, while the number of failed components </a:t>
            </a:r>
            <a:r>
              <a:rPr lang="en-US" altLang="en-US" i="1" dirty="0" err="1">
                <a:latin typeface="Times New Roman" charset="0"/>
                <a:ea typeface="MS PGothic" charset="-128"/>
              </a:rPr>
              <a:t>N</a:t>
            </a:r>
            <a:r>
              <a:rPr lang="en-US" altLang="en-US" i="1" baseline="-25000" dirty="0" err="1">
                <a:latin typeface="Times New Roman" charset="0"/>
                <a:ea typeface="MS PGothic" charset="-128"/>
              </a:rPr>
              <a:t>f</a:t>
            </a:r>
            <a:r>
              <a:rPr lang="en-US" altLang="en-US" i="1" baseline="-25000" dirty="0">
                <a:latin typeface="Times New Roman" charset="0"/>
                <a:ea typeface="MS PGothic" charset="-128"/>
              </a:rPr>
              <a:t> </a:t>
            </a:r>
            <a:r>
              <a:rPr lang="en-US" altLang="en-US" dirty="0">
                <a:ea typeface="MS PGothic" charset="-128"/>
              </a:rPr>
              <a:t>increases with time.)</a:t>
            </a:r>
          </a:p>
          <a:p>
            <a:pPr>
              <a:lnSpc>
                <a:spcPct val="120000"/>
              </a:lnSpc>
            </a:pPr>
            <a:r>
              <a:rPr lang="en-US" altLang="en-US" dirty="0">
                <a:ea typeface="MS PGothic" charset="-128"/>
              </a:rPr>
              <a:t>Taking derivatives:</a:t>
            </a:r>
          </a:p>
          <a:p>
            <a:pPr>
              <a:lnSpc>
                <a:spcPct val="120000"/>
              </a:lnSpc>
              <a:buFontTx/>
              <a:buNone/>
            </a:pPr>
            <a:r>
              <a:rPr lang="en-US" altLang="en-US" dirty="0">
                <a:ea typeface="MS PGothic" charset="-128"/>
              </a:rPr>
              <a:t>     </a:t>
            </a:r>
          </a:p>
          <a:p>
            <a:pPr>
              <a:lnSpc>
                <a:spcPct val="120000"/>
              </a:lnSpc>
              <a:buFontTx/>
              <a:buNone/>
            </a:pPr>
            <a:r>
              <a:rPr lang="en-US" altLang="en-US" i="1" dirty="0">
                <a:latin typeface="Times New Roman" charset="0"/>
                <a:ea typeface="MS PGothic" charset="-128"/>
              </a:rPr>
              <a:t>      </a:t>
            </a:r>
            <a:r>
              <a:rPr lang="en-US" altLang="en-US" i="1" dirty="0" err="1">
                <a:latin typeface="Times New Roman" charset="0"/>
                <a:ea typeface="MS PGothic" charset="-128"/>
              </a:rPr>
              <a:t>N’</a:t>
            </a:r>
            <a:r>
              <a:rPr lang="en-US" altLang="en-US" i="1" baseline="-25000" dirty="0" err="1">
                <a:latin typeface="Times New Roman" charset="0"/>
                <a:ea typeface="MS PGothic" charset="-128"/>
              </a:rPr>
              <a:t>f</a:t>
            </a:r>
            <a:r>
              <a:rPr lang="en-US" altLang="en-US" i="1" dirty="0">
                <a:latin typeface="Times New Roman" charset="0"/>
                <a:ea typeface="MS PGothic" charset="-128"/>
              </a:rPr>
              <a:t>(t) </a:t>
            </a:r>
            <a:r>
              <a:rPr lang="en-US" altLang="en-US" dirty="0">
                <a:ea typeface="MS PGothic" charset="-128"/>
              </a:rPr>
              <a:t>is the rate at which components fail</a:t>
            </a:r>
          </a:p>
          <a:p>
            <a:pPr>
              <a:lnSpc>
                <a:spcPct val="120000"/>
              </a:lnSpc>
            </a:pPr>
            <a:r>
              <a:rPr lang="en-US" altLang="en-US" dirty="0">
                <a:ea typeface="MS PGothic" charset="-128"/>
              </a:rPr>
              <a:t>As                  , the right hand side may be interpreted as the negative of the failure density function,</a:t>
            </a:r>
          </a:p>
          <a:p>
            <a:pPr>
              <a:lnSpc>
                <a:spcPct val="120000"/>
              </a:lnSpc>
            </a:pPr>
            <a:endParaRPr lang="en-US" altLang="en-US" dirty="0">
              <a:ea typeface="MS PGothic" charset="-128"/>
            </a:endParaRPr>
          </a:p>
          <a:p>
            <a:pPr>
              <a:lnSpc>
                <a:spcPct val="120000"/>
              </a:lnSpc>
            </a:pPr>
            <a:endParaRPr lang="en-US" altLang="en-US" dirty="0">
              <a:ea typeface="MS PGothic" charset="-128"/>
            </a:endParaRPr>
          </a:p>
          <a:p>
            <a:pPr>
              <a:lnSpc>
                <a:spcPct val="120000"/>
              </a:lnSpc>
            </a:pPr>
            <a:r>
              <a:rPr lang="en-US" altLang="en-US" b="1" u="sng" dirty="0">
                <a:ea typeface="MS PGothic" charset="-128"/>
              </a:rPr>
              <a:t>Note:              is the (unconditional) probability that a component will fail in the interval </a:t>
            </a:r>
          </a:p>
          <a:p>
            <a:pPr>
              <a:lnSpc>
                <a:spcPct val="120000"/>
              </a:lnSpc>
              <a:buFontTx/>
              <a:buNone/>
            </a:pPr>
            <a:endParaRPr lang="en-US" altLang="en-US" u="sng" dirty="0">
              <a:ea typeface="MS PGothic" charset="-128"/>
            </a:endParaRPr>
          </a:p>
          <a:p>
            <a:pPr>
              <a:lnSpc>
                <a:spcPct val="120000"/>
              </a:lnSpc>
            </a:pPr>
            <a:endParaRPr lang="en-US" altLang="en-US" dirty="0">
              <a:ea typeface="MS PGothic" charset="-128"/>
            </a:endParaRPr>
          </a:p>
        </p:txBody>
      </p:sp>
      <p:graphicFrame>
        <p:nvGraphicFramePr>
          <p:cNvPr id="15363" name="Object 2"/>
          <p:cNvGraphicFramePr>
            <a:graphicFrameLocks/>
          </p:cNvGraphicFramePr>
          <p:nvPr/>
        </p:nvGraphicFramePr>
        <p:xfrm>
          <a:off x="3883025" y="4549775"/>
          <a:ext cx="1819275" cy="465138"/>
        </p:xfrm>
        <a:graphic>
          <a:graphicData uri="http://schemas.openxmlformats.org/presentationml/2006/ole">
            <mc:AlternateContent xmlns:mc="http://schemas.openxmlformats.org/markup-compatibility/2006">
              <mc:Choice xmlns:v="urn:schemas-microsoft-com:vml" Requires="v">
                <p:oleObj spid="_x0000_s19457" name="Equation" r:id="rId3" imgW="889046" imgH="228738" progId="Equation.3">
                  <p:embed/>
                </p:oleObj>
              </mc:Choice>
              <mc:Fallback>
                <p:oleObj name="Equation" r:id="rId3" imgW="889046" imgH="228738"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3025" y="4549775"/>
                        <a:ext cx="18192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4" name="Object 3"/>
          <p:cNvGraphicFramePr>
            <a:graphicFrameLocks/>
          </p:cNvGraphicFramePr>
          <p:nvPr/>
        </p:nvGraphicFramePr>
        <p:xfrm>
          <a:off x="3597275" y="2268538"/>
          <a:ext cx="2519363" cy="879475"/>
        </p:xfrm>
        <a:graphic>
          <a:graphicData uri="http://schemas.openxmlformats.org/presentationml/2006/ole">
            <mc:AlternateContent xmlns:mc="http://schemas.openxmlformats.org/markup-compatibility/2006">
              <mc:Choice xmlns:v="urn:schemas-microsoft-com:vml" Requires="v">
                <p:oleObj spid="_x0000_s19458" name="Equation" r:id="rId5" imgW="1231877" imgH="431570" progId="Equation.3">
                  <p:embed/>
                </p:oleObj>
              </mc:Choice>
              <mc:Fallback>
                <p:oleObj name="Equation" r:id="rId5" imgW="1231877" imgH="431570"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7275" y="2268538"/>
                        <a:ext cx="251936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5" name="Object 4"/>
          <p:cNvGraphicFramePr>
            <a:graphicFrameLocks/>
          </p:cNvGraphicFramePr>
          <p:nvPr/>
        </p:nvGraphicFramePr>
        <p:xfrm>
          <a:off x="1527175" y="3627438"/>
          <a:ext cx="1116013" cy="465137"/>
        </p:xfrm>
        <a:graphic>
          <a:graphicData uri="http://schemas.openxmlformats.org/presentationml/2006/ole">
            <mc:AlternateContent xmlns:mc="http://schemas.openxmlformats.org/markup-compatibility/2006">
              <mc:Choice xmlns:v="urn:schemas-microsoft-com:vml" Requires="v">
                <p:oleObj spid="_x0000_s19459" name="Equation" r:id="rId7" imgW="545886" imgH="228600" progId="Equation.3">
                  <p:embed/>
                </p:oleObj>
              </mc:Choice>
              <mc:Fallback>
                <p:oleObj name="Equation" r:id="rId7" imgW="545886" imgH="228600"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7175" y="3627438"/>
                        <a:ext cx="11160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6" name="Object 5"/>
          <p:cNvGraphicFramePr>
            <a:graphicFrameLocks/>
          </p:cNvGraphicFramePr>
          <p:nvPr/>
        </p:nvGraphicFramePr>
        <p:xfrm>
          <a:off x="5613400" y="3973513"/>
          <a:ext cx="777875" cy="439737"/>
        </p:xfrm>
        <a:graphic>
          <a:graphicData uri="http://schemas.openxmlformats.org/presentationml/2006/ole">
            <mc:AlternateContent xmlns:mc="http://schemas.openxmlformats.org/markup-compatibility/2006">
              <mc:Choice xmlns:v="urn:schemas-microsoft-com:vml" Requires="v">
                <p:oleObj spid="_x0000_s19460" name="Equation" r:id="rId9" imgW="380633" imgH="215931" progId="Equation.3">
                  <p:embed/>
                </p:oleObj>
              </mc:Choice>
              <mc:Fallback>
                <p:oleObj name="Equation" r:id="rId9" imgW="380633" imgH="215931"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3400" y="3973513"/>
                        <a:ext cx="7778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254885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tLang="x-none">
                <a:ea typeface="MS PGothic" charset="-128"/>
              </a:rPr>
              <a:t>Time to Failure and Reliability Function</a:t>
            </a:r>
          </a:p>
        </p:txBody>
      </p:sp>
      <p:sp>
        <p:nvSpPr>
          <p:cNvPr id="16386" name="Content Placeholder 2"/>
          <p:cNvSpPr>
            <a:spLocks noGrp="1"/>
          </p:cNvSpPr>
          <p:nvPr>
            <p:ph idx="1"/>
          </p:nvPr>
        </p:nvSpPr>
        <p:spPr/>
        <p:txBody>
          <a:bodyPr/>
          <a:lstStyle/>
          <a:p>
            <a:r>
              <a:rPr lang="en-US" altLang="x-none" dirty="0">
                <a:ea typeface="MS PGothic" charset="-128"/>
              </a:rPr>
              <a:t>Let </a:t>
            </a:r>
            <a:r>
              <a:rPr lang="en-US" altLang="x-none" i="1" dirty="0">
                <a:ea typeface="MS PGothic" charset="-128"/>
              </a:rPr>
              <a:t>T</a:t>
            </a:r>
            <a:r>
              <a:rPr lang="en-US" altLang="x-none" dirty="0">
                <a:ea typeface="MS PGothic" charset="-128"/>
              </a:rPr>
              <a:t> denote the time to failure or lifetime of a component in the system, and </a:t>
            </a:r>
            <a:r>
              <a:rPr lang="en-US" altLang="x-none" i="1" dirty="0">
                <a:ea typeface="MS PGothic" charset="-128"/>
              </a:rPr>
              <a:t>f(t)</a:t>
            </a:r>
            <a:r>
              <a:rPr lang="en-US" altLang="x-none" dirty="0">
                <a:ea typeface="MS PGothic" charset="-128"/>
              </a:rPr>
              <a:t> and </a:t>
            </a:r>
            <a:r>
              <a:rPr lang="en-US" altLang="x-none" i="1" dirty="0">
                <a:ea typeface="MS PGothic" charset="-128"/>
              </a:rPr>
              <a:t>F(t)</a:t>
            </a:r>
            <a:r>
              <a:rPr lang="en-US" altLang="x-none" dirty="0">
                <a:ea typeface="MS PGothic" charset="-128"/>
              </a:rPr>
              <a:t> denote the probability density function and cumulative distribution function of </a:t>
            </a:r>
            <a:r>
              <a:rPr lang="en-US" altLang="x-none" i="1" dirty="0">
                <a:ea typeface="MS PGothic" charset="-128"/>
              </a:rPr>
              <a:t>T</a:t>
            </a:r>
            <a:r>
              <a:rPr lang="en-US" altLang="x-none" dirty="0">
                <a:ea typeface="MS PGothic" charset="-128"/>
              </a:rPr>
              <a:t>, respectively. </a:t>
            </a:r>
          </a:p>
          <a:p>
            <a:r>
              <a:rPr lang="en-US" altLang="x-none" i="1" dirty="0" smtClean="0">
                <a:ea typeface="MS PGothic" charset="-128"/>
              </a:rPr>
              <a:t>f(t</a:t>
            </a:r>
            <a:r>
              <a:rPr lang="en-US" altLang="x-none" i="1" dirty="0">
                <a:ea typeface="MS PGothic" charset="-128"/>
              </a:rPr>
              <a:t>)</a:t>
            </a:r>
            <a:r>
              <a:rPr lang="en-US" altLang="x-none" dirty="0">
                <a:ea typeface="MS PGothic" charset="-128"/>
              </a:rPr>
              <a:t> represents the y probability density of failure at time </a:t>
            </a:r>
            <a:r>
              <a:rPr lang="en-US" altLang="x-none" i="1" dirty="0">
                <a:ea typeface="MS PGothic" charset="-128"/>
              </a:rPr>
              <a:t>t</a:t>
            </a:r>
            <a:r>
              <a:rPr lang="en-US" altLang="x-none" dirty="0">
                <a:ea typeface="MS PGothic" charset="-128"/>
              </a:rPr>
              <a:t> </a:t>
            </a:r>
          </a:p>
          <a:p>
            <a:r>
              <a:rPr lang="en-US" altLang="x-none" dirty="0">
                <a:ea typeface="MS PGothic" charset="-128"/>
              </a:rPr>
              <a:t>The probability that the component will fail </a:t>
            </a:r>
            <a:r>
              <a:rPr lang="en-US" altLang="x-none" b="1" dirty="0">
                <a:ea typeface="MS PGothic" charset="-128"/>
              </a:rPr>
              <a:t>at or before time </a:t>
            </a:r>
            <a:r>
              <a:rPr lang="en-US" altLang="x-none" b="1" i="1" dirty="0">
                <a:ea typeface="MS PGothic" charset="-128"/>
              </a:rPr>
              <a:t>t</a:t>
            </a:r>
            <a:r>
              <a:rPr lang="en-US" altLang="x-none" b="1" dirty="0">
                <a:ea typeface="MS PGothic" charset="-128"/>
              </a:rPr>
              <a:t> </a:t>
            </a:r>
            <a:r>
              <a:rPr lang="en-US" altLang="x-none" dirty="0">
                <a:ea typeface="MS PGothic" charset="-128"/>
              </a:rPr>
              <a:t>is given by:  </a:t>
            </a:r>
          </a:p>
          <a:p>
            <a:endParaRPr lang="en-US" altLang="x-none" dirty="0">
              <a:ea typeface="MS PGothic" charset="-128"/>
            </a:endParaRPr>
          </a:p>
          <a:p>
            <a:r>
              <a:rPr lang="en-US" altLang="x-none" dirty="0">
                <a:ea typeface="MS PGothic" charset="-128"/>
              </a:rPr>
              <a:t>And the </a:t>
            </a:r>
            <a:r>
              <a:rPr lang="en-US" altLang="x-none" b="1" i="1" dirty="0">
                <a:solidFill>
                  <a:srgbClr val="FF0000"/>
                </a:solidFill>
                <a:ea typeface="MS PGothic" charset="-128"/>
              </a:rPr>
              <a:t>reliability of the component is equal to the probability that it will survive at least until time t</a:t>
            </a:r>
            <a:r>
              <a:rPr lang="en-US" altLang="x-none" dirty="0">
                <a:ea typeface="MS PGothic" charset="-128"/>
              </a:rPr>
              <a:t>, given by:</a:t>
            </a:r>
          </a:p>
          <a:p>
            <a:endParaRPr lang="en-US" altLang="x-none" dirty="0">
              <a:ea typeface="MS PGothic" charset="-128"/>
            </a:endParaRPr>
          </a:p>
          <a:p>
            <a:r>
              <a:rPr lang="en-US" altLang="x-none" dirty="0" smtClean="0">
                <a:ea typeface="MS PGothic" charset="-128"/>
              </a:rPr>
              <a:t>So </a:t>
            </a:r>
            <a:r>
              <a:rPr lang="en-US" altLang="x-none" dirty="0">
                <a:ea typeface="MS PGothic" charset="-128"/>
              </a:rPr>
              <a:t>we have: </a:t>
            </a:r>
          </a:p>
          <a:p>
            <a:endParaRPr lang="en-US" altLang="x-none" dirty="0" smtClean="0">
              <a:ea typeface="MS PGothic" charset="-128"/>
            </a:endParaRPr>
          </a:p>
          <a:p>
            <a:r>
              <a:rPr lang="en-US" altLang="en-US" b="1" u="sng" dirty="0">
                <a:ea typeface="MS PGothic" charset="-128"/>
              </a:rPr>
              <a:t>Note:              </a:t>
            </a:r>
            <a:r>
              <a:rPr lang="en-US" altLang="en-US" b="1" u="sng" dirty="0" smtClean="0">
                <a:ea typeface="MS PGothic" charset="-128"/>
              </a:rPr>
              <a:t>    is the </a:t>
            </a:r>
            <a:r>
              <a:rPr lang="en-US" altLang="en-US" b="1" u="sng" dirty="0">
                <a:ea typeface="MS PGothic" charset="-128"/>
              </a:rPr>
              <a:t>(unconditional) probability that a component will fail in the interval </a:t>
            </a:r>
            <a:r>
              <a:rPr lang="en-US" altLang="en-US" b="1" u="sng" dirty="0" smtClean="0">
                <a:ea typeface="MS PGothic" charset="-128"/>
              </a:rPr>
              <a:t> </a:t>
            </a:r>
            <a:endParaRPr lang="en-US" altLang="en-US" b="1" u="sng" dirty="0">
              <a:ea typeface="MS PGothic" charset="-128"/>
            </a:endParaRPr>
          </a:p>
          <a:p>
            <a:endParaRPr lang="en-US" altLang="x-none" dirty="0" smtClean="0">
              <a:ea typeface="MS PGothic" charset="-128"/>
            </a:endParaRPr>
          </a:p>
          <a:p>
            <a:endParaRPr lang="en-US" altLang="x-none" dirty="0">
              <a:ea typeface="MS PGothic" charset="-128"/>
            </a:endParaRPr>
          </a:p>
        </p:txBody>
      </p:sp>
      <p:graphicFrame>
        <p:nvGraphicFramePr>
          <p:cNvPr id="16387" name="Object 4"/>
          <p:cNvGraphicFramePr>
            <a:graphicFrameLocks noChangeAspect="1"/>
          </p:cNvGraphicFramePr>
          <p:nvPr/>
        </p:nvGraphicFramePr>
        <p:xfrm>
          <a:off x="2181225" y="3570288"/>
          <a:ext cx="1901825" cy="411162"/>
        </p:xfrm>
        <a:graphic>
          <a:graphicData uri="http://schemas.openxmlformats.org/presentationml/2006/ole">
            <mc:AlternateContent xmlns:mc="http://schemas.openxmlformats.org/markup-compatibility/2006">
              <mc:Choice xmlns:v="urn:schemas-microsoft-com:vml" Requires="v">
                <p:oleObj spid="_x0000_s20481" name="Equation" r:id="rId3" imgW="939188" imgH="203261" progId="Equation.3">
                  <p:embed/>
                </p:oleObj>
              </mc:Choice>
              <mc:Fallback>
                <p:oleObj name="Equation" r:id="rId3" imgW="939188" imgH="20326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225" y="3570288"/>
                        <a:ext cx="190182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88" name="Object 6"/>
          <p:cNvGraphicFramePr>
            <a:graphicFrameLocks noChangeAspect="1"/>
          </p:cNvGraphicFramePr>
          <p:nvPr>
            <p:extLst>
              <p:ext uri="{D42A27DB-BD31-4B8C-83A1-F6EECF244321}">
                <p14:modId xmlns:p14="http://schemas.microsoft.com/office/powerpoint/2010/main" val="1007035410"/>
              </p:ext>
            </p:extLst>
          </p:nvPr>
        </p:nvGraphicFramePr>
        <p:xfrm>
          <a:off x="2593975" y="5263357"/>
          <a:ext cx="1489075" cy="360362"/>
        </p:xfrm>
        <a:graphic>
          <a:graphicData uri="http://schemas.openxmlformats.org/presentationml/2006/ole">
            <mc:AlternateContent xmlns:mc="http://schemas.openxmlformats.org/markup-compatibility/2006">
              <mc:Choice xmlns:v="urn:schemas-microsoft-com:vml" Requires="v">
                <p:oleObj spid="_x0000_s20482" name="Equation" r:id="rId5" imgW="800100" imgH="203200" progId="Equation.3">
                  <p:embed/>
                </p:oleObj>
              </mc:Choice>
              <mc:Fallback>
                <p:oleObj name="Equation" r:id="rId5" imgW="8001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3975" y="5263357"/>
                        <a:ext cx="14890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89" name="Object 7"/>
          <p:cNvGraphicFramePr>
            <a:graphicFrameLocks noChangeAspect="1"/>
          </p:cNvGraphicFramePr>
          <p:nvPr>
            <p:extLst>
              <p:ext uri="{D42A27DB-BD31-4B8C-83A1-F6EECF244321}">
                <p14:modId xmlns:p14="http://schemas.microsoft.com/office/powerpoint/2010/main" val="1146718243"/>
              </p:ext>
            </p:extLst>
          </p:nvPr>
        </p:nvGraphicFramePr>
        <p:xfrm>
          <a:off x="3082132" y="4673600"/>
          <a:ext cx="2811462" cy="360363"/>
        </p:xfrm>
        <a:graphic>
          <a:graphicData uri="http://schemas.openxmlformats.org/presentationml/2006/ole">
            <mc:AlternateContent xmlns:mc="http://schemas.openxmlformats.org/markup-compatibility/2006">
              <mc:Choice xmlns:v="urn:schemas-microsoft-com:vml" Requires="v">
                <p:oleObj spid="_x0000_s20483" name="Equation" r:id="rId7" imgW="1511300" imgH="203200" progId="Equation.3">
                  <p:embed/>
                </p:oleObj>
              </mc:Choice>
              <mc:Fallback>
                <p:oleObj name="Equation" r:id="rId7" imgW="1511300" imgH="203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2132" y="4673600"/>
                        <a:ext cx="28114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p:cNvGraphicFramePr>
          <p:nvPr>
            <p:extLst>
              <p:ext uri="{D42A27DB-BD31-4B8C-83A1-F6EECF244321}">
                <p14:modId xmlns:p14="http://schemas.microsoft.com/office/powerpoint/2010/main" val="1209460932"/>
              </p:ext>
            </p:extLst>
          </p:nvPr>
        </p:nvGraphicFramePr>
        <p:xfrm>
          <a:off x="1844531" y="5685632"/>
          <a:ext cx="933450" cy="412750"/>
        </p:xfrm>
        <a:graphic>
          <a:graphicData uri="http://schemas.openxmlformats.org/presentationml/2006/ole">
            <mc:AlternateContent xmlns:mc="http://schemas.openxmlformats.org/markup-compatibility/2006">
              <mc:Choice xmlns:v="urn:schemas-microsoft-com:vml" Requires="v">
                <p:oleObj spid="_x0000_s20484" name="Equation" r:id="rId9" imgW="456924" imgH="203384" progId="Equation.3">
                  <p:embed/>
                </p:oleObj>
              </mc:Choice>
              <mc:Fallback>
                <p:oleObj name="Equation" r:id="rId9" imgW="456924" imgH="203384"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4531" y="5685632"/>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p:cNvGraphicFramePr>
          <p:nvPr>
            <p:extLst>
              <p:ext uri="{D42A27DB-BD31-4B8C-83A1-F6EECF244321}">
                <p14:modId xmlns:p14="http://schemas.microsoft.com/office/powerpoint/2010/main" val="1239715291"/>
              </p:ext>
            </p:extLst>
          </p:nvPr>
        </p:nvGraphicFramePr>
        <p:xfrm>
          <a:off x="5297487" y="6007100"/>
          <a:ext cx="1192213" cy="412750"/>
        </p:xfrm>
        <a:graphic>
          <a:graphicData uri="http://schemas.openxmlformats.org/presentationml/2006/ole">
            <mc:AlternateContent xmlns:mc="http://schemas.openxmlformats.org/markup-compatibility/2006">
              <mc:Choice xmlns:v="urn:schemas-microsoft-com:vml" Requires="v">
                <p:oleObj spid="_x0000_s20485" name="Equation" r:id="rId11" imgW="583894" imgH="203261" progId="Equation.3">
                  <p:embed/>
                </p:oleObj>
              </mc:Choice>
              <mc:Fallback>
                <p:oleObj name="Equation" r:id="rId11" imgW="583894" imgH="203261" progId="Equation.3">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7487" y="6007100"/>
                        <a:ext cx="11922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54361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x-none">
                <a:ea typeface="MS PGothic" charset="-128"/>
              </a:rPr>
              <a:t>Mean Time to Failure (MTTF)</a:t>
            </a:r>
          </a:p>
        </p:txBody>
      </p:sp>
      <p:sp>
        <p:nvSpPr>
          <p:cNvPr id="17410" name="Content Placeholder 2"/>
          <p:cNvSpPr>
            <a:spLocks noGrp="1"/>
          </p:cNvSpPr>
          <p:nvPr>
            <p:ph idx="1"/>
          </p:nvPr>
        </p:nvSpPr>
        <p:spPr/>
        <p:txBody>
          <a:bodyPr/>
          <a:lstStyle/>
          <a:p>
            <a:r>
              <a:rPr lang="en-US" altLang="x-none">
                <a:ea typeface="MS PGothic" charset="-128"/>
              </a:rPr>
              <a:t>The </a:t>
            </a:r>
            <a:r>
              <a:rPr lang="en-US" altLang="x-none" b="1">
                <a:ea typeface="MS PGothic" charset="-128"/>
              </a:rPr>
              <a:t>expected life </a:t>
            </a:r>
            <a:r>
              <a:rPr lang="en-US" altLang="x-none">
                <a:ea typeface="MS PGothic" charset="-128"/>
              </a:rPr>
              <a:t>or the </a:t>
            </a:r>
            <a:r>
              <a:rPr lang="en-US" altLang="x-none" b="1">
                <a:ea typeface="MS PGothic" charset="-128"/>
              </a:rPr>
              <a:t>mean time to failure (MTTF) </a:t>
            </a:r>
            <a:r>
              <a:rPr lang="en-US" altLang="x-none">
                <a:ea typeface="MS PGothic" charset="-128"/>
              </a:rPr>
              <a:t>of the component is given by:</a:t>
            </a:r>
          </a:p>
          <a:p>
            <a:endParaRPr lang="en-US" altLang="x-none">
              <a:ea typeface="MS PGothic" charset="-128"/>
            </a:endParaRPr>
          </a:p>
          <a:p>
            <a:endParaRPr lang="en-US" altLang="x-none">
              <a:ea typeface="MS PGothic" charset="-128"/>
            </a:endParaRPr>
          </a:p>
          <a:p>
            <a:r>
              <a:rPr lang="en-US" altLang="x-none">
                <a:ea typeface="MS PGothic" charset="-128"/>
              </a:rPr>
              <a:t>Integrating by parts we obtain:</a:t>
            </a:r>
          </a:p>
          <a:p>
            <a:endParaRPr lang="en-US" altLang="x-none">
              <a:ea typeface="MS PGothic" charset="-128"/>
            </a:endParaRPr>
          </a:p>
          <a:p>
            <a:endParaRPr lang="en-US" altLang="x-none">
              <a:ea typeface="MS PGothic" charset="-128"/>
            </a:endParaRPr>
          </a:p>
          <a:p>
            <a:r>
              <a:rPr lang="en-US" altLang="x-none">
                <a:ea typeface="MS PGothic" charset="-128"/>
              </a:rPr>
              <a:t>Now, since </a:t>
            </a:r>
            <a:r>
              <a:rPr lang="en-US" altLang="x-none" i="1">
                <a:ea typeface="MS PGothic" charset="-128"/>
              </a:rPr>
              <a:t>R(t) </a:t>
            </a:r>
            <a:r>
              <a:rPr lang="en-US" altLang="x-none">
                <a:ea typeface="MS PGothic" charset="-128"/>
              </a:rPr>
              <a:t>approaches zero faster than </a:t>
            </a:r>
            <a:r>
              <a:rPr lang="en-US" altLang="x-none" i="1">
                <a:ea typeface="MS PGothic" charset="-128"/>
              </a:rPr>
              <a:t>t </a:t>
            </a:r>
            <a:r>
              <a:rPr lang="en-US" altLang="x-none">
                <a:ea typeface="MS PGothic" charset="-128"/>
              </a:rPr>
              <a:t>approaches </a:t>
            </a:r>
            <a:r>
              <a:rPr lang="en-US" altLang="x-none" sz="2400">
                <a:ea typeface="MS PGothic" charset="-128"/>
                <a:sym typeface="Symbol" charset="2"/>
              </a:rPr>
              <a:t>, </a:t>
            </a:r>
            <a:r>
              <a:rPr lang="en-US" altLang="x-none">
                <a:ea typeface="MS PGothic" charset="-128"/>
                <a:sym typeface="Symbol" charset="2"/>
              </a:rPr>
              <a:t>we have:</a:t>
            </a:r>
          </a:p>
          <a:p>
            <a:endParaRPr lang="en-US" altLang="x-none" i="1">
              <a:ea typeface="MS PGothic" charset="-128"/>
              <a:sym typeface="Symbol" charset="2"/>
            </a:endParaRPr>
          </a:p>
          <a:p>
            <a:endParaRPr lang="en-US" altLang="x-none" i="1">
              <a:ea typeface="MS PGothic" charset="-128"/>
            </a:endParaRPr>
          </a:p>
        </p:txBody>
      </p:sp>
      <p:graphicFrame>
        <p:nvGraphicFramePr>
          <p:cNvPr id="17411" name="Object 3"/>
          <p:cNvGraphicFramePr>
            <a:graphicFrameLocks noChangeAspect="1"/>
          </p:cNvGraphicFramePr>
          <p:nvPr/>
        </p:nvGraphicFramePr>
        <p:xfrm>
          <a:off x="3028950" y="2176463"/>
          <a:ext cx="3332163" cy="855662"/>
        </p:xfrm>
        <a:graphic>
          <a:graphicData uri="http://schemas.openxmlformats.org/presentationml/2006/ole">
            <mc:AlternateContent xmlns:mc="http://schemas.openxmlformats.org/markup-compatibility/2006">
              <mc:Choice xmlns:v="urn:schemas-microsoft-com:vml" Requires="v">
                <p:oleObj spid="_x0000_s21505" name="Equation" r:id="rId3" imgW="1790218" imgH="482278" progId="Equation.3">
                  <p:embed/>
                </p:oleObj>
              </mc:Choice>
              <mc:Fallback>
                <p:oleObj name="Equation" r:id="rId3" imgW="1790218" imgH="48227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8950" y="2176463"/>
                        <a:ext cx="33321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2" name="Object 4"/>
          <p:cNvGraphicFramePr>
            <a:graphicFrameLocks noChangeAspect="1"/>
          </p:cNvGraphicFramePr>
          <p:nvPr/>
        </p:nvGraphicFramePr>
        <p:xfrm>
          <a:off x="3098800" y="3333750"/>
          <a:ext cx="3143250" cy="857250"/>
        </p:xfrm>
        <a:graphic>
          <a:graphicData uri="http://schemas.openxmlformats.org/presentationml/2006/ole">
            <mc:AlternateContent xmlns:mc="http://schemas.openxmlformats.org/markup-compatibility/2006">
              <mc:Choice xmlns:v="urn:schemas-microsoft-com:vml" Requires="v">
                <p:oleObj spid="_x0000_s21506" name="Equation" r:id="rId5" imgW="1688801" imgH="482278" progId="Equation.3">
                  <p:embed/>
                </p:oleObj>
              </mc:Choice>
              <mc:Fallback>
                <p:oleObj name="Equation" r:id="rId5" imgW="1688801" imgH="48227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8800" y="3333750"/>
                        <a:ext cx="3143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3" name="Object 5"/>
          <p:cNvGraphicFramePr>
            <a:graphicFrameLocks noChangeAspect="1"/>
          </p:cNvGraphicFramePr>
          <p:nvPr/>
        </p:nvGraphicFramePr>
        <p:xfrm>
          <a:off x="2952750" y="4757738"/>
          <a:ext cx="3408363" cy="1022350"/>
        </p:xfrm>
        <a:graphic>
          <a:graphicData uri="http://schemas.openxmlformats.org/presentationml/2006/ole">
            <mc:AlternateContent xmlns:mc="http://schemas.openxmlformats.org/markup-compatibility/2006">
              <mc:Choice xmlns:v="urn:schemas-microsoft-com:vml" Requires="v">
                <p:oleObj spid="_x0000_s21507" name="Equation" r:id="rId7" imgW="1536126" imgH="482278" progId="Equation.3">
                  <p:embed/>
                </p:oleObj>
              </mc:Choice>
              <mc:Fallback>
                <p:oleObj name="Equation" r:id="rId7" imgW="1536126" imgH="48227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2750" y="4757738"/>
                        <a:ext cx="3408363" cy="1022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4213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tLang="x-none">
                <a:ea typeface="MS PGothic" charset="-128"/>
              </a:rPr>
              <a:t>Exponentially Distributed Lifetime</a:t>
            </a:r>
          </a:p>
        </p:txBody>
      </p:sp>
      <p:sp>
        <p:nvSpPr>
          <p:cNvPr id="18434" name="Content Placeholder 2"/>
          <p:cNvSpPr>
            <a:spLocks noGrp="1"/>
          </p:cNvSpPr>
          <p:nvPr>
            <p:ph idx="1"/>
          </p:nvPr>
        </p:nvSpPr>
        <p:spPr/>
        <p:txBody>
          <a:bodyPr/>
          <a:lstStyle/>
          <a:p>
            <a:r>
              <a:rPr lang="en-US" altLang="x-none">
                <a:ea typeface="MS PGothic" charset="-128"/>
              </a:rPr>
              <a:t>If the component lifetime is exponentially distributed, then:</a:t>
            </a:r>
          </a:p>
          <a:p>
            <a:endParaRPr lang="en-US" altLang="x-none">
              <a:ea typeface="MS PGothic" charset="-128"/>
            </a:endParaRPr>
          </a:p>
          <a:p>
            <a:endParaRPr lang="en-US" altLang="x-none">
              <a:ea typeface="MS PGothic" charset="-128"/>
            </a:endParaRPr>
          </a:p>
          <a:p>
            <a:r>
              <a:rPr lang="en-US" altLang="x-none">
                <a:ea typeface="MS PGothic" charset="-128"/>
              </a:rPr>
              <a:t>And:</a:t>
            </a:r>
          </a:p>
          <a:p>
            <a:endParaRPr lang="en-US" altLang="x-none">
              <a:ea typeface="MS PGothic" charset="-128"/>
            </a:endParaRPr>
          </a:p>
        </p:txBody>
      </p:sp>
      <p:graphicFrame>
        <p:nvGraphicFramePr>
          <p:cNvPr id="18435" name="Object 2"/>
          <p:cNvGraphicFramePr>
            <a:graphicFrameLocks noChangeAspect="1"/>
          </p:cNvGraphicFramePr>
          <p:nvPr/>
        </p:nvGraphicFramePr>
        <p:xfrm>
          <a:off x="3962400" y="2100263"/>
          <a:ext cx="1284288" cy="460375"/>
        </p:xfrm>
        <a:graphic>
          <a:graphicData uri="http://schemas.openxmlformats.org/presentationml/2006/ole">
            <mc:AlternateContent xmlns:mc="http://schemas.openxmlformats.org/markup-compatibility/2006">
              <mc:Choice xmlns:v="urn:schemas-microsoft-com:vml" Requires="v">
                <p:oleObj spid="_x0000_s22529" name="Equation" r:id="rId3" imgW="634572" imgH="228600" progId="Equation.3">
                  <p:embed/>
                </p:oleObj>
              </mc:Choice>
              <mc:Fallback>
                <p:oleObj name="Equation" r:id="rId3" imgW="634572"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100263"/>
                        <a:ext cx="12842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6" name="Object 3"/>
          <p:cNvGraphicFramePr>
            <a:graphicFrameLocks noChangeAspect="1"/>
          </p:cNvGraphicFramePr>
          <p:nvPr/>
        </p:nvGraphicFramePr>
        <p:xfrm>
          <a:off x="2168525" y="3016250"/>
          <a:ext cx="4854575" cy="1944688"/>
        </p:xfrm>
        <a:graphic>
          <a:graphicData uri="http://schemas.openxmlformats.org/presentationml/2006/ole">
            <mc:AlternateContent xmlns:mc="http://schemas.openxmlformats.org/markup-compatibility/2006">
              <mc:Choice xmlns:v="urn:schemas-microsoft-com:vml" Requires="v">
                <p:oleObj spid="_x0000_s22530" name="Equation" r:id="rId5" imgW="2399818" imgH="965108" progId="Equation.3">
                  <p:embed/>
                </p:oleObj>
              </mc:Choice>
              <mc:Fallback>
                <p:oleObj name="Equation" r:id="rId5" imgW="2399818" imgH="96510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8525" y="3016250"/>
                        <a:ext cx="485457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33006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x-none">
                <a:ea typeface="MS PGothic" charset="-128"/>
              </a:rPr>
              <a:t>Standby Redundancy</a:t>
            </a:r>
          </a:p>
        </p:txBody>
      </p:sp>
      <p:sp>
        <p:nvSpPr>
          <p:cNvPr id="3" name="Content Placeholder 2"/>
          <p:cNvSpPr>
            <a:spLocks noGrp="1"/>
          </p:cNvSpPr>
          <p:nvPr>
            <p:ph idx="1"/>
          </p:nvPr>
        </p:nvSpPr>
        <p:spPr/>
        <p:txBody>
          <a:bodyPr/>
          <a:lstStyle/>
          <a:p>
            <a:r>
              <a:rPr lang="en-US" altLang="x-none">
                <a:ea typeface="MS PGothic" charset="-128"/>
              </a:rPr>
              <a:t>A standby system is one in which two components are connected in parallel, but  only one component is required to be operative for the system to function properly. </a:t>
            </a:r>
          </a:p>
          <a:p>
            <a:r>
              <a:rPr lang="en-US" altLang="x-none">
                <a:ea typeface="MS PGothic" charset="-128"/>
              </a:rPr>
              <a:t>Initially the power is applied to only one component and the other component is kept in a powered-off state (de-energized).</a:t>
            </a:r>
          </a:p>
          <a:p>
            <a:r>
              <a:rPr lang="en-US" altLang="x-none">
                <a:ea typeface="MS PGothic" charset="-128"/>
              </a:rPr>
              <a:t>When the energized component fails, it is de-energized and removed from operation, and the second component is energized and connected in the former</a:t>
            </a:r>
            <a:r>
              <a:rPr lang="en-US" altLang="en-US">
                <a:ea typeface="MS PGothic" charset="-128"/>
              </a:rPr>
              <a:t>’</a:t>
            </a:r>
            <a:r>
              <a:rPr lang="en-US" altLang="x-none">
                <a:ea typeface="MS PGothic" charset="-128"/>
              </a:rPr>
              <a:t>s place. </a:t>
            </a:r>
          </a:p>
          <a:p>
            <a:r>
              <a:rPr lang="en-US" altLang="x-none">
                <a:ea typeface="MS PGothic" charset="-128"/>
              </a:rPr>
              <a:t>If we assume that the first component fails at some time τ, then the second component</a:t>
            </a:r>
            <a:r>
              <a:rPr lang="en-US" altLang="en-US">
                <a:ea typeface="MS PGothic" charset="-128"/>
              </a:rPr>
              <a:t>’</a:t>
            </a:r>
            <a:r>
              <a:rPr lang="en-US" altLang="x-none">
                <a:ea typeface="MS PGothic" charset="-128"/>
              </a:rPr>
              <a:t>s lifetime starts at time τ and assuming that it fails at time t, its lifetime will be t – τ:</a:t>
            </a:r>
          </a:p>
          <a:p>
            <a:endParaRPr lang="en-US" altLang="x-none">
              <a:ea typeface="MS PGothic" charset="-128"/>
            </a:endParaRPr>
          </a:p>
          <a:p>
            <a:endParaRPr lang="en-US" altLang="x-none">
              <a:ea typeface="MS PGothic" charset="-128"/>
            </a:endParaRPr>
          </a:p>
          <a:p>
            <a:pPr>
              <a:buFontTx/>
              <a:buNone/>
            </a:pPr>
            <a:endParaRPr lang="en-US" altLang="x-none">
              <a:ea typeface="MS PGothic" charset="-128"/>
            </a:endParaRPr>
          </a:p>
        </p:txBody>
      </p:sp>
      <p:sp>
        <p:nvSpPr>
          <p:cNvPr id="19459" name="Freeform 19"/>
          <p:cNvSpPr>
            <a:spLocks/>
          </p:cNvSpPr>
          <p:nvPr/>
        </p:nvSpPr>
        <p:spPr bwMode="auto">
          <a:xfrm>
            <a:off x="2751138" y="4332288"/>
            <a:ext cx="4219575" cy="1579562"/>
          </a:xfrm>
          <a:custGeom>
            <a:avLst/>
            <a:gdLst>
              <a:gd name="T0" fmla="*/ 0 w 4219222"/>
              <a:gd name="T1" fmla="*/ 0 h 1580445"/>
              <a:gd name="T2" fmla="*/ 169403 w 4219222"/>
              <a:gd name="T3" fmla="*/ 56287 h 1580445"/>
              <a:gd name="T4" fmla="*/ 282342 w 4219222"/>
              <a:gd name="T5" fmla="*/ 98503 h 1580445"/>
              <a:gd name="T6" fmla="*/ 494094 w 4219222"/>
              <a:gd name="T7" fmla="*/ 253290 h 1580445"/>
              <a:gd name="T8" fmla="*/ 592916 w 4219222"/>
              <a:gd name="T9" fmla="*/ 323651 h 1580445"/>
              <a:gd name="T10" fmla="*/ 804668 w 4219222"/>
              <a:gd name="T11" fmla="*/ 548798 h 1580445"/>
              <a:gd name="T12" fmla="*/ 847021 w 4219222"/>
              <a:gd name="T13" fmla="*/ 591013 h 1580445"/>
              <a:gd name="T14" fmla="*/ 903491 w 4219222"/>
              <a:gd name="T15" fmla="*/ 703587 h 1580445"/>
              <a:gd name="T16" fmla="*/ 945839 w 4219222"/>
              <a:gd name="T17" fmla="*/ 745802 h 1580445"/>
              <a:gd name="T18" fmla="*/ 1143480 w 4219222"/>
              <a:gd name="T19" fmla="*/ 759874 h 1580445"/>
              <a:gd name="T20" fmla="*/ 1934032 w 4219222"/>
              <a:gd name="T21" fmla="*/ 956878 h 1580445"/>
              <a:gd name="T22" fmla="*/ 2145785 w 4219222"/>
              <a:gd name="T23" fmla="*/ 999093 h 1580445"/>
              <a:gd name="T24" fmla="*/ 2428126 w 4219222"/>
              <a:gd name="T25" fmla="*/ 1111668 h 1580445"/>
              <a:gd name="T26" fmla="*/ 2541065 w 4219222"/>
              <a:gd name="T27" fmla="*/ 1139810 h 1580445"/>
              <a:gd name="T28" fmla="*/ 2583413 w 4219222"/>
              <a:gd name="T29" fmla="*/ 1167954 h 1580445"/>
              <a:gd name="T30" fmla="*/ 2625766 w 4219222"/>
              <a:gd name="T31" fmla="*/ 1182025 h 1580445"/>
              <a:gd name="T32" fmla="*/ 2992805 w 4219222"/>
              <a:gd name="T33" fmla="*/ 1252385 h 1580445"/>
              <a:gd name="T34" fmla="*/ 3388081 w 4219222"/>
              <a:gd name="T35" fmla="*/ 1322744 h 1580445"/>
              <a:gd name="T36" fmla="*/ 3599838 w 4219222"/>
              <a:gd name="T37" fmla="*/ 1379030 h 1580445"/>
              <a:gd name="T38" fmla="*/ 3698656 w 4219222"/>
              <a:gd name="T39" fmla="*/ 1435317 h 1580445"/>
              <a:gd name="T40" fmla="*/ 3741009 w 4219222"/>
              <a:gd name="T41" fmla="*/ 1449389 h 1580445"/>
              <a:gd name="T42" fmla="*/ 3783358 w 4219222"/>
              <a:gd name="T43" fmla="*/ 1477533 h 1580445"/>
              <a:gd name="T44" fmla="*/ 3882180 w 4219222"/>
              <a:gd name="T45" fmla="*/ 1505675 h 1580445"/>
              <a:gd name="T46" fmla="*/ 3924529 w 4219222"/>
              <a:gd name="T47" fmla="*/ 1533820 h 1580445"/>
              <a:gd name="T48" fmla="*/ 4065700 w 4219222"/>
              <a:gd name="T49" fmla="*/ 1547891 h 1580445"/>
              <a:gd name="T50" fmla="*/ 4150401 w 4219222"/>
              <a:gd name="T51" fmla="*/ 1561962 h 1580445"/>
              <a:gd name="T52" fmla="*/ 4220987 w 4219222"/>
              <a:gd name="T53" fmla="*/ 1576034 h 15804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219222" h="1580445">
                <a:moveTo>
                  <a:pt x="0" y="0"/>
                </a:moveTo>
                <a:lnTo>
                  <a:pt x="169333" y="56445"/>
                </a:lnTo>
                <a:cubicBezTo>
                  <a:pt x="207265" y="69721"/>
                  <a:pt x="247893" y="77882"/>
                  <a:pt x="282222" y="98778"/>
                </a:cubicBezTo>
                <a:cubicBezTo>
                  <a:pt x="356959" y="144270"/>
                  <a:pt x="423130" y="202538"/>
                  <a:pt x="493889" y="254000"/>
                </a:cubicBezTo>
                <a:cubicBezTo>
                  <a:pt x="526613" y="277799"/>
                  <a:pt x="566333" y="293835"/>
                  <a:pt x="592666" y="324556"/>
                </a:cubicBezTo>
                <a:cubicBezTo>
                  <a:pt x="716299" y="468793"/>
                  <a:pt x="646663" y="392662"/>
                  <a:pt x="804333" y="550333"/>
                </a:cubicBezTo>
                <a:lnTo>
                  <a:pt x="846666" y="592667"/>
                </a:lnTo>
                <a:cubicBezTo>
                  <a:pt x="866616" y="642540"/>
                  <a:pt x="870595" y="666537"/>
                  <a:pt x="903111" y="705556"/>
                </a:cubicBezTo>
                <a:cubicBezTo>
                  <a:pt x="915886" y="720887"/>
                  <a:pt x="926019" y="743318"/>
                  <a:pt x="945444" y="747889"/>
                </a:cubicBezTo>
                <a:cubicBezTo>
                  <a:pt x="1009709" y="763010"/>
                  <a:pt x="1077148" y="757296"/>
                  <a:pt x="1143000" y="762000"/>
                </a:cubicBezTo>
                <a:cubicBezTo>
                  <a:pt x="1437003" y="846002"/>
                  <a:pt x="1566942" y="886301"/>
                  <a:pt x="1933222" y="959556"/>
                </a:cubicBezTo>
                <a:cubicBezTo>
                  <a:pt x="2003778" y="973667"/>
                  <a:pt x="2075527" y="982755"/>
                  <a:pt x="2144889" y="1001889"/>
                </a:cubicBezTo>
                <a:cubicBezTo>
                  <a:pt x="2718267" y="1160062"/>
                  <a:pt x="2123722" y="1006426"/>
                  <a:pt x="2427111" y="1114778"/>
                </a:cubicBezTo>
                <a:cubicBezTo>
                  <a:pt x="2463639" y="1127824"/>
                  <a:pt x="2502370" y="1133593"/>
                  <a:pt x="2540000" y="1143000"/>
                </a:cubicBezTo>
                <a:cubicBezTo>
                  <a:pt x="2554111" y="1152407"/>
                  <a:pt x="2567164" y="1163638"/>
                  <a:pt x="2582333" y="1171222"/>
                </a:cubicBezTo>
                <a:cubicBezTo>
                  <a:pt x="2595637" y="1177874"/>
                  <a:pt x="2610100" y="1182319"/>
                  <a:pt x="2624666" y="1185333"/>
                </a:cubicBezTo>
                <a:cubicBezTo>
                  <a:pt x="2746620" y="1210565"/>
                  <a:pt x="2868269" y="1238277"/>
                  <a:pt x="2991555" y="1255889"/>
                </a:cubicBezTo>
                <a:cubicBezTo>
                  <a:pt x="3215885" y="1287936"/>
                  <a:pt x="3164458" y="1275943"/>
                  <a:pt x="3386666" y="1326445"/>
                </a:cubicBezTo>
                <a:cubicBezTo>
                  <a:pt x="3420350" y="1334101"/>
                  <a:pt x="3561514" y="1369500"/>
                  <a:pt x="3598333" y="1382889"/>
                </a:cubicBezTo>
                <a:cubicBezTo>
                  <a:pt x="3689029" y="1415869"/>
                  <a:pt x="3621889" y="1401722"/>
                  <a:pt x="3697111" y="1439333"/>
                </a:cubicBezTo>
                <a:cubicBezTo>
                  <a:pt x="3710415" y="1445985"/>
                  <a:pt x="3726140" y="1446793"/>
                  <a:pt x="3739444" y="1453445"/>
                </a:cubicBezTo>
                <a:cubicBezTo>
                  <a:pt x="3754613" y="1461030"/>
                  <a:pt x="3766189" y="1474986"/>
                  <a:pt x="3781777" y="1481667"/>
                </a:cubicBezTo>
                <a:cubicBezTo>
                  <a:pt x="3845080" y="1508796"/>
                  <a:pt x="3825631" y="1482427"/>
                  <a:pt x="3880555" y="1509889"/>
                </a:cubicBezTo>
                <a:cubicBezTo>
                  <a:pt x="3895724" y="1517473"/>
                  <a:pt x="3906364" y="1534298"/>
                  <a:pt x="3922889" y="1538111"/>
                </a:cubicBezTo>
                <a:cubicBezTo>
                  <a:pt x="3968950" y="1548740"/>
                  <a:pt x="4017093" y="1546359"/>
                  <a:pt x="4064000" y="1552222"/>
                </a:cubicBezTo>
                <a:cubicBezTo>
                  <a:pt x="4092390" y="1555771"/>
                  <a:pt x="4120516" y="1561215"/>
                  <a:pt x="4148666" y="1566333"/>
                </a:cubicBezTo>
                <a:cubicBezTo>
                  <a:pt x="4172264" y="1570624"/>
                  <a:pt x="4219222" y="1580445"/>
                  <a:pt x="4219222" y="158044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460" name="Group 14"/>
          <p:cNvGrpSpPr>
            <a:grpSpLocks/>
          </p:cNvGrpSpPr>
          <p:nvPr/>
        </p:nvGrpSpPr>
        <p:grpSpPr bwMode="auto">
          <a:xfrm>
            <a:off x="2286000" y="5175250"/>
            <a:ext cx="4741863" cy="1038225"/>
            <a:chOff x="2286001" y="5020733"/>
            <a:chExt cx="4741333" cy="1037932"/>
          </a:xfrm>
        </p:grpSpPr>
        <p:cxnSp>
          <p:nvCxnSpPr>
            <p:cNvPr id="19461" name="Straight Connector 4"/>
            <p:cNvCxnSpPr>
              <a:cxnSpLocks noChangeShapeType="1"/>
            </p:cNvCxnSpPr>
            <p:nvPr/>
          </p:nvCxnSpPr>
          <p:spPr bwMode="auto">
            <a:xfrm>
              <a:off x="2568222" y="5616219"/>
              <a:ext cx="427566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2" name="Straight Connector 7"/>
            <p:cNvCxnSpPr>
              <a:cxnSpLocks noChangeShapeType="1"/>
            </p:cNvCxnSpPr>
            <p:nvPr/>
          </p:nvCxnSpPr>
          <p:spPr bwMode="auto">
            <a:xfrm>
              <a:off x="2582333" y="5503330"/>
              <a:ext cx="0" cy="1975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3" name="Straight Connector 9"/>
            <p:cNvCxnSpPr>
              <a:cxnSpLocks noChangeShapeType="1"/>
            </p:cNvCxnSpPr>
            <p:nvPr/>
          </p:nvCxnSpPr>
          <p:spPr bwMode="auto">
            <a:xfrm>
              <a:off x="4430888" y="5517442"/>
              <a:ext cx="0" cy="1967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4" name="Straight Connector 11"/>
            <p:cNvCxnSpPr>
              <a:cxnSpLocks noChangeShapeType="1"/>
            </p:cNvCxnSpPr>
            <p:nvPr/>
          </p:nvCxnSpPr>
          <p:spPr bwMode="auto">
            <a:xfrm>
              <a:off x="6093176" y="5514620"/>
              <a:ext cx="0" cy="1967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65" name="TextBox 10"/>
            <p:cNvSpPr txBox="1">
              <a:spLocks noChangeArrowheads="1"/>
            </p:cNvSpPr>
            <p:nvPr/>
          </p:nvSpPr>
          <p:spPr bwMode="auto">
            <a:xfrm>
              <a:off x="2286001" y="5658555"/>
              <a:ext cx="4741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Helvetica" charset="0"/>
                  <a:ea typeface="MS PGothic" charset="-128"/>
                </a:defRPr>
              </a:lvl1pPr>
              <a:lvl2pPr marL="742950" indent="-285750">
                <a:defRPr sz="800">
                  <a:solidFill>
                    <a:schemeClr val="tx1"/>
                  </a:solidFill>
                  <a:latin typeface="Helvetica" charset="0"/>
                  <a:ea typeface="MS PGothic" charset="-128"/>
                </a:defRPr>
              </a:lvl2pPr>
              <a:lvl3pPr marL="1143000" indent="-228600">
                <a:defRPr sz="800">
                  <a:solidFill>
                    <a:schemeClr val="tx1"/>
                  </a:solidFill>
                  <a:latin typeface="Helvetica" charset="0"/>
                  <a:ea typeface="MS PGothic" charset="-128"/>
                </a:defRPr>
              </a:lvl3pPr>
              <a:lvl4pPr marL="1600200" indent="-228600">
                <a:defRPr sz="800">
                  <a:solidFill>
                    <a:schemeClr val="tx1"/>
                  </a:solidFill>
                  <a:latin typeface="Helvetica" charset="0"/>
                  <a:ea typeface="MS PGothic" charset="-128"/>
                </a:defRPr>
              </a:lvl4pPr>
              <a:lvl5pPr marL="2057400" indent="-228600">
                <a:defRPr sz="800">
                  <a:solidFill>
                    <a:schemeClr val="tx1"/>
                  </a:solidFill>
                  <a:latin typeface="Helvetica" charset="0"/>
                  <a:ea typeface="MS PGothic" charset="-128"/>
                </a:defRPr>
              </a:lvl5pPr>
              <a:lvl6pPr marL="2514600" indent="-228600" eaLnBrk="0" fontAlgn="base" hangingPunct="0">
                <a:spcBef>
                  <a:spcPct val="0"/>
                </a:spcBef>
                <a:spcAft>
                  <a:spcPct val="0"/>
                </a:spcAft>
                <a:defRPr sz="800">
                  <a:solidFill>
                    <a:schemeClr val="tx1"/>
                  </a:solidFill>
                  <a:latin typeface="Helvetica" charset="0"/>
                  <a:ea typeface="MS PGothic" charset="-128"/>
                </a:defRPr>
              </a:lvl6pPr>
              <a:lvl7pPr marL="2971800" indent="-228600" eaLnBrk="0" fontAlgn="base" hangingPunct="0">
                <a:spcBef>
                  <a:spcPct val="0"/>
                </a:spcBef>
                <a:spcAft>
                  <a:spcPct val="0"/>
                </a:spcAft>
                <a:defRPr sz="800">
                  <a:solidFill>
                    <a:schemeClr val="tx1"/>
                  </a:solidFill>
                  <a:latin typeface="Helvetica" charset="0"/>
                  <a:ea typeface="MS PGothic" charset="-128"/>
                </a:defRPr>
              </a:lvl7pPr>
              <a:lvl8pPr marL="3429000" indent="-228600" eaLnBrk="0" fontAlgn="base" hangingPunct="0">
                <a:spcBef>
                  <a:spcPct val="0"/>
                </a:spcBef>
                <a:spcAft>
                  <a:spcPct val="0"/>
                </a:spcAft>
                <a:defRPr sz="800">
                  <a:solidFill>
                    <a:schemeClr val="tx1"/>
                  </a:solidFill>
                  <a:latin typeface="Helvetica" charset="0"/>
                  <a:ea typeface="MS PGothic" charset="-128"/>
                </a:defRPr>
              </a:lvl8pPr>
              <a:lvl9pPr marL="3886200" indent="-228600" eaLnBrk="0" fontAlgn="base" hangingPunct="0">
                <a:spcBef>
                  <a:spcPct val="0"/>
                </a:spcBef>
                <a:spcAft>
                  <a:spcPct val="0"/>
                </a:spcAft>
                <a:defRPr sz="800">
                  <a:solidFill>
                    <a:schemeClr val="tx1"/>
                  </a:solidFill>
                  <a:latin typeface="Helvetica" charset="0"/>
                  <a:ea typeface="MS PGothic" charset="-128"/>
                </a:defRPr>
              </a:lvl9pPr>
            </a:lstStyle>
            <a:p>
              <a:r>
                <a:rPr lang="en-US" altLang="x-none" sz="2000"/>
                <a:t>t = 0                     τ                    t &gt; τ</a:t>
              </a:r>
            </a:p>
          </p:txBody>
        </p:sp>
        <p:cxnSp>
          <p:nvCxnSpPr>
            <p:cNvPr id="19466" name="Straight Arrow Connector 13"/>
            <p:cNvCxnSpPr>
              <a:cxnSpLocks noChangeShapeType="1"/>
            </p:cNvCxnSpPr>
            <p:nvPr/>
          </p:nvCxnSpPr>
          <p:spPr bwMode="auto">
            <a:xfrm>
              <a:off x="4402666" y="5418664"/>
              <a:ext cx="1731490" cy="0"/>
            </a:xfrm>
            <a:prstGeom prst="straightConnector1">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67" name="TextBox 15"/>
            <p:cNvSpPr txBox="1">
              <a:spLocks noChangeArrowheads="1"/>
            </p:cNvSpPr>
            <p:nvPr/>
          </p:nvSpPr>
          <p:spPr bwMode="auto">
            <a:xfrm>
              <a:off x="4950177" y="5020733"/>
              <a:ext cx="7365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Helvetica" charset="0"/>
                  <a:ea typeface="MS PGothic" charset="-128"/>
                </a:defRPr>
              </a:lvl1pPr>
              <a:lvl2pPr marL="742950" indent="-285750">
                <a:defRPr sz="800">
                  <a:solidFill>
                    <a:schemeClr val="tx1"/>
                  </a:solidFill>
                  <a:latin typeface="Helvetica" charset="0"/>
                  <a:ea typeface="MS PGothic" charset="-128"/>
                </a:defRPr>
              </a:lvl2pPr>
              <a:lvl3pPr marL="1143000" indent="-228600">
                <a:defRPr sz="800">
                  <a:solidFill>
                    <a:schemeClr val="tx1"/>
                  </a:solidFill>
                  <a:latin typeface="Helvetica" charset="0"/>
                  <a:ea typeface="MS PGothic" charset="-128"/>
                </a:defRPr>
              </a:lvl3pPr>
              <a:lvl4pPr marL="1600200" indent="-228600">
                <a:defRPr sz="800">
                  <a:solidFill>
                    <a:schemeClr val="tx1"/>
                  </a:solidFill>
                  <a:latin typeface="Helvetica" charset="0"/>
                  <a:ea typeface="MS PGothic" charset="-128"/>
                </a:defRPr>
              </a:lvl4pPr>
              <a:lvl5pPr marL="2057400" indent="-228600">
                <a:defRPr sz="800">
                  <a:solidFill>
                    <a:schemeClr val="tx1"/>
                  </a:solidFill>
                  <a:latin typeface="Helvetica" charset="0"/>
                  <a:ea typeface="MS PGothic" charset="-128"/>
                </a:defRPr>
              </a:lvl5pPr>
              <a:lvl6pPr marL="2514600" indent="-228600" eaLnBrk="0" fontAlgn="base" hangingPunct="0">
                <a:spcBef>
                  <a:spcPct val="0"/>
                </a:spcBef>
                <a:spcAft>
                  <a:spcPct val="0"/>
                </a:spcAft>
                <a:defRPr sz="800">
                  <a:solidFill>
                    <a:schemeClr val="tx1"/>
                  </a:solidFill>
                  <a:latin typeface="Helvetica" charset="0"/>
                  <a:ea typeface="MS PGothic" charset="-128"/>
                </a:defRPr>
              </a:lvl6pPr>
              <a:lvl7pPr marL="2971800" indent="-228600" eaLnBrk="0" fontAlgn="base" hangingPunct="0">
                <a:spcBef>
                  <a:spcPct val="0"/>
                </a:spcBef>
                <a:spcAft>
                  <a:spcPct val="0"/>
                </a:spcAft>
                <a:defRPr sz="800">
                  <a:solidFill>
                    <a:schemeClr val="tx1"/>
                  </a:solidFill>
                  <a:latin typeface="Helvetica" charset="0"/>
                  <a:ea typeface="MS PGothic" charset="-128"/>
                </a:defRPr>
              </a:lvl7pPr>
              <a:lvl8pPr marL="3429000" indent="-228600" eaLnBrk="0" fontAlgn="base" hangingPunct="0">
                <a:spcBef>
                  <a:spcPct val="0"/>
                </a:spcBef>
                <a:spcAft>
                  <a:spcPct val="0"/>
                </a:spcAft>
                <a:defRPr sz="800">
                  <a:solidFill>
                    <a:schemeClr val="tx1"/>
                  </a:solidFill>
                  <a:latin typeface="Helvetica" charset="0"/>
                  <a:ea typeface="MS PGothic" charset="-128"/>
                </a:defRPr>
              </a:lvl8pPr>
              <a:lvl9pPr marL="3886200" indent="-228600" eaLnBrk="0" fontAlgn="base" hangingPunct="0">
                <a:spcBef>
                  <a:spcPct val="0"/>
                </a:spcBef>
                <a:spcAft>
                  <a:spcPct val="0"/>
                </a:spcAft>
                <a:defRPr sz="800">
                  <a:solidFill>
                    <a:schemeClr val="tx1"/>
                  </a:solidFill>
                  <a:latin typeface="Helvetica" charset="0"/>
                  <a:ea typeface="MS PGothic" charset="-128"/>
                </a:defRPr>
              </a:lvl9pPr>
            </a:lstStyle>
            <a:p>
              <a:r>
                <a:rPr lang="en-US" altLang="x-none" sz="2000"/>
                <a:t>t - τ</a:t>
              </a:r>
            </a:p>
          </p:txBody>
        </p:sp>
      </p:grpSp>
    </p:spTree>
    <p:extLst>
      <p:ext uri="{BB962C8B-B14F-4D97-AF65-F5344CB8AC3E}">
        <p14:creationId xmlns:p14="http://schemas.microsoft.com/office/powerpoint/2010/main" val="1083483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tLang="x-none">
                <a:ea typeface="MS PGothic" charset="-128"/>
              </a:rPr>
              <a:t>Standby Redundancy (Cont</a:t>
            </a:r>
            <a:r>
              <a:rPr lang="en-US" altLang="en-US">
                <a:ea typeface="MS PGothic" charset="-128"/>
              </a:rPr>
              <a:t>’</a:t>
            </a:r>
            <a:r>
              <a:rPr lang="en-US" altLang="x-none">
                <a:ea typeface="MS PGothic" charset="-128"/>
              </a:rPr>
              <a:t>d)</a:t>
            </a:r>
          </a:p>
        </p:txBody>
      </p:sp>
      <p:sp>
        <p:nvSpPr>
          <p:cNvPr id="3" name="Content Placeholder 2"/>
          <p:cNvSpPr>
            <a:spLocks noGrp="1"/>
          </p:cNvSpPr>
          <p:nvPr>
            <p:ph idx="1"/>
          </p:nvPr>
        </p:nvSpPr>
        <p:spPr>
          <a:xfrm>
            <a:off x="685800" y="1466850"/>
            <a:ext cx="7772400" cy="4675188"/>
          </a:xfrm>
        </p:spPr>
        <p:txBody>
          <a:bodyPr/>
          <a:lstStyle/>
          <a:p>
            <a:r>
              <a:rPr lang="en-US" altLang="x-none">
                <a:ea typeface="MS PGothic" charset="-128"/>
              </a:rPr>
              <a:t>If we assume that the time to failure of the components is exponentially distributed with parameters λ</a:t>
            </a:r>
            <a:r>
              <a:rPr lang="en-US" altLang="x-none" baseline="-25000">
                <a:ea typeface="MS PGothic" charset="-128"/>
              </a:rPr>
              <a:t>1 </a:t>
            </a:r>
            <a:r>
              <a:rPr lang="en-US" altLang="x-none">
                <a:ea typeface="MS PGothic" charset="-128"/>
              </a:rPr>
              <a:t>and λ</a:t>
            </a:r>
            <a:r>
              <a:rPr lang="en-US" altLang="x-none" baseline="-25000">
                <a:ea typeface="MS PGothic" charset="-128"/>
              </a:rPr>
              <a:t>2,</a:t>
            </a:r>
            <a:r>
              <a:rPr lang="en-US" altLang="x-none">
                <a:ea typeface="MS PGothic" charset="-128"/>
              </a:rPr>
              <a:t> then the probability density function for the failure of the first component is:</a:t>
            </a:r>
          </a:p>
          <a:p>
            <a:endParaRPr lang="en-US" altLang="x-none">
              <a:ea typeface="MS PGothic" charset="-128"/>
            </a:endParaRPr>
          </a:p>
          <a:p>
            <a:r>
              <a:rPr lang="en-US" altLang="x-none">
                <a:ea typeface="MS PGothic" charset="-128"/>
              </a:rPr>
              <a:t>Given that the first component must fail for the lifetime of the second component to start, the density function of the lifetime of the second component is conditional, given by:</a:t>
            </a:r>
          </a:p>
          <a:p>
            <a:pPr>
              <a:buFontTx/>
              <a:buNone/>
            </a:pPr>
            <a:endParaRPr lang="en-US" altLang="x-none">
              <a:ea typeface="MS PGothic" charset="-128"/>
            </a:endParaRPr>
          </a:p>
          <a:p>
            <a:pPr>
              <a:buFontTx/>
              <a:buNone/>
            </a:pPr>
            <a:endParaRPr lang="en-US" altLang="x-none">
              <a:ea typeface="MS PGothic" charset="-128"/>
            </a:endParaRPr>
          </a:p>
          <a:p>
            <a:endParaRPr lang="en-US" altLang="x-none">
              <a:ea typeface="MS PGothic" charset="-128"/>
            </a:endParaRPr>
          </a:p>
          <a:p>
            <a:r>
              <a:rPr lang="en-US" altLang="x-none">
                <a:ea typeface="MS PGothic" charset="-128"/>
              </a:rPr>
              <a:t>Then we define the system failure as a function of </a:t>
            </a:r>
            <a:r>
              <a:rPr lang="en-US" altLang="x-none" i="1">
                <a:ea typeface="MS PGothic" charset="-128"/>
              </a:rPr>
              <a:t>t</a:t>
            </a:r>
            <a:r>
              <a:rPr lang="en-US" altLang="x-none">
                <a:ea typeface="MS PGothic" charset="-128"/>
              </a:rPr>
              <a:t> and   , using the definition of conditional probability:</a:t>
            </a:r>
          </a:p>
          <a:p>
            <a:pPr>
              <a:buFontTx/>
              <a:buNone/>
            </a:pPr>
            <a:endParaRPr lang="en-US" altLang="x-none" sz="2400">
              <a:ea typeface="MS PGothic" charset="-128"/>
            </a:endParaRPr>
          </a:p>
          <a:p>
            <a:pPr>
              <a:buFontTx/>
              <a:buNone/>
            </a:pPr>
            <a:r>
              <a:rPr lang="en-US" altLang="x-none">
                <a:ea typeface="MS PGothic" charset="-128"/>
              </a:rPr>
              <a:t>     </a:t>
            </a:r>
          </a:p>
        </p:txBody>
      </p:sp>
      <p:graphicFrame>
        <p:nvGraphicFramePr>
          <p:cNvPr id="20483" name="Object 3"/>
          <p:cNvGraphicFramePr>
            <a:graphicFrameLocks noChangeAspect="1"/>
          </p:cNvGraphicFramePr>
          <p:nvPr/>
        </p:nvGraphicFramePr>
        <p:xfrm>
          <a:off x="2894013" y="2532063"/>
          <a:ext cx="3035300" cy="469900"/>
        </p:xfrm>
        <a:graphic>
          <a:graphicData uri="http://schemas.openxmlformats.org/presentationml/2006/ole">
            <mc:AlternateContent xmlns:mc="http://schemas.openxmlformats.org/markup-compatibility/2006">
              <mc:Choice xmlns:v="urn:schemas-microsoft-com:vml" Requires="v">
                <p:oleObj spid="_x0000_s23553" name="Equation" r:id="rId3" imgW="1447800" imgH="228600" progId="Equation.3">
                  <p:embed/>
                </p:oleObj>
              </mc:Choice>
              <mc:Fallback>
                <p:oleObj name="Equation" r:id="rId3" imgW="14478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4013" y="2532063"/>
                        <a:ext cx="30353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4" name="Object 4"/>
          <p:cNvGraphicFramePr>
            <a:graphicFrameLocks noChangeAspect="1"/>
          </p:cNvGraphicFramePr>
          <p:nvPr/>
        </p:nvGraphicFramePr>
        <p:xfrm>
          <a:off x="2224088" y="4048125"/>
          <a:ext cx="4594225" cy="1233488"/>
        </p:xfrm>
        <a:graphic>
          <a:graphicData uri="http://schemas.openxmlformats.org/presentationml/2006/ole">
            <mc:AlternateContent xmlns:mc="http://schemas.openxmlformats.org/markup-compatibility/2006">
              <mc:Choice xmlns:v="urn:schemas-microsoft-com:vml" Requires="v">
                <p:oleObj spid="_x0000_s23554" name="Equation" r:id="rId5" imgW="2171700" imgH="584200" progId="Equation.3">
                  <p:embed/>
                </p:oleObj>
              </mc:Choice>
              <mc:Fallback>
                <p:oleObj name="Equation" r:id="rId5" imgW="2171700" imgH="584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88" y="4048125"/>
                        <a:ext cx="459422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5" name="Object 5"/>
          <p:cNvGraphicFramePr>
            <a:graphicFrameLocks noChangeAspect="1"/>
          </p:cNvGraphicFramePr>
          <p:nvPr/>
        </p:nvGraphicFramePr>
        <p:xfrm>
          <a:off x="7269163" y="5246688"/>
          <a:ext cx="320675" cy="349250"/>
        </p:xfrm>
        <a:graphic>
          <a:graphicData uri="http://schemas.openxmlformats.org/presentationml/2006/ole">
            <mc:AlternateContent xmlns:mc="http://schemas.openxmlformats.org/markup-compatibility/2006">
              <mc:Choice xmlns:v="urn:schemas-microsoft-com:vml" Requires="v">
                <p:oleObj spid="_x0000_s23555" name="Equation" r:id="rId7" imgW="152400" imgH="165100" progId="Equation.3">
                  <p:embed/>
                </p:oleObj>
              </mc:Choice>
              <mc:Fallback>
                <p:oleObj name="Equation" r:id="rId7" imgW="152400" imgH="165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9163" y="5246688"/>
                        <a:ext cx="3206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6" name="Object 6"/>
          <p:cNvGraphicFramePr>
            <a:graphicFrameLocks noChangeAspect="1"/>
          </p:cNvGraphicFramePr>
          <p:nvPr/>
        </p:nvGraphicFramePr>
        <p:xfrm>
          <a:off x="3338513" y="5842000"/>
          <a:ext cx="2720975" cy="442913"/>
        </p:xfrm>
        <a:graphic>
          <a:graphicData uri="http://schemas.openxmlformats.org/presentationml/2006/ole">
            <mc:AlternateContent xmlns:mc="http://schemas.openxmlformats.org/markup-compatibility/2006">
              <mc:Choice xmlns:v="urn:schemas-microsoft-com:vml" Requires="v">
                <p:oleObj spid="_x0000_s23556" name="Equation" r:id="rId9" imgW="1282700" imgH="203200" progId="Equation.3">
                  <p:embed/>
                </p:oleObj>
              </mc:Choice>
              <mc:Fallback>
                <p:oleObj name="Equation" r:id="rId9" imgW="1282700" imgH="203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8513" y="5842000"/>
                        <a:ext cx="27209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887092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x-none">
                <a:ea typeface="MS PGothic" charset="-128"/>
              </a:rPr>
              <a:t>Standby Redundancy (Cont</a:t>
            </a:r>
            <a:r>
              <a:rPr lang="en-US" altLang="en-US">
                <a:ea typeface="MS PGothic" charset="-128"/>
              </a:rPr>
              <a:t>’</a:t>
            </a:r>
            <a:r>
              <a:rPr lang="en-US" altLang="x-none">
                <a:ea typeface="MS PGothic" charset="-128"/>
              </a:rPr>
              <a:t>d)</a:t>
            </a:r>
          </a:p>
        </p:txBody>
      </p:sp>
      <p:sp>
        <p:nvSpPr>
          <p:cNvPr id="21506" name="Content Placeholder 2"/>
          <p:cNvSpPr>
            <a:spLocks noGrp="1"/>
          </p:cNvSpPr>
          <p:nvPr>
            <p:ph idx="1"/>
          </p:nvPr>
        </p:nvSpPr>
        <p:spPr>
          <a:xfrm>
            <a:off x="685800" y="1354138"/>
            <a:ext cx="7772400" cy="4675187"/>
          </a:xfrm>
        </p:spPr>
        <p:txBody>
          <a:bodyPr/>
          <a:lstStyle/>
          <a:p>
            <a:r>
              <a:rPr lang="en-US" altLang="x-none">
                <a:ea typeface="MS PGothic" charset="-128"/>
              </a:rPr>
              <a:t>The associated marginal density function of         is:</a:t>
            </a:r>
          </a:p>
          <a:p>
            <a:endParaRPr lang="en-US" altLang="x-none">
              <a:ea typeface="MS PGothic" charset="-128"/>
            </a:endParaRPr>
          </a:p>
          <a:p>
            <a:endParaRPr lang="en-US" altLang="x-none">
              <a:ea typeface="MS PGothic" charset="-128"/>
            </a:endParaRPr>
          </a:p>
          <a:p>
            <a:endParaRPr lang="en-US" altLang="x-none">
              <a:ea typeface="MS PGothic" charset="-128"/>
            </a:endParaRPr>
          </a:p>
          <a:p>
            <a:r>
              <a:rPr lang="en-US" altLang="x-none">
                <a:ea typeface="MS PGothic" charset="-128"/>
              </a:rPr>
              <a:t>So the system failure will be:</a:t>
            </a:r>
          </a:p>
          <a:p>
            <a:endParaRPr lang="en-US" altLang="x-none">
              <a:ea typeface="MS PGothic" charset="-128"/>
            </a:endParaRPr>
          </a:p>
          <a:p>
            <a:endParaRPr lang="en-US" altLang="x-none">
              <a:ea typeface="MS PGothic" charset="-128"/>
            </a:endParaRPr>
          </a:p>
          <a:p>
            <a:r>
              <a:rPr lang="en-US" altLang="x-none">
                <a:ea typeface="MS PGothic" charset="-128"/>
              </a:rPr>
              <a:t>And the reliability function will be:</a:t>
            </a:r>
          </a:p>
          <a:p>
            <a:endParaRPr lang="en-US" altLang="x-none">
              <a:ea typeface="MS PGothic" charset="-128"/>
            </a:endParaRPr>
          </a:p>
          <a:p>
            <a:endParaRPr lang="en-US" altLang="x-none">
              <a:ea typeface="MS PGothic" charset="-128"/>
            </a:endParaRPr>
          </a:p>
          <a:p>
            <a:endParaRPr lang="en-US" altLang="x-none">
              <a:ea typeface="MS PGothic" charset="-128"/>
            </a:endParaRPr>
          </a:p>
          <a:p>
            <a:endParaRPr lang="en-US" altLang="x-none">
              <a:ea typeface="MS PGothic" charset="-128"/>
            </a:endParaRPr>
          </a:p>
        </p:txBody>
      </p:sp>
      <p:graphicFrame>
        <p:nvGraphicFramePr>
          <p:cNvPr id="21507" name="Object 3"/>
          <p:cNvGraphicFramePr>
            <a:graphicFrameLocks noChangeAspect="1"/>
          </p:cNvGraphicFramePr>
          <p:nvPr/>
        </p:nvGraphicFramePr>
        <p:xfrm>
          <a:off x="4438650" y="3040063"/>
          <a:ext cx="3368675" cy="911225"/>
        </p:xfrm>
        <a:graphic>
          <a:graphicData uri="http://schemas.openxmlformats.org/presentationml/2006/ole">
            <mc:AlternateContent xmlns:mc="http://schemas.openxmlformats.org/markup-compatibility/2006">
              <mc:Choice xmlns:v="urn:schemas-microsoft-com:vml" Requires="v">
                <p:oleObj spid="_x0000_s24577" name="Equation" r:id="rId3" imgW="1600200" imgH="431800" progId="Equation.3">
                  <p:embed/>
                </p:oleObj>
              </mc:Choice>
              <mc:Fallback>
                <p:oleObj name="Equation" r:id="rId3" imgW="16002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650" y="3040063"/>
                        <a:ext cx="33686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8" name="Object 4"/>
          <p:cNvGraphicFramePr>
            <a:graphicFrameLocks noChangeAspect="1"/>
          </p:cNvGraphicFramePr>
          <p:nvPr/>
        </p:nvGraphicFramePr>
        <p:xfrm>
          <a:off x="2017713" y="1812925"/>
          <a:ext cx="5430837" cy="933450"/>
        </p:xfrm>
        <a:graphic>
          <a:graphicData uri="http://schemas.openxmlformats.org/presentationml/2006/ole">
            <mc:AlternateContent xmlns:mc="http://schemas.openxmlformats.org/markup-compatibility/2006">
              <mc:Choice xmlns:v="urn:schemas-microsoft-com:vml" Requires="v">
                <p:oleObj spid="_x0000_s24578" name="Equation" r:id="rId5" imgW="2667000" imgH="457200" progId="Equation.3">
                  <p:embed/>
                </p:oleObj>
              </mc:Choice>
              <mc:Fallback>
                <p:oleObj name="Equation" r:id="rId5" imgW="26670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7713" y="1812925"/>
                        <a:ext cx="543083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9" name="Object 5"/>
          <p:cNvGraphicFramePr>
            <a:graphicFrameLocks noChangeAspect="1"/>
          </p:cNvGraphicFramePr>
          <p:nvPr/>
        </p:nvGraphicFramePr>
        <p:xfrm>
          <a:off x="5991225" y="1382713"/>
          <a:ext cx="588963" cy="409575"/>
        </p:xfrm>
        <a:graphic>
          <a:graphicData uri="http://schemas.openxmlformats.org/presentationml/2006/ole">
            <mc:AlternateContent xmlns:mc="http://schemas.openxmlformats.org/markup-compatibility/2006">
              <mc:Choice xmlns:v="urn:schemas-microsoft-com:vml" Requires="v">
                <p:oleObj spid="_x0000_s24579" name="Equation" r:id="rId7" imgW="292100" imgH="203200" progId="Equation.3">
                  <p:embed/>
                </p:oleObj>
              </mc:Choice>
              <mc:Fallback>
                <p:oleObj name="Equation" r:id="rId7" imgW="292100" imgH="203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1225" y="1382713"/>
                        <a:ext cx="5889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0" name="Object 6"/>
          <p:cNvGraphicFramePr>
            <a:graphicFrameLocks noChangeAspect="1"/>
          </p:cNvGraphicFramePr>
          <p:nvPr/>
        </p:nvGraphicFramePr>
        <p:xfrm>
          <a:off x="1858963" y="4319588"/>
          <a:ext cx="6096000" cy="1930400"/>
        </p:xfrm>
        <a:graphic>
          <a:graphicData uri="http://schemas.openxmlformats.org/presentationml/2006/ole">
            <mc:AlternateContent xmlns:mc="http://schemas.openxmlformats.org/markup-compatibility/2006">
              <mc:Choice xmlns:v="urn:schemas-microsoft-com:vml" Requires="v">
                <p:oleObj spid="_x0000_s24580" name="Equation" r:id="rId9" imgW="2895600" imgH="914400" progId="Equation.3">
                  <p:embed/>
                </p:oleObj>
              </mc:Choice>
              <mc:Fallback>
                <p:oleObj name="Equation" r:id="rId9" imgW="2895600" imgH="914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8963" y="4319588"/>
                        <a:ext cx="60960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44860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tLang="x-none">
                <a:ea typeface="MS PGothic" charset="-128"/>
              </a:rPr>
              <a:t>Standby Redundancy (Cont</a:t>
            </a:r>
            <a:r>
              <a:rPr lang="en-US" altLang="en-US">
                <a:ea typeface="MS PGothic" charset="-128"/>
              </a:rPr>
              <a:t>’</a:t>
            </a:r>
            <a:r>
              <a:rPr lang="en-US" altLang="x-none">
                <a:ea typeface="MS PGothic" charset="-128"/>
              </a:rPr>
              <a:t>d)</a:t>
            </a:r>
          </a:p>
        </p:txBody>
      </p:sp>
      <p:sp>
        <p:nvSpPr>
          <p:cNvPr id="22530" name="Content Placeholder 2"/>
          <p:cNvSpPr>
            <a:spLocks noGrp="1"/>
          </p:cNvSpPr>
          <p:nvPr>
            <p:ph idx="1"/>
          </p:nvPr>
        </p:nvSpPr>
        <p:spPr/>
        <p:txBody>
          <a:bodyPr/>
          <a:lstStyle/>
          <a:p>
            <a:endParaRPr lang="x-none" altLang="x-none">
              <a:ea typeface="MS PGothic" charset="-128"/>
            </a:endParaRPr>
          </a:p>
        </p:txBody>
      </p:sp>
      <p:pic>
        <p:nvPicPr>
          <p:cNvPr id="2253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3" y="1255713"/>
            <a:ext cx="6230937"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95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1964388" y="402673"/>
              <a:ext cx="4664520" cy="417960"/>
            </p14:xfrm>
          </p:contentPart>
        </mc:Choice>
        <mc:Fallback>
          <p:pic>
            <p:nvPicPr>
              <p:cNvPr id="7" name="Ink 6"/>
              <p:cNvPicPr/>
              <p:nvPr/>
            </p:nvPicPr>
            <p:blipFill>
              <a:blip r:embed="rId3"/>
              <a:stretch>
                <a:fillRect/>
              </a:stretch>
            </p:blipFill>
            <p:spPr>
              <a:xfrm>
                <a:off x="1948188" y="386473"/>
                <a:ext cx="4696920" cy="450360"/>
              </a:xfrm>
              <a:prstGeom prst="rect">
                <a:avLst/>
              </a:prstGeom>
            </p:spPr>
          </p:pic>
        </mc:Fallback>
      </mc:AlternateContent>
    </p:spTree>
    <p:extLst>
      <p:ext uri="{BB962C8B-B14F-4D97-AF65-F5344CB8AC3E}">
        <p14:creationId xmlns:p14="http://schemas.microsoft.com/office/powerpoint/2010/main" val="263023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71513" y="133350"/>
            <a:ext cx="7772400" cy="1106488"/>
          </a:xfrm>
        </p:spPr>
        <p:txBody>
          <a:bodyPr/>
          <a:lstStyle/>
          <a:p>
            <a:r>
              <a:rPr lang="en-US" altLang="x-none">
                <a:ea typeface="MS PGothic" charset="-128"/>
              </a:rPr>
              <a:t>Instantaneous Failure Rate </a:t>
            </a:r>
            <a:br>
              <a:rPr lang="en-US" altLang="x-none">
                <a:ea typeface="MS PGothic" charset="-128"/>
              </a:rPr>
            </a:br>
            <a:r>
              <a:rPr lang="en-US" altLang="x-none">
                <a:ea typeface="MS PGothic" charset="-128"/>
              </a:rPr>
              <a:t>or Hazard Rate</a:t>
            </a:r>
          </a:p>
        </p:txBody>
      </p:sp>
      <p:sp>
        <p:nvSpPr>
          <p:cNvPr id="23554" name="Rectangle 3"/>
          <p:cNvSpPr>
            <a:spLocks noGrp="1" noChangeArrowheads="1"/>
          </p:cNvSpPr>
          <p:nvPr>
            <p:ph type="body" idx="1"/>
          </p:nvPr>
        </p:nvSpPr>
        <p:spPr/>
        <p:txBody>
          <a:bodyPr/>
          <a:lstStyle/>
          <a:p>
            <a:pPr>
              <a:lnSpc>
                <a:spcPct val="120000"/>
              </a:lnSpc>
            </a:pPr>
            <a:r>
              <a:rPr lang="en-US" altLang="x-none">
                <a:ea typeface="MS PGothic" charset="-128"/>
              </a:rPr>
              <a:t>Hazard measures the conditional probability of a failure given the system is currently working.</a:t>
            </a:r>
          </a:p>
          <a:p>
            <a:pPr>
              <a:lnSpc>
                <a:spcPct val="120000"/>
              </a:lnSpc>
            </a:pPr>
            <a:r>
              <a:rPr lang="en-US" altLang="x-none">
                <a:ea typeface="MS PGothic" charset="-128"/>
              </a:rPr>
              <a:t>The failure density (pdf) measures the overall speed of failures</a:t>
            </a:r>
          </a:p>
          <a:p>
            <a:pPr>
              <a:lnSpc>
                <a:spcPct val="120000"/>
              </a:lnSpc>
            </a:pPr>
            <a:r>
              <a:rPr lang="en-US" altLang="x-none">
                <a:ea typeface="MS PGothic" charset="-128"/>
              </a:rPr>
              <a:t>The Hazard/Instantaneous Failure Rate measures the dynamic (instantaneous) speed of failures.</a:t>
            </a:r>
          </a:p>
          <a:p>
            <a:pPr>
              <a:lnSpc>
                <a:spcPct val="120000"/>
              </a:lnSpc>
            </a:pPr>
            <a:r>
              <a:rPr lang="en-US" altLang="x-none">
                <a:ea typeface="MS PGothic" charset="-128"/>
              </a:rPr>
              <a:t>To understand the hazard function we need to review conditional probability and conditional density functions (very similar concepts)</a:t>
            </a:r>
          </a:p>
        </p:txBody>
      </p:sp>
    </p:spTree>
    <p:extLst>
      <p:ext uri="{BB962C8B-B14F-4D97-AF65-F5344CB8AC3E}">
        <p14:creationId xmlns:p14="http://schemas.microsoft.com/office/powerpoint/2010/main" val="453001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x-none">
                <a:ea typeface="MS PGothic" charset="-128"/>
              </a:rPr>
              <a:t>Review of Joint and Conditional Density Functions</a:t>
            </a:r>
          </a:p>
        </p:txBody>
      </p:sp>
      <p:sp>
        <p:nvSpPr>
          <p:cNvPr id="3" name="Content Placeholder 2"/>
          <p:cNvSpPr>
            <a:spLocks noGrp="1"/>
          </p:cNvSpPr>
          <p:nvPr>
            <p:ph idx="1"/>
          </p:nvPr>
        </p:nvSpPr>
        <p:spPr>
          <a:xfrm>
            <a:off x="674688" y="1230313"/>
            <a:ext cx="7772400" cy="4675187"/>
          </a:xfrm>
        </p:spPr>
        <p:txBody>
          <a:bodyPr/>
          <a:lstStyle/>
          <a:p>
            <a:pPr algn="just">
              <a:defRPr/>
            </a:pPr>
            <a:endParaRPr lang="en-US" sz="1800" dirty="0" smtClean="0"/>
          </a:p>
          <a:p>
            <a:pPr algn="just">
              <a:defRPr/>
            </a:pPr>
            <a:r>
              <a:rPr lang="en-US" sz="1800" dirty="0" smtClean="0"/>
              <a:t>We define the joint density function for two continuous random variables </a:t>
            </a:r>
            <a:r>
              <a:rPr lang="en-US" sz="1800" i="1" dirty="0" smtClean="0"/>
              <a:t>X</a:t>
            </a:r>
            <a:r>
              <a:rPr lang="en-US" sz="1800" dirty="0" smtClean="0"/>
              <a:t> and </a:t>
            </a:r>
            <a:r>
              <a:rPr lang="en-US" sz="1800" i="1" dirty="0" smtClean="0"/>
              <a:t>Y</a:t>
            </a:r>
            <a:r>
              <a:rPr lang="en-US" sz="1800" dirty="0" smtClean="0"/>
              <a:t> by:</a:t>
            </a:r>
          </a:p>
          <a:p>
            <a:pPr algn="just">
              <a:defRPr/>
            </a:pPr>
            <a:endParaRPr lang="en-US" sz="1800" i="1" dirty="0">
              <a:latin typeface="Times New Roman" panose="02020603050405020304" pitchFamily="18" charset="0"/>
              <a:cs typeface="Times New Roman" panose="02020603050405020304" pitchFamily="18" charset="0"/>
            </a:endParaRPr>
          </a:p>
          <a:p>
            <a:pPr algn="just">
              <a:defRPr/>
            </a:pPr>
            <a:endParaRPr lang="en-US" dirty="0" smtClean="0"/>
          </a:p>
          <a:p>
            <a:pPr>
              <a:defRPr/>
            </a:pPr>
            <a:endParaRPr lang="en-US" dirty="0" smtClean="0"/>
          </a:p>
          <a:p>
            <a:pPr>
              <a:defRPr/>
            </a:pPr>
            <a:r>
              <a:rPr lang="en-US" dirty="0" smtClean="0"/>
              <a:t>The cumulative distribution function associated with this density function is given by:</a:t>
            </a:r>
          </a:p>
          <a:p>
            <a:pPr>
              <a:defRPr/>
            </a:pPr>
            <a:endParaRPr lang="en-US" dirty="0" smtClean="0"/>
          </a:p>
          <a:p>
            <a:pPr>
              <a:defRPr/>
            </a:pPr>
            <a:endParaRPr lang="en-US" dirty="0"/>
          </a:p>
          <a:p>
            <a:pPr>
              <a:defRPr/>
            </a:pPr>
            <a:endParaRPr lang="en-US" dirty="0" smtClean="0"/>
          </a:p>
          <a:p>
            <a:pPr>
              <a:defRPr/>
            </a:pPr>
            <a:endParaRPr lang="en-US" dirty="0" smtClean="0"/>
          </a:p>
          <a:p>
            <a:pPr>
              <a:defRPr/>
            </a:pPr>
            <a:endParaRPr lang="en-US" dirty="0"/>
          </a:p>
          <a:p>
            <a:pPr>
              <a:defRPr/>
            </a:pPr>
            <a:endParaRPr lang="en-US" dirty="0" smtClean="0"/>
          </a:p>
          <a:p>
            <a:pPr>
              <a:defRPr/>
            </a:pPr>
            <a:endParaRPr lang="en-US" dirty="0"/>
          </a:p>
          <a:p>
            <a:pPr marL="0" indent="0">
              <a:buFontTx/>
              <a:buNone/>
              <a:defRPr/>
            </a:pPr>
            <a:endParaRPr lang="en-US" dirty="0" smtClean="0"/>
          </a:p>
          <a:p>
            <a:pPr>
              <a:defRPr/>
            </a:pPr>
            <a:endParaRPr lang="en-US" dirty="0" smtClean="0"/>
          </a:p>
        </p:txBody>
      </p:sp>
      <p:graphicFrame>
        <p:nvGraphicFramePr>
          <p:cNvPr id="24579" name="Object 3"/>
          <p:cNvGraphicFramePr>
            <a:graphicFrameLocks noChangeAspect="1"/>
          </p:cNvGraphicFramePr>
          <p:nvPr/>
        </p:nvGraphicFramePr>
        <p:xfrm>
          <a:off x="2120900" y="2374900"/>
          <a:ext cx="5207000" cy="381000"/>
        </p:xfrm>
        <a:graphic>
          <a:graphicData uri="http://schemas.openxmlformats.org/presentationml/2006/ole">
            <mc:AlternateContent xmlns:mc="http://schemas.openxmlformats.org/markup-compatibility/2006">
              <mc:Choice xmlns:v="urn:schemas-microsoft-com:vml" Requires="v">
                <p:oleObj spid="_x0000_s25601" name="Equation" r:id="rId3" imgW="2781300" imgH="203200" progId="Equation.3">
                  <p:embed/>
                </p:oleObj>
              </mc:Choice>
              <mc:Fallback>
                <p:oleObj name="Equation" r:id="rId3" imgW="27813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900" y="2374900"/>
                        <a:ext cx="520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0" name="Object 3"/>
          <p:cNvGraphicFramePr>
            <a:graphicFrameLocks noChangeAspect="1"/>
          </p:cNvGraphicFramePr>
          <p:nvPr/>
        </p:nvGraphicFramePr>
        <p:xfrm>
          <a:off x="1555750" y="4221163"/>
          <a:ext cx="6337300" cy="892175"/>
        </p:xfrm>
        <a:graphic>
          <a:graphicData uri="http://schemas.openxmlformats.org/presentationml/2006/ole">
            <mc:AlternateContent xmlns:mc="http://schemas.openxmlformats.org/markup-compatibility/2006">
              <mc:Choice xmlns:v="urn:schemas-microsoft-com:vml" Requires="v">
                <p:oleObj spid="_x0000_s25602" name="Equation" r:id="rId5" imgW="3377603" imgH="469601" progId="Equation.3">
                  <p:embed/>
                </p:oleObj>
              </mc:Choice>
              <mc:Fallback>
                <p:oleObj name="Equation" r:id="rId5" imgW="3377603" imgH="4696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0" y="4221163"/>
                        <a:ext cx="63373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434587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5038" y="1981200"/>
            <a:ext cx="43227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le 1"/>
          <p:cNvSpPr>
            <a:spLocks noGrp="1"/>
          </p:cNvSpPr>
          <p:nvPr>
            <p:ph type="title"/>
          </p:nvPr>
        </p:nvSpPr>
        <p:spPr/>
        <p:txBody>
          <a:bodyPr/>
          <a:lstStyle/>
          <a:p>
            <a:r>
              <a:rPr lang="en-US" altLang="x-none">
                <a:ea typeface="MS PGothic" charset="-128"/>
              </a:rPr>
              <a:t>Parallelepiped Density Function</a:t>
            </a:r>
          </a:p>
        </p:txBody>
      </p:sp>
      <p:sp>
        <p:nvSpPr>
          <p:cNvPr id="3" name="Content Placeholder 2"/>
          <p:cNvSpPr>
            <a:spLocks noGrp="1"/>
          </p:cNvSpPr>
          <p:nvPr>
            <p:ph idx="1"/>
          </p:nvPr>
        </p:nvSpPr>
        <p:spPr/>
        <p:txBody>
          <a:bodyPr/>
          <a:lstStyle/>
          <a:p>
            <a:pPr>
              <a:defRPr/>
            </a:pPr>
            <a:r>
              <a:rPr lang="en-US" dirty="0" smtClean="0"/>
              <a:t>A parallelepiped density function is shown below:</a:t>
            </a:r>
          </a:p>
          <a:p>
            <a:pPr>
              <a:defRPr/>
            </a:pPr>
            <a:r>
              <a:rPr lang="en-US" dirty="0" smtClean="0"/>
              <a:t>The probability that                              </a:t>
            </a:r>
          </a:p>
          <a:p>
            <a:pPr marL="0" indent="0">
              <a:buFontTx/>
              <a:buNone/>
              <a:defRPr/>
            </a:pPr>
            <a:r>
              <a:rPr lang="en-US" dirty="0" smtClean="0"/>
              <a:t>     and                              is given by: </a:t>
            </a:r>
            <a:endParaRPr lang="en-US" dirty="0"/>
          </a:p>
        </p:txBody>
      </p:sp>
      <p:graphicFrame>
        <p:nvGraphicFramePr>
          <p:cNvPr id="25604" name="Object 3"/>
          <p:cNvGraphicFramePr>
            <a:graphicFrameLocks noChangeAspect="1"/>
          </p:cNvGraphicFramePr>
          <p:nvPr/>
        </p:nvGraphicFramePr>
        <p:xfrm>
          <a:off x="3352800" y="1905000"/>
          <a:ext cx="2020888" cy="381000"/>
        </p:xfrm>
        <a:graphic>
          <a:graphicData uri="http://schemas.openxmlformats.org/presentationml/2006/ole">
            <mc:AlternateContent xmlns:mc="http://schemas.openxmlformats.org/markup-compatibility/2006">
              <mc:Choice xmlns:v="urn:schemas-microsoft-com:vml" Requires="v">
                <p:oleObj spid="_x0000_s26625" name="Equation" r:id="rId4" imgW="1079500" imgH="203200" progId="Equation.3">
                  <p:embed/>
                </p:oleObj>
              </mc:Choice>
              <mc:Fallback>
                <p:oleObj name="Equation" r:id="rId4" imgW="10795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905000"/>
                        <a:ext cx="20208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5" name="Object 4"/>
          <p:cNvGraphicFramePr>
            <a:graphicFrameLocks noChangeAspect="1"/>
          </p:cNvGraphicFramePr>
          <p:nvPr/>
        </p:nvGraphicFramePr>
        <p:xfrm>
          <a:off x="1600200" y="2286000"/>
          <a:ext cx="2020888" cy="381000"/>
        </p:xfrm>
        <a:graphic>
          <a:graphicData uri="http://schemas.openxmlformats.org/presentationml/2006/ole">
            <mc:AlternateContent xmlns:mc="http://schemas.openxmlformats.org/markup-compatibility/2006">
              <mc:Choice xmlns:v="urn:schemas-microsoft-com:vml" Requires="v">
                <p:oleObj spid="_x0000_s26626" name="Equation" r:id="rId6" imgW="1079500" imgH="203200" progId="Equation.3">
                  <p:embed/>
                </p:oleObj>
              </mc:Choice>
              <mc:Fallback>
                <p:oleObj name="Equation" r:id="rId6" imgW="10795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286000"/>
                        <a:ext cx="20208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6" name="Object 5"/>
          <p:cNvGraphicFramePr>
            <a:graphicFrameLocks noChangeAspect="1"/>
          </p:cNvGraphicFramePr>
          <p:nvPr/>
        </p:nvGraphicFramePr>
        <p:xfrm>
          <a:off x="942975" y="2732088"/>
          <a:ext cx="3468688" cy="2170112"/>
        </p:xfrm>
        <a:graphic>
          <a:graphicData uri="http://schemas.openxmlformats.org/presentationml/2006/ole">
            <mc:AlternateContent xmlns:mc="http://schemas.openxmlformats.org/markup-compatibility/2006">
              <mc:Choice xmlns:v="urn:schemas-microsoft-com:vml" Requires="v">
                <p:oleObj spid="_x0000_s26627" name="Equation" r:id="rId8" imgW="1955800" imgH="1219200" progId="Equation.3">
                  <p:embed/>
                </p:oleObj>
              </mc:Choice>
              <mc:Fallback>
                <p:oleObj name="Equation" r:id="rId8" imgW="1955800" imgH="1219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2975" y="2732088"/>
                        <a:ext cx="3468688"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7" name="Object 6"/>
          <p:cNvGraphicFramePr>
            <a:graphicFrameLocks noChangeAspect="1"/>
          </p:cNvGraphicFramePr>
          <p:nvPr/>
        </p:nvGraphicFramePr>
        <p:xfrm>
          <a:off x="1050925" y="4603750"/>
          <a:ext cx="4464050" cy="1614488"/>
        </p:xfrm>
        <a:graphic>
          <a:graphicData uri="http://schemas.openxmlformats.org/presentationml/2006/ole">
            <mc:AlternateContent xmlns:mc="http://schemas.openxmlformats.org/markup-compatibility/2006">
              <mc:Choice xmlns:v="urn:schemas-microsoft-com:vml" Requires="v">
                <p:oleObj spid="_x0000_s26628" name="Equation" r:id="rId10" imgW="2539265" imgH="914400" progId="Equation.3">
                  <p:embed/>
                </p:oleObj>
              </mc:Choice>
              <mc:Fallback>
                <p:oleObj name="Equation" r:id="rId10" imgW="2539265" imgH="914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0925" y="4603750"/>
                        <a:ext cx="446405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80253919"/>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71513" y="146050"/>
            <a:ext cx="7772400" cy="1106488"/>
          </a:xfrm>
        </p:spPr>
        <p:txBody>
          <a:bodyPr/>
          <a:lstStyle/>
          <a:p>
            <a:r>
              <a:rPr lang="en-US" altLang="x-none">
                <a:ea typeface="MS PGothic" charset="-128"/>
              </a:rPr>
              <a:t>Review of Joint and Conditional </a:t>
            </a:r>
            <a:br>
              <a:rPr lang="en-US" altLang="x-none">
                <a:ea typeface="MS PGothic" charset="-128"/>
              </a:rPr>
            </a:br>
            <a:r>
              <a:rPr lang="en-US" altLang="x-none">
                <a:ea typeface="MS PGothic" charset="-128"/>
              </a:rPr>
              <a:t>Density Functions (Cont</a:t>
            </a:r>
            <a:r>
              <a:rPr lang="en-US" altLang="en-US">
                <a:ea typeface="MS PGothic" charset="-128"/>
              </a:rPr>
              <a:t>’</a:t>
            </a:r>
            <a:r>
              <a:rPr lang="en-US" altLang="x-none">
                <a:ea typeface="MS PGothic" charset="-128"/>
              </a:rPr>
              <a:t>d)</a:t>
            </a:r>
          </a:p>
        </p:txBody>
      </p:sp>
      <p:sp>
        <p:nvSpPr>
          <p:cNvPr id="322563" name="Rectangle 3"/>
          <p:cNvSpPr>
            <a:spLocks noGrp="1" noChangeArrowheads="1"/>
          </p:cNvSpPr>
          <p:nvPr>
            <p:ph type="body" idx="1"/>
          </p:nvPr>
        </p:nvSpPr>
        <p:spPr/>
        <p:txBody>
          <a:bodyPr/>
          <a:lstStyle/>
          <a:p>
            <a:pPr>
              <a:lnSpc>
                <a:spcPct val="120000"/>
              </a:lnSpc>
              <a:defRPr/>
            </a:pPr>
            <a:r>
              <a:rPr lang="en-US" altLang="en-US" dirty="0" smtClean="0"/>
              <a:t>           </a:t>
            </a:r>
          </a:p>
          <a:p>
            <a:pPr>
              <a:lnSpc>
                <a:spcPct val="120000"/>
              </a:lnSpc>
              <a:defRPr/>
            </a:pPr>
            <a:r>
              <a:rPr lang="en-US" altLang="en-US" dirty="0" smtClean="0"/>
              <a:t>Now if we associate random variable </a:t>
            </a:r>
            <a:r>
              <a:rPr lang="en-US" altLang="en-US" i="1" dirty="0" smtClean="0">
                <a:latin typeface="Times New Roman" panose="02020603050405020304" pitchFamily="18" charset="0"/>
                <a:cs typeface="Times New Roman" panose="02020603050405020304" pitchFamily="18" charset="0"/>
              </a:rPr>
              <a:t>X</a:t>
            </a:r>
            <a:r>
              <a:rPr lang="en-US" altLang="en-US" dirty="0" smtClean="0"/>
              <a:t> with </a:t>
            </a:r>
            <a:r>
              <a:rPr lang="en-US" altLang="en-US" i="1" dirty="0" smtClean="0">
                <a:latin typeface="Times New Roman" panose="02020603050405020304" pitchFamily="18" charset="0"/>
                <a:cs typeface="Times New Roman" panose="02020603050405020304" pitchFamily="18" charset="0"/>
              </a:rPr>
              <a:t>A</a:t>
            </a:r>
            <a:r>
              <a:rPr lang="en-US" altLang="en-US" dirty="0" smtClean="0"/>
              <a:t> and random variable </a:t>
            </a:r>
            <a:r>
              <a:rPr lang="en-US" altLang="en-US" i="1" dirty="0" smtClean="0">
                <a:latin typeface="Times New Roman" panose="02020603050405020304" pitchFamily="18" charset="0"/>
                <a:cs typeface="Times New Roman" panose="02020603050405020304" pitchFamily="18" charset="0"/>
              </a:rPr>
              <a:t>Y</a:t>
            </a:r>
            <a:r>
              <a:rPr lang="en-US" altLang="en-US" dirty="0" smtClean="0"/>
              <a:t> with </a:t>
            </a:r>
            <a:r>
              <a:rPr lang="en-US" altLang="en-US" i="1" dirty="0" smtClean="0">
                <a:latin typeface="Times New Roman" panose="02020603050405020304" pitchFamily="18" charset="0"/>
                <a:cs typeface="Times New Roman" panose="02020603050405020304" pitchFamily="18" charset="0"/>
              </a:rPr>
              <a:t>B</a:t>
            </a:r>
            <a:r>
              <a:rPr lang="en-US" altLang="en-US" dirty="0" smtClean="0"/>
              <a:t> then,  </a:t>
            </a:r>
          </a:p>
          <a:p>
            <a:pPr>
              <a:lnSpc>
                <a:spcPct val="120000"/>
              </a:lnSpc>
              <a:defRPr/>
            </a:pPr>
            <a:endParaRPr lang="en-US" altLang="en-US" dirty="0" smtClean="0"/>
          </a:p>
          <a:p>
            <a:pPr>
              <a:lnSpc>
                <a:spcPct val="120000"/>
              </a:lnSpc>
              <a:defRPr/>
            </a:pPr>
            <a:endParaRPr lang="en-US" altLang="en-US" dirty="0" smtClean="0"/>
          </a:p>
          <a:p>
            <a:pPr>
              <a:lnSpc>
                <a:spcPct val="120000"/>
              </a:lnSpc>
              <a:defRPr/>
            </a:pPr>
            <a:endParaRPr lang="en-US" altLang="en-US" dirty="0" smtClean="0"/>
          </a:p>
          <a:p>
            <a:pPr marL="0" indent="0">
              <a:lnSpc>
                <a:spcPct val="120000"/>
              </a:lnSpc>
              <a:buFontTx/>
              <a:buNone/>
              <a:defRPr/>
            </a:pPr>
            <a:r>
              <a:rPr lang="en-US" altLang="en-US" dirty="0" smtClean="0"/>
              <a:t>    Thus joint probability   </a:t>
            </a:r>
          </a:p>
          <a:p>
            <a:pPr>
              <a:lnSpc>
                <a:spcPct val="120000"/>
              </a:lnSpc>
              <a:defRPr/>
            </a:pPr>
            <a:endParaRPr lang="en-US" altLang="en-US" dirty="0" smtClean="0"/>
          </a:p>
          <a:p>
            <a:pPr>
              <a:lnSpc>
                <a:spcPct val="120000"/>
              </a:lnSpc>
              <a:defRPr/>
            </a:pPr>
            <a:r>
              <a:rPr lang="en-US" altLang="en-US" dirty="0" smtClean="0"/>
              <a:t>Remember random variables </a:t>
            </a:r>
            <a:r>
              <a:rPr lang="en-US" altLang="en-US" i="1" dirty="0" smtClean="0"/>
              <a:t>X</a:t>
            </a:r>
            <a:r>
              <a:rPr lang="en-US" altLang="en-US" dirty="0" smtClean="0"/>
              <a:t> and </a:t>
            </a:r>
            <a:r>
              <a:rPr lang="en-US" altLang="en-US" i="1" dirty="0" smtClean="0"/>
              <a:t>Y</a:t>
            </a:r>
            <a:r>
              <a:rPr lang="en-US" altLang="en-US" dirty="0" smtClean="0"/>
              <a:t> are independent if their joint density function is the product of the two marginal density functions.</a:t>
            </a:r>
          </a:p>
        </p:txBody>
      </p:sp>
      <p:graphicFrame>
        <p:nvGraphicFramePr>
          <p:cNvPr id="26627" name="Object 1"/>
          <p:cNvGraphicFramePr>
            <a:graphicFrameLocks/>
          </p:cNvGraphicFramePr>
          <p:nvPr/>
        </p:nvGraphicFramePr>
        <p:xfrm>
          <a:off x="1003300" y="1566863"/>
          <a:ext cx="2217738" cy="414337"/>
        </p:xfrm>
        <a:graphic>
          <a:graphicData uri="http://schemas.openxmlformats.org/presentationml/2006/ole">
            <mc:AlternateContent xmlns:mc="http://schemas.openxmlformats.org/markup-compatibility/2006">
              <mc:Choice xmlns:v="urn:schemas-microsoft-com:vml" Requires="v">
                <p:oleObj spid="_x0000_s27649" name="Equation" r:id="rId3" imgW="1231135" imgH="203261" progId="Equation.3">
                  <p:embed/>
                </p:oleObj>
              </mc:Choice>
              <mc:Fallback>
                <p:oleObj name="Equation" r:id="rId3" imgW="1231135" imgH="203261"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300" y="1566863"/>
                        <a:ext cx="221773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28" name="Object 2"/>
          <p:cNvGraphicFramePr>
            <a:graphicFrameLocks/>
          </p:cNvGraphicFramePr>
          <p:nvPr/>
        </p:nvGraphicFramePr>
        <p:xfrm>
          <a:off x="1054100" y="2763838"/>
          <a:ext cx="5165725" cy="1347787"/>
        </p:xfrm>
        <a:graphic>
          <a:graphicData uri="http://schemas.openxmlformats.org/presentationml/2006/ole">
            <mc:AlternateContent xmlns:mc="http://schemas.openxmlformats.org/markup-compatibility/2006">
              <mc:Choice xmlns:v="urn:schemas-microsoft-com:vml" Requires="v">
                <p:oleObj spid="_x0000_s27650" name="Equation" r:id="rId5" imgW="2869419" imgH="660308" progId="Equation.3">
                  <p:embed/>
                </p:oleObj>
              </mc:Choice>
              <mc:Fallback>
                <p:oleObj name="Equation" r:id="rId5" imgW="2869419" imgH="660308"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00" y="2763838"/>
                        <a:ext cx="5165725"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29" name="Object 3"/>
          <p:cNvGraphicFramePr>
            <a:graphicFrameLocks/>
          </p:cNvGraphicFramePr>
          <p:nvPr/>
        </p:nvGraphicFramePr>
        <p:xfrm>
          <a:off x="3440113" y="4052888"/>
          <a:ext cx="2149475" cy="414337"/>
        </p:xfrm>
        <a:graphic>
          <a:graphicData uri="http://schemas.openxmlformats.org/presentationml/2006/ole">
            <mc:AlternateContent xmlns:mc="http://schemas.openxmlformats.org/markup-compatibility/2006">
              <mc:Choice xmlns:v="urn:schemas-microsoft-com:vml" Requires="v">
                <p:oleObj spid="_x0000_s27651" name="Equation" r:id="rId7" imgW="1193295" imgH="203384" progId="Equation.3">
                  <p:embed/>
                </p:oleObj>
              </mc:Choice>
              <mc:Fallback>
                <p:oleObj name="Equation" r:id="rId7" imgW="1193295" imgH="203384"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0113" y="4052888"/>
                        <a:ext cx="21494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72163652"/>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71513" y="158750"/>
            <a:ext cx="7772400" cy="1106488"/>
          </a:xfrm>
        </p:spPr>
        <p:txBody>
          <a:bodyPr/>
          <a:lstStyle/>
          <a:p>
            <a:r>
              <a:rPr lang="en-US" altLang="x-none">
                <a:ea typeface="MS PGothic" charset="-128"/>
              </a:rPr>
              <a:t>Review of Joint and Conditional </a:t>
            </a:r>
            <a:br>
              <a:rPr lang="en-US" altLang="x-none">
                <a:ea typeface="MS PGothic" charset="-128"/>
              </a:rPr>
            </a:br>
            <a:r>
              <a:rPr lang="en-US" altLang="x-none">
                <a:ea typeface="MS PGothic" charset="-128"/>
              </a:rPr>
              <a:t>Density Functions (Cont</a:t>
            </a:r>
            <a:r>
              <a:rPr lang="en-US" altLang="en-US">
                <a:ea typeface="MS PGothic" charset="-128"/>
              </a:rPr>
              <a:t>’</a:t>
            </a:r>
            <a:r>
              <a:rPr lang="en-US" altLang="x-none">
                <a:ea typeface="MS PGothic" charset="-128"/>
              </a:rPr>
              <a:t>d)</a:t>
            </a:r>
          </a:p>
        </p:txBody>
      </p:sp>
      <p:sp>
        <p:nvSpPr>
          <p:cNvPr id="27650" name="Rectangle 3"/>
          <p:cNvSpPr>
            <a:spLocks noGrp="1" noChangeArrowheads="1"/>
          </p:cNvSpPr>
          <p:nvPr>
            <p:ph type="body" idx="1"/>
          </p:nvPr>
        </p:nvSpPr>
        <p:spPr>
          <a:xfrm>
            <a:off x="685800" y="1327150"/>
            <a:ext cx="7772400" cy="4956175"/>
          </a:xfrm>
        </p:spPr>
        <p:txBody>
          <a:bodyPr/>
          <a:lstStyle/>
          <a:p>
            <a:pPr>
              <a:lnSpc>
                <a:spcPct val="120000"/>
              </a:lnSpc>
            </a:pPr>
            <a:r>
              <a:rPr lang="en-US" altLang="x-none">
                <a:ea typeface="MS PGothic" charset="-128"/>
              </a:rPr>
              <a:t>If events </a:t>
            </a:r>
            <a:r>
              <a:rPr lang="en-US" altLang="x-none" i="1">
                <a:latin typeface="Times New Roman" charset="0"/>
                <a:ea typeface="MS PGothic" charset="-128"/>
              </a:rPr>
              <a:t>A</a:t>
            </a:r>
            <a:r>
              <a:rPr lang="en-US" altLang="x-none">
                <a:ea typeface="MS PGothic" charset="-128"/>
              </a:rPr>
              <a:t> and </a:t>
            </a:r>
            <a:r>
              <a:rPr lang="en-US" altLang="x-none" i="1">
                <a:latin typeface="Times New Roman" charset="0"/>
                <a:ea typeface="MS PGothic" charset="-128"/>
              </a:rPr>
              <a:t>B</a:t>
            </a:r>
            <a:r>
              <a:rPr lang="en-US" altLang="x-none">
                <a:ea typeface="MS PGothic" charset="-128"/>
              </a:rPr>
              <a:t> are not independent, we must deal with </a:t>
            </a:r>
            <a:r>
              <a:rPr lang="en-US" altLang="x-none" i="1">
                <a:latin typeface="Times New Roman" charset="0"/>
                <a:ea typeface="MS PGothic" charset="-128"/>
              </a:rPr>
              <a:t>dependent or conditional</a:t>
            </a:r>
            <a:r>
              <a:rPr lang="en-US" altLang="x-none">
                <a:ea typeface="MS PGothic" charset="-128"/>
              </a:rPr>
              <a:t> probabilities.  Recall the following relations      </a:t>
            </a:r>
          </a:p>
          <a:p>
            <a:pPr>
              <a:lnSpc>
                <a:spcPct val="120000"/>
              </a:lnSpc>
            </a:pPr>
            <a:endParaRPr lang="en-US" altLang="x-none">
              <a:ea typeface="MS PGothic" charset="-128"/>
            </a:endParaRPr>
          </a:p>
          <a:p>
            <a:pPr>
              <a:lnSpc>
                <a:spcPct val="120000"/>
              </a:lnSpc>
            </a:pPr>
            <a:endParaRPr lang="en-US" altLang="x-none">
              <a:ea typeface="MS PGothic" charset="-128"/>
            </a:endParaRPr>
          </a:p>
          <a:p>
            <a:pPr>
              <a:lnSpc>
                <a:spcPct val="120000"/>
              </a:lnSpc>
            </a:pPr>
            <a:r>
              <a:rPr lang="en-US" altLang="x-none">
                <a:ea typeface="MS PGothic" charset="-128"/>
              </a:rPr>
              <a:t>We can express conditional probability in terms of the random variables </a:t>
            </a:r>
            <a:r>
              <a:rPr lang="en-US" altLang="x-none" i="1">
                <a:latin typeface="Times New Roman" charset="0"/>
                <a:ea typeface="MS PGothic" charset="-128"/>
              </a:rPr>
              <a:t>X</a:t>
            </a:r>
            <a:r>
              <a:rPr lang="en-US" altLang="x-none">
                <a:ea typeface="MS PGothic" charset="-128"/>
              </a:rPr>
              <a:t> and </a:t>
            </a:r>
            <a:r>
              <a:rPr lang="en-US" altLang="x-none" i="1">
                <a:latin typeface="Times New Roman" charset="0"/>
                <a:ea typeface="MS PGothic" charset="-128"/>
              </a:rPr>
              <a:t>Y</a:t>
            </a:r>
          </a:p>
          <a:p>
            <a:pPr>
              <a:lnSpc>
                <a:spcPct val="120000"/>
              </a:lnSpc>
            </a:pPr>
            <a:endParaRPr lang="en-US" altLang="x-none" i="1">
              <a:latin typeface="Times New Roman" charset="0"/>
              <a:ea typeface="MS PGothic" charset="-128"/>
            </a:endParaRPr>
          </a:p>
          <a:p>
            <a:pPr>
              <a:lnSpc>
                <a:spcPct val="120000"/>
              </a:lnSpc>
            </a:pPr>
            <a:endParaRPr lang="en-US" altLang="x-none">
              <a:ea typeface="MS PGothic" charset="-128"/>
            </a:endParaRPr>
          </a:p>
          <a:p>
            <a:pPr>
              <a:lnSpc>
                <a:spcPct val="120000"/>
              </a:lnSpc>
            </a:pPr>
            <a:r>
              <a:rPr lang="en-US" altLang="x-none">
                <a:ea typeface="MS PGothic" charset="-128"/>
              </a:rPr>
              <a:t>The left-hand side defines the conditional density function for </a:t>
            </a:r>
            <a:r>
              <a:rPr lang="en-US" altLang="x-none">
                <a:latin typeface="Times New Roman" charset="0"/>
                <a:ea typeface="MS PGothic" charset="-128"/>
              </a:rPr>
              <a:t>y</a:t>
            </a:r>
            <a:r>
              <a:rPr lang="en-US" altLang="x-none">
                <a:ea typeface="MS PGothic" charset="-128"/>
              </a:rPr>
              <a:t> given </a:t>
            </a:r>
            <a:r>
              <a:rPr lang="en-US" altLang="x-none">
                <a:latin typeface="Times New Roman" charset="0"/>
                <a:ea typeface="MS PGothic" charset="-128"/>
              </a:rPr>
              <a:t>x</a:t>
            </a:r>
            <a:r>
              <a:rPr lang="en-US" altLang="x-none">
                <a:ea typeface="MS PGothic" charset="-128"/>
              </a:rPr>
              <a:t>, which is written as</a:t>
            </a:r>
          </a:p>
          <a:p>
            <a:pPr>
              <a:lnSpc>
                <a:spcPct val="120000"/>
              </a:lnSpc>
            </a:pPr>
            <a:endParaRPr lang="en-US" altLang="x-none">
              <a:ea typeface="MS PGothic" charset="-128"/>
            </a:endParaRPr>
          </a:p>
        </p:txBody>
      </p:sp>
      <p:graphicFrame>
        <p:nvGraphicFramePr>
          <p:cNvPr id="27651" name="Object 2"/>
          <p:cNvGraphicFramePr>
            <a:graphicFrameLocks/>
          </p:cNvGraphicFramePr>
          <p:nvPr/>
        </p:nvGraphicFramePr>
        <p:xfrm>
          <a:off x="2171700" y="2116138"/>
          <a:ext cx="2420938" cy="1374775"/>
        </p:xfrm>
        <a:graphic>
          <a:graphicData uri="http://schemas.openxmlformats.org/presentationml/2006/ole">
            <mc:AlternateContent xmlns:mc="http://schemas.openxmlformats.org/markup-compatibility/2006">
              <mc:Choice xmlns:v="urn:schemas-microsoft-com:vml" Requires="v">
                <p:oleObj spid="_x0000_s28673" name="Equation" r:id="rId3" imgW="1346200" imgH="673100" progId="Equation.3">
                  <p:embed/>
                </p:oleObj>
              </mc:Choice>
              <mc:Fallback>
                <p:oleObj name="Equation" r:id="rId3" imgW="1346200" imgH="67310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2116138"/>
                        <a:ext cx="242093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2" name="Object 4"/>
          <p:cNvGraphicFramePr>
            <a:graphicFrameLocks/>
          </p:cNvGraphicFramePr>
          <p:nvPr/>
        </p:nvGraphicFramePr>
        <p:xfrm>
          <a:off x="1006475" y="4205288"/>
          <a:ext cx="3589338" cy="493712"/>
        </p:xfrm>
        <a:graphic>
          <a:graphicData uri="http://schemas.openxmlformats.org/presentationml/2006/ole">
            <mc:AlternateContent xmlns:mc="http://schemas.openxmlformats.org/markup-compatibility/2006">
              <mc:Choice xmlns:v="urn:schemas-microsoft-com:vml" Requires="v">
                <p:oleObj spid="_x0000_s28674" name="Equation" r:id="rId5" imgW="1993900" imgH="241300" progId="Equation.3">
                  <p:embed/>
                </p:oleObj>
              </mc:Choice>
              <mc:Fallback>
                <p:oleObj name="Equation" r:id="rId5" imgW="1993900" imgH="241300"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475" y="4205288"/>
                        <a:ext cx="35893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3" name="Object 5"/>
          <p:cNvGraphicFramePr>
            <a:graphicFrameLocks/>
          </p:cNvGraphicFramePr>
          <p:nvPr/>
        </p:nvGraphicFramePr>
        <p:xfrm>
          <a:off x="4621213" y="4037013"/>
          <a:ext cx="3790950" cy="857250"/>
        </p:xfrm>
        <a:graphic>
          <a:graphicData uri="http://schemas.openxmlformats.org/presentationml/2006/ole">
            <mc:AlternateContent xmlns:mc="http://schemas.openxmlformats.org/markup-compatibility/2006">
              <mc:Choice xmlns:v="urn:schemas-microsoft-com:vml" Requires="v">
                <p:oleObj spid="_x0000_s28675" name="Equation" r:id="rId7" imgW="2108200" imgH="419100" progId="Equation.3">
                  <p:embed/>
                </p:oleObj>
              </mc:Choice>
              <mc:Fallback>
                <p:oleObj name="Equation" r:id="rId7" imgW="2108200" imgH="419100"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1213" y="4037013"/>
                        <a:ext cx="37909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4" name="Object 6"/>
          <p:cNvGraphicFramePr>
            <a:graphicFrameLocks/>
          </p:cNvGraphicFramePr>
          <p:nvPr/>
        </p:nvGraphicFramePr>
        <p:xfrm>
          <a:off x="4325938" y="5384800"/>
          <a:ext cx="1827212" cy="857250"/>
        </p:xfrm>
        <a:graphic>
          <a:graphicData uri="http://schemas.openxmlformats.org/presentationml/2006/ole">
            <mc:AlternateContent xmlns:mc="http://schemas.openxmlformats.org/markup-compatibility/2006">
              <mc:Choice xmlns:v="urn:schemas-microsoft-com:vml" Requires="v">
                <p:oleObj spid="_x0000_s28676" name="Equation" r:id="rId9" imgW="1015816" imgH="418893" progId="Equation.3">
                  <p:embed/>
                </p:oleObj>
              </mc:Choice>
              <mc:Fallback>
                <p:oleObj name="Equation" r:id="rId9" imgW="1015816" imgH="418893"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5938" y="5384800"/>
                        <a:ext cx="182721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9189136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71513" y="158750"/>
            <a:ext cx="7772400" cy="1106488"/>
          </a:xfrm>
        </p:spPr>
        <p:txBody>
          <a:bodyPr/>
          <a:lstStyle/>
          <a:p>
            <a:r>
              <a:rPr lang="en-US" altLang="x-none">
                <a:ea typeface="MS PGothic" charset="-128"/>
              </a:rPr>
              <a:t>Review of Joint and Conditional </a:t>
            </a:r>
            <a:br>
              <a:rPr lang="en-US" altLang="x-none">
                <a:ea typeface="MS PGothic" charset="-128"/>
              </a:rPr>
            </a:br>
            <a:r>
              <a:rPr lang="en-US" altLang="x-none">
                <a:ea typeface="MS PGothic" charset="-128"/>
              </a:rPr>
              <a:t>Density Functions (Cont</a:t>
            </a:r>
            <a:r>
              <a:rPr lang="en-US" altLang="en-US">
                <a:ea typeface="MS PGothic" charset="-128"/>
              </a:rPr>
              <a:t>’</a:t>
            </a:r>
            <a:r>
              <a:rPr lang="en-US" altLang="x-none">
                <a:ea typeface="MS PGothic" charset="-128"/>
              </a:rPr>
              <a:t>d)</a:t>
            </a:r>
          </a:p>
        </p:txBody>
      </p:sp>
      <p:sp>
        <p:nvSpPr>
          <p:cNvPr id="28674" name="Rectangle 3"/>
          <p:cNvSpPr>
            <a:spLocks noGrp="1" noChangeArrowheads="1"/>
          </p:cNvSpPr>
          <p:nvPr>
            <p:ph type="body" idx="1"/>
          </p:nvPr>
        </p:nvSpPr>
        <p:spPr>
          <a:xfrm>
            <a:off x="685800" y="1327150"/>
            <a:ext cx="7772400" cy="4956175"/>
          </a:xfrm>
        </p:spPr>
        <p:txBody>
          <a:bodyPr/>
          <a:lstStyle/>
          <a:p>
            <a:pPr>
              <a:lnSpc>
                <a:spcPct val="120000"/>
              </a:lnSpc>
            </a:pPr>
            <a:r>
              <a:rPr lang="en-US" altLang="x-none">
                <a:ea typeface="MS PGothic" charset="-128"/>
              </a:rPr>
              <a:t>Similarly, the conditional density function for </a:t>
            </a:r>
            <a:r>
              <a:rPr lang="en-US" altLang="x-none">
                <a:latin typeface="Times New Roman" charset="0"/>
                <a:ea typeface="MS PGothic" charset="-128"/>
              </a:rPr>
              <a:t>x</a:t>
            </a:r>
            <a:r>
              <a:rPr lang="en-US" altLang="x-none">
                <a:ea typeface="MS PGothic" charset="-128"/>
              </a:rPr>
              <a:t> given </a:t>
            </a:r>
            <a:r>
              <a:rPr lang="en-US" altLang="x-none">
                <a:latin typeface="Times New Roman" charset="0"/>
                <a:ea typeface="MS PGothic" charset="-128"/>
              </a:rPr>
              <a:t>y</a:t>
            </a:r>
            <a:r>
              <a:rPr lang="en-US" altLang="x-none">
                <a:ea typeface="MS PGothic" charset="-128"/>
              </a:rPr>
              <a:t> is</a:t>
            </a:r>
          </a:p>
          <a:p>
            <a:pPr>
              <a:lnSpc>
                <a:spcPct val="120000"/>
              </a:lnSpc>
            </a:pPr>
            <a:endParaRPr lang="en-US" altLang="x-none">
              <a:ea typeface="MS PGothic" charset="-128"/>
            </a:endParaRPr>
          </a:p>
          <a:p>
            <a:pPr>
              <a:lnSpc>
                <a:spcPct val="120000"/>
              </a:lnSpc>
            </a:pPr>
            <a:endParaRPr lang="en-US" altLang="x-none">
              <a:ea typeface="MS PGothic" charset="-128"/>
            </a:endParaRPr>
          </a:p>
          <a:p>
            <a:pPr>
              <a:lnSpc>
                <a:spcPct val="120000"/>
              </a:lnSpc>
            </a:pPr>
            <a:endParaRPr lang="en-US" altLang="x-none">
              <a:ea typeface="MS PGothic" charset="-128"/>
            </a:endParaRPr>
          </a:p>
          <a:p>
            <a:pPr>
              <a:lnSpc>
                <a:spcPct val="120000"/>
              </a:lnSpc>
            </a:pPr>
            <a:r>
              <a:rPr lang="en-US" altLang="x-none">
                <a:ea typeface="MS PGothic" charset="-128"/>
              </a:rPr>
              <a:t>Now we use this to determine hazard function as a conditional density function</a:t>
            </a:r>
            <a:endParaRPr lang="en-US" altLang="x-none" i="1">
              <a:latin typeface="Times New Roman" charset="0"/>
              <a:ea typeface="MS PGothic" charset="-128"/>
            </a:endParaRPr>
          </a:p>
          <a:p>
            <a:pPr>
              <a:lnSpc>
                <a:spcPct val="120000"/>
              </a:lnSpc>
            </a:pPr>
            <a:endParaRPr lang="en-US" altLang="x-none" i="1">
              <a:latin typeface="Times New Roman" charset="0"/>
              <a:ea typeface="MS PGothic" charset="-128"/>
            </a:endParaRPr>
          </a:p>
        </p:txBody>
      </p:sp>
      <p:graphicFrame>
        <p:nvGraphicFramePr>
          <p:cNvPr id="28675" name="Object 6"/>
          <p:cNvGraphicFramePr>
            <a:graphicFrameLocks/>
          </p:cNvGraphicFramePr>
          <p:nvPr/>
        </p:nvGraphicFramePr>
        <p:xfrm>
          <a:off x="3532188" y="1822450"/>
          <a:ext cx="1851025" cy="857250"/>
        </p:xfrm>
        <a:graphic>
          <a:graphicData uri="http://schemas.openxmlformats.org/presentationml/2006/ole">
            <mc:AlternateContent xmlns:mc="http://schemas.openxmlformats.org/markup-compatibility/2006">
              <mc:Choice xmlns:v="urn:schemas-microsoft-com:vml" Requires="v">
                <p:oleObj spid="_x0000_s29697" name="Equation" r:id="rId3" imgW="1028493" imgH="418893" progId="Equation.3">
                  <p:embed/>
                </p:oleObj>
              </mc:Choice>
              <mc:Fallback>
                <p:oleObj name="Equation" r:id="rId3" imgW="1028493" imgH="418893"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188" y="1822450"/>
                        <a:ext cx="18510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75310880"/>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71513" y="120650"/>
            <a:ext cx="7772400" cy="1106488"/>
          </a:xfrm>
        </p:spPr>
        <p:txBody>
          <a:bodyPr/>
          <a:lstStyle/>
          <a:p>
            <a:r>
              <a:rPr lang="en-US" altLang="x-none">
                <a:ea typeface="MS PGothic" charset="-128"/>
              </a:rPr>
              <a:t>Hazard Function</a:t>
            </a:r>
          </a:p>
        </p:txBody>
      </p:sp>
      <p:sp>
        <p:nvSpPr>
          <p:cNvPr id="322563" name="Rectangle 3"/>
          <p:cNvSpPr>
            <a:spLocks noGrp="1" noChangeArrowheads="1"/>
          </p:cNvSpPr>
          <p:nvPr>
            <p:ph type="body" idx="1"/>
          </p:nvPr>
        </p:nvSpPr>
        <p:spPr>
          <a:xfrm>
            <a:off x="685800" y="1327150"/>
            <a:ext cx="7772400" cy="4956175"/>
          </a:xfrm>
        </p:spPr>
        <p:txBody>
          <a:bodyPr/>
          <a:lstStyle/>
          <a:p>
            <a:pPr>
              <a:lnSpc>
                <a:spcPct val="120000"/>
              </a:lnSpc>
              <a:defRPr/>
            </a:pPr>
            <a:r>
              <a:rPr lang="en-US" altLang="en-US" dirty="0" smtClean="0"/>
              <a:t>The time to failure of a component is the random variable </a:t>
            </a:r>
            <a:r>
              <a:rPr lang="en-US" altLang="en-US" i="1" dirty="0" smtClean="0">
                <a:latin typeface="Times New Roman" panose="02020603050405020304" pitchFamily="18" charset="0"/>
                <a:cs typeface="Times New Roman" panose="02020603050405020304" pitchFamily="18" charset="0"/>
              </a:rPr>
              <a:t>T</a:t>
            </a:r>
            <a:r>
              <a:rPr lang="en-US" altLang="en-US" dirty="0" smtClean="0"/>
              <a:t>. Therefore the failure density function is defined by</a:t>
            </a:r>
          </a:p>
          <a:p>
            <a:pPr>
              <a:lnSpc>
                <a:spcPct val="120000"/>
              </a:lnSpc>
              <a:defRPr/>
            </a:pPr>
            <a:endParaRPr lang="en-US" altLang="en-US" dirty="0" smtClean="0"/>
          </a:p>
          <a:p>
            <a:pPr>
              <a:lnSpc>
                <a:spcPct val="120000"/>
              </a:lnSpc>
              <a:defRPr/>
            </a:pPr>
            <a:endParaRPr lang="en-US" altLang="en-US" dirty="0" smtClean="0"/>
          </a:p>
          <a:p>
            <a:pPr>
              <a:lnSpc>
                <a:spcPct val="120000"/>
              </a:lnSpc>
              <a:defRPr/>
            </a:pPr>
            <a:r>
              <a:rPr lang="en-US" altLang="en-US" dirty="0" smtClean="0"/>
              <a:t>Sometimes it is more convenient to deal with the probability of failure between time </a:t>
            </a:r>
            <a:r>
              <a:rPr lang="en-US" altLang="en-US" i="1" dirty="0" smtClean="0">
                <a:latin typeface="Times New Roman" panose="02020603050405020304" pitchFamily="18" charset="0"/>
                <a:cs typeface="Times New Roman" panose="02020603050405020304" pitchFamily="18" charset="0"/>
              </a:rPr>
              <a:t>t</a:t>
            </a:r>
            <a:r>
              <a:rPr lang="en-US" altLang="en-US" dirty="0" smtClean="0"/>
              <a:t> and </a:t>
            </a:r>
            <a:r>
              <a:rPr lang="en-US" altLang="en-US" i="1" dirty="0" err="1" smtClean="0">
                <a:latin typeface="Times New Roman" panose="02020603050405020304" pitchFamily="18" charset="0"/>
                <a:cs typeface="Times New Roman" panose="02020603050405020304" pitchFamily="18" charset="0"/>
              </a:rPr>
              <a:t>t+dt</a:t>
            </a:r>
            <a:r>
              <a:rPr lang="en-US" altLang="en-US" dirty="0" smtClean="0"/>
              <a:t>, given that there were no failures up to time </a:t>
            </a:r>
            <a:r>
              <a:rPr lang="en-US" altLang="en-US" i="1" dirty="0" smtClean="0">
                <a:latin typeface="Times New Roman" panose="02020603050405020304" pitchFamily="18" charset="0"/>
                <a:cs typeface="Times New Roman" panose="02020603050405020304" pitchFamily="18" charset="0"/>
              </a:rPr>
              <a:t>t</a:t>
            </a:r>
            <a:r>
              <a:rPr lang="en-US" altLang="en-US" dirty="0" smtClean="0"/>
              <a:t>. The probability expression becomes</a:t>
            </a:r>
          </a:p>
          <a:p>
            <a:pPr marL="0" indent="0">
              <a:lnSpc>
                <a:spcPct val="120000"/>
              </a:lnSpc>
              <a:buFontTx/>
              <a:buNone/>
              <a:defRPr/>
            </a:pPr>
            <a:r>
              <a:rPr lang="en-US" altLang="en-US" i="1" dirty="0" smtClean="0">
                <a:latin typeface="Times New Roman" panose="02020603050405020304" pitchFamily="18" charset="0"/>
                <a:cs typeface="Times New Roman" panose="02020603050405020304" pitchFamily="18" charset="0"/>
              </a:rPr>
              <a:t>            </a:t>
            </a:r>
          </a:p>
          <a:p>
            <a:pPr marL="0" indent="0">
              <a:lnSpc>
                <a:spcPct val="120000"/>
              </a:lnSpc>
              <a:buFontTx/>
              <a:buNone/>
              <a:defRPr/>
            </a:pPr>
            <a:r>
              <a:rPr lang="en-US" altLang="en-US" dirty="0" smtClean="0"/>
              <a:t>                                                                                             (a)</a:t>
            </a:r>
          </a:p>
          <a:p>
            <a:pPr marL="0" indent="0">
              <a:lnSpc>
                <a:spcPct val="120000"/>
              </a:lnSpc>
              <a:buFontTx/>
              <a:buNone/>
              <a:defRPr/>
            </a:pPr>
            <a:endParaRPr lang="en-US" altLang="en-US" dirty="0"/>
          </a:p>
          <a:p>
            <a:pPr marL="0" indent="0">
              <a:lnSpc>
                <a:spcPct val="120000"/>
              </a:lnSpc>
              <a:buFontTx/>
              <a:buNone/>
              <a:defRPr/>
            </a:pPr>
            <a:r>
              <a:rPr lang="en-US" altLang="en-US" dirty="0" smtClean="0"/>
              <a:t>      where </a:t>
            </a:r>
          </a:p>
          <a:p>
            <a:pPr>
              <a:lnSpc>
                <a:spcPct val="120000"/>
              </a:lnSpc>
              <a:defRPr/>
            </a:pPr>
            <a:endParaRPr lang="en-US" altLang="en-US" i="1" dirty="0" smtClean="0">
              <a:latin typeface="Times New Roman" panose="02020603050405020304" pitchFamily="18" charset="0"/>
              <a:cs typeface="Times New Roman" panose="02020603050405020304" pitchFamily="18" charset="0"/>
            </a:endParaRPr>
          </a:p>
        </p:txBody>
      </p:sp>
      <p:graphicFrame>
        <p:nvGraphicFramePr>
          <p:cNvPr id="29699" name="Object 6"/>
          <p:cNvGraphicFramePr>
            <a:graphicFrameLocks/>
          </p:cNvGraphicFramePr>
          <p:nvPr/>
        </p:nvGraphicFramePr>
        <p:xfrm>
          <a:off x="3165475" y="2235200"/>
          <a:ext cx="2809875" cy="414338"/>
        </p:xfrm>
        <a:graphic>
          <a:graphicData uri="http://schemas.openxmlformats.org/presentationml/2006/ole">
            <mc:AlternateContent xmlns:mc="http://schemas.openxmlformats.org/markup-compatibility/2006">
              <mc:Choice xmlns:v="urn:schemas-microsoft-com:vml" Requires="v">
                <p:oleObj spid="_x0000_s30721" name="Equation" r:id="rId3" imgW="1562031" imgH="203384" progId="Equation.3">
                  <p:embed/>
                </p:oleObj>
              </mc:Choice>
              <mc:Fallback>
                <p:oleObj name="Equation" r:id="rId3" imgW="1562031" imgH="203384"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5475" y="2235200"/>
                        <a:ext cx="28098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0" name="Object 1"/>
          <p:cNvGraphicFramePr>
            <a:graphicFrameLocks/>
          </p:cNvGraphicFramePr>
          <p:nvPr/>
        </p:nvGraphicFramePr>
        <p:xfrm>
          <a:off x="2424113" y="4473575"/>
          <a:ext cx="4638675" cy="854075"/>
        </p:xfrm>
        <a:graphic>
          <a:graphicData uri="http://schemas.openxmlformats.org/presentationml/2006/ole">
            <mc:AlternateContent xmlns:mc="http://schemas.openxmlformats.org/markup-compatibility/2006">
              <mc:Choice xmlns:v="urn:schemas-microsoft-com:vml" Requires="v">
                <p:oleObj spid="_x0000_s30722" name="Equation" r:id="rId5" imgW="2577847" imgH="418893" progId="Equation.3">
                  <p:embed/>
                </p:oleObj>
              </mc:Choice>
              <mc:Fallback>
                <p:oleObj name="Equation" r:id="rId5" imgW="2577847" imgH="418893"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4113" y="4473575"/>
                        <a:ext cx="46386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1" name="Object 2"/>
          <p:cNvGraphicFramePr>
            <a:graphicFrameLocks/>
          </p:cNvGraphicFramePr>
          <p:nvPr/>
        </p:nvGraphicFramePr>
        <p:xfrm>
          <a:off x="2014538" y="5457825"/>
          <a:ext cx="3587750" cy="414338"/>
        </p:xfrm>
        <a:graphic>
          <a:graphicData uri="http://schemas.openxmlformats.org/presentationml/2006/ole">
            <mc:AlternateContent xmlns:mc="http://schemas.openxmlformats.org/markup-compatibility/2006">
              <mc:Choice xmlns:v="urn:schemas-microsoft-com:vml" Requires="v">
                <p:oleObj spid="_x0000_s30723" name="Equation" r:id="rId7" imgW="1993601" imgH="203384" progId="Equation.3">
                  <p:embed/>
                </p:oleObj>
              </mc:Choice>
              <mc:Fallback>
                <p:oleObj name="Equation" r:id="rId7" imgW="1993601" imgH="203384"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4538" y="5457825"/>
                        <a:ext cx="35877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3467499"/>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671513" y="222250"/>
            <a:ext cx="7772400" cy="1106488"/>
          </a:xfrm>
        </p:spPr>
        <p:txBody>
          <a:bodyPr/>
          <a:lstStyle/>
          <a:p>
            <a:r>
              <a:rPr lang="en-US" altLang="x-none">
                <a:ea typeface="MS PGothic" charset="-128"/>
              </a:rPr>
              <a:t>Hazard Function</a:t>
            </a:r>
          </a:p>
        </p:txBody>
      </p:sp>
      <p:sp>
        <p:nvSpPr>
          <p:cNvPr id="322563" name="Rectangle 3"/>
          <p:cNvSpPr>
            <a:spLocks noGrp="1" noChangeArrowheads="1"/>
          </p:cNvSpPr>
          <p:nvPr>
            <p:ph type="body" idx="1"/>
          </p:nvPr>
        </p:nvSpPr>
        <p:spPr>
          <a:xfrm>
            <a:off x="696913" y="1338263"/>
            <a:ext cx="7772400" cy="4957762"/>
          </a:xfrm>
        </p:spPr>
        <p:txBody>
          <a:bodyPr/>
          <a:lstStyle/>
          <a:p>
            <a:pPr>
              <a:lnSpc>
                <a:spcPct val="120000"/>
              </a:lnSpc>
              <a:defRPr/>
            </a:pPr>
            <a:r>
              <a:rPr lang="en-US" altLang="en-US" dirty="0" smtClean="0"/>
              <a:t>The conditional probability on the left side (a) gives rise to the conditional probability function </a:t>
            </a:r>
            <a:r>
              <a:rPr lang="en-US" altLang="en-US" i="1" dirty="0" smtClean="0">
                <a:latin typeface="Times New Roman" panose="02020603050405020304" pitchFamily="18" charset="0"/>
                <a:cs typeface="Times New Roman" panose="02020603050405020304" pitchFamily="18" charset="0"/>
              </a:rPr>
              <a:t>z(t)</a:t>
            </a:r>
            <a:r>
              <a:rPr lang="en-US" altLang="en-US" dirty="0" smtClean="0"/>
              <a:t> defined by</a:t>
            </a:r>
          </a:p>
          <a:p>
            <a:pPr marL="0" indent="0">
              <a:lnSpc>
                <a:spcPct val="120000"/>
              </a:lnSpc>
              <a:buFontTx/>
              <a:buNone/>
              <a:defRPr/>
            </a:pPr>
            <a:r>
              <a:rPr lang="en-US" altLang="en-US" sz="3200" b="1" dirty="0" smtClean="0">
                <a:cs typeface="Times New Roman" panose="02020603050405020304" pitchFamily="18" charset="0"/>
              </a:rPr>
              <a:t>                                                </a:t>
            </a:r>
            <a:r>
              <a:rPr lang="en-US" altLang="en-US" b="1" dirty="0"/>
              <a:t> </a:t>
            </a:r>
            <a:r>
              <a:rPr lang="en-US" altLang="en-US" b="1" dirty="0" smtClean="0"/>
              <a:t>     </a:t>
            </a:r>
            <a:r>
              <a:rPr lang="en-US" altLang="en-US" dirty="0" smtClean="0"/>
              <a:t>(b)</a:t>
            </a:r>
            <a:r>
              <a:rPr lang="en-US" altLang="en-US" sz="3200" dirty="0" smtClean="0">
                <a:cs typeface="Times New Roman" panose="02020603050405020304" pitchFamily="18" charset="0"/>
              </a:rPr>
              <a:t>         </a:t>
            </a:r>
          </a:p>
          <a:p>
            <a:pPr>
              <a:lnSpc>
                <a:spcPct val="120000"/>
              </a:lnSpc>
              <a:defRPr/>
            </a:pPr>
            <a:endParaRPr lang="en-US" altLang="en-US" dirty="0" smtClean="0"/>
          </a:p>
          <a:p>
            <a:pPr>
              <a:lnSpc>
                <a:spcPct val="120000"/>
              </a:lnSpc>
              <a:defRPr/>
            </a:pPr>
            <a:r>
              <a:rPr lang="en-US" altLang="en-US" dirty="0" smtClean="0"/>
              <a:t>The conditional function is generally called the </a:t>
            </a:r>
            <a:r>
              <a:rPr lang="en-US" altLang="en-US" i="1" dirty="0" smtClean="0"/>
              <a:t>hazard.</a:t>
            </a:r>
            <a:r>
              <a:rPr lang="en-US" altLang="en-US" dirty="0" smtClean="0"/>
              <a:t>  Combining (a) and (b):</a:t>
            </a:r>
          </a:p>
          <a:p>
            <a:pPr>
              <a:lnSpc>
                <a:spcPct val="120000"/>
              </a:lnSpc>
              <a:defRPr/>
            </a:pPr>
            <a:endParaRPr lang="en-US" altLang="en-US" i="1" dirty="0" smtClean="0">
              <a:latin typeface="Times New Roman" panose="02020603050405020304" pitchFamily="18" charset="0"/>
              <a:cs typeface="Times New Roman" panose="02020603050405020304" pitchFamily="18" charset="0"/>
            </a:endParaRPr>
          </a:p>
          <a:p>
            <a:pPr>
              <a:lnSpc>
                <a:spcPct val="120000"/>
              </a:lnSpc>
              <a:defRPr/>
            </a:pPr>
            <a:endParaRPr lang="en-US" altLang="en-US" i="1" dirty="0" smtClean="0">
              <a:latin typeface="Times New Roman" panose="02020603050405020304" pitchFamily="18" charset="0"/>
              <a:cs typeface="Times New Roman" panose="02020603050405020304" pitchFamily="18" charset="0"/>
            </a:endParaRPr>
          </a:p>
          <a:p>
            <a:pPr>
              <a:lnSpc>
                <a:spcPct val="120000"/>
              </a:lnSpc>
              <a:defRPr/>
            </a:pPr>
            <a:r>
              <a:rPr lang="en-US" altLang="en-US" dirty="0" smtClean="0"/>
              <a:t>The main reason for defining the </a:t>
            </a:r>
            <a:r>
              <a:rPr lang="en-US" altLang="en-US" i="1" dirty="0" smtClean="0">
                <a:latin typeface="Times New Roman" panose="02020603050405020304" pitchFamily="18" charset="0"/>
                <a:cs typeface="Times New Roman" panose="02020603050405020304" pitchFamily="18" charset="0"/>
              </a:rPr>
              <a:t>z(t)</a:t>
            </a:r>
            <a:r>
              <a:rPr lang="en-US" altLang="en-US" dirty="0" smtClean="0"/>
              <a:t> function is that it is often more convenient to work with than </a:t>
            </a:r>
            <a:r>
              <a:rPr lang="en-US" altLang="en-US" i="1" dirty="0" smtClean="0">
                <a:latin typeface="Times New Roman" panose="02020603050405020304" pitchFamily="18" charset="0"/>
                <a:cs typeface="Times New Roman" panose="02020603050405020304" pitchFamily="18" charset="0"/>
              </a:rPr>
              <a:t>f(t)</a:t>
            </a:r>
            <a:r>
              <a:rPr lang="en-US" altLang="en-US" dirty="0" smtClean="0"/>
              <a:t>.</a:t>
            </a:r>
          </a:p>
        </p:txBody>
      </p:sp>
      <p:graphicFrame>
        <p:nvGraphicFramePr>
          <p:cNvPr id="30723" name="Object 6"/>
          <p:cNvGraphicFramePr>
            <a:graphicFrameLocks/>
          </p:cNvGraphicFramePr>
          <p:nvPr/>
        </p:nvGraphicFramePr>
        <p:xfrm>
          <a:off x="2641600" y="2249488"/>
          <a:ext cx="3725863" cy="854075"/>
        </p:xfrm>
        <a:graphic>
          <a:graphicData uri="http://schemas.openxmlformats.org/presentationml/2006/ole">
            <mc:AlternateContent xmlns:mc="http://schemas.openxmlformats.org/markup-compatibility/2006">
              <mc:Choice xmlns:v="urn:schemas-microsoft-com:vml" Requires="v">
                <p:oleObj spid="_x0000_s31745" name="Equation" r:id="rId3" imgW="2069664" imgH="418893" progId="Equation.3">
                  <p:embed/>
                </p:oleObj>
              </mc:Choice>
              <mc:Fallback>
                <p:oleObj name="Equation" r:id="rId3" imgW="2069664" imgH="418893"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2249488"/>
                        <a:ext cx="37258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4" name="Object 1"/>
          <p:cNvGraphicFramePr>
            <a:graphicFrameLocks/>
          </p:cNvGraphicFramePr>
          <p:nvPr/>
        </p:nvGraphicFramePr>
        <p:xfrm>
          <a:off x="3819525" y="3887788"/>
          <a:ext cx="1622425" cy="854075"/>
        </p:xfrm>
        <a:graphic>
          <a:graphicData uri="http://schemas.openxmlformats.org/presentationml/2006/ole">
            <mc:AlternateContent xmlns:mc="http://schemas.openxmlformats.org/markup-compatibility/2006">
              <mc:Choice xmlns:v="urn:schemas-microsoft-com:vml" Requires="v">
                <p:oleObj spid="_x0000_s31746" name="Equation" r:id="rId5" imgW="901723" imgH="418893" progId="Equation.3">
                  <p:embed/>
                </p:oleObj>
              </mc:Choice>
              <mc:Fallback>
                <p:oleObj name="Equation" r:id="rId5" imgW="901723" imgH="418893"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9525" y="3887788"/>
                        <a:ext cx="16224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114023"/>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71513" y="222250"/>
            <a:ext cx="7772400" cy="1106488"/>
          </a:xfrm>
        </p:spPr>
        <p:txBody>
          <a:bodyPr/>
          <a:lstStyle/>
          <a:p>
            <a:r>
              <a:rPr lang="en-US" altLang="x-none">
                <a:ea typeface="MS PGothic" charset="-128"/>
              </a:rPr>
              <a:t>Hazard Function</a:t>
            </a:r>
          </a:p>
        </p:txBody>
      </p:sp>
      <p:sp>
        <p:nvSpPr>
          <p:cNvPr id="322563" name="Rectangle 3"/>
          <p:cNvSpPr>
            <a:spLocks noGrp="1" noChangeArrowheads="1"/>
          </p:cNvSpPr>
          <p:nvPr>
            <p:ph type="body" idx="1"/>
          </p:nvPr>
        </p:nvSpPr>
        <p:spPr>
          <a:xfrm>
            <a:off x="696913" y="1338263"/>
            <a:ext cx="7772400" cy="4957762"/>
          </a:xfrm>
        </p:spPr>
        <p:txBody>
          <a:bodyPr/>
          <a:lstStyle/>
          <a:p>
            <a:pPr>
              <a:lnSpc>
                <a:spcPct val="120000"/>
              </a:lnSpc>
              <a:defRPr/>
            </a:pPr>
            <a:r>
              <a:rPr lang="en-US" altLang="en-US" dirty="0" smtClean="0"/>
              <a:t>For example, suppose that </a:t>
            </a:r>
            <a:r>
              <a:rPr lang="en-US" altLang="en-US" i="1" dirty="0" smtClean="0"/>
              <a:t>f(t)</a:t>
            </a:r>
            <a:r>
              <a:rPr lang="en-US" altLang="en-US" dirty="0" smtClean="0"/>
              <a:t> is an exponential distribution, the most common failure density one deals with in reliability work.</a:t>
            </a:r>
          </a:p>
          <a:p>
            <a:pPr>
              <a:lnSpc>
                <a:spcPct val="120000"/>
              </a:lnSpc>
              <a:defRPr/>
            </a:pPr>
            <a:endParaRPr lang="en-US" altLang="en-US" dirty="0" smtClean="0"/>
          </a:p>
          <a:p>
            <a:pPr>
              <a:lnSpc>
                <a:spcPct val="120000"/>
              </a:lnSpc>
              <a:defRPr/>
            </a:pPr>
            <a:endParaRPr lang="en-US" altLang="en-US" dirty="0" smtClean="0"/>
          </a:p>
          <a:p>
            <a:pPr>
              <a:lnSpc>
                <a:spcPct val="120000"/>
              </a:lnSpc>
              <a:defRPr/>
            </a:pPr>
            <a:endParaRPr lang="en-US" altLang="en-US" dirty="0" smtClean="0"/>
          </a:p>
          <a:p>
            <a:pPr>
              <a:lnSpc>
                <a:spcPct val="120000"/>
              </a:lnSpc>
              <a:defRPr/>
            </a:pPr>
            <a:endParaRPr lang="en-US" altLang="en-US" dirty="0" smtClean="0"/>
          </a:p>
          <a:p>
            <a:pPr>
              <a:lnSpc>
                <a:spcPct val="120000"/>
              </a:lnSpc>
              <a:defRPr/>
            </a:pPr>
            <a:endParaRPr lang="en-US" altLang="en-US" dirty="0" smtClean="0"/>
          </a:p>
          <a:p>
            <a:pPr marL="0" indent="0">
              <a:lnSpc>
                <a:spcPct val="120000"/>
              </a:lnSpc>
              <a:buFontTx/>
              <a:buNone/>
              <a:defRPr/>
            </a:pPr>
            <a:r>
              <a:rPr lang="en-US" altLang="en-US" sz="3200" b="1" dirty="0" smtClean="0">
                <a:cs typeface="Times New Roman" panose="02020603050405020304" pitchFamily="18" charset="0"/>
              </a:rPr>
              <a:t>     </a:t>
            </a:r>
            <a:endParaRPr lang="en-US" altLang="en-US" dirty="0" smtClean="0"/>
          </a:p>
          <a:p>
            <a:pPr>
              <a:lnSpc>
                <a:spcPct val="120000"/>
              </a:lnSpc>
              <a:defRPr/>
            </a:pPr>
            <a:r>
              <a:rPr lang="en-US" altLang="en-US" dirty="0" smtClean="0"/>
              <a:t>Thus, an exponential failure density corresponds to a constant hazard function.</a:t>
            </a:r>
          </a:p>
          <a:p>
            <a:pPr>
              <a:lnSpc>
                <a:spcPct val="120000"/>
              </a:lnSpc>
              <a:defRPr/>
            </a:pPr>
            <a:r>
              <a:rPr lang="en-US" altLang="en-US" dirty="0" smtClean="0"/>
              <a:t>What are the implications of this result?</a:t>
            </a:r>
          </a:p>
        </p:txBody>
      </p:sp>
      <p:graphicFrame>
        <p:nvGraphicFramePr>
          <p:cNvPr id="31747" name="Object 6"/>
          <p:cNvGraphicFramePr>
            <a:graphicFrameLocks/>
          </p:cNvGraphicFramePr>
          <p:nvPr/>
        </p:nvGraphicFramePr>
        <p:xfrm>
          <a:off x="2981325" y="2308225"/>
          <a:ext cx="3173413" cy="2279650"/>
        </p:xfrm>
        <a:graphic>
          <a:graphicData uri="http://schemas.openxmlformats.org/presentationml/2006/ole">
            <mc:AlternateContent xmlns:mc="http://schemas.openxmlformats.org/markup-compatibility/2006">
              <mc:Choice xmlns:v="urn:schemas-microsoft-com:vml" Requires="v">
                <p:oleObj spid="_x0000_s32769" name="Equation" r:id="rId3" imgW="0" imgH="0" progId="Equation.3">
                  <p:embed/>
                </p:oleObj>
              </mc:Choice>
              <mc:Fallback>
                <p:oleObj name="Equation" r:id="rId3" imgW="0" imgH="0" progId="Equation.3">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981325" y="2308225"/>
                        <a:ext cx="3173413"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90067900"/>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altLang="x-none">
                <a:ea typeface="MS PGothic" charset="-128"/>
              </a:rPr>
              <a:t>Instantaneous Failure Rate</a:t>
            </a:r>
          </a:p>
        </p:txBody>
      </p:sp>
      <p:sp>
        <p:nvSpPr>
          <p:cNvPr id="32770" name="Rectangle 3"/>
          <p:cNvSpPr>
            <a:spLocks noGrp="1" noChangeArrowheads="1"/>
          </p:cNvSpPr>
          <p:nvPr>
            <p:ph type="body" idx="1"/>
          </p:nvPr>
        </p:nvSpPr>
        <p:spPr/>
        <p:txBody>
          <a:bodyPr/>
          <a:lstStyle/>
          <a:p>
            <a:pPr>
              <a:lnSpc>
                <a:spcPct val="120000"/>
              </a:lnSpc>
            </a:pPr>
            <a:r>
              <a:rPr lang="en-US" altLang="x-none">
                <a:ea typeface="MS PGothic" charset="-128"/>
              </a:rPr>
              <a:t>If we know for certain that the component was functioning up to time </a:t>
            </a:r>
            <a:r>
              <a:rPr lang="en-US" altLang="x-none" i="1">
                <a:latin typeface="Times New Roman" charset="0"/>
                <a:ea typeface="MS PGothic" charset="-128"/>
              </a:rPr>
              <a:t>t</a:t>
            </a:r>
            <a:r>
              <a:rPr lang="en-US" altLang="x-none">
                <a:ea typeface="MS PGothic" charset="-128"/>
              </a:rPr>
              <a:t>, the (conditional) probability of its failure in the interval will (in general) be different from  </a:t>
            </a:r>
          </a:p>
          <a:p>
            <a:pPr>
              <a:lnSpc>
                <a:spcPct val="120000"/>
              </a:lnSpc>
            </a:pPr>
            <a:endParaRPr lang="en-US" altLang="x-none">
              <a:ea typeface="MS PGothic" charset="-128"/>
            </a:endParaRPr>
          </a:p>
          <a:p>
            <a:pPr>
              <a:lnSpc>
                <a:spcPct val="120000"/>
              </a:lnSpc>
            </a:pPr>
            <a:r>
              <a:rPr lang="en-US" altLang="x-none">
                <a:ea typeface="MS PGothic" charset="-128"/>
              </a:rPr>
              <a:t>This leads to the notion of </a:t>
            </a:r>
            <a:r>
              <a:rPr lang="en-US" altLang="en-US">
                <a:ea typeface="MS PGothic" charset="-128"/>
              </a:rPr>
              <a:t>“</a:t>
            </a:r>
            <a:r>
              <a:rPr lang="en-US" altLang="x-none">
                <a:ea typeface="MS PGothic" charset="-128"/>
              </a:rPr>
              <a:t>Instantaneous failure rate.</a:t>
            </a:r>
            <a:r>
              <a:rPr lang="en-US" altLang="en-US">
                <a:ea typeface="MS PGothic" charset="-128"/>
              </a:rPr>
              <a:t>”</a:t>
            </a:r>
            <a:r>
              <a:rPr lang="en-US" altLang="x-none">
                <a:ea typeface="MS PGothic" charset="-128"/>
              </a:rPr>
              <a:t>  the conditional probability that the component does not survive for an (additional) interval of duration </a:t>
            </a:r>
            <a:r>
              <a:rPr lang="en-US" altLang="x-none" i="1">
                <a:latin typeface="Times New Roman" charset="0"/>
                <a:ea typeface="MS PGothic" charset="-128"/>
              </a:rPr>
              <a:t>x</a:t>
            </a:r>
            <a:r>
              <a:rPr lang="en-US" altLang="x-none">
                <a:ea typeface="MS PGothic" charset="-128"/>
              </a:rPr>
              <a:t> given that it has survived until time </a:t>
            </a:r>
            <a:r>
              <a:rPr lang="en-US" altLang="x-none" i="1">
                <a:latin typeface="Times New Roman" charset="0"/>
                <a:ea typeface="MS PGothic" charset="-128"/>
              </a:rPr>
              <a:t>t</a:t>
            </a:r>
            <a:r>
              <a:rPr lang="en-US" altLang="x-none">
                <a:ea typeface="MS PGothic" charset="-128"/>
              </a:rPr>
              <a:t> can be written as:</a:t>
            </a:r>
          </a:p>
          <a:p>
            <a:pPr>
              <a:lnSpc>
                <a:spcPct val="120000"/>
              </a:lnSpc>
            </a:pPr>
            <a:endParaRPr lang="en-US" altLang="x-none">
              <a:ea typeface="MS PGothic" charset="-128"/>
            </a:endParaRPr>
          </a:p>
        </p:txBody>
      </p:sp>
      <p:graphicFrame>
        <p:nvGraphicFramePr>
          <p:cNvPr id="32771" name="Object 3"/>
          <p:cNvGraphicFramePr>
            <a:graphicFrameLocks/>
          </p:cNvGraphicFramePr>
          <p:nvPr/>
        </p:nvGraphicFramePr>
        <p:xfrm>
          <a:off x="4362450" y="2341563"/>
          <a:ext cx="935038" cy="414337"/>
        </p:xfrm>
        <a:graphic>
          <a:graphicData uri="http://schemas.openxmlformats.org/presentationml/2006/ole">
            <mc:AlternateContent xmlns:mc="http://schemas.openxmlformats.org/markup-compatibility/2006">
              <mc:Choice xmlns:v="urn:schemas-microsoft-com:vml" Requires="v">
                <p:oleObj spid="_x0000_s33793" name="Equation" r:id="rId3" imgW="456924" imgH="203384" progId="Equation.3">
                  <p:embed/>
                </p:oleObj>
              </mc:Choice>
              <mc:Fallback>
                <p:oleObj name="Equation" r:id="rId3" imgW="456924" imgH="203384"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450" y="2341563"/>
                        <a:ext cx="93503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2" name="Object 6"/>
          <p:cNvGraphicFramePr>
            <a:graphicFrameLocks/>
          </p:cNvGraphicFramePr>
          <p:nvPr/>
        </p:nvGraphicFramePr>
        <p:xfrm>
          <a:off x="2005013" y="4859338"/>
          <a:ext cx="5575300" cy="850900"/>
        </p:xfrm>
        <a:graphic>
          <a:graphicData uri="http://schemas.openxmlformats.org/presentationml/2006/ole">
            <mc:AlternateContent xmlns:mc="http://schemas.openxmlformats.org/markup-compatibility/2006">
              <mc:Choice xmlns:v="urn:schemas-microsoft-com:vml" Requires="v">
                <p:oleObj spid="_x0000_s33794" name="Equation" r:id="rId5" imgW="2729972" imgH="418893" progId="Equation.3">
                  <p:embed/>
                </p:oleObj>
              </mc:Choice>
              <mc:Fallback>
                <p:oleObj name="Equation" r:id="rId5" imgW="2729972" imgH="418893"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5013" y="4859338"/>
                        <a:ext cx="55753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7629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77863" y="152400"/>
            <a:ext cx="7772400" cy="1106488"/>
          </a:xfrm>
        </p:spPr>
        <p:txBody>
          <a:bodyPr/>
          <a:lstStyle/>
          <a:p>
            <a:r>
              <a:rPr lang="en-US" altLang="en-US" sz="2900" dirty="0" smtClean="0">
                <a:ea typeface="MS PGothic" charset="-128"/>
              </a:rPr>
              <a:t>Moments of a Distribution</a:t>
            </a:r>
            <a:endParaRPr lang="en-US" altLang="en-US" sz="2900" dirty="0">
              <a:ea typeface="MS PGothic" charset="-128"/>
            </a:endParaRPr>
          </a:p>
        </p:txBody>
      </p:sp>
      <p:sp>
        <p:nvSpPr>
          <p:cNvPr id="36866" name="Content Placeholder 2"/>
          <p:cNvSpPr>
            <a:spLocks noGrp="1"/>
          </p:cNvSpPr>
          <p:nvPr>
            <p:ph idx="1"/>
          </p:nvPr>
        </p:nvSpPr>
        <p:spPr>
          <a:xfrm>
            <a:off x="685800" y="1230313"/>
            <a:ext cx="7973291" cy="5073505"/>
          </a:xfrm>
        </p:spPr>
        <p:txBody>
          <a:bodyPr/>
          <a:lstStyle/>
          <a:p>
            <a:pPr marL="284163" indent="-284163"/>
            <a:r>
              <a:rPr lang="en-US" altLang="en-US" sz="1700" dirty="0">
                <a:ea typeface="MS PGothic" charset="-128"/>
              </a:rPr>
              <a:t>Let </a:t>
            </a:r>
            <a:r>
              <a:rPr lang="en-US" altLang="en-US" sz="1700" i="1" dirty="0">
                <a:latin typeface="Times New Roman" charset="0"/>
                <a:ea typeface="MS PGothic" charset="-128"/>
              </a:rPr>
              <a:t>X</a:t>
            </a:r>
            <a:r>
              <a:rPr lang="en-US" altLang="en-US" sz="1700" dirty="0">
                <a:ea typeface="MS PGothic" charset="-128"/>
              </a:rPr>
              <a:t> be a random variable, and define another random variable </a:t>
            </a:r>
            <a:r>
              <a:rPr lang="en-US" altLang="en-US" sz="1700" i="1" dirty="0">
                <a:latin typeface="Times New Roman" charset="0"/>
                <a:ea typeface="MS PGothic" charset="-128"/>
              </a:rPr>
              <a:t>Y</a:t>
            </a:r>
            <a:r>
              <a:rPr lang="en-US" altLang="en-US" sz="1700" dirty="0">
                <a:ea typeface="MS PGothic" charset="-128"/>
              </a:rPr>
              <a:t> as a function of </a:t>
            </a:r>
            <a:r>
              <a:rPr lang="en-US" altLang="en-US" sz="1700" i="1" dirty="0">
                <a:latin typeface="Times New Roman" charset="0"/>
                <a:ea typeface="MS PGothic" charset="-128"/>
              </a:rPr>
              <a:t>X</a:t>
            </a:r>
            <a:r>
              <a:rPr lang="en-US" altLang="en-US" sz="1700" dirty="0">
                <a:ea typeface="MS PGothic" charset="-128"/>
              </a:rPr>
              <a:t> so that                     Suppose that we wish to compute </a:t>
            </a:r>
            <a:r>
              <a:rPr lang="en-US" altLang="en-US" sz="1700" i="1" dirty="0">
                <a:latin typeface="Times New Roman" charset="0"/>
                <a:ea typeface="MS PGothic" charset="-128"/>
              </a:rPr>
              <a:t>E[Y]</a:t>
            </a:r>
            <a:br>
              <a:rPr lang="en-US" altLang="en-US" sz="1700" i="1" dirty="0">
                <a:latin typeface="Times New Roman" charset="0"/>
                <a:ea typeface="MS PGothic" charset="-128"/>
              </a:rPr>
            </a:br>
            <a:r>
              <a:rPr lang="en-US" altLang="en-US" sz="1700" i="1" dirty="0">
                <a:latin typeface="Times New Roman" charset="0"/>
                <a:ea typeface="MS PGothic" charset="-128"/>
              </a:rPr>
              <a:t/>
            </a:r>
            <a:br>
              <a:rPr lang="en-US" altLang="en-US" sz="1700" i="1" dirty="0">
                <a:latin typeface="Times New Roman" charset="0"/>
                <a:ea typeface="MS PGothic" charset="-128"/>
              </a:rPr>
            </a:br>
            <a:r>
              <a:rPr lang="en-US" altLang="en-US" sz="1700" i="1" dirty="0">
                <a:latin typeface="Times New Roman" charset="0"/>
                <a:ea typeface="MS PGothic" charset="-128"/>
              </a:rPr>
              <a:t/>
            </a:r>
            <a:br>
              <a:rPr lang="en-US" altLang="en-US" sz="1700" i="1" dirty="0">
                <a:latin typeface="Times New Roman" charset="0"/>
                <a:ea typeface="MS PGothic" charset="-128"/>
              </a:rPr>
            </a:br>
            <a:r>
              <a:rPr lang="en-US" altLang="en-US" sz="1700" i="1" dirty="0">
                <a:latin typeface="Times New Roman" charset="0"/>
                <a:ea typeface="MS PGothic" charset="-128"/>
              </a:rPr>
              <a:t/>
            </a:r>
            <a:br>
              <a:rPr lang="en-US" altLang="en-US" sz="1700" i="1" dirty="0">
                <a:latin typeface="Times New Roman" charset="0"/>
                <a:ea typeface="MS PGothic" charset="-128"/>
              </a:rPr>
            </a:br>
            <a:r>
              <a:rPr lang="en-US" altLang="en-US" sz="1700" i="1" dirty="0">
                <a:latin typeface="Times New Roman" charset="0"/>
                <a:ea typeface="MS PGothic" charset="-128"/>
              </a:rPr>
              <a:t/>
            </a:r>
            <a:br>
              <a:rPr lang="en-US" altLang="en-US" sz="1700" i="1" dirty="0">
                <a:latin typeface="Times New Roman" charset="0"/>
                <a:ea typeface="MS PGothic" charset="-128"/>
              </a:rPr>
            </a:br>
            <a:r>
              <a:rPr lang="en-US" altLang="en-US" sz="1700" dirty="0">
                <a:ea typeface="MS PGothic" charset="-128"/>
              </a:rPr>
              <a:t>(provided the sum or the integral on the right-hand side is absolutely convergent). </a:t>
            </a:r>
            <a:r>
              <a:rPr lang="en-US" altLang="en-US" sz="1700" dirty="0">
                <a:solidFill>
                  <a:srgbClr val="FF0000"/>
                </a:solidFill>
                <a:ea typeface="MS PGothic" charset="-128"/>
              </a:rPr>
              <a:t>A special case of interest is the power function</a:t>
            </a:r>
            <a:br>
              <a:rPr lang="en-US" altLang="en-US" sz="1700" dirty="0">
                <a:solidFill>
                  <a:srgbClr val="FF0000"/>
                </a:solidFill>
                <a:ea typeface="MS PGothic" charset="-128"/>
              </a:rPr>
            </a:br>
            <a:r>
              <a:rPr lang="en-US" altLang="en-US" sz="1700" dirty="0">
                <a:solidFill>
                  <a:srgbClr val="FF0000"/>
                </a:solidFill>
                <a:ea typeface="MS PGothic" charset="-128"/>
              </a:rPr>
              <a:t>For </a:t>
            </a:r>
            <a:r>
              <a:rPr lang="en-US" altLang="en-US" sz="1700" i="1" dirty="0">
                <a:solidFill>
                  <a:srgbClr val="FF0000"/>
                </a:solidFill>
                <a:latin typeface="Times New Roman" charset="0"/>
                <a:ea typeface="MS PGothic" charset="-128"/>
              </a:rPr>
              <a:t>k</a:t>
            </a:r>
            <a:r>
              <a:rPr lang="en-US" altLang="en-US" sz="1700" dirty="0">
                <a:solidFill>
                  <a:srgbClr val="FF0000"/>
                </a:solidFill>
                <a:ea typeface="MS PGothic" charset="-128"/>
              </a:rPr>
              <a:t>=1,2,3,…,              is known as the </a:t>
            </a:r>
            <a:r>
              <a:rPr lang="en-US" altLang="en-US" sz="1700" i="1" dirty="0">
                <a:solidFill>
                  <a:srgbClr val="FF0000"/>
                </a:solidFill>
                <a:latin typeface="Times New Roman" charset="0"/>
                <a:ea typeface="MS PGothic" charset="-128"/>
              </a:rPr>
              <a:t>k</a:t>
            </a:r>
            <a:r>
              <a:rPr lang="en-US" altLang="en-US" sz="1700" dirty="0">
                <a:solidFill>
                  <a:srgbClr val="FF0000"/>
                </a:solidFill>
                <a:ea typeface="MS PGothic" charset="-128"/>
              </a:rPr>
              <a:t>th moment of the random variable </a:t>
            </a:r>
            <a:r>
              <a:rPr lang="en-US" altLang="en-US" sz="1700" i="1" dirty="0">
                <a:solidFill>
                  <a:srgbClr val="FF0000"/>
                </a:solidFill>
                <a:latin typeface="Times New Roman" charset="0"/>
                <a:ea typeface="MS PGothic" charset="-128"/>
              </a:rPr>
              <a:t>X</a:t>
            </a:r>
            <a:r>
              <a:rPr lang="en-US" altLang="en-US" sz="1700" dirty="0">
                <a:ea typeface="MS PGothic" charset="-128"/>
              </a:rPr>
              <a:t>.  Note that the first moment          is the ordinary expectation or the mean of </a:t>
            </a:r>
            <a:r>
              <a:rPr lang="en-US" altLang="en-US" sz="1700" i="1" dirty="0">
                <a:latin typeface="Times New Roman" charset="0"/>
                <a:ea typeface="MS PGothic" charset="-128"/>
              </a:rPr>
              <a:t>X.</a:t>
            </a:r>
          </a:p>
          <a:p>
            <a:pPr marL="284163" indent="-284163"/>
            <a:r>
              <a:rPr lang="en-US" altLang="en-US" sz="1700" dirty="0">
                <a:ea typeface="MS PGothic" charset="-128"/>
              </a:rPr>
              <a:t>We define the </a:t>
            </a:r>
            <a:r>
              <a:rPr lang="en-US" altLang="en-US" sz="1700" i="1" dirty="0">
                <a:latin typeface="Times New Roman" charset="0"/>
                <a:ea typeface="MS PGothic" charset="-128"/>
              </a:rPr>
              <a:t>k</a:t>
            </a:r>
            <a:r>
              <a:rPr lang="en-US" altLang="en-US" sz="1700" dirty="0">
                <a:ea typeface="MS PGothic" charset="-128"/>
              </a:rPr>
              <a:t>th central moment,      of the random variable </a:t>
            </a:r>
            <a:r>
              <a:rPr lang="en-US" altLang="en-US" sz="1700" i="1" dirty="0">
                <a:latin typeface="Times New Roman" charset="0"/>
                <a:ea typeface="MS PGothic" charset="-128"/>
              </a:rPr>
              <a:t>X</a:t>
            </a:r>
            <a:r>
              <a:rPr lang="en-US" altLang="en-US" sz="1700" dirty="0">
                <a:ea typeface="MS PGothic" charset="-128"/>
              </a:rPr>
              <a:t> by</a:t>
            </a:r>
            <a:br>
              <a:rPr lang="en-US" altLang="en-US" sz="1700" dirty="0">
                <a:ea typeface="MS PGothic" charset="-128"/>
              </a:rPr>
            </a:br>
            <a:endParaRPr lang="en-US" altLang="en-US" sz="1700" dirty="0">
              <a:ea typeface="MS PGothic" charset="-128"/>
            </a:endParaRPr>
          </a:p>
          <a:p>
            <a:pPr marL="284163" indent="-284163"/>
            <a:r>
              <a:rPr lang="en-US" altLang="en-US" sz="1700" dirty="0">
                <a:ea typeface="MS PGothic" charset="-128"/>
              </a:rPr>
              <a:t>Known as the </a:t>
            </a:r>
            <a:r>
              <a:rPr lang="en-US" altLang="en-US" sz="1700" dirty="0">
                <a:solidFill>
                  <a:srgbClr val="FF0000"/>
                </a:solidFill>
                <a:ea typeface="MS PGothic" charset="-128"/>
              </a:rPr>
              <a:t>variance of </a:t>
            </a:r>
            <a:r>
              <a:rPr lang="en-US" altLang="en-US" sz="1700" i="1" dirty="0">
                <a:solidFill>
                  <a:srgbClr val="FF0000"/>
                </a:solidFill>
                <a:latin typeface="Times New Roman" charset="0"/>
                <a:ea typeface="MS PGothic" charset="-128"/>
              </a:rPr>
              <a:t>X</a:t>
            </a:r>
            <a:r>
              <a:rPr lang="en-US" altLang="en-US" sz="1700" dirty="0">
                <a:solidFill>
                  <a:srgbClr val="FF0000"/>
                </a:solidFill>
                <a:ea typeface="MS PGothic" charset="-128"/>
              </a:rPr>
              <a:t>,</a:t>
            </a:r>
            <a:r>
              <a:rPr lang="en-US" altLang="en-US" sz="1700" dirty="0">
                <a:ea typeface="MS PGothic" charset="-128"/>
              </a:rPr>
              <a:t> </a:t>
            </a:r>
            <a:r>
              <a:rPr lang="en-US" altLang="en-US" sz="1700" dirty="0" err="1">
                <a:ea typeface="MS PGothic" charset="-128"/>
              </a:rPr>
              <a:t>Var</a:t>
            </a:r>
            <a:r>
              <a:rPr lang="en-US" altLang="en-US" sz="1700" dirty="0">
                <a:ea typeface="MS PGothic" charset="-128"/>
              </a:rPr>
              <a:t>[</a:t>
            </a:r>
            <a:r>
              <a:rPr lang="en-US" altLang="en-US" sz="1700" i="1" dirty="0">
                <a:latin typeface="Times New Roman" charset="0"/>
                <a:ea typeface="MS PGothic" charset="-128"/>
              </a:rPr>
              <a:t>X</a:t>
            </a:r>
            <a:r>
              <a:rPr lang="en-US" altLang="en-US" sz="1700" dirty="0">
                <a:ea typeface="MS PGothic" charset="-128"/>
              </a:rPr>
              <a:t>], often denoted by </a:t>
            </a:r>
          </a:p>
          <a:p>
            <a:pPr marL="284163" indent="-284163"/>
            <a:r>
              <a:rPr lang="en-US" altLang="en-US" sz="1700" dirty="0">
                <a:ea typeface="MS PGothic" charset="-128"/>
              </a:rPr>
              <a:t>The variance of a random variable </a:t>
            </a:r>
            <a:r>
              <a:rPr lang="en-US" altLang="en-US" sz="1700" i="1" dirty="0">
                <a:latin typeface="Times New Roman" charset="0"/>
                <a:ea typeface="MS PGothic" charset="-128"/>
              </a:rPr>
              <a:t>X is</a:t>
            </a:r>
            <a:br>
              <a:rPr lang="en-US" altLang="en-US" sz="1700" i="1" dirty="0">
                <a:latin typeface="Times New Roman" charset="0"/>
                <a:ea typeface="MS PGothic" charset="-128"/>
              </a:rPr>
            </a:br>
            <a:r>
              <a:rPr lang="en-US" altLang="en-US" sz="1700" i="1" dirty="0">
                <a:latin typeface="Times New Roman" charset="0"/>
                <a:ea typeface="MS PGothic" charset="-128"/>
              </a:rPr>
              <a:t/>
            </a:r>
            <a:br>
              <a:rPr lang="en-US" altLang="en-US" sz="1700" i="1" dirty="0">
                <a:latin typeface="Times New Roman" charset="0"/>
                <a:ea typeface="MS PGothic" charset="-128"/>
              </a:rPr>
            </a:br>
            <a:r>
              <a:rPr lang="en-US" altLang="en-US" sz="1700" i="1" dirty="0">
                <a:latin typeface="Times New Roman" charset="0"/>
                <a:ea typeface="MS PGothic" charset="-128"/>
              </a:rPr>
              <a:t/>
            </a:r>
            <a:br>
              <a:rPr lang="en-US" altLang="en-US" sz="1700" i="1" dirty="0">
                <a:latin typeface="Times New Roman" charset="0"/>
                <a:ea typeface="MS PGothic" charset="-128"/>
              </a:rPr>
            </a:br>
            <a:endParaRPr lang="en-US" altLang="en-US" sz="1700" i="1" dirty="0">
              <a:latin typeface="Times New Roman" charset="0"/>
              <a:ea typeface="MS PGothic" charset="-128"/>
            </a:endParaRPr>
          </a:p>
          <a:p>
            <a:pPr marL="284163" indent="-284163"/>
            <a:r>
              <a:rPr lang="en-US" altLang="en-US" sz="1700" dirty="0" smtClean="0">
                <a:ea typeface="MS PGothic" charset="-128"/>
              </a:rPr>
              <a:t> </a:t>
            </a:r>
            <a:r>
              <a:rPr lang="en-US" altLang="en-US" sz="1700" dirty="0" err="1">
                <a:ea typeface="MS PGothic" charset="-128"/>
              </a:rPr>
              <a:t>Var</a:t>
            </a:r>
            <a:r>
              <a:rPr lang="en-US" altLang="en-US" sz="1700" dirty="0">
                <a:latin typeface="Times New Roman" charset="0"/>
                <a:ea typeface="MS PGothic" charset="-128"/>
              </a:rPr>
              <a:t>[</a:t>
            </a:r>
            <a:r>
              <a:rPr lang="en-US" altLang="en-US" sz="1700" i="1" dirty="0">
                <a:latin typeface="Times New Roman" charset="0"/>
                <a:ea typeface="MS PGothic" charset="-128"/>
              </a:rPr>
              <a:t>X</a:t>
            </a:r>
            <a:r>
              <a:rPr lang="en-US" altLang="en-US" sz="1700" dirty="0">
                <a:latin typeface="Times New Roman" charset="0"/>
                <a:ea typeface="MS PGothic" charset="-128"/>
              </a:rPr>
              <a:t>] </a:t>
            </a:r>
            <a:r>
              <a:rPr lang="en-US" altLang="en-US" sz="1700" dirty="0">
                <a:ea typeface="MS PGothic" charset="-128"/>
              </a:rPr>
              <a:t>is always a nonnegative number.</a:t>
            </a:r>
          </a:p>
        </p:txBody>
      </p:sp>
      <p:graphicFrame>
        <p:nvGraphicFramePr>
          <p:cNvPr id="36867" name="Object 1"/>
          <p:cNvGraphicFramePr>
            <a:graphicFrameLocks noChangeAspect="1"/>
          </p:cNvGraphicFramePr>
          <p:nvPr/>
        </p:nvGraphicFramePr>
        <p:xfrm>
          <a:off x="3327400" y="4197350"/>
          <a:ext cx="1949450" cy="379413"/>
        </p:xfrm>
        <a:graphic>
          <a:graphicData uri="http://schemas.openxmlformats.org/presentationml/2006/ole">
            <mc:AlternateContent xmlns:mc="http://schemas.openxmlformats.org/markup-compatibility/2006">
              <mc:Choice xmlns:v="urn:schemas-microsoft-com:vml" Requires="v">
                <p:oleObj spid="_x0000_s1025" name="Equation" r:id="rId3" imgW="1257300" imgH="241300" progId="Equation.3">
                  <p:embed/>
                </p:oleObj>
              </mc:Choice>
              <mc:Fallback>
                <p:oleObj name="Equation" r:id="rId3" imgW="12573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400" y="4197350"/>
                        <a:ext cx="19494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68" name="Object 3"/>
          <p:cNvGraphicFramePr>
            <a:graphicFrameLocks noChangeAspect="1"/>
          </p:cNvGraphicFramePr>
          <p:nvPr/>
        </p:nvGraphicFramePr>
        <p:xfrm>
          <a:off x="3073400" y="1525588"/>
          <a:ext cx="1003300" cy="319087"/>
        </p:xfrm>
        <a:graphic>
          <a:graphicData uri="http://schemas.openxmlformats.org/presentationml/2006/ole">
            <mc:AlternateContent xmlns:mc="http://schemas.openxmlformats.org/markup-compatibility/2006">
              <mc:Choice xmlns:v="urn:schemas-microsoft-com:vml" Requires="v">
                <p:oleObj spid="_x0000_s1026" name="Equation" r:id="rId5" imgW="647419" imgH="203112" progId="Equation.3">
                  <p:embed/>
                </p:oleObj>
              </mc:Choice>
              <mc:Fallback>
                <p:oleObj name="Equation" r:id="rId5" imgW="647419"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3400" y="1525588"/>
                        <a:ext cx="10033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69" name="Object 2"/>
          <p:cNvGraphicFramePr>
            <a:graphicFrameLocks noChangeAspect="1"/>
          </p:cNvGraphicFramePr>
          <p:nvPr>
            <p:extLst/>
          </p:nvPr>
        </p:nvGraphicFramePr>
        <p:xfrm>
          <a:off x="1389063" y="1789907"/>
          <a:ext cx="5467350" cy="1031875"/>
        </p:xfrm>
        <a:graphic>
          <a:graphicData uri="http://schemas.openxmlformats.org/presentationml/2006/ole">
            <mc:AlternateContent xmlns:mc="http://schemas.openxmlformats.org/markup-compatibility/2006">
              <mc:Choice xmlns:v="urn:schemas-microsoft-com:vml" Requires="v">
                <p:oleObj spid="_x0000_s1027" name="Equation" r:id="rId7" imgW="3530600" imgH="660400" progId="Equation.3">
                  <p:embed/>
                </p:oleObj>
              </mc:Choice>
              <mc:Fallback>
                <p:oleObj name="Equation" r:id="rId7" imgW="3530600" imgH="660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9063" y="1789907"/>
                        <a:ext cx="54673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0" name="Object 4"/>
          <p:cNvGraphicFramePr>
            <a:graphicFrameLocks noChangeAspect="1"/>
          </p:cNvGraphicFramePr>
          <p:nvPr/>
        </p:nvGraphicFramePr>
        <p:xfrm>
          <a:off x="6800850" y="3006725"/>
          <a:ext cx="1101725" cy="360363"/>
        </p:xfrm>
        <a:graphic>
          <a:graphicData uri="http://schemas.openxmlformats.org/presentationml/2006/ole">
            <mc:AlternateContent xmlns:mc="http://schemas.openxmlformats.org/markup-compatibility/2006">
              <mc:Choice xmlns:v="urn:schemas-microsoft-com:vml" Requires="v">
                <p:oleObj spid="_x0000_s1028" name="Equation" r:id="rId9" imgW="711200" imgH="228600" progId="Equation.3">
                  <p:embed/>
                </p:oleObj>
              </mc:Choice>
              <mc:Fallback>
                <p:oleObj name="Equation" r:id="rId9" imgW="7112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0850" y="3006725"/>
                        <a:ext cx="11017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1" name="Object 5"/>
          <p:cNvGraphicFramePr>
            <a:graphicFrameLocks noChangeAspect="1"/>
          </p:cNvGraphicFramePr>
          <p:nvPr/>
        </p:nvGraphicFramePr>
        <p:xfrm>
          <a:off x="2555875" y="3290888"/>
          <a:ext cx="688975" cy="360362"/>
        </p:xfrm>
        <a:graphic>
          <a:graphicData uri="http://schemas.openxmlformats.org/presentationml/2006/ole">
            <mc:AlternateContent xmlns:mc="http://schemas.openxmlformats.org/markup-compatibility/2006">
              <mc:Choice xmlns:v="urn:schemas-microsoft-com:vml" Requires="v">
                <p:oleObj spid="_x0000_s1029" name="Equation" r:id="rId11" imgW="444307" imgH="228501" progId="Equation.3">
                  <p:embed/>
                </p:oleObj>
              </mc:Choice>
              <mc:Fallback>
                <p:oleObj name="Equation" r:id="rId11" imgW="444307" imgH="22850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5875" y="3290888"/>
                        <a:ext cx="6889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2" name="Object 6"/>
          <p:cNvGraphicFramePr>
            <a:graphicFrameLocks noChangeAspect="1"/>
          </p:cNvGraphicFramePr>
          <p:nvPr/>
        </p:nvGraphicFramePr>
        <p:xfrm>
          <a:off x="3532188" y="3582988"/>
          <a:ext cx="590550" cy="320675"/>
        </p:xfrm>
        <a:graphic>
          <a:graphicData uri="http://schemas.openxmlformats.org/presentationml/2006/ole">
            <mc:AlternateContent xmlns:mc="http://schemas.openxmlformats.org/markup-compatibility/2006">
              <mc:Choice xmlns:v="urn:schemas-microsoft-com:vml" Requires="v">
                <p:oleObj spid="_x0000_s1030" name="Equation" r:id="rId13" imgW="380835" imgH="203112" progId="Equation.3">
                  <p:embed/>
                </p:oleObj>
              </mc:Choice>
              <mc:Fallback>
                <p:oleObj name="Equation" r:id="rId13" imgW="380835" imgH="203112"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32188" y="3582988"/>
                        <a:ext cx="5905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3" name="Object 7"/>
          <p:cNvGraphicFramePr>
            <a:graphicFrameLocks noChangeAspect="1"/>
          </p:cNvGraphicFramePr>
          <p:nvPr/>
        </p:nvGraphicFramePr>
        <p:xfrm>
          <a:off x="4381500" y="3870325"/>
          <a:ext cx="295275" cy="360363"/>
        </p:xfrm>
        <a:graphic>
          <a:graphicData uri="http://schemas.openxmlformats.org/presentationml/2006/ole">
            <mc:AlternateContent xmlns:mc="http://schemas.openxmlformats.org/markup-compatibility/2006">
              <mc:Choice xmlns:v="urn:schemas-microsoft-com:vml" Requires="v">
                <p:oleObj spid="_x0000_s1031" name="Equation" r:id="rId15" imgW="190500" imgH="228600" progId="Equation.3">
                  <p:embed/>
                </p:oleObj>
              </mc:Choice>
              <mc:Fallback>
                <p:oleObj name="Equation" r:id="rId15" imgW="19050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81500" y="3870325"/>
                        <a:ext cx="2952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4" name="Object 8"/>
          <p:cNvGraphicFramePr>
            <a:graphicFrameLocks noChangeAspect="1"/>
          </p:cNvGraphicFramePr>
          <p:nvPr/>
        </p:nvGraphicFramePr>
        <p:xfrm>
          <a:off x="6148388" y="4424363"/>
          <a:ext cx="314325" cy="320675"/>
        </p:xfrm>
        <a:graphic>
          <a:graphicData uri="http://schemas.openxmlformats.org/presentationml/2006/ole">
            <mc:AlternateContent xmlns:mc="http://schemas.openxmlformats.org/markup-compatibility/2006">
              <mc:Choice xmlns:v="urn:schemas-microsoft-com:vml" Requires="v">
                <p:oleObj spid="_x0000_s1032" name="Equation" r:id="rId17" imgW="203024" imgH="203024" progId="Equation.3">
                  <p:embed/>
                </p:oleObj>
              </mc:Choice>
              <mc:Fallback>
                <p:oleObj name="Equation" r:id="rId17" imgW="203024" imgH="203024"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48388" y="4424363"/>
                        <a:ext cx="3143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5" name="Object 9"/>
          <p:cNvGraphicFramePr>
            <a:graphicFrameLocks noChangeAspect="1"/>
          </p:cNvGraphicFramePr>
          <p:nvPr>
            <p:extLst>
              <p:ext uri="{D42A27DB-BD31-4B8C-83A1-F6EECF244321}">
                <p14:modId xmlns:p14="http://schemas.microsoft.com/office/powerpoint/2010/main" val="742456746"/>
              </p:ext>
            </p:extLst>
          </p:nvPr>
        </p:nvGraphicFramePr>
        <p:xfrm>
          <a:off x="2084820" y="4986337"/>
          <a:ext cx="5175250" cy="1039813"/>
        </p:xfrm>
        <a:graphic>
          <a:graphicData uri="http://schemas.openxmlformats.org/presentationml/2006/ole">
            <mc:AlternateContent xmlns:mc="http://schemas.openxmlformats.org/markup-compatibility/2006">
              <mc:Choice xmlns:v="urn:schemas-microsoft-com:vml" Requires="v">
                <p:oleObj spid="_x0000_s1033" name="Equation" r:id="rId19" imgW="3708400" imgH="736600" progId="Equation.3">
                  <p:embed/>
                </p:oleObj>
              </mc:Choice>
              <mc:Fallback>
                <p:oleObj name="Equation" r:id="rId19" imgW="3708400" imgH="736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84820" y="4986337"/>
                        <a:ext cx="517525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096685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altLang="x-none">
                <a:ea typeface="MS PGothic" charset="-128"/>
              </a:rPr>
              <a:t>Instantaneous Failure Rate (Cont</a:t>
            </a:r>
            <a:r>
              <a:rPr lang="en-US" altLang="en-US">
                <a:ea typeface="MS PGothic" charset="-128"/>
              </a:rPr>
              <a:t>’</a:t>
            </a:r>
            <a:r>
              <a:rPr lang="en-US" altLang="x-none">
                <a:ea typeface="MS PGothic" charset="-128"/>
              </a:rPr>
              <a:t>d)</a:t>
            </a:r>
          </a:p>
        </p:txBody>
      </p:sp>
      <p:sp>
        <p:nvSpPr>
          <p:cNvPr id="322563" name="Rectangle 3"/>
          <p:cNvSpPr>
            <a:spLocks noGrp="1" noChangeArrowheads="1"/>
          </p:cNvSpPr>
          <p:nvPr>
            <p:ph type="body" idx="1"/>
          </p:nvPr>
        </p:nvSpPr>
        <p:spPr/>
        <p:txBody>
          <a:bodyPr/>
          <a:lstStyle/>
          <a:p>
            <a:pPr>
              <a:lnSpc>
                <a:spcPct val="120000"/>
              </a:lnSpc>
            </a:pPr>
            <a:r>
              <a:rPr lang="en-US" altLang="en-US">
                <a:ea typeface="MS PGothic" charset="-128"/>
              </a:rPr>
              <a:t>Definition: The instantaneous failure rate </a:t>
            </a:r>
            <a:r>
              <a:rPr lang="en-US" altLang="en-US" i="1">
                <a:latin typeface="Times New Roman" charset="0"/>
                <a:ea typeface="MS PGothic" charset="-128"/>
              </a:rPr>
              <a:t>h(t)</a:t>
            </a:r>
            <a:r>
              <a:rPr lang="en-US" altLang="en-US">
                <a:ea typeface="MS PGothic" charset="-128"/>
              </a:rPr>
              <a:t> at time </a:t>
            </a:r>
            <a:r>
              <a:rPr lang="en-US" altLang="en-US" i="1">
                <a:latin typeface="Times New Roman" charset="0"/>
                <a:ea typeface="MS PGothic" charset="-128"/>
              </a:rPr>
              <a:t>t</a:t>
            </a:r>
            <a:r>
              <a:rPr lang="en-US" altLang="en-US">
                <a:ea typeface="MS PGothic" charset="-128"/>
              </a:rPr>
              <a:t> is defined to be:</a:t>
            </a:r>
          </a:p>
          <a:p>
            <a:pPr>
              <a:lnSpc>
                <a:spcPct val="120000"/>
              </a:lnSpc>
            </a:pPr>
            <a:endParaRPr lang="en-US" altLang="en-US">
              <a:ea typeface="MS PGothic" charset="-128"/>
            </a:endParaRPr>
          </a:p>
          <a:p>
            <a:pPr>
              <a:lnSpc>
                <a:spcPct val="120000"/>
              </a:lnSpc>
            </a:pPr>
            <a:endParaRPr lang="en-US" altLang="en-US">
              <a:ea typeface="MS PGothic" charset="-128"/>
            </a:endParaRPr>
          </a:p>
          <a:p>
            <a:pPr>
              <a:lnSpc>
                <a:spcPct val="120000"/>
              </a:lnSpc>
              <a:buFontTx/>
              <a:buNone/>
            </a:pPr>
            <a:r>
              <a:rPr lang="en-US" altLang="en-US">
                <a:ea typeface="MS PGothic" charset="-128"/>
              </a:rPr>
              <a:t>	so that:</a:t>
            </a:r>
          </a:p>
          <a:p>
            <a:pPr>
              <a:lnSpc>
                <a:spcPct val="120000"/>
              </a:lnSpc>
            </a:pPr>
            <a:endParaRPr lang="en-US" altLang="en-US">
              <a:ea typeface="MS PGothic" charset="-128"/>
            </a:endParaRPr>
          </a:p>
          <a:p>
            <a:pPr>
              <a:lnSpc>
                <a:spcPct val="120000"/>
              </a:lnSpc>
            </a:pPr>
            <a:r>
              <a:rPr lang="en-US" altLang="en-US" i="1">
                <a:latin typeface="Times New Roman" charset="0"/>
                <a:ea typeface="MS PGothic" charset="-128"/>
              </a:rPr>
              <a:t>h(t)∆t </a:t>
            </a:r>
            <a:r>
              <a:rPr lang="en-US" altLang="en-US">
                <a:ea typeface="MS PGothic" charset="-128"/>
              </a:rPr>
              <a:t>represents the conditional probability that a component surviving to age t will fail in the interval </a:t>
            </a:r>
            <a:r>
              <a:rPr lang="en-US" altLang="en-US" i="1">
                <a:latin typeface="Times New Roman" charset="0"/>
                <a:ea typeface="MS PGothic" charset="-128"/>
              </a:rPr>
              <a:t>(t,t+∆t).</a:t>
            </a:r>
          </a:p>
          <a:p>
            <a:pPr>
              <a:lnSpc>
                <a:spcPct val="120000"/>
              </a:lnSpc>
            </a:pPr>
            <a:r>
              <a:rPr lang="en-US" altLang="en-US">
                <a:ea typeface="MS PGothic" charset="-128"/>
              </a:rPr>
              <a:t>The exponential distribution is characterized by a constant instantaneous failure rate:</a:t>
            </a:r>
          </a:p>
          <a:p>
            <a:pPr>
              <a:lnSpc>
                <a:spcPct val="120000"/>
              </a:lnSpc>
              <a:buFontTx/>
              <a:buNone/>
            </a:pPr>
            <a:endParaRPr lang="en-US" altLang="en-US">
              <a:ea typeface="MS PGothic" charset="-128"/>
            </a:endParaRPr>
          </a:p>
          <a:p>
            <a:pPr>
              <a:lnSpc>
                <a:spcPct val="120000"/>
              </a:lnSpc>
            </a:pPr>
            <a:endParaRPr lang="en-US" altLang="en-US">
              <a:ea typeface="MS PGothic" charset="-128"/>
            </a:endParaRPr>
          </a:p>
          <a:p>
            <a:pPr>
              <a:lnSpc>
                <a:spcPct val="120000"/>
              </a:lnSpc>
            </a:pPr>
            <a:endParaRPr lang="en-US" altLang="en-US">
              <a:ea typeface="MS PGothic" charset="-128"/>
            </a:endParaRPr>
          </a:p>
        </p:txBody>
      </p:sp>
      <p:graphicFrame>
        <p:nvGraphicFramePr>
          <p:cNvPr id="33795" name="Object 3"/>
          <p:cNvGraphicFramePr>
            <a:graphicFrameLocks/>
          </p:cNvGraphicFramePr>
          <p:nvPr/>
        </p:nvGraphicFramePr>
        <p:xfrm>
          <a:off x="1839913" y="2189163"/>
          <a:ext cx="6026150" cy="1760537"/>
        </p:xfrm>
        <a:graphic>
          <a:graphicData uri="http://schemas.openxmlformats.org/presentationml/2006/ole">
            <mc:AlternateContent xmlns:mc="http://schemas.openxmlformats.org/markup-compatibility/2006">
              <mc:Choice xmlns:v="urn:schemas-microsoft-com:vml" Requires="v">
                <p:oleObj spid="_x0000_s34817" name="Equation" r:id="rId3" imgW="2946033" imgH="863692" progId="Equation.3">
                  <p:embed/>
                </p:oleObj>
              </mc:Choice>
              <mc:Fallback>
                <p:oleObj name="Equation" r:id="rId3" imgW="2946033" imgH="863692"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9913" y="2189163"/>
                        <a:ext cx="6026150"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6" name="Object 6"/>
          <p:cNvGraphicFramePr>
            <a:graphicFrameLocks/>
          </p:cNvGraphicFramePr>
          <p:nvPr/>
        </p:nvGraphicFramePr>
        <p:xfrm>
          <a:off x="4173538" y="5284788"/>
          <a:ext cx="2982912" cy="903287"/>
        </p:xfrm>
        <a:graphic>
          <a:graphicData uri="http://schemas.openxmlformats.org/presentationml/2006/ole">
            <mc:AlternateContent xmlns:mc="http://schemas.openxmlformats.org/markup-compatibility/2006">
              <mc:Choice xmlns:v="urn:schemas-microsoft-com:vml" Requires="v">
                <p:oleObj spid="_x0000_s34818" name="Equation" r:id="rId5" imgW="1460064" imgH="444247" progId="Equation.3">
                  <p:embed/>
                </p:oleObj>
              </mc:Choice>
              <mc:Fallback>
                <p:oleObj name="Equation" r:id="rId5" imgW="1460064" imgH="444247"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3538" y="5284788"/>
                        <a:ext cx="29829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8770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altLang="x-none">
                <a:ea typeface="MS PGothic" charset="-128"/>
              </a:rPr>
              <a:t>Instantaneous Failure Rate (Cont</a:t>
            </a:r>
            <a:r>
              <a:rPr lang="en-US" altLang="en-US">
                <a:ea typeface="MS PGothic" charset="-128"/>
              </a:rPr>
              <a:t>’</a:t>
            </a:r>
            <a:r>
              <a:rPr lang="en-US" altLang="x-none">
                <a:ea typeface="MS PGothic" charset="-128"/>
              </a:rPr>
              <a:t>d)</a:t>
            </a:r>
          </a:p>
        </p:txBody>
      </p:sp>
      <p:sp>
        <p:nvSpPr>
          <p:cNvPr id="322563" name="Rectangle 3"/>
          <p:cNvSpPr>
            <a:spLocks noGrp="1" noChangeArrowheads="1"/>
          </p:cNvSpPr>
          <p:nvPr>
            <p:ph type="body" idx="1"/>
          </p:nvPr>
        </p:nvSpPr>
        <p:spPr>
          <a:xfrm>
            <a:off x="685800" y="1257300"/>
            <a:ext cx="7772400" cy="4791075"/>
          </a:xfrm>
        </p:spPr>
        <p:txBody>
          <a:bodyPr/>
          <a:lstStyle/>
          <a:p>
            <a:pPr>
              <a:lnSpc>
                <a:spcPct val="120000"/>
              </a:lnSpc>
              <a:defRPr/>
            </a:pPr>
            <a:r>
              <a:rPr lang="en-US" altLang="en-US" dirty="0" smtClean="0"/>
              <a:t>Integrating both sides of the equation:</a:t>
            </a:r>
          </a:p>
          <a:p>
            <a:pPr>
              <a:lnSpc>
                <a:spcPct val="120000"/>
              </a:lnSpc>
              <a:defRPr/>
            </a:pPr>
            <a:endParaRPr lang="en-US" altLang="en-US" dirty="0"/>
          </a:p>
          <a:p>
            <a:pPr>
              <a:lnSpc>
                <a:spcPct val="120000"/>
              </a:lnSpc>
              <a:defRPr/>
            </a:pPr>
            <a:endParaRPr lang="en-US" altLang="en-US" dirty="0" smtClean="0"/>
          </a:p>
          <a:p>
            <a:pPr>
              <a:lnSpc>
                <a:spcPct val="120000"/>
              </a:lnSpc>
              <a:defRPr/>
            </a:pPr>
            <a:endParaRPr lang="en-US" altLang="en-US" dirty="0"/>
          </a:p>
          <a:p>
            <a:pPr>
              <a:lnSpc>
                <a:spcPct val="120000"/>
              </a:lnSpc>
              <a:defRPr/>
            </a:pPr>
            <a:endParaRPr lang="en-US" altLang="en-US" dirty="0" smtClean="0"/>
          </a:p>
          <a:p>
            <a:pPr>
              <a:lnSpc>
                <a:spcPct val="120000"/>
              </a:lnSpc>
              <a:defRPr/>
            </a:pPr>
            <a:endParaRPr lang="en-US" altLang="en-US" dirty="0"/>
          </a:p>
          <a:p>
            <a:pPr>
              <a:lnSpc>
                <a:spcPct val="120000"/>
              </a:lnSpc>
              <a:defRPr/>
            </a:pPr>
            <a:endParaRPr lang="en-US" altLang="en-US" dirty="0" smtClean="0"/>
          </a:p>
          <a:p>
            <a:pPr>
              <a:lnSpc>
                <a:spcPct val="120000"/>
              </a:lnSpc>
              <a:defRPr/>
            </a:pPr>
            <a:endParaRPr lang="en-US" altLang="en-US" dirty="0"/>
          </a:p>
          <a:p>
            <a:pPr marL="0" indent="0">
              <a:lnSpc>
                <a:spcPct val="120000"/>
              </a:lnSpc>
              <a:buFontTx/>
              <a:buNone/>
              <a:defRPr/>
            </a:pPr>
            <a:r>
              <a:rPr lang="en-US" altLang="en-US" dirty="0" smtClean="0"/>
              <a:t>    </a:t>
            </a:r>
            <a:r>
              <a:rPr lang="en-US" altLang="en-US" sz="1600" dirty="0" smtClean="0"/>
              <a:t> </a:t>
            </a:r>
            <a:endParaRPr lang="en-US" altLang="en-US" sz="1050" dirty="0" smtClean="0"/>
          </a:p>
          <a:p>
            <a:pPr marL="0" indent="0">
              <a:lnSpc>
                <a:spcPct val="120000"/>
              </a:lnSpc>
              <a:spcBef>
                <a:spcPts val="0"/>
              </a:spcBef>
              <a:buFontTx/>
              <a:buNone/>
              <a:defRPr/>
            </a:pPr>
            <a:r>
              <a:rPr lang="en-US" altLang="en-US" dirty="0" smtClean="0"/>
              <a:t>    (Using the boundary condition, R(0)=1) Hence:</a:t>
            </a:r>
          </a:p>
          <a:p>
            <a:pPr>
              <a:lnSpc>
                <a:spcPct val="120000"/>
              </a:lnSpc>
              <a:defRPr/>
            </a:pPr>
            <a:endParaRPr lang="en-US" altLang="en-US" dirty="0" smtClean="0"/>
          </a:p>
          <a:p>
            <a:pPr>
              <a:lnSpc>
                <a:spcPct val="120000"/>
              </a:lnSpc>
              <a:defRPr/>
            </a:pPr>
            <a:endParaRPr lang="en-US" altLang="en-US" dirty="0"/>
          </a:p>
          <a:p>
            <a:pPr>
              <a:lnSpc>
                <a:spcPct val="120000"/>
              </a:lnSpc>
              <a:defRPr/>
            </a:pPr>
            <a:endParaRPr lang="en-US" altLang="en-US" dirty="0" smtClean="0"/>
          </a:p>
          <a:p>
            <a:pPr>
              <a:lnSpc>
                <a:spcPct val="120000"/>
              </a:lnSpc>
              <a:defRPr/>
            </a:pPr>
            <a:endParaRPr lang="en-US" altLang="en-US" dirty="0"/>
          </a:p>
          <a:p>
            <a:pPr marL="0" indent="0">
              <a:lnSpc>
                <a:spcPct val="120000"/>
              </a:lnSpc>
              <a:buFontTx/>
              <a:buNone/>
              <a:defRPr/>
            </a:pPr>
            <a:endParaRPr lang="en-US" altLang="en-US" dirty="0"/>
          </a:p>
          <a:p>
            <a:pPr>
              <a:lnSpc>
                <a:spcPct val="120000"/>
              </a:lnSpc>
              <a:defRPr/>
            </a:pPr>
            <a:endParaRPr lang="en-US" altLang="en-US" dirty="0" smtClean="0"/>
          </a:p>
          <a:p>
            <a:pPr>
              <a:lnSpc>
                <a:spcPct val="120000"/>
              </a:lnSpc>
              <a:defRPr/>
            </a:pPr>
            <a:endParaRPr lang="en-US" altLang="en-US" dirty="0"/>
          </a:p>
        </p:txBody>
      </p:sp>
      <p:graphicFrame>
        <p:nvGraphicFramePr>
          <p:cNvPr id="34819" name="Object 3"/>
          <p:cNvGraphicFramePr>
            <a:graphicFrameLocks/>
          </p:cNvGraphicFramePr>
          <p:nvPr/>
        </p:nvGraphicFramePr>
        <p:xfrm>
          <a:off x="2998788" y="1714500"/>
          <a:ext cx="3756025" cy="3233738"/>
        </p:xfrm>
        <a:graphic>
          <a:graphicData uri="http://schemas.openxmlformats.org/presentationml/2006/ole">
            <mc:AlternateContent xmlns:mc="http://schemas.openxmlformats.org/markup-compatibility/2006">
              <mc:Choice xmlns:v="urn:schemas-microsoft-com:vml" Requires="v">
                <p:oleObj spid="_x0000_s35841" name="Equation" r:id="rId3" imgW="1866280" imgH="1955570" progId="Equation.3">
                  <p:embed/>
                </p:oleObj>
              </mc:Choice>
              <mc:Fallback>
                <p:oleObj name="Equation" r:id="rId3" imgW="1866280" imgH="1955570"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8788" y="1714500"/>
                        <a:ext cx="3756025"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0" name="Object 1"/>
          <p:cNvGraphicFramePr>
            <a:graphicFrameLocks/>
          </p:cNvGraphicFramePr>
          <p:nvPr/>
        </p:nvGraphicFramePr>
        <p:xfrm>
          <a:off x="3176588" y="5427663"/>
          <a:ext cx="2862262" cy="839787"/>
        </p:xfrm>
        <a:graphic>
          <a:graphicData uri="http://schemas.openxmlformats.org/presentationml/2006/ole">
            <mc:AlternateContent xmlns:mc="http://schemas.openxmlformats.org/markup-compatibility/2006">
              <mc:Choice xmlns:v="urn:schemas-microsoft-com:vml" Requires="v">
                <p:oleObj spid="_x0000_s35842" name="Equation" r:id="rId5" imgW="1422890" imgH="507939" progId="Equation.3">
                  <p:embed/>
                </p:oleObj>
              </mc:Choice>
              <mc:Fallback>
                <p:oleObj name="Equation" r:id="rId5" imgW="1422890" imgH="507939"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6588" y="5427663"/>
                        <a:ext cx="286226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002990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ltLang="x-none">
                <a:ea typeface="MS PGothic" charset="-128"/>
              </a:rPr>
              <a:t>Cumulative Hazard</a:t>
            </a:r>
          </a:p>
        </p:txBody>
      </p:sp>
      <p:sp>
        <p:nvSpPr>
          <p:cNvPr id="322563" name="Rectangle 3"/>
          <p:cNvSpPr>
            <a:spLocks noGrp="1" noChangeArrowheads="1"/>
          </p:cNvSpPr>
          <p:nvPr>
            <p:ph type="body" idx="1"/>
          </p:nvPr>
        </p:nvSpPr>
        <p:spPr/>
        <p:txBody>
          <a:bodyPr/>
          <a:lstStyle/>
          <a:p>
            <a:pPr>
              <a:lnSpc>
                <a:spcPct val="120000"/>
              </a:lnSpc>
              <a:defRPr/>
            </a:pPr>
            <a:r>
              <a:rPr lang="en-US" altLang="en-US" dirty="0" smtClean="0"/>
              <a:t>The cumulative failure rate,                       , is referred to as the </a:t>
            </a:r>
            <a:r>
              <a:rPr lang="en-US" altLang="en-US" b="1" dirty="0" smtClean="0"/>
              <a:t>cumulative hazard.  </a:t>
            </a:r>
          </a:p>
          <a:p>
            <a:pPr>
              <a:lnSpc>
                <a:spcPct val="120000"/>
              </a:lnSpc>
              <a:defRPr/>
            </a:pPr>
            <a:endParaRPr lang="en-US" altLang="en-US" b="1" dirty="0" smtClean="0"/>
          </a:p>
          <a:p>
            <a:pPr>
              <a:lnSpc>
                <a:spcPct val="120000"/>
              </a:lnSpc>
              <a:defRPr/>
            </a:pPr>
            <a:r>
              <a:rPr lang="en-US" altLang="en-US" b="1" dirty="0" smtClean="0"/>
              <a:t>                                     </a:t>
            </a:r>
            <a:r>
              <a:rPr lang="en-US" altLang="en-US" dirty="0" smtClean="0"/>
              <a:t>gives a useful theoretical representation of reliability as a function of the failure rate.</a:t>
            </a:r>
          </a:p>
          <a:p>
            <a:pPr>
              <a:lnSpc>
                <a:spcPct val="120000"/>
              </a:lnSpc>
              <a:defRPr/>
            </a:pPr>
            <a:endParaRPr lang="en-US" altLang="en-US" dirty="0" smtClean="0"/>
          </a:p>
          <a:p>
            <a:pPr>
              <a:lnSpc>
                <a:spcPct val="120000"/>
              </a:lnSpc>
              <a:defRPr/>
            </a:pPr>
            <a:r>
              <a:rPr lang="en-US" altLang="en-US" dirty="0" smtClean="0"/>
              <a:t>An alternate representation gives the reliability in terms of cumulative hazard: </a:t>
            </a:r>
          </a:p>
          <a:p>
            <a:pPr>
              <a:lnSpc>
                <a:spcPct val="120000"/>
              </a:lnSpc>
              <a:defRPr/>
            </a:pPr>
            <a:endParaRPr lang="en-US" altLang="en-US" dirty="0" smtClean="0"/>
          </a:p>
          <a:p>
            <a:pPr>
              <a:lnSpc>
                <a:spcPct val="120000"/>
              </a:lnSpc>
              <a:defRPr/>
            </a:pPr>
            <a:r>
              <a:rPr lang="en-US" altLang="en-US" dirty="0" smtClean="0"/>
              <a:t>If the lifetime is exponentially distributed, then                   and we obtain the exponential reliability function.</a:t>
            </a:r>
          </a:p>
          <a:p>
            <a:pPr>
              <a:lnSpc>
                <a:spcPct val="120000"/>
              </a:lnSpc>
              <a:defRPr/>
            </a:pPr>
            <a:endParaRPr lang="en-US" altLang="en-US" b="1" dirty="0" smtClean="0"/>
          </a:p>
          <a:p>
            <a:pPr>
              <a:lnSpc>
                <a:spcPct val="120000"/>
              </a:lnSpc>
              <a:defRPr/>
            </a:pPr>
            <a:endParaRPr lang="en-US" altLang="en-US" dirty="0"/>
          </a:p>
          <a:p>
            <a:pPr>
              <a:lnSpc>
                <a:spcPct val="120000"/>
              </a:lnSpc>
              <a:defRPr/>
            </a:pPr>
            <a:endParaRPr lang="en-US" altLang="en-US" dirty="0" smtClean="0"/>
          </a:p>
          <a:p>
            <a:pPr>
              <a:lnSpc>
                <a:spcPct val="120000"/>
              </a:lnSpc>
              <a:defRPr/>
            </a:pPr>
            <a:endParaRPr lang="en-US" altLang="en-US" dirty="0"/>
          </a:p>
          <a:p>
            <a:pPr>
              <a:lnSpc>
                <a:spcPct val="120000"/>
              </a:lnSpc>
              <a:defRPr/>
            </a:pPr>
            <a:endParaRPr lang="en-US" altLang="en-US" dirty="0" smtClean="0"/>
          </a:p>
          <a:p>
            <a:pPr>
              <a:lnSpc>
                <a:spcPct val="120000"/>
              </a:lnSpc>
              <a:defRPr/>
            </a:pPr>
            <a:endParaRPr lang="en-US" altLang="en-US" dirty="0"/>
          </a:p>
          <a:p>
            <a:pPr>
              <a:lnSpc>
                <a:spcPct val="120000"/>
              </a:lnSpc>
              <a:defRPr/>
            </a:pPr>
            <a:endParaRPr lang="en-US" altLang="en-US" dirty="0" smtClean="0"/>
          </a:p>
          <a:p>
            <a:pPr>
              <a:lnSpc>
                <a:spcPct val="120000"/>
              </a:lnSpc>
              <a:defRPr/>
            </a:pPr>
            <a:endParaRPr lang="en-US" altLang="en-US" dirty="0"/>
          </a:p>
          <a:p>
            <a:pPr marL="0" indent="0">
              <a:lnSpc>
                <a:spcPct val="120000"/>
              </a:lnSpc>
              <a:buFontTx/>
              <a:buNone/>
              <a:defRPr/>
            </a:pPr>
            <a:r>
              <a:rPr lang="en-US" altLang="en-US" dirty="0" smtClean="0"/>
              <a:t>     (Using the boundary condition, R(0)=1) Hence:</a:t>
            </a:r>
          </a:p>
          <a:p>
            <a:pPr>
              <a:lnSpc>
                <a:spcPct val="120000"/>
              </a:lnSpc>
              <a:defRPr/>
            </a:pPr>
            <a:endParaRPr lang="en-US" altLang="en-US" dirty="0" smtClean="0"/>
          </a:p>
          <a:p>
            <a:pPr>
              <a:lnSpc>
                <a:spcPct val="120000"/>
              </a:lnSpc>
              <a:defRPr/>
            </a:pPr>
            <a:endParaRPr lang="en-US" altLang="en-US" dirty="0"/>
          </a:p>
          <a:p>
            <a:pPr>
              <a:lnSpc>
                <a:spcPct val="120000"/>
              </a:lnSpc>
              <a:defRPr/>
            </a:pPr>
            <a:endParaRPr lang="en-US" altLang="en-US" dirty="0" smtClean="0"/>
          </a:p>
          <a:p>
            <a:pPr>
              <a:lnSpc>
                <a:spcPct val="120000"/>
              </a:lnSpc>
              <a:defRPr/>
            </a:pPr>
            <a:endParaRPr lang="en-US" altLang="en-US" dirty="0"/>
          </a:p>
          <a:p>
            <a:pPr marL="0" indent="0">
              <a:lnSpc>
                <a:spcPct val="120000"/>
              </a:lnSpc>
              <a:buFontTx/>
              <a:buNone/>
              <a:defRPr/>
            </a:pPr>
            <a:endParaRPr lang="en-US" altLang="en-US" dirty="0"/>
          </a:p>
          <a:p>
            <a:pPr>
              <a:lnSpc>
                <a:spcPct val="120000"/>
              </a:lnSpc>
              <a:defRPr/>
            </a:pPr>
            <a:endParaRPr lang="en-US" altLang="en-US" dirty="0" smtClean="0"/>
          </a:p>
          <a:p>
            <a:pPr>
              <a:lnSpc>
                <a:spcPct val="120000"/>
              </a:lnSpc>
              <a:defRPr/>
            </a:pPr>
            <a:endParaRPr lang="en-US" altLang="en-US" dirty="0"/>
          </a:p>
        </p:txBody>
      </p:sp>
      <p:graphicFrame>
        <p:nvGraphicFramePr>
          <p:cNvPr id="35843" name="Object 3"/>
          <p:cNvGraphicFramePr>
            <a:graphicFrameLocks/>
          </p:cNvGraphicFramePr>
          <p:nvPr/>
        </p:nvGraphicFramePr>
        <p:xfrm>
          <a:off x="4176713" y="1376363"/>
          <a:ext cx="1622425" cy="835025"/>
        </p:xfrm>
        <a:graphic>
          <a:graphicData uri="http://schemas.openxmlformats.org/presentationml/2006/ole">
            <mc:AlternateContent xmlns:mc="http://schemas.openxmlformats.org/markup-compatibility/2006">
              <mc:Choice xmlns:v="urn:schemas-microsoft-com:vml" Requires="v">
                <p:oleObj spid="_x0000_s36865" name="Equation" r:id="rId3" imgW="990462" imgH="482278" progId="Equation.3">
                  <p:embed/>
                </p:oleObj>
              </mc:Choice>
              <mc:Fallback>
                <p:oleObj name="Equation" r:id="rId3" imgW="990462" imgH="482278" progId="Equation.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713" y="1376363"/>
                        <a:ext cx="16224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4" name="Object 1"/>
          <p:cNvGraphicFramePr>
            <a:graphicFrameLocks/>
          </p:cNvGraphicFramePr>
          <p:nvPr/>
        </p:nvGraphicFramePr>
        <p:xfrm>
          <a:off x="1047750" y="2573338"/>
          <a:ext cx="2609850" cy="690562"/>
        </p:xfrm>
        <a:graphic>
          <a:graphicData uri="http://schemas.openxmlformats.org/presentationml/2006/ole">
            <mc:AlternateContent xmlns:mc="http://schemas.openxmlformats.org/markup-compatibility/2006">
              <mc:Choice xmlns:v="urn:schemas-microsoft-com:vml" Requires="v">
                <p:oleObj spid="_x0000_s36866" name="Equation" r:id="rId5" imgW="1422890" imgH="507939" progId="Equation.3">
                  <p:embed/>
                </p:oleObj>
              </mc:Choice>
              <mc:Fallback>
                <p:oleObj name="Equation" r:id="rId5" imgW="1422890" imgH="507939"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750" y="2573338"/>
                        <a:ext cx="260985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5" name="Object 2"/>
          <p:cNvGraphicFramePr>
            <a:graphicFrameLocks/>
          </p:cNvGraphicFramePr>
          <p:nvPr/>
        </p:nvGraphicFramePr>
        <p:xfrm>
          <a:off x="3263900" y="4314825"/>
          <a:ext cx="1609725" cy="465138"/>
        </p:xfrm>
        <a:graphic>
          <a:graphicData uri="http://schemas.openxmlformats.org/presentationml/2006/ole">
            <mc:AlternateContent xmlns:mc="http://schemas.openxmlformats.org/markup-compatibility/2006">
              <mc:Choice xmlns:v="urn:schemas-microsoft-com:vml" Requires="v">
                <p:oleObj spid="_x0000_s36867" name="Equation" r:id="rId7" imgW="774401" imgH="228738" progId="Equation.3">
                  <p:embed/>
                </p:oleObj>
              </mc:Choice>
              <mc:Fallback>
                <p:oleObj name="Equation" r:id="rId7" imgW="774401" imgH="228738"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3900" y="4314825"/>
                        <a:ext cx="16097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6" name="Object 3"/>
          <p:cNvGraphicFramePr>
            <a:graphicFrameLocks/>
          </p:cNvGraphicFramePr>
          <p:nvPr/>
        </p:nvGraphicFramePr>
        <p:xfrm>
          <a:off x="6283325" y="5243513"/>
          <a:ext cx="1292225" cy="414337"/>
        </p:xfrm>
        <a:graphic>
          <a:graphicData uri="http://schemas.openxmlformats.org/presentationml/2006/ole">
            <mc:AlternateContent xmlns:mc="http://schemas.openxmlformats.org/markup-compatibility/2006">
              <mc:Choice xmlns:v="urn:schemas-microsoft-com:vml" Requires="v">
                <p:oleObj spid="_x0000_s36868" name="Equation" r:id="rId9" imgW="621902" imgH="203261" progId="Equation.3">
                  <p:embed/>
                </p:oleObj>
              </mc:Choice>
              <mc:Fallback>
                <p:oleObj name="Equation" r:id="rId9" imgW="621902" imgH="203261"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3325" y="5243513"/>
                        <a:ext cx="12922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278738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altLang="x-none" i="1">
                <a:ea typeface="MS PGothic" charset="-128"/>
              </a:rPr>
              <a:t>f(t)</a:t>
            </a:r>
            <a:r>
              <a:rPr lang="en-US" altLang="x-none">
                <a:ea typeface="MS PGothic" charset="-128"/>
              </a:rPr>
              <a:t> and </a:t>
            </a:r>
            <a:r>
              <a:rPr lang="en-US" altLang="x-none" i="1">
                <a:ea typeface="MS PGothic" charset="-128"/>
              </a:rPr>
              <a:t>h(t)</a:t>
            </a:r>
          </a:p>
        </p:txBody>
      </p:sp>
      <p:sp>
        <p:nvSpPr>
          <p:cNvPr id="36866" name="Rectangle 3"/>
          <p:cNvSpPr>
            <a:spLocks noGrp="1" noChangeArrowheads="1"/>
          </p:cNvSpPr>
          <p:nvPr>
            <p:ph type="body" idx="1"/>
          </p:nvPr>
        </p:nvSpPr>
        <p:spPr/>
        <p:txBody>
          <a:bodyPr/>
          <a:lstStyle/>
          <a:p>
            <a:pPr>
              <a:lnSpc>
                <a:spcPct val="120000"/>
              </a:lnSpc>
            </a:pPr>
            <a:r>
              <a:rPr lang="en-US" altLang="x-none">
                <a:ea typeface="MS PGothic" charset="-128"/>
              </a:rPr>
              <a:t>f(t)∆t is the unconditional probability that the component will fail in the interval (t,t+ ∆t]</a:t>
            </a:r>
          </a:p>
          <a:p>
            <a:pPr>
              <a:lnSpc>
                <a:spcPct val="120000"/>
              </a:lnSpc>
            </a:pPr>
            <a:r>
              <a:rPr lang="en-US" altLang="x-none">
                <a:ea typeface="MS PGothic" charset="-128"/>
              </a:rPr>
              <a:t>h(t) ∆t is the conditional probability that the component will fail in the same time interval, given that it has survived until time t.</a:t>
            </a:r>
          </a:p>
          <a:p>
            <a:pPr>
              <a:lnSpc>
                <a:spcPct val="120000"/>
              </a:lnSpc>
            </a:pPr>
            <a:r>
              <a:rPr lang="en-US" altLang="x-none">
                <a:ea typeface="MS PGothic" charset="-128"/>
              </a:rPr>
              <a:t>h(t) is always greater than or equal to f(t), because R(t)≤1.</a:t>
            </a:r>
          </a:p>
          <a:p>
            <a:pPr>
              <a:lnSpc>
                <a:spcPct val="120000"/>
              </a:lnSpc>
            </a:pPr>
            <a:r>
              <a:rPr lang="en-US" altLang="x-none">
                <a:ea typeface="MS PGothic" charset="-128"/>
              </a:rPr>
              <a:t>f(t) is a probability density. h(t) is not.</a:t>
            </a:r>
          </a:p>
          <a:p>
            <a:pPr>
              <a:lnSpc>
                <a:spcPct val="120000"/>
              </a:lnSpc>
            </a:pPr>
            <a:r>
              <a:rPr lang="en-US" altLang="x-none">
                <a:ea typeface="MS PGothic" charset="-128"/>
              </a:rPr>
              <a:t>[h(t)] is the failure rate</a:t>
            </a:r>
          </a:p>
          <a:p>
            <a:pPr>
              <a:lnSpc>
                <a:spcPct val="120000"/>
              </a:lnSpc>
            </a:pPr>
            <a:r>
              <a:rPr lang="en-US" altLang="x-none">
                <a:ea typeface="MS PGothic" charset="-128"/>
              </a:rPr>
              <a:t>[f(t)] is the failure density.</a:t>
            </a:r>
          </a:p>
          <a:p>
            <a:pPr>
              <a:lnSpc>
                <a:spcPct val="120000"/>
              </a:lnSpc>
            </a:pPr>
            <a:r>
              <a:rPr lang="en-US" altLang="x-none">
                <a:ea typeface="MS PGothic" charset="-128"/>
              </a:rPr>
              <a:t>To further see the difference, we need the notion of conditional probability density.</a:t>
            </a:r>
          </a:p>
          <a:p>
            <a:pPr>
              <a:lnSpc>
                <a:spcPct val="120000"/>
              </a:lnSpc>
            </a:pPr>
            <a:endParaRPr lang="en-US" altLang="x-none">
              <a:ea typeface="MS PGothic" charset="-128"/>
            </a:endParaRPr>
          </a:p>
          <a:p>
            <a:pPr>
              <a:lnSpc>
                <a:spcPct val="120000"/>
              </a:lnSpc>
            </a:pPr>
            <a:endParaRPr lang="en-US" altLang="x-none">
              <a:ea typeface="MS PGothic" charset="-128"/>
            </a:endParaRPr>
          </a:p>
          <a:p>
            <a:pPr>
              <a:lnSpc>
                <a:spcPct val="120000"/>
              </a:lnSpc>
            </a:pPr>
            <a:endParaRPr lang="en-US" altLang="x-none">
              <a:ea typeface="MS PGothic" charset="-128"/>
            </a:endParaRPr>
          </a:p>
          <a:p>
            <a:pPr>
              <a:lnSpc>
                <a:spcPct val="120000"/>
              </a:lnSpc>
            </a:pPr>
            <a:endParaRPr lang="en-US" altLang="x-none">
              <a:ea typeface="MS PGothic" charset="-128"/>
            </a:endParaRPr>
          </a:p>
          <a:p>
            <a:pPr>
              <a:lnSpc>
                <a:spcPct val="120000"/>
              </a:lnSpc>
            </a:pPr>
            <a:endParaRPr lang="en-US" altLang="x-none">
              <a:ea typeface="MS PGothic" charset="-128"/>
            </a:endParaRPr>
          </a:p>
          <a:p>
            <a:pPr>
              <a:lnSpc>
                <a:spcPct val="120000"/>
              </a:lnSpc>
            </a:pPr>
            <a:endParaRPr lang="en-US" altLang="x-none">
              <a:ea typeface="MS PGothic" charset="-128"/>
            </a:endParaRPr>
          </a:p>
          <a:p>
            <a:pPr>
              <a:lnSpc>
                <a:spcPct val="120000"/>
              </a:lnSpc>
            </a:pPr>
            <a:endParaRPr lang="en-US" altLang="x-none">
              <a:ea typeface="MS PGothic" charset="-128"/>
            </a:endParaRPr>
          </a:p>
          <a:p>
            <a:pPr>
              <a:lnSpc>
                <a:spcPct val="120000"/>
              </a:lnSpc>
            </a:pPr>
            <a:r>
              <a:rPr lang="en-US" altLang="x-none">
                <a:ea typeface="MS PGothic" charset="-128"/>
              </a:rPr>
              <a:t>     </a:t>
            </a:r>
          </a:p>
          <a:p>
            <a:pPr>
              <a:lnSpc>
                <a:spcPct val="120000"/>
              </a:lnSpc>
            </a:pPr>
            <a:endParaRPr lang="en-US" altLang="x-none">
              <a:ea typeface="MS PGothic" charset="-128"/>
            </a:endParaRPr>
          </a:p>
          <a:p>
            <a:pPr>
              <a:lnSpc>
                <a:spcPct val="120000"/>
              </a:lnSpc>
            </a:pPr>
            <a:endParaRPr lang="en-US" altLang="x-none">
              <a:ea typeface="MS PGothic" charset="-128"/>
            </a:endParaRPr>
          </a:p>
          <a:p>
            <a:pPr>
              <a:lnSpc>
                <a:spcPct val="120000"/>
              </a:lnSpc>
            </a:pPr>
            <a:endParaRPr lang="en-US" altLang="x-none">
              <a:ea typeface="MS PGothic" charset="-128"/>
            </a:endParaRPr>
          </a:p>
          <a:p>
            <a:pPr>
              <a:lnSpc>
                <a:spcPct val="120000"/>
              </a:lnSpc>
            </a:pPr>
            <a:endParaRPr lang="en-US" altLang="x-none">
              <a:ea typeface="MS PGothic" charset="-128"/>
            </a:endParaRPr>
          </a:p>
          <a:p>
            <a:pPr>
              <a:lnSpc>
                <a:spcPct val="120000"/>
              </a:lnSpc>
            </a:pPr>
            <a:endParaRPr lang="en-US" altLang="x-none">
              <a:ea typeface="MS PGothic" charset="-128"/>
            </a:endParaRPr>
          </a:p>
          <a:p>
            <a:pPr>
              <a:lnSpc>
                <a:spcPct val="120000"/>
              </a:lnSpc>
            </a:pPr>
            <a:endParaRPr lang="en-US" altLang="x-none">
              <a:ea typeface="MS PGothic" charset="-128"/>
            </a:endParaRPr>
          </a:p>
        </p:txBody>
      </p:sp>
    </p:spTree>
    <p:extLst>
      <p:ext uri="{BB962C8B-B14F-4D97-AF65-F5344CB8AC3E}">
        <p14:creationId xmlns:p14="http://schemas.microsoft.com/office/powerpoint/2010/main" val="3374095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altLang="x-none">
                <a:ea typeface="MS PGothic" charset="-128"/>
              </a:rPr>
              <a:t>Failure Rate as a Function of Time</a:t>
            </a:r>
          </a:p>
        </p:txBody>
      </p:sp>
      <p:sp>
        <p:nvSpPr>
          <p:cNvPr id="322563" name="Rectangle 3"/>
          <p:cNvSpPr>
            <a:spLocks noGrp="1" noChangeArrowheads="1"/>
          </p:cNvSpPr>
          <p:nvPr>
            <p:ph type="body" idx="1"/>
          </p:nvPr>
        </p:nvSpPr>
        <p:spPr>
          <a:xfrm>
            <a:off x="709613" y="1481138"/>
            <a:ext cx="7772400" cy="4675187"/>
          </a:xfrm>
        </p:spPr>
        <p:txBody>
          <a:bodyPr/>
          <a:lstStyle/>
          <a:p>
            <a:pPr>
              <a:lnSpc>
                <a:spcPct val="120000"/>
              </a:lnSpc>
              <a:defRPr/>
            </a:pPr>
            <a:endParaRPr lang="en-US" altLang="en-US" dirty="0"/>
          </a:p>
          <a:p>
            <a:pPr>
              <a:lnSpc>
                <a:spcPct val="120000"/>
              </a:lnSpc>
              <a:defRPr/>
            </a:pPr>
            <a:endParaRPr lang="en-US" altLang="en-US" dirty="0" smtClean="0"/>
          </a:p>
          <a:p>
            <a:pPr>
              <a:lnSpc>
                <a:spcPct val="120000"/>
              </a:lnSpc>
              <a:defRPr/>
            </a:pPr>
            <a:endParaRPr lang="en-US" altLang="en-US" dirty="0"/>
          </a:p>
          <a:p>
            <a:pPr>
              <a:lnSpc>
                <a:spcPct val="120000"/>
              </a:lnSpc>
              <a:defRPr/>
            </a:pPr>
            <a:endParaRPr lang="en-US" altLang="en-US" dirty="0" smtClean="0"/>
          </a:p>
          <a:p>
            <a:pPr>
              <a:lnSpc>
                <a:spcPct val="120000"/>
              </a:lnSpc>
              <a:defRPr/>
            </a:pPr>
            <a:endParaRPr lang="en-US" altLang="en-US" dirty="0"/>
          </a:p>
          <a:p>
            <a:pPr>
              <a:lnSpc>
                <a:spcPct val="120000"/>
              </a:lnSpc>
              <a:defRPr/>
            </a:pPr>
            <a:endParaRPr lang="en-US" altLang="en-US" dirty="0" smtClean="0"/>
          </a:p>
          <a:p>
            <a:pPr>
              <a:lnSpc>
                <a:spcPct val="120000"/>
              </a:lnSpc>
              <a:defRPr/>
            </a:pPr>
            <a:endParaRPr lang="en-US" altLang="en-US" dirty="0"/>
          </a:p>
          <a:p>
            <a:pPr marL="0" indent="0">
              <a:lnSpc>
                <a:spcPct val="120000"/>
              </a:lnSpc>
              <a:buFontTx/>
              <a:buNone/>
              <a:defRPr/>
            </a:pPr>
            <a:endParaRPr lang="en-US" altLang="en-US" dirty="0" smtClean="0"/>
          </a:p>
          <a:p>
            <a:pPr>
              <a:lnSpc>
                <a:spcPct val="120000"/>
              </a:lnSpc>
              <a:defRPr/>
            </a:pPr>
            <a:endParaRPr lang="en-US" altLang="en-US" dirty="0"/>
          </a:p>
          <a:p>
            <a:pPr>
              <a:lnSpc>
                <a:spcPct val="120000"/>
              </a:lnSpc>
              <a:defRPr/>
            </a:pPr>
            <a:endParaRPr lang="en-US" altLang="en-US" dirty="0" smtClean="0"/>
          </a:p>
          <a:p>
            <a:pPr>
              <a:lnSpc>
                <a:spcPct val="120000"/>
              </a:lnSpc>
              <a:defRPr/>
            </a:pPr>
            <a:endParaRPr lang="en-US" altLang="en-US" dirty="0"/>
          </a:p>
          <a:p>
            <a:pPr>
              <a:lnSpc>
                <a:spcPct val="120000"/>
              </a:lnSpc>
              <a:defRPr/>
            </a:pPr>
            <a:endParaRPr lang="en-US" altLang="en-US" dirty="0"/>
          </a:p>
          <a:p>
            <a:pPr>
              <a:lnSpc>
                <a:spcPct val="120000"/>
              </a:lnSpc>
              <a:defRPr/>
            </a:pPr>
            <a:endParaRPr lang="en-US" altLang="en-US" dirty="0" smtClean="0"/>
          </a:p>
          <a:p>
            <a:pPr>
              <a:lnSpc>
                <a:spcPct val="120000"/>
              </a:lnSpc>
              <a:defRPr/>
            </a:pPr>
            <a:endParaRPr lang="en-US" altLang="en-US" dirty="0"/>
          </a:p>
        </p:txBody>
      </p:sp>
      <p:graphicFrame>
        <p:nvGraphicFramePr>
          <p:cNvPr id="37891" name="Object 8"/>
          <p:cNvGraphicFramePr>
            <a:graphicFrameLocks noChangeAspect="1"/>
          </p:cNvGraphicFramePr>
          <p:nvPr/>
        </p:nvGraphicFramePr>
        <p:xfrm>
          <a:off x="1374775" y="1219200"/>
          <a:ext cx="6854825" cy="5118100"/>
        </p:xfrm>
        <a:graphic>
          <a:graphicData uri="http://schemas.openxmlformats.org/presentationml/2006/ole">
            <mc:AlternateContent xmlns:mc="http://schemas.openxmlformats.org/markup-compatibility/2006">
              <mc:Choice xmlns:v="urn:schemas-microsoft-com:vml" Requires="v">
                <p:oleObj spid="_x0000_s37889" name="Acrobat Document" r:id="rId3" imgW="3251200" imgH="2959100" progId="AcroExch.Document.7">
                  <p:embed/>
                </p:oleObj>
              </mc:Choice>
              <mc:Fallback>
                <p:oleObj name="Acrobat Document" r:id="rId3" imgW="3251200" imgH="295910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775" y="1219200"/>
                        <a:ext cx="6854825"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60334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altLang="x-none">
                <a:ea typeface="MS PGothic" charset="-128"/>
              </a:rPr>
              <a:t>Constraints on f(t) and z(t)</a:t>
            </a:r>
          </a:p>
        </p:txBody>
      </p:sp>
      <p:pic>
        <p:nvPicPr>
          <p:cNvPr id="389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1509713"/>
            <a:ext cx="7869238"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555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77863" y="152400"/>
            <a:ext cx="7772400" cy="1106488"/>
          </a:xfrm>
        </p:spPr>
        <p:txBody>
          <a:bodyPr/>
          <a:lstStyle/>
          <a:p>
            <a:r>
              <a:rPr lang="en-US" altLang="en-US" sz="2900">
                <a:ea typeface="MS PGothic" charset="-128"/>
              </a:rPr>
              <a:t>Variance: 2</a:t>
            </a:r>
            <a:r>
              <a:rPr lang="en-US" altLang="en-US" sz="2900" baseline="30000">
                <a:ea typeface="MS PGothic" charset="-128"/>
              </a:rPr>
              <a:t>nd</a:t>
            </a:r>
            <a:r>
              <a:rPr lang="en-US" altLang="en-US" sz="2900">
                <a:ea typeface="MS PGothic" charset="-128"/>
              </a:rPr>
              <a:t> Central Moment</a:t>
            </a:r>
          </a:p>
        </p:txBody>
      </p:sp>
      <p:sp>
        <p:nvSpPr>
          <p:cNvPr id="37890" name="Content Placeholder 2"/>
          <p:cNvSpPr>
            <a:spLocks noGrp="1"/>
          </p:cNvSpPr>
          <p:nvPr>
            <p:ph idx="1"/>
          </p:nvPr>
        </p:nvSpPr>
        <p:spPr>
          <a:xfrm>
            <a:off x="685800" y="1230313"/>
            <a:ext cx="7772400" cy="4935537"/>
          </a:xfrm>
        </p:spPr>
        <p:txBody>
          <a:bodyPr/>
          <a:lstStyle/>
          <a:p>
            <a:pPr marL="284163" indent="-284163"/>
            <a:r>
              <a:rPr lang="en-US" altLang="en-US" sz="1700" dirty="0">
                <a:ea typeface="MS PGothic" charset="-128"/>
              </a:rPr>
              <a:t>We define the </a:t>
            </a:r>
            <a:r>
              <a:rPr lang="en-US" altLang="en-US" sz="1700" i="1" dirty="0">
                <a:latin typeface="Times New Roman" charset="0"/>
                <a:ea typeface="MS PGothic" charset="-128"/>
              </a:rPr>
              <a:t>k</a:t>
            </a:r>
            <a:r>
              <a:rPr lang="en-US" altLang="en-US" sz="1700" dirty="0">
                <a:ea typeface="MS PGothic" charset="-128"/>
              </a:rPr>
              <a:t>th central moment,      of the random variable </a:t>
            </a:r>
            <a:r>
              <a:rPr lang="en-US" altLang="en-US" sz="1700" i="1" dirty="0">
                <a:latin typeface="Times New Roman" charset="0"/>
                <a:ea typeface="MS PGothic" charset="-128"/>
              </a:rPr>
              <a:t>X</a:t>
            </a:r>
            <a:r>
              <a:rPr lang="en-US" altLang="en-US" sz="1700" dirty="0">
                <a:ea typeface="MS PGothic" charset="-128"/>
              </a:rPr>
              <a:t> by</a:t>
            </a:r>
            <a:br>
              <a:rPr lang="en-US" altLang="en-US" sz="1700" dirty="0">
                <a:ea typeface="MS PGothic" charset="-128"/>
              </a:rPr>
            </a:br>
            <a:endParaRPr lang="en-US" altLang="en-US" sz="1700" dirty="0">
              <a:ea typeface="MS PGothic" charset="-128"/>
            </a:endParaRPr>
          </a:p>
          <a:p>
            <a:pPr marL="284163" indent="-284163"/>
            <a:endParaRPr lang="en-US" altLang="en-US" sz="1700" dirty="0">
              <a:ea typeface="MS PGothic" charset="-128"/>
            </a:endParaRPr>
          </a:p>
          <a:p>
            <a:pPr marL="284163" indent="-284163"/>
            <a:r>
              <a:rPr lang="en-US" altLang="en-US" sz="1700" dirty="0">
                <a:ea typeface="MS PGothic" charset="-128"/>
              </a:rPr>
              <a:t>  </a:t>
            </a:r>
            <a:r>
              <a:rPr lang="en-US" altLang="en-US" sz="1700" dirty="0" err="1" smtClean="0">
                <a:ea typeface="MS PGothic" charset="-128"/>
              </a:rPr>
              <a:t>σ</a:t>
            </a:r>
            <a:r>
              <a:rPr lang="en-US" altLang="en-US" sz="1700" dirty="0" smtClean="0">
                <a:ea typeface="MS PGothic" charset="-128"/>
              </a:rPr>
              <a:t> known </a:t>
            </a:r>
            <a:r>
              <a:rPr lang="en-US" altLang="en-US" sz="1700" dirty="0">
                <a:ea typeface="MS PGothic" charset="-128"/>
              </a:rPr>
              <a:t>as the variance of </a:t>
            </a:r>
            <a:r>
              <a:rPr lang="en-US" altLang="en-US" sz="1700" i="1" dirty="0">
                <a:latin typeface="Times New Roman" charset="0"/>
                <a:ea typeface="MS PGothic" charset="-128"/>
              </a:rPr>
              <a:t>X</a:t>
            </a:r>
            <a:r>
              <a:rPr lang="en-US" altLang="en-US" sz="1700" dirty="0">
                <a:ea typeface="MS PGothic" charset="-128"/>
              </a:rPr>
              <a:t>, </a:t>
            </a:r>
            <a:r>
              <a:rPr lang="en-US" altLang="en-US" sz="1700" dirty="0" err="1">
                <a:ea typeface="MS PGothic" charset="-128"/>
              </a:rPr>
              <a:t>Var</a:t>
            </a:r>
            <a:r>
              <a:rPr lang="en-US" altLang="en-US" sz="1700" dirty="0">
                <a:ea typeface="MS PGothic" charset="-128"/>
              </a:rPr>
              <a:t>[</a:t>
            </a:r>
            <a:r>
              <a:rPr lang="en-US" altLang="en-US" sz="1700" i="1" dirty="0">
                <a:latin typeface="Times New Roman" charset="0"/>
                <a:ea typeface="MS PGothic" charset="-128"/>
              </a:rPr>
              <a:t>X</a:t>
            </a:r>
            <a:r>
              <a:rPr lang="en-US" altLang="en-US" sz="1700" dirty="0">
                <a:ea typeface="MS PGothic" charset="-128"/>
              </a:rPr>
              <a:t>], often denoted by </a:t>
            </a:r>
          </a:p>
          <a:p>
            <a:pPr marL="284163" indent="-284163"/>
            <a:endParaRPr lang="en-US" altLang="en-US" sz="1700" dirty="0">
              <a:ea typeface="MS PGothic" charset="-128"/>
            </a:endParaRPr>
          </a:p>
          <a:p>
            <a:pPr marL="284163" indent="-284163"/>
            <a:r>
              <a:rPr lang="en-US" altLang="en-US" sz="1700" dirty="0">
                <a:ea typeface="MS PGothic" charset="-128"/>
              </a:rPr>
              <a:t>Definition (Variance). The variance of a random variable </a:t>
            </a:r>
            <a:r>
              <a:rPr lang="en-US" altLang="en-US" sz="1700" i="1" dirty="0">
                <a:latin typeface="Times New Roman" charset="0"/>
                <a:ea typeface="MS PGothic" charset="-128"/>
              </a:rPr>
              <a:t>X is</a:t>
            </a:r>
            <a:br>
              <a:rPr lang="en-US" altLang="en-US" sz="1700" i="1" dirty="0">
                <a:latin typeface="Times New Roman" charset="0"/>
                <a:ea typeface="MS PGothic" charset="-128"/>
              </a:rPr>
            </a:br>
            <a:r>
              <a:rPr lang="en-US" altLang="en-US" sz="1700" i="1" dirty="0">
                <a:latin typeface="Times New Roman" charset="0"/>
                <a:ea typeface="MS PGothic" charset="-128"/>
              </a:rPr>
              <a:t/>
            </a:r>
            <a:br>
              <a:rPr lang="en-US" altLang="en-US" sz="1700" i="1" dirty="0">
                <a:latin typeface="Times New Roman" charset="0"/>
                <a:ea typeface="MS PGothic" charset="-128"/>
              </a:rPr>
            </a:br>
            <a:r>
              <a:rPr lang="en-US" altLang="en-US" sz="1700" i="1" dirty="0">
                <a:latin typeface="Times New Roman" charset="0"/>
                <a:ea typeface="MS PGothic" charset="-128"/>
              </a:rPr>
              <a:t/>
            </a:r>
            <a:br>
              <a:rPr lang="en-US" altLang="en-US" sz="1700" i="1" dirty="0">
                <a:latin typeface="Times New Roman" charset="0"/>
                <a:ea typeface="MS PGothic" charset="-128"/>
              </a:rPr>
            </a:br>
            <a:r>
              <a:rPr lang="en-US" altLang="en-US" sz="1700" i="1" dirty="0">
                <a:latin typeface="Times New Roman" charset="0"/>
                <a:ea typeface="MS PGothic" charset="-128"/>
              </a:rPr>
              <a:t/>
            </a:r>
            <a:br>
              <a:rPr lang="en-US" altLang="en-US" sz="1700" i="1" dirty="0">
                <a:latin typeface="Times New Roman" charset="0"/>
                <a:ea typeface="MS PGothic" charset="-128"/>
              </a:rPr>
            </a:br>
            <a:endParaRPr lang="en-US" altLang="en-US" sz="1700" i="1" dirty="0">
              <a:latin typeface="Times New Roman" charset="0"/>
              <a:ea typeface="MS PGothic" charset="-128"/>
            </a:endParaRPr>
          </a:p>
          <a:p>
            <a:pPr marL="284163" indent="-284163"/>
            <a:endParaRPr lang="en-US" altLang="en-US" sz="1700" i="1" dirty="0">
              <a:latin typeface="Times New Roman" charset="0"/>
              <a:ea typeface="MS PGothic" charset="-128"/>
            </a:endParaRPr>
          </a:p>
          <a:p>
            <a:pPr marL="284163" indent="-284163"/>
            <a:endParaRPr lang="en-US" altLang="en-US" sz="1700" i="1" dirty="0">
              <a:latin typeface="Times New Roman" charset="0"/>
              <a:ea typeface="MS PGothic" charset="-128"/>
            </a:endParaRPr>
          </a:p>
          <a:p>
            <a:pPr marL="284163" indent="-284163"/>
            <a:endParaRPr lang="en-US" altLang="en-US" sz="1700" i="1" dirty="0">
              <a:latin typeface="Times New Roman" charset="0"/>
              <a:ea typeface="MS PGothic" charset="-128"/>
            </a:endParaRPr>
          </a:p>
          <a:p>
            <a:pPr marL="284163" indent="-284163"/>
            <a:r>
              <a:rPr lang="en-US" altLang="en-US" sz="1700" dirty="0">
                <a:ea typeface="MS PGothic" charset="-128"/>
              </a:rPr>
              <a:t>It is clear that </a:t>
            </a:r>
            <a:r>
              <a:rPr lang="en-US" altLang="en-US" sz="1700" dirty="0" err="1">
                <a:ea typeface="MS PGothic" charset="-128"/>
              </a:rPr>
              <a:t>Var</a:t>
            </a:r>
            <a:r>
              <a:rPr lang="en-US" altLang="en-US" sz="1700" dirty="0">
                <a:latin typeface="Times New Roman" charset="0"/>
                <a:ea typeface="MS PGothic" charset="-128"/>
              </a:rPr>
              <a:t>[</a:t>
            </a:r>
            <a:r>
              <a:rPr lang="en-US" altLang="en-US" sz="1700" i="1" dirty="0">
                <a:latin typeface="Times New Roman" charset="0"/>
                <a:ea typeface="MS PGothic" charset="-128"/>
              </a:rPr>
              <a:t>X</a:t>
            </a:r>
            <a:r>
              <a:rPr lang="en-US" altLang="en-US" sz="1700" dirty="0">
                <a:latin typeface="Times New Roman" charset="0"/>
                <a:ea typeface="MS PGothic" charset="-128"/>
              </a:rPr>
              <a:t>] </a:t>
            </a:r>
            <a:r>
              <a:rPr lang="en-US" altLang="en-US" sz="1700" dirty="0">
                <a:ea typeface="MS PGothic" charset="-128"/>
              </a:rPr>
              <a:t>is always a nonnegative number.</a:t>
            </a:r>
          </a:p>
        </p:txBody>
      </p:sp>
      <p:graphicFrame>
        <p:nvGraphicFramePr>
          <p:cNvPr id="37891" name="Object 1"/>
          <p:cNvGraphicFramePr>
            <a:graphicFrameLocks noChangeAspect="1"/>
          </p:cNvGraphicFramePr>
          <p:nvPr/>
        </p:nvGraphicFramePr>
        <p:xfrm>
          <a:off x="3281363" y="1546225"/>
          <a:ext cx="2066925" cy="379413"/>
        </p:xfrm>
        <a:graphic>
          <a:graphicData uri="http://schemas.openxmlformats.org/presentationml/2006/ole">
            <mc:AlternateContent xmlns:mc="http://schemas.openxmlformats.org/markup-compatibility/2006">
              <mc:Choice xmlns:v="urn:schemas-microsoft-com:vml" Requires="v">
                <p:oleObj spid="_x0000_s2049" name="Equation" r:id="rId3" imgW="1333500" imgH="241300" progId="Equation.3">
                  <p:embed/>
                </p:oleObj>
              </mc:Choice>
              <mc:Fallback>
                <p:oleObj name="Equation" r:id="rId3" imgW="13335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1363" y="1546225"/>
                        <a:ext cx="20669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2" name="Object 7"/>
          <p:cNvGraphicFramePr>
            <a:graphicFrameLocks noChangeAspect="1"/>
          </p:cNvGraphicFramePr>
          <p:nvPr/>
        </p:nvGraphicFramePr>
        <p:xfrm>
          <a:off x="4338638" y="1219200"/>
          <a:ext cx="295275" cy="360363"/>
        </p:xfrm>
        <a:graphic>
          <a:graphicData uri="http://schemas.openxmlformats.org/presentationml/2006/ole">
            <mc:AlternateContent xmlns:mc="http://schemas.openxmlformats.org/markup-compatibility/2006">
              <mc:Choice xmlns:v="urn:schemas-microsoft-com:vml" Requires="v">
                <p:oleObj spid="_x0000_s2050" name="Equation" r:id="rId5" imgW="190500" imgH="228600" progId="Equation.3">
                  <p:embed/>
                </p:oleObj>
              </mc:Choice>
              <mc:Fallback>
                <p:oleObj name="Equation" r:id="rId5" imgW="1905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8638" y="1219200"/>
                        <a:ext cx="2952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3" name="Object 8"/>
          <p:cNvGraphicFramePr>
            <a:graphicFrameLocks noChangeAspect="1"/>
          </p:cNvGraphicFramePr>
          <p:nvPr>
            <p:extLst/>
          </p:nvPr>
        </p:nvGraphicFramePr>
        <p:xfrm>
          <a:off x="6508029" y="2087563"/>
          <a:ext cx="2062162" cy="360362"/>
        </p:xfrm>
        <a:graphic>
          <a:graphicData uri="http://schemas.openxmlformats.org/presentationml/2006/ole">
            <mc:AlternateContent xmlns:mc="http://schemas.openxmlformats.org/markup-compatibility/2006">
              <mc:Choice xmlns:v="urn:schemas-microsoft-com:vml" Requires="v">
                <p:oleObj spid="_x0000_s2051" name="Equation" r:id="rId7" imgW="1333500" imgH="228600" progId="Equation.3">
                  <p:embed/>
                </p:oleObj>
              </mc:Choice>
              <mc:Fallback>
                <p:oleObj name="Equation" r:id="rId7" imgW="13335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8029" y="2087563"/>
                        <a:ext cx="20621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4" name="Object 9"/>
          <p:cNvGraphicFramePr>
            <a:graphicFrameLocks noChangeAspect="1"/>
          </p:cNvGraphicFramePr>
          <p:nvPr/>
        </p:nvGraphicFramePr>
        <p:xfrm>
          <a:off x="1639888" y="3446463"/>
          <a:ext cx="5753100" cy="1154112"/>
        </p:xfrm>
        <a:graphic>
          <a:graphicData uri="http://schemas.openxmlformats.org/presentationml/2006/ole">
            <mc:AlternateContent xmlns:mc="http://schemas.openxmlformats.org/markup-compatibility/2006">
              <mc:Choice xmlns:v="urn:schemas-microsoft-com:vml" Requires="v">
                <p:oleObj spid="_x0000_s2052" name="Equation" r:id="rId9" imgW="3708400" imgH="736600" progId="Equation.3">
                  <p:embed/>
                </p:oleObj>
              </mc:Choice>
              <mc:Fallback>
                <p:oleObj name="Equation" r:id="rId9" imgW="3708400" imgH="736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9888" y="3446463"/>
                        <a:ext cx="57531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80013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altLang="x-none">
                <a:ea typeface="MS PGothic" charset="-128"/>
              </a:rPr>
              <a:t>Variance of a Random Variable</a:t>
            </a:r>
          </a:p>
        </p:txBody>
      </p:sp>
      <p:sp>
        <p:nvSpPr>
          <p:cNvPr id="7170" name="Content Placeholder 2"/>
          <p:cNvSpPr>
            <a:spLocks noGrp="1"/>
          </p:cNvSpPr>
          <p:nvPr>
            <p:ph idx="1"/>
          </p:nvPr>
        </p:nvSpPr>
        <p:spPr>
          <a:xfrm>
            <a:off x="685800" y="1395413"/>
            <a:ext cx="7772400" cy="4841875"/>
          </a:xfrm>
        </p:spPr>
        <p:txBody>
          <a:bodyPr/>
          <a:lstStyle/>
          <a:p>
            <a:r>
              <a:rPr lang="en-US" altLang="x-none">
                <a:ea typeface="MS PGothic" charset="-128"/>
              </a:rPr>
              <a:t>Suppose that X is continuous with density </a:t>
            </a:r>
            <a:r>
              <a:rPr lang="en-US" altLang="x-none" i="1">
                <a:ea typeface="MS PGothic" charset="-128"/>
              </a:rPr>
              <a:t>f</a:t>
            </a:r>
            <a:r>
              <a:rPr lang="en-US" altLang="x-none">
                <a:ea typeface="MS PGothic" charset="-128"/>
              </a:rPr>
              <a:t>, let                 . Then,</a:t>
            </a:r>
          </a:p>
          <a:p>
            <a:pPr>
              <a:buFontTx/>
              <a:buNone/>
            </a:pPr>
            <a:endParaRPr lang="en-US" altLang="x-none">
              <a:ea typeface="MS PGothic" charset="-128"/>
            </a:endParaRPr>
          </a:p>
          <a:p>
            <a:pPr>
              <a:buFontTx/>
              <a:buNone/>
            </a:pPr>
            <a:endParaRPr lang="en-US" altLang="x-none">
              <a:ea typeface="MS PGothic" charset="-128"/>
            </a:endParaRPr>
          </a:p>
          <a:p>
            <a:pPr>
              <a:buFontTx/>
              <a:buNone/>
            </a:pPr>
            <a:endParaRPr lang="en-US" altLang="x-none">
              <a:ea typeface="MS PGothic" charset="-128"/>
            </a:endParaRPr>
          </a:p>
          <a:p>
            <a:pPr>
              <a:buFontTx/>
              <a:buNone/>
            </a:pPr>
            <a:endParaRPr lang="en-US" altLang="x-none">
              <a:ea typeface="MS PGothic" charset="-128"/>
            </a:endParaRPr>
          </a:p>
          <a:p>
            <a:pPr>
              <a:buFontTx/>
              <a:buNone/>
            </a:pPr>
            <a:endParaRPr lang="en-US" altLang="x-none">
              <a:ea typeface="MS PGothic" charset="-128"/>
            </a:endParaRPr>
          </a:p>
          <a:p>
            <a:pPr>
              <a:buFontTx/>
              <a:buNone/>
            </a:pPr>
            <a:endParaRPr lang="en-US" altLang="x-none">
              <a:ea typeface="MS PGothic" charset="-128"/>
            </a:endParaRPr>
          </a:p>
          <a:p>
            <a:pPr>
              <a:buFontTx/>
              <a:buNone/>
            </a:pPr>
            <a:endParaRPr lang="en-US" altLang="x-none">
              <a:ea typeface="MS PGothic" charset="-128"/>
            </a:endParaRPr>
          </a:p>
          <a:p>
            <a:pPr>
              <a:buFontTx/>
              <a:buNone/>
            </a:pPr>
            <a:endParaRPr lang="en-US" altLang="x-none">
              <a:ea typeface="MS PGothic" charset="-128"/>
            </a:endParaRPr>
          </a:p>
          <a:p>
            <a:pPr>
              <a:buFontTx/>
              <a:buNone/>
            </a:pPr>
            <a:endParaRPr lang="en-US" altLang="x-none">
              <a:ea typeface="MS PGothic" charset="-128"/>
            </a:endParaRPr>
          </a:p>
          <a:p>
            <a:pPr>
              <a:buFontTx/>
              <a:buNone/>
            </a:pPr>
            <a:endParaRPr lang="en-US" altLang="x-none">
              <a:ea typeface="MS PGothic" charset="-128"/>
            </a:endParaRPr>
          </a:p>
          <a:p>
            <a:endParaRPr lang="en-US" altLang="x-none">
              <a:ea typeface="MS PGothic" charset="-128"/>
            </a:endParaRPr>
          </a:p>
          <a:p>
            <a:r>
              <a:rPr lang="en-US" altLang="x-none">
                <a:ea typeface="MS PGothic" charset="-128"/>
              </a:rPr>
              <a:t>So we obtain the useful identity:</a:t>
            </a:r>
          </a:p>
          <a:p>
            <a:pPr>
              <a:buFontTx/>
              <a:buNone/>
            </a:pPr>
            <a:endParaRPr lang="en-US" altLang="x-none">
              <a:ea typeface="MS PGothic" charset="-128"/>
            </a:endParaRPr>
          </a:p>
        </p:txBody>
      </p:sp>
      <p:graphicFrame>
        <p:nvGraphicFramePr>
          <p:cNvPr id="7171" name="Object 2"/>
          <p:cNvGraphicFramePr>
            <a:graphicFrameLocks noChangeAspect="1"/>
          </p:cNvGraphicFramePr>
          <p:nvPr/>
        </p:nvGraphicFramePr>
        <p:xfrm>
          <a:off x="6376988" y="1422400"/>
          <a:ext cx="1190625" cy="384175"/>
        </p:xfrm>
        <a:graphic>
          <a:graphicData uri="http://schemas.openxmlformats.org/presentationml/2006/ole">
            <mc:AlternateContent xmlns:mc="http://schemas.openxmlformats.org/markup-compatibility/2006">
              <mc:Choice xmlns:v="urn:schemas-microsoft-com:vml" Requires="v">
                <p:oleObj spid="_x0000_s3073" name="Equation" r:id="rId3" imgW="634725" imgH="203112" progId="Equation.3">
                  <p:embed/>
                </p:oleObj>
              </mc:Choice>
              <mc:Fallback>
                <p:oleObj name="Equation" r:id="rId3" imgW="634725"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6988" y="1422400"/>
                        <a:ext cx="11906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2" name="Object 4"/>
          <p:cNvGraphicFramePr>
            <a:graphicFrameLocks noChangeAspect="1"/>
          </p:cNvGraphicFramePr>
          <p:nvPr/>
        </p:nvGraphicFramePr>
        <p:xfrm>
          <a:off x="1697038" y="1889125"/>
          <a:ext cx="5805487" cy="3614738"/>
        </p:xfrm>
        <a:graphic>
          <a:graphicData uri="http://schemas.openxmlformats.org/presentationml/2006/ole">
            <mc:AlternateContent xmlns:mc="http://schemas.openxmlformats.org/markup-compatibility/2006">
              <mc:Choice xmlns:v="urn:schemas-microsoft-com:vml" Requires="v">
                <p:oleObj spid="_x0000_s3074" name="Equation" r:id="rId5" imgW="3124200" imgH="1930400" progId="Equation.3">
                  <p:embed/>
                </p:oleObj>
              </mc:Choice>
              <mc:Fallback>
                <p:oleObj name="Equation" r:id="rId5" imgW="3124200" imgH="1930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7038" y="1889125"/>
                        <a:ext cx="5805487"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3" name="Object 5"/>
          <p:cNvGraphicFramePr>
            <a:graphicFrameLocks noChangeAspect="1"/>
          </p:cNvGraphicFramePr>
          <p:nvPr/>
        </p:nvGraphicFramePr>
        <p:xfrm>
          <a:off x="4837113" y="5767388"/>
          <a:ext cx="2971800" cy="428625"/>
        </p:xfrm>
        <a:graphic>
          <a:graphicData uri="http://schemas.openxmlformats.org/presentationml/2006/ole">
            <mc:AlternateContent xmlns:mc="http://schemas.openxmlformats.org/markup-compatibility/2006">
              <mc:Choice xmlns:v="urn:schemas-microsoft-com:vml" Requires="v">
                <p:oleObj spid="_x0000_s3075" name="Equation" r:id="rId7" imgW="1600200" imgH="228600" progId="Equation.3">
                  <p:embed/>
                </p:oleObj>
              </mc:Choice>
              <mc:Fallback>
                <p:oleObj name="Equation" r:id="rId7" imgW="16002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7113" y="5767388"/>
                        <a:ext cx="29718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42389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altLang="x-none">
                <a:ea typeface="MS PGothic" charset="-128"/>
              </a:rPr>
              <a:t>Variance of Normal Random Variable</a:t>
            </a:r>
          </a:p>
        </p:txBody>
      </p:sp>
      <p:sp>
        <p:nvSpPr>
          <p:cNvPr id="8194" name="Content Placeholder 2"/>
          <p:cNvSpPr>
            <a:spLocks noGrp="1"/>
          </p:cNvSpPr>
          <p:nvPr>
            <p:ph idx="1"/>
          </p:nvPr>
        </p:nvSpPr>
        <p:spPr>
          <a:xfrm>
            <a:off x="685800" y="1360488"/>
            <a:ext cx="7772400" cy="4852987"/>
          </a:xfrm>
        </p:spPr>
        <p:txBody>
          <a:bodyPr/>
          <a:lstStyle/>
          <a:p>
            <a:r>
              <a:rPr lang="en-US" altLang="x-none">
                <a:ea typeface="MS PGothic" charset="-128"/>
              </a:rPr>
              <a:t>Let X be normally distributed with parameters     and     . Find Var(X).</a:t>
            </a:r>
          </a:p>
          <a:p>
            <a:r>
              <a:rPr lang="en-US" altLang="x-none">
                <a:ea typeface="MS PGothic" charset="-128"/>
              </a:rPr>
              <a:t>Recalling that                 , we have that:</a:t>
            </a:r>
          </a:p>
          <a:p>
            <a:pPr>
              <a:buFontTx/>
              <a:buNone/>
            </a:pPr>
            <a:endParaRPr lang="en-US" altLang="x-none">
              <a:ea typeface="MS PGothic" charset="-128"/>
            </a:endParaRPr>
          </a:p>
          <a:p>
            <a:pPr>
              <a:buFontTx/>
              <a:buNone/>
            </a:pPr>
            <a:endParaRPr lang="en-US" altLang="x-none">
              <a:ea typeface="MS PGothic" charset="-128"/>
            </a:endParaRPr>
          </a:p>
          <a:p>
            <a:pPr>
              <a:buFontTx/>
              <a:buNone/>
            </a:pPr>
            <a:endParaRPr lang="en-US" altLang="x-none">
              <a:ea typeface="MS PGothic" charset="-128"/>
            </a:endParaRPr>
          </a:p>
          <a:p>
            <a:endParaRPr lang="en-US" altLang="x-none" sz="1400">
              <a:ea typeface="MS PGothic" charset="-128"/>
            </a:endParaRPr>
          </a:p>
          <a:p>
            <a:r>
              <a:rPr lang="en-US" altLang="x-none">
                <a:ea typeface="MS PGothic" charset="-128"/>
              </a:rPr>
              <a:t>Substituting                         yields:</a:t>
            </a:r>
          </a:p>
          <a:p>
            <a:endParaRPr lang="en-US" altLang="x-none">
              <a:ea typeface="MS PGothic" charset="-128"/>
            </a:endParaRPr>
          </a:p>
          <a:p>
            <a:endParaRPr lang="en-US" altLang="x-none" sz="2800">
              <a:ea typeface="MS PGothic" charset="-128"/>
            </a:endParaRPr>
          </a:p>
          <a:p>
            <a:r>
              <a:rPr lang="en-US" altLang="x-none">
                <a:ea typeface="MS PGothic" charset="-128"/>
              </a:rPr>
              <a:t>Integrating by parts (                                    ) gives:</a:t>
            </a:r>
          </a:p>
          <a:p>
            <a:endParaRPr lang="en-US" altLang="x-none">
              <a:ea typeface="MS PGothic" charset="-128"/>
            </a:endParaRPr>
          </a:p>
        </p:txBody>
      </p:sp>
      <p:graphicFrame>
        <p:nvGraphicFramePr>
          <p:cNvPr id="8195" name="Object 2"/>
          <p:cNvGraphicFramePr>
            <a:graphicFrameLocks noChangeAspect="1"/>
          </p:cNvGraphicFramePr>
          <p:nvPr/>
        </p:nvGraphicFramePr>
        <p:xfrm>
          <a:off x="6219825" y="1447800"/>
          <a:ext cx="285750" cy="311150"/>
        </p:xfrm>
        <a:graphic>
          <a:graphicData uri="http://schemas.openxmlformats.org/presentationml/2006/ole">
            <mc:AlternateContent xmlns:mc="http://schemas.openxmlformats.org/markup-compatibility/2006">
              <mc:Choice xmlns:v="urn:schemas-microsoft-com:vml" Requires="v">
                <p:oleObj spid="_x0000_s4097" name="Equation" r:id="rId3" imgW="152268" imgH="164957" progId="Equation.3">
                  <p:embed/>
                </p:oleObj>
              </mc:Choice>
              <mc:Fallback>
                <p:oleObj name="Equation" r:id="rId3" imgW="152268"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825" y="1447800"/>
                        <a:ext cx="2857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6" name="Object 3"/>
          <p:cNvGraphicFramePr>
            <a:graphicFrameLocks noChangeAspect="1"/>
          </p:cNvGraphicFramePr>
          <p:nvPr/>
        </p:nvGraphicFramePr>
        <p:xfrm>
          <a:off x="6999288" y="1377950"/>
          <a:ext cx="347662" cy="347663"/>
        </p:xfrm>
        <a:graphic>
          <a:graphicData uri="http://schemas.openxmlformats.org/presentationml/2006/ole">
            <mc:AlternateContent xmlns:mc="http://schemas.openxmlformats.org/markup-compatibility/2006">
              <mc:Choice xmlns:v="urn:schemas-microsoft-com:vml" Requires="v">
                <p:oleObj spid="_x0000_s4098" name="Equation" r:id="rId5" imgW="203024" imgH="203024" progId="Equation.3">
                  <p:embed/>
                </p:oleObj>
              </mc:Choice>
              <mc:Fallback>
                <p:oleObj name="Equation" r:id="rId5" imgW="203024" imgH="20302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9288" y="1377950"/>
                        <a:ext cx="34766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7" name="Object 4"/>
          <p:cNvGraphicFramePr>
            <a:graphicFrameLocks noChangeAspect="1"/>
          </p:cNvGraphicFramePr>
          <p:nvPr/>
        </p:nvGraphicFramePr>
        <p:xfrm>
          <a:off x="2671763" y="2066925"/>
          <a:ext cx="1190625" cy="384175"/>
        </p:xfrm>
        <a:graphic>
          <a:graphicData uri="http://schemas.openxmlformats.org/presentationml/2006/ole">
            <mc:AlternateContent xmlns:mc="http://schemas.openxmlformats.org/markup-compatibility/2006">
              <mc:Choice xmlns:v="urn:schemas-microsoft-com:vml" Requires="v">
                <p:oleObj spid="_x0000_s4099" name="Equation" r:id="rId7" imgW="634725" imgH="203112" progId="Equation.3">
                  <p:embed/>
                </p:oleObj>
              </mc:Choice>
              <mc:Fallback>
                <p:oleObj name="Equation" r:id="rId7" imgW="634725" imgH="20311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1763" y="2066925"/>
                        <a:ext cx="11906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8" name="Object 5"/>
          <p:cNvGraphicFramePr>
            <a:graphicFrameLocks noChangeAspect="1"/>
          </p:cNvGraphicFramePr>
          <p:nvPr/>
        </p:nvGraphicFramePr>
        <p:xfrm>
          <a:off x="2530475" y="2444750"/>
          <a:ext cx="4175125" cy="1214438"/>
        </p:xfrm>
        <a:graphic>
          <a:graphicData uri="http://schemas.openxmlformats.org/presentationml/2006/ole">
            <mc:AlternateContent xmlns:mc="http://schemas.openxmlformats.org/markup-compatibility/2006">
              <mc:Choice xmlns:v="urn:schemas-microsoft-com:vml" Requires="v">
                <p:oleObj spid="_x0000_s4100" name="Equation" r:id="rId9" imgW="2463800" imgH="711200" progId="Equation.3">
                  <p:embed/>
                </p:oleObj>
              </mc:Choice>
              <mc:Fallback>
                <p:oleObj name="Equation" r:id="rId9" imgW="2463800" imgH="71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0475" y="2444750"/>
                        <a:ext cx="417512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9" name="Object 6"/>
          <p:cNvGraphicFramePr>
            <a:graphicFrameLocks noChangeAspect="1"/>
          </p:cNvGraphicFramePr>
          <p:nvPr/>
        </p:nvGraphicFramePr>
        <p:xfrm>
          <a:off x="2446338" y="3825875"/>
          <a:ext cx="1690687" cy="384175"/>
        </p:xfrm>
        <a:graphic>
          <a:graphicData uri="http://schemas.openxmlformats.org/presentationml/2006/ole">
            <mc:AlternateContent xmlns:mc="http://schemas.openxmlformats.org/markup-compatibility/2006">
              <mc:Choice xmlns:v="urn:schemas-microsoft-com:vml" Requires="v">
                <p:oleObj spid="_x0000_s4101" name="Equation" r:id="rId11" imgW="901309" imgH="203112" progId="Equation.3">
                  <p:embed/>
                </p:oleObj>
              </mc:Choice>
              <mc:Fallback>
                <p:oleObj name="Equation" r:id="rId11" imgW="901309" imgH="20311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46338" y="3825875"/>
                        <a:ext cx="169068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0" name="Object 7"/>
          <p:cNvGraphicFramePr>
            <a:graphicFrameLocks noChangeAspect="1"/>
          </p:cNvGraphicFramePr>
          <p:nvPr/>
        </p:nvGraphicFramePr>
        <p:xfrm>
          <a:off x="3089275" y="4102100"/>
          <a:ext cx="3017838" cy="822325"/>
        </p:xfrm>
        <a:graphic>
          <a:graphicData uri="http://schemas.openxmlformats.org/presentationml/2006/ole">
            <mc:AlternateContent xmlns:mc="http://schemas.openxmlformats.org/markup-compatibility/2006">
              <mc:Choice xmlns:v="urn:schemas-microsoft-com:vml" Requires="v">
                <p:oleObj spid="_x0000_s4102" name="Equation" r:id="rId13" imgW="1739900" imgH="469900" progId="Equation.3">
                  <p:embed/>
                </p:oleObj>
              </mc:Choice>
              <mc:Fallback>
                <p:oleObj name="Equation" r:id="rId13" imgW="1739900" imgH="4699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89275" y="4102100"/>
                        <a:ext cx="3017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1" name="Object 8"/>
          <p:cNvGraphicFramePr>
            <a:graphicFrameLocks noChangeAspect="1"/>
          </p:cNvGraphicFramePr>
          <p:nvPr/>
        </p:nvGraphicFramePr>
        <p:xfrm>
          <a:off x="3414713" y="4913313"/>
          <a:ext cx="2571750" cy="495300"/>
        </p:xfrm>
        <a:graphic>
          <a:graphicData uri="http://schemas.openxmlformats.org/presentationml/2006/ole">
            <mc:AlternateContent xmlns:mc="http://schemas.openxmlformats.org/markup-compatibility/2006">
              <mc:Choice xmlns:v="urn:schemas-microsoft-com:vml" Requires="v">
                <p:oleObj spid="_x0000_s4103" name="Equation" r:id="rId15" imgW="1371600" imgH="254000" progId="Equation.3">
                  <p:embed/>
                </p:oleObj>
              </mc:Choice>
              <mc:Fallback>
                <p:oleObj name="Equation" r:id="rId15" imgW="1371600" imgH="2540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14713" y="4913313"/>
                        <a:ext cx="25717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2" name="Object 9"/>
          <p:cNvGraphicFramePr>
            <a:graphicFrameLocks noChangeAspect="1"/>
          </p:cNvGraphicFramePr>
          <p:nvPr/>
        </p:nvGraphicFramePr>
        <p:xfrm>
          <a:off x="1138238" y="5427663"/>
          <a:ext cx="6919912" cy="889000"/>
        </p:xfrm>
        <a:graphic>
          <a:graphicData uri="http://schemas.openxmlformats.org/presentationml/2006/ole">
            <mc:AlternateContent xmlns:mc="http://schemas.openxmlformats.org/markup-compatibility/2006">
              <mc:Choice xmlns:v="urn:schemas-microsoft-com:vml" Requires="v">
                <p:oleObj spid="_x0000_s4104" name="Equation" r:id="rId17" imgW="3987800" imgH="508000" progId="Equation.3">
                  <p:embed/>
                </p:oleObj>
              </mc:Choice>
              <mc:Fallback>
                <p:oleObj name="Equation" r:id="rId17" imgW="3987800" imgH="5080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38238" y="5427663"/>
                        <a:ext cx="691991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43286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026"/>
          <p:cNvSpPr>
            <a:spLocks noGrp="1" noChangeArrowheads="1"/>
          </p:cNvSpPr>
          <p:nvPr>
            <p:ph type="title"/>
          </p:nvPr>
        </p:nvSpPr>
        <p:spPr/>
        <p:txBody>
          <a:bodyPr/>
          <a:lstStyle/>
          <a:p>
            <a:r>
              <a:rPr lang="en-US" altLang="x-none">
                <a:ea typeface="MS PGothic" charset="-128"/>
              </a:rPr>
              <a:t>Variance of Exponential Distribution</a:t>
            </a:r>
          </a:p>
        </p:txBody>
      </p:sp>
      <p:sp>
        <p:nvSpPr>
          <p:cNvPr id="11266" name="Rectangle 1027"/>
          <p:cNvSpPr>
            <a:spLocks noGrp="1" noChangeArrowheads="1"/>
          </p:cNvSpPr>
          <p:nvPr>
            <p:ph type="body" idx="1"/>
          </p:nvPr>
        </p:nvSpPr>
        <p:spPr>
          <a:xfrm>
            <a:off x="685800" y="1508126"/>
            <a:ext cx="7772400" cy="4705350"/>
          </a:xfrm>
        </p:spPr>
        <p:txBody>
          <a:bodyPr/>
          <a:lstStyle/>
          <a:p>
            <a:pPr marL="0" indent="0">
              <a:buFontTx/>
              <a:buNone/>
              <a:defRPr/>
            </a:pPr>
            <a:endParaRPr lang="en-US" altLang="en-US" sz="1600" dirty="0" smtClean="0"/>
          </a:p>
          <a:p>
            <a:pPr marL="0" indent="0">
              <a:buFontTx/>
              <a:buNone/>
              <a:defRPr/>
            </a:pPr>
            <a:endParaRPr lang="en-US" altLang="en-US" sz="1600" dirty="0"/>
          </a:p>
          <a:p>
            <a:pPr>
              <a:defRPr/>
            </a:pPr>
            <a:r>
              <a:rPr lang="en-US" altLang="en-US" sz="1600" dirty="0" smtClean="0"/>
              <a:t>From this, we determine the following proof:</a:t>
            </a:r>
          </a:p>
          <a:p>
            <a:pPr>
              <a:defRPr/>
            </a:pPr>
            <a:r>
              <a:rPr lang="en-US" altLang="en-US" sz="1600" dirty="0" smtClean="0"/>
              <a:t>From this point, we need to use integration by parts to solve this equation:</a:t>
            </a:r>
          </a:p>
          <a:p>
            <a:pPr>
              <a:defRPr/>
            </a:pPr>
            <a:endParaRPr lang="en-US" altLang="en-US" sz="1600" dirty="0"/>
          </a:p>
          <a:p>
            <a:pPr>
              <a:defRPr/>
            </a:pPr>
            <a:endParaRPr lang="en-US" altLang="en-US" sz="1600" dirty="0" smtClean="0"/>
          </a:p>
          <a:p>
            <a:pPr>
              <a:defRPr/>
            </a:pPr>
            <a:endParaRPr lang="en-US" altLang="en-US" sz="1600" dirty="0"/>
          </a:p>
          <a:p>
            <a:pPr>
              <a:defRPr/>
            </a:pPr>
            <a:r>
              <a:rPr lang="en-US" altLang="en-US" sz="1600" dirty="0" smtClean="0"/>
              <a:t>Now we can use the integration by parts formula		   to continue solving:</a:t>
            </a:r>
          </a:p>
          <a:p>
            <a:pPr marL="0" indent="0">
              <a:buFontTx/>
              <a:buNone/>
              <a:defRPr/>
            </a:pPr>
            <a:endParaRPr lang="en-US" altLang="en-US" sz="1600" dirty="0"/>
          </a:p>
          <a:p>
            <a:pPr marL="0" indent="0">
              <a:buFontTx/>
              <a:buNone/>
              <a:defRPr/>
            </a:pPr>
            <a:endParaRPr lang="en-US" altLang="en-US" sz="1600" dirty="0" smtClean="0"/>
          </a:p>
          <a:p>
            <a:pPr marL="0" indent="0">
              <a:buFontTx/>
              <a:buNone/>
              <a:defRPr/>
            </a:pPr>
            <a:endParaRPr lang="en-US" altLang="en-US" sz="1600" dirty="0"/>
          </a:p>
          <a:p>
            <a:pPr marL="0" indent="0">
              <a:buFontTx/>
              <a:buNone/>
              <a:defRPr/>
            </a:pPr>
            <a:endParaRPr lang="en-US" altLang="en-US" sz="1600" dirty="0" smtClean="0"/>
          </a:p>
          <a:p>
            <a:pPr marL="0" indent="0">
              <a:buFontTx/>
              <a:buNone/>
              <a:defRPr/>
            </a:pPr>
            <a:endParaRPr lang="en-US" altLang="en-US" sz="1600" dirty="0" smtClean="0"/>
          </a:p>
          <a:p>
            <a:pPr marL="0" indent="0">
              <a:buFontTx/>
              <a:buNone/>
              <a:defRPr/>
            </a:pPr>
            <a:endParaRPr lang="en-US" altLang="en-US" sz="1600" dirty="0" smtClean="0"/>
          </a:p>
        </p:txBody>
      </p:sp>
      <p:graphicFrame>
        <p:nvGraphicFramePr>
          <p:cNvPr id="9219" name="Object 2"/>
          <p:cNvGraphicFramePr>
            <a:graphicFrameLocks noChangeAspect="1"/>
          </p:cNvGraphicFramePr>
          <p:nvPr/>
        </p:nvGraphicFramePr>
        <p:xfrm>
          <a:off x="1016000" y="1331913"/>
          <a:ext cx="2608263" cy="796925"/>
        </p:xfrm>
        <a:graphic>
          <a:graphicData uri="http://schemas.openxmlformats.org/presentationml/2006/ole">
            <mc:AlternateContent xmlns:mc="http://schemas.openxmlformats.org/markup-compatibility/2006">
              <mc:Choice xmlns:v="urn:schemas-microsoft-com:vml" Requires="v">
                <p:oleObj spid="_x0000_s5121" name="Equation" r:id="rId3" imgW="1879600" imgH="584200" progId="Equation.3">
                  <p:embed/>
                </p:oleObj>
              </mc:Choice>
              <mc:Fallback>
                <p:oleObj name="Equation" r:id="rId3" imgW="1879600" imgH="584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1331913"/>
                        <a:ext cx="260826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0" name="Object 1"/>
          <p:cNvGraphicFramePr>
            <a:graphicFrameLocks noChangeAspect="1"/>
          </p:cNvGraphicFramePr>
          <p:nvPr/>
        </p:nvGraphicFramePr>
        <p:xfrm>
          <a:off x="5154613" y="1998663"/>
          <a:ext cx="1901825" cy="522287"/>
        </p:xfrm>
        <a:graphic>
          <a:graphicData uri="http://schemas.openxmlformats.org/presentationml/2006/ole">
            <mc:AlternateContent xmlns:mc="http://schemas.openxmlformats.org/markup-compatibility/2006">
              <mc:Choice xmlns:v="urn:schemas-microsoft-com:vml" Requires="v">
                <p:oleObj spid="_x0000_s5122" name="Equation" r:id="rId5" imgW="1180588" imgH="330057" progId="Equation.3">
                  <p:embed/>
                </p:oleObj>
              </mc:Choice>
              <mc:Fallback>
                <p:oleObj name="Equation" r:id="rId5" imgW="1180588" imgH="3300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4613" y="1998663"/>
                        <a:ext cx="19018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1" name="Object 2"/>
          <p:cNvGraphicFramePr>
            <a:graphicFrameLocks noChangeAspect="1"/>
          </p:cNvGraphicFramePr>
          <p:nvPr>
            <p:extLst>
              <p:ext uri="{D42A27DB-BD31-4B8C-83A1-F6EECF244321}">
                <p14:modId xmlns:p14="http://schemas.microsoft.com/office/powerpoint/2010/main" val="1802958345"/>
              </p:ext>
            </p:extLst>
          </p:nvPr>
        </p:nvGraphicFramePr>
        <p:xfrm>
          <a:off x="1152525" y="2725737"/>
          <a:ext cx="2335212" cy="946150"/>
        </p:xfrm>
        <a:graphic>
          <a:graphicData uri="http://schemas.openxmlformats.org/presentationml/2006/ole">
            <mc:AlternateContent xmlns:mc="http://schemas.openxmlformats.org/markup-compatibility/2006">
              <mc:Choice xmlns:v="urn:schemas-microsoft-com:vml" Requires="v">
                <p:oleObj spid="_x0000_s5123" name="Equation" r:id="rId7" imgW="1600200" imgH="660400" progId="Equation.3">
                  <p:embed/>
                </p:oleObj>
              </mc:Choice>
              <mc:Fallback>
                <p:oleObj name="Equation" r:id="rId7" imgW="1600200" imgH="660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2525" y="2725737"/>
                        <a:ext cx="23352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2" name="Object 3"/>
          <p:cNvGraphicFramePr>
            <a:graphicFrameLocks noChangeAspect="1"/>
          </p:cNvGraphicFramePr>
          <p:nvPr/>
        </p:nvGraphicFramePr>
        <p:xfrm>
          <a:off x="5478463" y="3517900"/>
          <a:ext cx="1839912" cy="442913"/>
        </p:xfrm>
        <a:graphic>
          <a:graphicData uri="http://schemas.openxmlformats.org/presentationml/2006/ole">
            <mc:AlternateContent xmlns:mc="http://schemas.openxmlformats.org/markup-compatibility/2006">
              <mc:Choice xmlns:v="urn:schemas-microsoft-com:vml" Requires="v">
                <p:oleObj spid="_x0000_s5124" name="Equation" r:id="rId9" imgW="1143000" imgH="279400" progId="Equation.3">
                  <p:embed/>
                </p:oleObj>
              </mc:Choice>
              <mc:Fallback>
                <p:oleObj name="Equation" r:id="rId9" imgW="1143000" imgH="279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8463" y="3517900"/>
                        <a:ext cx="183991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3" name="Object 4"/>
          <p:cNvGraphicFramePr>
            <a:graphicFrameLocks noChangeAspect="1"/>
          </p:cNvGraphicFramePr>
          <p:nvPr/>
        </p:nvGraphicFramePr>
        <p:xfrm>
          <a:off x="1816100" y="3940175"/>
          <a:ext cx="3049588" cy="2416175"/>
        </p:xfrm>
        <a:graphic>
          <a:graphicData uri="http://schemas.openxmlformats.org/presentationml/2006/ole">
            <mc:AlternateContent xmlns:mc="http://schemas.openxmlformats.org/markup-compatibility/2006">
              <mc:Choice xmlns:v="urn:schemas-microsoft-com:vml" Requires="v">
                <p:oleObj spid="_x0000_s5125" name="Equation" r:id="rId11" imgW="2298700" imgH="1854200" progId="Equation.3">
                  <p:embed/>
                </p:oleObj>
              </mc:Choice>
              <mc:Fallback>
                <p:oleObj name="Equation" r:id="rId11" imgW="2298700" imgH="1854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6100" y="3940175"/>
                        <a:ext cx="3049588"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4" name="Object 1"/>
          <p:cNvGraphicFramePr>
            <a:graphicFrameLocks noChangeAspect="1"/>
          </p:cNvGraphicFramePr>
          <p:nvPr/>
        </p:nvGraphicFramePr>
        <p:xfrm>
          <a:off x="4902200" y="1508125"/>
          <a:ext cx="2622550" cy="396875"/>
        </p:xfrm>
        <a:graphic>
          <a:graphicData uri="http://schemas.openxmlformats.org/presentationml/2006/ole">
            <mc:AlternateContent xmlns:mc="http://schemas.openxmlformats.org/markup-compatibility/2006">
              <mc:Choice xmlns:v="urn:schemas-microsoft-com:vml" Requires="v">
                <p:oleObj spid="_x0000_s5126" name="Equation" r:id="rId13" imgW="1511300" imgH="228600" progId="Equation.3">
                  <p:embed/>
                </p:oleObj>
              </mc:Choice>
              <mc:Fallback>
                <p:oleObj name="Equation" r:id="rId13" imgW="15113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02200" y="1508125"/>
                        <a:ext cx="2622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9505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026"/>
          <p:cNvSpPr>
            <a:spLocks noGrp="1" noChangeArrowheads="1"/>
          </p:cNvSpPr>
          <p:nvPr>
            <p:ph type="title"/>
          </p:nvPr>
        </p:nvSpPr>
        <p:spPr/>
        <p:txBody>
          <a:bodyPr/>
          <a:lstStyle/>
          <a:p>
            <a:r>
              <a:rPr lang="en-US" altLang="x-none">
                <a:ea typeface="MS PGothic" charset="-128"/>
              </a:rPr>
              <a:t>Variance of Exponential Distribution (cont.)</a:t>
            </a:r>
          </a:p>
        </p:txBody>
      </p:sp>
      <p:sp>
        <p:nvSpPr>
          <p:cNvPr id="10242" name="Rectangle 1027"/>
          <p:cNvSpPr>
            <a:spLocks noGrp="1" noChangeArrowheads="1"/>
          </p:cNvSpPr>
          <p:nvPr>
            <p:ph type="body" idx="1"/>
          </p:nvPr>
        </p:nvSpPr>
        <p:spPr>
          <a:xfrm>
            <a:off x="708025" y="1331913"/>
            <a:ext cx="7772400" cy="4675187"/>
          </a:xfrm>
        </p:spPr>
        <p:txBody>
          <a:bodyPr/>
          <a:lstStyle/>
          <a:p>
            <a:r>
              <a:rPr lang="en-US" altLang="x-none" sz="1800" dirty="0">
                <a:ea typeface="MS PGothic" charset="-128"/>
              </a:rPr>
              <a:t>Now, we need to determine </a:t>
            </a:r>
            <a:r>
              <a:rPr lang="en-US" altLang="x-none" sz="1800" i="1" dirty="0">
                <a:latin typeface="Times New Roman" charset="0"/>
                <a:ea typeface="MS PGothic" charset="-128"/>
              </a:rPr>
              <a:t>E(x</a:t>
            </a:r>
            <a:r>
              <a:rPr lang="en-US" altLang="x-none" sz="1800" i="1" baseline="30000" dirty="0">
                <a:latin typeface="Times New Roman" charset="0"/>
                <a:ea typeface="MS PGothic" charset="-128"/>
              </a:rPr>
              <a:t>2</a:t>
            </a:r>
            <a:r>
              <a:rPr lang="en-US" altLang="x-none" sz="1800" i="1" dirty="0">
                <a:latin typeface="Times New Roman" charset="0"/>
                <a:ea typeface="MS PGothic" charset="-128"/>
              </a:rPr>
              <a:t>)</a:t>
            </a:r>
            <a:r>
              <a:rPr lang="en-US" altLang="x-none" sz="1800" dirty="0">
                <a:ea typeface="MS PGothic" charset="-128"/>
              </a:rPr>
              <a:t> so we can calculate the variance:</a:t>
            </a:r>
          </a:p>
          <a:p>
            <a:endParaRPr lang="en-US" altLang="x-none" sz="1800" dirty="0" smtClean="0">
              <a:ea typeface="MS PGothic" charset="-128"/>
            </a:endParaRPr>
          </a:p>
          <a:p>
            <a:r>
              <a:rPr lang="en-US" altLang="x-none" sz="1800" dirty="0" smtClean="0">
                <a:ea typeface="MS PGothic" charset="-128"/>
              </a:rPr>
              <a:t>Again, integration </a:t>
            </a:r>
            <a:r>
              <a:rPr lang="en-US" altLang="x-none" sz="1800" dirty="0">
                <a:ea typeface="MS PGothic" charset="-128"/>
              </a:rPr>
              <a:t>by parts again:</a:t>
            </a:r>
          </a:p>
          <a:p>
            <a:endParaRPr lang="en-US" altLang="x-none" sz="1800" dirty="0">
              <a:ea typeface="MS PGothic" charset="-128"/>
            </a:endParaRPr>
          </a:p>
          <a:p>
            <a:endParaRPr lang="en-US" altLang="x-none" sz="1800" dirty="0">
              <a:ea typeface="MS PGothic" charset="-128"/>
            </a:endParaRPr>
          </a:p>
          <a:p>
            <a:endParaRPr lang="en-US" altLang="x-none" sz="1800" dirty="0">
              <a:ea typeface="MS PGothic" charset="-128"/>
            </a:endParaRPr>
          </a:p>
          <a:p>
            <a:endParaRPr lang="en-US" altLang="x-none" sz="1800" dirty="0">
              <a:ea typeface="MS PGothic" charset="-128"/>
            </a:endParaRPr>
          </a:p>
          <a:p>
            <a:endParaRPr lang="en-US" altLang="x-none" sz="1800" dirty="0">
              <a:ea typeface="MS PGothic" charset="-128"/>
            </a:endParaRPr>
          </a:p>
          <a:p>
            <a:endParaRPr lang="en-US" altLang="x-none" sz="1800" dirty="0">
              <a:ea typeface="MS PGothic" charset="-128"/>
            </a:endParaRPr>
          </a:p>
          <a:p>
            <a:endParaRPr lang="en-US" altLang="x-none" sz="1800" dirty="0">
              <a:ea typeface="MS PGothic" charset="-128"/>
            </a:endParaRPr>
          </a:p>
          <a:p>
            <a:endParaRPr lang="en-US" altLang="x-none" sz="1800" dirty="0">
              <a:ea typeface="MS PGothic" charset="-128"/>
            </a:endParaRPr>
          </a:p>
          <a:p>
            <a:r>
              <a:rPr lang="en-US" altLang="x-none" sz="1800" dirty="0" smtClean="0">
                <a:ea typeface="MS PGothic" charset="-128"/>
              </a:rPr>
              <a:t>Note </a:t>
            </a:r>
            <a:r>
              <a:rPr lang="en-US" altLang="x-none" sz="1800" dirty="0">
                <a:ea typeface="MS PGothic" charset="-128"/>
              </a:rPr>
              <a:t>			</a:t>
            </a:r>
          </a:p>
          <a:p>
            <a:endParaRPr lang="en-US" altLang="x-none" sz="1800" dirty="0">
              <a:ea typeface="MS PGothic" charset="-128"/>
            </a:endParaRPr>
          </a:p>
          <a:p>
            <a:endParaRPr lang="en-US" altLang="x-none" sz="1800" dirty="0">
              <a:ea typeface="MS PGothic" charset="-128"/>
            </a:endParaRPr>
          </a:p>
          <a:p>
            <a:endParaRPr lang="en-US" altLang="x-none" sz="1800" dirty="0">
              <a:ea typeface="MS PGothic" charset="-128"/>
            </a:endParaRPr>
          </a:p>
        </p:txBody>
      </p:sp>
      <p:graphicFrame>
        <p:nvGraphicFramePr>
          <p:cNvPr id="10243" name="Object 2"/>
          <p:cNvGraphicFramePr>
            <a:graphicFrameLocks noChangeAspect="1"/>
          </p:cNvGraphicFramePr>
          <p:nvPr/>
        </p:nvGraphicFramePr>
        <p:xfrm>
          <a:off x="1135063" y="1581150"/>
          <a:ext cx="2233612" cy="563563"/>
        </p:xfrm>
        <a:graphic>
          <a:graphicData uri="http://schemas.openxmlformats.org/presentationml/2006/ole">
            <mc:AlternateContent xmlns:mc="http://schemas.openxmlformats.org/markup-compatibility/2006">
              <mc:Choice xmlns:v="urn:schemas-microsoft-com:vml" Requires="v">
                <p:oleObj spid="_x0000_s6145" name="Equation" r:id="rId3" imgW="1308100" imgH="330200" progId="Equation.3">
                  <p:embed/>
                </p:oleObj>
              </mc:Choice>
              <mc:Fallback>
                <p:oleObj name="Equation" r:id="rId3" imgW="1308100" imgH="330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063" y="1581150"/>
                        <a:ext cx="22336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4" name="Object 1"/>
          <p:cNvGraphicFramePr>
            <a:graphicFrameLocks noChangeAspect="1"/>
          </p:cNvGraphicFramePr>
          <p:nvPr/>
        </p:nvGraphicFramePr>
        <p:xfrm>
          <a:off x="1130300" y="2422525"/>
          <a:ext cx="2557463" cy="946150"/>
        </p:xfrm>
        <a:graphic>
          <a:graphicData uri="http://schemas.openxmlformats.org/presentationml/2006/ole">
            <mc:AlternateContent xmlns:mc="http://schemas.openxmlformats.org/markup-compatibility/2006">
              <mc:Choice xmlns:v="urn:schemas-microsoft-com:vml" Requires="v">
                <p:oleObj spid="_x0000_s6146" name="Equation" r:id="rId5" imgW="1752600" imgH="660400" progId="Equation.3">
                  <p:embed/>
                </p:oleObj>
              </mc:Choice>
              <mc:Fallback>
                <p:oleObj name="Equation" r:id="rId5" imgW="1752600" imgH="660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0300" y="2422525"/>
                        <a:ext cx="25574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5" name="Object 2"/>
          <p:cNvGraphicFramePr>
            <a:graphicFrameLocks noChangeAspect="1"/>
          </p:cNvGraphicFramePr>
          <p:nvPr/>
        </p:nvGraphicFramePr>
        <p:xfrm>
          <a:off x="1130300" y="3379787"/>
          <a:ext cx="3960813" cy="1308100"/>
        </p:xfrm>
        <a:graphic>
          <a:graphicData uri="http://schemas.openxmlformats.org/presentationml/2006/ole">
            <mc:AlternateContent xmlns:mc="http://schemas.openxmlformats.org/markup-compatibility/2006">
              <mc:Choice xmlns:v="urn:schemas-microsoft-com:vml" Requires="v">
                <p:oleObj spid="_x0000_s6147" name="Equation" r:id="rId7" imgW="2717800" imgH="914400" progId="Equation.3">
                  <p:embed/>
                </p:oleObj>
              </mc:Choice>
              <mc:Fallback>
                <p:oleObj name="Equation" r:id="rId7" imgW="2717800" imgH="914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0300" y="3379787"/>
                        <a:ext cx="396081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6" name="Object 3"/>
          <p:cNvGraphicFramePr>
            <a:graphicFrameLocks noChangeAspect="1"/>
          </p:cNvGraphicFramePr>
          <p:nvPr/>
        </p:nvGraphicFramePr>
        <p:xfrm>
          <a:off x="982013" y="5267326"/>
          <a:ext cx="2854036" cy="585787"/>
        </p:xfrm>
        <a:graphic>
          <a:graphicData uri="http://schemas.openxmlformats.org/presentationml/2006/ole">
            <mc:AlternateContent xmlns:mc="http://schemas.openxmlformats.org/markup-compatibility/2006">
              <mc:Choice xmlns:v="urn:schemas-microsoft-com:vml" Requires="v">
                <p:oleObj spid="_x0000_s6148" name="Equation" r:id="rId9" imgW="1511300" imgH="393700" progId="Equation.3">
                  <p:embed/>
                </p:oleObj>
              </mc:Choice>
              <mc:Fallback>
                <p:oleObj name="Equation" r:id="rId9" imgW="1511300" imgH="3937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2013" y="5267326"/>
                        <a:ext cx="2854036" cy="58578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536781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untitled 26">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2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800" b="0" i="0" u="none" strike="noStrike" cap="none" normalizeH="0" baseline="0" smtClean="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800" b="0" i="0" u="none" strike="noStrike" cap="none" normalizeH="0" baseline="0" smtClean="0">
            <a:ln>
              <a:noFill/>
            </a:ln>
            <a:solidFill>
              <a:schemeClr val="tx1"/>
            </a:solidFill>
            <a:effectLst/>
            <a:latin typeface="Helvetica" charset="0"/>
          </a:defRPr>
        </a:defPPr>
      </a:lstStyle>
    </a:lnDef>
  </a:objectDefaults>
  <a:extraClrSchemeLst>
    <a:extraClrScheme>
      <a:clrScheme name="untitled 2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 HD:Applications:Microsoft Office:Microsoft PowerPoint 4:</Template>
  <TotalTime>11872</TotalTime>
  <Pages>20</Pages>
  <Words>2050</Words>
  <Application>Microsoft Macintosh PowerPoint</Application>
  <PresentationFormat>Letter Paper (8.5x11 in)</PresentationFormat>
  <Paragraphs>419</Paragraphs>
  <Slides>45</Slides>
  <Notes>1</Notes>
  <HiddenSlides>15</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3" baseType="lpstr">
      <vt:lpstr>Symbol</vt:lpstr>
      <vt:lpstr>Arial</vt:lpstr>
      <vt:lpstr>Helvetica</vt:lpstr>
      <vt:lpstr>MS PGothic</vt:lpstr>
      <vt:lpstr>Times New Roman</vt:lpstr>
      <vt:lpstr>untitled 26</vt:lpstr>
      <vt:lpstr>Equation</vt:lpstr>
      <vt:lpstr>Acrobat Document</vt:lpstr>
      <vt:lpstr>Expectations of Random Variables, Functions of Random Variables</vt:lpstr>
      <vt:lpstr>Today’s Topics</vt:lpstr>
      <vt:lpstr>PowerPoint Presentation</vt:lpstr>
      <vt:lpstr>Moments of a Distribution</vt:lpstr>
      <vt:lpstr>Variance: 2nd Central Moment</vt:lpstr>
      <vt:lpstr>Variance of a Random Variable</vt:lpstr>
      <vt:lpstr>Variance of Normal Random Variable</vt:lpstr>
      <vt:lpstr>Variance of Exponential Distribution</vt:lpstr>
      <vt:lpstr>Variance of Exponential Distribution (cont.)</vt:lpstr>
      <vt:lpstr>Variance of Exponential Distribution (cont.)</vt:lpstr>
      <vt:lpstr>Variance of Exponential Distribution (cont.)</vt:lpstr>
      <vt:lpstr>Functions of a Random Variable</vt:lpstr>
      <vt:lpstr>Functions of a Random Variable (cont.)</vt:lpstr>
      <vt:lpstr>Functions of a Random Variable (cont.) Generating Exponential Random Numbers</vt:lpstr>
      <vt:lpstr>Example 1</vt:lpstr>
      <vt:lpstr>Expectation of a Function of a Random Variable</vt:lpstr>
      <vt:lpstr>Expectation of a Function of a Random Variable (cont.)</vt:lpstr>
      <vt:lpstr>Corollary</vt:lpstr>
      <vt:lpstr>The Reliability Function</vt:lpstr>
      <vt:lpstr>The Reliability Function (Cont’d)</vt:lpstr>
      <vt:lpstr>The Reliability Function (Cont’d)</vt:lpstr>
      <vt:lpstr>The Reliability Function (Cont’d)</vt:lpstr>
      <vt:lpstr>Time to Failure and Reliability Function</vt:lpstr>
      <vt:lpstr>Mean Time to Failure (MTTF)</vt:lpstr>
      <vt:lpstr>Exponentially Distributed Lifetime</vt:lpstr>
      <vt:lpstr>Standby Redundancy</vt:lpstr>
      <vt:lpstr>Standby Redundancy (Cont’d)</vt:lpstr>
      <vt:lpstr>Standby Redundancy (Cont’d)</vt:lpstr>
      <vt:lpstr>Standby Redundancy (Cont’d)</vt:lpstr>
      <vt:lpstr>Instantaneous Failure Rate  or Hazard Rate</vt:lpstr>
      <vt:lpstr>Review of Joint and Conditional Density Functions</vt:lpstr>
      <vt:lpstr>Parallelepiped Density Function</vt:lpstr>
      <vt:lpstr>Review of Joint and Conditional  Density Functions (Cont’d)</vt:lpstr>
      <vt:lpstr>Review of Joint and Conditional  Density Functions (Cont’d)</vt:lpstr>
      <vt:lpstr>Review of Joint and Conditional  Density Functions (Cont’d)</vt:lpstr>
      <vt:lpstr>Hazard Function</vt:lpstr>
      <vt:lpstr>Hazard Function</vt:lpstr>
      <vt:lpstr>Hazard Function</vt:lpstr>
      <vt:lpstr>Instantaneous Failure Rate</vt:lpstr>
      <vt:lpstr>Instantaneous Failure Rate (Cont’d)</vt:lpstr>
      <vt:lpstr>Instantaneous Failure Rate (Cont’d)</vt:lpstr>
      <vt:lpstr>Cumulative Hazard</vt:lpstr>
      <vt:lpstr>f(t) and h(t)</vt:lpstr>
      <vt:lpstr>Failure Rate as a Function of Time</vt:lpstr>
      <vt:lpstr>Constraints on f(t) and z(t)</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Fault Tolerant Computing</dc:title>
  <dc:subject>lecture 1</dc:subject>
  <dc:creator>Center for Reliable and High-performance Computing</dc:creator>
  <cp:lastModifiedBy>Ravi's iPad</cp:lastModifiedBy>
  <cp:revision>293</cp:revision>
  <cp:lastPrinted>2017-03-27T15:05:00Z</cp:lastPrinted>
  <dcterms:created xsi:type="dcterms:W3CDTF">1997-10-16T10:43:32Z</dcterms:created>
  <dcterms:modified xsi:type="dcterms:W3CDTF">2017-04-03T15:58:06Z</dcterms:modified>
</cp:coreProperties>
</file>