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0.xml" ContentType="application/vnd.openxmlformats-officedocument.presentationml.tags+xml"/>
  <Override PartName="/ppt/notesSlides/notesSlide43.xml" ContentType="application/vnd.openxmlformats-officedocument.presentationml.notesSlide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959" r:id="rId3"/>
    <p:sldId id="961" r:id="rId4"/>
    <p:sldId id="962" r:id="rId5"/>
    <p:sldId id="964" r:id="rId6"/>
    <p:sldId id="965" r:id="rId7"/>
    <p:sldId id="966" r:id="rId8"/>
    <p:sldId id="967" r:id="rId9"/>
    <p:sldId id="968" r:id="rId10"/>
    <p:sldId id="969" r:id="rId11"/>
    <p:sldId id="970" r:id="rId12"/>
    <p:sldId id="971" r:id="rId13"/>
    <p:sldId id="972" r:id="rId14"/>
    <p:sldId id="973" r:id="rId15"/>
    <p:sldId id="974" r:id="rId16"/>
    <p:sldId id="976" r:id="rId17"/>
    <p:sldId id="977" r:id="rId18"/>
    <p:sldId id="978" r:id="rId19"/>
    <p:sldId id="979" r:id="rId20"/>
    <p:sldId id="980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88" r:id="rId29"/>
    <p:sldId id="989" r:id="rId30"/>
    <p:sldId id="990" r:id="rId31"/>
    <p:sldId id="1013" r:id="rId32"/>
    <p:sldId id="992" r:id="rId33"/>
    <p:sldId id="993" r:id="rId34"/>
    <p:sldId id="994" r:id="rId35"/>
    <p:sldId id="995" r:id="rId36"/>
    <p:sldId id="996" r:id="rId37"/>
    <p:sldId id="1000" r:id="rId38"/>
    <p:sldId id="998" r:id="rId39"/>
    <p:sldId id="999" r:id="rId40"/>
    <p:sldId id="862" r:id="rId41"/>
    <p:sldId id="1014" r:id="rId42"/>
    <p:sldId id="1001" r:id="rId43"/>
    <p:sldId id="1005" r:id="rId44"/>
    <p:sldId id="955" r:id="rId45"/>
    <p:sldId id="1015" r:id="rId46"/>
    <p:sldId id="1006" r:id="rId47"/>
    <p:sldId id="1007" r:id="rId48"/>
    <p:sldId id="1008" r:id="rId49"/>
    <p:sldId id="1009" r:id="rId50"/>
    <p:sldId id="1010" r:id="rId51"/>
    <p:sldId id="1011" r:id="rId52"/>
    <p:sldId id="10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1DA54"/>
    <a:srgbClr val="EE1802"/>
    <a:srgbClr val="FFC5C5"/>
    <a:srgbClr val="FF8585"/>
    <a:srgbClr val="D41602"/>
    <a:srgbClr val="E5C3EF"/>
    <a:srgbClr val="DE005A"/>
    <a:srgbClr val="EA005F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90451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52FB-925B-4EE5-91BD-44D7BA50A70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3BA-1AA6-48F2-A840-6F9A25925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9E97E-16E4-554D-B225-053D90983A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32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33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DE36E-09BC-FE40-A741-0FBD51C8DF08}" type="slidenum">
              <a:rPr lang="en-US">
                <a:solidFill>
                  <a:prstClr val="black"/>
                </a:solidFill>
                <a:latin typeface="Tahoma" pitchFamily="28" charset="0"/>
              </a:rPr>
              <a:pPr/>
              <a:t>34</a:t>
            </a:fld>
            <a:endParaRPr lang="en-US">
              <a:solidFill>
                <a:prstClr val="black"/>
              </a:solidFill>
              <a:latin typeface="Tahoma" pitchFamily="2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36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39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45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48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Exercise: Show that PPAD is a subset of PPP.</a:t>
            </a:r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eaLnBrk="1" hangingPunct="1"/>
                <a:endParaRPr lang="en-US" sz="2400" b="0"/>
              </a:p>
            </p:txBody>
          </p:sp>
        </p:grpSp>
      </p:grpSp>
      <p:sp>
        <p:nvSpPr>
          <p:cNvPr id="1669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69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48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11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20574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40767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 Black" pitchFamily="1" charset="0"/>
              </a:defRPr>
            </a:lvl1pPr>
          </a:lstStyle>
          <a:p>
            <a:fld id="{B8C58678-B492-42F5-90BF-D32002A83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b="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 b="0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1800" b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0574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9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fld id="{31B64C77-61C5-47DC-A1E7-0097BE906F8C}" type="datetimeFigureOut">
              <a:rPr lang="en-US" smtClean="0"/>
              <a:t>2/9/2016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" charset="2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" charset="2"/>
        <a:buChar char="¨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" charset="2"/>
        <a:buChar char="¨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en.wikipedia.org/wiki/Heine-Cantor_theorem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2.png"/><Relationship Id="rId7" Type="http://schemas.openxmlformats.org/officeDocument/2006/relationships/image" Target="../media/image10.emf"/><Relationship Id="rId12" Type="http://schemas.openxmlformats.org/officeDocument/2006/relationships/hyperlink" Target="http://en.wikipedia.org/wiki/Heine-Cantor_theor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5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.png"/><Relationship Id="rId3" Type="http://schemas.openxmlformats.org/officeDocument/2006/relationships/image" Target="../media/image8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9.emf"/><Relationship Id="rId14" Type="http://schemas.openxmlformats.org/officeDocument/2006/relationships/hyperlink" Target="http://en.wikipedia.org/wiki/Heine-Cantor_theorem" TargetMode="Externa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image" Target="../media/image9.emf"/><Relationship Id="rId15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14.png"/><Relationship Id="rId14" Type="http://schemas.openxmlformats.org/officeDocument/2006/relationships/hyperlink" Target="http://en.wikipedia.org/wiki/Heine-Cantor_theorem" TargetMode="Externa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8.png"/><Relationship Id="rId5" Type="http://schemas.openxmlformats.org/officeDocument/2006/relationships/image" Target="../media/image9.emf"/><Relationship Id="rId1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8.emf"/><Relationship Id="rId14" Type="http://schemas.openxmlformats.org/officeDocument/2006/relationships/hyperlink" Target="http://en.wikipedia.org/wiki/Heine-Cantor_theore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5.e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4.emf"/><Relationship Id="rId11" Type="http://schemas.openxmlformats.org/officeDocument/2006/relationships/image" Target="../media/image62.png"/><Relationship Id="rId5" Type="http://schemas.openxmlformats.org/officeDocument/2006/relationships/image" Target="../media/image33.emf"/><Relationship Id="rId10" Type="http://schemas.openxmlformats.org/officeDocument/2006/relationships/image" Target="../media/image61.png"/><Relationship Id="rId4" Type="http://schemas.openxmlformats.org/officeDocument/2006/relationships/image" Target="../media/image32.emf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4892" y="990599"/>
            <a:ext cx="7618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Lecture 6: PPAD, related problems,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+mj-lt"/>
                <a:cs typeface="Andalus" pitchFamily="18" charset="-78"/>
              </a:rPr>
              <a:t>and other TFNP classes.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24" y="3124200"/>
            <a:ext cx="900220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CS598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err="1" smtClean="0"/>
              <a:t>Ruta</a:t>
            </a:r>
            <a:r>
              <a:rPr lang="en-US" sz="3600" dirty="0" smtClean="0"/>
              <a:t> Mehta</a:t>
            </a:r>
          </a:p>
          <a:p>
            <a:pPr algn="ctr"/>
            <a:endParaRPr lang="en-US" sz="3600" dirty="0"/>
          </a:p>
          <a:p>
            <a:pPr algn="ctr"/>
            <a:r>
              <a:rPr lang="en-US" sz="2800" dirty="0" smtClean="0"/>
              <a:t>Most slides are borrowed from C. </a:t>
            </a:r>
            <a:r>
              <a:rPr lang="en-US" sz="2800" dirty="0" err="1" smtClean="0"/>
              <a:t>Daskalakis’s</a:t>
            </a:r>
            <a:r>
              <a:rPr lang="en-US" sz="2800" dirty="0" smtClean="0"/>
              <a:t> presentations.</a:t>
            </a:r>
            <a:endParaRPr lang="en-US" sz="3600" dirty="0" smtClean="0"/>
          </a:p>
        </p:txBody>
      </p:sp>
      <p:sp>
        <p:nvSpPr>
          <p:cNvPr id="4" name="AutoShape 2" descr="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181600" y="2587627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31" charset="0"/>
                <a:sym typeface="Symbol" pitchFamily="31" charset="2"/>
              </a:rPr>
              <a:t>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400" baseline="30000" dirty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400" dirty="0">
                <a:latin typeface="Times New Roman" pitchFamily="31" charset="0"/>
                <a:sym typeface="Symbol" pitchFamily="31" charset="2"/>
              </a:rPr>
              <a:t>, </a:t>
            </a:r>
            <a:r>
              <a:rPr lang="en-US" sz="2400" dirty="0" smtClean="0">
                <a:latin typeface="Times New Roman" pitchFamily="31" charset="0"/>
                <a:sym typeface="Symbol" pitchFamily="31" charset="2"/>
              </a:rPr>
              <a:t>continuous</a:t>
            </a:r>
            <a:br>
              <a:rPr lang="en-US" sz="2400" dirty="0" smtClean="0"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400" dirty="0" smtClean="0">
                <a:latin typeface="Times New Roman" pitchFamily="31" charset="0"/>
                <a:sym typeface="Symbol" pitchFamily="31" charset="2"/>
              </a:rPr>
            </a:br>
            <a:r>
              <a:rPr lang="en-US" sz="2400" dirty="0" smtClean="0">
                <a:latin typeface="Times New Roman" pitchFamily="31" charset="0"/>
                <a:sym typeface="Symbol" pitchFamily="31" charset="2"/>
              </a:rPr>
              <a:t>fixed points </a:t>
            </a:r>
            <a:r>
              <a:rPr lang="en-US" sz="2400" dirty="0" err="1" smtClean="0">
                <a:latin typeface="Times New Roman" pitchFamily="31" charset="0"/>
                <a:sym typeface="Symbol" pitchFamily="31" charset="2"/>
              </a:rPr>
              <a:t></a:t>
            </a:r>
            <a:r>
              <a:rPr lang="en-US" sz="2400" dirty="0" smtClean="0">
                <a:latin typeface="Times New Roman" pitchFamily="31" charset="0"/>
                <a:sym typeface="Symbol" pitchFamily="31" charset="2"/>
              </a:rPr>
              <a:t> Nash eq.</a:t>
            </a:r>
            <a:endParaRPr lang="en-US" sz="2400" dirty="0">
              <a:latin typeface="Times New Roman" pitchFamily="31" charset="0"/>
              <a:sym typeface="Symbol" pitchFamily="31" charset="2"/>
            </a:endParaRPr>
          </a:p>
        </p:txBody>
      </p:sp>
      <p:graphicFrame>
        <p:nvGraphicFramePr>
          <p:cNvPr id="44445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0389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Visualizing Nash’s Proof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4572000" y="3352800"/>
            <a:ext cx="457200" cy="304800"/>
          </a:xfrm>
          <a:prstGeom prst="rightArrow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4817" y="2039625"/>
            <a:ext cx="3659187" cy="2909887"/>
          </a:xfrm>
          <a:prstGeom prst="rect">
            <a:avLst/>
          </a:prstGeom>
          <a:solidFill>
            <a:srgbClr val="9F64D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sp>
        <p:nvSpPr>
          <p:cNvPr id="44444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48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49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444450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444451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444452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Visualizing Nash’s Proof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17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Visualizing Nash’s Proof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graphicFrame>
        <p:nvGraphicFramePr>
          <p:cNvPr id="1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64115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</p:spTree>
    <p:extLst>
      <p:ext uri="{BB962C8B-B14F-4D97-AF65-F5344CB8AC3E}">
        <p14:creationId xmlns:p14="http://schemas.microsoft.com/office/powerpoint/2010/main" val="249800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" name="Picture 15" descr="Snapshot 2010-02-17 01-44-14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5484813" y="2028509"/>
            <a:ext cx="3713162" cy="2921000"/>
          </a:xfrm>
          <a:prstGeom prst="rect">
            <a:avLst/>
          </a:prstGeom>
        </p:spPr>
      </p:pic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Visualizing Nash’s Proof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2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31" name="Picture 30" descr="colors2b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367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16010" y="5300347"/>
            <a:ext cx="2080390" cy="1790384"/>
            <a:chOff x="7216010" y="5300347"/>
            <a:chExt cx="2080390" cy="1790384"/>
          </a:xfrm>
        </p:grpSpPr>
        <p:grpSp>
          <p:nvGrpSpPr>
            <p:cNvPr id="2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" name="Picture 14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6" name="Rectangle 3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30" name="Rectangle 28"/>
          <p:cNvSpPr>
            <a:spLocks noRot="1" noChangeArrowheads="1"/>
          </p:cNvSpPr>
          <p:nvPr/>
        </p:nvSpPr>
        <p:spPr bwMode="auto">
          <a:xfrm>
            <a:off x="5334000" y="2511109"/>
            <a:ext cx="396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: 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800" baseline="300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, cont.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such that</a:t>
            </a:r>
            <a:b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</a:br>
            <a:r>
              <a:rPr lang="en-US" sz="2800">
                <a:solidFill>
                  <a:srgbClr val="FFFFFF"/>
                </a:solidFill>
                <a:latin typeface="Times New Roman" pitchFamily="31" charset="0"/>
                <a:sym typeface="Symbol" pitchFamily="31" charset="2"/>
              </a:rPr>
              <a:t>fixed point  Nash eq.</a:t>
            </a:r>
          </a:p>
        </p:txBody>
      </p:sp>
      <p:sp>
        <p:nvSpPr>
          <p:cNvPr id="444445" name="Rectangle 29"/>
          <p:cNvSpPr>
            <a:spLocks noRot="1" noChangeArrowheads="1"/>
          </p:cNvSpPr>
          <p:nvPr/>
        </p:nvSpPr>
        <p:spPr bwMode="auto">
          <a:xfrm>
            <a:off x="228600" y="4416109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Penalty Shot Game</a:t>
            </a:r>
          </a:p>
        </p:txBody>
      </p:sp>
      <p:pic>
        <p:nvPicPr>
          <p:cNvPr id="99359" name="Picture 2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3196909"/>
            <a:ext cx="617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61" name="Picture 23" descr="matching_cropp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053909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ropped_with_field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9100" y="2028509"/>
            <a:ext cx="3690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0"/>
          <p:cNvSpPr>
            <a:spLocks noRot="1" noChangeArrowheads="1"/>
          </p:cNvSpPr>
          <p:nvPr/>
        </p:nvSpPr>
        <p:spPr bwMode="auto">
          <a:xfrm>
            <a:off x="7005638" y="5059047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31" charset="0"/>
                <a:sym typeface="Symbol" pitchFamily="31" charset="2"/>
              </a:rPr>
              <a:t>fixed point</a:t>
            </a:r>
          </a:p>
        </p:txBody>
      </p:sp>
      <p:sp>
        <p:nvSpPr>
          <p:cNvPr id="17" name="Line 37"/>
          <p:cNvSpPr>
            <a:spLocks noChangeShapeType="1"/>
          </p:cNvSpPr>
          <p:nvPr/>
        </p:nvSpPr>
        <p:spPr bwMode="auto">
          <a:xfrm flipH="1" flipV="1">
            <a:off x="7399338" y="3535047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33750" y="1765300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387600" y="1793875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-82550" y="40179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-82550" y="3408363"/>
            <a:ext cx="3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½</a:t>
            </a:r>
          </a:p>
        </p:txBody>
      </p:sp>
      <p:sp>
        <p:nvSpPr>
          <p:cNvPr id="25" name="Rectangle 23"/>
          <p:cNvSpPr>
            <a:spLocks noRot="1" noChangeArrowheads="1"/>
          </p:cNvSpPr>
          <p:nvPr/>
        </p:nvSpPr>
        <p:spPr bwMode="auto">
          <a:xfrm>
            <a:off x="1502570" y="-53472"/>
            <a:ext cx="55292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Times New Roman"/>
                <a:cs typeface="Times New Roman"/>
              </a:rPr>
              <a:t>Visualizing Nash’s Proof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257802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8839203" y="15967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105403" y="1825312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0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5105403" y="4678049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705601" y="158242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2">
                    <a:lumMod val="60000"/>
                    <a:lumOff val="40000"/>
                  </a:schemeClr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 rot="-5400000">
            <a:off x="4582792" y="3053393"/>
            <a:ext cx="13468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ea typeface="Tahoma" pitchFamily="31" charset="0"/>
                <a:cs typeface="Tahoma" pitchFamily="31" charset="0"/>
              </a:rPr>
              <a:t>Pr[Right]</a:t>
            </a:r>
          </a:p>
        </p:txBody>
      </p:sp>
      <p:graphicFrame>
        <p:nvGraphicFramePr>
          <p:cNvPr id="31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78157"/>
              </p:ext>
            </p:extLst>
          </p:nvPr>
        </p:nvGraphicFramePr>
        <p:xfrm>
          <a:off x="457200" y="2206310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6FBEE"/>
                          </a:solidFill>
                          <a:effectLst/>
                          <a:latin typeface="Times New Roman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33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  <a:endParaRPr lang="en-US" sz="3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Brouwer</a:t>
              </a:r>
              <a:r>
                <a:rPr lang="en-US" sz="2800" dirty="0" smtClean="0">
                  <a:latin typeface="Times New Roman"/>
                  <a:cs typeface="Times New Roman"/>
                </a:rPr>
                <a:t>,</a:t>
              </a:r>
              <a:r>
                <a:rPr lang="en-US" sz="2800" b="1" dirty="0" smtClean="0">
                  <a:latin typeface="Times New Roman"/>
                  <a:cs typeface="Times New Roman"/>
                </a:rPr>
                <a:t> </a:t>
              </a:r>
              <a:r>
                <a:rPr lang="en-US" sz="2800" b="1" dirty="0" err="1" smtClean="0">
                  <a:latin typeface="Times New Roman"/>
                  <a:cs typeface="Times New Roman"/>
                </a:rPr>
                <a:t>Sperner</a:t>
              </a:r>
              <a:endParaRPr lang="en-US" sz="2800" b="1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6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3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ight Brace 104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Left Brace 106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9" name="Right Brace 108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0" name="Left Brace 109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5100" y="5994400"/>
            <a:ext cx="867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legal boundary coloring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7292210" y="5300347"/>
            <a:ext cx="2080390" cy="1790384"/>
            <a:chOff x="7216010" y="5300347"/>
            <a:chExt cx="2080390" cy="1790384"/>
          </a:xfrm>
        </p:grpSpPr>
        <p:grpSp>
          <p:nvGrpSpPr>
            <p:cNvPr id="74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79" name="Picture 78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0" name="Rectangle 79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8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44" name="Right Brace 143"/>
          <p:cNvSpPr/>
          <p:nvPr/>
        </p:nvSpPr>
        <p:spPr bwMode="auto">
          <a:xfrm rot="5400000">
            <a:off x="4286791" y="3384578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6" name="Left Brace 145"/>
          <p:cNvSpPr/>
          <p:nvPr/>
        </p:nvSpPr>
        <p:spPr bwMode="auto">
          <a:xfrm>
            <a:off x="2044700" y="1900416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8" name="Right Brace 147"/>
          <p:cNvSpPr/>
          <p:nvPr/>
        </p:nvSpPr>
        <p:spPr bwMode="auto">
          <a:xfrm rot="16200000" flipV="1">
            <a:off x="4286790" y="-282752"/>
            <a:ext cx="416687" cy="39496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9" name="Left Brace 148"/>
          <p:cNvSpPr/>
          <p:nvPr/>
        </p:nvSpPr>
        <p:spPr bwMode="auto">
          <a:xfrm flipH="1">
            <a:off x="6479362" y="1939829"/>
            <a:ext cx="279400" cy="325064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50" name="Straight Connector 149"/>
          <p:cNvCxnSpPr/>
          <p:nvPr/>
        </p:nvCxnSpPr>
        <p:spPr bwMode="auto">
          <a:xfrm flipV="1">
            <a:off x="6244264" y="1295400"/>
            <a:ext cx="918536" cy="188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 rot="5400000" flipH="1" flipV="1">
            <a:off x="6034793" y="2019369"/>
            <a:ext cx="1851976" cy="4040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996727" y="55869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51903" y="3308712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blue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162800" y="926068"/>
            <a:ext cx="114834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 </a:t>
            </a:r>
            <a:r>
              <a:rPr lang="en-US" dirty="0" smtClean="0">
                <a:solidFill>
                  <a:srgbClr val="F9FF00"/>
                </a:solidFill>
              </a:rPr>
              <a:t>yellow</a:t>
            </a:r>
            <a:endParaRPr lang="en-US" dirty="0">
              <a:solidFill>
                <a:srgbClr val="F9FF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39263" y="1771320"/>
            <a:ext cx="14999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legal boundary coloring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4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6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8" name="AutoShape 141"/>
          <p:cNvSpPr>
            <a:spLocks noChangeArrowheads="1"/>
          </p:cNvSpPr>
          <p:nvPr/>
        </p:nvSpPr>
        <p:spPr bwMode="auto">
          <a:xfrm flipH="1" flipV="1">
            <a:off x="2644015" y="354606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AutoShape 141"/>
          <p:cNvSpPr>
            <a:spLocks noChangeArrowheads="1"/>
          </p:cNvSpPr>
          <p:nvPr/>
        </p:nvSpPr>
        <p:spPr bwMode="auto">
          <a:xfrm>
            <a:off x="3264674" y="2495024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>
            <a:off x="3264674" y="404822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3" name="AutoShape 141"/>
          <p:cNvSpPr>
            <a:spLocks noChangeArrowheads="1"/>
          </p:cNvSpPr>
          <p:nvPr/>
        </p:nvSpPr>
        <p:spPr bwMode="auto">
          <a:xfrm>
            <a:off x="5721909" y="45630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575780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err="1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31" charset="0"/>
                <a:ea typeface="ＭＳ Ｐゴシック" pitchFamily="31" charset="-128"/>
                <a:cs typeface="ＭＳ Ｐゴシック" pitchFamily="31" charset="-128"/>
              </a:rPr>
              <a:t> Lemma (2-d)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/>
        </p:nvGraphicFramePr>
        <p:xfrm>
          <a:off x="2637155" y="19918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9004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9004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9004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4351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4351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9339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9602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9602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9602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3992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3992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3992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3992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9171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9171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9171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9171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4351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4351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9339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9339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4614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4614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4614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4614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65100" y="59944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36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  <a:endParaRPr lang="en-US" sz="3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036854" cy="802105"/>
            <a:chOff x="1549401" y="2171699"/>
            <a:chExt cx="7036854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744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Existence Theorems: </a:t>
              </a:r>
              <a:r>
                <a:rPr lang="en-US" sz="2800" b="1" dirty="0" smtClean="0">
                  <a:latin typeface="Times New Roman"/>
                  <a:cs typeface="Times New Roman"/>
                </a:rPr>
                <a:t>Nash</a:t>
              </a:r>
              <a:r>
                <a:rPr lang="en-US" sz="2800" dirty="0" smtClean="0">
                  <a:latin typeface="Times New Roman"/>
                  <a:cs typeface="Times New Roman"/>
                </a:rPr>
                <a:t>, </a:t>
              </a:r>
              <a:r>
                <a:rPr lang="en-US" sz="2800" dirty="0" err="1" smtClean="0">
                  <a:solidFill>
                    <a:schemeClr val="accent5"/>
                  </a:solidFill>
                  <a:latin typeface="Times New Roman"/>
                  <a:cs typeface="Times New Roman"/>
                </a:rPr>
                <a:t>Brouwer</a:t>
              </a:r>
              <a:r>
                <a:rPr lang="en-US" sz="2800" dirty="0" smtClean="0">
                  <a:solidFill>
                    <a:schemeClr val="accent5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800" dirty="0" err="1" smtClean="0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2082" y="4021749"/>
            <a:ext cx="41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/>
                <a:cs typeface="Times New Roman"/>
              </a:rPr>
              <a:t>Sperner</a:t>
            </a:r>
            <a:r>
              <a:rPr lang="en-US" sz="3600" i="1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ym typeface="Symbol"/>
              </a:rPr>
              <a:t></a:t>
            </a:r>
            <a:r>
              <a:rPr lang="en-US" sz="3600" dirty="0" smtClean="0"/>
              <a:t> </a:t>
            </a:r>
            <a:r>
              <a:rPr lang="en-US" sz="3600" i="1" dirty="0" err="1" smtClean="0">
                <a:latin typeface="Times New Roman"/>
                <a:cs typeface="Times New Roman"/>
              </a:rPr>
              <a:t>Brouwer</a:t>
            </a:r>
            <a:endParaRPr lang="en-US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31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3" name="Picture 52" descr="Snapshot 2010-02-17 01-44-14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16000" contrast="-10000"/>
          </a:blip>
          <a:stretch>
            <a:fillRect/>
          </a:stretch>
        </p:blipFill>
        <p:spPr>
          <a:xfrm>
            <a:off x="4038600" y="3251888"/>
            <a:ext cx="4051299" cy="3397087"/>
          </a:xfrm>
          <a:prstGeom prst="rect">
            <a:avLst/>
          </a:prstGeom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/>
                <a:gridCol w="810260"/>
                <a:gridCol w="810260"/>
                <a:gridCol w="810260"/>
                <a:gridCol w="81026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4340" y="916412"/>
            <a:ext cx="8099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Given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1. For all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existence of approximate fixed point |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dirty="0" err="1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| &lt;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can be shown via </a:t>
            </a:r>
            <a:r>
              <a:rPr lang="en-US" sz="2400" dirty="0" err="1" smtClean="0">
                <a:latin typeface="Times New Roman"/>
                <a:cs typeface="Times New Roman"/>
              </a:rPr>
              <a:t>Sperner’s</a:t>
            </a:r>
            <a:r>
              <a:rPr lang="en-US" sz="2400" dirty="0" smtClean="0">
                <a:latin typeface="Times New Roman"/>
                <a:cs typeface="Times New Roman"/>
              </a:rPr>
              <a:t> lemma.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2. Then use compactness. 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1: Triangulate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; </a:t>
            </a:r>
            <a:endParaRPr lang="en-US" sz="2400" i="1" dirty="0" smtClean="0">
              <a:latin typeface="Times New Roman"/>
              <a:cs typeface="Times New Roman"/>
            </a:endParaRPr>
          </a:p>
        </p:txBody>
      </p:sp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 smtClean="0">
                <a:effectLst/>
                <a:sym typeface="Symbol"/>
              </a:rPr>
              <a:t></a:t>
            </a:r>
            <a:r>
              <a:rPr lang="en-US" sz="3600" dirty="0" smtClean="0">
                <a:effectLst/>
              </a:rPr>
              <a:t> </a:t>
            </a:r>
            <a:r>
              <a:rPr lang="en-US" sz="3600" b="1" dirty="0" err="1" smtClean="0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 smtClean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 smtClean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73500" y="3110436"/>
            <a:ext cx="4406900" cy="3695700"/>
            <a:chOff x="3873500" y="3110436"/>
            <a:chExt cx="4406900" cy="3695700"/>
          </a:xfrm>
        </p:grpSpPr>
        <p:sp>
          <p:nvSpPr>
            <p:cNvPr id="11" name="Oval 89"/>
            <p:cNvSpPr>
              <a:spLocks noChangeArrowheads="1"/>
            </p:cNvSpPr>
            <p:nvPr/>
          </p:nvSpPr>
          <p:spPr bwMode="auto">
            <a:xfrm>
              <a:off x="38735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Oval 90"/>
            <p:cNvSpPr>
              <a:spLocks noChangeArrowheads="1"/>
            </p:cNvSpPr>
            <p:nvPr/>
          </p:nvSpPr>
          <p:spPr bwMode="auto">
            <a:xfrm>
              <a:off x="47117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54991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Oval 92"/>
            <p:cNvSpPr>
              <a:spLocks noChangeArrowheads="1"/>
            </p:cNvSpPr>
            <p:nvPr/>
          </p:nvSpPr>
          <p:spPr bwMode="auto">
            <a:xfrm>
              <a:off x="63373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Oval 93"/>
            <p:cNvSpPr>
              <a:spLocks noChangeArrowheads="1"/>
            </p:cNvSpPr>
            <p:nvPr/>
          </p:nvSpPr>
          <p:spPr bwMode="auto">
            <a:xfrm>
              <a:off x="71374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Oval 94"/>
            <p:cNvSpPr>
              <a:spLocks noChangeArrowheads="1"/>
            </p:cNvSpPr>
            <p:nvPr/>
          </p:nvSpPr>
          <p:spPr bwMode="auto">
            <a:xfrm>
              <a:off x="7962900" y="3110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8" name="Oval 96"/>
            <p:cNvSpPr>
              <a:spLocks noChangeArrowheads="1"/>
            </p:cNvSpPr>
            <p:nvPr/>
          </p:nvSpPr>
          <p:spPr bwMode="auto">
            <a:xfrm>
              <a:off x="38735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9" name="Oval 97"/>
            <p:cNvSpPr>
              <a:spLocks noChangeArrowheads="1"/>
            </p:cNvSpPr>
            <p:nvPr/>
          </p:nvSpPr>
          <p:spPr bwMode="auto">
            <a:xfrm>
              <a:off x="47117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" name="Oval 98"/>
            <p:cNvSpPr>
              <a:spLocks noChangeArrowheads="1"/>
            </p:cNvSpPr>
            <p:nvPr/>
          </p:nvSpPr>
          <p:spPr bwMode="auto">
            <a:xfrm>
              <a:off x="54991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1" name="Oval 99"/>
            <p:cNvSpPr>
              <a:spLocks noChangeArrowheads="1"/>
            </p:cNvSpPr>
            <p:nvPr/>
          </p:nvSpPr>
          <p:spPr bwMode="auto">
            <a:xfrm>
              <a:off x="63373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Oval 100"/>
            <p:cNvSpPr>
              <a:spLocks noChangeArrowheads="1"/>
            </p:cNvSpPr>
            <p:nvPr/>
          </p:nvSpPr>
          <p:spPr bwMode="auto">
            <a:xfrm>
              <a:off x="71374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3" name="Oval 101"/>
            <p:cNvSpPr>
              <a:spLocks noChangeArrowheads="1"/>
            </p:cNvSpPr>
            <p:nvPr/>
          </p:nvSpPr>
          <p:spPr bwMode="auto">
            <a:xfrm>
              <a:off x="7962900" y="3770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5" name="Oval 103"/>
            <p:cNvSpPr>
              <a:spLocks noChangeArrowheads="1"/>
            </p:cNvSpPr>
            <p:nvPr/>
          </p:nvSpPr>
          <p:spPr bwMode="auto">
            <a:xfrm>
              <a:off x="38735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6" name="Oval 104"/>
            <p:cNvSpPr>
              <a:spLocks noChangeArrowheads="1"/>
            </p:cNvSpPr>
            <p:nvPr/>
          </p:nvSpPr>
          <p:spPr bwMode="auto">
            <a:xfrm>
              <a:off x="47117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7" name="Oval 105"/>
            <p:cNvSpPr>
              <a:spLocks noChangeArrowheads="1"/>
            </p:cNvSpPr>
            <p:nvPr/>
          </p:nvSpPr>
          <p:spPr bwMode="auto">
            <a:xfrm>
              <a:off x="54991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8" name="Oval 106"/>
            <p:cNvSpPr>
              <a:spLocks noChangeArrowheads="1"/>
            </p:cNvSpPr>
            <p:nvPr/>
          </p:nvSpPr>
          <p:spPr bwMode="auto">
            <a:xfrm>
              <a:off x="63373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9" name="Oval 107"/>
            <p:cNvSpPr>
              <a:spLocks noChangeArrowheads="1"/>
            </p:cNvSpPr>
            <p:nvPr/>
          </p:nvSpPr>
          <p:spPr bwMode="auto">
            <a:xfrm>
              <a:off x="71374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" name="Oval 108"/>
            <p:cNvSpPr>
              <a:spLocks noChangeArrowheads="1"/>
            </p:cNvSpPr>
            <p:nvPr/>
          </p:nvSpPr>
          <p:spPr bwMode="auto">
            <a:xfrm>
              <a:off x="7962900" y="44566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2" name="Oval 110"/>
            <p:cNvSpPr>
              <a:spLocks noChangeArrowheads="1"/>
            </p:cNvSpPr>
            <p:nvPr/>
          </p:nvSpPr>
          <p:spPr bwMode="auto">
            <a:xfrm>
              <a:off x="38735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3" name="Oval 111"/>
            <p:cNvSpPr>
              <a:spLocks noChangeArrowheads="1"/>
            </p:cNvSpPr>
            <p:nvPr/>
          </p:nvSpPr>
          <p:spPr bwMode="auto">
            <a:xfrm>
              <a:off x="47117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4" name="Oval 112"/>
            <p:cNvSpPr>
              <a:spLocks noChangeArrowheads="1"/>
            </p:cNvSpPr>
            <p:nvPr/>
          </p:nvSpPr>
          <p:spPr bwMode="auto">
            <a:xfrm>
              <a:off x="54991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Oval 113"/>
            <p:cNvSpPr>
              <a:spLocks noChangeArrowheads="1"/>
            </p:cNvSpPr>
            <p:nvPr/>
          </p:nvSpPr>
          <p:spPr bwMode="auto">
            <a:xfrm>
              <a:off x="63373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Oval 114"/>
            <p:cNvSpPr>
              <a:spLocks noChangeArrowheads="1"/>
            </p:cNvSpPr>
            <p:nvPr/>
          </p:nvSpPr>
          <p:spPr bwMode="auto">
            <a:xfrm>
              <a:off x="71374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7" name="Oval 115"/>
            <p:cNvSpPr>
              <a:spLocks noChangeArrowheads="1"/>
            </p:cNvSpPr>
            <p:nvPr/>
          </p:nvSpPr>
          <p:spPr bwMode="auto">
            <a:xfrm>
              <a:off x="7962900" y="51424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9" name="Oval 117"/>
            <p:cNvSpPr>
              <a:spLocks noChangeArrowheads="1"/>
            </p:cNvSpPr>
            <p:nvPr/>
          </p:nvSpPr>
          <p:spPr bwMode="auto">
            <a:xfrm>
              <a:off x="38862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Oval 118"/>
            <p:cNvSpPr>
              <a:spLocks noChangeArrowheads="1"/>
            </p:cNvSpPr>
            <p:nvPr/>
          </p:nvSpPr>
          <p:spPr bwMode="auto">
            <a:xfrm>
              <a:off x="47244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1" name="Oval 119"/>
            <p:cNvSpPr>
              <a:spLocks noChangeArrowheads="1"/>
            </p:cNvSpPr>
            <p:nvPr/>
          </p:nvSpPr>
          <p:spPr bwMode="auto">
            <a:xfrm>
              <a:off x="55118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2" name="Oval 120"/>
            <p:cNvSpPr>
              <a:spLocks noChangeArrowheads="1"/>
            </p:cNvSpPr>
            <p:nvPr/>
          </p:nvSpPr>
          <p:spPr bwMode="auto">
            <a:xfrm>
              <a:off x="63500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3" name="Oval 121"/>
            <p:cNvSpPr>
              <a:spLocks noChangeArrowheads="1"/>
            </p:cNvSpPr>
            <p:nvPr/>
          </p:nvSpPr>
          <p:spPr bwMode="auto">
            <a:xfrm>
              <a:off x="71501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4" name="Oval 122"/>
            <p:cNvSpPr>
              <a:spLocks noChangeArrowheads="1"/>
            </p:cNvSpPr>
            <p:nvPr/>
          </p:nvSpPr>
          <p:spPr bwMode="auto">
            <a:xfrm>
              <a:off x="7975600" y="58028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6" name="Oval 124"/>
            <p:cNvSpPr>
              <a:spLocks noChangeArrowheads="1"/>
            </p:cNvSpPr>
            <p:nvPr/>
          </p:nvSpPr>
          <p:spPr bwMode="auto">
            <a:xfrm>
              <a:off x="38735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7" name="Oval 125"/>
            <p:cNvSpPr>
              <a:spLocks noChangeArrowheads="1"/>
            </p:cNvSpPr>
            <p:nvPr/>
          </p:nvSpPr>
          <p:spPr bwMode="auto">
            <a:xfrm>
              <a:off x="47117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8" name="Oval 126"/>
            <p:cNvSpPr>
              <a:spLocks noChangeArrowheads="1"/>
            </p:cNvSpPr>
            <p:nvPr/>
          </p:nvSpPr>
          <p:spPr bwMode="auto">
            <a:xfrm>
              <a:off x="54991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49" name="Oval 127"/>
            <p:cNvSpPr>
              <a:spLocks noChangeArrowheads="1"/>
            </p:cNvSpPr>
            <p:nvPr/>
          </p:nvSpPr>
          <p:spPr bwMode="auto">
            <a:xfrm>
              <a:off x="63373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0" name="Oval 128"/>
            <p:cNvSpPr>
              <a:spLocks noChangeArrowheads="1"/>
            </p:cNvSpPr>
            <p:nvPr/>
          </p:nvSpPr>
          <p:spPr bwMode="auto">
            <a:xfrm>
              <a:off x="71374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668B7"/>
                </a:solidFill>
              </a:endParaRPr>
            </a:p>
          </p:txBody>
        </p:sp>
        <p:sp>
          <p:nvSpPr>
            <p:cNvPr id="51" name="Oval 129"/>
            <p:cNvSpPr>
              <a:spLocks noChangeArrowheads="1"/>
            </p:cNvSpPr>
            <p:nvPr/>
          </p:nvSpPr>
          <p:spPr bwMode="auto">
            <a:xfrm>
              <a:off x="7962900" y="6501336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8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2" name="Picture 22" descr="cropped_with_fiel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28123"/>
              </p:ext>
            </p:extLst>
          </p:nvPr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/>
                <a:gridCol w="810260"/>
                <a:gridCol w="810260"/>
                <a:gridCol w="810260"/>
                <a:gridCol w="81026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 smtClean="0">
                <a:effectLst/>
                <a:sym typeface="Symbol"/>
              </a:rPr>
              <a:t></a:t>
            </a:r>
            <a:r>
              <a:rPr lang="en-US" sz="3600" dirty="0" smtClean="0">
                <a:effectLst/>
              </a:rPr>
              <a:t> </a:t>
            </a:r>
            <a:r>
              <a:rPr lang="en-US" sz="3600" b="1" dirty="0" err="1" smtClean="0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 smtClean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 smtClean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4340" y="916412"/>
            <a:ext cx="8099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Given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1. For all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existence of approximate fixed point |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dirty="0" err="1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| &lt;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can be shown via </a:t>
            </a:r>
            <a:r>
              <a:rPr lang="en-US" sz="2400" dirty="0" err="1" smtClean="0">
                <a:latin typeface="Times New Roman"/>
                <a:cs typeface="Times New Roman"/>
              </a:rPr>
              <a:t>Sperner’s</a:t>
            </a:r>
            <a:r>
              <a:rPr lang="en-US" sz="2400" dirty="0" smtClean="0">
                <a:latin typeface="Times New Roman"/>
                <a:cs typeface="Times New Roman"/>
              </a:rPr>
              <a:t> lemma.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2. Then use compactness. 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1: Triangulate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;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then color points</a:t>
            </a:r>
            <a:r>
              <a:rPr lang="en-US" sz="2400" baseline="30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according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to the direction of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;</a:t>
            </a:r>
          </a:p>
          <a:p>
            <a:endParaRPr lang="en-US" sz="2400" i="1" dirty="0" smtClean="0">
              <a:latin typeface="Times New Roman"/>
              <a:cs typeface="Times New Roman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62000" y="4247244"/>
            <a:ext cx="2080390" cy="1790384"/>
            <a:chOff x="7216010" y="5300347"/>
            <a:chExt cx="2080390" cy="1790384"/>
          </a:xfrm>
        </p:grpSpPr>
        <p:grpSp>
          <p:nvGrpSpPr>
            <p:cNvPr id="56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61" name="Picture 60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4340" y="916412"/>
            <a:ext cx="8099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Given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1. For all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existence of approximate fixed point |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dirty="0" err="1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| &lt;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can be shown via </a:t>
            </a:r>
            <a:r>
              <a:rPr lang="en-US" sz="2400" dirty="0" err="1" smtClean="0">
                <a:latin typeface="Times New Roman"/>
                <a:cs typeface="Times New Roman"/>
              </a:rPr>
              <a:t>Sperner’s</a:t>
            </a:r>
            <a:r>
              <a:rPr lang="en-US" sz="2400" dirty="0" smtClean="0">
                <a:latin typeface="Times New Roman"/>
                <a:cs typeface="Times New Roman"/>
              </a:rPr>
              <a:t> lemma.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2. Then use compactness. 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1: Triangulate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;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then color points</a:t>
            </a:r>
            <a:r>
              <a:rPr lang="en-US" sz="2400" baseline="30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according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to the direction of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;</a:t>
            </a:r>
          </a:p>
          <a:p>
            <a:endParaRPr lang="en-US" sz="2400" i="1" dirty="0" smtClean="0">
              <a:latin typeface="Times New Roman"/>
              <a:cs typeface="Times New Roman"/>
            </a:endParaRPr>
          </a:p>
        </p:txBody>
      </p:sp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/>
                <a:gridCol w="810260"/>
                <a:gridCol w="810260"/>
                <a:gridCol w="810260"/>
                <a:gridCol w="81026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 smtClean="0">
                <a:effectLst/>
                <a:sym typeface="Symbol"/>
              </a:rPr>
              <a:t></a:t>
            </a:r>
            <a:r>
              <a:rPr lang="en-US" sz="3600" dirty="0" smtClean="0">
                <a:effectLst/>
              </a:rPr>
              <a:t> </a:t>
            </a:r>
            <a:r>
              <a:rPr lang="en-US" sz="3600" b="1" dirty="0" err="1" smtClean="0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 smtClean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 smtClean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4340" y="916412"/>
            <a:ext cx="8099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Given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: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sym typeface="Symbol"/>
              </a:rPr>
              <a:t>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1. For all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existence of approximate fixed point |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dirty="0" err="1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| &lt; </a:t>
            </a:r>
            <a:r>
              <a:rPr lang="en-US" sz="2400" i="1" dirty="0" err="1" smtClean="0">
                <a:latin typeface="Times New Roman"/>
                <a:cs typeface="Times New Roman"/>
              </a:rPr>
              <a:t>ε</a:t>
            </a:r>
            <a:r>
              <a:rPr lang="en-US" sz="2400" dirty="0" smtClean="0">
                <a:latin typeface="Times New Roman"/>
                <a:cs typeface="Times New Roman"/>
              </a:rPr>
              <a:t>, can be shown via </a:t>
            </a:r>
            <a:r>
              <a:rPr lang="en-US" sz="2400" dirty="0" err="1" smtClean="0">
                <a:latin typeface="Times New Roman"/>
                <a:cs typeface="Times New Roman"/>
              </a:rPr>
              <a:t>Sperner’s</a:t>
            </a:r>
            <a:r>
              <a:rPr lang="en-US" sz="2400" dirty="0" smtClean="0">
                <a:latin typeface="Times New Roman"/>
                <a:cs typeface="Times New Roman"/>
              </a:rPr>
              <a:t> lemma.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2. Then use compactness. </a:t>
            </a:r>
          </a:p>
          <a:p>
            <a:pPr>
              <a:buFontTx/>
              <a:buChar char="-"/>
            </a:pP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For 1: Triangulate [0,1]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;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then color points</a:t>
            </a:r>
            <a:r>
              <a:rPr lang="en-US" sz="2400" baseline="300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according 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to the direction of </a:t>
            </a:r>
            <a:r>
              <a:rPr lang="en-US" sz="2400" i="1" dirty="0" err="1" smtClean="0">
                <a:latin typeface="Times New Roman"/>
                <a:cs typeface="Times New Roman"/>
              </a:rPr>
              <a:t>f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err="1" smtClean="0">
                <a:latin typeface="Times New Roman"/>
                <a:cs typeface="Times New Roman"/>
              </a:rPr>
              <a:t>)-</a:t>
            </a:r>
            <a:r>
              <a:rPr lang="en-US" sz="2400" i="1" dirty="0" err="1" smtClean="0">
                <a:latin typeface="Times New Roman"/>
                <a:cs typeface="Times New Roman"/>
              </a:rPr>
              <a:t>x</a:t>
            </a:r>
            <a:r>
              <a:rPr lang="en-US" sz="2400" dirty="0" smtClean="0">
                <a:latin typeface="Times New Roman"/>
                <a:cs typeface="Times New Roman"/>
              </a:rPr>
              <a:t>;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then apply </a:t>
            </a:r>
            <a:r>
              <a:rPr lang="en-US" sz="2400" dirty="0" err="1" smtClean="0">
                <a:latin typeface="Times New Roman"/>
                <a:cs typeface="Times New Roman"/>
              </a:rPr>
              <a:t>Sperner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endParaRPr lang="en-US" sz="2400" i="1" dirty="0" smtClean="0">
              <a:latin typeface="Times New Roman"/>
              <a:cs typeface="Times New Roman"/>
            </a:endParaRPr>
          </a:p>
        </p:txBody>
      </p:sp>
      <p:pic>
        <p:nvPicPr>
          <p:cNvPr id="45" name="Picture 22" descr="cropped_with_fiel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1" y="3262837"/>
            <a:ext cx="40513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"/>
          <p:cNvGraphicFramePr>
            <a:graphicFrameLocks noGrp="1"/>
          </p:cNvGraphicFramePr>
          <p:nvPr/>
        </p:nvGraphicFramePr>
        <p:xfrm>
          <a:off x="4038600" y="3262836"/>
          <a:ext cx="4051300" cy="3386139"/>
        </p:xfrm>
        <a:graphic>
          <a:graphicData uri="http://schemas.openxmlformats.org/drawingml/2006/table">
            <a:tbl>
              <a:tblPr/>
              <a:tblGrid>
                <a:gridCol w="810260"/>
                <a:gridCol w="810260"/>
                <a:gridCol w="810260"/>
                <a:gridCol w="810260"/>
                <a:gridCol w="81026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6148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Sperner</a:t>
            </a:r>
            <a:r>
              <a:rPr lang="en-US" sz="3600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3600" dirty="0" err="1" smtClean="0">
                <a:effectLst/>
                <a:sym typeface="Symbol"/>
              </a:rPr>
              <a:t></a:t>
            </a:r>
            <a:r>
              <a:rPr lang="en-US" sz="3600" dirty="0" smtClean="0">
                <a:effectLst/>
              </a:rPr>
              <a:t> </a:t>
            </a:r>
            <a:r>
              <a:rPr lang="en-US" sz="3600" b="1" dirty="0" err="1" smtClean="0">
                <a:effectLst/>
                <a:latin typeface="Times New Roman"/>
                <a:cs typeface="Times New Roman"/>
              </a:rPr>
              <a:t>Brouwer</a:t>
            </a:r>
            <a:r>
              <a:rPr lang="en-US" sz="3600" b="1" dirty="0" smtClean="0">
                <a:effectLst/>
                <a:latin typeface="Times New Roman"/>
                <a:cs typeface="Times New Roman"/>
              </a:rPr>
              <a:t> (High-Level)</a:t>
            </a:r>
            <a:r>
              <a:rPr lang="en-US" sz="3600" b="1" dirty="0" smtClean="0">
                <a:effectLst/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endParaRPr lang="en-US" sz="3600" b="1" dirty="0" smtClean="0">
              <a:effectLst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Oval 89"/>
          <p:cNvSpPr>
            <a:spLocks noChangeArrowheads="1"/>
          </p:cNvSpPr>
          <p:nvPr/>
        </p:nvSpPr>
        <p:spPr bwMode="auto">
          <a:xfrm>
            <a:off x="38735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Oval 90"/>
          <p:cNvSpPr>
            <a:spLocks noChangeArrowheads="1"/>
          </p:cNvSpPr>
          <p:nvPr/>
        </p:nvSpPr>
        <p:spPr bwMode="auto">
          <a:xfrm>
            <a:off x="47117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Oval 91"/>
          <p:cNvSpPr>
            <a:spLocks noChangeArrowheads="1"/>
          </p:cNvSpPr>
          <p:nvPr/>
        </p:nvSpPr>
        <p:spPr bwMode="auto">
          <a:xfrm>
            <a:off x="54991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63373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93"/>
          <p:cNvSpPr>
            <a:spLocks noChangeArrowheads="1"/>
          </p:cNvSpPr>
          <p:nvPr/>
        </p:nvSpPr>
        <p:spPr bwMode="auto">
          <a:xfrm>
            <a:off x="71374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94"/>
          <p:cNvSpPr>
            <a:spLocks noChangeArrowheads="1"/>
          </p:cNvSpPr>
          <p:nvPr/>
        </p:nvSpPr>
        <p:spPr bwMode="auto">
          <a:xfrm>
            <a:off x="7962900" y="31104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Oval 96"/>
          <p:cNvSpPr>
            <a:spLocks noChangeArrowheads="1"/>
          </p:cNvSpPr>
          <p:nvPr/>
        </p:nvSpPr>
        <p:spPr bwMode="auto">
          <a:xfrm>
            <a:off x="38735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Oval 97"/>
          <p:cNvSpPr>
            <a:spLocks noChangeArrowheads="1"/>
          </p:cNvSpPr>
          <p:nvPr/>
        </p:nvSpPr>
        <p:spPr bwMode="auto">
          <a:xfrm>
            <a:off x="4711700" y="3770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Oval 98"/>
          <p:cNvSpPr>
            <a:spLocks noChangeArrowheads="1"/>
          </p:cNvSpPr>
          <p:nvPr/>
        </p:nvSpPr>
        <p:spPr bwMode="auto">
          <a:xfrm>
            <a:off x="5499100" y="3770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Oval 99"/>
          <p:cNvSpPr>
            <a:spLocks noChangeArrowheads="1"/>
          </p:cNvSpPr>
          <p:nvPr/>
        </p:nvSpPr>
        <p:spPr bwMode="auto">
          <a:xfrm>
            <a:off x="63373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100"/>
          <p:cNvSpPr>
            <a:spLocks noChangeArrowheads="1"/>
          </p:cNvSpPr>
          <p:nvPr/>
        </p:nvSpPr>
        <p:spPr bwMode="auto">
          <a:xfrm>
            <a:off x="71374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Oval 101"/>
          <p:cNvSpPr>
            <a:spLocks noChangeArrowheads="1"/>
          </p:cNvSpPr>
          <p:nvPr/>
        </p:nvSpPr>
        <p:spPr bwMode="auto">
          <a:xfrm>
            <a:off x="7962900" y="37708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5" name="Oval 103"/>
          <p:cNvSpPr>
            <a:spLocks noChangeArrowheads="1"/>
          </p:cNvSpPr>
          <p:nvPr/>
        </p:nvSpPr>
        <p:spPr bwMode="auto">
          <a:xfrm>
            <a:off x="38735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Oval 104"/>
          <p:cNvSpPr>
            <a:spLocks noChangeArrowheads="1"/>
          </p:cNvSpPr>
          <p:nvPr/>
        </p:nvSpPr>
        <p:spPr bwMode="auto">
          <a:xfrm>
            <a:off x="4711700" y="44566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7" name="Oval 105"/>
          <p:cNvSpPr>
            <a:spLocks noChangeArrowheads="1"/>
          </p:cNvSpPr>
          <p:nvPr/>
        </p:nvSpPr>
        <p:spPr bwMode="auto">
          <a:xfrm>
            <a:off x="5499100" y="44566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8" name="Oval 106"/>
          <p:cNvSpPr>
            <a:spLocks noChangeArrowheads="1"/>
          </p:cNvSpPr>
          <p:nvPr/>
        </p:nvSpPr>
        <p:spPr bwMode="auto">
          <a:xfrm>
            <a:off x="63373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9" name="Oval 107"/>
          <p:cNvSpPr>
            <a:spLocks noChangeArrowheads="1"/>
          </p:cNvSpPr>
          <p:nvPr/>
        </p:nvSpPr>
        <p:spPr bwMode="auto">
          <a:xfrm>
            <a:off x="71374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Oval 108"/>
          <p:cNvSpPr>
            <a:spLocks noChangeArrowheads="1"/>
          </p:cNvSpPr>
          <p:nvPr/>
        </p:nvSpPr>
        <p:spPr bwMode="auto">
          <a:xfrm>
            <a:off x="7962900" y="4456636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Oval 110"/>
          <p:cNvSpPr>
            <a:spLocks noChangeArrowheads="1"/>
          </p:cNvSpPr>
          <p:nvPr/>
        </p:nvSpPr>
        <p:spPr bwMode="auto">
          <a:xfrm>
            <a:off x="38735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Oval 111"/>
          <p:cNvSpPr>
            <a:spLocks noChangeArrowheads="1"/>
          </p:cNvSpPr>
          <p:nvPr/>
        </p:nvSpPr>
        <p:spPr bwMode="auto">
          <a:xfrm>
            <a:off x="47117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4" name="Oval 112"/>
          <p:cNvSpPr>
            <a:spLocks noChangeArrowheads="1"/>
          </p:cNvSpPr>
          <p:nvPr/>
        </p:nvSpPr>
        <p:spPr bwMode="auto">
          <a:xfrm>
            <a:off x="5499100" y="51424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5" name="Oval 113"/>
          <p:cNvSpPr>
            <a:spLocks noChangeArrowheads="1"/>
          </p:cNvSpPr>
          <p:nvPr/>
        </p:nvSpPr>
        <p:spPr bwMode="auto">
          <a:xfrm>
            <a:off x="63373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" name="Oval 114"/>
          <p:cNvSpPr>
            <a:spLocks noChangeArrowheads="1"/>
          </p:cNvSpPr>
          <p:nvPr/>
        </p:nvSpPr>
        <p:spPr bwMode="auto">
          <a:xfrm>
            <a:off x="7137400" y="51424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7" name="Oval 115"/>
          <p:cNvSpPr>
            <a:spLocks noChangeArrowheads="1"/>
          </p:cNvSpPr>
          <p:nvPr/>
        </p:nvSpPr>
        <p:spPr bwMode="auto">
          <a:xfrm>
            <a:off x="7962900" y="51424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9" name="Oval 117"/>
          <p:cNvSpPr>
            <a:spLocks noChangeArrowheads="1"/>
          </p:cNvSpPr>
          <p:nvPr/>
        </p:nvSpPr>
        <p:spPr bwMode="auto">
          <a:xfrm>
            <a:off x="3886200" y="58028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0" name="Oval 118"/>
          <p:cNvSpPr>
            <a:spLocks noChangeArrowheads="1"/>
          </p:cNvSpPr>
          <p:nvPr/>
        </p:nvSpPr>
        <p:spPr bwMode="auto">
          <a:xfrm>
            <a:off x="4724400" y="5802836"/>
            <a:ext cx="304800" cy="304800"/>
          </a:xfrm>
          <a:prstGeom prst="ellipse">
            <a:avLst/>
          </a:prstGeom>
          <a:solidFill>
            <a:srgbClr val="F9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1" name="Oval 119"/>
          <p:cNvSpPr>
            <a:spLocks noChangeArrowheads="1"/>
          </p:cNvSpPr>
          <p:nvPr/>
        </p:nvSpPr>
        <p:spPr bwMode="auto">
          <a:xfrm>
            <a:off x="55118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>
            <a:off x="63500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3" name="Oval 121"/>
          <p:cNvSpPr>
            <a:spLocks noChangeArrowheads="1"/>
          </p:cNvSpPr>
          <p:nvPr/>
        </p:nvSpPr>
        <p:spPr bwMode="auto">
          <a:xfrm>
            <a:off x="7150100" y="58028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4" name="Oval 122"/>
          <p:cNvSpPr>
            <a:spLocks noChangeArrowheads="1"/>
          </p:cNvSpPr>
          <p:nvPr/>
        </p:nvSpPr>
        <p:spPr bwMode="auto">
          <a:xfrm>
            <a:off x="7975600" y="58028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6" name="Oval 124"/>
          <p:cNvSpPr>
            <a:spLocks noChangeArrowheads="1"/>
          </p:cNvSpPr>
          <p:nvPr/>
        </p:nvSpPr>
        <p:spPr bwMode="auto">
          <a:xfrm>
            <a:off x="3873500" y="6501336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7" name="Oval 125"/>
          <p:cNvSpPr>
            <a:spLocks noChangeArrowheads="1"/>
          </p:cNvSpPr>
          <p:nvPr/>
        </p:nvSpPr>
        <p:spPr bwMode="auto">
          <a:xfrm>
            <a:off x="47117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8" name="Oval 126"/>
          <p:cNvSpPr>
            <a:spLocks noChangeArrowheads="1"/>
          </p:cNvSpPr>
          <p:nvPr/>
        </p:nvSpPr>
        <p:spPr bwMode="auto">
          <a:xfrm>
            <a:off x="54991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49" name="Oval 127"/>
          <p:cNvSpPr>
            <a:spLocks noChangeArrowheads="1"/>
          </p:cNvSpPr>
          <p:nvPr/>
        </p:nvSpPr>
        <p:spPr bwMode="auto">
          <a:xfrm>
            <a:off x="63373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0" name="Oval 128"/>
          <p:cNvSpPr>
            <a:spLocks noChangeArrowheads="1"/>
          </p:cNvSpPr>
          <p:nvPr/>
        </p:nvSpPr>
        <p:spPr bwMode="auto">
          <a:xfrm>
            <a:off x="7137400" y="6501336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1668B7"/>
              </a:solidFill>
            </a:endParaRPr>
          </a:p>
        </p:txBody>
      </p:sp>
      <p:sp>
        <p:nvSpPr>
          <p:cNvPr id="51" name="Oval 129"/>
          <p:cNvSpPr>
            <a:spLocks noChangeArrowheads="1"/>
          </p:cNvSpPr>
          <p:nvPr/>
        </p:nvSpPr>
        <p:spPr bwMode="auto">
          <a:xfrm>
            <a:off x="7962900" y="6501336"/>
            <a:ext cx="304800" cy="304800"/>
          </a:xfrm>
          <a:prstGeom prst="ellipse">
            <a:avLst/>
          </a:prstGeom>
          <a:solidFill>
            <a:srgbClr val="1668B7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85800" y="4332732"/>
            <a:ext cx="1927990" cy="1622504"/>
            <a:chOff x="7216010" y="5300347"/>
            <a:chExt cx="2080390" cy="1790384"/>
          </a:xfrm>
        </p:grpSpPr>
        <p:grpSp>
          <p:nvGrpSpPr>
            <p:cNvPr id="5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58" name="Picture 57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(by the </a:t>
            </a:r>
            <a:r>
              <a:rPr lang="en-US" sz="2000" dirty="0" smtClean="0">
                <a:latin typeface="Times New Roman"/>
                <a:cs typeface="Times New Roman"/>
                <a:hlinkClick r:id="rId3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7902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3689346"/>
              </a:tblGrid>
              <a:tr h="310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" name="TextBox 11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" name="Picture 12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4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64383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" name="Freeform 62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 and </a:t>
                </a:r>
                <a:br>
                  <a:rPr lang="en-US" dirty="0" smtClean="0">
                    <a:latin typeface="Times New Roman"/>
                    <a:cs typeface="Times New Roman"/>
                  </a:rPr>
                </a:br>
                <a:r>
                  <a:rPr lang="en-US" dirty="0" smtClean="0">
                    <a:latin typeface="Times New Roman"/>
                    <a:cs typeface="Times New Roman"/>
                  </a:rPr>
                  <a:t>triangulate so that the diameter of cells is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6" name="TextBox 1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(by the </a:t>
            </a:r>
            <a:r>
              <a:rPr lang="en-US" sz="2000" dirty="0" smtClean="0">
                <a:latin typeface="Times New Roman"/>
                <a:cs typeface="Times New Roman"/>
                <a:hlinkClick r:id="rId12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0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05608"/>
              </p:ext>
            </p:extLst>
          </p:nvPr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6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TextBox 141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 and </a:t>
                </a:r>
                <a:br>
                  <a:rPr lang="en-US" dirty="0" smtClean="0">
                    <a:latin typeface="Times New Roman"/>
                    <a:cs typeface="Times New Roman"/>
                  </a:rPr>
                </a:br>
                <a:r>
                  <a:rPr lang="en-US" dirty="0" smtClean="0">
                    <a:latin typeface="Times New Roman"/>
                    <a:cs typeface="Times New Roman"/>
                  </a:rPr>
                  <a:t>triangulate so that the diameter of cells is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8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8" name="Group 137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39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48" name="Picture 14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49" name="Rectangle 14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0" name="Rectangle 13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(by the </a:t>
            </a:r>
            <a:r>
              <a:rPr lang="en-US" sz="2000" dirty="0" smtClean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19376" y="3521480"/>
            <a:ext cx="1927990" cy="1622504"/>
            <a:chOff x="7216010" y="5300347"/>
            <a:chExt cx="2080390" cy="1790384"/>
          </a:xfrm>
        </p:grpSpPr>
        <p:grpSp>
          <p:nvGrpSpPr>
            <p:cNvPr id="151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56" name="Picture 15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57" name="Rectangle 15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2089150" y="22923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1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0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1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0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1" name="Picture 130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2" name="Picture 131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3" name="Picture 13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34" name="Picture 133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21" name="AutoShape 212"/>
          <p:cNvSpPr>
            <a:spLocks noChangeArrowheads="1"/>
          </p:cNvSpPr>
          <p:nvPr/>
        </p:nvSpPr>
        <p:spPr bwMode="auto">
          <a:xfrm>
            <a:off x="3137674" y="4715930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0" name="Group 142"/>
          <p:cNvGraphicFramePr>
            <a:graphicFrameLocks noGrp="1"/>
          </p:cNvGraphicFramePr>
          <p:nvPr/>
        </p:nvGraphicFramePr>
        <p:xfrm>
          <a:off x="2510155" y="3145789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119"/>
          <p:cNvGrpSpPr>
            <a:grpSpLocks/>
          </p:cNvGrpSpPr>
          <p:nvPr/>
        </p:nvGrpSpPr>
        <p:grpSpPr>
          <a:xfrm>
            <a:off x="2393311" y="3054347"/>
            <a:ext cx="3959051" cy="3290056"/>
            <a:chOff x="1752600" y="1244600"/>
            <a:chExt cx="5346700" cy="4356100"/>
          </a:xfrm>
        </p:grpSpPr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4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699" y="5056611"/>
            <a:ext cx="24974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(tie-break at the boundary angles, so that the resulting coloring respects the boundary conditions required by </a:t>
            </a:r>
            <a:r>
              <a:rPr lang="en-US" dirty="0" err="1" smtClean="0">
                <a:latin typeface="Times New Roman"/>
                <a:cs typeface="Times New Roman"/>
              </a:rPr>
              <a:t>Sperner’s</a:t>
            </a:r>
            <a:r>
              <a:rPr lang="en-US" dirty="0" smtClean="0">
                <a:latin typeface="Times New Roman"/>
                <a:cs typeface="Times New Roman"/>
              </a:rPr>
              <a:t> lemma)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32598" y="5058886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find a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triangle, guaranteed by </a:t>
            </a:r>
            <a:r>
              <a:rPr lang="en-US" dirty="0" err="1" smtClean="0">
                <a:latin typeface="Times New Roman"/>
                <a:cs typeface="Times New Roman"/>
              </a:rPr>
              <a:t>Sperner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019800" y="4584701"/>
            <a:ext cx="1098550" cy="368300"/>
          </a:xfrm>
          <a:custGeom>
            <a:avLst/>
            <a:gdLst>
              <a:gd name="connsiteX0" fmla="*/ 0 w 711200"/>
              <a:gd name="connsiteY0" fmla="*/ 160867 h 160867"/>
              <a:gd name="connsiteX1" fmla="*/ 342900 w 711200"/>
              <a:gd name="connsiteY1" fmla="*/ 8467 h 160867"/>
              <a:gd name="connsiteX2" fmla="*/ 508000 w 711200"/>
              <a:gd name="connsiteY2" fmla="*/ 110067 h 160867"/>
              <a:gd name="connsiteX3" fmla="*/ 711200 w 711200"/>
              <a:gd name="connsiteY3" fmla="*/ 46567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60867">
                <a:moveTo>
                  <a:pt x="0" y="160867"/>
                </a:moveTo>
                <a:cubicBezTo>
                  <a:pt x="129116" y="88900"/>
                  <a:pt x="258233" y="16934"/>
                  <a:pt x="342900" y="8467"/>
                </a:cubicBezTo>
                <a:cubicBezTo>
                  <a:pt x="427567" y="0"/>
                  <a:pt x="446617" y="103717"/>
                  <a:pt x="508000" y="110067"/>
                </a:cubicBezTo>
                <a:cubicBezTo>
                  <a:pt x="569383" y="116417"/>
                  <a:pt x="711200" y="46567"/>
                  <a:pt x="711200" y="4656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5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135" name="Elbow Connector 134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2700" y="2476500"/>
            <a:ext cx="2311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color the nodes of the triangulation according to the direction of 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choose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 and </a:t>
                </a:r>
                <a:br>
                  <a:rPr lang="en-US" dirty="0" smtClean="0">
                    <a:latin typeface="Times New Roman"/>
                    <a:cs typeface="Times New Roman"/>
                  </a:rPr>
                </a:br>
                <a:r>
                  <a:rPr lang="en-US" dirty="0" smtClean="0">
                    <a:latin typeface="Times New Roman"/>
                    <a:cs typeface="Times New Roman"/>
                  </a:rPr>
                  <a:t>triangulate so that the diameter of cells is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3463289"/>
                <a:ext cx="2273529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241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419600"/>
                <a:ext cx="1217706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52800"/>
                <a:ext cx="100001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TextBox 121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(by the </a:t>
            </a:r>
            <a:r>
              <a:rPr lang="en-US" sz="2000" dirty="0" smtClean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53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700" y="95833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Suppose </a:t>
            </a:r>
            <a:r>
              <a:rPr lang="en-US" sz="2200" dirty="0" err="1" smtClean="0">
                <a:latin typeface="Times New Roman" pitchFamily="31" charset="0"/>
                <a:sym typeface="Symbol" pitchFamily="31" charset="2"/>
              </a:rPr>
              <a:t>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: 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[0,1]</a:t>
            </a:r>
            <a:r>
              <a:rPr lang="en-US" sz="2200" baseline="30000" dirty="0" smtClean="0">
                <a:latin typeface="Times New Roman" pitchFamily="31" charset="0"/>
                <a:sym typeface="Symbol" pitchFamily="31" charset="2"/>
              </a:rPr>
              <a:t>2</a:t>
            </a:r>
            <a:r>
              <a:rPr lang="en-US" sz="2200" dirty="0" smtClean="0">
                <a:latin typeface="Times New Roman" pitchFamily="31" charset="0"/>
                <a:sym typeface="Symbol" pitchFamily="31" charset="2"/>
              </a:rPr>
              <a:t>, continuous</a:t>
            </a:r>
            <a:endParaRPr lang="en-US" sz="2200" dirty="0"/>
          </a:p>
        </p:txBody>
      </p:sp>
      <p:cxnSp>
        <p:nvCxnSpPr>
          <p:cNvPr id="8" name="Elbow Connector 7"/>
          <p:cNvCxnSpPr/>
          <p:nvPr/>
        </p:nvCxnSpPr>
        <p:spPr bwMode="auto">
          <a:xfrm rot="16200000" flipH="1">
            <a:off x="2034460" y="1399461"/>
            <a:ext cx="287183" cy="266700"/>
          </a:xfrm>
          <a:prstGeom prst="bentConnector3">
            <a:avLst>
              <a:gd name="adj1" fmla="val 98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/>
                    <a:cs typeface="Times New Roman"/>
                  </a:rPr>
                  <a:t>Claim:</a:t>
                </a:r>
                <a:r>
                  <a:rPr lang="en-US" dirty="0" smtClean="0">
                    <a:latin typeface="Times New Roman"/>
                    <a:cs typeface="Times New Roman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a corner of a trichromatic triangle, then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3292684"/>
                <a:ext cx="44661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30" t="-4717" r="-163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61"/>
          <p:cNvGrpSpPr/>
          <p:nvPr/>
        </p:nvGrpSpPr>
        <p:grpSpPr>
          <a:xfrm>
            <a:off x="-61595" y="2495550"/>
            <a:ext cx="4914900" cy="4388882"/>
            <a:chOff x="2089150" y="2292350"/>
            <a:chExt cx="4914900" cy="4388882"/>
          </a:xfrm>
        </p:grpSpPr>
        <p:sp>
          <p:nvSpPr>
            <p:cNvPr id="126" name="TextBox 125"/>
            <p:cNvSpPr txBox="1"/>
            <p:nvPr/>
          </p:nvSpPr>
          <p:spPr>
            <a:xfrm>
              <a:off x="2199478" y="3056889"/>
              <a:ext cx="31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2089150" y="2292350"/>
              <a:ext cx="4914900" cy="4388882"/>
              <a:chOff x="2089150" y="2292350"/>
              <a:chExt cx="4914900" cy="4388882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433955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6029790" y="6311900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199478" y="5942568"/>
                <a:ext cx="31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pic>
            <p:nvPicPr>
              <p:cNvPr id="138" name="Picture 137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6450" y="59372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39" name="Picture 138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2051050" y="2597150"/>
                <a:ext cx="952500" cy="647700"/>
              </a:xfrm>
              <a:prstGeom prst="rect">
                <a:avLst/>
              </a:prstGeom>
            </p:spPr>
          </p:pic>
          <p:pic>
            <p:nvPicPr>
              <p:cNvPr id="140" name="Picture 139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5550" y="5797550"/>
                <a:ext cx="698500" cy="673100"/>
              </a:xfrm>
              <a:prstGeom prst="rect">
                <a:avLst/>
              </a:prstGeom>
            </p:spPr>
          </p:pic>
          <p:pic>
            <p:nvPicPr>
              <p:cNvPr id="141" name="Picture 140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89150" y="2292350"/>
                <a:ext cx="673100" cy="723900"/>
              </a:xfrm>
              <a:prstGeom prst="rect">
                <a:avLst/>
              </a:prstGeom>
            </p:spPr>
          </p:pic>
        </p:grpSp>
      </p:grpSp>
      <p:sp>
        <p:nvSpPr>
          <p:cNvPr id="142" name="AutoShape 212"/>
          <p:cNvSpPr>
            <a:spLocks noChangeArrowheads="1"/>
          </p:cNvSpPr>
          <p:nvPr/>
        </p:nvSpPr>
        <p:spPr bwMode="auto">
          <a:xfrm>
            <a:off x="985663" y="4919549"/>
            <a:ext cx="620659" cy="487242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785325"/>
              </p:ext>
            </p:extLst>
          </p:nvPr>
        </p:nvGraphicFramePr>
        <p:xfrm>
          <a:off x="358144" y="334940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119"/>
          <p:cNvGrpSpPr>
            <a:grpSpLocks/>
          </p:cNvGrpSpPr>
          <p:nvPr/>
        </p:nvGrpSpPr>
        <p:grpSpPr>
          <a:xfrm>
            <a:off x="241300" y="3257966"/>
            <a:ext cx="3959051" cy="3290056"/>
            <a:chOff x="1752600" y="1244600"/>
            <a:chExt cx="5346700" cy="4356100"/>
          </a:xfrm>
        </p:grpSpPr>
        <p:sp>
          <p:nvSpPr>
            <p:cNvPr id="145" name="Oval 57"/>
            <p:cNvSpPr>
              <a:spLocks noChangeArrowheads="1"/>
            </p:cNvSpPr>
            <p:nvPr/>
          </p:nvSpPr>
          <p:spPr bwMode="auto">
            <a:xfrm>
              <a:off x="1752600" y="12446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58"/>
            <p:cNvSpPr>
              <a:spLocks noChangeArrowheads="1"/>
            </p:cNvSpPr>
            <p:nvPr/>
          </p:nvSpPr>
          <p:spPr bwMode="auto">
            <a:xfrm>
              <a:off x="25908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59"/>
            <p:cNvSpPr>
              <a:spLocks noChangeArrowheads="1"/>
            </p:cNvSpPr>
            <p:nvPr/>
          </p:nvSpPr>
          <p:spPr bwMode="auto">
            <a:xfrm>
              <a:off x="34290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60"/>
            <p:cNvSpPr>
              <a:spLocks noChangeArrowheads="1"/>
            </p:cNvSpPr>
            <p:nvPr/>
          </p:nvSpPr>
          <p:spPr bwMode="auto">
            <a:xfrm>
              <a:off x="42672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61"/>
            <p:cNvSpPr>
              <a:spLocks noChangeArrowheads="1"/>
            </p:cNvSpPr>
            <p:nvPr/>
          </p:nvSpPr>
          <p:spPr bwMode="auto">
            <a:xfrm>
              <a:off x="5105400" y="1244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62"/>
            <p:cNvSpPr>
              <a:spLocks noChangeArrowheads="1"/>
            </p:cNvSpPr>
            <p:nvPr/>
          </p:nvSpPr>
          <p:spPr bwMode="auto">
            <a:xfrm>
              <a:off x="59436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63"/>
            <p:cNvSpPr>
              <a:spLocks noChangeArrowheads="1"/>
            </p:cNvSpPr>
            <p:nvPr/>
          </p:nvSpPr>
          <p:spPr bwMode="auto">
            <a:xfrm>
              <a:off x="6781800" y="1244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64"/>
            <p:cNvSpPr>
              <a:spLocks noChangeArrowheads="1"/>
            </p:cNvSpPr>
            <p:nvPr/>
          </p:nvSpPr>
          <p:spPr bwMode="auto">
            <a:xfrm>
              <a:off x="1752600" y="1905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65"/>
            <p:cNvSpPr>
              <a:spLocks noChangeArrowheads="1"/>
            </p:cNvSpPr>
            <p:nvPr/>
          </p:nvSpPr>
          <p:spPr bwMode="auto">
            <a:xfrm>
              <a:off x="2590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66"/>
            <p:cNvSpPr>
              <a:spLocks noChangeArrowheads="1"/>
            </p:cNvSpPr>
            <p:nvPr/>
          </p:nvSpPr>
          <p:spPr bwMode="auto">
            <a:xfrm>
              <a:off x="3429000" y="1905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67"/>
            <p:cNvSpPr>
              <a:spLocks noChangeArrowheads="1"/>
            </p:cNvSpPr>
            <p:nvPr/>
          </p:nvSpPr>
          <p:spPr bwMode="auto">
            <a:xfrm>
              <a:off x="42672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68"/>
            <p:cNvSpPr>
              <a:spLocks noChangeArrowheads="1"/>
            </p:cNvSpPr>
            <p:nvPr/>
          </p:nvSpPr>
          <p:spPr bwMode="auto">
            <a:xfrm>
              <a:off x="51054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69"/>
            <p:cNvSpPr>
              <a:spLocks noChangeArrowheads="1"/>
            </p:cNvSpPr>
            <p:nvPr/>
          </p:nvSpPr>
          <p:spPr bwMode="auto">
            <a:xfrm>
              <a:off x="5943600" y="1905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0"/>
            <p:cNvSpPr>
              <a:spLocks noChangeArrowheads="1"/>
            </p:cNvSpPr>
            <p:nvPr/>
          </p:nvSpPr>
          <p:spPr bwMode="auto">
            <a:xfrm>
              <a:off x="6781800" y="190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1"/>
            <p:cNvSpPr>
              <a:spLocks noChangeArrowheads="1"/>
            </p:cNvSpPr>
            <p:nvPr/>
          </p:nvSpPr>
          <p:spPr bwMode="auto">
            <a:xfrm>
              <a:off x="1752600" y="25908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"/>
            <p:cNvSpPr>
              <a:spLocks noChangeArrowheads="1"/>
            </p:cNvSpPr>
            <p:nvPr/>
          </p:nvSpPr>
          <p:spPr bwMode="auto">
            <a:xfrm>
              <a:off x="2590800" y="25908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34290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672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51054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6"/>
            <p:cNvSpPr>
              <a:spLocks noChangeArrowheads="1"/>
            </p:cNvSpPr>
            <p:nvPr/>
          </p:nvSpPr>
          <p:spPr bwMode="auto">
            <a:xfrm>
              <a:off x="5943600" y="2590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7"/>
            <p:cNvSpPr>
              <a:spLocks noChangeArrowheads="1"/>
            </p:cNvSpPr>
            <p:nvPr/>
          </p:nvSpPr>
          <p:spPr bwMode="auto">
            <a:xfrm>
              <a:off x="6781800" y="25908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8"/>
            <p:cNvSpPr>
              <a:spLocks noChangeAspect="1" noChangeArrowheads="1"/>
            </p:cNvSpPr>
            <p:nvPr/>
          </p:nvSpPr>
          <p:spPr bwMode="auto">
            <a:xfrm>
              <a:off x="1752600" y="32766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9"/>
            <p:cNvSpPr>
              <a:spLocks noChangeArrowheads="1"/>
            </p:cNvSpPr>
            <p:nvPr/>
          </p:nvSpPr>
          <p:spPr bwMode="auto">
            <a:xfrm>
              <a:off x="25908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80"/>
            <p:cNvSpPr>
              <a:spLocks noChangeArrowheads="1"/>
            </p:cNvSpPr>
            <p:nvPr/>
          </p:nvSpPr>
          <p:spPr bwMode="auto">
            <a:xfrm>
              <a:off x="34290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81"/>
            <p:cNvSpPr>
              <a:spLocks noChangeArrowheads="1"/>
            </p:cNvSpPr>
            <p:nvPr/>
          </p:nvSpPr>
          <p:spPr bwMode="auto">
            <a:xfrm>
              <a:off x="42672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82"/>
            <p:cNvSpPr>
              <a:spLocks noChangeArrowheads="1"/>
            </p:cNvSpPr>
            <p:nvPr/>
          </p:nvSpPr>
          <p:spPr bwMode="auto">
            <a:xfrm>
              <a:off x="5105400" y="32766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83"/>
            <p:cNvSpPr>
              <a:spLocks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84"/>
            <p:cNvSpPr>
              <a:spLocks noChangeArrowheads="1"/>
            </p:cNvSpPr>
            <p:nvPr/>
          </p:nvSpPr>
          <p:spPr bwMode="auto">
            <a:xfrm>
              <a:off x="6781800" y="32766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85"/>
            <p:cNvSpPr>
              <a:spLocks noChangeArrowheads="1"/>
            </p:cNvSpPr>
            <p:nvPr/>
          </p:nvSpPr>
          <p:spPr bwMode="auto">
            <a:xfrm>
              <a:off x="1765300" y="39370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86"/>
            <p:cNvSpPr>
              <a:spLocks noChangeArrowheads="1"/>
            </p:cNvSpPr>
            <p:nvPr/>
          </p:nvSpPr>
          <p:spPr bwMode="auto">
            <a:xfrm>
              <a:off x="26035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87"/>
            <p:cNvSpPr>
              <a:spLocks noChangeArrowheads="1"/>
            </p:cNvSpPr>
            <p:nvPr/>
          </p:nvSpPr>
          <p:spPr bwMode="auto">
            <a:xfrm>
              <a:off x="34417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88"/>
            <p:cNvSpPr>
              <a:spLocks noChangeArrowheads="1"/>
            </p:cNvSpPr>
            <p:nvPr/>
          </p:nvSpPr>
          <p:spPr bwMode="auto">
            <a:xfrm>
              <a:off x="42799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89"/>
            <p:cNvSpPr>
              <a:spLocks noChangeArrowheads="1"/>
            </p:cNvSpPr>
            <p:nvPr/>
          </p:nvSpPr>
          <p:spPr bwMode="auto">
            <a:xfrm>
              <a:off x="5118100" y="3937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90"/>
            <p:cNvSpPr>
              <a:spLocks noChangeArrowheads="1"/>
            </p:cNvSpPr>
            <p:nvPr/>
          </p:nvSpPr>
          <p:spPr bwMode="auto">
            <a:xfrm>
              <a:off x="5956300" y="3937000"/>
              <a:ext cx="304800" cy="304800"/>
            </a:xfrm>
            <a:prstGeom prst="ellipse">
              <a:avLst/>
            </a:prstGeom>
            <a:solidFill>
              <a:srgbClr val="F9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91"/>
            <p:cNvSpPr>
              <a:spLocks noChangeArrowheads="1"/>
            </p:cNvSpPr>
            <p:nvPr/>
          </p:nvSpPr>
          <p:spPr bwMode="auto">
            <a:xfrm>
              <a:off x="6794500" y="39370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92"/>
            <p:cNvSpPr>
              <a:spLocks noChangeArrowheads="1"/>
            </p:cNvSpPr>
            <p:nvPr/>
          </p:nvSpPr>
          <p:spPr bwMode="auto">
            <a:xfrm>
              <a:off x="1752600" y="4635500"/>
              <a:ext cx="304800" cy="304800"/>
            </a:xfrm>
            <a:prstGeom prst="ellipse">
              <a:avLst/>
            </a:prstGeom>
            <a:solidFill>
              <a:srgbClr val="FF1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25908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94"/>
            <p:cNvSpPr>
              <a:spLocks noChangeArrowheads="1"/>
            </p:cNvSpPr>
            <p:nvPr/>
          </p:nvSpPr>
          <p:spPr bwMode="auto">
            <a:xfrm>
              <a:off x="34290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95"/>
            <p:cNvSpPr>
              <a:spLocks noChangeArrowheads="1"/>
            </p:cNvSpPr>
            <p:nvPr/>
          </p:nvSpPr>
          <p:spPr bwMode="auto">
            <a:xfrm>
              <a:off x="42672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96"/>
            <p:cNvSpPr>
              <a:spLocks noChangeArrowheads="1"/>
            </p:cNvSpPr>
            <p:nvPr/>
          </p:nvSpPr>
          <p:spPr bwMode="auto">
            <a:xfrm>
              <a:off x="5105400" y="46355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97"/>
            <p:cNvSpPr>
              <a:spLocks noChangeArrowheads="1"/>
            </p:cNvSpPr>
            <p:nvPr/>
          </p:nvSpPr>
          <p:spPr bwMode="auto">
            <a:xfrm>
              <a:off x="59436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98"/>
            <p:cNvSpPr>
              <a:spLocks noChangeArrowheads="1"/>
            </p:cNvSpPr>
            <p:nvPr/>
          </p:nvSpPr>
          <p:spPr bwMode="auto">
            <a:xfrm>
              <a:off x="6781800" y="46355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99"/>
            <p:cNvSpPr>
              <a:spLocks noChangeArrowheads="1"/>
            </p:cNvSpPr>
            <p:nvPr/>
          </p:nvSpPr>
          <p:spPr bwMode="auto">
            <a:xfrm>
              <a:off x="1752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100"/>
            <p:cNvSpPr>
              <a:spLocks noChangeArrowheads="1"/>
            </p:cNvSpPr>
            <p:nvPr/>
          </p:nvSpPr>
          <p:spPr bwMode="auto">
            <a:xfrm>
              <a:off x="25908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01"/>
            <p:cNvSpPr>
              <a:spLocks noChangeArrowheads="1"/>
            </p:cNvSpPr>
            <p:nvPr/>
          </p:nvSpPr>
          <p:spPr bwMode="auto">
            <a:xfrm>
              <a:off x="34290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102"/>
            <p:cNvSpPr>
              <a:spLocks noChangeArrowheads="1"/>
            </p:cNvSpPr>
            <p:nvPr/>
          </p:nvSpPr>
          <p:spPr bwMode="auto">
            <a:xfrm>
              <a:off x="42672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103"/>
            <p:cNvSpPr>
              <a:spLocks noChangeArrowheads="1"/>
            </p:cNvSpPr>
            <p:nvPr/>
          </p:nvSpPr>
          <p:spPr bwMode="auto">
            <a:xfrm>
              <a:off x="51054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104"/>
            <p:cNvSpPr>
              <a:spLocks noChangeArrowheads="1"/>
            </p:cNvSpPr>
            <p:nvPr/>
          </p:nvSpPr>
          <p:spPr bwMode="auto">
            <a:xfrm>
              <a:off x="5943600" y="5295900"/>
              <a:ext cx="304800" cy="304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105"/>
            <p:cNvSpPr>
              <a:spLocks noChangeArrowheads="1"/>
            </p:cNvSpPr>
            <p:nvPr/>
          </p:nvSpPr>
          <p:spPr bwMode="auto">
            <a:xfrm>
              <a:off x="6781800" y="5295900"/>
              <a:ext cx="304800" cy="3048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norm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28" y="665946"/>
                <a:ext cx="1859868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651" t="-8974" r="-3257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min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⁡{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}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190" y="4038600"/>
                <a:ext cx="429069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278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35866" y="4575088"/>
                <a:ext cx="3380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Times New Roman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/>
                                </a:rPr>
                                <m:t>𝑧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/>
                              <a:cs typeface="Times New Roman"/>
                            </a:rPr>
                            <m:t>∞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Times New Roman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  <a:cs typeface="Times New Roman"/>
                        </a:rPr>
                        <m:t>𝜖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,    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cs typeface="Times New Roman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866" y="4575088"/>
                <a:ext cx="3380862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92286" y="1669792"/>
            <a:ext cx="1786754" cy="1357794"/>
            <a:chOff x="7216010" y="5300347"/>
            <a:chExt cx="2080390" cy="1790384"/>
          </a:xfrm>
        </p:grpSpPr>
        <p:grpSp>
          <p:nvGrpSpPr>
            <p:cNvPr id="83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88" name="Picture 87" descr="colors2b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433955" y="1387364"/>
            <a:ext cx="6555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                                                 (by the </a:t>
            </a:r>
            <a:r>
              <a:rPr lang="en-US" sz="2000" dirty="0" smtClean="0">
                <a:latin typeface="Times New Roman"/>
                <a:cs typeface="Times New Roman"/>
                <a:hlinkClick r:id="rId14" tooltip="Heine-Cantor theorem"/>
              </a:rPr>
              <a:t>Heine-Cantor theorem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  <a:endParaRPr lang="en-US" sz="20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&gt;0,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823" y="1462288"/>
                <a:ext cx="4155305" cy="747512"/>
              </a:xfrm>
              <a:prstGeom prst="rect">
                <a:avLst/>
              </a:prstGeom>
              <a:blipFill rotWithShape="1">
                <a:blip r:embed="rId1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187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7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95715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59689"/>
              </p:ext>
            </p:extLst>
          </p:nvPr>
        </p:nvGraphicFramePr>
        <p:xfrm>
          <a:off x="914400" y="2238305"/>
          <a:ext cx="3810000" cy="2362518"/>
        </p:xfrm>
        <a:graphic>
          <a:graphicData uri="http://schemas.openxmlformats.org/drawingml/2006/table">
            <a:tbl>
              <a:tblPr/>
              <a:tblGrid>
                <a:gridCol w="1524000"/>
                <a:gridCol w="1014413"/>
                <a:gridCol w="1271587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Kick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Dive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Left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2 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Right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-1 , 1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1" charset="0"/>
                        </a:rPr>
                        <a:t> 1, 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5654" name="Rectangle 38"/>
          <p:cNvSpPr>
            <a:spLocks noChangeArrowheads="1"/>
          </p:cNvSpPr>
          <p:nvPr/>
        </p:nvSpPr>
        <p:spPr bwMode="auto">
          <a:xfrm>
            <a:off x="304800" y="4884840"/>
            <a:ext cx="665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" pitchFamily="-111" charset="0"/>
              </a:rPr>
              <a:t>[Nash </a:t>
            </a:r>
            <a:r>
              <a:rPr lang="en-US" sz="2400" b="1" dirty="0">
                <a:latin typeface="Times" pitchFamily="-111" charset="0"/>
              </a:rPr>
              <a:t>’</a:t>
            </a:r>
            <a:r>
              <a:rPr lang="en-US" sz="2400" b="1" dirty="0" smtClean="0">
                <a:latin typeface="Times" pitchFamily="-111" charset="0"/>
              </a:rPr>
              <a:t>50]:</a:t>
            </a:r>
            <a:r>
              <a:rPr lang="en-US" sz="2400" i="1" dirty="0" smtClean="0">
                <a:latin typeface="Times" pitchFamily="-111" charset="0"/>
              </a:rPr>
              <a:t> An </a:t>
            </a:r>
            <a:r>
              <a:rPr lang="en-US" sz="2400" i="1" dirty="0">
                <a:latin typeface="Times" pitchFamily="-111" charset="0"/>
              </a:rPr>
              <a:t>equilibrium</a:t>
            </a:r>
            <a:r>
              <a:rPr lang="en-US" sz="2400" i="1" dirty="0" smtClean="0">
                <a:latin typeface="Times" pitchFamily="-111" charset="0"/>
              </a:rPr>
              <a:t> exists in every game.</a:t>
            </a:r>
            <a:endParaRPr lang="en-US" sz="2400" dirty="0" smtClean="0">
              <a:latin typeface="Times" pitchFamily="-111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dirty="0">
              <a:latin typeface="Times" pitchFamily="-111" charset="0"/>
            </a:endParaRPr>
          </a:p>
        </p:txBody>
      </p:sp>
      <p:sp>
        <p:nvSpPr>
          <p:cNvPr id="495709" name="Rectangle 93"/>
          <p:cNvSpPr>
            <a:spLocks noChangeArrowheads="1"/>
          </p:cNvSpPr>
          <p:nvPr/>
        </p:nvSpPr>
        <p:spPr bwMode="auto">
          <a:xfrm>
            <a:off x="204788" y="3228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0" name="Rectangle 94"/>
          <p:cNvSpPr>
            <a:spLocks noChangeArrowheads="1"/>
          </p:cNvSpPr>
          <p:nvPr/>
        </p:nvSpPr>
        <p:spPr bwMode="auto">
          <a:xfrm>
            <a:off x="228600" y="39401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1/2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5711" name="Rectangle 95"/>
          <p:cNvSpPr>
            <a:spLocks noChangeArrowheads="1"/>
          </p:cNvSpPr>
          <p:nvPr/>
        </p:nvSpPr>
        <p:spPr bwMode="auto">
          <a:xfrm>
            <a:off x="2667000" y="1704905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2/5</a:t>
            </a:r>
          </a:p>
        </p:txBody>
      </p:sp>
      <p:sp>
        <p:nvSpPr>
          <p:cNvPr id="19466" name="Rectangle 97"/>
          <p:cNvSpPr>
            <a:spLocks noChangeArrowheads="1"/>
          </p:cNvSpPr>
          <p:nvPr/>
        </p:nvSpPr>
        <p:spPr bwMode="auto">
          <a:xfrm>
            <a:off x="5867400" y="2589142"/>
            <a:ext cx="3276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i="1" dirty="0">
                <a:latin typeface="Times" pitchFamily="-111" charset="0"/>
              </a:rPr>
              <a:t> A pair of randomized strategies so that no player has incentive to deviate if the other stays put.</a:t>
            </a:r>
            <a:endParaRPr lang="en-US" sz="2200" dirty="0">
              <a:latin typeface="Times" pitchFamily="-111" charset="0"/>
            </a:endParaRPr>
          </a:p>
        </p:txBody>
      </p:sp>
      <p:sp>
        <p:nvSpPr>
          <p:cNvPr id="19467" name="Rectangle 98"/>
          <p:cNvSpPr>
            <a:spLocks noChangeArrowheads="1"/>
          </p:cNvSpPr>
          <p:nvPr/>
        </p:nvSpPr>
        <p:spPr bwMode="auto">
          <a:xfrm>
            <a:off x="5486400" y="2176392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latin typeface="Times" pitchFamily="-111" charset="0"/>
              </a:rPr>
              <a:t>Equilibrium:</a:t>
            </a:r>
          </a:p>
        </p:txBody>
      </p:sp>
      <p:sp>
        <p:nvSpPr>
          <p:cNvPr id="14" name="Rectangle 95"/>
          <p:cNvSpPr>
            <a:spLocks noChangeArrowheads="1"/>
          </p:cNvSpPr>
          <p:nvPr/>
        </p:nvSpPr>
        <p:spPr bwMode="auto">
          <a:xfrm>
            <a:off x="3709988" y="1719192"/>
            <a:ext cx="577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/>
              <a:t>3/5</a:t>
            </a:r>
          </a:p>
        </p:txBody>
      </p: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499481" y="5420033"/>
            <a:ext cx="8537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  <a:sym typeface="Symbol"/>
              </a:rPr>
              <a:t>no poly-time algorithm known, despite intense effort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4788" y="-26736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 New Roman"/>
                <a:ea typeface="ＭＳ Ｐゴシック" pitchFamily="-111" charset="-128"/>
                <a:cs typeface="Times New Roman"/>
              </a:rPr>
              <a:t>Games and </a:t>
            </a:r>
            <a:r>
              <a:rPr lang="en-US" sz="3600" b="1" dirty="0" err="1" smtClean="0">
                <a:effectLst/>
                <a:latin typeface="Times New Roman"/>
                <a:ea typeface="ＭＳ Ｐゴシック" pitchFamily="-111" charset="-128"/>
                <a:cs typeface="Times New Roman"/>
              </a:rPr>
              <a:t>Equilibria</a:t>
            </a:r>
            <a:endParaRPr lang="en-US" sz="3600" b="1" dirty="0">
              <a:effectLst/>
              <a:latin typeface="Times New Roman"/>
              <a:ea typeface="ＭＳ Ｐゴシック" pitchFamily="-111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7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3"/>
          <p:cNvSpPr>
            <a:spLocks noRot="1" noChangeArrowheads="1"/>
          </p:cNvSpPr>
          <p:nvPr/>
        </p:nvSpPr>
        <p:spPr bwMode="auto">
          <a:xfrm>
            <a:off x="457200" y="0"/>
            <a:ext cx="595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2D-Brouwer on the Square</a:t>
            </a:r>
            <a:endParaRPr lang="en-US" sz="32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- pick a sequence of epsilons: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0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i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/>
                      </a:rPr>
                      <m:t>i</m:t>
                    </m:r>
                    <m:r>
                      <a:rPr lang="en-US" b="0" i="0" smtClean="0">
                        <a:latin typeface="Cambria Math"/>
                        <a:cs typeface="Times New Roman"/>
                      </a:rPr>
                      <m:t>=1, 2, 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422400"/>
                <a:ext cx="4948021" cy="378245"/>
              </a:xfrm>
              <a:prstGeom prst="rect">
                <a:avLst/>
              </a:prstGeom>
              <a:blipFill rotWithShape="1">
                <a:blip r:embed="rId3"/>
                <a:stretch>
                  <a:fillRect l="-985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- define a sequence of triangulations of diameter: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  <a:cs typeface="Times New Roman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00" y="1906032"/>
                <a:ext cx="781290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2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- pick a trichromatic triangle in each triangulation. Its corner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489200"/>
                <a:ext cx="740074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/>
                    <a:cs typeface="Times New Roman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𝒘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𝒘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03" y="3808968"/>
                <a:ext cx="26152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8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2742" y="927100"/>
            <a:ext cx="574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Finishing the proof  of  </a:t>
            </a:r>
            <a:r>
              <a:rPr lang="en-US" dirty="0" err="1" smtClean="0">
                <a:latin typeface="Times New Roman"/>
                <a:cs typeface="Times New Roman"/>
              </a:rPr>
              <a:t>Brouwer’s</a:t>
            </a:r>
            <a:r>
              <a:rPr lang="en-US" dirty="0" smtClean="0">
                <a:latin typeface="Times New Roman"/>
                <a:cs typeface="Times New Roman"/>
              </a:rPr>
              <a:t> Theorem (Compactness):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- by compactness, this sequence has a converging subsequence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/>
                      </a:rPr>
                      <m:t>,  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=1,2,…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85" y="2971800"/>
                <a:ext cx="7349641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7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with limit point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25" y="3334266"/>
                <a:ext cx="206934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6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96203" y="4330700"/>
            <a:ext cx="89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</a:t>
            </a:r>
            <a:endParaRPr lang="en-US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Define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. Clearly,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/>
                      </a:rPr>
                      <m:t>𝑔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is continuous since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(.,.)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            is continuous and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. It follows from continuity that</a:t>
                </a:r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4330700"/>
                <a:ext cx="7350298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6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0≤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≤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. 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→0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.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27" y="5574784"/>
                <a:ext cx="6767815" cy="404983"/>
              </a:xfrm>
              <a:prstGeom prst="rect">
                <a:avLst/>
              </a:prstGeom>
              <a:blipFill rotWithShape="1">
                <a:blip r:embed="rId10"/>
                <a:stretch>
                  <a:fillRect l="-720" t="-2985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Therefore,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=0⇒</m:t>
                    </m:r>
                    <m:r>
                      <a:rPr lang="en-US" b="0" i="1" smtClean="0">
                        <a:latin typeface="Cambria Math"/>
                        <a:cs typeface="Times New Roman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19" y="6140450"/>
                <a:ext cx="4497385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>
            <a:spLocks noChangeAspect="1"/>
          </p:cNvSpPr>
          <p:nvPr/>
        </p:nvSpPr>
        <p:spPr bwMode="auto">
          <a:xfrm>
            <a:off x="6019165" y="6450418"/>
            <a:ext cx="146685" cy="13851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→∞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475" y="5029200"/>
                <a:ext cx="3006849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66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30" grpId="0"/>
      <p:bldP spid="140" grpId="0"/>
      <p:bldP spid="144" grpId="0"/>
      <p:bldP spid="142" grpId="0"/>
      <p:bldP spid="18" grpId="0"/>
      <p:bldP spid="21" grpId="0"/>
      <p:bldP spid="22" grpId="0"/>
      <p:bldP spid="30" grpId="0"/>
      <p:bldP spid="34" grpId="0"/>
      <p:bldP spid="37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  <a:endParaRPr lang="en-US" sz="3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Brouwer</a:t>
              </a:r>
              <a:r>
                <a:rPr lang="en-US" sz="2800" dirty="0" smtClean="0">
                  <a:latin typeface="Times New Roman"/>
                  <a:cs typeface="Times New Roman"/>
                </a:rPr>
                <a:t>,</a:t>
              </a:r>
              <a:r>
                <a:rPr lang="en-US" sz="2800" b="1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542656" cy="802105"/>
            <a:chOff x="1549401" y="2171699"/>
            <a:chExt cx="6542656" cy="80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(Constructive) proof of </a:t>
                  </a:r>
                  <a:r>
                    <a:rPr lang="en-US" sz="2800" dirty="0" err="1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Sperner</a:t>
                  </a:r>
                  <a:r>
                    <a:rPr lang="en-US" sz="2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cs typeface="Times New Roman"/>
                        </a:rPr>
                        <m:t>→</m:t>
                      </m:r>
                    </m:oMath>
                  </a14:m>
                  <a:r>
                    <a:rPr lang="en-US" sz="2800" dirty="0" smtClean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Times New Roman"/>
                      <a:cs typeface="Times New Roman"/>
                    </a:rPr>
                    <a:t> PPAD.</a:t>
                  </a:r>
                  <a:endParaRPr lang="en-US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1500" y="2450584"/>
                  <a:ext cx="6250557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04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01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90651"/>
              </p:ext>
            </p:extLst>
          </p:nvPr>
        </p:nvGraphicFramePr>
        <p:xfrm>
          <a:off x="2637155" y="1763258"/>
          <a:ext cx="3689346" cy="3108960"/>
        </p:xfrm>
        <a:graphic>
          <a:graphicData uri="http://schemas.openxmlformats.org/drawingml/2006/table">
            <a:tbl>
              <a:tblPr/>
              <a:tblGrid>
                <a:gridCol w="614891"/>
                <a:gridCol w="614891"/>
                <a:gridCol w="614891"/>
                <a:gridCol w="614891"/>
                <a:gridCol w="614891"/>
                <a:gridCol w="614891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404922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156137" y="1359704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7156137" y="4033456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we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2"/>
          <p:cNvGrpSpPr/>
          <p:nvPr/>
        </p:nvGrpSpPr>
        <p:grpSpPr>
          <a:xfrm>
            <a:off x="1450706" y="4928159"/>
            <a:ext cx="514198" cy="576824"/>
            <a:chOff x="1450706" y="5156759"/>
            <a:chExt cx="514198" cy="576824"/>
          </a:xfrm>
        </p:grpSpPr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6" name="Straight Connector 115"/>
            <p:cNvCxnSpPr>
              <a:stCxn id="114" idx="7"/>
              <a:endCxn id="88" idx="3"/>
            </p:cNvCxnSpPr>
            <p:nvPr/>
          </p:nvCxnSpPr>
          <p:spPr bwMode="auto">
            <a:xfrm flipV="1">
              <a:off x="1643348" y="5156759"/>
              <a:ext cx="321556" cy="3803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14" idx="6"/>
              <a:endCxn id="90" idx="2"/>
            </p:cNvCxnSpPr>
            <p:nvPr/>
          </p:nvCxnSpPr>
          <p:spPr bwMode="auto">
            <a:xfrm>
              <a:off x="1676400" y="5618479"/>
              <a:ext cx="2648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1" name="Rectangle 120"/>
          <p:cNvSpPr/>
          <p:nvPr/>
        </p:nvSpPr>
        <p:spPr>
          <a:xfrm>
            <a:off x="7156137" y="2975079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We also introduce an artificial tri-chromatic triangle.</a:t>
            </a:r>
            <a:endParaRPr lang="en-US" i="1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-172975" y="924743"/>
            <a:ext cx="1780352" cy="1557653"/>
            <a:chOff x="7216010" y="5300347"/>
            <a:chExt cx="2080390" cy="1790384"/>
          </a:xfrm>
        </p:grpSpPr>
        <p:grpSp>
          <p:nvGrpSpPr>
            <p:cNvPr id="118" name="Group 22"/>
            <p:cNvGrpSpPr/>
            <p:nvPr/>
          </p:nvGrpSpPr>
          <p:grpSpPr>
            <a:xfrm>
              <a:off x="7216010" y="5300347"/>
              <a:ext cx="2080390" cy="1790384"/>
              <a:chOff x="5928548" y="5135247"/>
              <a:chExt cx="2080390" cy="1790384"/>
            </a:xfrm>
          </p:grpSpPr>
          <p:pic>
            <p:nvPicPr>
              <p:cNvPr id="126" name="Picture 125" descr="colors2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8548" y="5135247"/>
                <a:ext cx="2080390" cy="1790384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 bwMode="auto">
              <a:xfrm>
                <a:off x="6134100" y="5546409"/>
                <a:ext cx="1574800" cy="110839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 bwMode="auto">
            <a:xfrm>
              <a:off x="8534400" y="5592447"/>
              <a:ext cx="6096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8301038" y="6583047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239000" y="5715000"/>
              <a:ext cx="533400" cy="274953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7421562" y="5711509"/>
              <a:ext cx="1586918" cy="11083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0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 animBg="1"/>
      <p:bldP spid="1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8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9" name="Oval 154"/>
          <p:cNvSpPr>
            <a:spLocks noChangeArrowheads="1"/>
          </p:cNvSpPr>
          <p:nvPr/>
        </p:nvSpPr>
        <p:spPr bwMode="auto">
          <a:xfrm>
            <a:off x="1831215" y="510967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0"/>
          <p:cNvGrpSpPr/>
          <p:nvPr/>
        </p:nvGrpSpPr>
        <p:grpSpPr>
          <a:xfrm>
            <a:off x="1450706" y="4928159"/>
            <a:ext cx="514199" cy="576824"/>
            <a:chOff x="1450706" y="5156759"/>
            <a:chExt cx="514199" cy="576824"/>
          </a:xfrm>
        </p:grpSpPr>
        <p:sp>
          <p:nvSpPr>
            <p:cNvPr id="102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>
              <a:stCxn id="102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4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061865"/>
              </p:ext>
            </p:extLst>
          </p:nvPr>
        </p:nvGraphicFramePr>
        <p:xfrm>
          <a:off x="2044699" y="1244600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2520311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58"/>
          <p:cNvSpPr>
            <a:spLocks noChangeArrowheads="1"/>
          </p:cNvSpPr>
          <p:nvPr/>
        </p:nvSpPr>
        <p:spPr bwMode="auto">
          <a:xfrm>
            <a:off x="314097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59"/>
          <p:cNvSpPr>
            <a:spLocks noChangeArrowheads="1"/>
          </p:cNvSpPr>
          <p:nvPr/>
        </p:nvSpPr>
        <p:spPr bwMode="auto">
          <a:xfrm>
            <a:off x="3761629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60"/>
          <p:cNvSpPr>
            <a:spLocks noChangeArrowheads="1"/>
          </p:cNvSpPr>
          <p:nvPr/>
        </p:nvSpPr>
        <p:spPr bwMode="auto">
          <a:xfrm>
            <a:off x="4382287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61"/>
          <p:cNvSpPr>
            <a:spLocks noChangeArrowheads="1"/>
          </p:cNvSpPr>
          <p:nvPr/>
        </p:nvSpPr>
        <p:spPr bwMode="auto">
          <a:xfrm>
            <a:off x="5002946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62"/>
          <p:cNvSpPr>
            <a:spLocks noChangeArrowheads="1"/>
          </p:cNvSpPr>
          <p:nvPr/>
        </p:nvSpPr>
        <p:spPr bwMode="auto">
          <a:xfrm>
            <a:off x="5623605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63"/>
          <p:cNvSpPr>
            <a:spLocks noChangeArrowheads="1"/>
          </p:cNvSpPr>
          <p:nvPr/>
        </p:nvSpPr>
        <p:spPr bwMode="auto">
          <a:xfrm>
            <a:off x="6244264" y="167181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64"/>
          <p:cNvSpPr>
            <a:spLocks noChangeArrowheads="1"/>
          </p:cNvSpPr>
          <p:nvPr/>
        </p:nvSpPr>
        <p:spPr bwMode="auto">
          <a:xfrm>
            <a:off x="2520311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65"/>
          <p:cNvSpPr>
            <a:spLocks noChangeArrowheads="1"/>
          </p:cNvSpPr>
          <p:nvPr/>
        </p:nvSpPr>
        <p:spPr bwMode="auto">
          <a:xfrm>
            <a:off x="3140970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66"/>
          <p:cNvSpPr>
            <a:spLocks noChangeArrowheads="1"/>
          </p:cNvSpPr>
          <p:nvPr/>
        </p:nvSpPr>
        <p:spPr bwMode="auto">
          <a:xfrm>
            <a:off x="3761629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4382287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68"/>
          <p:cNvSpPr>
            <a:spLocks noChangeArrowheads="1"/>
          </p:cNvSpPr>
          <p:nvPr/>
        </p:nvSpPr>
        <p:spPr bwMode="auto">
          <a:xfrm>
            <a:off x="5002946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69"/>
          <p:cNvSpPr>
            <a:spLocks noChangeArrowheads="1"/>
          </p:cNvSpPr>
          <p:nvPr/>
        </p:nvSpPr>
        <p:spPr bwMode="auto">
          <a:xfrm>
            <a:off x="5623605" y="217060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70"/>
          <p:cNvSpPr>
            <a:spLocks noChangeArrowheads="1"/>
          </p:cNvSpPr>
          <p:nvPr/>
        </p:nvSpPr>
        <p:spPr bwMode="auto">
          <a:xfrm>
            <a:off x="6244264" y="217060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71"/>
          <p:cNvSpPr>
            <a:spLocks noChangeArrowheads="1"/>
          </p:cNvSpPr>
          <p:nvPr/>
        </p:nvSpPr>
        <p:spPr bwMode="auto">
          <a:xfrm>
            <a:off x="2520311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72"/>
          <p:cNvSpPr>
            <a:spLocks noChangeArrowheads="1"/>
          </p:cNvSpPr>
          <p:nvPr/>
        </p:nvSpPr>
        <p:spPr bwMode="auto">
          <a:xfrm>
            <a:off x="3140970" y="2688568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73"/>
          <p:cNvSpPr>
            <a:spLocks noChangeArrowheads="1"/>
          </p:cNvSpPr>
          <p:nvPr/>
        </p:nvSpPr>
        <p:spPr bwMode="auto">
          <a:xfrm>
            <a:off x="3761629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4382287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75"/>
          <p:cNvSpPr>
            <a:spLocks noChangeArrowheads="1"/>
          </p:cNvSpPr>
          <p:nvPr/>
        </p:nvSpPr>
        <p:spPr bwMode="auto">
          <a:xfrm>
            <a:off x="5002946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76"/>
          <p:cNvSpPr>
            <a:spLocks noChangeArrowheads="1"/>
          </p:cNvSpPr>
          <p:nvPr/>
        </p:nvSpPr>
        <p:spPr bwMode="auto">
          <a:xfrm>
            <a:off x="5623605" y="2688568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77"/>
          <p:cNvSpPr>
            <a:spLocks noChangeArrowheads="1"/>
          </p:cNvSpPr>
          <p:nvPr/>
        </p:nvSpPr>
        <p:spPr bwMode="auto">
          <a:xfrm>
            <a:off x="6244264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78"/>
          <p:cNvSpPr>
            <a:spLocks noChangeAspect="1" noChangeArrowheads="1"/>
          </p:cNvSpPr>
          <p:nvPr/>
        </p:nvSpPr>
        <p:spPr bwMode="auto">
          <a:xfrm>
            <a:off x="2520311" y="3206536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79"/>
          <p:cNvSpPr>
            <a:spLocks noChangeArrowheads="1"/>
          </p:cNvSpPr>
          <p:nvPr/>
        </p:nvSpPr>
        <p:spPr bwMode="auto">
          <a:xfrm>
            <a:off x="314097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80"/>
          <p:cNvSpPr>
            <a:spLocks noChangeArrowheads="1"/>
          </p:cNvSpPr>
          <p:nvPr/>
        </p:nvSpPr>
        <p:spPr bwMode="auto">
          <a:xfrm>
            <a:off x="3761629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81"/>
          <p:cNvSpPr>
            <a:spLocks noChangeArrowheads="1"/>
          </p:cNvSpPr>
          <p:nvPr/>
        </p:nvSpPr>
        <p:spPr bwMode="auto">
          <a:xfrm>
            <a:off x="4382287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82"/>
          <p:cNvSpPr>
            <a:spLocks noChangeArrowheads="1"/>
          </p:cNvSpPr>
          <p:nvPr/>
        </p:nvSpPr>
        <p:spPr bwMode="auto">
          <a:xfrm>
            <a:off x="5002946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83"/>
          <p:cNvSpPr>
            <a:spLocks noChangeArrowheads="1"/>
          </p:cNvSpPr>
          <p:nvPr/>
        </p:nvSpPr>
        <p:spPr bwMode="auto">
          <a:xfrm>
            <a:off x="5623605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84"/>
          <p:cNvSpPr>
            <a:spLocks noChangeArrowheads="1"/>
          </p:cNvSpPr>
          <p:nvPr/>
        </p:nvSpPr>
        <p:spPr bwMode="auto">
          <a:xfrm>
            <a:off x="6244264" y="3206536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85"/>
          <p:cNvSpPr>
            <a:spLocks noChangeArrowheads="1"/>
          </p:cNvSpPr>
          <p:nvPr/>
        </p:nvSpPr>
        <p:spPr bwMode="auto">
          <a:xfrm>
            <a:off x="2529715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86"/>
          <p:cNvSpPr>
            <a:spLocks noChangeArrowheads="1"/>
          </p:cNvSpPr>
          <p:nvPr/>
        </p:nvSpPr>
        <p:spPr bwMode="auto">
          <a:xfrm>
            <a:off x="3150374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87"/>
          <p:cNvSpPr>
            <a:spLocks noChangeArrowheads="1"/>
          </p:cNvSpPr>
          <p:nvPr/>
        </p:nvSpPr>
        <p:spPr bwMode="auto">
          <a:xfrm>
            <a:off x="3771033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88"/>
          <p:cNvSpPr>
            <a:spLocks noChangeArrowheads="1"/>
          </p:cNvSpPr>
          <p:nvPr/>
        </p:nvSpPr>
        <p:spPr bwMode="auto">
          <a:xfrm>
            <a:off x="4391691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89"/>
          <p:cNvSpPr>
            <a:spLocks noChangeArrowheads="1"/>
          </p:cNvSpPr>
          <p:nvPr/>
        </p:nvSpPr>
        <p:spPr bwMode="auto">
          <a:xfrm>
            <a:off x="5012350" y="370532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90"/>
          <p:cNvSpPr>
            <a:spLocks noChangeArrowheads="1"/>
          </p:cNvSpPr>
          <p:nvPr/>
        </p:nvSpPr>
        <p:spPr bwMode="auto">
          <a:xfrm>
            <a:off x="5633009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91"/>
          <p:cNvSpPr>
            <a:spLocks noChangeArrowheads="1"/>
          </p:cNvSpPr>
          <p:nvPr/>
        </p:nvSpPr>
        <p:spPr bwMode="auto">
          <a:xfrm>
            <a:off x="6253668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92"/>
          <p:cNvSpPr>
            <a:spLocks noChangeArrowheads="1"/>
          </p:cNvSpPr>
          <p:nvPr/>
        </p:nvSpPr>
        <p:spPr bwMode="auto">
          <a:xfrm>
            <a:off x="2520311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93"/>
          <p:cNvSpPr>
            <a:spLocks noChangeArrowheads="1"/>
          </p:cNvSpPr>
          <p:nvPr/>
        </p:nvSpPr>
        <p:spPr bwMode="auto">
          <a:xfrm>
            <a:off x="3140970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94"/>
          <p:cNvSpPr>
            <a:spLocks noChangeArrowheads="1"/>
          </p:cNvSpPr>
          <p:nvPr/>
        </p:nvSpPr>
        <p:spPr bwMode="auto">
          <a:xfrm>
            <a:off x="3761629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95"/>
          <p:cNvSpPr>
            <a:spLocks noChangeArrowheads="1"/>
          </p:cNvSpPr>
          <p:nvPr/>
        </p:nvSpPr>
        <p:spPr bwMode="auto">
          <a:xfrm>
            <a:off x="4382287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96"/>
          <p:cNvSpPr>
            <a:spLocks noChangeArrowheads="1"/>
          </p:cNvSpPr>
          <p:nvPr/>
        </p:nvSpPr>
        <p:spPr bwMode="auto">
          <a:xfrm>
            <a:off x="5002946" y="4232880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97"/>
          <p:cNvSpPr>
            <a:spLocks noChangeArrowheads="1"/>
          </p:cNvSpPr>
          <p:nvPr/>
        </p:nvSpPr>
        <p:spPr bwMode="auto">
          <a:xfrm>
            <a:off x="5623605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98"/>
          <p:cNvSpPr>
            <a:spLocks noChangeArrowheads="1"/>
          </p:cNvSpPr>
          <p:nvPr/>
        </p:nvSpPr>
        <p:spPr bwMode="auto">
          <a:xfrm>
            <a:off x="6244264" y="4232880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99"/>
          <p:cNvSpPr>
            <a:spLocks noChangeArrowheads="1"/>
          </p:cNvSpPr>
          <p:nvPr/>
        </p:nvSpPr>
        <p:spPr bwMode="auto">
          <a:xfrm>
            <a:off x="2520311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100"/>
          <p:cNvSpPr>
            <a:spLocks noChangeArrowheads="1"/>
          </p:cNvSpPr>
          <p:nvPr/>
        </p:nvSpPr>
        <p:spPr bwMode="auto">
          <a:xfrm>
            <a:off x="3140970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101"/>
          <p:cNvSpPr>
            <a:spLocks noChangeArrowheads="1"/>
          </p:cNvSpPr>
          <p:nvPr/>
        </p:nvSpPr>
        <p:spPr bwMode="auto">
          <a:xfrm>
            <a:off x="3761629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02"/>
          <p:cNvSpPr>
            <a:spLocks noChangeArrowheads="1"/>
          </p:cNvSpPr>
          <p:nvPr/>
        </p:nvSpPr>
        <p:spPr bwMode="auto">
          <a:xfrm>
            <a:off x="4382287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03"/>
          <p:cNvSpPr>
            <a:spLocks noChangeArrowheads="1"/>
          </p:cNvSpPr>
          <p:nvPr/>
        </p:nvSpPr>
        <p:spPr bwMode="auto">
          <a:xfrm>
            <a:off x="5002946" y="473166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104"/>
          <p:cNvSpPr>
            <a:spLocks noChangeArrowheads="1"/>
          </p:cNvSpPr>
          <p:nvPr/>
        </p:nvSpPr>
        <p:spPr bwMode="auto">
          <a:xfrm>
            <a:off x="5623605" y="4731664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105"/>
          <p:cNvSpPr>
            <a:spLocks noChangeArrowheads="1"/>
          </p:cNvSpPr>
          <p:nvPr/>
        </p:nvSpPr>
        <p:spPr bwMode="auto">
          <a:xfrm>
            <a:off x="6244264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57"/>
          <p:cNvSpPr>
            <a:spLocks noChangeArrowheads="1"/>
          </p:cNvSpPr>
          <p:nvPr/>
        </p:nvSpPr>
        <p:spPr bwMode="auto">
          <a:xfrm>
            <a:off x="1931852" y="167181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64"/>
          <p:cNvSpPr>
            <a:spLocks noChangeArrowheads="1"/>
          </p:cNvSpPr>
          <p:nvPr/>
        </p:nvSpPr>
        <p:spPr bwMode="auto">
          <a:xfrm>
            <a:off x="1931852" y="217060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71"/>
          <p:cNvSpPr>
            <a:spLocks noChangeArrowheads="1"/>
          </p:cNvSpPr>
          <p:nvPr/>
        </p:nvSpPr>
        <p:spPr bwMode="auto">
          <a:xfrm>
            <a:off x="1931852" y="2688568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78"/>
          <p:cNvSpPr>
            <a:spLocks noChangeAspect="1" noChangeArrowheads="1"/>
          </p:cNvSpPr>
          <p:nvPr/>
        </p:nvSpPr>
        <p:spPr bwMode="auto">
          <a:xfrm>
            <a:off x="1931852" y="320653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57"/>
          <p:cNvSpPr>
            <a:spLocks noChangeArrowheads="1"/>
          </p:cNvSpPr>
          <p:nvPr/>
        </p:nvSpPr>
        <p:spPr bwMode="auto">
          <a:xfrm>
            <a:off x="1941256" y="370532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92"/>
          <p:cNvSpPr>
            <a:spLocks noChangeArrowheads="1"/>
          </p:cNvSpPr>
          <p:nvPr/>
        </p:nvSpPr>
        <p:spPr bwMode="auto">
          <a:xfrm>
            <a:off x="1931852" y="4232880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99"/>
          <p:cNvSpPr>
            <a:spLocks noChangeArrowheads="1"/>
          </p:cNvSpPr>
          <p:nvPr/>
        </p:nvSpPr>
        <p:spPr bwMode="auto">
          <a:xfrm>
            <a:off x="1931852" y="4731664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>
            <a:off x="1941256" y="1129496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57"/>
          <p:cNvSpPr>
            <a:spLocks noChangeArrowheads="1"/>
          </p:cNvSpPr>
          <p:nvPr/>
        </p:nvSpPr>
        <p:spPr bwMode="auto">
          <a:xfrm>
            <a:off x="194125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57"/>
          <p:cNvSpPr>
            <a:spLocks noChangeArrowheads="1"/>
          </p:cNvSpPr>
          <p:nvPr/>
        </p:nvSpPr>
        <p:spPr bwMode="auto">
          <a:xfrm>
            <a:off x="6824640" y="167181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>
            <a:off x="6824640" y="217060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6824640" y="2688568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78"/>
          <p:cNvSpPr>
            <a:spLocks noChangeAspect="1" noChangeArrowheads="1"/>
          </p:cNvSpPr>
          <p:nvPr/>
        </p:nvSpPr>
        <p:spPr bwMode="auto">
          <a:xfrm>
            <a:off x="6824640" y="320653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834044" y="370532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2"/>
          <p:cNvSpPr>
            <a:spLocks noChangeArrowheads="1"/>
          </p:cNvSpPr>
          <p:nvPr/>
        </p:nvSpPr>
        <p:spPr bwMode="auto">
          <a:xfrm>
            <a:off x="6824640" y="4232880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9"/>
          <p:cNvSpPr>
            <a:spLocks noChangeArrowheads="1"/>
          </p:cNvSpPr>
          <p:nvPr/>
        </p:nvSpPr>
        <p:spPr bwMode="auto">
          <a:xfrm>
            <a:off x="6824640" y="473166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57"/>
          <p:cNvSpPr>
            <a:spLocks noChangeArrowheads="1"/>
          </p:cNvSpPr>
          <p:nvPr/>
        </p:nvSpPr>
        <p:spPr bwMode="auto">
          <a:xfrm>
            <a:off x="683404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57"/>
          <p:cNvSpPr>
            <a:spLocks noChangeArrowheads="1"/>
          </p:cNvSpPr>
          <p:nvPr/>
        </p:nvSpPr>
        <p:spPr bwMode="auto">
          <a:xfrm>
            <a:off x="6834044" y="527477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2520311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172"/>
          <p:cNvSpPr>
            <a:spLocks noChangeArrowheads="1"/>
          </p:cNvSpPr>
          <p:nvPr/>
        </p:nvSpPr>
        <p:spPr bwMode="auto">
          <a:xfrm>
            <a:off x="3140970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173"/>
          <p:cNvSpPr>
            <a:spLocks noChangeArrowheads="1"/>
          </p:cNvSpPr>
          <p:nvPr/>
        </p:nvSpPr>
        <p:spPr bwMode="auto">
          <a:xfrm>
            <a:off x="3761629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174"/>
          <p:cNvSpPr>
            <a:spLocks noChangeArrowheads="1"/>
          </p:cNvSpPr>
          <p:nvPr/>
        </p:nvSpPr>
        <p:spPr bwMode="auto">
          <a:xfrm>
            <a:off x="4382287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175"/>
          <p:cNvSpPr>
            <a:spLocks noChangeArrowheads="1"/>
          </p:cNvSpPr>
          <p:nvPr/>
        </p:nvSpPr>
        <p:spPr bwMode="auto">
          <a:xfrm>
            <a:off x="5002946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5623605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177"/>
          <p:cNvSpPr>
            <a:spLocks noChangeArrowheads="1"/>
          </p:cNvSpPr>
          <p:nvPr/>
        </p:nvSpPr>
        <p:spPr bwMode="auto">
          <a:xfrm>
            <a:off x="6244264" y="5274775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99"/>
          <p:cNvSpPr>
            <a:spLocks noChangeArrowheads="1"/>
          </p:cNvSpPr>
          <p:nvPr/>
        </p:nvSpPr>
        <p:spPr bwMode="auto">
          <a:xfrm>
            <a:off x="2529715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100"/>
          <p:cNvSpPr>
            <a:spLocks noChangeArrowheads="1"/>
          </p:cNvSpPr>
          <p:nvPr/>
        </p:nvSpPr>
        <p:spPr bwMode="auto">
          <a:xfrm>
            <a:off x="3150374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101"/>
          <p:cNvSpPr>
            <a:spLocks noChangeArrowheads="1"/>
          </p:cNvSpPr>
          <p:nvPr/>
        </p:nvSpPr>
        <p:spPr bwMode="auto">
          <a:xfrm>
            <a:off x="3771033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102"/>
          <p:cNvSpPr>
            <a:spLocks noChangeArrowheads="1"/>
          </p:cNvSpPr>
          <p:nvPr/>
        </p:nvSpPr>
        <p:spPr bwMode="auto">
          <a:xfrm>
            <a:off x="4391691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03"/>
          <p:cNvSpPr>
            <a:spLocks noChangeArrowheads="1"/>
          </p:cNvSpPr>
          <p:nvPr/>
        </p:nvSpPr>
        <p:spPr bwMode="auto">
          <a:xfrm>
            <a:off x="5012350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104"/>
          <p:cNvSpPr>
            <a:spLocks noChangeArrowheads="1"/>
          </p:cNvSpPr>
          <p:nvPr/>
        </p:nvSpPr>
        <p:spPr bwMode="auto">
          <a:xfrm>
            <a:off x="5633009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105"/>
          <p:cNvSpPr>
            <a:spLocks noChangeArrowheads="1"/>
          </p:cNvSpPr>
          <p:nvPr/>
        </p:nvSpPr>
        <p:spPr bwMode="auto">
          <a:xfrm>
            <a:off x="6253668" y="1129496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ounded Rectangle 89"/>
          <p:cNvSpPr/>
          <p:nvPr/>
        </p:nvSpPr>
        <p:spPr bwMode="auto">
          <a:xfrm>
            <a:off x="1282700" y="1028700"/>
            <a:ext cx="6108700" cy="47371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91" name="Oval 3"/>
          <p:cNvSpPr>
            <a:spLocks noChangeArrowheads="1"/>
          </p:cNvSpPr>
          <p:nvPr/>
        </p:nvSpPr>
        <p:spPr bwMode="auto">
          <a:xfrm>
            <a:off x="2209800" y="32607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4"/>
          <p:cNvSpPr>
            <a:spLocks noChangeArrowheads="1"/>
          </p:cNvSpPr>
          <p:nvPr/>
        </p:nvSpPr>
        <p:spPr bwMode="auto">
          <a:xfrm>
            <a:off x="3128963" y="280352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7"/>
          <p:cNvSpPr>
            <a:spLocks noChangeShapeType="1"/>
          </p:cNvSpPr>
          <p:nvPr/>
        </p:nvSpPr>
        <p:spPr bwMode="auto">
          <a:xfrm flipV="1">
            <a:off x="2286000" y="300513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Text Box 15"/>
          <p:cNvSpPr txBox="1">
            <a:spLocks noChangeArrowheads="1"/>
          </p:cNvSpPr>
          <p:nvPr/>
        </p:nvSpPr>
        <p:spPr bwMode="auto">
          <a:xfrm>
            <a:off x="2290763" y="2193925"/>
            <a:ext cx="1736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Transition Rule</a:t>
            </a:r>
            <a:r>
              <a:rPr lang="en-US" dirty="0">
                <a:latin typeface="Times New Roman" pitchFamily="28" charset="0"/>
              </a:rPr>
              <a:t>:</a:t>
            </a:r>
            <a:r>
              <a:rPr lang="en-US" dirty="0"/>
              <a:t> </a:t>
            </a: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4424363" y="2201863"/>
            <a:ext cx="335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Times New Roman" pitchFamily="28" charset="0"/>
              </a:rPr>
              <a:t>If  </a:t>
            </a:r>
            <a:r>
              <a:rPr lang="en-US" i="1" dirty="0" err="1">
                <a:latin typeface="Times New Roman" pitchFamily="28" charset="0"/>
                <a:sym typeface="Symbol" pitchFamily="28" charset="2"/>
              </a:rPr>
              <a:t>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  </a:t>
            </a:r>
            <a:r>
              <a:rPr lang="en-US" b="1" i="1" dirty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- </a:t>
            </a:r>
            <a:r>
              <a:rPr lang="en-US" b="1" i="1" dirty="0">
                <a:solidFill>
                  <a:srgbClr val="FFFF00"/>
                </a:solidFill>
                <a:latin typeface="Times New Roman" pitchFamily="28" charset="0"/>
                <a:sym typeface="Symbol" pitchFamily="28" charset="2"/>
              </a:rPr>
              <a:t>yellow</a:t>
            </a:r>
            <a:r>
              <a:rPr lang="en-US" b="1" i="1" dirty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door cross it with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28" charset="0"/>
                <a:sym typeface="Symbol" pitchFamily="28" charset="2"/>
              </a:rPr>
              <a:t>red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on </a:t>
            </a:r>
            <a:r>
              <a:rPr lang="en-US" i="1" dirty="0">
                <a:latin typeface="Times New Roman" pitchFamily="28" charset="0"/>
                <a:sym typeface="Symbol" pitchFamily="28" charset="2"/>
              </a:rPr>
              <a:t>your left </a:t>
            </a:r>
            <a:r>
              <a:rPr lang="en-US" i="1" dirty="0" smtClean="0">
                <a:latin typeface="Times New Roman" pitchFamily="28" charset="0"/>
                <a:sym typeface="Symbol" pitchFamily="28" charset="2"/>
              </a:rPr>
              <a:t>hand.</a:t>
            </a:r>
            <a:endParaRPr lang="en-US" i="1" dirty="0"/>
          </a:p>
        </p:txBody>
      </p:sp>
      <p:sp>
        <p:nvSpPr>
          <p:cNvPr id="98" name="Text Box 17"/>
          <p:cNvSpPr txBox="1">
            <a:spLocks noChangeArrowheads="1"/>
          </p:cNvSpPr>
          <p:nvPr/>
        </p:nvSpPr>
        <p:spPr bwMode="auto">
          <a:xfrm>
            <a:off x="2559050" y="2774950"/>
            <a:ext cx="2872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" pitchFamily="28" charset="0"/>
              </a:rPr>
              <a:t>?</a:t>
            </a:r>
            <a:endParaRPr lang="en-US"/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6934200" y="9779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imes New Roman" pitchFamily="28" charset="0"/>
                <a:sym typeface="Symbol" pitchFamily="28" charset="2"/>
              </a:rPr>
              <a:t>Space of Triangles</a:t>
            </a:r>
            <a:endParaRPr lang="en-US" dirty="0">
              <a:latin typeface="Times New Roman" pitchFamily="28" charset="0"/>
            </a:endParaRPr>
          </a:p>
        </p:txBody>
      </p: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2286000" y="3352800"/>
            <a:ext cx="614363" cy="584775"/>
            <a:chOff x="2602971" y="3640667"/>
            <a:chExt cx="614362" cy="584122"/>
          </a:xfrm>
        </p:grpSpPr>
        <p:sp>
          <p:nvSpPr>
            <p:cNvPr id="82024" name="Text Box 5"/>
            <p:cNvSpPr txBox="1">
              <a:spLocks noChangeArrowheads="1"/>
            </p:cNvSpPr>
            <p:nvPr/>
          </p:nvSpPr>
          <p:spPr bwMode="auto">
            <a:xfrm>
              <a:off x="2602971" y="3640667"/>
              <a:ext cx="614362" cy="58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1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5" name="AutoShape 144"/>
            <p:cNvSpPr>
              <a:spLocks noChangeArrowheads="1"/>
            </p:cNvSpPr>
            <p:nvPr/>
          </p:nvSpPr>
          <p:spPr bwMode="auto">
            <a:xfrm>
              <a:off x="2819400" y="37338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3200400" y="2895600"/>
            <a:ext cx="614363" cy="584775"/>
            <a:chOff x="3810000" y="3200400"/>
            <a:chExt cx="614362" cy="584775"/>
          </a:xfrm>
        </p:grpSpPr>
        <p:sp>
          <p:nvSpPr>
            <p:cNvPr id="82022" name="Text Box 5"/>
            <p:cNvSpPr txBox="1">
              <a:spLocks noChangeArrowheads="1"/>
            </p:cNvSpPr>
            <p:nvPr/>
          </p:nvSpPr>
          <p:spPr bwMode="auto">
            <a:xfrm>
              <a:off x="3810000" y="3200400"/>
              <a:ext cx="61436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aseline="-25000">
                  <a:latin typeface="Times New Roman" pitchFamily="28" charset="0"/>
                  <a:sym typeface="Symbol" pitchFamily="28" charset="2"/>
                </a:rPr>
                <a:t>2</a:t>
              </a:r>
              <a:endParaRPr lang="en-US" sz="3200">
                <a:latin typeface="Times New Roman" pitchFamily="28" charset="0"/>
              </a:endParaRPr>
            </a:p>
          </p:txBody>
        </p:sp>
        <p:sp>
          <p:nvSpPr>
            <p:cNvPr id="82023" name="AutoShape 144"/>
            <p:cNvSpPr>
              <a:spLocks noChangeArrowheads="1"/>
            </p:cNvSpPr>
            <p:nvPr/>
          </p:nvSpPr>
          <p:spPr bwMode="auto">
            <a:xfrm>
              <a:off x="4021667" y="3276600"/>
              <a:ext cx="381000" cy="381000"/>
            </a:xfrm>
            <a:prstGeom prst="rtTriangl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021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76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effectLst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65100" y="5765800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5" grpId="0" animBg="1"/>
      <p:bldP spid="96" grpId="0"/>
      <p:bldP spid="97" grpId="0"/>
      <p:bldP spid="98" grpId="0"/>
      <p:bldP spid="9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AutoShape 141"/>
          <p:cNvSpPr>
            <a:spLocks noChangeArrowheads="1"/>
          </p:cNvSpPr>
          <p:nvPr/>
        </p:nvSpPr>
        <p:spPr bwMode="auto">
          <a:xfrm>
            <a:off x="3264674" y="2255093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141"/>
          <p:cNvSpPr>
            <a:spLocks noChangeArrowheads="1"/>
          </p:cNvSpPr>
          <p:nvPr/>
        </p:nvSpPr>
        <p:spPr bwMode="auto">
          <a:xfrm>
            <a:off x="5721909" y="43231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>
            <a:off x="4480591" y="433584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AutoShape 141"/>
          <p:cNvSpPr>
            <a:spLocks noChangeArrowheads="1"/>
          </p:cNvSpPr>
          <p:nvPr/>
        </p:nvSpPr>
        <p:spPr bwMode="auto">
          <a:xfrm flipH="1" flipV="1">
            <a:off x="2644015" y="330612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41"/>
          <p:cNvSpPr>
            <a:spLocks noChangeArrowheads="1"/>
          </p:cNvSpPr>
          <p:nvPr/>
        </p:nvSpPr>
        <p:spPr bwMode="auto">
          <a:xfrm>
            <a:off x="3264674" y="3808289"/>
            <a:ext cx="620659" cy="52756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722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87531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Proof of </a:t>
            </a:r>
            <a:r>
              <a:rPr lang="en-US" sz="3600" dirty="0" err="1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Sperner’s</a:t>
            </a:r>
            <a:r>
              <a:rPr lang="en-US" sz="3600" dirty="0" smtClean="0">
                <a:effectLst/>
                <a:latin typeface="Times New Roman" pitchFamily="28" charset="0"/>
                <a:ea typeface="ＭＳ Ｐゴシック" pitchFamily="28" charset="-128"/>
                <a:cs typeface="ＭＳ Ｐゴシック" pitchFamily="28" charset="-128"/>
              </a:rPr>
              <a:t> Lemma</a:t>
            </a:r>
            <a:endParaRPr lang="en-US" sz="3600" dirty="0" smtClean="0">
              <a:effectLst/>
              <a:ea typeface="ＭＳ Ｐゴシック" pitchFamily="31" charset="-128"/>
              <a:cs typeface="ＭＳ Ｐゴシック" pitchFamily="31" charset="-128"/>
            </a:endParaRPr>
          </a:p>
        </p:txBody>
      </p:sp>
      <p:graphicFrame>
        <p:nvGraphicFramePr>
          <p:cNvPr id="3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89443"/>
              </p:ext>
            </p:extLst>
          </p:nvPr>
        </p:nvGraphicFramePr>
        <p:xfrm>
          <a:off x="2044699" y="1233269"/>
          <a:ext cx="4902192" cy="4145280"/>
        </p:xfrm>
        <a:graphic>
          <a:graphicData uri="http://schemas.openxmlformats.org/drawingml/2006/table">
            <a:tbl>
              <a:tblPr/>
              <a:tblGrid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  <a:gridCol w="612774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520311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8"/>
          <p:cNvSpPr>
            <a:spLocks noChangeArrowheads="1"/>
          </p:cNvSpPr>
          <p:nvPr/>
        </p:nvSpPr>
        <p:spPr bwMode="auto">
          <a:xfrm>
            <a:off x="314097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59"/>
          <p:cNvSpPr>
            <a:spLocks noChangeArrowheads="1"/>
          </p:cNvSpPr>
          <p:nvPr/>
        </p:nvSpPr>
        <p:spPr bwMode="auto">
          <a:xfrm>
            <a:off x="3761629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0"/>
          <p:cNvSpPr>
            <a:spLocks noChangeArrowheads="1"/>
          </p:cNvSpPr>
          <p:nvPr/>
        </p:nvSpPr>
        <p:spPr bwMode="auto">
          <a:xfrm>
            <a:off x="4382287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61"/>
          <p:cNvSpPr>
            <a:spLocks noChangeArrowheads="1"/>
          </p:cNvSpPr>
          <p:nvPr/>
        </p:nvSpPr>
        <p:spPr bwMode="auto">
          <a:xfrm>
            <a:off x="5002946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62"/>
          <p:cNvSpPr>
            <a:spLocks noChangeArrowheads="1"/>
          </p:cNvSpPr>
          <p:nvPr/>
        </p:nvSpPr>
        <p:spPr bwMode="auto">
          <a:xfrm>
            <a:off x="5623605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63"/>
          <p:cNvSpPr>
            <a:spLocks noChangeArrowheads="1"/>
          </p:cNvSpPr>
          <p:nvPr/>
        </p:nvSpPr>
        <p:spPr bwMode="auto">
          <a:xfrm>
            <a:off x="6244264" y="166048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2520311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3140970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66"/>
          <p:cNvSpPr>
            <a:spLocks noChangeArrowheads="1"/>
          </p:cNvSpPr>
          <p:nvPr/>
        </p:nvSpPr>
        <p:spPr bwMode="auto">
          <a:xfrm>
            <a:off x="3761629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67"/>
          <p:cNvSpPr>
            <a:spLocks noChangeArrowheads="1"/>
          </p:cNvSpPr>
          <p:nvPr/>
        </p:nvSpPr>
        <p:spPr bwMode="auto">
          <a:xfrm>
            <a:off x="4382287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68"/>
          <p:cNvSpPr>
            <a:spLocks noChangeArrowheads="1"/>
          </p:cNvSpPr>
          <p:nvPr/>
        </p:nvSpPr>
        <p:spPr bwMode="auto">
          <a:xfrm>
            <a:off x="5002946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69"/>
          <p:cNvSpPr>
            <a:spLocks noChangeArrowheads="1"/>
          </p:cNvSpPr>
          <p:nvPr/>
        </p:nvSpPr>
        <p:spPr bwMode="auto">
          <a:xfrm>
            <a:off x="5623605" y="215926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70"/>
          <p:cNvSpPr>
            <a:spLocks noChangeArrowheads="1"/>
          </p:cNvSpPr>
          <p:nvPr/>
        </p:nvSpPr>
        <p:spPr bwMode="auto">
          <a:xfrm>
            <a:off x="6244264" y="215926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2520311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72"/>
          <p:cNvSpPr>
            <a:spLocks noChangeArrowheads="1"/>
          </p:cNvSpPr>
          <p:nvPr/>
        </p:nvSpPr>
        <p:spPr bwMode="auto">
          <a:xfrm>
            <a:off x="3140970" y="2677237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73"/>
          <p:cNvSpPr>
            <a:spLocks noChangeArrowheads="1"/>
          </p:cNvSpPr>
          <p:nvPr/>
        </p:nvSpPr>
        <p:spPr bwMode="auto">
          <a:xfrm>
            <a:off x="3761629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74"/>
          <p:cNvSpPr>
            <a:spLocks noChangeArrowheads="1"/>
          </p:cNvSpPr>
          <p:nvPr/>
        </p:nvSpPr>
        <p:spPr bwMode="auto">
          <a:xfrm>
            <a:off x="4382287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75"/>
          <p:cNvSpPr>
            <a:spLocks noChangeArrowheads="1"/>
          </p:cNvSpPr>
          <p:nvPr/>
        </p:nvSpPr>
        <p:spPr bwMode="auto">
          <a:xfrm>
            <a:off x="5002946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76"/>
          <p:cNvSpPr>
            <a:spLocks noChangeArrowheads="1"/>
          </p:cNvSpPr>
          <p:nvPr/>
        </p:nvSpPr>
        <p:spPr bwMode="auto">
          <a:xfrm>
            <a:off x="5623605" y="2677237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77"/>
          <p:cNvSpPr>
            <a:spLocks noChangeArrowheads="1"/>
          </p:cNvSpPr>
          <p:nvPr/>
        </p:nvSpPr>
        <p:spPr bwMode="auto">
          <a:xfrm>
            <a:off x="6244264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78"/>
          <p:cNvSpPr>
            <a:spLocks noChangeAspect="1" noChangeArrowheads="1"/>
          </p:cNvSpPr>
          <p:nvPr/>
        </p:nvSpPr>
        <p:spPr bwMode="auto">
          <a:xfrm>
            <a:off x="2520311" y="3195205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79"/>
          <p:cNvSpPr>
            <a:spLocks noChangeArrowheads="1"/>
          </p:cNvSpPr>
          <p:nvPr/>
        </p:nvSpPr>
        <p:spPr bwMode="auto">
          <a:xfrm>
            <a:off x="314097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80"/>
          <p:cNvSpPr>
            <a:spLocks noChangeArrowheads="1"/>
          </p:cNvSpPr>
          <p:nvPr/>
        </p:nvSpPr>
        <p:spPr bwMode="auto">
          <a:xfrm>
            <a:off x="3761629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81"/>
          <p:cNvSpPr>
            <a:spLocks noChangeArrowheads="1"/>
          </p:cNvSpPr>
          <p:nvPr/>
        </p:nvSpPr>
        <p:spPr bwMode="auto">
          <a:xfrm>
            <a:off x="4382287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2"/>
          <p:cNvSpPr>
            <a:spLocks noChangeArrowheads="1"/>
          </p:cNvSpPr>
          <p:nvPr/>
        </p:nvSpPr>
        <p:spPr bwMode="auto">
          <a:xfrm>
            <a:off x="5002946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83"/>
          <p:cNvSpPr>
            <a:spLocks noChangeArrowheads="1"/>
          </p:cNvSpPr>
          <p:nvPr/>
        </p:nvSpPr>
        <p:spPr bwMode="auto">
          <a:xfrm>
            <a:off x="5623605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84"/>
          <p:cNvSpPr>
            <a:spLocks noChangeArrowheads="1"/>
          </p:cNvSpPr>
          <p:nvPr/>
        </p:nvSpPr>
        <p:spPr bwMode="auto">
          <a:xfrm>
            <a:off x="6244264" y="3195205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85"/>
          <p:cNvSpPr>
            <a:spLocks noChangeArrowheads="1"/>
          </p:cNvSpPr>
          <p:nvPr/>
        </p:nvSpPr>
        <p:spPr bwMode="auto">
          <a:xfrm>
            <a:off x="2529715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86"/>
          <p:cNvSpPr>
            <a:spLocks noChangeArrowheads="1"/>
          </p:cNvSpPr>
          <p:nvPr/>
        </p:nvSpPr>
        <p:spPr bwMode="auto">
          <a:xfrm>
            <a:off x="3150374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87"/>
          <p:cNvSpPr>
            <a:spLocks noChangeArrowheads="1"/>
          </p:cNvSpPr>
          <p:nvPr/>
        </p:nvSpPr>
        <p:spPr bwMode="auto">
          <a:xfrm>
            <a:off x="3771033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88"/>
          <p:cNvSpPr>
            <a:spLocks noChangeArrowheads="1"/>
          </p:cNvSpPr>
          <p:nvPr/>
        </p:nvSpPr>
        <p:spPr bwMode="auto">
          <a:xfrm>
            <a:off x="4391691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9"/>
          <p:cNvSpPr>
            <a:spLocks noChangeArrowheads="1"/>
          </p:cNvSpPr>
          <p:nvPr/>
        </p:nvSpPr>
        <p:spPr bwMode="auto">
          <a:xfrm>
            <a:off x="5012350" y="369398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90"/>
          <p:cNvSpPr>
            <a:spLocks noChangeArrowheads="1"/>
          </p:cNvSpPr>
          <p:nvPr/>
        </p:nvSpPr>
        <p:spPr bwMode="auto">
          <a:xfrm>
            <a:off x="5633009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91"/>
          <p:cNvSpPr>
            <a:spLocks noChangeArrowheads="1"/>
          </p:cNvSpPr>
          <p:nvPr/>
        </p:nvSpPr>
        <p:spPr bwMode="auto">
          <a:xfrm>
            <a:off x="6253668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92"/>
          <p:cNvSpPr>
            <a:spLocks noChangeArrowheads="1"/>
          </p:cNvSpPr>
          <p:nvPr/>
        </p:nvSpPr>
        <p:spPr bwMode="auto">
          <a:xfrm>
            <a:off x="2520311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93"/>
          <p:cNvSpPr>
            <a:spLocks noChangeArrowheads="1"/>
          </p:cNvSpPr>
          <p:nvPr/>
        </p:nvSpPr>
        <p:spPr bwMode="auto">
          <a:xfrm>
            <a:off x="3140970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94"/>
          <p:cNvSpPr>
            <a:spLocks noChangeArrowheads="1"/>
          </p:cNvSpPr>
          <p:nvPr/>
        </p:nvSpPr>
        <p:spPr bwMode="auto">
          <a:xfrm>
            <a:off x="3761629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95"/>
          <p:cNvSpPr>
            <a:spLocks noChangeArrowheads="1"/>
          </p:cNvSpPr>
          <p:nvPr/>
        </p:nvSpPr>
        <p:spPr bwMode="auto">
          <a:xfrm>
            <a:off x="4382287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6"/>
          <p:cNvSpPr>
            <a:spLocks noChangeArrowheads="1"/>
          </p:cNvSpPr>
          <p:nvPr/>
        </p:nvSpPr>
        <p:spPr bwMode="auto">
          <a:xfrm>
            <a:off x="5002946" y="4221549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97"/>
          <p:cNvSpPr>
            <a:spLocks noChangeArrowheads="1"/>
          </p:cNvSpPr>
          <p:nvPr/>
        </p:nvSpPr>
        <p:spPr bwMode="auto">
          <a:xfrm>
            <a:off x="5623605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98"/>
          <p:cNvSpPr>
            <a:spLocks noChangeArrowheads="1"/>
          </p:cNvSpPr>
          <p:nvPr/>
        </p:nvSpPr>
        <p:spPr bwMode="auto">
          <a:xfrm>
            <a:off x="6244264" y="4221549"/>
            <a:ext cx="225694" cy="2302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9"/>
          <p:cNvSpPr>
            <a:spLocks noChangeArrowheads="1"/>
          </p:cNvSpPr>
          <p:nvPr/>
        </p:nvSpPr>
        <p:spPr bwMode="auto">
          <a:xfrm>
            <a:off x="2520311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0"/>
          <p:cNvSpPr>
            <a:spLocks noChangeArrowheads="1"/>
          </p:cNvSpPr>
          <p:nvPr/>
        </p:nvSpPr>
        <p:spPr bwMode="auto">
          <a:xfrm>
            <a:off x="3140970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01"/>
          <p:cNvSpPr>
            <a:spLocks noChangeArrowheads="1"/>
          </p:cNvSpPr>
          <p:nvPr/>
        </p:nvSpPr>
        <p:spPr bwMode="auto">
          <a:xfrm>
            <a:off x="3761629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Oval 102"/>
          <p:cNvSpPr>
            <a:spLocks noChangeArrowheads="1"/>
          </p:cNvSpPr>
          <p:nvPr/>
        </p:nvSpPr>
        <p:spPr bwMode="auto">
          <a:xfrm>
            <a:off x="4382287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Oval 103"/>
          <p:cNvSpPr>
            <a:spLocks noChangeArrowheads="1"/>
          </p:cNvSpPr>
          <p:nvPr/>
        </p:nvSpPr>
        <p:spPr bwMode="auto">
          <a:xfrm>
            <a:off x="5002946" y="4720333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104"/>
          <p:cNvSpPr>
            <a:spLocks noChangeArrowheads="1"/>
          </p:cNvSpPr>
          <p:nvPr/>
        </p:nvSpPr>
        <p:spPr bwMode="auto">
          <a:xfrm>
            <a:off x="5623605" y="4720333"/>
            <a:ext cx="225694" cy="23020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05"/>
          <p:cNvSpPr>
            <a:spLocks noChangeArrowheads="1"/>
          </p:cNvSpPr>
          <p:nvPr/>
        </p:nvSpPr>
        <p:spPr bwMode="auto">
          <a:xfrm>
            <a:off x="6244264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57"/>
          <p:cNvSpPr>
            <a:spLocks noChangeArrowheads="1"/>
          </p:cNvSpPr>
          <p:nvPr/>
        </p:nvSpPr>
        <p:spPr bwMode="auto">
          <a:xfrm>
            <a:off x="1931852" y="166048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4"/>
          <p:cNvSpPr>
            <a:spLocks noChangeArrowheads="1"/>
          </p:cNvSpPr>
          <p:nvPr/>
        </p:nvSpPr>
        <p:spPr bwMode="auto">
          <a:xfrm>
            <a:off x="1931852" y="215926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1"/>
          <p:cNvSpPr>
            <a:spLocks noChangeArrowheads="1"/>
          </p:cNvSpPr>
          <p:nvPr/>
        </p:nvSpPr>
        <p:spPr bwMode="auto">
          <a:xfrm>
            <a:off x="1931852" y="2677237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78"/>
          <p:cNvSpPr>
            <a:spLocks noChangeAspect="1" noChangeArrowheads="1"/>
          </p:cNvSpPr>
          <p:nvPr/>
        </p:nvSpPr>
        <p:spPr bwMode="auto">
          <a:xfrm>
            <a:off x="1931852" y="319520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941256" y="369398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92"/>
          <p:cNvSpPr>
            <a:spLocks noChangeArrowheads="1"/>
          </p:cNvSpPr>
          <p:nvPr/>
        </p:nvSpPr>
        <p:spPr bwMode="auto">
          <a:xfrm>
            <a:off x="1931852" y="4221549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1931852" y="4720333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941256" y="1118165"/>
            <a:ext cx="225694" cy="230208"/>
          </a:xfrm>
          <a:prstGeom prst="ellipse">
            <a:avLst/>
          </a:prstGeom>
          <a:solidFill>
            <a:srgbClr val="FF1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194125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57"/>
          <p:cNvSpPr>
            <a:spLocks noChangeArrowheads="1"/>
          </p:cNvSpPr>
          <p:nvPr/>
        </p:nvSpPr>
        <p:spPr bwMode="auto">
          <a:xfrm>
            <a:off x="6824640" y="166048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64"/>
          <p:cNvSpPr>
            <a:spLocks noChangeArrowheads="1"/>
          </p:cNvSpPr>
          <p:nvPr/>
        </p:nvSpPr>
        <p:spPr bwMode="auto">
          <a:xfrm>
            <a:off x="6824640" y="215926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71"/>
          <p:cNvSpPr>
            <a:spLocks noChangeArrowheads="1"/>
          </p:cNvSpPr>
          <p:nvPr/>
        </p:nvSpPr>
        <p:spPr bwMode="auto">
          <a:xfrm>
            <a:off x="6824640" y="2677237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Oval 78"/>
          <p:cNvSpPr>
            <a:spLocks noChangeAspect="1" noChangeArrowheads="1"/>
          </p:cNvSpPr>
          <p:nvPr/>
        </p:nvSpPr>
        <p:spPr bwMode="auto">
          <a:xfrm>
            <a:off x="6824640" y="319520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6834044" y="369398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Oval 92"/>
          <p:cNvSpPr>
            <a:spLocks noChangeArrowheads="1"/>
          </p:cNvSpPr>
          <p:nvPr/>
        </p:nvSpPr>
        <p:spPr bwMode="auto">
          <a:xfrm>
            <a:off x="6824640" y="4221549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9"/>
          <p:cNvSpPr>
            <a:spLocks noChangeArrowheads="1"/>
          </p:cNvSpPr>
          <p:nvPr/>
        </p:nvSpPr>
        <p:spPr bwMode="auto">
          <a:xfrm>
            <a:off x="6824640" y="4720333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683404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6834044" y="5263444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2520311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3140970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3761629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4382287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>
            <a:off x="5002946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>
            <a:off x="5623605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6244264" y="5263444"/>
            <a:ext cx="225694" cy="230208"/>
          </a:xfrm>
          <a:prstGeom prst="ellipse">
            <a:avLst/>
          </a:prstGeom>
          <a:solidFill>
            <a:srgbClr val="F9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9"/>
          <p:cNvSpPr>
            <a:spLocks noChangeArrowheads="1"/>
          </p:cNvSpPr>
          <p:nvPr/>
        </p:nvSpPr>
        <p:spPr bwMode="auto">
          <a:xfrm>
            <a:off x="2529715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100"/>
          <p:cNvSpPr>
            <a:spLocks noChangeArrowheads="1"/>
          </p:cNvSpPr>
          <p:nvPr/>
        </p:nvSpPr>
        <p:spPr bwMode="auto">
          <a:xfrm>
            <a:off x="3150374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101"/>
          <p:cNvSpPr>
            <a:spLocks noChangeArrowheads="1"/>
          </p:cNvSpPr>
          <p:nvPr/>
        </p:nvSpPr>
        <p:spPr bwMode="auto">
          <a:xfrm>
            <a:off x="3771033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102"/>
          <p:cNvSpPr>
            <a:spLocks noChangeArrowheads="1"/>
          </p:cNvSpPr>
          <p:nvPr/>
        </p:nvSpPr>
        <p:spPr bwMode="auto">
          <a:xfrm>
            <a:off x="4391691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103"/>
          <p:cNvSpPr>
            <a:spLocks noChangeArrowheads="1"/>
          </p:cNvSpPr>
          <p:nvPr/>
        </p:nvSpPr>
        <p:spPr bwMode="auto">
          <a:xfrm>
            <a:off x="5012350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104"/>
          <p:cNvSpPr>
            <a:spLocks noChangeArrowheads="1"/>
          </p:cNvSpPr>
          <p:nvPr/>
        </p:nvSpPr>
        <p:spPr bwMode="auto">
          <a:xfrm>
            <a:off x="5633009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105"/>
          <p:cNvSpPr>
            <a:spLocks noChangeArrowheads="1"/>
          </p:cNvSpPr>
          <p:nvPr/>
        </p:nvSpPr>
        <p:spPr bwMode="auto">
          <a:xfrm>
            <a:off x="6253668" y="1118165"/>
            <a:ext cx="225694" cy="23020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41"/>
          <p:cNvSpPr>
            <a:spLocks noChangeShapeType="1"/>
          </p:cNvSpPr>
          <p:nvPr/>
        </p:nvSpPr>
        <p:spPr bwMode="auto">
          <a:xfrm flipV="1">
            <a:off x="2199515" y="4996744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42"/>
          <p:cNvSpPr>
            <a:spLocks noChangeShapeType="1"/>
          </p:cNvSpPr>
          <p:nvPr/>
        </p:nvSpPr>
        <p:spPr bwMode="auto">
          <a:xfrm>
            <a:off x="2488709" y="4587462"/>
            <a:ext cx="304800" cy="4209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43"/>
          <p:cNvSpPr>
            <a:spLocks noChangeShapeType="1"/>
          </p:cNvSpPr>
          <p:nvPr/>
        </p:nvSpPr>
        <p:spPr bwMode="auto">
          <a:xfrm flipV="1">
            <a:off x="2275715" y="4574761"/>
            <a:ext cx="212994" cy="8890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47"/>
          <p:cNvSpPr>
            <a:spLocks noChangeShapeType="1"/>
          </p:cNvSpPr>
          <p:nvPr/>
        </p:nvSpPr>
        <p:spPr bwMode="auto">
          <a:xfrm flipV="1">
            <a:off x="2793509" y="4451757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148"/>
          <p:cNvSpPr>
            <a:spLocks noChangeShapeType="1"/>
          </p:cNvSpPr>
          <p:nvPr/>
        </p:nvSpPr>
        <p:spPr bwMode="auto">
          <a:xfrm>
            <a:off x="3060209" y="3994557"/>
            <a:ext cx="4064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49"/>
          <p:cNvSpPr>
            <a:spLocks noChangeShapeType="1"/>
          </p:cNvSpPr>
          <p:nvPr/>
        </p:nvSpPr>
        <p:spPr bwMode="auto">
          <a:xfrm flipV="1">
            <a:off x="2831609" y="3994557"/>
            <a:ext cx="2286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144"/>
          <p:cNvSpPr>
            <a:spLocks noChangeShapeType="1"/>
          </p:cNvSpPr>
          <p:nvPr/>
        </p:nvSpPr>
        <p:spPr bwMode="auto">
          <a:xfrm flipH="1" flipV="1">
            <a:off x="2275715" y="4663662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44"/>
          <p:cNvSpPr>
            <a:spLocks noChangeShapeType="1"/>
          </p:cNvSpPr>
          <p:nvPr/>
        </p:nvSpPr>
        <p:spPr bwMode="auto">
          <a:xfrm flipH="1" flipV="1">
            <a:off x="2831609" y="4108857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55"/>
          <p:cNvSpPr>
            <a:spLocks noChangeArrowheads="1"/>
          </p:cNvSpPr>
          <p:nvPr/>
        </p:nvSpPr>
        <p:spPr bwMode="auto">
          <a:xfrm>
            <a:off x="3417887" y="3822597"/>
            <a:ext cx="303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31" charset="0"/>
              </a:rPr>
              <a:t>!</a:t>
            </a:r>
            <a:endParaRPr lang="en-US" dirty="0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542844" y="4451757"/>
            <a:ext cx="306455" cy="1650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61"/>
          <p:cNvSpPr>
            <a:spLocks noChangeShapeType="1"/>
          </p:cNvSpPr>
          <p:nvPr/>
        </p:nvSpPr>
        <p:spPr bwMode="auto">
          <a:xfrm>
            <a:off x="5199945" y="4108857"/>
            <a:ext cx="3429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62"/>
          <p:cNvSpPr>
            <a:spLocks noChangeShapeType="1"/>
          </p:cNvSpPr>
          <p:nvPr/>
        </p:nvSpPr>
        <p:spPr bwMode="auto">
          <a:xfrm flipV="1">
            <a:off x="4806243" y="4065369"/>
            <a:ext cx="93447" cy="18158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63"/>
          <p:cNvSpPr>
            <a:spLocks noChangeShapeType="1"/>
          </p:cNvSpPr>
          <p:nvPr/>
        </p:nvSpPr>
        <p:spPr bwMode="auto">
          <a:xfrm>
            <a:off x="4947209" y="3994557"/>
            <a:ext cx="290835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54"/>
          <p:cNvSpPr>
            <a:spLocks noChangeArrowheads="1"/>
          </p:cNvSpPr>
          <p:nvPr/>
        </p:nvSpPr>
        <p:spPr bwMode="auto">
          <a:xfrm>
            <a:off x="4844344" y="3925669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62"/>
          <p:cNvSpPr>
            <a:spLocks noChangeShapeType="1"/>
          </p:cNvSpPr>
          <p:nvPr/>
        </p:nvSpPr>
        <p:spPr bwMode="auto">
          <a:xfrm flipH="1" flipV="1">
            <a:off x="4806243" y="4246949"/>
            <a:ext cx="93447" cy="2048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162"/>
          <p:cNvSpPr>
            <a:spLocks noChangeShapeType="1"/>
          </p:cNvSpPr>
          <p:nvPr/>
        </p:nvSpPr>
        <p:spPr bwMode="auto">
          <a:xfrm flipV="1">
            <a:off x="4655485" y="4459069"/>
            <a:ext cx="256905" cy="2612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 flipH="1">
            <a:off x="5596564" y="1963705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 flipH="1">
            <a:off x="5355264" y="1963705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5380663" y="2159269"/>
            <a:ext cx="1" cy="23020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>
            <a:off x="5380665" y="2389477"/>
            <a:ext cx="478038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55"/>
          <p:cNvSpPr>
            <a:spLocks noChangeShapeType="1"/>
          </p:cNvSpPr>
          <p:nvPr/>
        </p:nvSpPr>
        <p:spPr bwMode="auto">
          <a:xfrm flipV="1">
            <a:off x="5888664" y="2364077"/>
            <a:ext cx="203200" cy="26002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56"/>
          <p:cNvSpPr>
            <a:spLocks noChangeShapeType="1"/>
          </p:cNvSpPr>
          <p:nvPr/>
        </p:nvSpPr>
        <p:spPr bwMode="auto">
          <a:xfrm flipH="1" flipV="1">
            <a:off x="5888664" y="1989105"/>
            <a:ext cx="203200" cy="34957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62"/>
          <p:cNvSpPr>
            <a:spLocks noChangeShapeType="1"/>
          </p:cNvSpPr>
          <p:nvPr/>
        </p:nvSpPr>
        <p:spPr bwMode="auto">
          <a:xfrm flipV="1">
            <a:off x="3060210" y="2493473"/>
            <a:ext cx="35767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162"/>
          <p:cNvSpPr>
            <a:spLocks noChangeShapeType="1"/>
          </p:cNvSpPr>
          <p:nvPr/>
        </p:nvSpPr>
        <p:spPr bwMode="auto">
          <a:xfrm flipV="1">
            <a:off x="2831608" y="24934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62"/>
          <p:cNvSpPr>
            <a:spLocks noChangeShapeType="1"/>
          </p:cNvSpPr>
          <p:nvPr/>
        </p:nvSpPr>
        <p:spPr bwMode="auto">
          <a:xfrm>
            <a:off x="2488709" y="2515241"/>
            <a:ext cx="357678" cy="10886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162"/>
          <p:cNvSpPr>
            <a:spLocks noChangeShapeType="1"/>
          </p:cNvSpPr>
          <p:nvPr/>
        </p:nvSpPr>
        <p:spPr bwMode="auto">
          <a:xfrm flipV="1">
            <a:off x="2260108" y="2518873"/>
            <a:ext cx="228601" cy="1306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 flipH="1" flipV="1">
            <a:off x="2260108" y="2649505"/>
            <a:ext cx="228600" cy="342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147"/>
          <p:cNvSpPr>
            <a:spLocks noChangeShapeType="1"/>
          </p:cNvSpPr>
          <p:nvPr/>
        </p:nvSpPr>
        <p:spPr bwMode="auto">
          <a:xfrm flipV="1">
            <a:off x="2222008" y="3030105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4"/>
          <p:cNvSpPr>
            <a:spLocks noChangeShapeType="1"/>
          </p:cNvSpPr>
          <p:nvPr/>
        </p:nvSpPr>
        <p:spPr bwMode="auto">
          <a:xfrm flipH="1" flipV="1">
            <a:off x="2222008" y="3195205"/>
            <a:ext cx="228600" cy="333081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Line 144"/>
          <p:cNvSpPr>
            <a:spLocks noChangeShapeType="1"/>
          </p:cNvSpPr>
          <p:nvPr/>
        </p:nvSpPr>
        <p:spPr bwMode="auto">
          <a:xfrm flipH="1" flipV="1">
            <a:off x="2450606" y="3541588"/>
            <a:ext cx="342902" cy="12639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52"/>
          <p:cNvSpPr>
            <a:spLocks noChangeShapeType="1"/>
          </p:cNvSpPr>
          <p:nvPr/>
        </p:nvSpPr>
        <p:spPr bwMode="auto">
          <a:xfrm flipH="1">
            <a:off x="2831608" y="3439386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med" len="med"/>
            <a:tailEnd type="stealth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5100" y="5754469"/>
            <a:ext cx="897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-111" charset="0"/>
              </a:rPr>
              <a:t>[</a:t>
            </a:r>
            <a:r>
              <a:rPr lang="en-US" b="1" dirty="0" err="1" smtClean="0">
                <a:latin typeface="Times New Roman" pitchFamily="-111" charset="0"/>
              </a:rPr>
              <a:t>Sperner</a:t>
            </a:r>
            <a:r>
              <a:rPr lang="en-US" b="1" dirty="0" smtClean="0">
                <a:latin typeface="Times New Roman" pitchFamily="-111" charset="0"/>
              </a:rPr>
              <a:t> 1928]:</a:t>
            </a:r>
            <a:r>
              <a:rPr lang="en-US" dirty="0" smtClean="0">
                <a:latin typeface="Times New Roman"/>
                <a:cs typeface="Times New Roman"/>
              </a:rPr>
              <a:t> Color the boundary using three colors in a legal way. No matter how the internal nodes are colored, there exists a tri-chromatic triangle. In fact an odd number of those.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-57464" y="4259868"/>
            <a:ext cx="2165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Starting from other triangles we do the same going forward or backward.</a:t>
            </a:r>
            <a:endParaRPr lang="en-US" i="1" dirty="0"/>
          </a:p>
        </p:txBody>
      </p:sp>
      <p:sp>
        <p:nvSpPr>
          <p:cNvPr id="140" name="Rectangle 139"/>
          <p:cNvSpPr/>
          <p:nvPr/>
        </p:nvSpPr>
        <p:spPr>
          <a:xfrm>
            <a:off x="-29647" y="1438477"/>
            <a:ext cx="219659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Claim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r>
              <a:rPr lang="en-US" i="1" dirty="0" smtClean="0">
                <a:latin typeface="Times New Roman"/>
                <a:cs typeface="Times New Roman"/>
              </a:rPr>
              <a:t> The walk cannot exit the square, nor can it loop into itself.</a:t>
            </a:r>
          </a:p>
          <a:p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i="1" dirty="0" smtClean="0">
                <a:latin typeface="Times New Roman"/>
                <a:cs typeface="Times New Roman"/>
              </a:rPr>
              <a:t>Hence, it must stop somewhere inside. This can only happen at tri-chromatic triangle…</a:t>
            </a:r>
            <a:endParaRPr lang="en-US" i="1" dirty="0"/>
          </a:p>
        </p:txBody>
      </p:sp>
      <p:sp>
        <p:nvSpPr>
          <p:cNvPr id="134" name="Oval 154"/>
          <p:cNvSpPr>
            <a:spLocks noChangeArrowheads="1"/>
          </p:cNvSpPr>
          <p:nvPr/>
        </p:nvSpPr>
        <p:spPr bwMode="auto">
          <a:xfrm>
            <a:off x="1831215" y="509834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7"/>
          <p:cNvGrpSpPr/>
          <p:nvPr/>
        </p:nvGrpSpPr>
        <p:grpSpPr>
          <a:xfrm>
            <a:off x="1450706" y="4916828"/>
            <a:ext cx="514199" cy="576824"/>
            <a:chOff x="1450706" y="5156759"/>
            <a:chExt cx="514199" cy="576824"/>
          </a:xfrm>
        </p:grpSpPr>
        <p:sp>
          <p:nvSpPr>
            <p:cNvPr id="146" name="Oval 57"/>
            <p:cNvSpPr>
              <a:spLocks noChangeArrowheads="1"/>
            </p:cNvSpPr>
            <p:nvPr/>
          </p:nvSpPr>
          <p:spPr bwMode="auto">
            <a:xfrm>
              <a:off x="1450706" y="5503375"/>
              <a:ext cx="225694" cy="230208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65" name="Straight Connector 164"/>
            <p:cNvCxnSpPr>
              <a:stCxn id="146" idx="7"/>
            </p:cNvCxnSpPr>
            <p:nvPr/>
          </p:nvCxnSpPr>
          <p:spPr bwMode="auto">
            <a:xfrm rot="5400000" flipH="1" flipV="1">
              <a:off x="1613962" y="5186146"/>
              <a:ext cx="380329" cy="3215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46" idx="6"/>
            </p:cNvCxnSpPr>
            <p:nvPr/>
          </p:nvCxnSpPr>
          <p:spPr bwMode="auto">
            <a:xfrm>
              <a:off x="1676400" y="5618479"/>
              <a:ext cx="26485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7" name="Line 141"/>
          <p:cNvSpPr>
            <a:spLocks noChangeShapeType="1"/>
          </p:cNvSpPr>
          <p:nvPr/>
        </p:nvSpPr>
        <p:spPr bwMode="auto">
          <a:xfrm flipV="1">
            <a:off x="1879599" y="5149144"/>
            <a:ext cx="319916" cy="25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156137" y="1348373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For convenience we introduce an outer boundary, that does not create new tri-chromatic triangles.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156137" y="4022125"/>
            <a:ext cx="2165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Next we define a directed walk starting from the artificial tri-chromatic triangle.</a:t>
            </a:r>
            <a:endParaRPr lang="en-US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156137" y="2963748"/>
            <a:ext cx="209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We also introduce an artificial tri-chromatic triangle.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65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17" grpId="0" animBg="1"/>
      <p:bldP spid="124" grpId="0" animBg="1"/>
      <p:bldP spid="121" grpId="0" animBg="1"/>
      <p:bldP spid="114" grpId="0" animBg="1"/>
      <p:bldP spid="125" grpId="0" animBg="1"/>
      <p:bldP spid="126" grpId="0" animBg="1"/>
      <p:bldP spid="127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9" grpId="0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30" grpId="0"/>
      <p:bldP spid="140" grpId="0" build="p" bldLvl="3"/>
      <p:bldP spid="16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2671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Proof Structure: A directed parity argument</a:t>
            </a:r>
            <a:endParaRPr lang="en-US" sz="34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sym typeface="Symbol" charset="2"/>
              </a:rPr>
              <a:t>Vertices of Graph </a:t>
            </a:r>
            <a:r>
              <a:rPr lang="en-US" dirty="0" err="1" smtClean="0">
                <a:sym typeface="Symbol"/>
              </a:rPr>
              <a:t>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latin typeface="Times New Roman" charset="0"/>
                <a:sym typeface="Symbol" charset="2"/>
              </a:rPr>
              <a:t>Triangles</a:t>
            </a:r>
          </a:p>
          <a:p>
            <a:pPr algn="ctr"/>
            <a:r>
              <a:rPr lang="en-US" dirty="0" smtClean="0">
                <a:latin typeface="Times New Roman" charset="0"/>
                <a:sym typeface="Symbol" charset="2"/>
              </a:rPr>
              <a:t>all vertices have in-degree, out-degree </a:t>
            </a:r>
            <a:r>
              <a:rPr lang="en-US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≤ 1</a:t>
            </a:r>
            <a:endParaRPr lang="en-US" dirty="0" smtClean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471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  </a:t>
            </a:r>
            <a:r>
              <a:rPr lang="en-US" dirty="0" err="1" smtClean="0">
                <a:sym typeface="Symbol"/>
              </a:rPr>
              <a:t>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at least one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trichromatic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(artificial one)</a:t>
            </a:r>
            <a:endParaRPr lang="en-US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2285999" y="5296990"/>
            <a:ext cx="422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degree 1 vertices: 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r>
              <a:rPr lang="en-US" dirty="0" smtClean="0">
                <a:latin typeface="Times New Roman"/>
                <a:cs typeface="Times New Roman"/>
              </a:rPr>
              <a:t> triangles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degree 2 vertices: no blue, non-</a:t>
            </a:r>
            <a:r>
              <a:rPr lang="en-US" dirty="0" err="1" smtClean="0">
                <a:latin typeface="Times New Roman"/>
                <a:cs typeface="Times New Roman"/>
              </a:rPr>
              <a:t>trichromatic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degree 0 vertices: all other triangles</a:t>
            </a:r>
          </a:p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029200" y="630922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latin typeface="+mn-ea"/>
                <a:cs typeface="Wingdings"/>
              </a:rPr>
              <a:t>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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 another </a:t>
            </a:r>
            <a:r>
              <a:rPr lang="en-US" dirty="0" err="1" smtClean="0">
                <a:latin typeface="Times New Roman"/>
                <a:cs typeface="Times New Roman"/>
                <a:sym typeface="Symbol"/>
              </a:rPr>
              <a:t>trichromatic</a:t>
            </a:r>
            <a:endParaRPr lang="en-US" dirty="0" smtClean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92099" y="4331195"/>
            <a:ext cx="1842477" cy="646331"/>
            <a:chOff x="292099" y="4511675"/>
            <a:chExt cx="1842477" cy="646331"/>
          </a:xfrm>
        </p:grpSpPr>
        <p:sp>
          <p:nvSpPr>
            <p:cNvPr id="69" name="Text Box 42"/>
            <p:cNvSpPr txBox="1">
              <a:spLocks noChangeArrowheads="1"/>
            </p:cNvSpPr>
            <p:nvPr/>
          </p:nvSpPr>
          <p:spPr bwMode="auto">
            <a:xfrm>
              <a:off x="292099" y="4511675"/>
              <a:ext cx="18424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Artificial </a:t>
              </a:r>
              <a:r>
                <a:rPr lang="en-US" dirty="0" err="1" smtClean="0">
                  <a:latin typeface="Times New Roman" charset="0"/>
                  <a:sym typeface="Symbol" charset="2"/>
                </a:rPr>
                <a:t>Trichromatic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BDEAC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9" name="Oval 45"/>
          <p:cNvSpPr>
            <a:spLocks noChangeArrowheads="1"/>
          </p:cNvSpPr>
          <p:nvPr/>
        </p:nvSpPr>
        <p:spPr bwMode="auto">
          <a:xfrm>
            <a:off x="6466089" y="4279193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45"/>
          <p:cNvSpPr>
            <a:spLocks noChangeArrowheads="1"/>
          </p:cNvSpPr>
          <p:nvPr/>
        </p:nvSpPr>
        <p:spPr bwMode="auto">
          <a:xfrm>
            <a:off x="6959793" y="2695407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1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 bldLvl="2"/>
      <p:bldP spid="64" grpId="0"/>
      <p:bldP spid="65" grpId="0" build="p" bldLvl="2"/>
      <p:bldP spid="66" grpId="0"/>
      <p:bldP spid="73" grpId="0" animBg="1"/>
      <p:bldP spid="219" grpId="0" animBg="1"/>
      <p:bldP spid="2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AutoShape 209"/>
          <p:cNvSpPr>
            <a:spLocks noChangeArrowheads="1"/>
          </p:cNvSpPr>
          <p:nvPr/>
        </p:nvSpPr>
        <p:spPr bwMode="auto">
          <a:xfrm>
            <a:off x="6096000" y="44864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4" name="AutoShape 210"/>
          <p:cNvSpPr>
            <a:spLocks noChangeArrowheads="1"/>
          </p:cNvSpPr>
          <p:nvPr/>
        </p:nvSpPr>
        <p:spPr bwMode="auto">
          <a:xfrm>
            <a:off x="60960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5" name="AutoShape 211"/>
          <p:cNvSpPr>
            <a:spLocks noChangeArrowheads="1"/>
          </p:cNvSpPr>
          <p:nvPr/>
        </p:nvSpPr>
        <p:spPr bwMode="auto">
          <a:xfrm flipH="1" flipV="1">
            <a:off x="4419600" y="38006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6" name="AutoShape 212"/>
          <p:cNvSpPr>
            <a:spLocks noChangeArrowheads="1"/>
          </p:cNvSpPr>
          <p:nvPr/>
        </p:nvSpPr>
        <p:spPr bwMode="auto">
          <a:xfrm>
            <a:off x="5257800" y="24417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77" name="AutoShape 213"/>
          <p:cNvSpPr>
            <a:spLocks noChangeArrowheads="1"/>
          </p:cNvSpPr>
          <p:nvPr/>
        </p:nvSpPr>
        <p:spPr bwMode="auto">
          <a:xfrm flipH="1" flipV="1">
            <a:off x="3568700" y="3114840"/>
            <a:ext cx="850900" cy="673100"/>
          </a:xfrm>
          <a:prstGeom prst="rtTriangle">
            <a:avLst/>
          </a:prstGeom>
          <a:solidFill>
            <a:schemeClr val="tx2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aphicFrame>
        <p:nvGraphicFramePr>
          <p:cNvPr id="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65547"/>
              </p:ext>
            </p:extLst>
          </p:nvPr>
        </p:nvGraphicFramePr>
        <p:xfrm>
          <a:off x="1905000" y="1082840"/>
          <a:ext cx="5029200" cy="4064002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-111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" name="Oval 89"/>
          <p:cNvSpPr>
            <a:spLocks noChangeArrowheads="1"/>
          </p:cNvSpPr>
          <p:nvPr/>
        </p:nvSpPr>
        <p:spPr bwMode="auto">
          <a:xfrm>
            <a:off x="1752600" y="930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0" name="Oval 90"/>
          <p:cNvSpPr>
            <a:spLocks noChangeArrowheads="1"/>
          </p:cNvSpPr>
          <p:nvPr/>
        </p:nvSpPr>
        <p:spPr bwMode="auto">
          <a:xfrm>
            <a:off x="2590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1" name="Oval 91"/>
          <p:cNvSpPr>
            <a:spLocks noChangeArrowheads="1"/>
          </p:cNvSpPr>
          <p:nvPr/>
        </p:nvSpPr>
        <p:spPr bwMode="auto">
          <a:xfrm>
            <a:off x="34290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2" name="Oval 92"/>
          <p:cNvSpPr>
            <a:spLocks noChangeArrowheads="1"/>
          </p:cNvSpPr>
          <p:nvPr/>
        </p:nvSpPr>
        <p:spPr bwMode="auto">
          <a:xfrm>
            <a:off x="42672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3" name="Oval 93"/>
          <p:cNvSpPr>
            <a:spLocks noChangeArrowheads="1"/>
          </p:cNvSpPr>
          <p:nvPr/>
        </p:nvSpPr>
        <p:spPr bwMode="auto">
          <a:xfrm>
            <a:off x="51054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4" name="Oval 94"/>
          <p:cNvSpPr>
            <a:spLocks noChangeArrowheads="1"/>
          </p:cNvSpPr>
          <p:nvPr/>
        </p:nvSpPr>
        <p:spPr bwMode="auto">
          <a:xfrm>
            <a:off x="59436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5" name="Oval 95"/>
          <p:cNvSpPr>
            <a:spLocks noChangeArrowheads="1"/>
          </p:cNvSpPr>
          <p:nvPr/>
        </p:nvSpPr>
        <p:spPr bwMode="auto">
          <a:xfrm>
            <a:off x="6781800" y="930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6" name="Oval 96"/>
          <p:cNvSpPr>
            <a:spLocks noChangeArrowheads="1"/>
          </p:cNvSpPr>
          <p:nvPr/>
        </p:nvSpPr>
        <p:spPr bwMode="auto">
          <a:xfrm>
            <a:off x="17526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7" name="Oval 97"/>
          <p:cNvSpPr>
            <a:spLocks noChangeArrowheads="1"/>
          </p:cNvSpPr>
          <p:nvPr/>
        </p:nvSpPr>
        <p:spPr bwMode="auto">
          <a:xfrm>
            <a:off x="25908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8" name="Oval 98"/>
          <p:cNvSpPr>
            <a:spLocks noChangeArrowheads="1"/>
          </p:cNvSpPr>
          <p:nvPr/>
        </p:nvSpPr>
        <p:spPr bwMode="auto">
          <a:xfrm>
            <a:off x="34290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89" name="Oval 99"/>
          <p:cNvSpPr>
            <a:spLocks noChangeArrowheads="1"/>
          </p:cNvSpPr>
          <p:nvPr/>
        </p:nvSpPr>
        <p:spPr bwMode="auto">
          <a:xfrm>
            <a:off x="42672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0" name="Oval 100"/>
          <p:cNvSpPr>
            <a:spLocks noChangeArrowheads="1"/>
          </p:cNvSpPr>
          <p:nvPr/>
        </p:nvSpPr>
        <p:spPr bwMode="auto">
          <a:xfrm>
            <a:off x="5105400" y="1590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1" name="Oval 101"/>
          <p:cNvSpPr>
            <a:spLocks noChangeArrowheads="1"/>
          </p:cNvSpPr>
          <p:nvPr/>
        </p:nvSpPr>
        <p:spPr bwMode="auto">
          <a:xfrm>
            <a:off x="59436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2" name="Oval 102"/>
          <p:cNvSpPr>
            <a:spLocks noChangeArrowheads="1"/>
          </p:cNvSpPr>
          <p:nvPr/>
        </p:nvSpPr>
        <p:spPr bwMode="auto">
          <a:xfrm>
            <a:off x="6781800" y="1590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3" name="Oval 103"/>
          <p:cNvSpPr>
            <a:spLocks noChangeArrowheads="1"/>
          </p:cNvSpPr>
          <p:nvPr/>
        </p:nvSpPr>
        <p:spPr bwMode="auto">
          <a:xfrm>
            <a:off x="17526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4" name="Oval 104"/>
          <p:cNvSpPr>
            <a:spLocks noChangeArrowheads="1"/>
          </p:cNvSpPr>
          <p:nvPr/>
        </p:nvSpPr>
        <p:spPr bwMode="auto">
          <a:xfrm>
            <a:off x="2590800" y="22766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5" name="Oval 105"/>
          <p:cNvSpPr>
            <a:spLocks noChangeArrowheads="1"/>
          </p:cNvSpPr>
          <p:nvPr/>
        </p:nvSpPr>
        <p:spPr bwMode="auto">
          <a:xfrm>
            <a:off x="3429000" y="22766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6" name="Oval 106"/>
          <p:cNvSpPr>
            <a:spLocks noChangeArrowheads="1"/>
          </p:cNvSpPr>
          <p:nvPr/>
        </p:nvSpPr>
        <p:spPr bwMode="auto">
          <a:xfrm>
            <a:off x="42672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7" name="Oval 107"/>
          <p:cNvSpPr>
            <a:spLocks noChangeArrowheads="1"/>
          </p:cNvSpPr>
          <p:nvPr/>
        </p:nvSpPr>
        <p:spPr bwMode="auto">
          <a:xfrm>
            <a:off x="51054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8" name="Oval 108"/>
          <p:cNvSpPr>
            <a:spLocks noChangeArrowheads="1"/>
          </p:cNvSpPr>
          <p:nvPr/>
        </p:nvSpPr>
        <p:spPr bwMode="auto">
          <a:xfrm>
            <a:off x="59436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781800" y="22766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0" name="Oval 110"/>
          <p:cNvSpPr>
            <a:spLocks noChangeArrowheads="1"/>
          </p:cNvSpPr>
          <p:nvPr/>
        </p:nvSpPr>
        <p:spPr bwMode="auto">
          <a:xfrm>
            <a:off x="17526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1" name="Oval 111"/>
          <p:cNvSpPr>
            <a:spLocks noChangeArrowheads="1"/>
          </p:cNvSpPr>
          <p:nvPr/>
        </p:nvSpPr>
        <p:spPr bwMode="auto">
          <a:xfrm>
            <a:off x="25908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2" name="Oval 112"/>
          <p:cNvSpPr>
            <a:spLocks noChangeArrowheads="1"/>
          </p:cNvSpPr>
          <p:nvPr/>
        </p:nvSpPr>
        <p:spPr bwMode="auto">
          <a:xfrm>
            <a:off x="34290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3" name="Oval 113"/>
          <p:cNvSpPr>
            <a:spLocks noChangeArrowheads="1"/>
          </p:cNvSpPr>
          <p:nvPr/>
        </p:nvSpPr>
        <p:spPr bwMode="auto">
          <a:xfrm>
            <a:off x="42672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4" name="Oval 114"/>
          <p:cNvSpPr>
            <a:spLocks noChangeArrowheads="1"/>
          </p:cNvSpPr>
          <p:nvPr/>
        </p:nvSpPr>
        <p:spPr bwMode="auto">
          <a:xfrm>
            <a:off x="5105400" y="29624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5" name="Oval 115"/>
          <p:cNvSpPr>
            <a:spLocks noChangeArrowheads="1"/>
          </p:cNvSpPr>
          <p:nvPr/>
        </p:nvSpPr>
        <p:spPr bwMode="auto">
          <a:xfrm>
            <a:off x="5943600" y="29624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6" name="Oval 116"/>
          <p:cNvSpPr>
            <a:spLocks noChangeArrowheads="1"/>
          </p:cNvSpPr>
          <p:nvPr/>
        </p:nvSpPr>
        <p:spPr bwMode="auto">
          <a:xfrm>
            <a:off x="6781800" y="29624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7" name="Oval 117"/>
          <p:cNvSpPr>
            <a:spLocks noChangeArrowheads="1"/>
          </p:cNvSpPr>
          <p:nvPr/>
        </p:nvSpPr>
        <p:spPr bwMode="auto">
          <a:xfrm>
            <a:off x="1765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8" name="Oval 118"/>
          <p:cNvSpPr>
            <a:spLocks noChangeArrowheads="1"/>
          </p:cNvSpPr>
          <p:nvPr/>
        </p:nvSpPr>
        <p:spPr bwMode="auto">
          <a:xfrm>
            <a:off x="26035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9" name="Oval 119"/>
          <p:cNvSpPr>
            <a:spLocks noChangeArrowheads="1"/>
          </p:cNvSpPr>
          <p:nvPr/>
        </p:nvSpPr>
        <p:spPr bwMode="auto">
          <a:xfrm>
            <a:off x="34417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0" name="Oval 120"/>
          <p:cNvSpPr>
            <a:spLocks noChangeArrowheads="1"/>
          </p:cNvSpPr>
          <p:nvPr/>
        </p:nvSpPr>
        <p:spPr bwMode="auto">
          <a:xfrm>
            <a:off x="4279900" y="36228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1" name="Oval 121"/>
          <p:cNvSpPr>
            <a:spLocks noChangeArrowheads="1"/>
          </p:cNvSpPr>
          <p:nvPr/>
        </p:nvSpPr>
        <p:spPr bwMode="auto">
          <a:xfrm>
            <a:off x="51181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2" name="Oval 122"/>
          <p:cNvSpPr>
            <a:spLocks noChangeArrowheads="1"/>
          </p:cNvSpPr>
          <p:nvPr/>
        </p:nvSpPr>
        <p:spPr bwMode="auto">
          <a:xfrm>
            <a:off x="5956300" y="36228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3" name="Oval 123"/>
          <p:cNvSpPr>
            <a:spLocks noChangeArrowheads="1"/>
          </p:cNvSpPr>
          <p:nvPr/>
        </p:nvSpPr>
        <p:spPr bwMode="auto">
          <a:xfrm>
            <a:off x="6794500" y="36228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4" name="Oval 124"/>
          <p:cNvSpPr>
            <a:spLocks noChangeArrowheads="1"/>
          </p:cNvSpPr>
          <p:nvPr/>
        </p:nvSpPr>
        <p:spPr bwMode="auto">
          <a:xfrm>
            <a:off x="1752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5" name="Oval 125"/>
          <p:cNvSpPr>
            <a:spLocks noChangeArrowheads="1"/>
          </p:cNvSpPr>
          <p:nvPr/>
        </p:nvSpPr>
        <p:spPr bwMode="auto">
          <a:xfrm>
            <a:off x="25908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6" name="Oval 126"/>
          <p:cNvSpPr>
            <a:spLocks noChangeArrowheads="1"/>
          </p:cNvSpPr>
          <p:nvPr/>
        </p:nvSpPr>
        <p:spPr bwMode="auto">
          <a:xfrm>
            <a:off x="3429000" y="43213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7" name="Oval 127"/>
          <p:cNvSpPr>
            <a:spLocks noChangeArrowheads="1"/>
          </p:cNvSpPr>
          <p:nvPr/>
        </p:nvSpPr>
        <p:spPr bwMode="auto">
          <a:xfrm>
            <a:off x="42672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8" name="Oval 128"/>
          <p:cNvSpPr>
            <a:spLocks noChangeArrowheads="1"/>
          </p:cNvSpPr>
          <p:nvPr/>
        </p:nvSpPr>
        <p:spPr bwMode="auto">
          <a:xfrm>
            <a:off x="51054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19" name="Oval 129"/>
          <p:cNvSpPr>
            <a:spLocks noChangeArrowheads="1"/>
          </p:cNvSpPr>
          <p:nvPr/>
        </p:nvSpPr>
        <p:spPr bwMode="auto">
          <a:xfrm>
            <a:off x="5943600" y="432134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0" name="Oval 130"/>
          <p:cNvSpPr>
            <a:spLocks noChangeArrowheads="1"/>
          </p:cNvSpPr>
          <p:nvPr/>
        </p:nvSpPr>
        <p:spPr bwMode="auto">
          <a:xfrm>
            <a:off x="6781800" y="43213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1" name="Oval 131"/>
          <p:cNvSpPr>
            <a:spLocks noChangeArrowheads="1"/>
          </p:cNvSpPr>
          <p:nvPr/>
        </p:nvSpPr>
        <p:spPr bwMode="auto">
          <a:xfrm>
            <a:off x="1752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4" name="Oval 132"/>
          <p:cNvSpPr>
            <a:spLocks noChangeArrowheads="1"/>
          </p:cNvSpPr>
          <p:nvPr/>
        </p:nvSpPr>
        <p:spPr bwMode="auto">
          <a:xfrm>
            <a:off x="25908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5" name="Oval 133"/>
          <p:cNvSpPr>
            <a:spLocks noChangeArrowheads="1"/>
          </p:cNvSpPr>
          <p:nvPr/>
        </p:nvSpPr>
        <p:spPr bwMode="auto">
          <a:xfrm>
            <a:off x="34290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6" name="Oval 134"/>
          <p:cNvSpPr>
            <a:spLocks noChangeArrowheads="1"/>
          </p:cNvSpPr>
          <p:nvPr/>
        </p:nvSpPr>
        <p:spPr bwMode="auto">
          <a:xfrm>
            <a:off x="42672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7" name="Oval 135"/>
          <p:cNvSpPr>
            <a:spLocks noChangeArrowheads="1"/>
          </p:cNvSpPr>
          <p:nvPr/>
        </p:nvSpPr>
        <p:spPr bwMode="auto">
          <a:xfrm>
            <a:off x="51054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8" name="Oval 136"/>
          <p:cNvSpPr>
            <a:spLocks noChangeArrowheads="1"/>
          </p:cNvSpPr>
          <p:nvPr/>
        </p:nvSpPr>
        <p:spPr bwMode="auto">
          <a:xfrm>
            <a:off x="5943600" y="498174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29" name="Oval 137"/>
          <p:cNvSpPr>
            <a:spLocks noChangeArrowheads="1"/>
          </p:cNvSpPr>
          <p:nvPr/>
        </p:nvSpPr>
        <p:spPr bwMode="auto">
          <a:xfrm>
            <a:off x="67818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0" name="Line 151"/>
          <p:cNvSpPr>
            <a:spLocks noChangeShapeType="1"/>
          </p:cNvSpPr>
          <p:nvPr/>
        </p:nvSpPr>
        <p:spPr bwMode="auto">
          <a:xfrm flipH="1">
            <a:off x="2552700" y="2022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1" name="Line 152"/>
          <p:cNvSpPr>
            <a:spLocks noChangeShapeType="1"/>
          </p:cNvSpPr>
          <p:nvPr/>
        </p:nvSpPr>
        <p:spPr bwMode="auto">
          <a:xfrm flipH="1">
            <a:off x="2286000" y="20226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2" name="Line 153"/>
          <p:cNvSpPr>
            <a:spLocks noChangeShapeType="1"/>
          </p:cNvSpPr>
          <p:nvPr/>
        </p:nvSpPr>
        <p:spPr bwMode="auto">
          <a:xfrm>
            <a:off x="2336800" y="2302040"/>
            <a:ext cx="101600" cy="40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3" name="Line 154"/>
          <p:cNvSpPr>
            <a:spLocks noChangeShapeType="1"/>
          </p:cNvSpPr>
          <p:nvPr/>
        </p:nvSpPr>
        <p:spPr bwMode="auto">
          <a:xfrm>
            <a:off x="2540000" y="2784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4" name="Line 155"/>
          <p:cNvSpPr>
            <a:spLocks noChangeShapeType="1"/>
          </p:cNvSpPr>
          <p:nvPr/>
        </p:nvSpPr>
        <p:spPr bwMode="auto">
          <a:xfrm flipV="1">
            <a:off x="2908300" y="25814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5" name="Line 156"/>
          <p:cNvSpPr>
            <a:spLocks noChangeShapeType="1"/>
          </p:cNvSpPr>
          <p:nvPr/>
        </p:nvSpPr>
        <p:spPr bwMode="auto">
          <a:xfrm flipH="1" flipV="1">
            <a:off x="2946400" y="2098840"/>
            <a:ext cx="254000" cy="457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6" name="Line 193"/>
          <p:cNvSpPr>
            <a:spLocks noChangeShapeType="1"/>
          </p:cNvSpPr>
          <p:nvPr/>
        </p:nvSpPr>
        <p:spPr bwMode="auto">
          <a:xfrm flipH="1" flipV="1">
            <a:off x="5562600" y="2810040"/>
            <a:ext cx="2286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7" name="Line 194"/>
          <p:cNvSpPr>
            <a:spLocks noChangeShapeType="1"/>
          </p:cNvSpPr>
          <p:nvPr/>
        </p:nvSpPr>
        <p:spPr bwMode="auto">
          <a:xfrm flipH="1" flipV="1">
            <a:off x="5791200" y="3343440"/>
            <a:ext cx="6096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8" name="Line 215"/>
          <p:cNvSpPr>
            <a:spLocks noChangeShapeType="1"/>
          </p:cNvSpPr>
          <p:nvPr/>
        </p:nvSpPr>
        <p:spPr bwMode="auto">
          <a:xfrm flipV="1">
            <a:off x="2260600" y="4791240"/>
            <a:ext cx="3302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39" name="Line 216"/>
          <p:cNvSpPr>
            <a:spLocks noChangeShapeType="1"/>
          </p:cNvSpPr>
          <p:nvPr/>
        </p:nvSpPr>
        <p:spPr bwMode="auto">
          <a:xfrm>
            <a:off x="26416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0" name="Line 217"/>
          <p:cNvSpPr>
            <a:spLocks noChangeShapeType="1"/>
          </p:cNvSpPr>
          <p:nvPr/>
        </p:nvSpPr>
        <p:spPr bwMode="auto">
          <a:xfrm flipV="1">
            <a:off x="3009900" y="4588040"/>
            <a:ext cx="2286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1" name="Line 218"/>
          <p:cNvSpPr>
            <a:spLocks noChangeShapeType="1"/>
          </p:cNvSpPr>
          <p:nvPr/>
        </p:nvSpPr>
        <p:spPr bwMode="auto">
          <a:xfrm flipH="1" flipV="1">
            <a:off x="2971800" y="4181640"/>
            <a:ext cx="228600" cy="381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2" name="Line 219"/>
          <p:cNvSpPr>
            <a:spLocks noChangeShapeType="1"/>
          </p:cNvSpPr>
          <p:nvPr/>
        </p:nvSpPr>
        <p:spPr bwMode="auto">
          <a:xfrm flipH="1" flipV="1">
            <a:off x="2400300" y="4067340"/>
            <a:ext cx="571500" cy="1143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3" name="Line 220"/>
          <p:cNvSpPr>
            <a:spLocks noChangeShapeType="1"/>
          </p:cNvSpPr>
          <p:nvPr/>
        </p:nvSpPr>
        <p:spPr bwMode="auto">
          <a:xfrm flipH="1" flipV="1">
            <a:off x="2260600" y="3584740"/>
            <a:ext cx="177800" cy="444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4" name="Line 221"/>
          <p:cNvSpPr>
            <a:spLocks noChangeShapeType="1"/>
          </p:cNvSpPr>
          <p:nvPr/>
        </p:nvSpPr>
        <p:spPr bwMode="auto">
          <a:xfrm flipV="1">
            <a:off x="2247900" y="3419640"/>
            <a:ext cx="266700" cy="165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5" name="Line 222"/>
          <p:cNvSpPr>
            <a:spLocks noChangeShapeType="1"/>
          </p:cNvSpPr>
          <p:nvPr/>
        </p:nvSpPr>
        <p:spPr bwMode="auto">
          <a:xfrm>
            <a:off x="2590800" y="34196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6" name="Line 223"/>
          <p:cNvSpPr>
            <a:spLocks noChangeShapeType="1"/>
          </p:cNvSpPr>
          <p:nvPr/>
        </p:nvSpPr>
        <p:spPr bwMode="auto">
          <a:xfrm flipV="1">
            <a:off x="2971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7" name="Line 224"/>
          <p:cNvSpPr>
            <a:spLocks noChangeShapeType="1"/>
          </p:cNvSpPr>
          <p:nvPr/>
        </p:nvSpPr>
        <p:spPr bwMode="auto">
          <a:xfrm>
            <a:off x="3416300" y="33815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81" name="Line 225"/>
          <p:cNvSpPr>
            <a:spLocks noChangeShapeType="1"/>
          </p:cNvSpPr>
          <p:nvPr/>
        </p:nvSpPr>
        <p:spPr bwMode="auto">
          <a:xfrm flipV="1">
            <a:off x="3733800" y="3343440"/>
            <a:ext cx="3810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94" name="Line 226"/>
          <p:cNvSpPr>
            <a:spLocks noChangeShapeType="1"/>
          </p:cNvSpPr>
          <p:nvPr/>
        </p:nvSpPr>
        <p:spPr bwMode="auto">
          <a:xfrm flipH="1">
            <a:off x="4267200" y="4105440"/>
            <a:ext cx="381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4" name="Line 227"/>
          <p:cNvSpPr>
            <a:spLocks noChangeShapeType="1"/>
          </p:cNvSpPr>
          <p:nvPr/>
        </p:nvSpPr>
        <p:spPr bwMode="auto">
          <a:xfrm flipH="1">
            <a:off x="3886200" y="4105440"/>
            <a:ext cx="381000" cy="228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5" name="Line 228"/>
          <p:cNvSpPr>
            <a:spLocks noChangeShapeType="1"/>
          </p:cNvSpPr>
          <p:nvPr/>
        </p:nvSpPr>
        <p:spPr bwMode="auto">
          <a:xfrm>
            <a:off x="3962400" y="4410240"/>
            <a:ext cx="228600" cy="355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6" name="Line 229"/>
          <p:cNvSpPr>
            <a:spLocks noChangeShapeType="1"/>
          </p:cNvSpPr>
          <p:nvPr/>
        </p:nvSpPr>
        <p:spPr bwMode="auto">
          <a:xfrm>
            <a:off x="4191000" y="4799178"/>
            <a:ext cx="406400" cy="42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7" name="Line 230"/>
          <p:cNvSpPr>
            <a:spLocks noChangeShapeType="1"/>
          </p:cNvSpPr>
          <p:nvPr/>
        </p:nvSpPr>
        <p:spPr bwMode="auto">
          <a:xfrm flipV="1">
            <a:off x="4660900" y="4715040"/>
            <a:ext cx="2159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8" name="Line 231"/>
          <p:cNvSpPr>
            <a:spLocks noChangeShapeType="1"/>
          </p:cNvSpPr>
          <p:nvPr/>
        </p:nvSpPr>
        <p:spPr bwMode="auto">
          <a:xfrm flipV="1">
            <a:off x="4648200" y="3953040"/>
            <a:ext cx="381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9" name="Line 232"/>
          <p:cNvSpPr>
            <a:spLocks noChangeShapeType="1"/>
          </p:cNvSpPr>
          <p:nvPr/>
        </p:nvSpPr>
        <p:spPr bwMode="auto">
          <a:xfrm>
            <a:off x="5105400" y="479124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0" name="Line 233"/>
          <p:cNvSpPr>
            <a:spLocks noChangeShapeType="1"/>
          </p:cNvSpPr>
          <p:nvPr/>
        </p:nvSpPr>
        <p:spPr bwMode="auto">
          <a:xfrm flipV="1">
            <a:off x="5410200" y="4715040"/>
            <a:ext cx="457200" cy="76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1" name="Line 234"/>
          <p:cNvSpPr>
            <a:spLocks noChangeShapeType="1"/>
          </p:cNvSpPr>
          <p:nvPr/>
        </p:nvSpPr>
        <p:spPr bwMode="auto">
          <a:xfrm>
            <a:off x="5918200" y="4740440"/>
            <a:ext cx="406400" cy="50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2" name="Oval 236"/>
          <p:cNvSpPr>
            <a:spLocks noChangeArrowheads="1"/>
          </p:cNvSpPr>
          <p:nvPr/>
        </p:nvSpPr>
        <p:spPr bwMode="auto">
          <a:xfrm>
            <a:off x="4914900" y="468964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3" name="Straight Connector 212"/>
          <p:cNvCxnSpPr>
            <a:stCxn id="214" idx="3"/>
          </p:cNvCxnSpPr>
          <p:nvPr/>
        </p:nvCxnSpPr>
        <p:spPr bwMode="auto">
          <a:xfrm rot="5400000" flipH="1" flipV="1">
            <a:off x="1092387" y="4321527"/>
            <a:ext cx="875926" cy="9648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4" name="Oval 91"/>
          <p:cNvSpPr>
            <a:spLocks noChangeArrowheads="1"/>
          </p:cNvSpPr>
          <p:nvPr/>
        </p:nvSpPr>
        <p:spPr bwMode="auto">
          <a:xfrm>
            <a:off x="1003300" y="498174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cxnSp>
        <p:nvCxnSpPr>
          <p:cNvPr id="215" name="Straight Connector 214"/>
          <p:cNvCxnSpPr>
            <a:stCxn id="214" idx="6"/>
          </p:cNvCxnSpPr>
          <p:nvPr/>
        </p:nvCxnSpPr>
        <p:spPr bwMode="auto">
          <a:xfrm>
            <a:off x="1308100" y="5134140"/>
            <a:ext cx="4445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Oval 154"/>
          <p:cNvSpPr>
            <a:spLocks noChangeArrowheads="1"/>
          </p:cNvSpPr>
          <p:nvPr/>
        </p:nvSpPr>
        <p:spPr bwMode="auto">
          <a:xfrm>
            <a:off x="1616932" y="4844052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17" name="Line 148"/>
          <p:cNvSpPr>
            <a:spLocks noChangeShapeType="1"/>
          </p:cNvSpPr>
          <p:nvPr/>
        </p:nvSpPr>
        <p:spPr bwMode="auto">
          <a:xfrm>
            <a:off x="1757952" y="4910892"/>
            <a:ext cx="48994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003300" y="914400"/>
            <a:ext cx="6692900" cy="533132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228600"/>
            <a:ext cx="8763000" cy="11430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Recall: Lemke-</a:t>
            </a:r>
            <a:r>
              <a:rPr lang="en-US" sz="3400" b="1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Howson</a:t>
            </a:r>
            <a:r>
              <a:rPr lang="en-US" sz="34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Structure for 2-Nash</a:t>
            </a:r>
            <a:endParaRPr lang="en-US" sz="34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Text Box 19"/>
          <p:cNvSpPr txBox="1">
            <a:spLocks noChangeArrowheads="1"/>
          </p:cNvSpPr>
          <p:nvPr/>
        </p:nvSpPr>
        <p:spPr bwMode="auto">
          <a:xfrm>
            <a:off x="2144102" y="1114920"/>
            <a:ext cx="4653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charset="0"/>
                <a:sym typeface="Symbol" charset="2"/>
              </a:rPr>
              <a:t>Vertices of Graph </a:t>
            </a:r>
            <a:r>
              <a:rPr lang="en-US" dirty="0" smtClean="0">
                <a:sym typeface="Symbol"/>
              </a:rPr>
              <a:t> </a:t>
            </a:r>
            <a:r>
              <a:rPr lang="en-US" dirty="0" smtClean="0">
                <a:latin typeface="Times New Roman" charset="0"/>
                <a:sym typeface="Symbol" charset="2"/>
              </a:rPr>
              <a:t>vertices of the polyhedron.</a:t>
            </a:r>
            <a:endParaRPr lang="en-US" dirty="0" smtClean="0"/>
          </a:p>
          <a:p>
            <a:pPr algn="ctr"/>
            <a:endParaRPr lang="en-US" dirty="0">
              <a:latin typeface="Times New Roman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4799" y="6309220"/>
            <a:ext cx="227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Proof:  </a:t>
            </a:r>
            <a:r>
              <a:rPr lang="en-US" b="1" dirty="0" smtClean="0">
                <a:sym typeface="Symbol"/>
              </a:rPr>
              <a:t>0 </a:t>
            </a:r>
            <a:r>
              <a:rPr lang="en-US" dirty="0" smtClean="0">
                <a:sym typeface="Symbol"/>
              </a:rPr>
              <a:t>fully-labeled</a:t>
            </a:r>
            <a:endParaRPr lang="en-US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432919" y="6331859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b="1" dirty="0" smtClean="0">
                <a:latin typeface="+mn-ea"/>
                <a:cs typeface="Wingdings"/>
              </a:rPr>
              <a:t> 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 another fully-labeled</a:t>
            </a:r>
            <a:endParaRPr lang="en-US" dirty="0" smtClean="0">
              <a:latin typeface="Times New Roman"/>
              <a:cs typeface="Times New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752599" y="1724519"/>
            <a:ext cx="5560525" cy="3373967"/>
            <a:chOff x="1752599" y="1904999"/>
            <a:chExt cx="5560525" cy="3373967"/>
          </a:xfrm>
        </p:grpSpPr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6019799" y="492491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1890712" y="4696319"/>
            <a:ext cx="160215" cy="173567"/>
          </a:xfrm>
          <a:prstGeom prst="ellipse">
            <a:avLst/>
          </a:prstGeom>
          <a:solidFill>
            <a:srgbClr val="008000"/>
          </a:solidFill>
          <a:ln w="9525">
            <a:solidFill>
              <a:srgbClr val="BDEAC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8" name="Text Box 42"/>
          <p:cNvSpPr txBox="1">
            <a:spLocks noChangeArrowheads="1"/>
          </p:cNvSpPr>
          <p:nvPr/>
        </p:nvSpPr>
        <p:spPr bwMode="auto">
          <a:xfrm>
            <a:off x="1580442" y="4783102"/>
            <a:ext cx="711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Times New Roman" charset="0"/>
                <a:sym typeface="Symbol" charset="2"/>
              </a:rPr>
              <a:t>0</a:t>
            </a:r>
            <a:endParaRPr lang="en-US" b="1" dirty="0">
              <a:latin typeface="Times New Roman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5999" y="5296990"/>
            <a:ext cx="4865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degree 1 vertices: fully-labeled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degree 2 vertices: no label 1, 1-almost labeled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degree 0 vertices: all other vertices of the polytope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220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[Papadimitriou ’94</a:t>
            </a:r>
            <a:r>
              <a:rPr lang="en-US" sz="3600" b="1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]</a:t>
            </a:r>
            <a:br>
              <a:rPr lang="en-US" sz="3600" b="1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0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(Polynomial Parity Argument for Directed Graph)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268672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</a:t>
            </a:r>
            <a:r>
              <a:rPr lang="en-US" sz="2200" dirty="0">
                <a:latin typeface="Times New Roman" pitchFamily="26" charset="0"/>
              </a:rPr>
              <a:t>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411672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38854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570547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407799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2806960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3935672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54978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684847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2797435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3926147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556135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691197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249872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5754688" y="3554672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097472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38285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3" y="4838285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P</a:t>
            </a:r>
            <a:r>
              <a:rPr lang="en-US" sz="2200" dirty="0" smtClean="0">
                <a:latin typeface="Times New Roman" pitchFamily="26" charset="0"/>
              </a:rPr>
              <a:t>  and  </a:t>
            </a:r>
            <a:r>
              <a:rPr lang="en-US" sz="2200" i="1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: If</a:t>
            </a:r>
            <a:r>
              <a:rPr lang="en-US" sz="2200" i="1" dirty="0" smtClean="0">
                <a:latin typeface="Times New Roman" pitchFamily="26" charset="0"/>
              </a:rPr>
              <a:t> 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 is </a:t>
            </a:r>
            <a:r>
              <a:rPr lang="en-US" sz="2200" dirty="0">
                <a:latin typeface="Times New Roman" pitchFamily="26" charset="0"/>
              </a:rPr>
              <a:t>an unbalanced node, find another unbalanced node</a:t>
            </a:r>
            <a:r>
              <a:rPr lang="en-US" sz="2200" dirty="0" smtClean="0">
                <a:latin typeface="Times New Roman" pitchFamily="26" charset="0"/>
              </a:rPr>
              <a:t>. Otherwise output 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 smtClean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123824" y="5857092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2184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 smtClean="0">
                  <a:latin typeface="Times New Roman" pitchFamily="26" charset="0"/>
                </a:rPr>
                <a:t>{</a:t>
              </a:r>
              <a:r>
                <a:rPr lang="en-US" sz="2200" i="1" dirty="0" smtClean="0">
                  <a:latin typeface="Times New Roman" pitchFamily="26" charset="0"/>
                </a:rPr>
                <a:t> Problems reducible to </a:t>
              </a:r>
              <a:r>
                <a:rPr lang="en-US" sz="2200" dirty="0" smtClean="0">
                  <a:latin typeface="Times New Roman" pitchFamily="26" charset="0"/>
                </a:rPr>
                <a:t>END OF </a:t>
              </a:r>
              <a:r>
                <a:rPr lang="en-US" sz="2200" dirty="0">
                  <a:latin typeface="Times New Roman" pitchFamily="26" charset="0"/>
                </a:rPr>
                <a:t>A</a:t>
              </a:r>
              <a:r>
                <a:rPr lang="en-US" sz="2200" dirty="0" smtClean="0">
                  <a:latin typeface="Times New Roman" pitchFamily="26" charset="0"/>
                </a:rPr>
                <a:t> LINE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 New Roman" pitchFamily="26" charset="0"/>
                </a:rPr>
                <a:t>}</a:t>
              </a:r>
              <a:r>
                <a:rPr lang="en-US" sz="2200" i="1" dirty="0" smtClean="0">
                  <a:latin typeface="Times New Roman" pitchFamily="26" charset="0"/>
                </a:rPr>
                <a:t> 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942167" y="1853447"/>
            <a:ext cx="2623689" cy="786825"/>
            <a:chOff x="2942167" y="2134175"/>
            <a:chExt cx="262368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79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previous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2906183" y="4138872"/>
            <a:ext cx="2077990" cy="623332"/>
            <a:chOff x="2906183" y="4419600"/>
            <a:chExt cx="2077990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39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next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72" y="3710201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430" y="3027562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62600" y="2419290"/>
                <a:ext cx="3117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&amp;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419290"/>
                <a:ext cx="3117007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14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4296" grpId="0" animBg="1"/>
      <p:bldP spid="52246" grpId="0"/>
      <p:bldP spid="52247" grpId="0"/>
      <p:bldP spid="9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7977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60035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14478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61594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864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END OF </a:t>
            </a:r>
            <a:r>
              <a:rPr lang="en-US" sz="3600" b="1" dirty="0">
                <a:latin typeface="Times New Roman" charset="0"/>
              </a:rPr>
              <a:t>A</a:t>
            </a:r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LINE</a:t>
            </a:r>
            <a:endParaRPr lang="en-US" sz="36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8"/>
          <p:cNvGrpSpPr/>
          <p:nvPr/>
        </p:nvGrpSpPr>
        <p:grpSpPr>
          <a:xfrm>
            <a:off x="3150957" y="5676900"/>
            <a:ext cx="5523143" cy="1155700"/>
            <a:chOff x="3150957" y="5702300"/>
            <a:chExt cx="5523143" cy="1155700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150957" y="5702300"/>
              <a:ext cx="5523143" cy="11557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3720505" y="6031166"/>
              <a:ext cx="815501" cy="3108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Oval 43"/>
            <p:cNvSpPr>
              <a:spLocks noChangeArrowheads="1"/>
            </p:cNvSpPr>
            <p:nvPr/>
          </p:nvSpPr>
          <p:spPr bwMode="auto">
            <a:xfrm>
              <a:off x="3620499" y="6265866"/>
              <a:ext cx="182880" cy="18288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Oval 44"/>
            <p:cNvSpPr>
              <a:spLocks noChangeAspect="1" noChangeArrowheads="1"/>
            </p:cNvSpPr>
            <p:nvPr/>
          </p:nvSpPr>
          <p:spPr bwMode="auto">
            <a:xfrm>
              <a:off x="4520599" y="5948362"/>
              <a:ext cx="146304" cy="14630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&amp;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334341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321439"/>
                <a:ext cx="4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15000"/>
                <a:ext cx="50539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  <a:endParaRPr lang="en-US" sz="3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05759" cy="802105"/>
            <a:chOff x="1549401" y="2171699"/>
            <a:chExt cx="710575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13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b="1" dirty="0" err="1" smtClean="0">
                  <a:latin typeface="Times New Roman"/>
                  <a:cs typeface="Times New Roman"/>
                </a:rPr>
                <a:t>Brouwer</a:t>
              </a:r>
              <a:r>
                <a:rPr lang="en-US" sz="2800" b="1" dirty="0" smtClean="0">
                  <a:latin typeface="Times New Roman"/>
                  <a:cs typeface="Times New Roman"/>
                </a:rPr>
                <a:t>,</a:t>
              </a:r>
              <a:r>
                <a:rPr lang="en-US" sz="2800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err="1" smtClean="0">
                  <a:solidFill>
                    <a:schemeClr val="accent5"/>
                  </a:solidFill>
                  <a:latin typeface="Times New Roman"/>
                  <a:cs typeface="Times New Roman"/>
                </a:rPr>
                <a:t>Sperner</a:t>
              </a:r>
              <a:endParaRPr lang="en-US" sz="2800" dirty="0">
                <a:solidFill>
                  <a:schemeClr val="accent5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r>
              <a:rPr lang="en-US" b="1" dirty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2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22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 smtClean="0"/>
                  <a:t>-Brower: 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: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→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 smtClean="0"/>
                  <a:t> find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</a:rPr>
                      <m:t>𝐷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𝑠</m:t>
                    </m:r>
                    <m:r>
                      <a:rPr lang="en-US" sz="2200" b="0" i="1" smtClean="0">
                        <a:latin typeface="Cambria Math"/>
                      </a:rPr>
                      <m:t>.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. |</m:t>
                    </m:r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|&lt;</m:t>
                    </m:r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 smtClean="0"/>
                  <a:t>-Nash: Profile from which no player can deviate and gains by more 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r>
                  <a:rPr lang="en-US" sz="2200" dirty="0" smtClean="0"/>
                  <a:t>             than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200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752600"/>
                <a:ext cx="8229600" cy="3886200"/>
              </a:xfrm>
              <a:blipFill rotWithShape="1">
                <a:blip r:embed="rId2"/>
                <a:stretch>
                  <a:fillRect b="-1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∵</m:t>
                    </m:r>
                  </m:oMath>
                </a14:m>
                <a:r>
                  <a:rPr lang="en-US" sz="2800" dirty="0" smtClean="0"/>
                  <a:t>Exact could be irrational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297" y="5715000"/>
                <a:ext cx="401424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124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327942" y="9906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78383" y="1504950"/>
            <a:ext cx="1536909" cy="1148120"/>
            <a:chOff x="4178383" y="1504950"/>
            <a:chExt cx="1536909" cy="114812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</a:rPr>
                <a:t>Sperner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16792" y="1504950"/>
            <a:ext cx="1608038" cy="2000250"/>
            <a:chOff x="5016792" y="1504950"/>
            <a:chExt cx="1608038" cy="2000250"/>
          </a:xfrm>
        </p:grpSpPr>
        <p:grpSp>
          <p:nvGrpSpPr>
            <p:cNvPr id="16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6121692" y="15049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4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7100" y="1285557"/>
            <a:ext cx="1142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Menu</a:t>
            </a:r>
            <a:endParaRPr lang="en-US" sz="3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549401" y="1816099"/>
            <a:ext cx="7151669" cy="802105"/>
            <a:chOff x="1549401" y="2171699"/>
            <a:chExt cx="7151669" cy="802105"/>
          </a:xfrm>
        </p:grpSpPr>
        <p:sp>
          <p:nvSpPr>
            <p:cNvPr id="24" name="TextBox 23"/>
            <p:cNvSpPr txBox="1"/>
            <p:nvPr/>
          </p:nvSpPr>
          <p:spPr>
            <a:xfrm>
              <a:off x="1841500" y="2450584"/>
              <a:ext cx="6859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Existence Theorems: Nash,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Brouwer</a:t>
              </a:r>
              <a:r>
                <a:rPr lang="en-US" sz="2800" dirty="0" smtClean="0">
                  <a:latin typeface="Times New Roman"/>
                  <a:cs typeface="Times New Roman"/>
                </a:rPr>
                <a:t>,</a:t>
              </a:r>
              <a:r>
                <a:rPr lang="en-US" sz="2800" b="1" dirty="0" smtClean="0">
                  <a:latin typeface="Times New Roman"/>
                  <a:cs typeface="Times New Roman"/>
                </a:rPr>
                <a:t>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Sperner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1524000" y="2362200"/>
            <a:ext cx="6674744" cy="802105"/>
            <a:chOff x="1549401" y="2171699"/>
            <a:chExt cx="6674744" cy="802105"/>
          </a:xfrm>
        </p:grpSpPr>
        <p:sp>
          <p:nvSpPr>
            <p:cNvPr id="8" name="TextBox 7"/>
            <p:cNvSpPr txBox="1"/>
            <p:nvPr/>
          </p:nvSpPr>
          <p:spPr>
            <a:xfrm>
              <a:off x="1841500" y="2450584"/>
              <a:ext cx="63826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(Constructive) proof of </a:t>
              </a:r>
              <a:r>
                <a:rPr lang="en-US" sz="2800" dirty="0" err="1" smtClean="0">
                  <a:latin typeface="Times New Roman"/>
                  <a:cs typeface="Times New Roman"/>
                </a:rPr>
                <a:t>Sperner</a:t>
              </a:r>
              <a:r>
                <a:rPr lang="en-US" sz="2800" dirty="0" smtClean="0">
                  <a:latin typeface="Times New Roman"/>
                  <a:cs typeface="Times New Roman"/>
                </a:rPr>
                <a:t>, and PPAD</a:t>
              </a:r>
              <a:endParaRPr lang="en-US" sz="2800" dirty="0">
                <a:latin typeface="Times New Roman"/>
                <a:cs typeface="Times New Roman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4"/>
          <p:cNvGrpSpPr/>
          <p:nvPr/>
        </p:nvGrpSpPr>
        <p:grpSpPr>
          <a:xfrm>
            <a:off x="1524000" y="2931695"/>
            <a:ext cx="3789147" cy="1232992"/>
            <a:chOff x="1549401" y="2171699"/>
            <a:chExt cx="3789147" cy="1232992"/>
          </a:xfrm>
        </p:grpSpPr>
        <p:sp>
          <p:nvSpPr>
            <p:cNvPr id="11" name="TextBox 10"/>
            <p:cNvSpPr txBox="1"/>
            <p:nvPr/>
          </p:nvSpPr>
          <p:spPr>
            <a:xfrm>
              <a:off x="1841500" y="2450584"/>
              <a:ext cx="34970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Why not use NP? </a:t>
              </a:r>
            </a:p>
            <a:p>
              <a:r>
                <a:rPr lang="en-US" sz="28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Times New Roman"/>
                  <a:cs typeface="Times New Roman"/>
                </a:rPr>
                <a:t>Total Search problems.</a:t>
              </a:r>
            </a:p>
          </p:txBody>
        </p:sp>
        <p:cxnSp>
          <p:nvCxnSpPr>
            <p:cNvPr id="12" name="Elbow Connector 11"/>
            <p:cNvCxnSpPr/>
            <p:nvPr/>
          </p:nvCxnSpPr>
          <p:spPr>
            <a:xfrm rot="16200000" flipH="1">
              <a:off x="1416735" y="2304365"/>
              <a:ext cx="557431" cy="292100"/>
            </a:xfrm>
            <a:prstGeom prst="bentConnector3">
              <a:avLst>
                <a:gd name="adj1" fmla="val 10012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570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 smtClean="0">
                <a:latin typeface="Times" pitchFamily="26" charset="0"/>
                <a:ea typeface="ＭＳ Ｐゴシック" pitchFamily="26" charset="-128"/>
              </a:rPr>
              <a:t>NP vs PPAD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609854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they be NP-hard?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Because,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NP: If there exists a                   solution. Yes/No?</a:t>
            </a:r>
          </a:p>
          <a:p>
            <a:endParaRPr lang="en-US" dirty="0"/>
          </a:p>
          <a:p>
            <a:r>
              <a:rPr lang="en-US" dirty="0" smtClean="0"/>
              <a:t>Here the answer is always YES!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problem is to find a solution.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267200" y="151736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NO!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1942" y="1295400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PPAD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2383" y="1809750"/>
            <a:ext cx="1536909" cy="1148120"/>
            <a:chOff x="4178383" y="1504950"/>
            <a:chExt cx="1536909" cy="114812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4851692" y="150495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178383" y="2191405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1"/>
                  </a:solidFill>
                </a:rPr>
                <a:t>Sperner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40792" y="1809750"/>
            <a:ext cx="1608038" cy="2000250"/>
            <a:chOff x="5016792" y="1504950"/>
            <a:chExt cx="1608038" cy="2000250"/>
          </a:xfrm>
        </p:grpSpPr>
        <p:grpSp>
          <p:nvGrpSpPr>
            <p:cNvPr id="15" name="Group 13"/>
            <p:cNvGrpSpPr/>
            <p:nvPr/>
          </p:nvGrpSpPr>
          <p:grpSpPr>
            <a:xfrm>
              <a:off x="5016792" y="1504950"/>
              <a:ext cx="869951" cy="1562898"/>
              <a:chOff x="3879850" y="3162300"/>
              <a:chExt cx="869951" cy="156289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Brouwer</a:t>
                  </a:r>
                  <a:endParaRPr lang="en-US" sz="24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0" y="3043535"/>
                  <a:ext cx="1516890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0526" r="-562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7645692" y="1809750"/>
            <a:ext cx="1269708" cy="2838450"/>
            <a:chOff x="6121692" y="1504950"/>
            <a:chExt cx="1269708" cy="2838450"/>
          </a:xfrm>
        </p:grpSpPr>
        <p:grpSp>
          <p:nvGrpSpPr>
            <p:cNvPr id="20" name="Group 14"/>
            <p:cNvGrpSpPr/>
            <p:nvPr/>
          </p:nvGrpSpPr>
          <p:grpSpPr>
            <a:xfrm>
              <a:off x="6121692" y="1504950"/>
              <a:ext cx="793751" cy="2419351"/>
              <a:chOff x="4984750" y="3162300"/>
              <a:chExt cx="793751" cy="2419351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𝜖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-Nash</a:t>
                  </a: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542" y="3881735"/>
                  <a:ext cx="1072858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526" r="-681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>
            <a:stCxn id="9" idx="0"/>
          </p:cNvCxnSpPr>
          <p:nvPr/>
        </p:nvCxnSpPr>
        <p:spPr bwMode="auto">
          <a:xfrm flipH="1" flipV="1">
            <a:off x="7449605" y="990600"/>
            <a:ext cx="1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095182" y="482025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94867" y="774412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Poly-time 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verifier</a:t>
            </a:r>
          </a:p>
        </p:txBody>
      </p:sp>
    </p:spTree>
    <p:extLst>
      <p:ext uri="{BB962C8B-B14F-4D97-AF65-F5344CB8AC3E}">
        <p14:creationId xmlns:p14="http://schemas.microsoft.com/office/powerpoint/2010/main" val="3757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-34752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(FNP): Search problems</a:t>
            </a:r>
            <a:endParaRPr lang="en-US" sz="36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911" y="1062335"/>
            <a:ext cx="8194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Either find a solution or say there is none! </a:t>
            </a:r>
            <a:endParaRPr lang="en-US" sz="24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/>
                    <a:cs typeface="Times New Roman"/>
                  </a:rPr>
                  <a:t>SPERNER, NASH, BROUWER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FNP.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96" y="5943600"/>
                <a:ext cx="82245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/>
                    <a:cs typeface="Times New Roman"/>
                  </a:rPr>
                  <a:t>It is </a:t>
                </a:r>
                <a:r>
                  <a:rPr lang="en-US" sz="2000" b="1" i="1" dirty="0" smtClean="0">
                    <a:latin typeface="Times New Roman"/>
                    <a:cs typeface="Times New Roman"/>
                  </a:rPr>
                  <a:t>poly-time (Karp) reducible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to another problem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L’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FNP, associated with A</a:t>
                </a:r>
                <a:r>
                  <a:rPr lang="en-US" sz="2000" i="1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 smtClean="0">
                    <a:latin typeface="Times New Roman"/>
                    <a:cs typeface="Times New Roman"/>
                  </a:rPr>
                  <a:t>’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2000" dirty="0" err="1" smtClean="0">
                    <a:latin typeface="Times New Roman"/>
                    <a:cs typeface="Times New Roman"/>
                  </a:rPr>
                  <a:t>iff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there exist poly-time functions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 f, g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such that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87714"/>
                <a:ext cx="852457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87" t="-4310" r="-14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2971800"/>
            <a:ext cx="6757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dirty="0" err="1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)   </a:t>
            </a:r>
            <a:r>
              <a:rPr lang="en-US" sz="2000" i="1" dirty="0" smtClean="0">
                <a:latin typeface="Times New Roman"/>
                <a:cs typeface="Times New Roman"/>
              </a:rPr>
              <a:t>f </a:t>
            </a:r>
            <a:r>
              <a:rPr lang="en-US" sz="2000" dirty="0" smtClean="0">
                <a:latin typeface="Times New Roman"/>
                <a:cs typeface="Times New Roman"/>
              </a:rPr>
              <a:t>: {0,1}</a:t>
            </a:r>
            <a:r>
              <a:rPr lang="en-US" sz="2000" baseline="30000" dirty="0" smtClean="0">
                <a:latin typeface="Times New Roman"/>
                <a:cs typeface="Times New Roman"/>
              </a:rPr>
              <a:t>*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 </a:t>
            </a:r>
            <a:r>
              <a:rPr lang="en-US" sz="2000" dirty="0" smtClean="0">
                <a:latin typeface="Times New Roman"/>
                <a:cs typeface="Times New Roman"/>
              </a:rPr>
              <a:t> {0,1}</a:t>
            </a:r>
            <a:r>
              <a:rPr lang="en-US" sz="2000" baseline="30000" dirty="0" smtClean="0">
                <a:latin typeface="Times New Roman"/>
                <a:cs typeface="Times New Roman"/>
              </a:rPr>
              <a:t>*</a:t>
            </a:r>
            <a:r>
              <a:rPr lang="en-US" sz="2000" dirty="0" smtClean="0">
                <a:latin typeface="Times New Roman"/>
                <a:cs typeface="Times New Roman"/>
              </a:rPr>
              <a:t> maps inputs 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to </a:t>
            </a:r>
            <a:r>
              <a:rPr lang="en-US" sz="2000" i="1" dirty="0" smtClean="0"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 into inputs </a:t>
            </a:r>
            <a:r>
              <a:rPr lang="en-US" sz="2000" i="1" dirty="0" smtClean="0">
                <a:latin typeface="Times New Roman"/>
                <a:cs typeface="Times New Roman"/>
              </a:rPr>
              <a:t> f</a:t>
            </a:r>
            <a:r>
              <a:rPr lang="en-US" sz="2000" dirty="0" smtClean="0">
                <a:latin typeface="Times New Roman"/>
                <a:cs typeface="Times New Roman"/>
              </a:rPr>
              <a:t>(</a:t>
            </a:r>
            <a:r>
              <a:rPr lang="en-US" sz="2000" i="1" dirty="0" smtClean="0"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) to </a:t>
            </a:r>
            <a:r>
              <a:rPr lang="en-US" sz="2000" i="1" dirty="0" smtClean="0">
                <a:latin typeface="Times New Roman"/>
                <a:cs typeface="Times New Roman"/>
              </a:rPr>
              <a:t>L’</a:t>
            </a:r>
            <a:endParaRPr lang="en-US" sz="20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err="1" smtClean="0">
                    <a:latin typeface="Times New Roman"/>
                    <a:cs typeface="Times New Roman"/>
                  </a:rPr>
                  <a:t>x,y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: A</a:t>
                </a:r>
                <a:r>
                  <a:rPr lang="en-US" sz="2000" i="1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 smtClean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)=1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 smtClean="0">
                    <a:sym typeface="Symbol"/>
                  </a:rPr>
                  <a:t>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   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g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))=1</a:t>
                </a:r>
                <a:endParaRPr lang="en-US" sz="20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49" y="3576935"/>
                <a:ext cx="4466672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9231" r="-68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34996" y="3576935"/>
            <a:ext cx="559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(ii)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Problem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 L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FNP has a poly-time verifier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soln</a:t>
                </a:r>
                <a:r>
                  <a:rPr lang="en-US" sz="2000" dirty="0" smtClean="0"/>
                  <a:t>.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664732"/>
                <a:ext cx="898085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74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000" dirty="0" smtClean="0">
                    <a:latin typeface="Times New Roman"/>
                    <a:cs typeface="Times New Roman"/>
                  </a:rPr>
                  <a:t> x: A</a:t>
                </a:r>
                <a:r>
                  <a:rPr lang="en-US" sz="2000" i="1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000" baseline="-25000" dirty="0" smtClean="0">
                    <a:latin typeface="Times New Roman"/>
                    <a:cs typeface="Times New Roman"/>
                  </a:rPr>
                  <a:t>’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),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 smtClean="0">
                    <a:sym typeface="Symbol"/>
                  </a:rPr>
                  <a:t></a:t>
                </a:r>
                <a:r>
                  <a:rPr lang="en-US" sz="2000" dirty="0" smtClean="0"/>
                  <a:t>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sym typeface="Symbol"/>
                  </a:rPr>
                  <a:t></a:t>
                </a:r>
                <a:r>
                  <a:rPr lang="en-US" sz="2000" i="1" dirty="0" smtClean="0">
                    <a:latin typeface="Wingdings"/>
                    <a:ea typeface="Wingdings"/>
                    <a:cs typeface="Wingdings"/>
                  </a:rPr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A</a:t>
                </a:r>
                <a:r>
                  <a:rPr lang="en-US" sz="2000" i="1" baseline="-25000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)=0, </a:t>
                </a:r>
                <a:r>
                  <a:rPr lang="en-US" sz="2000" dirty="0" smtClean="0">
                    <a:latin typeface="Times New Roman"/>
                    <a:cs typeface="Times New Roman"/>
                    <a:sym typeface="Symbol"/>
                  </a:rPr>
                  <a:t>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y</a:t>
                </a:r>
                <a:endParaRPr lang="en-US" sz="20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80" y="3949594"/>
                <a:ext cx="46975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9091" r="-3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55913" y="4988123"/>
            <a:ext cx="1070576" cy="400110"/>
          </a:xfrm>
          <a:prstGeom prst="rect">
            <a:avLst/>
          </a:prstGeom>
          <a:solidFill>
            <a:srgbClr val="49B1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e.g. SAT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726184" y="3240615"/>
            <a:ext cx="2179604" cy="971039"/>
          </a:xfrm>
          <a:prstGeom prst="wedgeRoundRectCallout">
            <a:avLst>
              <a:gd name="adj1" fmla="val -67889"/>
              <a:gd name="adj2" fmla="val 8443"/>
              <a:gd name="adj3" fmla="val 16667"/>
            </a:avLst>
          </a:prstGeom>
          <a:solidFill>
            <a:srgbClr val="49B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can’t reduce SAT to SPERNER, NASH or BROUWER</a:t>
            </a:r>
            <a:endParaRPr lang="en-US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622" y="4495800"/>
            <a:ext cx="4409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A search problem </a:t>
            </a:r>
            <a:r>
              <a:rPr lang="en-US" sz="2000" i="1" dirty="0" smtClean="0">
                <a:latin typeface="Times New Roman"/>
                <a:cs typeface="Times New Roman"/>
              </a:rPr>
              <a:t>L’</a:t>
            </a:r>
            <a:r>
              <a:rPr lang="en-US" sz="2000" dirty="0" smtClean="0">
                <a:latin typeface="Times New Roman"/>
                <a:cs typeface="Times New Roman"/>
              </a:rPr>
              <a:t> is </a:t>
            </a:r>
            <a:r>
              <a:rPr lang="en-US" sz="2000" b="1" i="1" dirty="0" smtClean="0">
                <a:latin typeface="Times New Roman"/>
                <a:cs typeface="Times New Roman"/>
              </a:rPr>
              <a:t>FNP-complete </a:t>
            </a:r>
            <a:r>
              <a:rPr lang="en-US" sz="2000" dirty="0" err="1" smtClean="0">
                <a:latin typeface="Times New Roman"/>
                <a:cs typeface="Times New Roman"/>
              </a:rPr>
              <a:t>iff</a:t>
            </a:r>
            <a:endParaRPr lang="en-US" sz="20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FNP</a:t>
                </a:r>
                <a:r>
                  <a:rPr lang="en-US" sz="2000" i="1" dirty="0" smtClean="0">
                    <a:latin typeface="Times New Roman"/>
                    <a:cs typeface="Times New Roman"/>
                  </a:rPr>
                  <a:t>, L</a:t>
                </a:r>
                <a:r>
                  <a:rPr lang="en-US" sz="1600" dirty="0" smtClean="0">
                    <a:latin typeface="Cambria"/>
                    <a:ea typeface="Cambria"/>
                    <a:cs typeface="Times New Roman"/>
                    <a:sym typeface="Symbol"/>
                  </a:rPr>
                  <a:t> </a:t>
                </a:r>
                <a:r>
                  <a:rPr lang="en-US" sz="2000" dirty="0" smtClean="0">
                    <a:latin typeface="Times New Roman"/>
                    <a:ea typeface="Cambria"/>
                    <a:cs typeface="Times New Roman"/>
                    <a:sym typeface="Symbol"/>
                  </a:rPr>
                  <a:t> is poly-time reducible to </a:t>
                </a:r>
                <a:r>
                  <a:rPr lang="en-US" sz="2000" i="1" dirty="0" smtClean="0">
                    <a:latin typeface="Times New Roman"/>
                    <a:ea typeface="Cambria"/>
                    <a:cs typeface="Times New Roman"/>
                    <a:sym typeface="Symbol"/>
                  </a:rPr>
                  <a:t>L’.</a:t>
                </a:r>
                <a:endParaRPr lang="en-US" sz="2000" dirty="0" smtClean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36" y="5376565"/>
                <a:ext cx="6555763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/>
                    <a:cs typeface="Times New Roman"/>
                  </a:rPr>
                  <a:t>L’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FNP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299" y="4988123"/>
                <a:ext cx="1134221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5914" t="-7576" r="-43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1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  <p:bldP spid="10" grpId="0"/>
      <p:bldP spid="12" grpId="0"/>
      <p:bldP spid="13" grpId="0"/>
      <p:bldP spid="2" grpId="0"/>
      <p:bldP spid="15" grpId="0"/>
      <p:bldP spid="17" grpId="0" animBg="1"/>
      <p:bldP spid="20" grpId="0" animBg="1"/>
      <p:bldP spid="21" grpId="0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b="1" dirty="0" smtClean="0"/>
              <a:t>Total FNP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447800"/>
                <a:ext cx="91597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/>
                    <a:cs typeface="Times New Roman"/>
                  </a:rPr>
                  <a:t>A search problem L is called </a:t>
                </a:r>
                <a:r>
                  <a:rPr lang="en-US" sz="2400" b="1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/>
                    <a:cs typeface="Times New Roman"/>
                  </a:rPr>
                  <a:t>total</a:t>
                </a:r>
                <a:r>
                  <a:rPr lang="en-US" sz="2400" i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400" dirty="0" err="1" smtClean="0">
                    <a:latin typeface="Times New Roman"/>
                    <a:cs typeface="Times New Roman"/>
                  </a:rPr>
                  <a:t>iff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∀</m:t>
                    </m:r>
                  </m:oMath>
                </a14:m>
                <a:r>
                  <a:rPr lang="en-US" sz="2400" i="1" dirty="0" smtClean="0">
                    <a:latin typeface="Times New Roman"/>
                    <a:cs typeface="Times New Roman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∃</m:t>
                    </m:r>
                  </m:oMath>
                </a14:m>
                <a:r>
                  <a:rPr lang="en-US" sz="24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Times New Roman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4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2400" i="1" dirty="0" smtClean="0">
                    <a:latin typeface="Times New Roman"/>
                    <a:cs typeface="Times New Roman"/>
                  </a:rPr>
                  <a:t>y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)=1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915977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65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2590800"/>
                <a:ext cx="41596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/>
                    <a:cs typeface="Times New Roman"/>
                  </a:rPr>
                  <a:t>TFNP = {</a:t>
                </a:r>
                <a:r>
                  <a:rPr lang="en-US" sz="24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/>
                      </a:rPr>
                      <m:t>∈</m:t>
                    </m:r>
                  </m:oMath>
                </a14:m>
                <a:r>
                  <a:rPr lang="en-US" sz="2400" dirty="0" smtClean="0">
                    <a:latin typeface="Times New Roman"/>
                    <a:cs typeface="Times New Roman"/>
                  </a:rPr>
                  <a:t> FNP | </a:t>
                </a:r>
                <a:r>
                  <a:rPr lang="en-US" sz="2400" i="1" dirty="0" smtClean="0">
                    <a:latin typeface="Times New Roman"/>
                    <a:cs typeface="Times New Roman"/>
                  </a:rPr>
                  <a:t>L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 is total}</a:t>
                </a:r>
                <a:endParaRPr lang="en-US" sz="2400" i="1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415966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1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5395" y="2598463"/>
                <a:ext cx="23926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PPAD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TFNP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95" y="2598463"/>
                <a:ext cx="239264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5357" t="-11628" r="-331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530373" y="1948220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Guaranteed solution!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505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Complexity Theory of TFNP: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191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1. identify the combinatorial argument of existence, responsible for making these problems total;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050169"/>
            <a:ext cx="7708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2. define a complexity class inspired by the argument of existence;</a:t>
            </a:r>
            <a:endParaRPr lang="en-US" sz="22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588000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3. make sure that the complexity of the problem was captured as tightly as possible (via completeness results).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4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2864524" y="1435100"/>
            <a:ext cx="5898476" cy="407670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7070393" y="1514645"/>
            <a:ext cx="1692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{0,1}</a:t>
            </a:r>
            <a:r>
              <a:rPr lang="en-US" i="1" baseline="30000" dirty="0" smtClean="0">
                <a:solidFill>
                  <a:srgbClr val="FFFFFF"/>
                </a:solidFill>
                <a:latin typeface="Times New Roman" charset="0"/>
                <a:sym typeface="Symbol" charset="2"/>
              </a:rPr>
              <a:t>n</a:t>
            </a:r>
            <a:endParaRPr lang="en-US" i="1" dirty="0">
              <a:solidFill>
                <a:srgbClr val="FFFFFF"/>
              </a:solidFill>
              <a:latin typeface="Times New Roman" charset="0"/>
            </a:endParaRPr>
          </a:p>
        </p:txBody>
      </p:sp>
      <p:grpSp>
        <p:nvGrpSpPr>
          <p:cNvPr id="2" name="Group 79"/>
          <p:cNvGrpSpPr/>
          <p:nvPr/>
        </p:nvGrpSpPr>
        <p:grpSpPr>
          <a:xfrm>
            <a:off x="2514600" y="1972030"/>
            <a:ext cx="5886777" cy="2696035"/>
            <a:chOff x="1447800" y="1972030"/>
            <a:chExt cx="5886777" cy="269603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962134" y="2389644"/>
              <a:ext cx="1725115" cy="1358900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106625" y="1972030"/>
              <a:ext cx="1725115" cy="1358900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2215832" y="429873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3079024" y="411975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65448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459230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2287765" y="4179415"/>
              <a:ext cx="811432" cy="203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3150957" y="4179414"/>
              <a:ext cx="529351" cy="339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726418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531164" y="4298733"/>
              <a:ext cx="907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308935" y="447770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380869" y="4537369"/>
              <a:ext cx="7703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545277" y="2747598"/>
              <a:ext cx="789300" cy="1358900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818894" y="334418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818894" y="2210667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085454" y="304589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588982" y="2904203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517049" y="3321816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447800" y="4053791"/>
              <a:ext cx="12992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n</a:t>
              </a:r>
              <a:endParaRPr lang="en-US" i="1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596039" y="2687939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667972" y="3105552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682085" y="229269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54018" y="2710311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250489" y="3523165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962759" y="3821460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754018" y="3940778"/>
              <a:ext cx="151243" cy="1358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113681" y="4477709"/>
              <a:ext cx="151243" cy="13589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Oval 45"/>
          <p:cNvSpPr>
            <a:spLocks noChangeArrowheads="1"/>
          </p:cNvSpPr>
          <p:nvPr/>
        </p:nvSpPr>
        <p:spPr bwMode="auto">
          <a:xfrm>
            <a:off x="7226299" y="5003799"/>
            <a:ext cx="160215" cy="173567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3299" y="4857233"/>
            <a:ext cx="1219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= solution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9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357009" y="-90236"/>
            <a:ext cx="7899400" cy="1498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PPAD:</a:t>
            </a:r>
            <a:endParaRPr lang="en-US" sz="3600" b="1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In &amp; out </a:t>
                </a:r>
                <a:r>
                  <a:rPr lang="en-US" sz="2400" dirty="0" smtClean="0"/>
                  <a:t>degree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 err="1" smtClean="0"/>
                  <a:t>in+out</a:t>
                </a:r>
                <a:r>
                  <a:rPr lang="en-US" sz="2400" dirty="0" smtClean="0"/>
                  <a:t>=1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sz="2400" dirty="0" smtClean="0"/>
                  <a:t> another such node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38" y="2448724"/>
                <a:ext cx="2680542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3409" t="-2516" r="-2500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Other arguments of existence, and resulting complexity classes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800" y="1625600"/>
            <a:ext cx="71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58950" y="2025710"/>
            <a:ext cx="7122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800" y="2967335"/>
            <a:ext cx="6730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“Every directed acyclic graph must has a sink.”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658950" y="3336667"/>
            <a:ext cx="702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800" y="4268282"/>
            <a:ext cx="786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“If a function maps </a:t>
            </a:r>
            <a:r>
              <a:rPr lang="en-US" sz="2000" i="1" dirty="0" err="1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 elements to </a:t>
            </a:r>
            <a:r>
              <a:rPr lang="en-US" sz="2000" i="1" dirty="0" smtClean="0"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latin typeface="Times New Roman"/>
                <a:cs typeface="Times New Roman"/>
              </a:rPr>
              <a:t>-1 elements, then there is a collision.”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11350" y="4877713"/>
            <a:ext cx="701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PPP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" y="5829300"/>
            <a:ext cx="1344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Formally?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6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PPA: Polynomial Parity Argument </a:t>
            </a:r>
            <a:r>
              <a:rPr lang="en-US" sz="24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’94]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7907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22438" y="29337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389063" y="35575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334963" y="33004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2871788" y="35480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143250" y="3319463"/>
            <a:ext cx="260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 node id</a:t>
            </a:r>
            <a:r>
              <a:rPr lang="en-US" sz="2200" baseline="-250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 , node id</a:t>
            </a:r>
            <a:r>
              <a:rPr lang="en-US" sz="2200" baseline="-250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2</a:t>
            </a:r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6689724" y="3492500"/>
            <a:ext cx="7667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Oval 43"/>
          <p:cNvSpPr>
            <a:spLocks noChangeArrowheads="1"/>
          </p:cNvSpPr>
          <p:nvPr/>
        </p:nvSpPr>
        <p:spPr bwMode="auto">
          <a:xfrm>
            <a:off x="6542088" y="37973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Oval 44"/>
          <p:cNvSpPr>
            <a:spLocks noChangeArrowheads="1"/>
          </p:cNvSpPr>
          <p:nvPr/>
        </p:nvSpPr>
        <p:spPr bwMode="auto">
          <a:xfrm>
            <a:off x="7456488" y="33401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14213"/>
            <a:ext cx="3037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ODD DEGREE NODE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3049412" y="48349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C</a:t>
            </a:r>
            <a:r>
              <a:rPr lang="en-US" sz="2200" dirty="0">
                <a:latin typeface="Times New Roman" pitchFamily="26" charset="0"/>
              </a:rPr>
              <a:t>,</a:t>
            </a:r>
            <a:r>
              <a:rPr lang="en-US" sz="2200" dirty="0" smtClean="0">
                <a:latin typeface="Times New Roman" pitchFamily="26" charset="0"/>
              </a:rPr>
              <a:t> if</a:t>
            </a:r>
            <a:r>
              <a:rPr lang="en-US" sz="2200" i="1" dirty="0" smtClean="0">
                <a:latin typeface="Times New Roman" pitchFamily="26" charset="0"/>
              </a:rPr>
              <a:t> 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 has odd degree, </a:t>
            </a:r>
            <a:r>
              <a:rPr lang="en-US" sz="2200" dirty="0">
                <a:latin typeface="Times New Roman" pitchFamily="26" charset="0"/>
              </a:rPr>
              <a:t>find another</a:t>
            </a:r>
            <a:r>
              <a:rPr lang="en-US" sz="2200" dirty="0" smtClean="0">
                <a:latin typeface="Times New Roman" pitchFamily="26" charset="0"/>
              </a:rPr>
              <a:t> node </a:t>
            </a:r>
          </a:p>
          <a:p>
            <a:r>
              <a:rPr lang="en-US" sz="2200" dirty="0" smtClean="0">
                <a:latin typeface="Times New Roman" pitchFamily="26" charset="0"/>
              </a:rPr>
              <a:t>with odd degree. Otherwise say “yes”</a:t>
            </a:r>
            <a:r>
              <a:rPr lang="en-US" sz="2200" i="1" dirty="0" smtClean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6" name="Group 38"/>
          <p:cNvGrpSpPr/>
          <p:nvPr/>
        </p:nvGrpSpPr>
        <p:grpSpPr>
          <a:xfrm>
            <a:off x="212723" y="57695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latin typeface="Times New Roman" pitchFamily="26" charset="0"/>
                </a:rPr>
                <a:t>{ </a:t>
              </a:r>
              <a:r>
                <a:rPr lang="en-US" sz="2200" i="1" dirty="0" smtClean="0">
                  <a:latin typeface="Times New Roman" pitchFamily="26" charset="0"/>
                </a:rPr>
                <a:t>Search problems in FNP reducible to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ODD DEGREE NODE</a:t>
              </a:r>
              <a:r>
                <a:rPr lang="en-US" sz="2800" dirty="0" smtClean="0">
                  <a:latin typeface="Times New Roman" pitchFamily="26" charset="0"/>
                </a:rPr>
                <a:t>}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205567" y="2375475"/>
            <a:ext cx="3194483" cy="786825"/>
            <a:chOff x="2942167" y="2134175"/>
            <a:chExt cx="3194483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2364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adjacent nodes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6522" y="1120745"/>
            <a:ext cx="806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2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&amp;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99" y="2647682"/>
                <a:ext cx="3022879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547" y="3959239"/>
                <a:ext cx="49943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05" y="3276600"/>
                <a:ext cx="50539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935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24" grpId="0" animBg="1"/>
      <p:bldP spid="54296" grpId="0" animBg="1"/>
      <p:bldP spid="54294" grpId="0" animBg="1"/>
      <p:bldP spid="52246" grpId="0"/>
      <p:bldP spid="52247" grpId="0"/>
      <p:bldP spid="42" grpId="0"/>
      <p:bldP spid="3" grpId="0"/>
      <p:bldP spid="29" grpId="0"/>
      <p:bldP spid="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Undirected Graph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400799" y="5377933"/>
            <a:ext cx="1346980" cy="400110"/>
            <a:chOff x="6400799" y="5377933"/>
            <a:chExt cx="1346980" cy="400110"/>
          </a:xfrm>
        </p:grpSpPr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27799" y="53779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6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PLS: Polynomial Local Search  </a:t>
            </a:r>
            <a:b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</a:br>
            <a:r>
              <a:rPr lang="en-US" sz="24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[Johnson, Papadimitriou, </a:t>
            </a:r>
            <a:r>
              <a:rPr lang="en-US" sz="2400" dirty="0" err="1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Yannakakis</a:t>
            </a:r>
            <a:r>
              <a:rPr lang="en-US" sz="24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’89]</a:t>
            </a:r>
            <a:endParaRPr lang="en-US" sz="24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5" y="1892300"/>
            <a:ext cx="8143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 DAG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8363" y="2449513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21253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>
                  <a:latin typeface="Times New Roman"/>
                  <a:cs typeface="Times New Roman"/>
                </a:rPr>
                <a:t>A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804988" y="30734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668471" y="28162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287713" y="30638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59175" y="2822576"/>
            <a:ext cx="2884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{node id</a:t>
            </a:r>
            <a:r>
              <a:rPr lang="en-US" sz="2200" baseline="-250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, …, node </a:t>
            </a:r>
            <a:r>
              <a:rPr lang="en-US" sz="2200" dirty="0" err="1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id</a:t>
            </a:r>
            <a:r>
              <a:rPr lang="en-US" sz="2200" baseline="-25000" dirty="0" err="1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k</a:t>
            </a:r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487313"/>
            <a:ext cx="171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FIND SINK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5457279"/>
            <a:ext cx="716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C, F</a:t>
            </a:r>
            <a:r>
              <a:rPr lang="en-US" sz="2200" dirty="0" smtClean="0"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dirty="0" err="1" smtClean="0">
                <a:latin typeface="Times New Roman" pitchFamily="26" charset="0"/>
              </a:rPr>
              <a:t>s.t</a:t>
            </a:r>
            <a:r>
              <a:rPr lang="en-US" sz="2200" dirty="0" smtClean="0">
                <a:latin typeface="Times New Roman" pitchFamily="26" charset="0"/>
              </a:rPr>
              <a:t>. </a:t>
            </a:r>
            <a:r>
              <a:rPr lang="en-US" sz="2200" dirty="0" err="1" smtClean="0">
                <a:latin typeface="Times New Roman" pitchFamily="26" charset="0"/>
              </a:rPr>
              <a:t>F(x</a:t>
            </a:r>
            <a:r>
              <a:rPr lang="en-US" sz="2200" dirty="0" smtClean="0">
                <a:latin typeface="Times New Roman" pitchFamily="26" charset="0"/>
              </a:rPr>
              <a:t>) ≥ </a:t>
            </a:r>
            <a:r>
              <a:rPr lang="en-US" sz="2200" dirty="0" err="1" smtClean="0">
                <a:latin typeface="Times New Roman" pitchFamily="26" charset="0"/>
              </a:rPr>
              <a:t>F(y</a:t>
            </a:r>
            <a:r>
              <a:rPr lang="en-US" sz="2200" dirty="0" smtClean="0">
                <a:latin typeface="Times New Roman" pitchFamily="26" charset="0"/>
              </a:rPr>
              <a:t>), for all </a:t>
            </a:r>
            <a:r>
              <a:rPr lang="en-US" sz="2200" i="1" dirty="0" err="1" smtClean="0">
                <a:latin typeface="Times New Roman" pitchFamily="26" charset="0"/>
              </a:rPr>
              <a:t>y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dirty="0" err="1" smtClean="0">
                <a:sym typeface="Symbol"/>
              </a:rPr>
              <a:t>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200" i="1" dirty="0" err="1" smtClean="0">
                <a:latin typeface="Times New Roman" pitchFamily="26" charset="0"/>
              </a:rPr>
              <a:t>C</a:t>
            </a:r>
            <a:r>
              <a:rPr lang="en-US" sz="2200" dirty="0" err="1" smtClean="0">
                <a:latin typeface="Times New Roman" pitchFamily="26" charset="0"/>
              </a:rPr>
              <a:t>(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dirty="0" smtClean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3" name="Group 38"/>
          <p:cNvGrpSpPr/>
          <p:nvPr/>
        </p:nvGrpSpPr>
        <p:grpSpPr>
          <a:xfrm>
            <a:off x="212723" y="60108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PLS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latin typeface="Times New Roman" pitchFamily="26" charset="0"/>
                </a:rPr>
                <a:t>{</a:t>
              </a:r>
              <a:r>
                <a:rPr lang="en-US" sz="2200" i="1" dirty="0" smtClean="0">
                  <a:latin typeface="Times New Roman" pitchFamily="26" charset="0"/>
                </a:rPr>
                <a:t> Search problems in FNP reducible to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FIND SINK</a:t>
              </a:r>
              <a:r>
                <a:rPr lang="en-US" sz="2800" dirty="0" smtClean="0">
                  <a:latin typeface="Times New Roman" pitchFamily="26" charset="0"/>
                </a:rPr>
                <a:t>}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138363" y="4023843"/>
            <a:ext cx="1149350" cy="927570"/>
            <a:chOff x="2382520" y="4343400"/>
            <a:chExt cx="822960" cy="8229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608987" y="4467831"/>
              <a:ext cx="519669" cy="49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latin typeface="Times New Roman"/>
                  <a:cs typeface="Times New Roman"/>
                </a:rPr>
                <a:t>F</a:t>
              </a:r>
              <a:endParaRPr lang="en-US" sz="30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>
            <a:off x="1804988" y="44577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68471" y="42005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330700"/>
            <a:ext cx="558800" cy="558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088" y="4227513"/>
            <a:ext cx="1587500" cy="5715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40050" y="4204227"/>
            <a:ext cx="1708150" cy="672573"/>
            <a:chOff x="2940050" y="4432827"/>
            <a:chExt cx="1708150" cy="672573"/>
          </a:xfrm>
        </p:grpSpPr>
        <p:cxnSp>
          <p:nvCxnSpPr>
            <p:cNvPr id="21" name="Straight Arrow Connector 25"/>
            <p:cNvCxnSpPr>
              <a:cxnSpLocks noChangeShapeType="1"/>
            </p:cNvCxnSpPr>
            <p:nvPr/>
          </p:nvCxnSpPr>
          <p:spPr bwMode="auto">
            <a:xfrm>
              <a:off x="3292475" y="4684714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40050" y="4432827"/>
              <a:ext cx="1708150" cy="672573"/>
              <a:chOff x="2940050" y="3658127"/>
              <a:chExt cx="1708150" cy="672573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9400" y="3771900"/>
                <a:ext cx="558800" cy="558800"/>
              </a:xfrm>
              <a:prstGeom prst="rect">
                <a:avLst/>
              </a:prstGeom>
            </p:spPr>
          </p:pic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050" y="3658127"/>
                <a:ext cx="1587500" cy="584200"/>
              </a:xfrm>
              <a:prstGeom prst="rect">
                <a:avLst/>
              </a:prstGeom>
            </p:spPr>
          </p:pic>
        </p:grpSp>
      </p:grp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5830888" y="4216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635625" y="4521200"/>
            <a:ext cx="347663" cy="554038"/>
            <a:chOff x="5635625" y="4953000"/>
            <a:chExt cx="347663" cy="554038"/>
          </a:xfrm>
        </p:grpSpPr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" name="Picture 25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6669088" y="4064000"/>
            <a:ext cx="382587" cy="546100"/>
            <a:chOff x="6669088" y="4495800"/>
            <a:chExt cx="382587" cy="546100"/>
          </a:xfrm>
        </p:grpSpPr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8" name="Picture 26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40"/>
          <p:cNvSpPr txBox="1"/>
          <p:nvPr/>
        </p:nvSpPr>
        <p:spPr>
          <a:xfrm>
            <a:off x="161923" y="1196945"/>
            <a:ext cx="356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“Every DAG has a sink.”</a:t>
            </a:r>
            <a:endParaRPr lang="en-US" sz="22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265" y="4191000"/>
                <a:ext cx="49083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&amp;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722" y="3481358"/>
                <a:ext cx="35511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547" y="4645039"/>
                <a:ext cx="49943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05" y="3962400"/>
                <a:ext cx="50539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59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0" grpId="0"/>
      <p:bldP spid="32" grpId="0" animBg="1"/>
      <p:bldP spid="41" grpId="0"/>
      <p:bldP spid="4" grpId="0"/>
      <p:bldP spid="5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935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latin typeface="Times New Roman"/>
                <a:cs typeface="Times New Roman"/>
              </a:rPr>
              <a:t>Brouwer’s</a:t>
            </a:r>
            <a:r>
              <a:rPr lang="en-US" sz="3600" b="1" dirty="0" smtClean="0">
                <a:latin typeface="Times New Roman"/>
                <a:cs typeface="Times New Roman"/>
              </a:rPr>
              <a:t> Fixed Point Theorem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573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9" name="Oval 8"/>
          <p:cNvSpPr/>
          <p:nvPr/>
        </p:nvSpPr>
        <p:spPr bwMode="auto">
          <a:xfrm>
            <a:off x="4775200" y="3517902"/>
            <a:ext cx="2148840" cy="21463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975100" y="3848103"/>
            <a:ext cx="2776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err="1" smtClean="0">
                <a:latin typeface="Times New Roman"/>
                <a:cs typeface="Times New Roman"/>
              </a:rPr>
              <a:t>f</a:t>
            </a:r>
            <a:endParaRPr lang="en-US" sz="2600" i="1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Times New Roman"/>
                    <a:cs typeface="Times New Roman"/>
                  </a:rPr>
                  <a:t>[</a:t>
                </a:r>
                <a:r>
                  <a:rPr lang="en-US" sz="2600" b="1" dirty="0" err="1" smtClean="0">
                    <a:latin typeface="Times New Roman"/>
                    <a:cs typeface="Times New Roman"/>
                  </a:rPr>
                  <a:t>Brouwer</a:t>
                </a:r>
                <a:r>
                  <a:rPr lang="en-US" sz="2600" b="1" dirty="0" smtClean="0">
                    <a:latin typeface="Times New Roman"/>
                    <a:cs typeface="Times New Roman"/>
                  </a:rPr>
                  <a:t> 1910]:</a:t>
                </a:r>
                <a:r>
                  <a:rPr lang="en-US" sz="2600" dirty="0" smtClean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Let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: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→</m:t>
                    </m:r>
                  </m:oMath>
                </a14:m>
                <a:r>
                  <a:rPr lang="en-US" sz="2200" i="1" dirty="0" smtClean="0">
                    <a:latin typeface="Times New Roman"/>
                    <a:cs typeface="Times New Roman"/>
                  </a:rPr>
                  <a:t> D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 be a continuous function from a convex and compact subset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D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of the Euclidean space to itself. 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74" y="1143002"/>
                <a:ext cx="788452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14" t="-6618" r="-1700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Times New Roman"/>
                    <a:cs typeface="Times New Roman"/>
                  </a:rPr>
                  <a:t>Then there exists an  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cs typeface="Times New Roman"/>
                      </a:rPr>
                      <m:t>𝐷</m:t>
                    </m:r>
                  </m:oMath>
                </a14:m>
                <a:r>
                  <a:rPr lang="en-US" sz="2200" i="1" dirty="0" smtClean="0">
                    <a:latin typeface="Times New Roman"/>
                    <a:cs typeface="Times New Roman"/>
                  </a:rPr>
                  <a:t>  </a:t>
                </a:r>
                <a:r>
                  <a:rPr lang="en-US" sz="2200" dirty="0" err="1" smtClean="0">
                    <a:latin typeface="Times New Roman"/>
                    <a:cs typeface="Times New Roman"/>
                  </a:rPr>
                  <a:t>s.t.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 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= 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f</a:t>
                </a:r>
                <a:r>
                  <a:rPr lang="en-US" sz="22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) .</a:t>
                </a:r>
                <a:endParaRPr lang="en-US" sz="22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610" y="1973998"/>
                <a:ext cx="5849938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356" t="-8451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1"/>
          <p:cNvGrpSpPr/>
          <p:nvPr/>
        </p:nvGrpSpPr>
        <p:grpSpPr>
          <a:xfrm>
            <a:off x="4" y="1973996"/>
            <a:ext cx="2018501" cy="1022172"/>
            <a:chOff x="0" y="1973996"/>
            <a:chExt cx="2018501" cy="102217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1003301" y="1973996"/>
              <a:ext cx="889001" cy="610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0" y="2626836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closed and bounded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094610" y="4334990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1" name="Rectangle 20"/>
          <p:cNvSpPr/>
          <p:nvPr/>
        </p:nvSpPr>
        <p:spPr>
          <a:xfrm>
            <a:off x="5580760" y="4289746"/>
            <a:ext cx="6676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D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294278" y="3059668"/>
            <a:ext cx="7115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Below we show a few examples, when </a:t>
            </a:r>
            <a:r>
              <a:rPr lang="en-US" sz="2000" i="1" dirty="0" smtClean="0">
                <a:latin typeface="Times New Roman"/>
                <a:cs typeface="Times New Roman"/>
              </a:rPr>
              <a:t>D </a:t>
            </a:r>
            <a:r>
              <a:rPr lang="en-US" sz="2000" dirty="0" smtClean="0">
                <a:latin typeface="Times New Roman"/>
                <a:cs typeface="Times New Roman"/>
              </a:rPr>
              <a:t>is the 2-dimensional disk.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733800" y="4340546"/>
            <a:ext cx="7547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3229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0" grpId="0"/>
      <p:bldP spid="21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DAG</a:t>
            </a:r>
            <a:endParaRPr lang="en-US" sz="3600" dirty="0" smtClean="0"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745892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5160107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90727" y="276118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636104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363912" y="3242733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681412" y="23283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2644896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4483100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31606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4221285" y="358986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5240214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3975100" y="453707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3045435" y="4623856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3494820" y="4114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stCxn id="192" idx="5"/>
              <a:endCxn id="191" idx="1"/>
            </p:cNvCxnSpPr>
            <p:nvPr/>
          </p:nvCxnSpPr>
          <p:spPr bwMode="auto">
            <a:xfrm rot="16200000" flipH="1">
              <a:off x="2700360" y="2472777"/>
              <a:ext cx="386326" cy="241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91" idx="3"/>
              <a:endCxn id="196" idx="7"/>
            </p:cNvCxnSpPr>
            <p:nvPr/>
          </p:nvCxnSpPr>
          <p:spPr bwMode="auto">
            <a:xfrm rot="5400000">
              <a:off x="2718513" y="2972473"/>
              <a:ext cx="358813" cy="232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191" idx="5"/>
              <a:endCxn id="193" idx="1"/>
            </p:cNvCxnSpPr>
            <p:nvPr/>
          </p:nvCxnSpPr>
          <p:spPr bwMode="auto">
            <a:xfrm rot="16200000" flipH="1">
              <a:off x="3078021" y="2958796"/>
              <a:ext cx="358813" cy="259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>
              <a:stCxn id="195" idx="3"/>
              <a:endCxn id="193" idx="0"/>
            </p:cNvCxnSpPr>
            <p:nvPr/>
          </p:nvCxnSpPr>
          <p:spPr bwMode="auto">
            <a:xfrm rot="5400000">
              <a:off x="3191322" y="2729180"/>
              <a:ext cx="766252" cy="260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>
              <a:stCxn id="190" idx="3"/>
              <a:endCxn id="189" idx="7"/>
            </p:cNvCxnSpPr>
            <p:nvPr/>
          </p:nvCxnSpPr>
          <p:spPr bwMode="auto">
            <a:xfrm rot="5400000">
              <a:off x="4883336" y="2399589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189" idx="3"/>
              <a:endCxn id="199" idx="7"/>
            </p:cNvCxnSpPr>
            <p:nvPr/>
          </p:nvCxnSpPr>
          <p:spPr bwMode="auto">
            <a:xfrm rot="5400000">
              <a:off x="4167332" y="3013260"/>
              <a:ext cx="792729" cy="411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stCxn id="193" idx="4"/>
              <a:endCxn id="71" idx="0"/>
            </p:cNvCxnSpPr>
            <p:nvPr/>
          </p:nvCxnSpPr>
          <p:spPr bwMode="auto">
            <a:xfrm rot="16200000" flipH="1">
              <a:off x="3160225" y="3700095"/>
              <a:ext cx="698499" cy="130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89" idx="5"/>
              <a:endCxn id="200" idx="1"/>
            </p:cNvCxnSpPr>
            <p:nvPr/>
          </p:nvCxnSpPr>
          <p:spPr bwMode="auto">
            <a:xfrm rot="16200000" flipH="1">
              <a:off x="4850362" y="2854836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199" idx="4"/>
              <a:endCxn id="66" idx="0"/>
            </p:cNvCxnSpPr>
            <p:nvPr/>
          </p:nvCxnSpPr>
          <p:spPr bwMode="auto">
            <a:xfrm rot="5400000">
              <a:off x="3791481" y="4027161"/>
              <a:ext cx="773640" cy="2461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98" idx="3"/>
            </p:cNvCxnSpPr>
            <p:nvPr/>
          </p:nvCxnSpPr>
          <p:spPr bwMode="auto">
            <a:xfrm rot="5400000">
              <a:off x="5327607" y="2815271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594068" y="4288368"/>
              <a:ext cx="381031" cy="335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71" idx="3"/>
              <a:endCxn id="68" idx="7"/>
            </p:cNvCxnSpPr>
            <p:nvPr/>
          </p:nvCxnSpPr>
          <p:spPr bwMode="auto">
            <a:xfrm rot="5400000">
              <a:off x="3157072" y="4288063"/>
              <a:ext cx="386326" cy="336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>
              <a:stCxn id="195" idx="5"/>
              <a:endCxn id="199" idx="1"/>
            </p:cNvCxnSpPr>
            <p:nvPr/>
          </p:nvCxnSpPr>
          <p:spPr bwMode="auto">
            <a:xfrm rot="16200000" flipH="1">
              <a:off x="3462055" y="2832590"/>
              <a:ext cx="1138803" cy="426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stCxn id="197" idx="5"/>
              <a:endCxn id="189" idx="1"/>
            </p:cNvCxnSpPr>
            <p:nvPr/>
          </p:nvCxnSpPr>
          <p:spPr bwMode="auto">
            <a:xfrm rot="16200000" flipH="1">
              <a:off x="4544832" y="2475300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5401406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5815621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138614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6387120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5895728" y="4920729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Straight Arrow Connector 144"/>
            <p:cNvCxnSpPr>
              <a:stCxn id="141" idx="3"/>
              <a:endCxn id="140" idx="7"/>
            </p:cNvCxnSpPr>
            <p:nvPr/>
          </p:nvCxnSpPr>
          <p:spPr bwMode="auto">
            <a:xfrm rot="5400000">
              <a:off x="5538850" y="4077585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>
              <a:stCxn id="140" idx="5"/>
              <a:endCxn id="144" idx="1"/>
            </p:cNvCxnSpPr>
            <p:nvPr/>
          </p:nvCxnSpPr>
          <p:spPr bwMode="auto">
            <a:xfrm rot="16200000" flipH="1">
              <a:off x="5505876" y="4532832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stCxn id="143" idx="3"/>
            </p:cNvCxnSpPr>
            <p:nvPr/>
          </p:nvCxnSpPr>
          <p:spPr bwMode="auto">
            <a:xfrm rot="5400000">
              <a:off x="5983121" y="4493267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>
              <a:stCxn id="142" idx="5"/>
              <a:endCxn id="140" idx="1"/>
            </p:cNvCxnSpPr>
            <p:nvPr/>
          </p:nvCxnSpPr>
          <p:spPr bwMode="auto">
            <a:xfrm rot="16200000" flipH="1">
              <a:off x="5200346" y="4153296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400799" y="5352533"/>
            <a:ext cx="1346980" cy="400110"/>
            <a:chOff x="6400799" y="5352533"/>
            <a:chExt cx="1346980" cy="400110"/>
          </a:xfrm>
        </p:grpSpPr>
        <p:sp>
          <p:nvSpPr>
            <p:cNvPr id="204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27799" y="53525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8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r>
              <a:rPr lang="en-US" sz="3600" dirty="0" smtClean="0"/>
              <a:t>PPP: Polynomial </a:t>
            </a:r>
            <a:r>
              <a:rPr lang="en-US" sz="3600" dirty="0"/>
              <a:t>Pigeonhole </a:t>
            </a:r>
            <a:r>
              <a:rPr lang="en-US" sz="3600" dirty="0" smtClean="0"/>
              <a:t>Principle</a:t>
            </a:r>
            <a:r>
              <a:rPr lang="en-US" sz="3600" dirty="0" smtClean="0">
                <a:latin typeface="Times" pitchFamily="26" charset="0"/>
                <a:ea typeface="ＭＳ Ｐゴシック" pitchFamily="26" charset="-128"/>
              </a:rPr>
              <a:t> </a:t>
            </a:r>
            <a:r>
              <a:rPr lang="en-US" sz="24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</a:t>
            </a:r>
            <a:r>
              <a:rPr lang="en-US" sz="24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57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one circuit: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78238" y="29464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latin typeface="Times New Roman"/>
                  <a:cs typeface="Times New Roman"/>
                </a:rPr>
                <a:t>C</a:t>
              </a:r>
              <a:endParaRPr lang="en-US" sz="3000" i="1" dirty="0"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3344863" y="3570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2290763" y="3313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4827588" y="3560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5099050" y="3332163"/>
            <a:ext cx="102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90413"/>
            <a:ext cx="186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COLLISION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4911179"/>
            <a:ext cx="6983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C</a:t>
            </a:r>
            <a:r>
              <a:rPr lang="en-US" sz="2200" dirty="0" smtClean="0"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dirty="0" err="1" smtClean="0">
                <a:latin typeface="Times New Roman" pitchFamily="26" charset="0"/>
              </a:rPr>
              <a:t>s.t</a:t>
            </a:r>
            <a:r>
              <a:rPr lang="en-US" sz="2200" dirty="0" smtClean="0">
                <a:latin typeface="Times New Roman" pitchFamily="26" charset="0"/>
              </a:rPr>
              <a:t>. </a:t>
            </a:r>
            <a:r>
              <a:rPr lang="en-US" sz="2200" i="1" dirty="0" smtClean="0">
                <a:latin typeface="Times New Roman" pitchFamily="26" charset="0"/>
              </a:rPr>
              <a:t>C</a:t>
            </a:r>
            <a:r>
              <a:rPr lang="en-US" sz="2200" dirty="0" smtClean="0">
                <a:latin typeface="Times New Roman" pitchFamily="26" charset="0"/>
              </a:rPr>
              <a:t>( 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)=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; or find 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i="1" dirty="0" smtClean="0">
                <a:latin typeface="Times New Roman" pitchFamily="26" charset="0"/>
              </a:rPr>
              <a:t> ≠ </a:t>
            </a:r>
            <a:r>
              <a:rPr lang="en-US" sz="2200" i="1" dirty="0" err="1" smtClean="0">
                <a:latin typeface="Times New Roman" pitchFamily="26" charset="0"/>
              </a:rPr>
              <a:t>y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 err="1" smtClean="0">
                <a:latin typeface="Times New Roman" pitchFamily="26" charset="0"/>
              </a:rPr>
              <a:t>s.t</a:t>
            </a:r>
            <a:r>
              <a:rPr lang="en-US" sz="2200" dirty="0" smtClean="0">
                <a:latin typeface="Times New Roman" pitchFamily="26" charset="0"/>
              </a:rPr>
              <a:t>. </a:t>
            </a:r>
            <a:r>
              <a:rPr lang="en-US" sz="2200" i="1" dirty="0" err="1" smtClean="0">
                <a:latin typeface="Times New Roman" pitchFamily="26" charset="0"/>
              </a:rPr>
              <a:t>C</a:t>
            </a:r>
            <a:r>
              <a:rPr lang="en-US" sz="2200" dirty="0" err="1" smtClean="0">
                <a:latin typeface="Times New Roman" pitchFamily="26" charset="0"/>
              </a:rPr>
              <a:t>(</a:t>
            </a:r>
            <a:r>
              <a:rPr lang="en-US" sz="2200" i="1" dirty="0" err="1" smtClean="0">
                <a:latin typeface="Times New Roman" pitchFamily="26" charset="0"/>
              </a:rPr>
              <a:t>x</a:t>
            </a:r>
            <a:r>
              <a:rPr lang="en-US" sz="2200" dirty="0" smtClean="0">
                <a:latin typeface="Times New Roman" pitchFamily="26" charset="0"/>
              </a:rPr>
              <a:t>)=</a:t>
            </a:r>
            <a:r>
              <a:rPr lang="en-US" sz="2200" i="1" dirty="0" err="1" smtClean="0">
                <a:latin typeface="Times New Roman" pitchFamily="26" charset="0"/>
              </a:rPr>
              <a:t>C</a:t>
            </a:r>
            <a:r>
              <a:rPr lang="en-US" sz="2200" dirty="0" err="1" smtClean="0">
                <a:latin typeface="Times New Roman" pitchFamily="26" charset="0"/>
              </a:rPr>
              <a:t>(</a:t>
            </a:r>
            <a:r>
              <a:rPr lang="en-US" sz="2200" i="1" dirty="0" err="1" smtClean="0">
                <a:latin typeface="Times New Roman" pitchFamily="26" charset="0"/>
              </a:rPr>
              <a:t>y</a:t>
            </a:r>
            <a:r>
              <a:rPr lang="en-US" sz="2200" dirty="0" smtClean="0">
                <a:latin typeface="Times New Roman" pitchFamily="26" charset="0"/>
              </a:rPr>
              <a:t>). </a:t>
            </a:r>
            <a:endParaRPr lang="en-US" sz="2200" dirty="0"/>
          </a:p>
        </p:txBody>
      </p:sp>
      <p:grpSp>
        <p:nvGrpSpPr>
          <p:cNvPr id="5" name="Group 38"/>
          <p:cNvGrpSpPr/>
          <p:nvPr/>
        </p:nvGrpSpPr>
        <p:grpSpPr>
          <a:xfrm>
            <a:off x="212723" y="58457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PPP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latin typeface="Times New Roman" pitchFamily="26" charset="0"/>
                </a:rPr>
                <a:t>{</a:t>
              </a:r>
              <a:r>
                <a:rPr lang="en-US" sz="2200" i="1" dirty="0" smtClean="0">
                  <a:latin typeface="Times New Roman" pitchFamily="26" charset="0"/>
                </a:rPr>
                <a:t> Search problems in FNP reducible to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COLLISION </a:t>
              </a:r>
              <a:r>
                <a:rPr lang="en-US" sz="2800" dirty="0" smtClean="0">
                  <a:latin typeface="Times New Roman" pitchFamily="26" charset="0"/>
                </a:rPr>
                <a:t>}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endParaRPr lang="en-US" sz="2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98423" y="1397000"/>
            <a:ext cx="8753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2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en-US" sz="22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elements to n-1 elements, then there is a collision.”</a:t>
            </a:r>
            <a:endParaRPr lang="en-US" sz="22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7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90170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794647" y="3638947"/>
            <a:ext cx="1117600" cy="445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4159647" y="3690541"/>
            <a:ext cx="1117600" cy="34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3289301" y="1523999"/>
            <a:ext cx="2209799" cy="1225551"/>
            <a:chOff x="3289301" y="1523999"/>
            <a:chExt cx="2209799" cy="1225551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537075" y="1787525"/>
              <a:ext cx="1225550" cy="69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3946922" y="2085578"/>
              <a:ext cx="1162051" cy="3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3165475" y="1647825"/>
              <a:ext cx="1225551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6" name="Straight Arrow Connector 35"/>
          <p:cNvCxnSpPr/>
          <p:nvPr/>
        </p:nvCxnSpPr>
        <p:spPr bwMode="auto">
          <a:xfrm rot="16200000" flipV="1">
            <a:off x="2651126" y="3946524"/>
            <a:ext cx="2127250" cy="110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547394" y="4267200"/>
            <a:ext cx="1308100" cy="1295400"/>
            <a:chOff x="4547394" y="4267200"/>
            <a:chExt cx="1308100" cy="1295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7394" y="4267200"/>
              <a:ext cx="1308100" cy="74930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445397" y="5118497"/>
              <a:ext cx="5461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3962400" y="9906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TFNP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6371" y="2829580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5432" y="274955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8721" y="2799090"/>
            <a:ext cx="81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PPA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95800" y="4409782"/>
            <a:ext cx="107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PPAD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3639" y="560453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3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4" name="Freeform 13"/>
          <p:cNvSpPr/>
          <p:nvPr/>
        </p:nvSpPr>
        <p:spPr bwMode="auto">
          <a:xfrm>
            <a:off x="3419689" y="2235201"/>
            <a:ext cx="1231900" cy="527051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sp>
        <p:nvSpPr>
          <p:cNvPr id="15" name="Freeform 14"/>
          <p:cNvSpPr/>
          <p:nvPr/>
        </p:nvSpPr>
        <p:spPr bwMode="auto">
          <a:xfrm rot="20016220" flipV="1">
            <a:off x="3855443" y="4439680"/>
            <a:ext cx="1163940" cy="401376"/>
          </a:xfrm>
          <a:custGeom>
            <a:avLst/>
            <a:gdLst>
              <a:gd name="connsiteX0" fmla="*/ 0 w 812800"/>
              <a:gd name="connsiteY0" fmla="*/ 374650 h 374650"/>
              <a:gd name="connsiteX1" fmla="*/ 330200 w 812800"/>
              <a:gd name="connsiteY1" fmla="*/ 44450 h 374650"/>
              <a:gd name="connsiteX2" fmla="*/ 812800 w 812800"/>
              <a:gd name="connsiteY2" fmla="*/ 1079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374650">
                <a:moveTo>
                  <a:pt x="0" y="374650"/>
                </a:moveTo>
                <a:cubicBezTo>
                  <a:pt x="97366" y="231775"/>
                  <a:pt x="194733" y="88900"/>
                  <a:pt x="330200" y="44450"/>
                </a:cubicBezTo>
                <a:cubicBezTo>
                  <a:pt x="465667" y="0"/>
                  <a:pt x="812800" y="107950"/>
                  <a:pt x="812800" y="107950"/>
                </a:cubicBezTo>
              </a:path>
            </a:pathLst>
          </a:cu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/>
          </a:p>
        </p:txBody>
      </p:sp>
      <p:grpSp>
        <p:nvGrpSpPr>
          <p:cNvPr id="2" name="Group 8"/>
          <p:cNvGrpSpPr/>
          <p:nvPr/>
        </p:nvGrpSpPr>
        <p:grpSpPr>
          <a:xfrm>
            <a:off x="4273018" y="3397258"/>
            <a:ext cx="3119113" cy="1664210"/>
            <a:chOff x="4273014" y="3397255"/>
            <a:chExt cx="3119113" cy="16642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4356100" y="3467100"/>
              <a:ext cx="2060575" cy="1155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200775" y="469213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fixed point</a:t>
              </a:r>
              <a:endParaRPr lang="en-US" dirty="0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4273014" y="3397255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/>
            </a:p>
          </p:txBody>
        </p:sp>
      </p:grpSp>
      <p:sp>
        <p:nvSpPr>
          <p:cNvPr id="11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latin typeface="Times New Roman"/>
                <a:cs typeface="Times New Roman"/>
              </a:rPr>
              <a:t>Brouwer’s</a:t>
            </a:r>
            <a:r>
              <a:rPr lang="en-US" sz="3600" b="1" dirty="0" smtClean="0">
                <a:latin typeface="Times New Roman"/>
                <a:cs typeface="Times New Roman"/>
              </a:rPr>
              <a:t> Fixed Point Theorem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647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3293526" y="2368545"/>
            <a:ext cx="1178560" cy="1177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657600" y="1313937"/>
            <a:ext cx="3795196" cy="1408063"/>
            <a:chOff x="3657600" y="1313934"/>
            <a:chExt cx="3795196" cy="1408063"/>
          </a:xfrm>
        </p:grpSpPr>
        <p:cxnSp>
          <p:nvCxnSpPr>
            <p:cNvPr id="17" name="Straight Arrow Connector 16"/>
            <p:cNvCxnSpPr>
              <a:stCxn id="20" idx="6"/>
            </p:cNvCxnSpPr>
            <p:nvPr/>
          </p:nvCxnSpPr>
          <p:spPr bwMode="auto">
            <a:xfrm flipV="1">
              <a:off x="3749040" y="14986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197600" y="13139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3657600" y="26299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stCxn id="7" idx="2"/>
            <a:endCxn id="9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9" idx="3"/>
          </p:cNvCxnSpPr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9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  <a:endCxn id="9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  <a:endCxn id="9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  <a:endCxn id="9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  <a:endCxn id="9" idx="0"/>
          </p:cNvCxnSpPr>
          <p:nvPr/>
        </p:nvCxnSpPr>
        <p:spPr bwMode="auto">
          <a:xfrm rot="16200000" flipH="1" flipV="1">
            <a:off x="3835136" y="1942829"/>
            <a:ext cx="473388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7" idx="1"/>
            <a:endCxn id="9" idx="1"/>
          </p:cNvCxnSpPr>
          <p:nvPr/>
        </p:nvCxnSpPr>
        <p:spPr bwMode="auto">
          <a:xfrm rot="16200000" flipH="1">
            <a:off x="3205085" y="2279987"/>
            <a:ext cx="171821" cy="350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latin typeface="Times New Roman"/>
                <a:cs typeface="Times New Roman"/>
              </a:rPr>
              <a:t>Brouwer’s</a:t>
            </a:r>
            <a:r>
              <a:rPr lang="en-US" sz="3600" b="1" dirty="0" smtClean="0">
                <a:latin typeface="Times New Roman"/>
                <a:cs typeface="Times New Roman"/>
              </a:rPr>
              <a:t> Fixed Point Theorem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3040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641600" y="1895157"/>
            <a:ext cx="3238500" cy="323697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</p:cNvCxnSpPr>
          <p:nvPr/>
        </p:nvCxnSpPr>
        <p:spPr bwMode="auto">
          <a:xfrm rot="10800000" flipH="1">
            <a:off x="2641600" y="2957420"/>
            <a:ext cx="651926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660154" y="3829531"/>
            <a:ext cx="1261685" cy="35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</p:cNvCxnSpPr>
          <p:nvPr/>
        </p:nvCxnSpPr>
        <p:spPr bwMode="auto">
          <a:xfrm rot="5400000" flipH="1">
            <a:off x="3278911" y="4150191"/>
            <a:ext cx="1585841" cy="378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5"/>
          </p:cNvCxnSpPr>
          <p:nvPr/>
        </p:nvCxnSpPr>
        <p:spPr bwMode="auto">
          <a:xfrm rot="5400000" flipH="1">
            <a:off x="4210526" y="3462783"/>
            <a:ext cx="1284275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7"/>
          </p:cNvCxnSpPr>
          <p:nvPr/>
        </p:nvCxnSpPr>
        <p:spPr bwMode="auto">
          <a:xfrm rot="16200000" flipH="1" flipV="1">
            <a:off x="4766753" y="1901942"/>
            <a:ext cx="171821" cy="11063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7" idx="6"/>
          </p:cNvCxnSpPr>
          <p:nvPr/>
        </p:nvCxnSpPr>
        <p:spPr bwMode="auto">
          <a:xfrm flipH="1" flipV="1">
            <a:off x="4472086" y="2957420"/>
            <a:ext cx="1408014" cy="5562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7" idx="0"/>
          </p:cNvCxnSpPr>
          <p:nvPr/>
        </p:nvCxnSpPr>
        <p:spPr bwMode="auto">
          <a:xfrm rot="16200000" flipH="1" flipV="1">
            <a:off x="3944783" y="2052476"/>
            <a:ext cx="473388" cy="1587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Explosion 1 15"/>
          <p:cNvSpPr/>
          <p:nvPr/>
        </p:nvSpPr>
        <p:spPr bwMode="auto">
          <a:xfrm>
            <a:off x="3197006" y="2094485"/>
            <a:ext cx="1371600" cy="1725867"/>
          </a:xfrm>
          <a:prstGeom prst="irregularSeal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746500" y="1428237"/>
            <a:ext cx="3795196" cy="1408063"/>
            <a:chOff x="3746500" y="1428234"/>
            <a:chExt cx="3795196" cy="1408063"/>
          </a:xfrm>
        </p:grpSpPr>
        <p:cxnSp>
          <p:nvCxnSpPr>
            <p:cNvPr id="21" name="Straight Arrow Connector 20"/>
            <p:cNvCxnSpPr>
              <a:stCxn id="23" idx="6"/>
            </p:cNvCxnSpPr>
            <p:nvPr/>
          </p:nvCxnSpPr>
          <p:spPr bwMode="auto">
            <a:xfrm flipV="1">
              <a:off x="3837940" y="1612900"/>
              <a:ext cx="2448560" cy="11773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286500" y="1428234"/>
              <a:ext cx="1255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fixed point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3746500" y="2744222"/>
              <a:ext cx="91440" cy="9207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35" name="Straight Arrow Connector 34"/>
          <p:cNvCxnSpPr>
            <a:stCxn id="7" idx="1"/>
          </p:cNvCxnSpPr>
          <p:nvPr/>
        </p:nvCxnSpPr>
        <p:spPr bwMode="auto">
          <a:xfrm rot="16200000" flipH="1">
            <a:off x="3103485" y="2381584"/>
            <a:ext cx="375021" cy="350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23"/>
          <p:cNvSpPr>
            <a:spLocks noRot="1" noChangeArrowheads="1"/>
          </p:cNvSpPr>
          <p:nvPr/>
        </p:nvSpPr>
        <p:spPr bwMode="auto">
          <a:xfrm>
            <a:off x="876304" y="-45785"/>
            <a:ext cx="74873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latin typeface="Times New Roman"/>
                <a:cs typeface="Times New Roman"/>
              </a:rPr>
              <a:t>Brouwer’s</a:t>
            </a:r>
            <a:r>
              <a:rPr lang="en-US" sz="3600" b="1" dirty="0" smtClean="0">
                <a:latin typeface="Times New Roman"/>
                <a:cs typeface="Times New Roman"/>
              </a:rPr>
              <a:t> Fixed Point Theorem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158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68522" y="4329670"/>
            <a:ext cx="3661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Times New Roman"/>
                <a:cs typeface="Times New Roman"/>
              </a:rPr>
              <a:t>Brouwer</a:t>
            </a:r>
            <a:r>
              <a:rPr lang="en-US" sz="3600" i="1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ym typeface="Symbol"/>
              </a:rPr>
              <a:t></a:t>
            </a:r>
            <a:r>
              <a:rPr lang="en-US" sz="3600" dirty="0" smtClean="0"/>
              <a:t> </a:t>
            </a:r>
            <a:r>
              <a:rPr lang="en-US" sz="3600" i="1" dirty="0" smtClean="0">
                <a:latin typeface="Times New Roman"/>
                <a:cs typeface="Times New Roman"/>
              </a:rPr>
              <a:t>Nash</a:t>
            </a:r>
            <a:endParaRPr lang="en-US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6174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Times New Roman" charset="0"/>
            <a:cs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514350" indent="-514350">
          <a:buFont typeface="+mj-lt"/>
          <a:buAutoNum type="arabicPeriod"/>
          <a:defRPr sz="32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LemkeLinearSPLC1</Template>
  <TotalTime>35007</TotalTime>
  <Words>3005</Words>
  <Application>Microsoft Office PowerPoint</Application>
  <PresentationFormat>On-screen Show (4:3)</PresentationFormat>
  <Paragraphs>503</Paragraphs>
  <Slides>52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Pixel</vt:lpstr>
      <vt:lpstr>PowerPoint Presentation</vt:lpstr>
      <vt:lpstr>PowerPoint Presentation</vt:lpstr>
      <vt:lpstr>Games and Equilibria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Sperner’s Lemma (2-d)</vt:lpstr>
      <vt:lpstr>Sperner’s Lemma (2-d)</vt:lpstr>
      <vt:lpstr>Sperner’s Lemma (2-d)</vt:lpstr>
      <vt:lpstr>Sperner’s Lemma (2-d)</vt:lpstr>
      <vt:lpstr>PowerPoint Presentation</vt:lpstr>
      <vt:lpstr>Sperner  Brouwer (High-Level) </vt:lpstr>
      <vt:lpstr>Sperner  Brouwer (High-Level) </vt:lpstr>
      <vt:lpstr>Sperner  Brouwer (High-Level) </vt:lpstr>
      <vt:lpstr>Sperner  Brouwer (High-Level)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Sperner’s Lemma</vt:lpstr>
      <vt:lpstr>Proof of Sperner’s Lemma</vt:lpstr>
      <vt:lpstr>Proof of Sperner’s Lemma</vt:lpstr>
      <vt:lpstr>Proof of Sperner’s Lemma</vt:lpstr>
      <vt:lpstr>Proof Structure: A directed parity argument</vt:lpstr>
      <vt:lpstr>Recall: Lemke-Howson Structure for 2-Nash</vt:lpstr>
      <vt:lpstr>The PPAD Class [Papadimitriou ’94] (Polynomial Parity Argument for Directed Graph)</vt:lpstr>
      <vt:lpstr>END OF A LINE</vt:lpstr>
      <vt:lpstr>[Papadimitriou ’94]</vt:lpstr>
      <vt:lpstr>PowerPoint Presentation</vt:lpstr>
      <vt:lpstr>NP vs PPAD</vt:lpstr>
      <vt:lpstr>Function NP (FNP): Search problems</vt:lpstr>
      <vt:lpstr>Total FNP</vt:lpstr>
      <vt:lpstr>PPAD:</vt:lpstr>
      <vt:lpstr>Other arguments of existence, and resulting complexity classes</vt:lpstr>
      <vt:lpstr>PPA: Polynomial Parity Argument [Papadimitriou ’94]</vt:lpstr>
      <vt:lpstr>The Undirected Graph</vt:lpstr>
      <vt:lpstr>PLS: Polynomial Local Search   [Johnson, Papadimitriou, Yannakakis ’89]</vt:lpstr>
      <vt:lpstr>The DAG</vt:lpstr>
      <vt:lpstr>PPP: Polynomial Pigeonhole Principle [Papadimitriou ’94]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ruta</cp:lastModifiedBy>
  <cp:revision>1134</cp:revision>
  <dcterms:created xsi:type="dcterms:W3CDTF">2013-04-16T19:12:34Z</dcterms:created>
  <dcterms:modified xsi:type="dcterms:W3CDTF">2016-02-10T00:53:24Z</dcterms:modified>
</cp:coreProperties>
</file>