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862" r:id="rId3"/>
    <p:sldId id="863" r:id="rId4"/>
    <p:sldId id="898" r:id="rId5"/>
    <p:sldId id="899" r:id="rId6"/>
    <p:sldId id="900" r:id="rId7"/>
    <p:sldId id="901" r:id="rId8"/>
    <p:sldId id="907" r:id="rId9"/>
    <p:sldId id="902" r:id="rId10"/>
    <p:sldId id="903" r:id="rId11"/>
    <p:sldId id="905" r:id="rId12"/>
    <p:sldId id="906" r:id="rId13"/>
    <p:sldId id="828" r:id="rId14"/>
    <p:sldId id="895" r:id="rId15"/>
    <p:sldId id="908" r:id="rId16"/>
    <p:sldId id="896" r:id="rId17"/>
    <p:sldId id="897" r:id="rId18"/>
    <p:sldId id="894" r:id="rId19"/>
    <p:sldId id="910" r:id="rId20"/>
    <p:sldId id="949" r:id="rId21"/>
    <p:sldId id="911" r:id="rId22"/>
    <p:sldId id="950" r:id="rId23"/>
    <p:sldId id="912" r:id="rId24"/>
    <p:sldId id="921" r:id="rId25"/>
    <p:sldId id="933" r:id="rId26"/>
    <p:sldId id="934" r:id="rId27"/>
    <p:sldId id="922" r:id="rId28"/>
    <p:sldId id="935" r:id="rId29"/>
    <p:sldId id="941" r:id="rId30"/>
    <p:sldId id="923" r:id="rId31"/>
    <p:sldId id="924" r:id="rId32"/>
    <p:sldId id="925" r:id="rId33"/>
    <p:sldId id="926" r:id="rId34"/>
    <p:sldId id="927" r:id="rId35"/>
    <p:sldId id="928" r:id="rId36"/>
    <p:sldId id="929" r:id="rId37"/>
    <p:sldId id="930" r:id="rId38"/>
    <p:sldId id="931" r:id="rId39"/>
    <p:sldId id="932" r:id="rId40"/>
    <p:sldId id="955" r:id="rId41"/>
    <p:sldId id="940" r:id="rId42"/>
    <p:sldId id="936" r:id="rId43"/>
    <p:sldId id="939" r:id="rId44"/>
    <p:sldId id="937" r:id="rId45"/>
    <p:sldId id="938" r:id="rId46"/>
    <p:sldId id="942" r:id="rId47"/>
    <p:sldId id="943" r:id="rId48"/>
    <p:sldId id="945" r:id="rId49"/>
    <p:sldId id="944" r:id="rId50"/>
    <p:sldId id="946" r:id="rId51"/>
    <p:sldId id="947" r:id="rId52"/>
    <p:sldId id="948" r:id="rId53"/>
    <p:sldId id="951" r:id="rId54"/>
    <p:sldId id="954" r:id="rId55"/>
    <p:sldId id="917" r:id="rId56"/>
    <p:sldId id="952" r:id="rId57"/>
    <p:sldId id="953" r:id="rId58"/>
    <p:sldId id="91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1DA54"/>
    <a:srgbClr val="EE1802"/>
    <a:srgbClr val="FFC5C5"/>
    <a:srgbClr val="FF8585"/>
    <a:srgbClr val="D41602"/>
    <a:srgbClr val="E5C3EF"/>
    <a:srgbClr val="DE005A"/>
    <a:srgbClr val="EA005F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6" autoAdjust="0"/>
    <p:restoredTop sz="90451" autoAdjust="0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52FB-925B-4EE5-91BD-44D7BA50A70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3BA-1AA6-48F2-A840-6F9A2592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1"/>
          <p:cNvSpPr>
            <a:spLocks noChangeArrowheads="1"/>
          </p:cNvSpPr>
          <p:nvPr/>
        </p:nvSpPr>
        <p:spPr bwMode="auto">
          <a:xfrm>
            <a:off x="1400474" y="914703"/>
            <a:ext cx="4055566" cy="3134178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83" tIns="43241" rIns="86483" bIns="43241" anchor="ctr"/>
          <a:lstStyle/>
          <a:p>
            <a:pPr defTabSz="453488">
              <a:lnSpc>
                <a:spcPct val="118000"/>
              </a:lnSpc>
              <a:buClr>
                <a:srgbClr val="000000"/>
              </a:buClr>
              <a:buSzPct val="100000"/>
            </a:pPr>
            <a:endParaRPr lang="en-US" sz="2400"/>
          </a:p>
        </p:txBody>
      </p:sp>
      <p:sp>
        <p:nvSpPr>
          <p:cNvPr id="8806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098" y="4342191"/>
            <a:ext cx="5470922" cy="4101798"/>
          </a:xfrm>
          <a:noFill/>
          <a:ln/>
        </p:spPr>
        <p:txBody>
          <a:bodyPr wrap="none" lIns="82046" tIns="41024" rIns="82046" bIns="4102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2898438" y="-8982075"/>
            <a:ext cx="25800051" cy="19351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CD0B5-48A1-4486-B894-3A0ED05379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2898438" y="-8982075"/>
            <a:ext cx="25800051" cy="19351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CD0B5-48A1-4486-B894-3A0ED05379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1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16034" cy="1131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489" y="1599640"/>
            <a:ext cx="8216034" cy="451457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128E-AA16-4CBD-B569-316D1BAC36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3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1" charset="0"/>
              </a:defRPr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8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416" y="990599"/>
            <a:ext cx="75937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  <a:cs typeface="Andalus" pitchFamily="18" charset="-78"/>
              </a:rPr>
              <a:t>Lecture 6: Other Game Models and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  <a:cs typeface="Andalus" pitchFamily="18" charset="-78"/>
              </a:rPr>
              <a:t>Solution Concepts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260" y="3124200"/>
            <a:ext cx="872553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CS598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Ruta</a:t>
            </a:r>
            <a:r>
              <a:rPr lang="en-US" sz="3600" dirty="0" smtClean="0"/>
              <a:t> Mehta</a:t>
            </a:r>
          </a:p>
          <a:p>
            <a:pPr algn="ctr"/>
            <a:endParaRPr lang="en-US" sz="3600" dirty="0"/>
          </a:p>
          <a:p>
            <a:pPr algn="ctr"/>
            <a:r>
              <a:rPr lang="en-US" sz="2800" dirty="0" smtClean="0"/>
              <a:t>Some slides are borrowed from V. </a:t>
            </a:r>
            <a:r>
              <a:rPr lang="en-US" sz="2800" dirty="0" err="1" smtClean="0"/>
              <a:t>Conitzer’s</a:t>
            </a:r>
            <a:r>
              <a:rPr lang="en-US" sz="2800" dirty="0" smtClean="0"/>
              <a:t> presentations.</a:t>
            </a:r>
            <a:endParaRPr lang="en-US" sz="3600" dirty="0" smtClean="0"/>
          </a:p>
        </p:txBody>
      </p:sp>
      <p:sp>
        <p:nvSpPr>
          <p:cNvPr id="4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8000"/>
                </a:solidFill>
              </a:rPr>
              <a:t>Iterated</a:t>
            </a:r>
            <a:r>
              <a:rPr lang="en-US" altLang="en-US" smtClean="0"/>
              <a:t> dominance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8839200" cy="2286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Iterated dominance: remove (strictly/weakly) dominated strategy, repeat.</a:t>
            </a:r>
          </a:p>
        </p:txBody>
      </p:sp>
      <p:graphicFrame>
        <p:nvGraphicFramePr>
          <p:cNvPr id="2949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14711"/>
              </p:ext>
            </p:extLst>
          </p:nvPr>
        </p:nvGraphicFramePr>
        <p:xfrm>
          <a:off x="914400" y="3556000"/>
          <a:ext cx="3886199" cy="2376486"/>
        </p:xfrm>
        <a:graphic>
          <a:graphicData uri="http://schemas.openxmlformats.org/drawingml/2006/table">
            <a:tbl>
              <a:tblPr/>
              <a:tblGrid>
                <a:gridCol w="1226758"/>
                <a:gridCol w="1330601"/>
                <a:gridCol w="1328840"/>
              </a:tblGrid>
              <a:tr h="792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-1, 1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-1, 1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-1, 1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0" name="Freeform 28"/>
          <p:cNvSpPr>
            <a:spLocks/>
          </p:cNvSpPr>
          <p:nvPr/>
        </p:nvSpPr>
        <p:spPr bwMode="auto">
          <a:xfrm>
            <a:off x="76200" y="3860799"/>
            <a:ext cx="254000" cy="1004887"/>
          </a:xfrm>
          <a:custGeom>
            <a:avLst/>
            <a:gdLst>
              <a:gd name="T0" fmla="*/ 2147483647 w 448"/>
              <a:gd name="T1" fmla="*/ 0 h 624"/>
              <a:gd name="T2" fmla="*/ 2147483647 w 448"/>
              <a:gd name="T3" fmla="*/ 2147483647 h 624"/>
              <a:gd name="T4" fmla="*/ 2147483647 w 448"/>
              <a:gd name="T5" fmla="*/ 2147483647 h 624"/>
              <a:gd name="T6" fmla="*/ 2147483647 w 448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624"/>
              <a:gd name="T14" fmla="*/ 448 w 448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624">
                <a:moveTo>
                  <a:pt x="400" y="0"/>
                </a:moveTo>
                <a:cubicBezTo>
                  <a:pt x="260" y="52"/>
                  <a:pt x="120" y="104"/>
                  <a:pt x="64" y="192"/>
                </a:cubicBezTo>
                <a:cubicBezTo>
                  <a:pt x="8" y="280"/>
                  <a:pt x="0" y="456"/>
                  <a:pt x="64" y="528"/>
                </a:cubicBezTo>
                <a:cubicBezTo>
                  <a:pt x="128" y="600"/>
                  <a:pt x="288" y="612"/>
                  <a:pt x="448" y="624"/>
                </a:cubicBezTo>
              </a:path>
            </a:pathLst>
          </a:cu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>
            <a:off x="1676400" y="2667000"/>
            <a:ext cx="914400" cy="355600"/>
          </a:xfrm>
          <a:custGeom>
            <a:avLst/>
            <a:gdLst>
              <a:gd name="T0" fmla="*/ 0 w 576"/>
              <a:gd name="T1" fmla="*/ 2147483647 h 224"/>
              <a:gd name="T2" fmla="*/ 2147483647 w 576"/>
              <a:gd name="T3" fmla="*/ 2147483647 h 224"/>
              <a:gd name="T4" fmla="*/ 2147483647 w 576"/>
              <a:gd name="T5" fmla="*/ 2147483647 h 224"/>
              <a:gd name="T6" fmla="*/ 2147483647 w 576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224"/>
              <a:gd name="T14" fmla="*/ 576 w 576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224">
                <a:moveTo>
                  <a:pt x="0" y="224"/>
                </a:moveTo>
                <a:cubicBezTo>
                  <a:pt x="32" y="144"/>
                  <a:pt x="64" y="64"/>
                  <a:pt x="144" y="32"/>
                </a:cubicBezTo>
                <a:cubicBezTo>
                  <a:pt x="224" y="0"/>
                  <a:pt x="408" y="8"/>
                  <a:pt x="480" y="32"/>
                </a:cubicBezTo>
                <a:cubicBezTo>
                  <a:pt x="552" y="56"/>
                  <a:pt x="564" y="116"/>
                  <a:pt x="576" y="176"/>
                </a:cubicBezTo>
              </a:path>
            </a:pathLst>
          </a:cu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4942" name="Group 30"/>
          <p:cNvGraphicFramePr>
            <a:graphicFrameLocks noGrp="1"/>
          </p:cNvGraphicFramePr>
          <p:nvPr>
            <p:ph sz="half" idx="2"/>
          </p:nvPr>
        </p:nvGraphicFramePr>
        <p:xfrm>
          <a:off x="6686550" y="4419600"/>
          <a:ext cx="2305050" cy="1280068"/>
        </p:xfrm>
        <a:graphic>
          <a:graphicData uri="http://schemas.openxmlformats.org/drawingml/2006/table">
            <a:tbl>
              <a:tblPr/>
              <a:tblGrid>
                <a:gridCol w="1106488"/>
                <a:gridCol w="1198562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-1, 1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4957" name="Freeform 45"/>
          <p:cNvSpPr>
            <a:spLocks/>
          </p:cNvSpPr>
          <p:nvPr/>
        </p:nvSpPr>
        <p:spPr bwMode="auto">
          <a:xfrm>
            <a:off x="7391400" y="3606800"/>
            <a:ext cx="914400" cy="355600"/>
          </a:xfrm>
          <a:custGeom>
            <a:avLst/>
            <a:gdLst>
              <a:gd name="T0" fmla="*/ 0 w 576"/>
              <a:gd name="T1" fmla="*/ 2147483647 h 224"/>
              <a:gd name="T2" fmla="*/ 2147483647 w 576"/>
              <a:gd name="T3" fmla="*/ 2147483647 h 224"/>
              <a:gd name="T4" fmla="*/ 2147483647 w 576"/>
              <a:gd name="T5" fmla="*/ 2147483647 h 224"/>
              <a:gd name="T6" fmla="*/ 2147483647 w 576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224"/>
              <a:gd name="T14" fmla="*/ 576 w 576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224">
                <a:moveTo>
                  <a:pt x="0" y="224"/>
                </a:moveTo>
                <a:cubicBezTo>
                  <a:pt x="32" y="144"/>
                  <a:pt x="64" y="64"/>
                  <a:pt x="144" y="32"/>
                </a:cubicBezTo>
                <a:cubicBezTo>
                  <a:pt x="224" y="0"/>
                  <a:pt x="408" y="8"/>
                  <a:pt x="480" y="32"/>
                </a:cubicBezTo>
                <a:cubicBezTo>
                  <a:pt x="552" y="56"/>
                  <a:pt x="564" y="116"/>
                  <a:pt x="576" y="176"/>
                </a:cubicBezTo>
              </a:path>
            </a:pathLst>
          </a:cu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58" name="Freeform 46"/>
          <p:cNvSpPr>
            <a:spLocks/>
          </p:cNvSpPr>
          <p:nvPr/>
        </p:nvSpPr>
        <p:spPr bwMode="auto">
          <a:xfrm>
            <a:off x="5867400" y="4800600"/>
            <a:ext cx="228600" cy="609600"/>
          </a:xfrm>
          <a:custGeom>
            <a:avLst/>
            <a:gdLst>
              <a:gd name="T0" fmla="*/ 2147483647 w 448"/>
              <a:gd name="T1" fmla="*/ 0 h 624"/>
              <a:gd name="T2" fmla="*/ 2147483647 w 448"/>
              <a:gd name="T3" fmla="*/ 2147483647 h 624"/>
              <a:gd name="T4" fmla="*/ 2147483647 w 448"/>
              <a:gd name="T5" fmla="*/ 2147483647 h 624"/>
              <a:gd name="T6" fmla="*/ 2147483647 w 448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624"/>
              <a:gd name="T14" fmla="*/ 448 w 448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624">
                <a:moveTo>
                  <a:pt x="400" y="0"/>
                </a:moveTo>
                <a:cubicBezTo>
                  <a:pt x="260" y="52"/>
                  <a:pt x="120" y="104"/>
                  <a:pt x="64" y="192"/>
                </a:cubicBezTo>
                <a:cubicBezTo>
                  <a:pt x="8" y="280"/>
                  <a:pt x="0" y="456"/>
                  <a:pt x="64" y="528"/>
                </a:cubicBezTo>
                <a:cubicBezTo>
                  <a:pt x="128" y="600"/>
                  <a:pt x="288" y="612"/>
                  <a:pt x="448" y="624"/>
                </a:cubicBezTo>
              </a:path>
            </a:pathLst>
          </a:cu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59" name="Line 47"/>
          <p:cNvSpPr>
            <a:spLocks noChangeShapeType="1"/>
          </p:cNvSpPr>
          <p:nvPr/>
        </p:nvSpPr>
        <p:spPr bwMode="auto">
          <a:xfrm>
            <a:off x="5105400" y="4408487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0778" y="358269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778" y="4408487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9198" y="51816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1378" y="288448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</a:t>
            </a:r>
            <a:endParaRPr lang="en-US" sz="32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514600" y="288448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</a:t>
            </a:r>
            <a:endParaRPr lang="en-US" sz="32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288448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2200" y="450031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51178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387508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</a:t>
            </a:r>
            <a:endParaRPr lang="en-US" sz="32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8065189" y="387508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669315" y="4408487"/>
            <a:ext cx="1103085" cy="61749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800896" y="3582699"/>
            <a:ext cx="0" cy="23609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endCxn id="294916" idx="3"/>
          </p:cNvCxnSpPr>
          <p:nvPr/>
        </p:nvCxnSpPr>
        <p:spPr bwMode="auto">
          <a:xfrm>
            <a:off x="990600" y="4700874"/>
            <a:ext cx="3809999" cy="433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685414" y="5388514"/>
            <a:ext cx="2306186" cy="216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8343618" y="4500319"/>
            <a:ext cx="0" cy="11399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5054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 animBg="1"/>
      <p:bldP spid="13341" grpId="0" animBg="1"/>
      <p:bldP spid="294957" grpId="0" animBg="1"/>
      <p:bldP spid="294958" grpId="0" animBg="1"/>
      <p:bldP spid="294959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144000" cy="749300"/>
          </a:xfrm>
          <a:noFill/>
        </p:spPr>
        <p:txBody>
          <a:bodyPr/>
          <a:lstStyle/>
          <a:p>
            <a:pPr eaLnBrk="1" hangingPunct="1"/>
            <a:r>
              <a:rPr lang="en-US" altLang="en-US" sz="3600" dirty="0" smtClean="0"/>
              <a:t>Iterated dominance: path (in)dependence</a:t>
            </a:r>
          </a:p>
        </p:txBody>
      </p:sp>
      <p:graphicFrame>
        <p:nvGraphicFramePr>
          <p:cNvPr id="295939" name="Group 3"/>
          <p:cNvGraphicFramePr>
            <a:graphicFrameLocks noGrp="1"/>
          </p:cNvGraphicFramePr>
          <p:nvPr/>
        </p:nvGraphicFramePr>
        <p:xfrm>
          <a:off x="1054100" y="3268663"/>
          <a:ext cx="1706563" cy="1371600"/>
        </p:xfrm>
        <a:graphic>
          <a:graphicData uri="http://schemas.openxmlformats.org/drawingml/2006/table">
            <a:tbl>
              <a:tblPr/>
              <a:tblGrid>
                <a:gridCol w="819150"/>
                <a:gridCol w="887413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5953" name="Line 17"/>
          <p:cNvSpPr>
            <a:spLocks noChangeShapeType="1"/>
          </p:cNvSpPr>
          <p:nvPr/>
        </p:nvSpPr>
        <p:spPr bwMode="auto">
          <a:xfrm flipV="1">
            <a:off x="1047750" y="4401344"/>
            <a:ext cx="1735138" cy="388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5" name="AutoShape 19"/>
          <p:cNvSpPr>
            <a:spLocks noChangeArrowheads="1"/>
          </p:cNvSpPr>
          <p:nvPr/>
        </p:nvSpPr>
        <p:spPr bwMode="auto">
          <a:xfrm>
            <a:off x="555625" y="3992563"/>
            <a:ext cx="347663" cy="447675"/>
          </a:xfrm>
          <a:prstGeom prst="curvedRightArrow">
            <a:avLst>
              <a:gd name="adj1" fmla="val 25753"/>
              <a:gd name="adj2" fmla="val 51507"/>
              <a:gd name="adj3" fmla="val 33333"/>
            </a:avLst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5956" name="Line 20"/>
          <p:cNvSpPr>
            <a:spLocks noChangeShapeType="1"/>
          </p:cNvSpPr>
          <p:nvPr/>
        </p:nvSpPr>
        <p:spPr bwMode="auto">
          <a:xfrm>
            <a:off x="2309813" y="3278188"/>
            <a:ext cx="0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8" name="AutoShape 22"/>
          <p:cNvSpPr>
            <a:spLocks noChangeArrowheads="1"/>
          </p:cNvSpPr>
          <p:nvPr/>
        </p:nvSpPr>
        <p:spPr bwMode="auto">
          <a:xfrm flipV="1">
            <a:off x="565150" y="3402013"/>
            <a:ext cx="347663" cy="447675"/>
          </a:xfrm>
          <a:prstGeom prst="curvedRightArrow">
            <a:avLst>
              <a:gd name="adj1" fmla="val 25753"/>
              <a:gd name="adj2" fmla="val 51507"/>
              <a:gd name="adj3" fmla="val 33333"/>
            </a:avLst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5960" name="Line 24"/>
          <p:cNvSpPr>
            <a:spLocks noChangeShapeType="1"/>
          </p:cNvSpPr>
          <p:nvPr/>
        </p:nvSpPr>
        <p:spPr bwMode="auto">
          <a:xfrm flipV="1">
            <a:off x="1077913" y="3497263"/>
            <a:ext cx="1704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1" name="Text Box 25"/>
          <p:cNvSpPr txBox="1">
            <a:spLocks noChangeArrowheads="1"/>
          </p:cNvSpPr>
          <p:nvPr/>
        </p:nvSpPr>
        <p:spPr bwMode="auto">
          <a:xfrm>
            <a:off x="304800" y="1101804"/>
            <a:ext cx="8128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Iterated </a:t>
            </a:r>
            <a:r>
              <a:rPr lang="en-US" altLang="en-US" sz="2400" dirty="0">
                <a:solidFill>
                  <a:srgbClr val="00B050"/>
                </a:solidFill>
              </a:rPr>
              <a:t>weak dominance </a:t>
            </a:r>
            <a:r>
              <a:rPr lang="en-US" altLang="en-US" sz="2400" dirty="0" smtClean="0"/>
              <a:t>is </a:t>
            </a:r>
            <a:r>
              <a:rPr lang="en-US" altLang="en-US" sz="2400" dirty="0" smtClean="0">
                <a:solidFill>
                  <a:srgbClr val="FF0000"/>
                </a:solidFill>
              </a:rPr>
              <a:t>path-dependent:</a:t>
            </a:r>
            <a:r>
              <a:rPr lang="en-US" altLang="en-US" sz="2400" dirty="0" smtClean="0"/>
              <a:t> sequence </a:t>
            </a:r>
            <a:r>
              <a:rPr lang="en-US" altLang="en-US" sz="2400" dirty="0"/>
              <a:t>of eliminations may determine which solution we get (if any)</a:t>
            </a:r>
            <a:endParaRPr lang="en-US" altLang="en-US" sz="2400" i="1" dirty="0"/>
          </a:p>
          <a:p>
            <a:r>
              <a:rPr lang="en-US" altLang="en-US" dirty="0"/>
              <a:t>(whether or not dominance by mixed strategies allowed)</a:t>
            </a:r>
          </a:p>
        </p:txBody>
      </p:sp>
      <p:graphicFrame>
        <p:nvGraphicFramePr>
          <p:cNvPr id="295962" name="Group 26"/>
          <p:cNvGraphicFramePr>
            <a:graphicFrameLocks noGrp="1"/>
          </p:cNvGraphicFramePr>
          <p:nvPr/>
        </p:nvGraphicFramePr>
        <p:xfrm>
          <a:off x="3644900" y="3278188"/>
          <a:ext cx="1706563" cy="1371600"/>
        </p:xfrm>
        <a:graphic>
          <a:graphicData uri="http://schemas.openxmlformats.org/drawingml/2006/table">
            <a:tbl>
              <a:tblPr/>
              <a:tblGrid>
                <a:gridCol w="819150"/>
                <a:gridCol w="887413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5976" name="Line 40"/>
          <p:cNvSpPr>
            <a:spLocks noChangeShapeType="1"/>
          </p:cNvSpPr>
          <p:nvPr/>
        </p:nvSpPr>
        <p:spPr bwMode="auto">
          <a:xfrm flipV="1">
            <a:off x="3637756" y="4401344"/>
            <a:ext cx="1716088" cy="42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78" name="AutoShape 42"/>
          <p:cNvSpPr>
            <a:spLocks noChangeArrowheads="1"/>
          </p:cNvSpPr>
          <p:nvPr/>
        </p:nvSpPr>
        <p:spPr bwMode="auto">
          <a:xfrm>
            <a:off x="3146425" y="4002088"/>
            <a:ext cx="347663" cy="447675"/>
          </a:xfrm>
          <a:prstGeom prst="curvedRightArrow">
            <a:avLst>
              <a:gd name="adj1" fmla="val 25753"/>
              <a:gd name="adj2" fmla="val 51507"/>
              <a:gd name="adj3" fmla="val 33333"/>
            </a:avLst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5980" name="Line 44"/>
          <p:cNvSpPr>
            <a:spLocks noChangeShapeType="1"/>
          </p:cNvSpPr>
          <p:nvPr/>
        </p:nvSpPr>
        <p:spPr bwMode="auto">
          <a:xfrm flipV="1">
            <a:off x="4009231" y="3278188"/>
            <a:ext cx="0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81" name="AutoShape 45"/>
          <p:cNvSpPr>
            <a:spLocks noChangeArrowheads="1"/>
          </p:cNvSpPr>
          <p:nvPr/>
        </p:nvSpPr>
        <p:spPr bwMode="auto">
          <a:xfrm flipV="1">
            <a:off x="3155950" y="3411538"/>
            <a:ext cx="347663" cy="447675"/>
          </a:xfrm>
          <a:prstGeom prst="curvedRightArrow">
            <a:avLst>
              <a:gd name="adj1" fmla="val 25753"/>
              <a:gd name="adj2" fmla="val 51507"/>
              <a:gd name="adj3" fmla="val 33333"/>
            </a:avLst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5982" name="Line 46"/>
          <p:cNvSpPr>
            <a:spLocks noChangeShapeType="1"/>
          </p:cNvSpPr>
          <p:nvPr/>
        </p:nvSpPr>
        <p:spPr bwMode="auto">
          <a:xfrm>
            <a:off x="3659188" y="3460618"/>
            <a:ext cx="1714500" cy="366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5984" name="Group 48"/>
          <p:cNvGraphicFramePr>
            <a:graphicFrameLocks noGrp="1"/>
          </p:cNvGraphicFramePr>
          <p:nvPr/>
        </p:nvGraphicFramePr>
        <p:xfrm>
          <a:off x="6302375" y="3278188"/>
          <a:ext cx="1706563" cy="1371600"/>
        </p:xfrm>
        <a:graphic>
          <a:graphicData uri="http://schemas.openxmlformats.org/drawingml/2006/table">
            <a:tbl>
              <a:tblPr/>
              <a:tblGrid>
                <a:gridCol w="819150"/>
                <a:gridCol w="887413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5998" name="Line 62"/>
          <p:cNvSpPr>
            <a:spLocks noChangeShapeType="1"/>
          </p:cNvSpPr>
          <p:nvPr/>
        </p:nvSpPr>
        <p:spPr bwMode="auto">
          <a:xfrm flipV="1">
            <a:off x="6304230" y="4401344"/>
            <a:ext cx="1696770" cy="388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000" name="AutoShape 64"/>
          <p:cNvSpPr>
            <a:spLocks noChangeArrowheads="1"/>
          </p:cNvSpPr>
          <p:nvPr/>
        </p:nvSpPr>
        <p:spPr bwMode="auto">
          <a:xfrm>
            <a:off x="5803900" y="4002088"/>
            <a:ext cx="347663" cy="447675"/>
          </a:xfrm>
          <a:prstGeom prst="curvedRightArrow">
            <a:avLst>
              <a:gd name="adj1" fmla="val 25753"/>
              <a:gd name="adj2" fmla="val 51507"/>
              <a:gd name="adj3" fmla="val 33333"/>
            </a:avLst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001" name="AutoShape 65"/>
          <p:cNvSpPr>
            <a:spLocks noChangeArrowheads="1"/>
          </p:cNvSpPr>
          <p:nvPr/>
        </p:nvSpPr>
        <p:spPr bwMode="auto">
          <a:xfrm flipV="1">
            <a:off x="5813425" y="3411538"/>
            <a:ext cx="347663" cy="447675"/>
          </a:xfrm>
          <a:prstGeom prst="curvedRightArrow">
            <a:avLst>
              <a:gd name="adj1" fmla="val 25753"/>
              <a:gd name="adj2" fmla="val 51507"/>
              <a:gd name="adj3" fmla="val 33333"/>
            </a:avLst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003" name="Line 67"/>
          <p:cNvSpPr>
            <a:spLocks noChangeShapeType="1"/>
          </p:cNvSpPr>
          <p:nvPr/>
        </p:nvSpPr>
        <p:spPr bwMode="auto">
          <a:xfrm flipV="1">
            <a:off x="6315075" y="3497262"/>
            <a:ext cx="1685925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004" name="Text Box 68"/>
          <p:cNvSpPr txBox="1">
            <a:spLocks noChangeArrowheads="1"/>
          </p:cNvSpPr>
          <p:nvPr/>
        </p:nvSpPr>
        <p:spPr bwMode="auto">
          <a:xfrm>
            <a:off x="381000" y="5151438"/>
            <a:ext cx="8229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Iterated </a:t>
            </a:r>
            <a:r>
              <a:rPr lang="en-US" altLang="en-US" sz="2400" dirty="0">
                <a:solidFill>
                  <a:srgbClr val="00B0F0"/>
                </a:solidFill>
              </a:rPr>
              <a:t>strict dominance </a:t>
            </a:r>
            <a:r>
              <a:rPr lang="en-US" altLang="en-US" sz="2400" dirty="0"/>
              <a:t>is </a:t>
            </a:r>
            <a:r>
              <a:rPr lang="en-US" altLang="en-US" sz="2400" dirty="0">
                <a:solidFill>
                  <a:srgbClr val="FF0000"/>
                </a:solidFill>
              </a:rPr>
              <a:t>path-independent</a:t>
            </a:r>
            <a:r>
              <a:rPr lang="en-US" altLang="en-US" sz="2400" dirty="0"/>
              <a:t>: elimination process will always terminate at the same point</a:t>
            </a:r>
          </a:p>
          <a:p>
            <a:r>
              <a:rPr lang="en-US" altLang="en-US" dirty="0"/>
              <a:t>(whether or not dominance by mixed strategies allowed)</a:t>
            </a:r>
            <a:endParaRPr lang="en-US" altLang="en-US" sz="1000" dirty="0"/>
          </a:p>
        </p:txBody>
      </p:sp>
      <p:sp>
        <p:nvSpPr>
          <p:cNvPr id="296005" name="AutoShape 69"/>
          <p:cNvSpPr>
            <a:spLocks noChangeArrowheads="1"/>
          </p:cNvSpPr>
          <p:nvPr/>
        </p:nvSpPr>
        <p:spPr bwMode="auto">
          <a:xfrm>
            <a:off x="1350963" y="2884488"/>
            <a:ext cx="1306512" cy="239712"/>
          </a:xfrm>
          <a:prstGeom prst="curvedDownArrow">
            <a:avLst>
              <a:gd name="adj1" fmla="val 109007"/>
              <a:gd name="adj2" fmla="val 218014"/>
              <a:gd name="adj3" fmla="val 33333"/>
            </a:avLst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006" name="AutoShape 70"/>
          <p:cNvSpPr>
            <a:spLocks noChangeArrowheads="1"/>
          </p:cNvSpPr>
          <p:nvPr/>
        </p:nvSpPr>
        <p:spPr bwMode="auto">
          <a:xfrm flipH="1">
            <a:off x="3790950" y="2903538"/>
            <a:ext cx="1331913" cy="239712"/>
          </a:xfrm>
          <a:prstGeom prst="curvedDownArrow">
            <a:avLst>
              <a:gd name="adj1" fmla="val 111126"/>
              <a:gd name="adj2" fmla="val 222252"/>
              <a:gd name="adj3" fmla="val 33333"/>
            </a:avLst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982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53" grpId="0" animBg="1"/>
      <p:bldP spid="295955" grpId="0" animBg="1"/>
      <p:bldP spid="295956" grpId="0" animBg="1"/>
      <p:bldP spid="295958" grpId="0" animBg="1"/>
      <p:bldP spid="295960" grpId="0" animBg="1"/>
      <p:bldP spid="295961" grpId="0"/>
      <p:bldP spid="295976" grpId="0" animBg="1"/>
      <p:bldP spid="295978" grpId="0" animBg="1"/>
      <p:bldP spid="295980" grpId="0" animBg="1"/>
      <p:bldP spid="295981" grpId="0" animBg="1"/>
      <p:bldP spid="295982" grpId="0" animBg="1"/>
      <p:bldP spid="295998" grpId="0" animBg="1"/>
      <p:bldP spid="296000" grpId="0" animBg="1"/>
      <p:bldP spid="296001" grpId="0" animBg="1"/>
      <p:bldP spid="296003" grpId="0" animBg="1"/>
      <p:bldP spid="296004" grpId="0"/>
      <p:bldP spid="296005" grpId="0" animBg="1"/>
      <p:bldP spid="2960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458200" cy="109855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</a:t>
            </a:r>
            <a:r>
              <a:rPr lang="en-US" altLang="en-US" sz="3600" dirty="0" smtClean="0"/>
              <a:t>omputational questions for n-player games.</a:t>
            </a:r>
            <a:endParaRPr lang="en-US" altLang="en-US" sz="3600" dirty="0" smtClean="0">
              <a:solidFill>
                <a:srgbClr val="CCECFF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95400"/>
            <a:ext cx="8559800" cy="5562600"/>
          </a:xfrm>
          <a:ln>
            <a:noFill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1.  Can a </a:t>
            </a:r>
            <a:r>
              <a:rPr lang="en-US" altLang="en-US" sz="2800" dirty="0" smtClean="0">
                <a:solidFill>
                  <a:srgbClr val="FF0000"/>
                </a:solidFill>
              </a:rPr>
              <a:t>given strategy </a:t>
            </a:r>
            <a:r>
              <a:rPr lang="en-US" altLang="en-US" sz="2800" dirty="0" smtClean="0"/>
              <a:t>be eliminated using iterated dominance?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2.  Is there some path of elimination by iterated dominance such that only </a:t>
            </a:r>
            <a:r>
              <a:rPr lang="en-US" altLang="en-US" sz="2800" dirty="0" smtClean="0">
                <a:solidFill>
                  <a:srgbClr val="FF0000"/>
                </a:solidFill>
              </a:rPr>
              <a:t>one strategy per player remains</a:t>
            </a:r>
            <a:r>
              <a:rPr lang="en-US" altLang="en-US" sz="2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For </a:t>
            </a:r>
            <a:r>
              <a:rPr lang="en-US" altLang="en-US" sz="2800" dirty="0" smtClean="0">
                <a:solidFill>
                  <a:srgbClr val="00B0F0"/>
                </a:solidFill>
              </a:rPr>
              <a:t>strict dominance </a:t>
            </a:r>
            <a:r>
              <a:rPr lang="en-US" altLang="en-US" sz="2800" dirty="0" smtClean="0"/>
              <a:t>both can be solved in polynomial time due to path-independence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Check if any strategy is dominated, remove it, repeat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For </a:t>
            </a:r>
            <a:r>
              <a:rPr lang="en-US" altLang="en-US" sz="2800" dirty="0" smtClean="0">
                <a:solidFill>
                  <a:srgbClr val="00B050"/>
                </a:solidFill>
              </a:rPr>
              <a:t>weak dominance</a:t>
            </a:r>
            <a:r>
              <a:rPr lang="en-US" altLang="en-US" sz="2800" dirty="0" smtClean="0"/>
              <a:t>, both questions are NP-hard (even when all utilities are 0 or 1), with or without dominance by mixed strategies </a:t>
            </a:r>
            <a:r>
              <a:rPr lang="en-US" altLang="en-US" sz="2000" dirty="0" smtClean="0">
                <a:solidFill>
                  <a:schemeClr val="accent2"/>
                </a:solidFill>
              </a:rPr>
              <a:t>[</a:t>
            </a:r>
            <a:r>
              <a:rPr lang="en-US" altLang="en-U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Conitzer</a:t>
            </a:r>
            <a:r>
              <a:rPr lang="en-US" alt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en-U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Sandholm</a:t>
            </a:r>
            <a:r>
              <a:rPr lang="en-US" alt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05]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Weaker version proved by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</a:t>
            </a:r>
            <a:r>
              <a:rPr lang="en-US" altLang="en-U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Gilboa</a:t>
            </a:r>
            <a:r>
              <a:rPr lang="en-US" alt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en-U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Kalai</a:t>
            </a:r>
            <a:r>
              <a:rPr lang="en-US" alt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en-U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Zemel</a:t>
            </a:r>
            <a:r>
              <a:rPr lang="en-US" alt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93]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826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7747" y="626574"/>
            <a:ext cx="6721853" cy="1973697"/>
            <a:chOff x="1074761" y="3048000"/>
            <a:chExt cx="6964190" cy="2819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689366" y="3048000"/>
              <a:ext cx="2349585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074761" y="3048000"/>
              <a:ext cx="2405503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2061" y="4014444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EE1802"/>
                  </a:solidFill>
                </a:rPr>
                <a:t>A</a:t>
              </a:r>
              <a:endParaRPr lang="en-US" sz="3200" dirty="0">
                <a:solidFill>
                  <a:srgbClr val="EE180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71970" y="4107296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9035" y="76200"/>
            <a:ext cx="7410565" cy="2571788"/>
            <a:chOff x="304800" y="2205238"/>
            <a:chExt cx="7410565" cy="2571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26314" y="2220598"/>
                  <a:ext cx="2389051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314" y="2220598"/>
                  <a:ext cx="2389051" cy="5579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26258" y="2205238"/>
                  <a:ext cx="2389051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258" y="2205238"/>
                  <a:ext cx="2389051" cy="5579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18160" y="2513463"/>
                  <a:ext cx="72628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8160" y="2513463"/>
                  <a:ext cx="726289" cy="22467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4800" y="2530257"/>
                  <a:ext cx="726288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2530257"/>
                  <a:ext cx="726288" cy="224676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327609" y="353002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en-US" sz="32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22100" y="3505200"/>
                <a:ext cx="3149900" cy="577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00" y="3505200"/>
                <a:ext cx="3149900" cy="5772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05400" y="3532194"/>
                <a:ext cx="3173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𝐵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𝐵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32194"/>
                <a:ext cx="317324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09188" y="4419600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Why this?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7017" y="5231250"/>
            <a:ext cx="6332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What if they can discuss beforehand?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488" y="4267200"/>
            <a:ext cx="2454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No one plays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dominated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strategies. </a:t>
            </a:r>
          </a:p>
        </p:txBody>
      </p:sp>
    </p:spTree>
    <p:extLst>
      <p:ext uri="{BB962C8B-B14F-4D97-AF65-F5344CB8AC3E}">
        <p14:creationId xmlns:p14="http://schemas.microsoft.com/office/powerpoint/2010/main" val="6139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7663" y="381000"/>
            <a:ext cx="8382000" cy="459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ＭＳ Ｐゴシック" pitchFamily="1" charset="-128"/>
              </a:rPr>
              <a:t>Players: {</a:t>
            </a:r>
            <a:r>
              <a:rPr lang="en-US" dirty="0" smtClean="0">
                <a:solidFill>
                  <a:srgbClr val="FF0000"/>
                </a:solidFill>
                <a:ea typeface="ＭＳ Ｐゴシック" pitchFamily="1" charset="-128"/>
              </a:rPr>
              <a:t>Alice,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 Bob</a:t>
            </a:r>
            <a:r>
              <a:rPr lang="en-US" dirty="0" smtClean="0">
                <a:ea typeface="ＭＳ Ｐゴシック" pitchFamily="1" charset="-128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1" charset="-128"/>
              </a:rPr>
              <a:t>Two options: {Football, Shopping}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97441"/>
              </p:ext>
            </p:extLst>
          </p:nvPr>
        </p:nvGraphicFramePr>
        <p:xfrm>
          <a:off x="1752599" y="2683943"/>
          <a:ext cx="419916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583"/>
                <a:gridCol w="2099583"/>
              </a:tblGrid>
              <a:tr h="95250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A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A54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66800" y="28363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E1802"/>
                </a:solidFill>
              </a:rPr>
              <a:t>F</a:t>
            </a:r>
            <a:endParaRPr lang="en-US" sz="4400" dirty="0" smtClean="0">
              <a:solidFill>
                <a:srgbClr val="EE18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556" y="38269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E1802"/>
                </a:solidFill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77356" y="22199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7711" y="22199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9365" y="288603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2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9051" y="38735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1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7138" y="288603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0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7492" y="38354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55741" y="1696760"/>
                <a:ext cx="3255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                   </m:t>
                      </m:r>
                      <m:f>
                        <m:fPr>
                          <m:type m:val="lin"/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41" y="1696760"/>
                <a:ext cx="325505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200" y="2836343"/>
                <a:ext cx="109036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sz="28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sz="12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836343"/>
                <a:ext cx="1090363" cy="1569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248400" y="2630112"/>
            <a:ext cx="27863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At Mixed NE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both get 2/3 &lt; 1</a:t>
            </a:r>
          </a:p>
        </p:txBody>
      </p:sp>
      <p:sp>
        <p:nvSpPr>
          <p:cNvPr id="44" name="Multiply 43"/>
          <p:cNvSpPr/>
          <p:nvPr/>
        </p:nvSpPr>
        <p:spPr bwMode="auto">
          <a:xfrm>
            <a:off x="7129740" y="3429000"/>
            <a:ext cx="914400" cy="1143000"/>
          </a:xfrm>
          <a:prstGeom prst="mathMultiply">
            <a:avLst/>
          </a:prstGeom>
          <a:solidFill>
            <a:srgbClr val="D4160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2978" y="315950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29767" y="414910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600" y="4724400"/>
            <a:ext cx="6544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Instead they agree on ½(F, S), ½(S, F) </a:t>
            </a:r>
          </a:p>
          <a:p>
            <a:r>
              <a:rPr lang="en-US" sz="3200" dirty="0" smtClean="0"/>
              <a:t>Payoffs are (1.5, 1.5)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2200" y="5943600"/>
            <a:ext cx="4724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Needs a common coin toss!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8063" y="5263009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Fair!</a:t>
            </a:r>
          </a:p>
        </p:txBody>
      </p:sp>
    </p:spTree>
    <p:extLst>
      <p:ext uri="{BB962C8B-B14F-4D97-AF65-F5344CB8AC3E}">
        <p14:creationId xmlns:p14="http://schemas.microsoft.com/office/powerpoint/2010/main" val="42147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0" grpId="0"/>
      <p:bldP spid="44" grpId="0" animBg="1"/>
      <p:bldP spid="41" grpId="0"/>
      <p:bldP spid="46" grpId="0"/>
      <p:bldP spid="43" grpId="0"/>
      <p:bldP spid="45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76400"/>
                <a:ext cx="8229600" cy="5029200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Mediator</a:t>
                </a:r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declares a joint 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over S=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×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800" dirty="0"/>
                  <a:t>T</a:t>
                </a:r>
                <a:r>
                  <a:rPr lang="en-US" sz="2800" dirty="0" smtClean="0"/>
                  <a:t>osses a coin, chooses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latin typeface="Cambria Math"/>
                      </a:rPr>
                      <m:t>~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Suggests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to player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in private</a:t>
                </a:r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is at </a:t>
                </a:r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equilibrium if each player wants to follow the suggestion</a:t>
                </a:r>
                <a:r>
                  <a:rPr lang="en-US" sz="2800" dirty="0" smtClean="0"/>
                  <a:t> when others do.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   .)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   .)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76400"/>
                <a:ext cx="8229600" cy="5029200"/>
              </a:xfrm>
              <a:blipFill rotWithShape="1">
                <a:blip r:embed="rId2"/>
                <a:stretch>
                  <a:fillRect l="-741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Correlated Equilibrium – (CE) </a:t>
            </a:r>
            <a:r>
              <a:rPr lang="en-US" sz="3200" dirty="0" smtClean="0"/>
              <a:t>(Aumann’74)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400" y="5698901"/>
                <a:ext cx="3840923" cy="504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698901"/>
                <a:ext cx="3840923" cy="504754"/>
              </a:xfrm>
              <a:prstGeom prst="rect">
                <a:avLst/>
              </a:prstGeom>
              <a:blipFill rotWithShape="1">
                <a:blip r:embed="rId3"/>
                <a:stretch>
                  <a:fillRect l="-12381" t="-118072" b="-17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H="1" flipV="1">
            <a:off x="2286000" y="5257800"/>
            <a:ext cx="3810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66145" y="5698901"/>
            <a:ext cx="32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Linear in P variables!</a:t>
            </a:r>
          </a:p>
        </p:txBody>
      </p:sp>
    </p:spTree>
    <p:extLst>
      <p:ext uri="{BB962C8B-B14F-4D97-AF65-F5344CB8AC3E}">
        <p14:creationId xmlns:p14="http://schemas.microsoft.com/office/powerpoint/2010/main" val="428051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5029200"/>
              </a:xfrm>
            </p:spPr>
            <p:txBody>
              <a:bodyPr/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Mediator</a:t>
                </a:r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declares a joint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400" dirty="0" smtClean="0"/>
                  <a:t>Tosses a coin, chooses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~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Suggests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/>
                  <a:t> to Alice,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 smtClean="0"/>
                  <a:t> to Bob, in private.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 is at </a:t>
                </a:r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equilibrium if each player wants to follow the suggestion</a:t>
                </a:r>
                <a:r>
                  <a:rPr lang="en-US" sz="2400" dirty="0" smtClean="0"/>
                  <a:t>, when the other do too.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5029200"/>
              </a:xfrm>
              <a:blipFill rotWithShape="1"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CE for 2-Player Case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5400" y="5094692"/>
                <a:ext cx="4400307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  .)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   .</m:t>
                              </m:r>
                            </m:e>
                          </m:d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:∀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094692"/>
                <a:ext cx="4400307" cy="497252"/>
              </a:xfrm>
              <a:prstGeom prst="rect">
                <a:avLst/>
              </a:prstGeom>
              <a:blipFill rotWithShape="1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5588040"/>
                <a:ext cx="4489242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(.  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  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:∀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588040"/>
                <a:ext cx="4489242" cy="507960"/>
              </a:xfrm>
              <a:prstGeom prst="rect">
                <a:avLst/>
              </a:prstGeom>
              <a:blipFill rotWithShape="1"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4531948"/>
                <a:ext cx="8164223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Given Alice is suggested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she knows Bob is suggested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  .)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31948"/>
                <a:ext cx="8164223" cy="497252"/>
              </a:xfrm>
              <a:prstGeom prst="rect">
                <a:avLst/>
              </a:prstGeom>
              <a:blipFill rotWithShape="1">
                <a:blip r:embed="rId5"/>
                <a:stretch>
                  <a:fillRect l="-1195"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8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7663" y="381000"/>
            <a:ext cx="8382000" cy="459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ＭＳ Ｐゴシック" pitchFamily="1" charset="-128"/>
              </a:rPr>
              <a:t>Players: {</a:t>
            </a:r>
            <a:r>
              <a:rPr lang="en-US" dirty="0" smtClean="0">
                <a:solidFill>
                  <a:srgbClr val="FF0000"/>
                </a:solidFill>
                <a:ea typeface="ＭＳ Ｐゴシック" pitchFamily="1" charset="-128"/>
              </a:rPr>
              <a:t>Alice,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 Bob</a:t>
            </a:r>
            <a:r>
              <a:rPr lang="en-US" dirty="0" smtClean="0">
                <a:ea typeface="ＭＳ Ｐゴシック" pitchFamily="1" charset="-128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1" charset="-128"/>
              </a:rPr>
              <a:t>Two options: {Football, Shopping}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3191"/>
              </p:ext>
            </p:extLst>
          </p:nvPr>
        </p:nvGraphicFramePr>
        <p:xfrm>
          <a:off x="1752599" y="2368963"/>
          <a:ext cx="419916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583"/>
                <a:gridCol w="2099583"/>
              </a:tblGrid>
              <a:tr h="95250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A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A54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66800" y="25213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E1802"/>
                </a:solidFill>
              </a:rPr>
              <a:t>F</a:t>
            </a:r>
            <a:endParaRPr lang="en-US" sz="4400" dirty="0" smtClean="0">
              <a:solidFill>
                <a:srgbClr val="EE18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556" y="351196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E1802"/>
                </a:solidFill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77356" y="1905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7711" y="1905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9365" y="257105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2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9051" y="355860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1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7138" y="257105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0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7492" y="352050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2978" y="284452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29767" y="383412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600" y="4724400"/>
            <a:ext cx="6544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Instead they agree on ½(F, S), ½(S, F) </a:t>
            </a:r>
          </a:p>
          <a:p>
            <a:r>
              <a:rPr lang="en-US" sz="3200" dirty="0" smtClean="0"/>
              <a:t>Payoffs are (1.5, 1.5)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8063" y="5263009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Fair!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6897" y="4876800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CE!</a:t>
            </a:r>
          </a:p>
        </p:txBody>
      </p:sp>
    </p:spTree>
    <p:extLst>
      <p:ext uri="{BB962C8B-B14F-4D97-AF65-F5344CB8AC3E}">
        <p14:creationId xmlns:p14="http://schemas.microsoft.com/office/powerpoint/2010/main" val="28296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30279343"/>
              </p:ext>
            </p:extLst>
          </p:nvPr>
        </p:nvGraphicFramePr>
        <p:xfrm>
          <a:off x="704850" y="1960562"/>
          <a:ext cx="3314700" cy="1581111"/>
        </p:xfrm>
        <a:graphic>
          <a:graphicData uri="http://schemas.openxmlformats.org/drawingml/2006/table">
            <a:tbl>
              <a:tblPr/>
              <a:tblGrid>
                <a:gridCol w="1502497"/>
                <a:gridCol w="1812203"/>
              </a:tblGrid>
              <a:tr h="760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 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87654" y="1371600"/>
            <a:ext cx="4411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 dirty="0" smtClean="0">
                <a:latin typeface="Times New Roman" pitchFamily="18" charset="0"/>
              </a:rPr>
              <a:t>C</a:t>
            </a:r>
            <a:endParaRPr lang="en-US" altLang="en-US" sz="3000" dirty="0">
              <a:latin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724150" y="1371600"/>
            <a:ext cx="7184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 dirty="0" smtClean="0">
                <a:latin typeface="Times New Roman" pitchFamily="18" charset="0"/>
              </a:rPr>
              <a:t>NC</a:t>
            </a:r>
            <a:endParaRPr lang="en-US" altLang="en-US" sz="3000" dirty="0"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819400"/>
            <a:ext cx="7184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 dirty="0" smtClean="0">
                <a:latin typeface="Times New Roman" pitchFamily="18" charset="0"/>
              </a:rPr>
              <a:t>NC</a:t>
            </a:r>
            <a:endParaRPr lang="en-US" altLang="en-US" sz="3000" dirty="0">
              <a:latin typeface="Times New Roman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06833" y="2073275"/>
            <a:ext cx="4411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 dirty="0" smtClean="0">
                <a:latin typeface="Times New Roman" pitchFamily="18" charset="0"/>
              </a:rPr>
              <a:t>C</a:t>
            </a:r>
            <a:endParaRPr lang="en-US" altLang="en-US" sz="30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429" y="710625"/>
            <a:ext cx="3471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Prisoner’s Dilemma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7446" y="2357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8396" y="31349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0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5091" y="31322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0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091" y="23063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0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466" y="3778150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NC is dominated</a:t>
            </a:r>
          </a:p>
        </p:txBody>
      </p:sp>
      <p:graphicFrame>
        <p:nvGraphicFramePr>
          <p:cNvPr id="1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41966"/>
              </p:ext>
            </p:extLst>
          </p:nvPr>
        </p:nvGraphicFramePr>
        <p:xfrm>
          <a:off x="4953001" y="2119314"/>
          <a:ext cx="3886199" cy="2376486"/>
        </p:xfrm>
        <a:graphic>
          <a:graphicData uri="http://schemas.openxmlformats.org/drawingml/2006/table">
            <a:tbl>
              <a:tblPr/>
              <a:tblGrid>
                <a:gridCol w="1226758"/>
                <a:gridCol w="1330601"/>
                <a:gridCol w="1328840"/>
              </a:tblGrid>
              <a:tr h="792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99414" y="222127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9414" y="30470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7834" y="38201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endParaRPr lang="en-US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382136" y="152306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5358" y="15230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96958" y="15230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2147" y="533400"/>
            <a:ext cx="35972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Rock-Paper-Scissors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dirty="0" err="1" smtClean="0"/>
              <a:t>Aumann</a:t>
            </a:r>
            <a:r>
              <a:rPr lang="en-US" sz="3200" dirty="0" smtClean="0"/>
              <a:t>)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68612" y="260470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1/6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03721" y="2572989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1/6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03721" y="3398777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68612" y="4160637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0113" y="417189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36721" y="3393843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1/6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33800" y="4799300"/>
                <a:ext cx="5418791" cy="86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When Alice is suggested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R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Bob must be 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,.)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=(0,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1/6,1/6)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799300"/>
                <a:ext cx="5418791" cy="866584"/>
              </a:xfrm>
              <a:prstGeom prst="rect">
                <a:avLst/>
              </a:prstGeom>
              <a:blipFill rotWithShape="1">
                <a:blip r:embed="rId2"/>
                <a:stretch>
                  <a:fillRect l="-1802" t="-5634" r="-101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751985" y="5634335"/>
            <a:ext cx="496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Following the suggestion gives </a:t>
            </a:r>
            <a:r>
              <a:rPr lang="en-US" sz="2400" dirty="0" smtClean="0"/>
              <a:t>her 1/6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785830" y="6091535"/>
            <a:ext cx="4248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While P gives 0, and S gives 1/6.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241737" y="33086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0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25009" y="40705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0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4280" y="2523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0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80010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N-player game: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Find distribution P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×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600" dirty="0" err="1" smtClean="0"/>
                  <a:t>s.t.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.)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6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6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.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m:rPr>
                        <m:lit/>
                      </m:rPr>
                      <a:rPr lang="en-US" sz="2600" i="1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r>
                  <a:rPr lang="en-US" sz="2600" dirty="0" smtClean="0"/>
                  <a:t>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8001000" cy="1828800"/>
              </a:xfrm>
              <a:blipFill rotWithShape="1">
                <a:blip r:embed="rId2"/>
                <a:stretch>
                  <a:fillRect l="-1523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sz="3600" dirty="0" smtClean="0"/>
              <a:t>Computation: Linear Feasibility 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4657849"/>
                <a:ext cx="4997907" cy="1438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∀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600" i="1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600" i="1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   </m:t>
                    </m:r>
                    <m:r>
                      <a:rPr lang="en-US" sz="2600" i="1">
                        <a:latin typeface="Cambria Math"/>
                      </a:rPr>
                      <m:t>∀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endParaRPr lang="en-US" sz="2600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57849"/>
                <a:ext cx="4997907" cy="14381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" y="4124449"/>
            <a:ext cx="3977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Two-player Game (A, B):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3457646"/>
                <a:ext cx="3876767" cy="504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57646"/>
                <a:ext cx="3876767" cy="504754"/>
              </a:xfrm>
              <a:prstGeom prst="rect">
                <a:avLst/>
              </a:prstGeom>
              <a:blipFill rotWithShape="1">
                <a:blip r:embed="rId4"/>
                <a:stretch>
                  <a:fillRect l="-12283" t="-118072" b="-17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08945" y="3362980"/>
            <a:ext cx="32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Linear in P variables!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295400" y="2895600"/>
            <a:ext cx="0" cy="5620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2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371600"/>
          </a:xfrm>
        </p:spPr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886200"/>
          </a:xfrm>
        </p:spPr>
        <p:txBody>
          <a:bodyPr/>
          <a:lstStyle/>
          <a:p>
            <a:r>
              <a:rPr lang="en-US" dirty="0" smtClean="0"/>
              <a:t>Normal-form games</a:t>
            </a:r>
          </a:p>
          <a:p>
            <a:pPr lvl="1"/>
            <a:r>
              <a:rPr lang="en-US" dirty="0" smtClean="0"/>
              <a:t>Multiple rational players, single shot, simultaneous move</a:t>
            </a:r>
          </a:p>
          <a:p>
            <a:pPr lvl="1"/>
            <a:endParaRPr lang="en-US" dirty="0"/>
          </a:p>
          <a:p>
            <a:r>
              <a:rPr lang="en-US" dirty="0" smtClean="0"/>
              <a:t>Nash equilibrium</a:t>
            </a:r>
          </a:p>
          <a:p>
            <a:pPr lvl="1"/>
            <a:r>
              <a:rPr lang="en-US" dirty="0" smtClean="0"/>
              <a:t>Existence</a:t>
            </a:r>
          </a:p>
          <a:p>
            <a:pPr lvl="1"/>
            <a:r>
              <a:rPr lang="en-US" dirty="0" smtClean="0"/>
              <a:t>Computation in two-player games.</a:t>
            </a:r>
          </a:p>
        </p:txBody>
      </p:sp>
    </p:spTree>
    <p:extLst>
      <p:ext uri="{BB962C8B-B14F-4D97-AF65-F5344CB8AC3E}">
        <p14:creationId xmlns:p14="http://schemas.microsoft.com/office/powerpoint/2010/main" val="25848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80010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N-player game: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Find distribution P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×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600" dirty="0" err="1" smtClean="0"/>
                  <a:t>s.t.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,.)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6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600" i="1">
                                    <a:latin typeface="Cambria Math"/>
                                  </a:rPr>
                                  <m:t>,.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m:rPr>
                        <m:lit/>
                      </m:rPr>
                      <a:rPr lang="en-US" sz="2600" i="1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r>
                  <a:rPr lang="en-US" sz="2600" dirty="0" smtClean="0"/>
                  <a:t>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8001000" cy="1828800"/>
              </a:xfrm>
              <a:blipFill rotWithShape="1">
                <a:blip r:embed="rId2"/>
                <a:stretch>
                  <a:fillRect l="-1523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sz="3600" dirty="0" smtClean="0"/>
              <a:t>Computation: Linear Feasibility 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3457646"/>
                <a:ext cx="3876767" cy="504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57646"/>
                <a:ext cx="3876767" cy="504754"/>
              </a:xfrm>
              <a:prstGeom prst="rect">
                <a:avLst/>
              </a:prstGeom>
              <a:blipFill rotWithShape="1">
                <a:blip r:embed="rId3"/>
                <a:stretch>
                  <a:fillRect l="-12283" t="-118072" b="-17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08945" y="3362980"/>
            <a:ext cx="32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Linear in P variables!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295400" y="2895600"/>
            <a:ext cx="0" cy="5620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143000" y="4953000"/>
            <a:ext cx="6535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Can optimize convex function as well!</a:t>
            </a:r>
          </a:p>
        </p:txBody>
      </p:sp>
    </p:spTree>
    <p:extLst>
      <p:ext uri="{BB962C8B-B14F-4D97-AF65-F5344CB8AC3E}">
        <p14:creationId xmlns:p14="http://schemas.microsoft.com/office/powerpoint/2010/main" val="18441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8229600" cy="3886200"/>
              </a:xfrm>
            </p:spPr>
            <p:txBody>
              <a:bodyPr/>
              <a:lstStyle/>
              <a:p>
                <a:r>
                  <a:rPr lang="en-US" sz="2800" dirty="0" smtClean="0"/>
                  <a:t>After mediator declares P, </a:t>
                </a:r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each player opts in or out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Mediator tosses a coin, and chooses s ~ P. </a:t>
                </a:r>
              </a:p>
              <a:p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If player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opted in, then suggests 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in private, and she has to obey. </a:t>
                </a:r>
              </a:p>
              <a:p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If she opted out, then she knows nothing about </a:t>
                </a:r>
                <a:r>
                  <a:rPr lang="en-US" sz="28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, and plays a fixed strategy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At equilibrium, each player wants to opt in, if others are.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 ∀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is joint distribution of all players except </a:t>
                </a:r>
                <a:r>
                  <a:rPr lang="en-US" sz="2800" i="1" dirty="0" err="1" smtClean="0"/>
                  <a:t>i</a:t>
                </a:r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8229600" cy="3886200"/>
              </a:xfrm>
              <a:blipFill rotWithShape="1">
                <a:blip r:embed="rId2"/>
                <a:stretch>
                  <a:fillRect l="-1556" t="-1567" r="-815" b="-29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Coarse- Correlated 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(Coarse)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886200"/>
          </a:xfrm>
        </p:spPr>
        <p:txBody>
          <a:bodyPr/>
          <a:lstStyle/>
          <a:p>
            <a:r>
              <a:rPr lang="en-US" dirty="0" smtClean="0"/>
              <a:t>Natural dynamics quickly arrive at approximation of such equilibria.</a:t>
            </a:r>
          </a:p>
          <a:p>
            <a:pPr lvl="1"/>
            <a:r>
              <a:rPr lang="en-US" dirty="0" smtClean="0"/>
              <a:t>No-regret, MWU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Poly-time computable in the size of the game.</a:t>
            </a:r>
          </a:p>
          <a:p>
            <a:pPr lvl="1"/>
            <a:r>
              <a:rPr lang="en-US" dirty="0" smtClean="0"/>
              <a:t>Can optimize a convex function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Show the following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2514600" y="1676400"/>
            <a:ext cx="4419600" cy="4572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2919" y="1841212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CCE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24200" y="2549842"/>
            <a:ext cx="3276600" cy="362235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58" y="2626042"/>
            <a:ext cx="66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538554" y="3378607"/>
            <a:ext cx="2447892" cy="2743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8492" y="3543419"/>
            <a:ext cx="72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NE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940977" y="4267200"/>
            <a:ext cx="1643046" cy="1726793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8492" y="4622631"/>
            <a:ext cx="117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PNE</a:t>
            </a:r>
          </a:p>
        </p:txBody>
      </p:sp>
    </p:spTree>
    <p:extLst>
      <p:ext uri="{BB962C8B-B14F-4D97-AF65-F5344CB8AC3E}">
        <p14:creationId xmlns:p14="http://schemas.microsoft.com/office/powerpoint/2010/main" val="5327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0"/>
          </a:xfrm>
        </p:spPr>
        <p:txBody>
          <a:bodyPr/>
          <a:lstStyle/>
          <a:p>
            <a:r>
              <a:rPr lang="en-US" sz="2800" dirty="0" smtClean="0"/>
              <a:t>Players move one after another</a:t>
            </a:r>
          </a:p>
          <a:p>
            <a:pPr lvl="1"/>
            <a:r>
              <a:rPr lang="en-US" sz="2400" dirty="0" smtClean="0"/>
              <a:t>Chess, Poker, etc. </a:t>
            </a:r>
          </a:p>
          <a:p>
            <a:pPr lvl="1"/>
            <a:r>
              <a:rPr lang="en-US" sz="2400" dirty="0" smtClean="0"/>
              <a:t>Tree representation.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Extensive-form Game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5881077" y="3581400"/>
            <a:ext cx="5334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414477" y="3581400"/>
            <a:ext cx="6096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024077" y="4343400"/>
            <a:ext cx="719214" cy="1066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414477" y="4343400"/>
            <a:ext cx="609600" cy="1066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47777" y="3228945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Firm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1734" y="3996311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Firm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2376" y="3588807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0366" y="361989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0892" y="4695351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fight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1270" y="4676745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accommodate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2510" y="4291544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2,0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6891" y="5391090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-1,1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2824" y="539109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1,1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6891" y="5980164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Entry game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9159" y="3546901"/>
            <a:ext cx="416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Strategy of a player: </a:t>
            </a:r>
          </a:p>
          <a:p>
            <a:r>
              <a:rPr lang="en-US" sz="2400" dirty="0" smtClean="0"/>
              <a:t>What to play at each of its node.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3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23053"/>
              </p:ext>
            </p:extLst>
          </p:nvPr>
        </p:nvGraphicFramePr>
        <p:xfrm>
          <a:off x="1781175" y="5227320"/>
          <a:ext cx="2759701" cy="1276064"/>
        </p:xfrm>
        <a:graphic>
          <a:graphicData uri="http://schemas.openxmlformats.org/drawingml/2006/table">
            <a:tbl>
              <a:tblPr/>
              <a:tblGrid>
                <a:gridCol w="1379851"/>
                <a:gridCol w="1379850"/>
              </a:tblGrid>
              <a:tr h="63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 Box 73"/>
          <p:cNvSpPr txBox="1">
            <a:spLocks noChangeArrowheads="1"/>
          </p:cNvSpPr>
          <p:nvPr/>
        </p:nvSpPr>
        <p:spPr bwMode="auto">
          <a:xfrm>
            <a:off x="3657600" y="4763677"/>
            <a:ext cx="370592" cy="400097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000" dirty="0"/>
              <a:t>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Text Box 73"/>
          <p:cNvSpPr txBox="1">
            <a:spLocks noChangeArrowheads="1"/>
          </p:cNvSpPr>
          <p:nvPr/>
        </p:nvSpPr>
        <p:spPr bwMode="auto">
          <a:xfrm>
            <a:off x="2457612" y="4763677"/>
            <a:ext cx="269603" cy="400097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000" dirty="0"/>
              <a:t>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Text Box 73"/>
          <p:cNvSpPr txBox="1">
            <a:spLocks noChangeArrowheads="1"/>
          </p:cNvSpPr>
          <p:nvPr/>
        </p:nvSpPr>
        <p:spPr bwMode="auto">
          <a:xfrm>
            <a:off x="1416753" y="5410200"/>
            <a:ext cx="327311" cy="400097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000" dirty="0"/>
              <a:t>F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Text Box 73"/>
          <p:cNvSpPr txBox="1">
            <a:spLocks noChangeArrowheads="1"/>
          </p:cNvSpPr>
          <p:nvPr/>
        </p:nvSpPr>
        <p:spPr bwMode="auto">
          <a:xfrm>
            <a:off x="1373472" y="5943600"/>
            <a:ext cx="370592" cy="400097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9" grpId="0"/>
      <p:bldP spid="27" grpId="0"/>
      <p:bldP spid="28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/>
              <a:t>A poker-like game</a:t>
            </a:r>
          </a:p>
        </p:txBody>
      </p:sp>
      <p:sp>
        <p:nvSpPr>
          <p:cNvPr id="112" name="Rectangle 3"/>
          <p:cNvSpPr txBox="1">
            <a:spLocks noChangeArrowheads="1"/>
          </p:cNvSpPr>
          <p:nvPr/>
        </p:nvSpPr>
        <p:spPr bwMode="auto">
          <a:xfrm>
            <a:off x="228600" y="992187"/>
            <a:ext cx="88392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860" indent="-34286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/>
              <a:t>Both players put 1 chip in the pot</a:t>
            </a:r>
          </a:p>
          <a:p>
            <a:pPr marL="342860" indent="-34286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/>
              <a:t>Player 1 gets a card (King is a winning card, Jack a losing card)</a:t>
            </a:r>
          </a:p>
          <a:p>
            <a:pPr marL="342860" indent="-34286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/>
              <a:t>Player 1 decides to raise (add one to the pot) or check</a:t>
            </a:r>
          </a:p>
          <a:p>
            <a:pPr marL="342860" indent="-34286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/>
              <a:t>Player 2 decides to call</a:t>
            </a:r>
          </a:p>
          <a:p>
            <a:pPr marL="342860" indent="-342860" eaLnBrk="0" hangingPunct="0">
              <a:spcBef>
                <a:spcPct val="20000"/>
              </a:spcBef>
              <a:defRPr/>
            </a:pPr>
            <a:r>
              <a:rPr lang="en-US" sz="2400" kern="0" dirty="0"/>
              <a:t>	(match) or fold (P1 wins)</a:t>
            </a:r>
          </a:p>
          <a:p>
            <a:pPr marL="342860" indent="-34286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/>
              <a:t>If player 2 called, player</a:t>
            </a:r>
          </a:p>
          <a:p>
            <a:pPr marL="342860" indent="-342860" eaLnBrk="0" hangingPunct="0">
              <a:spcBef>
                <a:spcPct val="20000"/>
              </a:spcBef>
              <a:defRPr/>
            </a:pPr>
            <a:r>
              <a:rPr lang="en-US" sz="2400" kern="0" dirty="0"/>
              <a:t>	1’s card determines</a:t>
            </a:r>
          </a:p>
          <a:p>
            <a:pPr marL="342860" indent="-342860" eaLnBrk="0" hangingPunct="0">
              <a:spcBef>
                <a:spcPct val="20000"/>
              </a:spcBef>
              <a:defRPr/>
            </a:pPr>
            <a:r>
              <a:rPr lang="en-US" sz="2400" kern="0" dirty="0"/>
              <a:t>	pot winner</a:t>
            </a:r>
          </a:p>
          <a:p>
            <a:pPr marL="342860" indent="-34286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455" y="2667000"/>
            <a:ext cx="5723092" cy="40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5041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/>
              <a:t>Poker-like game in normal form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H="1">
            <a:off x="1371600" y="2362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905000" y="2362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838200" y="3124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371600" y="3124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2286000" y="31242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438400" y="3124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609600" y="3886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38200" y="3886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1371600" y="3886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600200" y="3886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057400" y="3886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286000" y="3886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2743200" y="3886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971800" y="3886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81000" y="2514601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dirty="0"/>
              <a:t>1 gets King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286000" y="2514600"/>
            <a:ext cx="13716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dirty="0"/>
              <a:t>1 gets Jack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609600" y="31972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dirty="0"/>
              <a:t>raise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905000" y="32004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dirty="0"/>
              <a:t>raise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371600" y="3200401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dirty="0"/>
              <a:t>check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590800" y="3200401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dirty="0"/>
              <a:t>check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57200" y="4114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900" dirty="0"/>
              <a:t>call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914400" y="41148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900" dirty="0"/>
              <a:t>fold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219200" y="4114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900" dirty="0"/>
              <a:t>call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676400" y="41148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900" dirty="0"/>
              <a:t>fold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1905000" y="4114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900" dirty="0"/>
              <a:t>call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362200" y="41148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900" dirty="0"/>
              <a:t>fold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590800" y="4114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900" dirty="0"/>
              <a:t>call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048000" y="41148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900" dirty="0"/>
              <a:t>fold</a:t>
            </a:r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838200" y="3657600"/>
            <a:ext cx="1447800" cy="228600"/>
          </a:xfrm>
          <a:custGeom>
            <a:avLst/>
            <a:gdLst>
              <a:gd name="T0" fmla="*/ 0 w 912"/>
              <a:gd name="T1" fmla="*/ 2147483647 h 144"/>
              <a:gd name="T2" fmla="*/ 2147483647 w 912"/>
              <a:gd name="T3" fmla="*/ 0 h 144"/>
              <a:gd name="T4" fmla="*/ 2147483647 w 912"/>
              <a:gd name="T5" fmla="*/ 2147483647 h 144"/>
              <a:gd name="T6" fmla="*/ 0 60000 65536"/>
              <a:gd name="T7" fmla="*/ 0 60000 65536"/>
              <a:gd name="T8" fmla="*/ 0 60000 65536"/>
              <a:gd name="T9" fmla="*/ 0 w 912"/>
              <a:gd name="T10" fmla="*/ 0 h 144"/>
              <a:gd name="T11" fmla="*/ 912 w 9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44">
                <a:moveTo>
                  <a:pt x="0" y="144"/>
                </a:moveTo>
                <a:cubicBezTo>
                  <a:pt x="164" y="72"/>
                  <a:pt x="328" y="0"/>
                  <a:pt x="480" y="0"/>
                </a:cubicBezTo>
                <a:cubicBezTo>
                  <a:pt x="632" y="0"/>
                  <a:pt x="772" y="72"/>
                  <a:pt x="91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1600200" y="3657600"/>
            <a:ext cx="1371600" cy="228600"/>
          </a:xfrm>
          <a:custGeom>
            <a:avLst/>
            <a:gdLst>
              <a:gd name="T0" fmla="*/ 0 w 912"/>
              <a:gd name="T1" fmla="*/ 2147483647 h 144"/>
              <a:gd name="T2" fmla="*/ 2147483647 w 912"/>
              <a:gd name="T3" fmla="*/ 0 h 144"/>
              <a:gd name="T4" fmla="*/ 2147483647 w 912"/>
              <a:gd name="T5" fmla="*/ 2147483647 h 144"/>
              <a:gd name="T6" fmla="*/ 0 60000 65536"/>
              <a:gd name="T7" fmla="*/ 0 60000 65536"/>
              <a:gd name="T8" fmla="*/ 0 60000 65536"/>
              <a:gd name="T9" fmla="*/ 0 w 912"/>
              <a:gd name="T10" fmla="*/ 0 h 144"/>
              <a:gd name="T11" fmla="*/ 912 w 9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44">
                <a:moveTo>
                  <a:pt x="0" y="144"/>
                </a:moveTo>
                <a:cubicBezTo>
                  <a:pt x="164" y="72"/>
                  <a:pt x="328" y="0"/>
                  <a:pt x="480" y="0"/>
                </a:cubicBezTo>
                <a:cubicBezTo>
                  <a:pt x="632" y="0"/>
                  <a:pt x="772" y="72"/>
                  <a:pt x="91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1905000" y="2209800"/>
            <a:ext cx="9144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i="1" dirty="0"/>
              <a:t>“nature”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2438400" y="2895600"/>
            <a:ext cx="9144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i="1" dirty="0"/>
              <a:t>player 1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609600" y="2895600"/>
            <a:ext cx="9144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i="1" dirty="0"/>
              <a:t>player 1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76200" y="3733800"/>
            <a:ext cx="9144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i="1" dirty="0"/>
              <a:t>player 2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2971800" y="3657600"/>
            <a:ext cx="9144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400" i="1" dirty="0"/>
              <a:t>player 2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457200" y="4648200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000" dirty="0"/>
              <a:t>2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914400" y="4648200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000" dirty="0"/>
              <a:t>1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1295400" y="4648200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000" dirty="0"/>
              <a:t>1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1676400" y="4648200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000" dirty="0"/>
              <a:t>1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1905000" y="4648200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000" dirty="0"/>
              <a:t>-2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2590800" y="4648200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000" dirty="0"/>
              <a:t>-1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2362200" y="4648200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000" dirty="0"/>
              <a:t>1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3048000" y="4648200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000" dirty="0"/>
              <a:t>1</a:t>
            </a:r>
          </a:p>
        </p:txBody>
      </p:sp>
      <p:graphicFrame>
        <p:nvGraphicFramePr>
          <p:cNvPr id="330798" name="Group 46"/>
          <p:cNvGraphicFramePr>
            <a:graphicFrameLocks noGrp="1"/>
          </p:cNvGraphicFramePr>
          <p:nvPr/>
        </p:nvGraphicFramePr>
        <p:xfrm>
          <a:off x="4552950" y="2971800"/>
          <a:ext cx="4514850" cy="1584960"/>
        </p:xfrm>
        <a:graphic>
          <a:graphicData uri="http://schemas.openxmlformats.org/drawingml/2006/table">
            <a:tbl>
              <a:tblPr/>
              <a:tblGrid>
                <a:gridCol w="1128713"/>
                <a:gridCol w="1128712"/>
                <a:gridCol w="1128713"/>
                <a:gridCol w="1128712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.5, -.5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1.5, -1.5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-.5, 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-.5, 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4876800" y="2587626"/>
            <a:ext cx="389828" cy="36932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cc</a:t>
            </a:r>
          </a:p>
        </p:txBody>
      </p:sp>
      <p:sp>
        <p:nvSpPr>
          <p:cNvPr id="6218" name="Text Box 74"/>
          <p:cNvSpPr txBox="1">
            <a:spLocks noChangeArrowheads="1"/>
          </p:cNvSpPr>
          <p:nvPr/>
        </p:nvSpPr>
        <p:spPr bwMode="auto">
          <a:xfrm>
            <a:off x="6038850" y="2587626"/>
            <a:ext cx="364180" cy="36932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cf</a:t>
            </a:r>
          </a:p>
        </p:txBody>
      </p: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7162800" y="2587626"/>
            <a:ext cx="364180" cy="36932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fc</a:t>
            </a:r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8305800" y="2587626"/>
            <a:ext cx="334365" cy="36932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ff</a:t>
            </a: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4164014" y="2971800"/>
            <a:ext cx="338532" cy="36932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rr</a:t>
            </a:r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4144963" y="3733800"/>
            <a:ext cx="364180" cy="36932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4138614" y="4114800"/>
            <a:ext cx="389828" cy="36932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cc</a:t>
            </a:r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4144963" y="3352800"/>
            <a:ext cx="364180" cy="36932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5257800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Can be exponentially big!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72000" y="3965628"/>
            <a:ext cx="457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528442" y="4343400"/>
            <a:ext cx="461555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220940" y="2956946"/>
            <a:ext cx="0" cy="15271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8472982" y="2956946"/>
            <a:ext cx="0" cy="15271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27064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0"/>
          </a:xfrm>
        </p:spPr>
        <p:txBody>
          <a:bodyPr/>
          <a:lstStyle/>
          <a:p>
            <a:r>
              <a:rPr lang="en-US" sz="2800" dirty="0" smtClean="0"/>
              <a:t>Every sub-tree is at equilibrium</a:t>
            </a:r>
          </a:p>
          <a:p>
            <a:r>
              <a:rPr lang="en-US" sz="2800" dirty="0" smtClean="0"/>
              <a:t>Computation when perfect information (no nature/chance move):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Backward induction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Sub-Game Perfect Equilibrium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92376" y="3228945"/>
            <a:ext cx="3475424" cy="3274439"/>
            <a:chOff x="5592376" y="3228945"/>
            <a:chExt cx="3475424" cy="3274439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5881077" y="3581400"/>
              <a:ext cx="533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414477" y="3581400"/>
              <a:ext cx="6096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024077" y="4343400"/>
              <a:ext cx="719214" cy="1066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6414477" y="4343400"/>
              <a:ext cx="609600" cy="1066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147777" y="3228945"/>
              <a:ext cx="931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Firm 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1734" y="3996311"/>
              <a:ext cx="931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Firm 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92376" y="3588807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out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90366" y="3619897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80892" y="4695351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fight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61270" y="4676745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accommodate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42510" y="4291544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2,0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66891" y="5391090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-1,1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42824" y="5391090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,1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66891" y="5980164"/>
              <a:ext cx="1848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Entry game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 flipH="1">
            <a:off x="4724400" y="4876800"/>
            <a:ext cx="6858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971800" y="5095461"/>
            <a:ext cx="5334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505200" y="5095461"/>
            <a:ext cx="6096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238500" y="4743006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Firm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83099" y="5102868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81089" y="513395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9511" y="5857461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2,0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2166" y="583781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1,1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26045" y="5780109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accommodate</a:t>
            </a:r>
          </a:p>
        </p:txBody>
      </p:sp>
    </p:spTree>
    <p:extLst>
      <p:ext uri="{BB962C8B-B14F-4D97-AF65-F5344CB8AC3E}">
        <p14:creationId xmlns:p14="http://schemas.microsoft.com/office/powerpoint/2010/main" val="15541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0"/>
          </a:xfrm>
        </p:spPr>
        <p:txBody>
          <a:bodyPr/>
          <a:lstStyle/>
          <a:p>
            <a:r>
              <a:rPr lang="en-US" sz="2800" dirty="0" smtClean="0"/>
              <a:t>Every sub-tree is at equilibrium</a:t>
            </a:r>
          </a:p>
          <a:p>
            <a:r>
              <a:rPr lang="en-US" sz="2800" dirty="0" smtClean="0"/>
              <a:t>Computation when perfect information (no nature/chance move):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Backward induction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Sub-Game Perfect Equilibrium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92376" y="3228945"/>
            <a:ext cx="3475424" cy="3274439"/>
            <a:chOff x="5592376" y="3228945"/>
            <a:chExt cx="3475424" cy="3274439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5881077" y="3581400"/>
              <a:ext cx="533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414477" y="3581400"/>
              <a:ext cx="6096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024077" y="4343400"/>
              <a:ext cx="719214" cy="1066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6414477" y="4343400"/>
              <a:ext cx="609600" cy="1066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147777" y="3228945"/>
              <a:ext cx="931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Firm 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1734" y="3996311"/>
              <a:ext cx="931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Firm 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92376" y="3588807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out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90366" y="3619897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80892" y="4695351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fight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61270" y="4676745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accommodate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42510" y="4291544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2,0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66891" y="5391090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-1,1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42824" y="5391090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,1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66891" y="5980164"/>
              <a:ext cx="1848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Entry game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 flipH="1">
            <a:off x="4724400" y="4876800"/>
            <a:ext cx="6858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971800" y="5095461"/>
            <a:ext cx="5334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505200" y="5095461"/>
            <a:ext cx="6096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238500" y="4743006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Firm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83099" y="5102868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81089" y="513395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9511" y="5857461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2,0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2166" y="583781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1,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26045" y="5780109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accommodate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85" y="4196366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accommodate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2057400" y="4876800"/>
            <a:ext cx="381000" cy="5142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5062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Corr. Eq. in Extensive form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8229600" cy="3886200"/>
          </a:xfrm>
        </p:spPr>
        <p:txBody>
          <a:bodyPr/>
          <a:lstStyle/>
          <a:p>
            <a:r>
              <a:rPr lang="en-US" dirty="0" smtClean="0"/>
              <a:t>How to define?</a:t>
            </a:r>
          </a:p>
          <a:p>
            <a:pPr lvl="1"/>
            <a:r>
              <a:rPr lang="en-US" dirty="0" smtClean="0"/>
              <a:t>CE in its normal-form representation.</a:t>
            </a:r>
          </a:p>
          <a:p>
            <a:r>
              <a:rPr lang="en-US" dirty="0" smtClean="0"/>
              <a:t>Is it computable?</a:t>
            </a:r>
          </a:p>
          <a:p>
            <a:pPr lvl="1"/>
            <a:r>
              <a:rPr lang="en-US" dirty="0" smtClean="0"/>
              <a:t>Recall: exponential blow up in size.</a:t>
            </a:r>
          </a:p>
          <a:p>
            <a:r>
              <a:rPr lang="en-US" dirty="0" smtClean="0"/>
              <a:t>Can there be other notions?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/>
              <a:t>See </a:t>
            </a:r>
            <a:r>
              <a:rPr lang="en-US" sz="2400" dirty="0" smtClean="0"/>
              <a:t>“</a:t>
            </a:r>
            <a:r>
              <a:rPr lang="en-US" sz="2400" dirty="0"/>
              <a:t>Extensive-Form Correlated Equilibrium: Definition and Computational </a:t>
            </a:r>
            <a:r>
              <a:rPr lang="en-US" sz="2400" dirty="0" smtClean="0"/>
              <a:t>Complexity” by von Stengel and Forges, 2008.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0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371600"/>
          </a:xfrm>
        </p:spPr>
        <p:txBody>
          <a:bodyPr/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229600" cy="3886200"/>
          </a:xfrm>
        </p:spPr>
        <p:txBody>
          <a:bodyPr/>
          <a:lstStyle/>
          <a:p>
            <a:r>
              <a:rPr lang="en-US" dirty="0" smtClean="0"/>
              <a:t>Dominance and Iterated Elimination</a:t>
            </a:r>
          </a:p>
          <a:p>
            <a:r>
              <a:rPr lang="en-US" dirty="0" smtClean="0"/>
              <a:t>Solution concepts</a:t>
            </a:r>
          </a:p>
          <a:p>
            <a:pPr lvl="1"/>
            <a:r>
              <a:rPr lang="en-US" dirty="0" smtClean="0"/>
              <a:t>Correlated equilibria</a:t>
            </a:r>
          </a:p>
          <a:p>
            <a:pPr lvl="1"/>
            <a:r>
              <a:rPr lang="en-US" dirty="0" smtClean="0"/>
              <a:t>Coarse-correlated equilibria</a:t>
            </a:r>
          </a:p>
          <a:p>
            <a:pPr lvl="1"/>
            <a:r>
              <a:rPr lang="en-US" dirty="0" err="1" smtClean="0"/>
              <a:t>Stackelberg</a:t>
            </a:r>
            <a:r>
              <a:rPr lang="en-US" dirty="0" smtClean="0"/>
              <a:t> equilibria</a:t>
            </a:r>
          </a:p>
          <a:p>
            <a:pPr lvl="1"/>
            <a:endParaRPr lang="en-US" sz="1800" dirty="0"/>
          </a:p>
          <a:p>
            <a:r>
              <a:rPr lang="en-US" dirty="0" smtClean="0"/>
              <a:t>Other Games </a:t>
            </a:r>
          </a:p>
          <a:p>
            <a:pPr lvl="1"/>
            <a:r>
              <a:rPr lang="en-US" dirty="0" smtClean="0"/>
              <a:t>Extensive-form Games</a:t>
            </a:r>
          </a:p>
          <a:p>
            <a:pPr lvl="1"/>
            <a:r>
              <a:rPr lang="en-US" dirty="0"/>
              <a:t>Bayesian </a:t>
            </a:r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Poly-matrix Games</a:t>
            </a:r>
          </a:p>
        </p:txBody>
      </p:sp>
    </p:spTree>
    <p:extLst>
      <p:ext uri="{BB962C8B-B14F-4D97-AF65-F5344CB8AC3E}">
        <p14:creationId xmlns:p14="http://schemas.microsoft.com/office/powerpoint/2010/main" val="41026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424544" y="2699216"/>
            <a:ext cx="5424055" cy="1469372"/>
          </a:xfrm>
        </p:spPr>
        <p:txBody>
          <a:bodyPr lIns="0" tIns="0" rIns="0" bIns="0"/>
          <a:lstStyle/>
          <a:p>
            <a:pPr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en-US" b="1" dirty="0" smtClean="0">
                <a:solidFill>
                  <a:srgbClr val="0000CC"/>
                </a:solidFill>
              </a:rPr>
              <a:t> Commitment (</a:t>
            </a:r>
            <a:r>
              <a:rPr lang="en-US" b="1" dirty="0" err="1" smtClean="0">
                <a:solidFill>
                  <a:srgbClr val="0000CC"/>
                </a:solidFill>
              </a:rPr>
              <a:t>Stackelberg</a:t>
            </a:r>
            <a:r>
              <a:rPr lang="en-US" b="1" dirty="0" smtClean="0">
                <a:solidFill>
                  <a:srgbClr val="0000CC"/>
                </a:solidFill>
              </a:rPr>
              <a:t> strategies)</a:t>
            </a:r>
          </a:p>
        </p:txBody>
      </p:sp>
    </p:spTree>
    <p:extLst>
      <p:ext uri="{BB962C8B-B14F-4D97-AF65-F5344CB8AC3E}">
        <p14:creationId xmlns:p14="http://schemas.microsoft.com/office/powerpoint/2010/main" val="2670189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489" y="381000"/>
            <a:ext cx="7543511" cy="1143000"/>
          </a:xfrm>
        </p:spPr>
        <p:txBody>
          <a:bodyPr/>
          <a:lstStyle/>
          <a:p>
            <a:r>
              <a:rPr lang="en-US" dirty="0"/>
              <a:t>Commitment</a:t>
            </a:r>
          </a:p>
        </p:txBody>
      </p:sp>
      <p:graphicFrame>
        <p:nvGraphicFramePr>
          <p:cNvPr id="103427" name="Group 3"/>
          <p:cNvGraphicFramePr>
            <a:graphicFrameLocks noGrp="1"/>
          </p:cNvGraphicFramePr>
          <p:nvPr>
            <p:ph idx="1"/>
          </p:nvPr>
        </p:nvGraphicFramePr>
        <p:xfrm>
          <a:off x="3424671" y="1752320"/>
          <a:ext cx="2561647" cy="1780532"/>
        </p:xfrm>
        <a:graphic>
          <a:graphicData uri="http://schemas.openxmlformats.org/drawingml/2006/table">
            <a:tbl>
              <a:tblPr/>
              <a:tblGrid>
                <a:gridCol w="1281545"/>
                <a:gridCol w="1280102"/>
              </a:tblGrid>
              <a:tr h="89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1, 1</a:t>
                      </a:r>
                    </a:p>
                  </a:txBody>
                  <a:tcPr marL="92609" marR="92609" marT="44943" marB="449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3, 0</a:t>
                      </a:r>
                    </a:p>
                  </a:txBody>
                  <a:tcPr marL="92609" marR="92609" marT="44943" marB="449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0, 0</a:t>
                      </a:r>
                    </a:p>
                  </a:txBody>
                  <a:tcPr marL="92609" marR="92609" marT="44943" marB="449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2, 1</a:t>
                      </a:r>
                    </a:p>
                  </a:txBody>
                  <a:tcPr marL="92609" marR="92609" marT="44943" marB="449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07818" y="3810001"/>
            <a:ext cx="8687955" cy="6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/>
          <a:lstStyle/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 charset="0"/>
              </a:rPr>
              <a:t>Suppose the game is played as follows:</a:t>
            </a:r>
          </a:p>
          <a:p>
            <a:pPr marL="729407" lvl="1" indent="-284925">
              <a:lnSpc>
                <a:spcPct val="124000"/>
              </a:lnSpc>
              <a:spcBef>
                <a:spcPts val="695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2100" dirty="0">
                <a:solidFill>
                  <a:srgbClr val="000000"/>
                </a:solidFill>
                <a:latin typeface="Arial" charset="0"/>
              </a:rPr>
              <a:t>Player 1 </a:t>
            </a:r>
            <a:r>
              <a:rPr lang="en-US" sz="21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commits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to playing one of the rows,</a:t>
            </a:r>
          </a:p>
          <a:p>
            <a:pPr marL="729407" lvl="1" indent="-284925">
              <a:lnSpc>
                <a:spcPct val="124000"/>
              </a:lnSpc>
              <a:spcBef>
                <a:spcPts val="695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2100" dirty="0">
                <a:solidFill>
                  <a:srgbClr val="000000"/>
                </a:solidFill>
                <a:latin typeface="Arial" charset="0"/>
              </a:rPr>
              <a:t>Player 2 observes the commitment and then chooses a column</a:t>
            </a:r>
          </a:p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 charset="0"/>
              </a:rPr>
              <a:t>Optimal strategy for player 1: commit to Down</a:t>
            </a:r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 flipV="1">
            <a:off x="2743490" y="2514321"/>
            <a:ext cx="838488" cy="228319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9273" y="2236408"/>
            <a:ext cx="2978727" cy="9233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ctr" defTabSz="457304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Unique Nash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equilibrium (iterated strict dominance solution)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" name="Picture 6" descr="Heinrich_von_stackelber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5818" y="1570767"/>
            <a:ext cx="1385455" cy="2169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7454" y="3765177"/>
            <a:ext cx="3671455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von Stackelberg</a:t>
            </a:r>
            <a:endParaRPr lang="en-US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05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9" grpId="0" animBg="1"/>
      <p:bldP spid="1034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228320"/>
            <a:ext cx="8076622" cy="839040"/>
          </a:xfrm>
        </p:spPr>
        <p:txBody>
          <a:bodyPr/>
          <a:lstStyle/>
          <a:p>
            <a:r>
              <a:rPr lang="en-US" dirty="0" smtClean="0"/>
              <a:t>Commitment: an </a:t>
            </a:r>
            <a:r>
              <a:rPr lang="en-US" dirty="0"/>
              <a:t>extensive-form game</a:t>
            </a: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 flipH="1">
            <a:off x="3200977" y="2603967"/>
            <a:ext cx="913535" cy="1372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4114512" y="2603967"/>
            <a:ext cx="914977" cy="1372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200977" y="2375648"/>
            <a:ext cx="913535" cy="3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 i="1">
                <a:latin typeface="Arial" charset="0"/>
              </a:rPr>
              <a:t>Player 1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133023" y="3746968"/>
            <a:ext cx="914977" cy="3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 i="1">
                <a:latin typeface="Arial" charset="0"/>
              </a:rPr>
              <a:t>Player 2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4419023" y="3976688"/>
            <a:ext cx="610466" cy="1371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5029489" y="3976688"/>
            <a:ext cx="913534" cy="1371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2286001" y="3976688"/>
            <a:ext cx="914977" cy="1371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3200978" y="3976688"/>
            <a:ext cx="456045" cy="1371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5105977" y="3746968"/>
            <a:ext cx="913535" cy="3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 i="1">
                <a:latin typeface="Arial" charset="0"/>
              </a:rPr>
              <a:t>Player 2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81489" y="5423647"/>
            <a:ext cx="91353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dirty="0">
                <a:latin typeface="Arial" charset="0"/>
              </a:rPr>
              <a:t>1, 1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352512" y="5423647"/>
            <a:ext cx="914977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dirty="0">
                <a:latin typeface="Arial" charset="0"/>
              </a:rPr>
              <a:t>3, 0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114512" y="5423647"/>
            <a:ext cx="914977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dirty="0">
                <a:latin typeface="Arial" charset="0"/>
              </a:rPr>
              <a:t>0, 0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5715001" y="5423647"/>
            <a:ext cx="914977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dirty="0">
                <a:latin typeface="Arial" charset="0"/>
              </a:rPr>
              <a:t>2, 1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28023" y="1581431"/>
            <a:ext cx="8382000" cy="8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</a:pPr>
            <a:r>
              <a:rPr lang="en-US" sz="2500" dirty="0">
                <a:solidFill>
                  <a:srgbClr val="000000"/>
                </a:solidFill>
                <a:latin typeface="Arial" charset="0"/>
              </a:rPr>
              <a:t>For the case of committing to a pure strategy: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048001" y="3062007"/>
            <a:ext cx="533977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Up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572000" y="3062007"/>
            <a:ext cx="68551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Down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2057978" y="4586007"/>
            <a:ext cx="68551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Left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4225637" y="4586007"/>
            <a:ext cx="68551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Left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5562023" y="4586007"/>
            <a:ext cx="686955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Right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3429000" y="4586007"/>
            <a:ext cx="68551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1923848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89" y="0"/>
            <a:ext cx="8229023" cy="1143000"/>
          </a:xfrm>
        </p:spPr>
        <p:txBody>
          <a:bodyPr/>
          <a:lstStyle/>
          <a:p>
            <a:r>
              <a:rPr lang="en-US" dirty="0"/>
              <a:t>Commitment to mixed strategies</a:t>
            </a: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>
            <p:ph idx="1"/>
          </p:nvPr>
        </p:nvGraphicFramePr>
        <p:xfrm>
          <a:off x="3176444" y="1919007"/>
          <a:ext cx="2573193" cy="1653754"/>
        </p:xfrm>
        <a:graphic>
          <a:graphicData uri="http://schemas.openxmlformats.org/drawingml/2006/table">
            <a:tbl>
              <a:tblPr/>
              <a:tblGrid>
                <a:gridCol w="1287318"/>
                <a:gridCol w="1285875"/>
              </a:tblGrid>
              <a:tr h="823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1, 1</a:t>
                      </a:r>
                    </a:p>
                  </a:txBody>
                  <a:tcPr marL="92620" marR="92620" marT="44948" marB="449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3, 0</a:t>
                      </a:r>
                    </a:p>
                  </a:txBody>
                  <a:tcPr marL="92620" marR="92620" marT="44948" marB="449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0, 0</a:t>
                      </a:r>
                    </a:p>
                  </a:txBody>
                  <a:tcPr marL="92620" marR="92620" marT="44948" marB="449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2, 1</a:t>
                      </a:r>
                    </a:p>
                  </a:txBody>
                  <a:tcPr marL="92620" marR="92620" marT="44948" marB="449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232410" y="1969434"/>
            <a:ext cx="678680" cy="66391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algn="ctr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/>
              <a:t>.49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2232410" y="2843493"/>
            <a:ext cx="678680" cy="66391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algn="ctr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/>
              <a:t>.51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3656299" y="1210235"/>
            <a:ext cx="370903" cy="66391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algn="ctr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/>
              <a:t>0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4903208" y="1210235"/>
            <a:ext cx="370903" cy="66391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algn="ctr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/>
              <a:t>1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760845" y="4155983"/>
            <a:ext cx="8687955" cy="68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19115" indent="-284925">
              <a:lnSpc>
                <a:spcPct val="124000"/>
              </a:lnSpc>
              <a:spcBef>
                <a:spcPts val="695"/>
              </a:spcBef>
              <a:buClr>
                <a:srgbClr val="000000"/>
              </a:buClr>
              <a:buSzPct val="100000"/>
            </a:pPr>
            <a:r>
              <a:rPr lang="en-US" sz="2500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lso </a:t>
            </a:r>
            <a:r>
              <a:rPr lang="en-US" sz="2500" dirty="0">
                <a:solidFill>
                  <a:srgbClr val="000000"/>
                </a:solidFill>
                <a:latin typeface="Arial" charset="0"/>
              </a:rPr>
              <a:t>called a </a:t>
            </a:r>
            <a:r>
              <a:rPr lang="en-US" sz="2500" dirty="0">
                <a:solidFill>
                  <a:srgbClr val="FF0000"/>
                </a:solidFill>
                <a:latin typeface="Arial" charset="0"/>
              </a:rPr>
              <a:t>Stackelberg (mixed) strategy</a:t>
            </a:r>
          </a:p>
          <a:p>
            <a:pPr marL="729407" lvl="1" indent="-284925">
              <a:lnSpc>
                <a:spcPct val="124000"/>
              </a:lnSpc>
              <a:spcBef>
                <a:spcPts val="695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31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/>
      <p:bldP spid="64527" grpId="0"/>
      <p:bldP spid="64528" grpId="0"/>
      <p:bldP spid="645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 flipH="1">
            <a:off x="1295977" y="2147328"/>
            <a:ext cx="2818535" cy="15870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4114512" y="2147328"/>
            <a:ext cx="3505488" cy="15870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200977" y="1919008"/>
            <a:ext cx="913535" cy="3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 i="1">
                <a:latin typeface="Arial" charset="0"/>
              </a:rPr>
              <a:t>Player 1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28023" y="3504640"/>
            <a:ext cx="914977" cy="3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 i="1">
                <a:latin typeface="Arial" charset="0"/>
              </a:rPr>
              <a:t>Player 2</a:t>
            </a: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H="1">
            <a:off x="7010978" y="3734361"/>
            <a:ext cx="609023" cy="1371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7620001" y="3734361"/>
            <a:ext cx="914977" cy="1371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381001" y="3734361"/>
            <a:ext cx="914977" cy="1371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1295978" y="3734361"/>
            <a:ext cx="456045" cy="1371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76489" y="5181321"/>
            <a:ext cx="913534" cy="36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dirty="0">
                <a:latin typeface="Arial" charset="0"/>
              </a:rPr>
              <a:t>1, 1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447512" y="5181321"/>
            <a:ext cx="914977" cy="36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dirty="0">
                <a:latin typeface="Arial" charset="0"/>
              </a:rPr>
              <a:t>3, 0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6705023" y="5181321"/>
            <a:ext cx="914977" cy="36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dirty="0">
                <a:latin typeface="Arial" charset="0"/>
              </a:rPr>
              <a:t>0, 0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8305512" y="5146302"/>
            <a:ext cx="914977" cy="36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dirty="0">
                <a:latin typeface="Arial" charset="0"/>
              </a:rPr>
              <a:t>2, 1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228023" y="1371320"/>
            <a:ext cx="8382000" cy="8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500">
                <a:solidFill>
                  <a:srgbClr val="000000"/>
                </a:solidFill>
                <a:latin typeface="Arial" charset="0"/>
              </a:rPr>
              <a:t>… for the case of committing to a mixed strategy:</a:t>
            </a: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1828512" y="2591360"/>
            <a:ext cx="7620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(1,0) (=Up)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152978" y="4343681"/>
            <a:ext cx="68551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Left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6781512" y="4343681"/>
            <a:ext cx="685511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Left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8153978" y="4343681"/>
            <a:ext cx="68551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Right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1524000" y="4343681"/>
            <a:ext cx="68551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Right</a:t>
            </a: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 flipH="1">
            <a:off x="3657023" y="3734361"/>
            <a:ext cx="914977" cy="1371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4572000" y="3734361"/>
            <a:ext cx="457489" cy="1371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3124489" y="5181321"/>
            <a:ext cx="913534" cy="36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dirty="0">
                <a:latin typeface="Arial" charset="0"/>
              </a:rPr>
              <a:t>.5, .5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4724977" y="5181321"/>
            <a:ext cx="913535" cy="36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dirty="0">
                <a:latin typeface="Arial" charset="0"/>
              </a:rPr>
              <a:t>2.5, .5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3429000" y="4343681"/>
            <a:ext cx="68551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Left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4800023" y="4343681"/>
            <a:ext cx="686955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Right</a:t>
            </a: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4114512" y="2133320"/>
            <a:ext cx="457488" cy="1601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6019512" y="2591360"/>
            <a:ext cx="914977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(0,1) (=Down)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3657023" y="2606769"/>
            <a:ext cx="914977" cy="3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457304"/>
            <a:r>
              <a:rPr lang="en-US" sz="1400">
                <a:latin typeface="Arial" charset="0"/>
              </a:rPr>
              <a:t>(.5,.5)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2781012" y="3050802"/>
            <a:ext cx="489238" cy="45804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 defTabSz="457304"/>
            <a:r>
              <a:rPr lang="en-US" sz="2400" b="1">
                <a:latin typeface="Arial" charset="0"/>
              </a:rPr>
              <a:t>…</a:t>
            </a: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5071916" y="3048000"/>
            <a:ext cx="492420" cy="46165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 defTabSz="457304"/>
            <a:r>
              <a:rPr lang="en-US" sz="2400" b="1">
                <a:latin typeface="Arial" charset="0"/>
              </a:rPr>
              <a:t>…</a:t>
            </a: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138545" y="5750019"/>
            <a:ext cx="9005455" cy="8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Economist: Just an extensive-form game, nothing new here</a:t>
            </a:r>
          </a:p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Computer scientist: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Infinite-size game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!  Representation matters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533401" y="228320"/>
            <a:ext cx="8076622" cy="83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kern="0" smtClean="0"/>
              <a:t>Commitment: an extensive-form game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9042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336176"/>
            <a:ext cx="8409709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Computing the optimal mixed strategy to commit to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[</a:t>
            </a:r>
            <a:r>
              <a:rPr lang="en-US" sz="2700" dirty="0" err="1" smtClean="0">
                <a:solidFill>
                  <a:srgbClr val="FF0000"/>
                </a:solidFill>
              </a:rPr>
              <a:t>Conitzer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>
                <a:solidFill>
                  <a:srgbClr val="FF0000"/>
                </a:solidFill>
              </a:rPr>
              <a:t>&amp; </a:t>
            </a:r>
            <a:r>
              <a:rPr lang="en-US" sz="2700" dirty="0" err="1">
                <a:solidFill>
                  <a:srgbClr val="FF0000"/>
                </a:solidFill>
              </a:rPr>
              <a:t>Sandholm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EC’06]</a:t>
            </a:r>
            <a:endParaRPr lang="en-US" sz="27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091" y="2081026"/>
                <a:ext cx="7550727" cy="2871974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Alice is a leader. </a:t>
                </a:r>
              </a:p>
              <a:p>
                <a:pPr eaLnBrk="1" hangingPunct="1"/>
                <a:r>
                  <a:rPr lang="en-US" sz="2800" dirty="0" smtClean="0"/>
                  <a:t>Separate </a:t>
                </a:r>
                <a:r>
                  <a:rPr lang="en-US" sz="2800" dirty="0"/>
                  <a:t>LP for every column </a:t>
                </a:r>
                <a:r>
                  <a:rPr lang="en-US" sz="2800" i="1" dirty="0" smtClean="0"/>
                  <a:t>j*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  <a:p>
                <a:pPr eaLnBrk="1" hangingPunct="1">
                  <a:buNone/>
                </a:pPr>
                <a:r>
                  <a:rPr lang="en-US" sz="2800" dirty="0"/>
                  <a:t>	</a:t>
                </a:r>
              </a:p>
              <a:p>
                <a:pPr eaLnBrk="1" hangingPunct="1">
                  <a:buNone/>
                </a:pPr>
                <a:r>
                  <a:rPr lang="en-US" sz="2800" dirty="0"/>
                  <a:t>	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  <a:p>
                <a:pPr eaLnBrk="1" hangingPunct="1">
                  <a:buNone/>
                </a:pPr>
                <a:r>
                  <a:rPr lang="en-US" sz="2800" dirty="0"/>
                  <a:t>	subject </a:t>
                </a:r>
                <a:r>
                  <a:rPr lang="en-US" sz="2800" dirty="0" smtClean="0"/>
                  <a:t>to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𝑗</m:t>
                    </m:r>
                    <m:r>
                      <a:rPr lang="en-US" sz="2800" b="0" i="1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eaLnBrk="1" hangingPunct="1">
                  <a:buNone/>
                </a:pPr>
                <a:r>
                  <a:rPr lang="en-US" sz="2800" dirty="0"/>
                  <a:t>	</a:t>
                </a:r>
                <a:r>
                  <a:rPr lang="el-GR" sz="2800" i="1" dirty="0"/>
                  <a:t> </a:t>
                </a:r>
                <a:r>
                  <a:rPr lang="en-US" sz="2800" i="1" dirty="0" smtClean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dirty="0"/>
              </a:p>
              <a:p>
                <a:pPr eaLnBrk="1" hangingPunct="1">
                  <a:buNone/>
                </a:pPr>
                <a:r>
                  <a:rPr lang="en-US" sz="2800" dirty="0"/>
                  <a:t>	</a:t>
                </a:r>
                <a:endParaRPr lang="en-US" sz="2800" i="1" dirty="0"/>
              </a:p>
              <a:p>
                <a:pPr eaLnBrk="1" hangingPunct="1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091" y="2081026"/>
                <a:ext cx="7550727" cy="2871974"/>
              </a:xfrm>
              <a:blipFill rotWithShape="1">
                <a:blip r:embed="rId3"/>
                <a:stretch>
                  <a:fillRect l="-726" t="-2119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740728" y="3714690"/>
            <a:ext cx="1357746" cy="40011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Row utility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4582" y="4857690"/>
            <a:ext cx="2687782" cy="40011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distributional constraint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4248090"/>
            <a:ext cx="2286000" cy="40011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Column optimality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7254" y="5651212"/>
            <a:ext cx="5869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Pick the one that gives max utility.</a:t>
            </a:r>
          </a:p>
        </p:txBody>
      </p:sp>
    </p:spTree>
    <p:extLst>
      <p:ext uri="{BB962C8B-B14F-4D97-AF65-F5344CB8AC3E}">
        <p14:creationId xmlns:p14="http://schemas.microsoft.com/office/powerpoint/2010/main" val="23337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336176"/>
            <a:ext cx="8409709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CC"/>
                </a:solidFill>
              </a:rPr>
              <a:t>On the game we saw before</a:t>
            </a:r>
            <a:endParaRPr lang="en-US" sz="2400" dirty="0">
              <a:solidFill>
                <a:srgbClr val="0000CC"/>
              </a:solidFill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481715"/>
              </p:ext>
            </p:extLst>
          </p:nvPr>
        </p:nvGraphicFramePr>
        <p:xfrm>
          <a:off x="3325091" y="1680882"/>
          <a:ext cx="2561647" cy="1780532"/>
        </p:xfrm>
        <a:graphic>
          <a:graphicData uri="http://schemas.openxmlformats.org/drawingml/2006/table">
            <a:tbl>
              <a:tblPr/>
              <a:tblGrid>
                <a:gridCol w="1281545"/>
                <a:gridCol w="1280102"/>
              </a:tblGrid>
              <a:tr h="89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2609" marR="92609" marT="44943" marB="449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2609" marR="92609" marT="44943" marB="449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2609" marR="92609" marT="44943" marB="449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sz="4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2609" marR="92609" marT="44943" marB="449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3455894"/>
            <a:ext cx="3865418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27" tIns="45552" rIns="91427" bIns="45552" numCol="1" anchor="t" anchorCtr="0" compatLnSpc="1">
            <a:prstTxWarp prst="textNoShape">
              <a:avLst/>
            </a:prstTxWarp>
          </a:bodyPr>
          <a:lstStyle/>
          <a:p>
            <a:pPr marL="330512" indent="-330512" algn="ctr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</a:pPr>
            <a:r>
              <a:rPr lang="en-US" sz="2500" i="1" kern="0" dirty="0"/>
              <a:t>maximize</a:t>
            </a:r>
            <a:r>
              <a:rPr lang="en-US" sz="2500" kern="0" dirty="0"/>
              <a:t> </a:t>
            </a:r>
            <a:r>
              <a:rPr lang="en-US" sz="2500" kern="0" dirty="0">
                <a:solidFill>
                  <a:srgbClr val="00B050"/>
                </a:solidFill>
              </a:rPr>
              <a:t>1</a:t>
            </a:r>
            <a:r>
              <a:rPr lang="en-US" sz="2500" kern="0" dirty="0"/>
              <a:t>x + </a:t>
            </a:r>
            <a:r>
              <a:rPr lang="en-US" sz="2500" kern="0" dirty="0">
                <a:solidFill>
                  <a:srgbClr val="00B050"/>
                </a:solidFill>
              </a:rPr>
              <a:t>0</a:t>
            </a:r>
            <a:r>
              <a:rPr lang="en-US" sz="2500" kern="0" dirty="0"/>
              <a:t>y</a:t>
            </a:r>
          </a:p>
          <a:p>
            <a:pPr marL="330512" indent="-330512" algn="ctr" defTabSz="410291" fontAlgn="base">
              <a:lnSpc>
                <a:spcPct val="124000"/>
              </a:lnSpc>
              <a:spcBef>
                <a:spcPts val="808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500" i="1" kern="0" dirty="0"/>
              <a:t>subject to</a:t>
            </a:r>
          </a:p>
          <a:p>
            <a:pPr marL="330512" indent="-330512" algn="ctr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</a:pPr>
            <a:r>
              <a:rPr lang="en-US" sz="2500" kern="0" dirty="0">
                <a:solidFill>
                  <a:srgbClr val="0000CC"/>
                </a:solidFill>
                <a:cs typeface="Arial" charset="0"/>
              </a:rPr>
              <a:t>1</a:t>
            </a:r>
            <a:r>
              <a:rPr lang="en-US" sz="2500" kern="0" dirty="0">
                <a:cs typeface="Arial" charset="0"/>
              </a:rPr>
              <a:t>x + </a:t>
            </a:r>
            <a:r>
              <a:rPr lang="en-US" sz="2500" kern="0" dirty="0">
                <a:solidFill>
                  <a:srgbClr val="0000CC"/>
                </a:solidFill>
                <a:cs typeface="Arial" charset="0"/>
              </a:rPr>
              <a:t>0</a:t>
            </a:r>
            <a:r>
              <a:rPr lang="en-US" sz="2500" kern="0" dirty="0">
                <a:cs typeface="Arial" charset="0"/>
              </a:rPr>
              <a:t>y ≥ </a:t>
            </a:r>
            <a:r>
              <a:rPr lang="en-US" sz="2500" kern="0" dirty="0">
                <a:solidFill>
                  <a:srgbClr val="C00000"/>
                </a:solidFill>
                <a:cs typeface="Arial" charset="0"/>
              </a:rPr>
              <a:t>0</a:t>
            </a:r>
            <a:r>
              <a:rPr lang="en-US" sz="2500" kern="0" dirty="0">
                <a:cs typeface="Arial" charset="0"/>
              </a:rPr>
              <a:t>x + </a:t>
            </a:r>
            <a:r>
              <a:rPr lang="en-US" sz="2500" kern="0" dirty="0">
                <a:solidFill>
                  <a:srgbClr val="C00000"/>
                </a:solidFill>
                <a:cs typeface="Arial" charset="0"/>
              </a:rPr>
              <a:t>1</a:t>
            </a:r>
            <a:r>
              <a:rPr lang="en-US" sz="2500" kern="0" dirty="0">
                <a:cs typeface="Arial" charset="0"/>
              </a:rPr>
              <a:t>y </a:t>
            </a:r>
          </a:p>
          <a:p>
            <a:pPr marL="330512" indent="-330512" algn="ctr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</a:pPr>
            <a:r>
              <a:rPr lang="en-US" sz="2500" kern="0" dirty="0">
                <a:cs typeface="Arial" charset="0"/>
              </a:rPr>
              <a:t>x + y = 1</a:t>
            </a:r>
          </a:p>
          <a:p>
            <a:pPr marL="330512" indent="-330512" algn="ctr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</a:pPr>
            <a:r>
              <a:rPr lang="en-US" sz="2500" kern="0" dirty="0">
                <a:cs typeface="Arial" charset="0"/>
              </a:rPr>
              <a:t>x ≥ </a:t>
            </a:r>
            <a:r>
              <a:rPr lang="en-US" sz="2500" kern="0" dirty="0" smtClean="0">
                <a:cs typeface="Arial" charset="0"/>
              </a:rPr>
              <a:t>0, y </a:t>
            </a:r>
            <a:r>
              <a:rPr lang="en-US" sz="2500" kern="0" dirty="0">
                <a:cs typeface="Arial" charset="0"/>
              </a:rPr>
              <a:t>≥ 0</a:t>
            </a:r>
          </a:p>
          <a:p>
            <a:pPr marL="330512" indent="-330512" defTabSz="410291" fontAlgn="base">
              <a:lnSpc>
                <a:spcPct val="124000"/>
              </a:lnSpc>
              <a:spcBef>
                <a:spcPts val="80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500" kern="0" dirty="0">
              <a:solidFill>
                <a:srgbClr val="000000"/>
              </a:solidFill>
              <a:cs typeface="Arial" charset="0"/>
            </a:endParaRPr>
          </a:p>
          <a:p>
            <a:pPr marL="330512" indent="-330512" defTabSz="410291" fontAlgn="base">
              <a:lnSpc>
                <a:spcPct val="124000"/>
              </a:lnSpc>
              <a:spcBef>
                <a:spcPts val="80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500" i="1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430982" y="3455894"/>
            <a:ext cx="3865418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27" tIns="45552" rIns="91427" bIns="45552" numCol="1" anchor="t" anchorCtr="0" compatLnSpc="1">
            <a:prstTxWarp prst="textNoShape">
              <a:avLst/>
            </a:prstTxWarp>
          </a:bodyPr>
          <a:lstStyle/>
          <a:p>
            <a:pPr marL="330512" indent="-330512" algn="ctr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</a:pPr>
            <a:r>
              <a:rPr lang="en-US" sz="2500" i="1" kern="0" dirty="0"/>
              <a:t>maximize</a:t>
            </a:r>
            <a:r>
              <a:rPr lang="en-US" sz="2500" kern="0" dirty="0"/>
              <a:t> </a:t>
            </a:r>
            <a:r>
              <a:rPr lang="en-US" sz="2500" kern="0" dirty="0">
                <a:solidFill>
                  <a:srgbClr val="009900"/>
                </a:solidFill>
              </a:rPr>
              <a:t>3</a:t>
            </a:r>
            <a:r>
              <a:rPr lang="en-US" sz="2500" kern="0" dirty="0"/>
              <a:t>x + </a:t>
            </a:r>
            <a:r>
              <a:rPr lang="en-US" sz="2500" kern="0" dirty="0">
                <a:solidFill>
                  <a:srgbClr val="009900"/>
                </a:solidFill>
              </a:rPr>
              <a:t>2</a:t>
            </a:r>
            <a:r>
              <a:rPr lang="en-US" sz="2500" kern="0" dirty="0"/>
              <a:t>y</a:t>
            </a:r>
          </a:p>
          <a:p>
            <a:pPr marL="330512" indent="-330512" algn="ctr" defTabSz="410291" fontAlgn="base">
              <a:lnSpc>
                <a:spcPct val="124000"/>
              </a:lnSpc>
              <a:spcBef>
                <a:spcPts val="808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500" i="1" kern="0" dirty="0"/>
              <a:t>subject to</a:t>
            </a:r>
          </a:p>
          <a:p>
            <a:pPr marL="330512" indent="-330512" algn="ctr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</a:pPr>
            <a:r>
              <a:rPr lang="en-US" sz="2500" kern="0" dirty="0">
                <a:solidFill>
                  <a:srgbClr val="C00000"/>
                </a:solidFill>
                <a:cs typeface="Arial" charset="0"/>
              </a:rPr>
              <a:t>0</a:t>
            </a:r>
            <a:r>
              <a:rPr lang="en-US" sz="2500" kern="0" dirty="0">
                <a:cs typeface="Arial" charset="0"/>
              </a:rPr>
              <a:t>x + </a:t>
            </a:r>
            <a:r>
              <a:rPr lang="en-US" sz="2500" kern="0" dirty="0">
                <a:solidFill>
                  <a:srgbClr val="C00000"/>
                </a:solidFill>
                <a:cs typeface="Arial" charset="0"/>
              </a:rPr>
              <a:t>1</a:t>
            </a:r>
            <a:r>
              <a:rPr lang="en-US" sz="2500" kern="0" dirty="0">
                <a:cs typeface="Arial" charset="0"/>
              </a:rPr>
              <a:t>y ≥ </a:t>
            </a:r>
            <a:r>
              <a:rPr lang="en-US" sz="2500" kern="0" dirty="0">
                <a:solidFill>
                  <a:srgbClr val="0000CC"/>
                </a:solidFill>
                <a:cs typeface="Arial" charset="0"/>
              </a:rPr>
              <a:t>1</a:t>
            </a:r>
            <a:r>
              <a:rPr lang="en-US" sz="2500" kern="0" dirty="0">
                <a:cs typeface="Arial" charset="0"/>
              </a:rPr>
              <a:t>x + </a:t>
            </a:r>
            <a:r>
              <a:rPr lang="en-US" sz="2500" kern="0" dirty="0">
                <a:solidFill>
                  <a:srgbClr val="0000CC"/>
                </a:solidFill>
                <a:cs typeface="Arial" charset="0"/>
              </a:rPr>
              <a:t>0</a:t>
            </a:r>
            <a:r>
              <a:rPr lang="en-US" sz="2500" kern="0" dirty="0">
                <a:cs typeface="Arial" charset="0"/>
              </a:rPr>
              <a:t>y </a:t>
            </a:r>
          </a:p>
          <a:p>
            <a:pPr marL="330512" indent="-330512" algn="ctr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</a:pPr>
            <a:r>
              <a:rPr lang="en-US" sz="2500" kern="0" dirty="0">
                <a:cs typeface="Arial" charset="0"/>
              </a:rPr>
              <a:t>x + y = 1</a:t>
            </a:r>
          </a:p>
          <a:p>
            <a:pPr marL="330512" indent="-330512" algn="ctr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</a:pPr>
            <a:r>
              <a:rPr lang="en-US" sz="2500" kern="0" dirty="0">
                <a:cs typeface="Arial" charset="0"/>
              </a:rPr>
              <a:t>x ≥ </a:t>
            </a:r>
            <a:r>
              <a:rPr lang="en-US" sz="2500" kern="0" dirty="0" smtClean="0">
                <a:cs typeface="Arial" charset="0"/>
              </a:rPr>
              <a:t>0, y </a:t>
            </a:r>
            <a:r>
              <a:rPr lang="en-US" sz="2500" kern="0" dirty="0">
                <a:cs typeface="Arial" charset="0"/>
              </a:rPr>
              <a:t>≥ 0</a:t>
            </a:r>
          </a:p>
          <a:p>
            <a:pPr marL="330512" indent="-330512" defTabSz="410291" fontAlgn="base">
              <a:lnSpc>
                <a:spcPct val="124000"/>
              </a:lnSpc>
              <a:spcBef>
                <a:spcPts val="80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500" kern="0" dirty="0">
              <a:solidFill>
                <a:srgbClr val="000000"/>
              </a:solidFill>
              <a:cs typeface="Arial" charset="0"/>
            </a:endParaRPr>
          </a:p>
          <a:p>
            <a:pPr marL="330512" indent="-330512" defTabSz="410291" fontAlgn="base">
              <a:lnSpc>
                <a:spcPct val="124000"/>
              </a:lnSpc>
              <a:spcBef>
                <a:spcPts val="80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500" i="1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2136" y="1815353"/>
            <a:ext cx="351667" cy="529135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r>
              <a:rPr lang="en-US" sz="2900" kern="0" dirty="0">
                <a:cs typeface="Arial" charset="0"/>
              </a:rPr>
              <a:t>x</a:t>
            </a:r>
            <a:endParaRPr lang="en-US" sz="2900" dirty="0"/>
          </a:p>
        </p:txBody>
      </p:sp>
      <p:sp>
        <p:nvSpPr>
          <p:cNvPr id="17" name="Rectangle 16"/>
          <p:cNvSpPr/>
          <p:nvPr/>
        </p:nvSpPr>
        <p:spPr>
          <a:xfrm>
            <a:off x="2832136" y="2711317"/>
            <a:ext cx="351667" cy="529135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r>
              <a:rPr lang="en-US" sz="2900" kern="0" dirty="0">
                <a:cs typeface="Arial" charset="0"/>
              </a:rPr>
              <a:t>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164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489" y="201706"/>
            <a:ext cx="8216034" cy="1131794"/>
          </a:xfrm>
        </p:spPr>
        <p:txBody>
          <a:bodyPr/>
          <a:lstStyle/>
          <a:p>
            <a:r>
              <a:rPr lang="en-US" sz="3900" dirty="0"/>
              <a:t>Visualization</a:t>
            </a:r>
          </a:p>
        </p:txBody>
      </p:sp>
      <p:graphicFrame>
        <p:nvGraphicFramePr>
          <p:cNvPr id="17452" name="Group 44"/>
          <p:cNvGraphicFramePr>
            <a:graphicFrameLocks noGrp="1"/>
          </p:cNvGraphicFramePr>
          <p:nvPr>
            <p:ph idx="1"/>
          </p:nvPr>
        </p:nvGraphicFramePr>
        <p:xfrm>
          <a:off x="346364" y="1599639"/>
          <a:ext cx="4641272" cy="1832164"/>
        </p:xfrm>
        <a:graphic>
          <a:graphicData uri="http://schemas.openxmlformats.org/drawingml/2006/table">
            <a:tbl>
              <a:tblPr/>
              <a:tblGrid>
                <a:gridCol w="1160318"/>
                <a:gridCol w="1160318"/>
                <a:gridCol w="1160318"/>
                <a:gridCol w="1160318"/>
              </a:tblGrid>
              <a:tr h="458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L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U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0,1</a:t>
                      </a: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1,0</a:t>
                      </a: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0,0</a:t>
                      </a: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4,0</a:t>
                      </a: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0,1</a:t>
                      </a: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0,0</a:t>
                      </a: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0,0</a:t>
                      </a: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1,0</a:t>
                      </a: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1,1</a:t>
                      </a: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27967" y="3899647"/>
            <a:ext cx="6276397" cy="1949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27" tIns="45552" rIns="91427" bIns="45552"/>
          <a:lstStyle/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defRPr/>
            </a:pPr>
            <a:endParaRPr lang="en-US" sz="3200" kern="0" dirty="0">
              <a:solidFill>
                <a:srgbClr val="0000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4433454" y="2689412"/>
            <a:ext cx="4006273" cy="335196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sp>
        <p:nvSpPr>
          <p:cNvPr id="17436" name="TextBox 8"/>
          <p:cNvSpPr txBox="1">
            <a:spLocks noChangeArrowheads="1"/>
          </p:cNvSpPr>
          <p:nvPr/>
        </p:nvSpPr>
        <p:spPr bwMode="auto">
          <a:xfrm>
            <a:off x="3810000" y="6118412"/>
            <a:ext cx="1193244" cy="4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chemeClr val="tx1"/>
                </a:solidFill>
              </a:rPr>
              <a:t>(1,0,0) = U</a:t>
            </a:r>
          </a:p>
        </p:txBody>
      </p:sp>
      <p:sp>
        <p:nvSpPr>
          <p:cNvPr id="17437" name="TextBox 9"/>
          <p:cNvSpPr txBox="1">
            <a:spLocks noChangeArrowheads="1"/>
          </p:cNvSpPr>
          <p:nvPr/>
        </p:nvSpPr>
        <p:spPr bwMode="auto">
          <a:xfrm>
            <a:off x="6026728" y="2218765"/>
            <a:ext cx="1231716" cy="4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chemeClr val="tx1"/>
                </a:solidFill>
              </a:rPr>
              <a:t>(0,1,0) = M</a:t>
            </a:r>
          </a:p>
        </p:txBody>
      </p:sp>
      <p:sp>
        <p:nvSpPr>
          <p:cNvPr id="17438" name="TextBox 10"/>
          <p:cNvSpPr txBox="1">
            <a:spLocks noChangeArrowheads="1"/>
          </p:cNvSpPr>
          <p:nvPr/>
        </p:nvSpPr>
        <p:spPr bwMode="auto">
          <a:xfrm>
            <a:off x="7689273" y="6118412"/>
            <a:ext cx="1193244" cy="4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chemeClr val="tx1"/>
                </a:solidFill>
              </a:rPr>
              <a:t>(0,0,1) = D</a:t>
            </a:r>
          </a:p>
        </p:txBody>
      </p:sp>
      <p:cxnSp>
        <p:nvCxnSpPr>
          <p:cNvPr id="17439" name="Straight Connector 12"/>
          <p:cNvCxnSpPr>
            <a:cxnSpLocks noChangeShapeType="1"/>
            <a:endCxn id="8" idx="1"/>
          </p:cNvCxnSpPr>
          <p:nvPr/>
        </p:nvCxnSpPr>
        <p:spPr bwMode="auto">
          <a:xfrm rot="10800000">
            <a:off x="5435023" y="4366092"/>
            <a:ext cx="1007341" cy="54208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0" name="Straight Connector 14"/>
          <p:cNvCxnSpPr>
            <a:cxnSpLocks noChangeShapeType="1"/>
            <a:stCxn id="8" idx="5"/>
          </p:cNvCxnSpPr>
          <p:nvPr/>
        </p:nvCxnSpPr>
        <p:spPr bwMode="auto">
          <a:xfrm flipH="1">
            <a:off x="6442364" y="4366092"/>
            <a:ext cx="995795" cy="54208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1" name="Straight Connector 16"/>
          <p:cNvCxnSpPr>
            <a:cxnSpLocks noChangeShapeType="1"/>
            <a:endCxn id="8" idx="3"/>
          </p:cNvCxnSpPr>
          <p:nvPr/>
        </p:nvCxnSpPr>
        <p:spPr bwMode="auto">
          <a:xfrm rot="5400000">
            <a:off x="5872880" y="5471888"/>
            <a:ext cx="1133195" cy="577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2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5172025" y="5277929"/>
            <a:ext cx="739588" cy="288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43" name="Straight Arrow Connector 34"/>
          <p:cNvCxnSpPr>
            <a:cxnSpLocks noChangeShapeType="1"/>
          </p:cNvCxnSpPr>
          <p:nvPr/>
        </p:nvCxnSpPr>
        <p:spPr bwMode="auto">
          <a:xfrm rot="5400000">
            <a:off x="5971718" y="3765135"/>
            <a:ext cx="941294" cy="288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44" name="Straight Arrow Connector 36"/>
          <p:cNvCxnSpPr>
            <a:cxnSpLocks noChangeShapeType="1"/>
          </p:cNvCxnSpPr>
          <p:nvPr/>
        </p:nvCxnSpPr>
        <p:spPr bwMode="auto">
          <a:xfrm>
            <a:off x="6927273" y="5244353"/>
            <a:ext cx="831273" cy="47064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6373091" y="4840941"/>
            <a:ext cx="138545" cy="134471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446" name="Oval 38"/>
          <p:cNvSpPr>
            <a:spLocks noChangeArrowheads="1"/>
          </p:cNvSpPr>
          <p:nvPr/>
        </p:nvSpPr>
        <p:spPr bwMode="auto">
          <a:xfrm>
            <a:off x="8382000" y="5983941"/>
            <a:ext cx="138545" cy="134471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5334000" y="4235824"/>
            <a:ext cx="277091" cy="268941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448" name="TextBox 40"/>
          <p:cNvSpPr txBox="1">
            <a:spLocks noChangeArrowheads="1"/>
          </p:cNvSpPr>
          <p:nvPr/>
        </p:nvSpPr>
        <p:spPr bwMode="auto">
          <a:xfrm>
            <a:off x="5611091" y="5042647"/>
            <a:ext cx="306783" cy="4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7449" name="TextBox 41"/>
          <p:cNvSpPr txBox="1">
            <a:spLocks noChangeArrowheads="1"/>
          </p:cNvSpPr>
          <p:nvPr/>
        </p:nvSpPr>
        <p:spPr bwMode="auto">
          <a:xfrm>
            <a:off x="6511637" y="3630706"/>
            <a:ext cx="319607" cy="4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450" name="TextBox 42"/>
          <p:cNvSpPr txBox="1">
            <a:spLocks noChangeArrowheads="1"/>
          </p:cNvSpPr>
          <p:nvPr/>
        </p:nvSpPr>
        <p:spPr bwMode="auto">
          <a:xfrm>
            <a:off x="7204364" y="4908177"/>
            <a:ext cx="319607" cy="4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chemeClr val="tx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9223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471"/>
            <a:ext cx="9144000" cy="739588"/>
          </a:xfrm>
        </p:spPr>
        <p:txBody>
          <a:bodyPr/>
          <a:lstStyle/>
          <a:p>
            <a:r>
              <a:rPr lang="en-US" sz="3900" dirty="0"/>
              <a:t>Generalizing beyond zero-sum games </a:t>
            </a:r>
            <a:r>
              <a:rPr lang="en-US" sz="3600" dirty="0"/>
              <a:t/>
            </a:r>
            <a:br>
              <a:rPr lang="en-US" sz="3600" dirty="0"/>
            </a:br>
            <a:endParaRPr lang="en-US" sz="1400" dirty="0"/>
          </a:p>
        </p:txBody>
      </p:sp>
      <p:sp>
        <p:nvSpPr>
          <p:cNvPr id="3" name="Oval 2"/>
          <p:cNvSpPr/>
          <p:nvPr/>
        </p:nvSpPr>
        <p:spPr bwMode="auto">
          <a:xfrm>
            <a:off x="138545" y="5118865"/>
            <a:ext cx="7135091" cy="1008529"/>
          </a:xfrm>
          <a:prstGeom prst="ellipse">
            <a:avLst/>
          </a:prstGeom>
          <a:gradFill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410291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2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3303512"/>
            <a:ext cx="7135091" cy="1008529"/>
          </a:xfrm>
          <a:prstGeom prst="ellipse">
            <a:avLst/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410291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20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4909" y="5253335"/>
            <a:ext cx="2840182" cy="6723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410291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20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46364" y="3437982"/>
            <a:ext cx="2840182" cy="6723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410291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20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9" y="5383867"/>
            <a:ext cx="2840182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general-sum games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3568514"/>
            <a:ext cx="2147455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zero-sum games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273" y="5383867"/>
            <a:ext cx="2147455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zero-sum games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5091" y="3568514"/>
            <a:ext cx="2840182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general-sum games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5273" y="4446512"/>
            <a:ext cx="2493818" cy="467580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</a:rPr>
              <a:t>Nash equilibrium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1091" y="6329100"/>
            <a:ext cx="3879273" cy="467580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</a:rPr>
              <a:t>Stackelberg mixed strategies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77091" y="1824335"/>
            <a:ext cx="2840182" cy="672353"/>
          </a:xfrm>
          <a:prstGeom prst="ellips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410291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20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454" y="1954867"/>
            <a:ext cx="2147455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zero-sum games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091" y="2496688"/>
            <a:ext cx="2840182" cy="467580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500" dirty="0" err="1">
                <a:solidFill>
                  <a:srgbClr val="7030A0"/>
                </a:solidFill>
              </a:rPr>
              <a:t>minimax</a:t>
            </a:r>
            <a:r>
              <a:rPr lang="en-US" sz="2500" dirty="0">
                <a:solidFill>
                  <a:srgbClr val="7030A0"/>
                </a:solidFill>
              </a:rPr>
              <a:t> strategies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07818" y="940077"/>
            <a:ext cx="8936182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</a:pPr>
            <a:r>
              <a:rPr lang="en-US" sz="25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5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Arial" charset="0"/>
              </a:rPr>
              <a:t>Minimax</a:t>
            </a:r>
            <a:r>
              <a:rPr lang="en-US" sz="2500" dirty="0">
                <a:latin typeface="Arial" charset="0"/>
              </a:rPr>
              <a:t>,</a:t>
            </a:r>
            <a:r>
              <a:rPr lang="en-US" sz="2500" dirty="0">
                <a:solidFill>
                  <a:srgbClr val="C00000"/>
                </a:solidFill>
                <a:latin typeface="Arial" charset="0"/>
              </a:rPr>
              <a:t> Nash</a:t>
            </a:r>
            <a:r>
              <a:rPr lang="en-US" sz="2500" dirty="0">
                <a:latin typeface="Arial" charset="0"/>
              </a:rPr>
              <a:t>,</a:t>
            </a:r>
            <a:r>
              <a:rPr lang="en-US" sz="25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500" dirty="0">
                <a:solidFill>
                  <a:srgbClr val="0000CC"/>
                </a:solidFill>
                <a:latin typeface="Arial" charset="0"/>
              </a:rPr>
              <a:t>Stackelberg </a:t>
            </a:r>
            <a:r>
              <a:rPr lang="en-US" sz="2500" dirty="0">
                <a:latin typeface="Arial" charset="0"/>
              </a:rPr>
              <a:t>all agree in zero-sum games</a:t>
            </a:r>
          </a:p>
        </p:txBody>
      </p:sp>
      <p:pic>
        <p:nvPicPr>
          <p:cNvPr id="17" name="Picture 5" descr="n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546" y="1477960"/>
            <a:ext cx="742488" cy="875276"/>
          </a:xfrm>
          <a:prstGeom prst="rect">
            <a:avLst/>
          </a:prstGeom>
          <a:noFill/>
        </p:spPr>
      </p:pic>
      <p:pic>
        <p:nvPicPr>
          <p:cNvPr id="18" name="Picture 17" descr="Heinrich_von_stackelber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585" y="1479177"/>
            <a:ext cx="644143" cy="1008529"/>
          </a:xfrm>
          <a:prstGeom prst="rect">
            <a:avLst/>
          </a:prstGeom>
        </p:spPr>
      </p:pic>
      <p:pic>
        <p:nvPicPr>
          <p:cNvPr id="19" name="Picture 3" descr="C:\Users\vince\AppData\Local\Microsoft\Windows\Temporary Internet Files\Content.IE5\47DAVALE\MP90043080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909" y="2282324"/>
            <a:ext cx="522371" cy="339853"/>
          </a:xfrm>
          <a:prstGeom prst="rect">
            <a:avLst/>
          </a:prstGeom>
          <a:noFill/>
        </p:spPr>
      </p:pic>
      <p:graphicFrame>
        <p:nvGraphicFramePr>
          <p:cNvPr id="20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6269182" y="1479177"/>
          <a:ext cx="1281545" cy="739588"/>
        </p:xfrm>
        <a:graphic>
          <a:graphicData uri="http://schemas.openxmlformats.org/drawingml/2006/table">
            <a:tbl>
              <a:tblPr/>
              <a:tblGrid>
                <a:gridCol w="580237"/>
                <a:gridCol w="701308"/>
              </a:tblGrid>
              <a:tr h="369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0, 0</a:t>
                      </a:r>
                    </a:p>
                  </a:txBody>
                  <a:tcPr marL="92620" marR="92620" marT="44948" marB="449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-1, 1</a:t>
                      </a:r>
                    </a:p>
                  </a:txBody>
                  <a:tcPr marL="92620" marR="92620" marT="44948" marB="449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-1, 1</a:t>
                      </a:r>
                    </a:p>
                  </a:txBody>
                  <a:tcPr marL="92620" marR="92620" marT="44948" marB="449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0, 0</a:t>
                      </a:r>
                    </a:p>
                  </a:txBody>
                  <a:tcPr marL="92620" marR="92620" marT="44948" marB="449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65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9818" y="312365"/>
            <a:ext cx="7481455" cy="830636"/>
          </a:xfrm>
        </p:spPr>
        <p:txBody>
          <a:bodyPr/>
          <a:lstStyle/>
          <a:p>
            <a:r>
              <a:rPr lang="en-US" sz="3700" dirty="0"/>
              <a:t>Other nice properties of commitment to mixed strategies</a:t>
            </a:r>
            <a:endParaRPr lang="en-US" sz="19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274" y="1848970"/>
            <a:ext cx="5403273" cy="7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500" dirty="0">
                <a:latin typeface="Arial" charset="0"/>
              </a:rPr>
              <a:t>No</a:t>
            </a:r>
            <a:r>
              <a:rPr lang="en-US" sz="25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5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equilibrium selection </a:t>
            </a:r>
            <a:r>
              <a:rPr lang="en-US" sz="2500" dirty="0">
                <a:latin typeface="Arial" charset="0"/>
              </a:rPr>
              <a:t>problem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9274" y="2958353"/>
            <a:ext cx="6096000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 charset="0"/>
              </a:rPr>
              <a:t>Leader’s payoff </a:t>
            </a:r>
            <a:r>
              <a:rPr lang="en-US" sz="25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at least as good as </a:t>
            </a:r>
            <a:r>
              <a:rPr lang="en-US" sz="2500" dirty="0">
                <a:solidFill>
                  <a:srgbClr val="000000"/>
                </a:solidFill>
                <a:latin typeface="Arial" charset="0"/>
              </a:rPr>
              <a:t>any Nash eq. or even correlated eq.  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     (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von Stengel &amp; </a:t>
            </a:r>
            <a:r>
              <a:rPr lang="en-US" dirty="0" err="1" smtClean="0">
                <a:solidFill>
                  <a:schemeClr val="accent2"/>
                </a:solidFill>
                <a:latin typeface="Arial" charset="0"/>
              </a:rPr>
              <a:t>Zamir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 [GEB ‘10]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500" dirty="0">
              <a:latin typeface="Arial" charset="0"/>
            </a:endParaRPr>
          </a:p>
        </p:txBody>
      </p:sp>
      <p:pic>
        <p:nvPicPr>
          <p:cNvPr id="14" name="Picture 13" descr="Heinrich_von_stackelber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4547" y="3496236"/>
            <a:ext cx="644143" cy="1008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73637" y="3630706"/>
            <a:ext cx="346364" cy="678919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3900" b="1" dirty="0"/>
              <a:t>≥</a:t>
            </a:r>
          </a:p>
        </p:txBody>
      </p:sp>
      <p:pic>
        <p:nvPicPr>
          <p:cNvPr id="16" name="Picture 5" descr="n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5638" y="3562254"/>
            <a:ext cx="742488" cy="875276"/>
          </a:xfrm>
          <a:prstGeom prst="rect">
            <a:avLst/>
          </a:prstGeom>
          <a:noFill/>
        </p:spPr>
      </p:pic>
      <p:pic>
        <p:nvPicPr>
          <p:cNvPr id="20" name="Picture 19" descr="Heinrich_von_stackelber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8572" y="2084293"/>
            <a:ext cx="343543" cy="537882"/>
          </a:xfrm>
          <a:prstGeom prst="rect">
            <a:avLst/>
          </a:prstGeom>
        </p:spPr>
      </p:pic>
      <p:graphicFrame>
        <p:nvGraphicFramePr>
          <p:cNvPr id="18" name="Group 32"/>
          <p:cNvGraphicFramePr>
            <a:graphicFrameLocks/>
          </p:cNvGraphicFramePr>
          <p:nvPr/>
        </p:nvGraphicFramePr>
        <p:xfrm>
          <a:off x="6858002" y="1680882"/>
          <a:ext cx="1939635" cy="913442"/>
        </p:xfrm>
        <a:graphic>
          <a:graphicData uri="http://schemas.openxmlformats.org/drawingml/2006/table">
            <a:tbl>
              <a:tblPr/>
              <a:tblGrid>
                <a:gridCol w="969817"/>
                <a:gridCol w="969818"/>
              </a:tblGrid>
              <a:tr h="456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0, 0</a:t>
                      </a:r>
                    </a:p>
                  </a:txBody>
                  <a:tcPr marL="92620" marR="92620" marT="44948" marB="449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-1, 1</a:t>
                      </a:r>
                    </a:p>
                  </a:txBody>
                  <a:tcPr marL="92620" marR="92620" marT="44948" marB="449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 -1</a:t>
                      </a:r>
                    </a:p>
                  </a:txBody>
                  <a:tcPr marL="92620" marR="92620" marT="44948" marB="449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-5, -5</a:t>
                      </a:r>
                    </a:p>
                  </a:txBody>
                  <a:tcPr marL="92620" marR="92620" marT="44948" marB="449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28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Dominance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14400"/>
                <a:ext cx="9144000" cy="2590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600" dirty="0" smtClean="0"/>
                  <a:t>Player i’s strategy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/>
                      </a:rPr>
                      <m:t>𝑠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2600" dirty="0" smtClean="0"/>
                  <a:t> </a:t>
                </a:r>
                <a:r>
                  <a:rPr lang="en-US" altLang="en-US" sz="2600" dirty="0" smtClean="0">
                    <a:solidFill>
                      <a:srgbClr val="00B0F0"/>
                    </a:solidFill>
                  </a:rPr>
                  <a:t>strictly dominates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en-US" sz="2600" dirty="0" smtClean="0"/>
                  <a:t> if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6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i="1" dirty="0" smtClean="0">
                        <a:latin typeface="Cambria Math"/>
                      </a:rPr>
                      <m:t>, </m:t>
                    </m:r>
                    <m:r>
                      <a:rPr lang="en-US" altLang="en-US" sz="2600" b="0" i="1" dirty="0" smtClean="0">
                        <a:latin typeface="Cambria Math"/>
                      </a:rPr>
                      <m:t> </m:t>
                    </m:r>
                    <m:r>
                      <a:rPr lang="en-US" altLang="en-US" sz="2600" i="1" dirty="0" err="1" smtClean="0">
                        <a:latin typeface="Cambria Math"/>
                      </a:rPr>
                      <m:t>𝑢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en-US" sz="2600" i="1" dirty="0" smtClean="0">
                        <a:latin typeface="Cambria Math"/>
                      </a:rPr>
                      <m:t>(</m:t>
                    </m:r>
                    <m:r>
                      <a:rPr lang="en-US" altLang="en-US" sz="2600" i="1" dirty="0" err="1" smtClean="0">
                        <a:latin typeface="Cambria Math"/>
                      </a:rPr>
                      <m:t>𝑠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en-US" sz="2600" i="1" baseline="-25000" dirty="0" smtClean="0">
                        <a:latin typeface="Cambria Math"/>
                      </a:rPr>
                      <m:t> </m:t>
                    </m:r>
                    <m:r>
                      <a:rPr lang="en-US" altLang="en-US" sz="260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i="1" dirty="0" smtClean="0">
                        <a:latin typeface="Cambria Math"/>
                      </a:rPr>
                      <m:t>) &gt; </m:t>
                    </m:r>
                    <m:r>
                      <a:rPr lang="en-US" altLang="en-US" sz="2600" i="1" dirty="0" err="1" smtClean="0">
                        <a:latin typeface="Cambria Math"/>
                      </a:rPr>
                      <m:t>𝑢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alt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b="0" i="1" dirty="0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en-US" sz="2600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en-US" sz="2600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sz="2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sz="26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en-US" sz="2600" b="0" i="1" dirty="0" smtClean="0">
                            <a:latin typeface="Cambria Math"/>
                          </a:rPr>
                          <m:t>, </m:t>
                        </m:r>
                        <m:r>
                          <a:rPr lang="en-US" altLang="en-US" sz="26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altLang="en-US" sz="2600" dirty="0" smtClean="0"/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/>
                      </a:rPr>
                      <m:t>𝑠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2600" dirty="0" smtClean="0"/>
                  <a:t> </a:t>
                </a:r>
                <a:r>
                  <a:rPr lang="en-US" altLang="en-US" sz="2600" dirty="0" smtClean="0">
                    <a:solidFill>
                      <a:srgbClr val="008000"/>
                    </a:solidFill>
                  </a:rPr>
                  <a:t>weakly dominates</a:t>
                </a:r>
                <a:r>
                  <a:rPr lang="en-US" alt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/>
                      </a:rPr>
                      <m:t>𝑠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en-US" sz="2600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altLang="en-US" sz="2600" dirty="0" smtClean="0"/>
                  <a:t> if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6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b="0" i="1" dirty="0" smtClean="0">
                        <a:latin typeface="Cambria Math"/>
                      </a:rPr>
                      <m:t>,  </m:t>
                    </m:r>
                    <m:r>
                      <a:rPr lang="en-US" altLang="en-US" sz="2600" i="1" dirty="0" err="1" smtClean="0">
                        <a:latin typeface="Cambria Math"/>
                      </a:rPr>
                      <m:t>𝑢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en-US" sz="2600" i="1" dirty="0" smtClean="0">
                        <a:latin typeface="Cambria Math"/>
                      </a:rPr>
                      <m:t>(</m:t>
                    </m:r>
                    <m:r>
                      <a:rPr lang="en-US" altLang="en-US" sz="2600" i="1" dirty="0" err="1" smtClean="0">
                        <a:latin typeface="Cambria Math"/>
                      </a:rPr>
                      <m:t>𝑠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en-US" sz="2600" i="1" baseline="-25000" dirty="0" smtClean="0">
                        <a:latin typeface="Cambria Math"/>
                      </a:rPr>
                      <m:t> </m:t>
                    </m:r>
                    <m:r>
                      <a:rPr lang="en-US" altLang="en-US" sz="260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i="1" dirty="0" smtClean="0">
                        <a:latin typeface="Cambria Math"/>
                      </a:rPr>
                      <m:t>) </m:t>
                    </m:r>
                    <m:r>
                      <a:rPr lang="en-US" altLang="en-US" sz="2600" i="1" dirty="0" smtClean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en-US" sz="2600" i="1" dirty="0" smtClean="0">
                        <a:latin typeface="Cambria Math"/>
                      </a:rPr>
                      <m:t> </m:t>
                    </m:r>
                    <m:r>
                      <a:rPr lang="en-US" altLang="en-US" sz="2600" i="1" dirty="0" err="1" smtClean="0">
                        <a:latin typeface="Cambria Math"/>
                      </a:rPr>
                      <m:t>𝑢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en-US" sz="2600" i="1" dirty="0" smtClean="0">
                        <a:latin typeface="Cambria Math"/>
                      </a:rPr>
                      <m:t>(</m:t>
                    </m:r>
                    <m:r>
                      <a:rPr lang="en-US" altLang="en-US" sz="2600" i="1" dirty="0" smtClean="0">
                        <a:latin typeface="Cambria Math"/>
                      </a:rPr>
                      <m:t>𝑠𝑖</m:t>
                    </m:r>
                    <m:r>
                      <a:rPr lang="en-US" altLang="en-US" sz="2600" i="1" dirty="0" smtClean="0">
                        <a:latin typeface="Cambria Math"/>
                      </a:rPr>
                      <m:t>’, </m:t>
                    </m:r>
                    <m:sSub>
                      <m:sSubPr>
                        <m:ctrlPr>
                          <a:rPr lang="en-US" alt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i="1" dirty="0" smtClean="0">
                        <a:latin typeface="Cambria Math"/>
                      </a:rPr>
                      <m:t>); </m:t>
                    </m:r>
                  </m:oMath>
                </a14:m>
                <a:r>
                  <a:rPr lang="en-US" altLang="en-US" sz="2600" dirty="0" smtClean="0"/>
                  <a:t>and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600" dirty="0" smtClean="0"/>
                  <a:t>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b="0" i="1" dirty="0" smtClean="0">
                        <a:latin typeface="Cambria Math"/>
                      </a:rPr>
                      <m:t>,</m:t>
                    </m:r>
                    <m:r>
                      <a:rPr lang="en-US" altLang="en-US" sz="2600" i="1" dirty="0" smtClean="0">
                        <a:latin typeface="Cambria Math"/>
                      </a:rPr>
                      <m:t> </m:t>
                    </m:r>
                    <m:r>
                      <a:rPr lang="en-US" altLang="en-US" sz="2600" b="0" i="1" dirty="0" smtClean="0">
                        <a:latin typeface="Cambria Math"/>
                      </a:rPr>
                      <m:t> </m:t>
                    </m:r>
                    <m:r>
                      <a:rPr lang="en-US" altLang="en-US" sz="2600" i="1" dirty="0" err="1" smtClean="0">
                        <a:latin typeface="Cambria Math"/>
                      </a:rPr>
                      <m:t>𝑢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en-US" sz="2600" i="1" dirty="0" smtClean="0">
                        <a:latin typeface="Cambria Math"/>
                      </a:rPr>
                      <m:t>(</m:t>
                    </m:r>
                    <m:r>
                      <a:rPr lang="en-US" altLang="en-US" sz="2600" i="1" dirty="0" err="1" smtClean="0">
                        <a:latin typeface="Cambria Math"/>
                      </a:rPr>
                      <m:t>𝑠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en-US" sz="2600" i="1" baseline="-25000" dirty="0" smtClean="0">
                        <a:latin typeface="Cambria Math"/>
                      </a:rPr>
                      <m:t> </m:t>
                    </m:r>
                    <m:r>
                      <a:rPr lang="en-US" altLang="en-US" sz="260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i="1" dirty="0" smtClean="0">
                        <a:latin typeface="Cambria Math"/>
                      </a:rPr>
                      <m:t>) &gt; </m:t>
                    </m:r>
                    <m:r>
                      <a:rPr lang="en-US" altLang="en-US" sz="2600" i="1" dirty="0" err="1" smtClean="0">
                        <a:latin typeface="Cambria Math"/>
                      </a:rPr>
                      <m:t>𝑢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en-US" sz="2600" i="1" dirty="0" smtClean="0">
                        <a:latin typeface="Cambria Math"/>
                      </a:rPr>
                      <m:t>(</m:t>
                    </m:r>
                    <m:r>
                      <a:rPr lang="en-US" altLang="en-US" sz="2600" i="1" dirty="0" err="1" smtClean="0">
                        <a:latin typeface="Cambria Math"/>
                      </a:rPr>
                      <m:t>𝑠</m:t>
                    </m:r>
                    <m:r>
                      <a:rPr lang="en-US" altLang="en-US" sz="2600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altLang="en-US" sz="2600" i="1" dirty="0" smtClean="0">
                        <a:latin typeface="Cambria Math"/>
                      </a:rPr>
                      <m:t>’, </m:t>
                    </m:r>
                    <m:sSub>
                      <m:sSubPr>
                        <m:ctrlPr>
                          <a:rPr lang="en-US" alt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2600" dirty="0" smtClean="0">
                  <a:sym typeface="Symbol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6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14400"/>
                <a:ext cx="9144000" cy="2590800"/>
              </a:xfrm>
              <a:blipFill rotWithShape="1">
                <a:blip r:embed="rId2"/>
                <a:stretch>
                  <a:fillRect l="-533" t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97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86349"/>
              </p:ext>
            </p:extLst>
          </p:nvPr>
        </p:nvGraphicFramePr>
        <p:xfrm>
          <a:off x="4579938" y="4013200"/>
          <a:ext cx="4283075" cy="2786064"/>
        </p:xfrm>
        <a:graphic>
          <a:graphicData uri="http://schemas.openxmlformats.org/drawingml/2006/table">
            <a:tbl>
              <a:tblPr/>
              <a:tblGrid>
                <a:gridCol w="1352550"/>
                <a:gridCol w="1465262"/>
                <a:gridCol w="1465263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9820" name="Freeform 28"/>
          <p:cNvSpPr>
            <a:spLocks/>
          </p:cNvSpPr>
          <p:nvPr/>
        </p:nvSpPr>
        <p:spPr bwMode="auto">
          <a:xfrm>
            <a:off x="3403600" y="4419600"/>
            <a:ext cx="711200" cy="990600"/>
          </a:xfrm>
          <a:custGeom>
            <a:avLst/>
            <a:gdLst>
              <a:gd name="T0" fmla="*/ 2147483647 w 448"/>
              <a:gd name="T1" fmla="*/ 0 h 624"/>
              <a:gd name="T2" fmla="*/ 2147483647 w 448"/>
              <a:gd name="T3" fmla="*/ 2147483647 h 624"/>
              <a:gd name="T4" fmla="*/ 2147483647 w 448"/>
              <a:gd name="T5" fmla="*/ 2147483647 h 624"/>
              <a:gd name="T6" fmla="*/ 2147483647 w 448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624"/>
              <a:gd name="T14" fmla="*/ 448 w 448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624">
                <a:moveTo>
                  <a:pt x="400" y="0"/>
                </a:moveTo>
                <a:cubicBezTo>
                  <a:pt x="260" y="52"/>
                  <a:pt x="120" y="104"/>
                  <a:pt x="64" y="192"/>
                </a:cubicBezTo>
                <a:cubicBezTo>
                  <a:pt x="8" y="280"/>
                  <a:pt x="0" y="456"/>
                  <a:pt x="64" y="528"/>
                </a:cubicBezTo>
                <a:cubicBezTo>
                  <a:pt x="128" y="600"/>
                  <a:pt x="288" y="612"/>
                  <a:pt x="448" y="624"/>
                </a:cubicBezTo>
              </a:path>
            </a:pathLst>
          </a:cu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21" name="Freeform 29"/>
          <p:cNvSpPr>
            <a:spLocks/>
          </p:cNvSpPr>
          <p:nvPr/>
        </p:nvSpPr>
        <p:spPr bwMode="auto">
          <a:xfrm>
            <a:off x="2984500" y="4572000"/>
            <a:ext cx="977900" cy="1905000"/>
          </a:xfrm>
          <a:custGeom>
            <a:avLst/>
            <a:gdLst>
              <a:gd name="T0" fmla="*/ 2147483647 w 616"/>
              <a:gd name="T1" fmla="*/ 0 h 1104"/>
              <a:gd name="T2" fmla="*/ 2147483647 w 616"/>
              <a:gd name="T3" fmla="*/ 2147483647 h 1104"/>
              <a:gd name="T4" fmla="*/ 2147483647 w 616"/>
              <a:gd name="T5" fmla="*/ 2147483647 h 1104"/>
              <a:gd name="T6" fmla="*/ 2147483647 w 616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616"/>
              <a:gd name="T13" fmla="*/ 0 h 1104"/>
              <a:gd name="T14" fmla="*/ 616 w 616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6" h="1104">
                <a:moveTo>
                  <a:pt x="616" y="0"/>
                </a:moveTo>
                <a:cubicBezTo>
                  <a:pt x="396" y="144"/>
                  <a:pt x="176" y="288"/>
                  <a:pt x="88" y="432"/>
                </a:cubicBezTo>
                <a:cubicBezTo>
                  <a:pt x="0" y="576"/>
                  <a:pt x="24" y="752"/>
                  <a:pt x="88" y="864"/>
                </a:cubicBezTo>
                <a:cubicBezTo>
                  <a:pt x="152" y="976"/>
                  <a:pt x="312" y="1040"/>
                  <a:pt x="472" y="1104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22" name="Text Box 30"/>
          <p:cNvSpPr txBox="1">
            <a:spLocks noChangeArrowheads="1"/>
          </p:cNvSpPr>
          <p:nvPr/>
        </p:nvSpPr>
        <p:spPr bwMode="auto">
          <a:xfrm>
            <a:off x="1752600" y="4419600"/>
            <a:ext cx="184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B0F0"/>
                </a:solidFill>
              </a:rPr>
              <a:t>strict dominance</a:t>
            </a:r>
          </a:p>
        </p:txBody>
      </p:sp>
      <p:sp>
        <p:nvSpPr>
          <p:cNvPr id="289823" name="Text Box 31"/>
          <p:cNvSpPr txBox="1">
            <a:spLocks noChangeArrowheads="1"/>
          </p:cNvSpPr>
          <p:nvPr/>
        </p:nvSpPr>
        <p:spPr bwMode="auto">
          <a:xfrm>
            <a:off x="1143000" y="5334000"/>
            <a:ext cx="189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weak dominance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6908215" y="1447800"/>
            <a:ext cx="269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i="1" dirty="0"/>
              <a:t>-</a:t>
            </a:r>
            <a:r>
              <a:rPr lang="en-US" altLang="en-US" sz="2000" i="1" dirty="0" err="1"/>
              <a:t>i</a:t>
            </a:r>
            <a:r>
              <a:rPr lang="en-US" altLang="en-US" sz="2000" i="1" dirty="0"/>
              <a:t> = “the player(s) other than </a:t>
            </a:r>
            <a:r>
              <a:rPr lang="en-US" altLang="en-US" sz="2000" i="1" dirty="0" err="1"/>
              <a:t>i</a:t>
            </a:r>
            <a:r>
              <a:rPr lang="en-US" altLang="en-US" sz="2000" i="1" dirty="0"/>
              <a:t>”</a:t>
            </a:r>
          </a:p>
        </p:txBody>
      </p:sp>
      <p:sp>
        <p:nvSpPr>
          <p:cNvPr id="289825" name="Freeform 33"/>
          <p:cNvSpPr>
            <a:spLocks/>
          </p:cNvSpPr>
          <p:nvPr/>
        </p:nvSpPr>
        <p:spPr bwMode="auto">
          <a:xfrm>
            <a:off x="3327400" y="5562600"/>
            <a:ext cx="787400" cy="914400"/>
          </a:xfrm>
          <a:custGeom>
            <a:avLst/>
            <a:gdLst>
              <a:gd name="T0" fmla="*/ 2147483647 w 400"/>
              <a:gd name="T1" fmla="*/ 2147483647 h 480"/>
              <a:gd name="T2" fmla="*/ 2147483647 w 400"/>
              <a:gd name="T3" fmla="*/ 2147483647 h 480"/>
              <a:gd name="T4" fmla="*/ 2147483647 w 400"/>
              <a:gd name="T5" fmla="*/ 0 h 480"/>
              <a:gd name="T6" fmla="*/ 0 60000 65536"/>
              <a:gd name="T7" fmla="*/ 0 60000 65536"/>
              <a:gd name="T8" fmla="*/ 0 60000 65536"/>
              <a:gd name="T9" fmla="*/ 0 w 400"/>
              <a:gd name="T10" fmla="*/ 0 h 480"/>
              <a:gd name="T11" fmla="*/ 400 w 40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480">
                <a:moveTo>
                  <a:pt x="304" y="480"/>
                </a:moveTo>
                <a:cubicBezTo>
                  <a:pt x="152" y="352"/>
                  <a:pt x="0" y="224"/>
                  <a:pt x="16" y="144"/>
                </a:cubicBezTo>
                <a:cubicBezTo>
                  <a:pt x="32" y="64"/>
                  <a:pt x="216" y="32"/>
                  <a:pt x="400" y="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38600" y="41272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510540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7020" y="60322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34290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</a:t>
            </a:r>
            <a:endParaRPr lang="en-US" sz="32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399220" y="34290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</a:t>
            </a:r>
            <a:endParaRPr lang="en-US" sz="32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7772400" y="34290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669243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0" grpId="0" animBg="1"/>
      <p:bldP spid="289821" grpId="0" animBg="1"/>
      <p:bldP spid="289822" grpId="0"/>
      <p:bldP spid="289823" grpId="0"/>
      <p:bldP spid="289825" grpId="0" animBg="1"/>
      <p:bldP spid="2" grpId="0"/>
      <p:bldP spid="18" grpId="0"/>
      <p:bldP spid="19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371600"/>
          </a:xfrm>
        </p:spPr>
        <p:txBody>
          <a:bodyPr/>
          <a:lstStyle/>
          <a:p>
            <a:r>
              <a:rPr lang="en-US" dirty="0" smtClean="0"/>
              <a:t>Previous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229600" cy="3886200"/>
          </a:xfrm>
        </p:spPr>
        <p:txBody>
          <a:bodyPr/>
          <a:lstStyle/>
          <a:p>
            <a:r>
              <a:rPr lang="en-US" dirty="0" smtClean="0"/>
              <a:t>Dominance and Iterated Elimination</a:t>
            </a:r>
          </a:p>
          <a:p>
            <a:r>
              <a:rPr lang="en-US" dirty="0" smtClean="0"/>
              <a:t>Solution concepts</a:t>
            </a:r>
          </a:p>
          <a:p>
            <a:pPr lvl="1"/>
            <a:r>
              <a:rPr lang="en-US" dirty="0" smtClean="0"/>
              <a:t>Correlated equilibria</a:t>
            </a:r>
          </a:p>
          <a:p>
            <a:pPr lvl="1"/>
            <a:r>
              <a:rPr lang="en-US" dirty="0" smtClean="0"/>
              <a:t>Coarse-correlated equilibria</a:t>
            </a:r>
          </a:p>
          <a:p>
            <a:pPr lvl="1"/>
            <a:r>
              <a:rPr lang="en-US" dirty="0" err="1" smtClean="0"/>
              <a:t>Stackelberg</a:t>
            </a:r>
            <a:r>
              <a:rPr lang="en-US" dirty="0" smtClean="0"/>
              <a:t> equilibria</a:t>
            </a:r>
          </a:p>
          <a:p>
            <a:pPr lvl="1"/>
            <a:endParaRPr lang="en-US" sz="1800" dirty="0"/>
          </a:p>
          <a:p>
            <a:r>
              <a:rPr lang="en-US" dirty="0" smtClean="0"/>
              <a:t>Other Games </a:t>
            </a:r>
          </a:p>
          <a:p>
            <a:pPr lvl="1"/>
            <a:r>
              <a:rPr lang="en-US" dirty="0" smtClean="0"/>
              <a:t>Extensive-form Games</a:t>
            </a:r>
          </a:p>
          <a:p>
            <a:pPr lvl="1"/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Bayesian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Games</a:t>
            </a:r>
          </a:p>
          <a:p>
            <a:pPr lvl="1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Succinct multi-player games: Poly-matrix</a:t>
            </a: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Bayesian Games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7225" y="2009775"/>
            <a:ext cx="78295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ja-JP" sz="3200" b="1" dirty="0" smtClean="0">
                <a:ea typeface="ＭＳ Ｐゴシック" pitchFamily="50" charset="-128"/>
              </a:rPr>
              <a:t>So far in Games,</a:t>
            </a:r>
            <a:endParaRPr lang="en-US" altLang="ja-JP" dirty="0">
              <a:ea typeface="ＭＳ Ｐゴシック" pitchFamily="50" charset="-128"/>
            </a:endParaRPr>
          </a:p>
          <a:p>
            <a:pPr eaLnBrk="1" hangingPunct="1">
              <a:buFontTx/>
              <a:buChar char="-"/>
            </a:pPr>
            <a:r>
              <a:rPr lang="en-US" altLang="ja-JP" dirty="0">
                <a:ea typeface="ＭＳ Ｐゴシック" pitchFamily="50" charset="-128"/>
              </a:rPr>
              <a:t> Complete </a:t>
            </a:r>
            <a:r>
              <a:rPr lang="en-US" altLang="ja-JP" dirty="0" smtClean="0">
                <a:ea typeface="ＭＳ Ｐゴシック" pitchFamily="50" charset="-128"/>
              </a:rPr>
              <a:t>information (</a:t>
            </a:r>
            <a:r>
              <a:rPr lang="en-US" altLang="ja-JP" dirty="0">
                <a:ea typeface="ＭＳ Ｐゴシック" pitchFamily="50" charset="-128"/>
              </a:rPr>
              <a:t>each player has perfect information</a:t>
            </a:r>
          </a:p>
          <a:p>
            <a:pPr eaLnBrk="1" hangingPunct="1"/>
            <a:r>
              <a:rPr lang="en-US" altLang="ja-JP" dirty="0">
                <a:ea typeface="ＭＳ Ｐゴシック" pitchFamily="50" charset="-128"/>
              </a:rPr>
              <a:t>   regarding the element of the game</a:t>
            </a:r>
            <a:r>
              <a:rPr lang="en-US" altLang="ja-JP" dirty="0" smtClean="0">
                <a:ea typeface="ＭＳ Ｐゴシック" pitchFamily="50" charset="-128"/>
              </a:rPr>
              <a:t>).</a:t>
            </a:r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3733800"/>
            <a:ext cx="68849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ja-JP" sz="3200" b="1" dirty="0">
                <a:ea typeface="ＭＳ Ｐゴシック" pitchFamily="50" charset="-128"/>
              </a:rPr>
              <a:t>Bayesian Game</a:t>
            </a:r>
          </a:p>
          <a:p>
            <a:pPr eaLnBrk="1" hangingPunct="1">
              <a:buFontTx/>
              <a:buChar char="-"/>
            </a:pPr>
            <a:r>
              <a:rPr lang="en-US" altLang="ja-JP" dirty="0">
                <a:ea typeface="ＭＳ Ｐゴシック" pitchFamily="50" charset="-128"/>
              </a:rPr>
              <a:t> A game with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incomplete information</a:t>
            </a:r>
          </a:p>
          <a:p>
            <a:pPr eaLnBrk="1" hangingPunct="1">
              <a:buFontTx/>
              <a:buChar char="-"/>
            </a:pPr>
            <a:r>
              <a:rPr lang="en-US" altLang="ja-JP" dirty="0">
                <a:ea typeface="ＭＳ Ｐゴシック" pitchFamily="50" charset="-128"/>
              </a:rPr>
              <a:t> Each player has initial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private information</a:t>
            </a:r>
            <a:r>
              <a:rPr lang="en-US" altLang="ja-JP" dirty="0">
                <a:ea typeface="ＭＳ Ｐゴシック" pitchFamily="50" charset="-128"/>
              </a:rPr>
              <a:t>, </a:t>
            </a:r>
            <a:r>
              <a:rPr lang="en-US" altLang="ja-JP" b="1" dirty="0">
                <a:ea typeface="ＭＳ Ｐゴシック" pitchFamily="50" charset="-128"/>
              </a:rPr>
              <a:t>type</a:t>
            </a:r>
            <a:r>
              <a:rPr lang="en-US" altLang="ja-JP" dirty="0">
                <a:ea typeface="ＭＳ Ｐゴシック" pitchFamily="50" charset="-128"/>
              </a:rPr>
              <a:t>.</a:t>
            </a:r>
          </a:p>
          <a:p>
            <a:pPr eaLnBrk="1" hangingPunct="1"/>
            <a:r>
              <a:rPr lang="en-US" altLang="ja-JP" dirty="0">
                <a:ea typeface="ＭＳ Ｐゴシック" pitchFamily="50" charset="-128"/>
              </a:rPr>
              <a:t>- Bayesian equilibrium: solution of the Bayesian game</a:t>
            </a:r>
          </a:p>
        </p:txBody>
      </p:sp>
    </p:spTree>
    <p:extLst>
      <p:ext uri="{BB962C8B-B14F-4D97-AF65-F5344CB8AC3E}">
        <p14:creationId xmlns:p14="http://schemas.microsoft.com/office/powerpoint/2010/main" val="4377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01113" cy="685800"/>
          </a:xfrm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Bayesian </a:t>
            </a:r>
            <a:r>
              <a:rPr lang="en-US" altLang="en-US" sz="4400" dirty="0" smtClean="0">
                <a:solidFill>
                  <a:schemeClr val="tx1"/>
                </a:solidFill>
              </a:rPr>
              <a:t>game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914400"/>
                <a:ext cx="8915400" cy="2895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200" dirty="0" smtClean="0"/>
                  <a:t>Utility of a player depends on her </a:t>
                </a:r>
                <a:r>
                  <a:rPr lang="en-US" altLang="en-US" sz="2200" dirty="0" smtClean="0">
                    <a:solidFill>
                      <a:srgbClr val="008000"/>
                    </a:solidFill>
                  </a:rPr>
                  <a:t>type </a:t>
                </a:r>
                <a:r>
                  <a:rPr lang="en-US" altLang="en-US" sz="2200" dirty="0" smtClean="0"/>
                  <a:t>and the </a:t>
                </a:r>
                <a:r>
                  <a:rPr lang="en-US" altLang="en-US" sz="2200" dirty="0"/>
                  <a:t>actions taken in the game </a:t>
                </a:r>
                <a:endParaRPr lang="en-US" altLang="en-US" sz="2200" dirty="0">
                  <a:solidFill>
                    <a:srgbClr val="008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l-GR" altLang="en-US" sz="2000" dirty="0" smtClean="0">
                    <a:cs typeface="Arial" charset="0"/>
                  </a:rPr>
                  <a:t>θ</a:t>
                </a:r>
                <a:r>
                  <a:rPr lang="en-US" altLang="en-US" sz="2000" baseline="-25000" dirty="0" err="1">
                    <a:cs typeface="Arial" charset="0"/>
                  </a:rPr>
                  <a:t>i</a:t>
                </a:r>
                <a:r>
                  <a:rPr lang="en-US" altLang="en-US" sz="2000" baseline="-25000" dirty="0">
                    <a:cs typeface="Arial" charset="0"/>
                  </a:rPr>
                  <a:t> </a:t>
                </a:r>
                <a:r>
                  <a:rPr lang="en-US" altLang="en-US" sz="2000" dirty="0"/>
                  <a:t>is player i’s type, drawn according to some distribution from set of types </a:t>
                </a:r>
                <a:r>
                  <a:rPr lang="el-GR" altLang="en-US" sz="2000" dirty="0">
                    <a:cs typeface="Arial" charset="0"/>
                  </a:rPr>
                  <a:t>Θ</a:t>
                </a:r>
                <a:r>
                  <a:rPr lang="en-US" altLang="en-US" sz="2000" baseline="-25000" dirty="0" err="1">
                    <a:cs typeface="Arial" charset="0"/>
                  </a:rPr>
                  <a:t>i</a:t>
                </a:r>
                <a:endParaRPr lang="el-GR" altLang="en-US" sz="2000" dirty="0">
                  <a:cs typeface="Arial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>
                    <a:cs typeface="Arial" charset="0"/>
                  </a:rPr>
                  <a:t>Each player knows/learns its own type, </a:t>
                </a:r>
                <a:r>
                  <a:rPr lang="en-US" altLang="en-US" sz="2000" dirty="0" smtClean="0">
                    <a:cs typeface="Arial" charset="0"/>
                  </a:rPr>
                  <a:t>but only distribution of others</a:t>
                </a:r>
                <a:r>
                  <a:rPr lang="en-US" altLang="en-US" sz="2000" dirty="0" smtClean="0">
                    <a:cs typeface="Arial" charset="0"/>
                  </a:rPr>
                  <a:t> (before </a:t>
                </a:r>
                <a:r>
                  <a:rPr lang="en-US" altLang="en-US" sz="2000" dirty="0">
                    <a:cs typeface="Arial" charset="0"/>
                  </a:rPr>
                  <a:t>choosing </a:t>
                </a:r>
                <a:r>
                  <a:rPr lang="en-US" altLang="en-US" sz="2000" dirty="0" smtClean="0">
                    <a:cs typeface="Arial" charset="0"/>
                  </a:rPr>
                  <a:t>action)</a:t>
                </a:r>
                <a:endParaRPr lang="en-US" altLang="en-US" sz="2000" dirty="0">
                  <a:cs typeface="Arial" charset="0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000" dirty="0">
                    <a:cs typeface="Arial" charset="0"/>
                  </a:rPr>
                  <a:t>Pure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/>
                        <a:cs typeface="Arial" charset="0"/>
                      </a:rPr>
                      <m:t>: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/>
                            <a:cs typeface="Arial" charset="0"/>
                          </a:rPr>
                          <m:t>Θ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baseline="-25000" dirty="0" smtClean="0">
                    <a:cs typeface="Arial" charset="0"/>
                  </a:rPr>
                  <a:t> </a:t>
                </a:r>
                <a:r>
                  <a:rPr lang="en-US" altLang="en-US" sz="2000" dirty="0" smtClean="0">
                    <a:cs typeface="Arial" charset="0"/>
                  </a:rPr>
                  <a:t>(</a:t>
                </a:r>
                <a:r>
                  <a:rPr lang="en-US" altLang="en-US" sz="2000" dirty="0">
                    <a:cs typeface="Arial" charset="0"/>
                  </a:rPr>
                  <a:t>where </a:t>
                </a:r>
                <a:r>
                  <a:rPr lang="en-US" altLang="en-US" sz="2000" dirty="0" smtClean="0">
                    <a:cs typeface="Arial" charset="0"/>
                  </a:rPr>
                  <a:t>S</a:t>
                </a:r>
                <a:r>
                  <a:rPr lang="en-US" altLang="en-US" sz="2000" baseline="-25000" dirty="0" smtClean="0">
                    <a:cs typeface="Arial" charset="0"/>
                  </a:rPr>
                  <a:t>i </a:t>
                </a:r>
                <a:r>
                  <a:rPr lang="en-US" altLang="en-US" sz="2000" dirty="0">
                    <a:cs typeface="Arial" charset="0"/>
                  </a:rPr>
                  <a:t>is i’s set of actions)</a:t>
                </a:r>
                <a:endParaRPr lang="el-GR" altLang="en-US" sz="2000" dirty="0">
                  <a:cs typeface="Arial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/>
                  <a:t>In general players can also receive signals about other players’ utilities; we will not go into this</a:t>
                </a:r>
              </a:p>
            </p:txBody>
          </p:sp>
        </mc:Choice>
        <mc:Fallback>
          <p:sp>
            <p:nvSpPr>
              <p:cNvPr id="108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914400"/>
                <a:ext cx="8915400" cy="2895600"/>
              </a:xfrm>
              <a:blipFill rotWithShape="1">
                <a:blip r:embed="rId3"/>
                <a:stretch>
                  <a:fillRect l="-342" t="-2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85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34781"/>
              </p:ext>
            </p:extLst>
          </p:nvPr>
        </p:nvGraphicFramePr>
        <p:xfrm>
          <a:off x="2857500" y="4103688"/>
          <a:ext cx="1209675" cy="908050"/>
        </p:xfrm>
        <a:graphic>
          <a:graphicData uri="http://schemas.openxmlformats.org/drawingml/2006/table">
            <a:tbl>
              <a:tblPr/>
              <a:tblGrid>
                <a:gridCol w="606425"/>
                <a:gridCol w="603250"/>
              </a:tblGrid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2451100" y="409575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2460625" y="4562475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2970213" y="3676650"/>
            <a:ext cx="35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3602038" y="367665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457200" y="4105275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 smtClean="0">
                <a:solidFill>
                  <a:srgbClr val="FF0000"/>
                </a:solidFill>
                <a:latin typeface="Times New Roman" pitchFamily="18" charset="0"/>
              </a:rPr>
              <a:t>row player</a:t>
            </a:r>
            <a:endParaRPr lang="en-US" altLang="en-US" sz="22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en-US" sz="2200" dirty="0">
                <a:latin typeface="Times New Roman" pitchFamily="18" charset="0"/>
              </a:rPr>
              <a:t>type 1 (prob. 0.5)</a:t>
            </a: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457200" y="5534025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 smtClean="0">
                <a:solidFill>
                  <a:srgbClr val="FF0000"/>
                </a:solidFill>
                <a:latin typeface="Times New Roman" pitchFamily="18" charset="0"/>
              </a:rPr>
              <a:t>row player</a:t>
            </a:r>
            <a:endParaRPr lang="en-US" altLang="en-US" sz="22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en-US" sz="2200" dirty="0">
                <a:latin typeface="Times New Roman" pitchFamily="18" charset="0"/>
              </a:rPr>
              <a:t>type 2 (prob. 0.5)</a:t>
            </a:r>
          </a:p>
        </p:txBody>
      </p:sp>
      <p:graphicFrame>
        <p:nvGraphicFramePr>
          <p:cNvPr id="10856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43309"/>
              </p:ext>
            </p:extLst>
          </p:nvPr>
        </p:nvGraphicFramePr>
        <p:xfrm>
          <a:off x="2847975" y="5484813"/>
          <a:ext cx="1209675" cy="908050"/>
        </p:xfrm>
        <a:graphic>
          <a:graphicData uri="http://schemas.openxmlformats.org/drawingml/2006/table">
            <a:tbl>
              <a:tblPr/>
              <a:tblGrid>
                <a:gridCol w="606425"/>
                <a:gridCol w="603250"/>
              </a:tblGrid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2441575" y="5476875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2451100" y="594360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2960688" y="5057775"/>
            <a:ext cx="35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08579" name="Text Box 35"/>
          <p:cNvSpPr txBox="1">
            <a:spLocks noChangeArrowheads="1"/>
          </p:cNvSpPr>
          <p:nvPr/>
        </p:nvSpPr>
        <p:spPr bwMode="auto">
          <a:xfrm>
            <a:off x="3592513" y="5057775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</a:t>
            </a:r>
          </a:p>
        </p:txBody>
      </p:sp>
      <p:graphicFrame>
        <p:nvGraphicFramePr>
          <p:cNvPr id="10858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35227"/>
              </p:ext>
            </p:extLst>
          </p:nvPr>
        </p:nvGraphicFramePr>
        <p:xfrm>
          <a:off x="7153275" y="4084638"/>
          <a:ext cx="1209675" cy="908050"/>
        </p:xfrm>
        <a:graphic>
          <a:graphicData uri="http://schemas.openxmlformats.org/drawingml/2006/table">
            <a:tbl>
              <a:tblPr/>
              <a:tblGrid>
                <a:gridCol w="606425"/>
                <a:gridCol w="603250"/>
              </a:tblGrid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6746875" y="407670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108592" name="Text Box 48"/>
          <p:cNvSpPr txBox="1">
            <a:spLocks noChangeArrowheads="1"/>
          </p:cNvSpPr>
          <p:nvPr/>
        </p:nvSpPr>
        <p:spPr bwMode="auto">
          <a:xfrm>
            <a:off x="6756400" y="4543425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08593" name="Text Box 49"/>
          <p:cNvSpPr txBox="1">
            <a:spLocks noChangeArrowheads="1"/>
          </p:cNvSpPr>
          <p:nvPr/>
        </p:nvSpPr>
        <p:spPr bwMode="auto">
          <a:xfrm>
            <a:off x="7265988" y="3657600"/>
            <a:ext cx="35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7897813" y="36576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08595" name="Text Box 51"/>
          <p:cNvSpPr txBox="1">
            <a:spLocks noChangeArrowheads="1"/>
          </p:cNvSpPr>
          <p:nvPr/>
        </p:nvSpPr>
        <p:spPr bwMode="auto">
          <a:xfrm>
            <a:off x="4732338" y="409575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column player</a:t>
            </a:r>
            <a:endParaRPr lang="en-US" alt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en-US" sz="2200" dirty="0">
                <a:latin typeface="Times New Roman" pitchFamily="18" charset="0"/>
              </a:rPr>
              <a:t>type 1 (prob. 0.5)</a:t>
            </a:r>
          </a:p>
        </p:txBody>
      </p:sp>
      <p:sp>
        <p:nvSpPr>
          <p:cNvPr id="108596" name="Text Box 52"/>
          <p:cNvSpPr txBox="1">
            <a:spLocks noChangeArrowheads="1"/>
          </p:cNvSpPr>
          <p:nvPr/>
        </p:nvSpPr>
        <p:spPr bwMode="auto">
          <a:xfrm>
            <a:off x="4714875" y="5514975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column player</a:t>
            </a:r>
          </a:p>
          <a:p>
            <a:pPr eaLnBrk="0" hangingPunct="0"/>
            <a:r>
              <a:rPr lang="en-US" altLang="en-US" sz="2200" dirty="0">
                <a:latin typeface="Times New Roman" pitchFamily="18" charset="0"/>
              </a:rPr>
              <a:t>type 2 (prob. 0.5)</a:t>
            </a:r>
          </a:p>
        </p:txBody>
      </p:sp>
      <p:graphicFrame>
        <p:nvGraphicFramePr>
          <p:cNvPr id="10859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94431"/>
              </p:ext>
            </p:extLst>
          </p:nvPr>
        </p:nvGraphicFramePr>
        <p:xfrm>
          <a:off x="7143750" y="5465763"/>
          <a:ext cx="1209675" cy="908050"/>
        </p:xfrm>
        <a:graphic>
          <a:graphicData uri="http://schemas.openxmlformats.org/drawingml/2006/table">
            <a:tbl>
              <a:tblPr/>
              <a:tblGrid>
                <a:gridCol w="606425"/>
                <a:gridCol w="603250"/>
              </a:tblGrid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608" name="Text Box 64"/>
          <p:cNvSpPr txBox="1">
            <a:spLocks noChangeArrowheads="1"/>
          </p:cNvSpPr>
          <p:nvPr/>
        </p:nvSpPr>
        <p:spPr bwMode="auto">
          <a:xfrm>
            <a:off x="6737350" y="5457825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108609" name="Text Box 65"/>
          <p:cNvSpPr txBox="1">
            <a:spLocks noChangeArrowheads="1"/>
          </p:cNvSpPr>
          <p:nvPr/>
        </p:nvSpPr>
        <p:spPr bwMode="auto">
          <a:xfrm>
            <a:off x="6746875" y="592455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08610" name="Text Box 66"/>
          <p:cNvSpPr txBox="1">
            <a:spLocks noChangeArrowheads="1"/>
          </p:cNvSpPr>
          <p:nvPr/>
        </p:nvSpPr>
        <p:spPr bwMode="auto">
          <a:xfrm>
            <a:off x="7256463" y="5038725"/>
            <a:ext cx="35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08611" name="Text Box 67"/>
          <p:cNvSpPr txBox="1">
            <a:spLocks noChangeArrowheads="1"/>
          </p:cNvSpPr>
          <p:nvPr/>
        </p:nvSpPr>
        <p:spPr bwMode="auto">
          <a:xfrm>
            <a:off x="7888288" y="5038725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458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/>
      <p:bldP spid="108559" grpId="0"/>
      <p:bldP spid="108560" grpId="0"/>
      <p:bldP spid="108561" grpId="0"/>
      <p:bldP spid="108562" grpId="0"/>
      <p:bldP spid="108563" grpId="0"/>
      <p:bldP spid="108564" grpId="0"/>
      <p:bldP spid="108576" grpId="0"/>
      <p:bldP spid="108577" grpId="0"/>
      <p:bldP spid="108578" grpId="0"/>
      <p:bldP spid="108579" grpId="0"/>
      <p:bldP spid="108591" grpId="0"/>
      <p:bldP spid="108592" grpId="0"/>
      <p:bldP spid="108593" grpId="0"/>
      <p:bldP spid="108594" grpId="0"/>
      <p:bldP spid="108595" grpId="0"/>
      <p:bldP spid="108596" grpId="0"/>
      <p:bldP spid="108608" grpId="0"/>
      <p:bldP spid="108609" grpId="0"/>
      <p:bldP spid="108610" grpId="0"/>
      <p:bldP spid="1086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9818" y="312365"/>
            <a:ext cx="7481455" cy="830636"/>
          </a:xfrm>
        </p:spPr>
        <p:txBody>
          <a:bodyPr/>
          <a:lstStyle/>
          <a:p>
            <a:r>
              <a:rPr lang="en-US" sz="3700" dirty="0" smtClean="0"/>
              <a:t>Car Selling Game</a:t>
            </a:r>
            <a:endParaRPr lang="en-US" sz="19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1302691"/>
            <a:ext cx="8610600" cy="281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300" dirty="0" smtClean="0">
                <a:latin typeface="Arial" charset="0"/>
              </a:rPr>
              <a:t>A seller wants to sell a car</a:t>
            </a:r>
          </a:p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300" dirty="0" smtClean="0">
                <a:latin typeface="Arial" charset="0"/>
              </a:rPr>
              <a:t>A buyer has private value ‘v’ for the car </a:t>
            </a:r>
            <a:r>
              <a:rPr lang="en-US" sz="2300" dirty="0" err="1" smtClean="0">
                <a:latin typeface="Arial" charset="0"/>
              </a:rPr>
              <a:t>w.p</a:t>
            </a:r>
            <a:r>
              <a:rPr lang="en-US" sz="2300" dirty="0" smtClean="0">
                <a:latin typeface="Arial" charset="0"/>
              </a:rPr>
              <a:t>. P(v)</a:t>
            </a:r>
          </a:p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300" dirty="0" smtClean="0">
                <a:latin typeface="Arial" charset="0"/>
              </a:rPr>
              <a:t>Sellers knows P, but not v</a:t>
            </a:r>
          </a:p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300" dirty="0" smtClean="0">
                <a:latin typeface="Arial" charset="0"/>
              </a:rPr>
              <a:t>Seller sets a price ‘p’, and buyer decides to buy or not buy.</a:t>
            </a:r>
          </a:p>
          <a:p>
            <a:pPr marL="330512" indent="-330512">
              <a:lnSpc>
                <a:spcPct val="124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300" dirty="0" smtClean="0">
                <a:latin typeface="Arial" charset="0"/>
              </a:rPr>
              <a:t>If sell happens then the seller is happy, and buyer gets v-p. </a:t>
            </a:r>
            <a:endParaRPr lang="en-US" sz="2300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4419600"/>
                <a:ext cx="614597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Cambria Math"/>
                  </a:rPr>
                  <a:t>=All possible prices,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Cambria Math"/>
                  </a:rPr>
                  <a:t>={1}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Cambria Math"/>
                  </a:rPr>
                  <a:t>={buy, not buy},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All possible ‘v’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1,(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buy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1, 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not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buy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buy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not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buy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19600"/>
                <a:ext cx="6145978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98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7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3500"/>
            <a:ext cx="9144000" cy="749300"/>
          </a:xfrm>
          <a:noFill/>
          <a:ln/>
        </p:spPr>
        <p:txBody>
          <a:bodyPr/>
          <a:lstStyle/>
          <a:p>
            <a:r>
              <a:rPr lang="en-US" altLang="en-US" sz="3600" dirty="0"/>
              <a:t>Converting Bayesian games to normal form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388938" y="4243388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/>
              <a:t>type 1: U</a:t>
            </a:r>
          </a:p>
          <a:p>
            <a:pPr eaLnBrk="0" hangingPunct="0"/>
            <a:r>
              <a:rPr lang="en-US" altLang="en-US" dirty="0"/>
              <a:t> type 2: U 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398463" y="4910138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type 1: U</a:t>
            </a:r>
          </a:p>
          <a:p>
            <a:pPr eaLnBrk="0" hangingPunct="0"/>
            <a:r>
              <a:rPr lang="en-US" altLang="en-US"/>
              <a:t> type 2: D 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398463" y="5557838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type 1: D</a:t>
            </a:r>
          </a:p>
          <a:p>
            <a:pPr eaLnBrk="0" hangingPunct="0"/>
            <a:r>
              <a:rPr lang="en-US" altLang="en-US"/>
              <a:t> type 2: U 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379413" y="6215063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type 1: D</a:t>
            </a:r>
          </a:p>
          <a:p>
            <a:pPr eaLnBrk="0" hangingPunct="0"/>
            <a:r>
              <a:rPr lang="en-US" altLang="en-US"/>
              <a:t> type 2: D </a:t>
            </a:r>
          </a:p>
        </p:txBody>
      </p:sp>
      <p:graphicFrame>
        <p:nvGraphicFramePr>
          <p:cNvPr id="109639" name="Group 71"/>
          <p:cNvGraphicFramePr>
            <a:graphicFrameLocks noGrp="1"/>
          </p:cNvGraphicFramePr>
          <p:nvPr/>
        </p:nvGraphicFramePr>
        <p:xfrm>
          <a:off x="1676400" y="4268788"/>
          <a:ext cx="4352925" cy="2574926"/>
        </p:xfrm>
        <a:graphic>
          <a:graphicData uri="http://schemas.openxmlformats.org/drawingml/2006/table">
            <a:tbl>
              <a:tblPr/>
              <a:tblGrid>
                <a:gridCol w="1089025"/>
                <a:gridCol w="1087438"/>
                <a:gridCol w="1089025"/>
                <a:gridCol w="1087437"/>
              </a:tblGrid>
              <a:tr h="644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4, 3.5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4, 3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4, 4.5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2, 3.5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66" name="Text Box 98"/>
          <p:cNvSpPr txBox="1">
            <a:spLocks noChangeArrowheads="1"/>
          </p:cNvSpPr>
          <p:nvPr/>
        </p:nvSpPr>
        <p:spPr bwMode="auto">
          <a:xfrm>
            <a:off x="1608138" y="3652838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type 1: L</a:t>
            </a:r>
          </a:p>
          <a:p>
            <a:pPr eaLnBrk="0" hangingPunct="0"/>
            <a:r>
              <a:rPr lang="en-US" altLang="en-US"/>
              <a:t> type 2: L </a:t>
            </a:r>
          </a:p>
        </p:txBody>
      </p:sp>
      <p:sp>
        <p:nvSpPr>
          <p:cNvPr id="109667" name="Text Box 99"/>
          <p:cNvSpPr txBox="1">
            <a:spLocks noChangeArrowheads="1"/>
          </p:cNvSpPr>
          <p:nvPr/>
        </p:nvSpPr>
        <p:spPr bwMode="auto">
          <a:xfrm>
            <a:off x="2703513" y="3652838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type 1: L</a:t>
            </a:r>
          </a:p>
          <a:p>
            <a:pPr eaLnBrk="0" hangingPunct="0"/>
            <a:r>
              <a:rPr lang="en-US" altLang="en-US"/>
              <a:t> type 2: R </a:t>
            </a:r>
          </a:p>
        </p:txBody>
      </p:sp>
      <p:sp>
        <p:nvSpPr>
          <p:cNvPr id="109668" name="Text Box 100"/>
          <p:cNvSpPr txBox="1">
            <a:spLocks noChangeArrowheads="1"/>
          </p:cNvSpPr>
          <p:nvPr/>
        </p:nvSpPr>
        <p:spPr bwMode="auto">
          <a:xfrm>
            <a:off x="3798888" y="3652838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type 1: R</a:t>
            </a:r>
          </a:p>
          <a:p>
            <a:pPr eaLnBrk="0" hangingPunct="0"/>
            <a:r>
              <a:rPr lang="en-US" altLang="en-US"/>
              <a:t> type 2: L </a:t>
            </a:r>
          </a:p>
        </p:txBody>
      </p:sp>
      <p:sp>
        <p:nvSpPr>
          <p:cNvPr id="109669" name="Text Box 101"/>
          <p:cNvSpPr txBox="1">
            <a:spLocks noChangeArrowheads="1"/>
          </p:cNvSpPr>
          <p:nvPr/>
        </p:nvSpPr>
        <p:spPr bwMode="auto">
          <a:xfrm>
            <a:off x="4875213" y="3652838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type 1: R</a:t>
            </a:r>
          </a:p>
          <a:p>
            <a:pPr eaLnBrk="0" hangingPunct="0"/>
            <a:r>
              <a:rPr lang="en-US" altLang="en-US"/>
              <a:t> type 2: R </a:t>
            </a:r>
          </a:p>
        </p:txBody>
      </p:sp>
      <p:sp>
        <p:nvSpPr>
          <p:cNvPr id="109670" name="Text Box 102"/>
          <p:cNvSpPr txBox="1">
            <a:spLocks noChangeArrowheads="1"/>
          </p:cNvSpPr>
          <p:nvPr/>
        </p:nvSpPr>
        <p:spPr bwMode="auto">
          <a:xfrm>
            <a:off x="6327775" y="4779963"/>
            <a:ext cx="2138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200"/>
              <a:t>exponential blowup in size</a:t>
            </a:r>
          </a:p>
        </p:txBody>
      </p:sp>
      <p:graphicFrame>
        <p:nvGraphicFramePr>
          <p:cNvPr id="3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917331"/>
              </p:ext>
            </p:extLst>
          </p:nvPr>
        </p:nvGraphicFramePr>
        <p:xfrm>
          <a:off x="2857500" y="1055688"/>
          <a:ext cx="1209675" cy="908050"/>
        </p:xfrm>
        <a:graphic>
          <a:graphicData uri="http://schemas.openxmlformats.org/drawingml/2006/table">
            <a:tbl>
              <a:tblPr/>
              <a:tblGrid>
                <a:gridCol w="606425"/>
                <a:gridCol w="603250"/>
              </a:tblGrid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451100" y="104775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460625" y="1514475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970213" y="628650"/>
            <a:ext cx="35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3602038" y="62865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457200" y="1057275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 smtClean="0">
                <a:solidFill>
                  <a:srgbClr val="FF0000"/>
                </a:solidFill>
                <a:latin typeface="Times New Roman" pitchFamily="18" charset="0"/>
              </a:rPr>
              <a:t>row player</a:t>
            </a:r>
            <a:endParaRPr lang="en-US" altLang="en-US" sz="22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en-US" sz="2200" dirty="0">
                <a:latin typeface="Times New Roman" pitchFamily="18" charset="0"/>
              </a:rPr>
              <a:t>type 1 (prob. 0.5)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57200" y="2486025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 smtClean="0">
                <a:solidFill>
                  <a:srgbClr val="FF0000"/>
                </a:solidFill>
                <a:latin typeface="Times New Roman" pitchFamily="18" charset="0"/>
              </a:rPr>
              <a:t>row player</a:t>
            </a:r>
            <a:endParaRPr lang="en-US" altLang="en-US" sz="22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en-US" sz="2200" dirty="0">
                <a:latin typeface="Times New Roman" pitchFamily="18" charset="0"/>
              </a:rPr>
              <a:t>type 2 (prob. 0.5)</a:t>
            </a:r>
          </a:p>
        </p:txBody>
      </p:sp>
      <p:graphicFrame>
        <p:nvGraphicFramePr>
          <p:cNvPr id="4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666163"/>
              </p:ext>
            </p:extLst>
          </p:nvPr>
        </p:nvGraphicFramePr>
        <p:xfrm>
          <a:off x="2847975" y="2436813"/>
          <a:ext cx="1209675" cy="908050"/>
        </p:xfrm>
        <a:graphic>
          <a:graphicData uri="http://schemas.openxmlformats.org/drawingml/2006/table">
            <a:tbl>
              <a:tblPr/>
              <a:tblGrid>
                <a:gridCol w="606425"/>
                <a:gridCol w="603250"/>
              </a:tblGrid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2441575" y="2428875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2451100" y="289560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960688" y="2009775"/>
            <a:ext cx="35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3592513" y="2009775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</a:t>
            </a:r>
          </a:p>
        </p:txBody>
      </p:sp>
      <p:graphicFrame>
        <p:nvGraphicFramePr>
          <p:cNvPr id="51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3132"/>
              </p:ext>
            </p:extLst>
          </p:nvPr>
        </p:nvGraphicFramePr>
        <p:xfrm>
          <a:off x="7153275" y="1036638"/>
          <a:ext cx="1209675" cy="908050"/>
        </p:xfrm>
        <a:graphic>
          <a:graphicData uri="http://schemas.openxmlformats.org/drawingml/2006/table">
            <a:tbl>
              <a:tblPr/>
              <a:tblGrid>
                <a:gridCol w="606425"/>
                <a:gridCol w="603250"/>
              </a:tblGrid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6746875" y="102870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6756400" y="1495425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7265988" y="609600"/>
            <a:ext cx="35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7897813" y="6096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4732338" y="104775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column player</a:t>
            </a:r>
            <a:endParaRPr lang="en-US" alt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en-US" sz="2200" dirty="0">
                <a:latin typeface="Times New Roman" pitchFamily="18" charset="0"/>
              </a:rPr>
              <a:t>type 1 (prob. 0.5)</a:t>
            </a:r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4714875" y="2466975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column player</a:t>
            </a:r>
          </a:p>
          <a:p>
            <a:pPr eaLnBrk="0" hangingPunct="0"/>
            <a:r>
              <a:rPr lang="en-US" altLang="en-US" sz="2200" dirty="0">
                <a:latin typeface="Times New Roman" pitchFamily="18" charset="0"/>
              </a:rPr>
              <a:t>type 2 (prob. 0.5)</a:t>
            </a:r>
          </a:p>
        </p:txBody>
      </p:sp>
      <p:graphicFrame>
        <p:nvGraphicFramePr>
          <p:cNvPr id="58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37428"/>
              </p:ext>
            </p:extLst>
          </p:nvPr>
        </p:nvGraphicFramePr>
        <p:xfrm>
          <a:off x="7143750" y="2417763"/>
          <a:ext cx="1209675" cy="908050"/>
        </p:xfrm>
        <a:graphic>
          <a:graphicData uri="http://schemas.openxmlformats.org/drawingml/2006/table">
            <a:tbl>
              <a:tblPr/>
              <a:tblGrid>
                <a:gridCol w="606425"/>
                <a:gridCol w="603250"/>
              </a:tblGrid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" name="Text Box 64"/>
          <p:cNvSpPr txBox="1">
            <a:spLocks noChangeArrowheads="1"/>
          </p:cNvSpPr>
          <p:nvPr/>
        </p:nvSpPr>
        <p:spPr bwMode="auto">
          <a:xfrm>
            <a:off x="6737350" y="2409825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60" name="Text Box 65"/>
          <p:cNvSpPr txBox="1">
            <a:spLocks noChangeArrowheads="1"/>
          </p:cNvSpPr>
          <p:nvPr/>
        </p:nvSpPr>
        <p:spPr bwMode="auto">
          <a:xfrm>
            <a:off x="6746875" y="287655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7256463" y="1990725"/>
            <a:ext cx="35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62" name="Text Box 67"/>
          <p:cNvSpPr txBox="1">
            <a:spLocks noChangeArrowheads="1"/>
          </p:cNvSpPr>
          <p:nvPr/>
        </p:nvSpPr>
        <p:spPr bwMode="auto">
          <a:xfrm>
            <a:off x="7888288" y="1990725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295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8" grpId="0"/>
      <p:bldP spid="109589" grpId="0"/>
      <p:bldP spid="109590" grpId="0"/>
      <p:bldP spid="109591" grpId="0"/>
      <p:bldP spid="109666" grpId="0"/>
      <p:bldP spid="109667" grpId="0"/>
      <p:bldP spid="109668" grpId="0"/>
      <p:bldP spid="109669" grpId="0"/>
      <p:bldP spid="10967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01113" cy="685800"/>
          </a:xfrm>
        </p:spPr>
        <p:txBody>
          <a:bodyPr/>
          <a:lstStyle/>
          <a:p>
            <a:r>
              <a:rPr lang="en-US" altLang="en-US" sz="4800">
                <a:solidFill>
                  <a:schemeClr val="tx1"/>
                </a:solidFill>
              </a:rPr>
              <a:t>Bayes-Nash equilibrium</a:t>
            </a:r>
            <a:endParaRPr lang="en-US" altLang="en-US" sz="4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143000"/>
                <a:ext cx="8915400" cy="5638800"/>
              </a:xfrm>
            </p:spPr>
            <p:txBody>
              <a:bodyPr/>
              <a:lstStyle/>
              <a:p>
                <a:r>
                  <a:rPr lang="en-US" altLang="en-US" sz="2800" dirty="0" smtClean="0"/>
                  <a:t>A profile of strategies is a </a:t>
                </a:r>
                <a:r>
                  <a:rPr lang="en-US" altLang="en-US" sz="2800" dirty="0">
                    <a:solidFill>
                      <a:srgbClr val="008000"/>
                    </a:solidFill>
                  </a:rPr>
                  <a:t>Bayes-Nash equilibrium</a:t>
                </a:r>
                <a:r>
                  <a:rPr lang="en-US" altLang="en-US" sz="2800" dirty="0"/>
                  <a:t> if it is a Nash equilibrium for the normal form of the game</a:t>
                </a:r>
              </a:p>
              <a:p>
                <a:pPr lvl="1"/>
                <a:r>
                  <a:rPr lang="en-US" altLang="en-US" sz="2400" dirty="0"/>
                  <a:t>Minor caveat: each type should have &gt;0 </a:t>
                </a:r>
                <a:r>
                  <a:rPr lang="en-US" altLang="en-US" sz="2400" dirty="0" smtClean="0"/>
                  <a:t>probability</a:t>
                </a:r>
              </a:p>
              <a:p>
                <a:pPr marL="457200" lvl="1" indent="0">
                  <a:buNone/>
                </a:pPr>
                <a:endParaRPr lang="en-US" altLang="en-US" sz="2400" dirty="0"/>
              </a:p>
              <a:p>
                <a:r>
                  <a:rPr lang="en-US" altLang="en-US" sz="2800" dirty="0"/>
                  <a:t>Alternative definition: </a:t>
                </a:r>
                <a:endParaRPr lang="en-US" altLang="en-US" sz="2800" dirty="0" smtClean="0"/>
              </a:p>
              <a:p>
                <a:pPr lvl="1"/>
                <a:r>
                  <a:rPr lang="en-US" altLang="en-US" sz="2400" dirty="0" smtClean="0"/>
                  <a:t>Mixed strategy of player </a:t>
                </a:r>
                <a:r>
                  <a:rPr lang="en-US" altLang="en-US" sz="2400" dirty="0" err="1" smtClean="0"/>
                  <a:t>i</a:t>
                </a:r>
                <a:r>
                  <a:rPr lang="en-US" alt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400" b="0" dirty="0" smtClean="0"/>
              </a:p>
              <a:p>
                <a:pPr lvl="1"/>
                <a:r>
                  <a:rPr lang="en-US" altLang="en-US" sz="2800" dirty="0" smtClean="0"/>
                  <a:t>for </a:t>
                </a:r>
                <a:r>
                  <a:rPr lang="en-US" altLang="en-US" sz="2800" dirty="0"/>
                  <a:t>every </a:t>
                </a:r>
                <a:r>
                  <a:rPr lang="en-US" altLang="en-US" sz="2800" dirty="0" err="1"/>
                  <a:t>i</a:t>
                </a:r>
                <a:r>
                  <a:rPr lang="en-US" altLang="en-US" sz="2800" dirty="0"/>
                  <a:t>, for every type </a:t>
                </a:r>
                <a:r>
                  <a:rPr lang="el-GR" altLang="en-US" sz="2800" dirty="0">
                    <a:cs typeface="Arial" charset="0"/>
                  </a:rPr>
                  <a:t>θ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, for every alternative action </a:t>
                </a:r>
                <a:r>
                  <a:rPr lang="en-US" altLang="en-US" dirty="0" err="1">
                    <a:cs typeface="Arial" charset="0"/>
                  </a:rPr>
                  <a:t>s</a:t>
                </a:r>
                <a:r>
                  <a:rPr lang="en-US" altLang="en-US" sz="2800" baseline="-25000" dirty="0" err="1" smtClean="0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, we must have:</a:t>
                </a:r>
              </a:p>
              <a:p>
                <a:pPr>
                  <a:buFontTx/>
                  <a:buNone/>
                </a:pPr>
                <a:r>
                  <a:rPr lang="en-US" altLang="en-US" sz="2800" dirty="0">
                    <a:cs typeface="Arial" charset="0"/>
                  </a:rPr>
                  <a:t>	</a:t>
                </a:r>
                <a:r>
                  <a:rPr lang="el-GR" altLang="en-US" sz="2800" dirty="0">
                    <a:cs typeface="Arial" charset="0"/>
                  </a:rPr>
                  <a:t>Σ</a:t>
                </a:r>
                <a:r>
                  <a:rPr lang="el-GR" altLang="en-US" sz="2800" baseline="-25000" dirty="0">
                    <a:cs typeface="Arial" charset="0"/>
                  </a:rPr>
                  <a:t>θ</a:t>
                </a:r>
                <a:r>
                  <a:rPr lang="en-US" altLang="en-US" sz="2800" baseline="-35000" dirty="0">
                    <a:cs typeface="Arial" charset="0"/>
                  </a:rPr>
                  <a:t>-</a:t>
                </a:r>
                <a:r>
                  <a:rPr lang="en-US" altLang="en-US" sz="2800" baseline="-35000" dirty="0" err="1">
                    <a:cs typeface="Arial" charset="0"/>
                  </a:rPr>
                  <a:t>i</a:t>
                </a:r>
                <a:r>
                  <a:rPr lang="el-GR" altLang="en-US" sz="2800" dirty="0">
                    <a:cs typeface="Arial" charset="0"/>
                  </a:rPr>
                  <a:t> </a:t>
                </a:r>
                <a:r>
                  <a:rPr lang="en-US" altLang="en-US" sz="2800" dirty="0">
                    <a:cs typeface="Arial" charset="0"/>
                  </a:rPr>
                  <a:t>P(</a:t>
                </a:r>
                <a:r>
                  <a:rPr lang="el-GR" altLang="en-US" sz="2800" dirty="0">
                    <a:cs typeface="Arial" charset="0"/>
                  </a:rPr>
                  <a:t>θ</a:t>
                </a:r>
                <a:r>
                  <a:rPr lang="en-US" altLang="en-US" sz="2800" baseline="-25000" dirty="0">
                    <a:cs typeface="Arial" charset="0"/>
                  </a:rPr>
                  <a:t>-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) </a:t>
                </a:r>
                <a:r>
                  <a:rPr lang="en-US" altLang="en-US" sz="2800" dirty="0" err="1">
                    <a:cs typeface="Arial" charset="0"/>
                  </a:rPr>
                  <a:t>u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(</a:t>
                </a:r>
                <a:r>
                  <a:rPr lang="el-GR" altLang="en-US" sz="2800" dirty="0">
                    <a:cs typeface="Arial" charset="0"/>
                  </a:rPr>
                  <a:t>θ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, </a:t>
                </a:r>
                <a:r>
                  <a:rPr lang="el-GR" altLang="en-US" sz="2800" dirty="0">
                    <a:cs typeface="Arial" charset="0"/>
                  </a:rPr>
                  <a:t>σ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(</a:t>
                </a:r>
                <a:r>
                  <a:rPr lang="el-GR" altLang="en-US" sz="2800" dirty="0">
                    <a:cs typeface="Arial" charset="0"/>
                  </a:rPr>
                  <a:t>θ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), </a:t>
                </a:r>
                <a:r>
                  <a:rPr lang="el-GR" altLang="en-US" sz="2800" dirty="0">
                    <a:cs typeface="Arial" charset="0"/>
                  </a:rPr>
                  <a:t>σ</a:t>
                </a:r>
                <a:r>
                  <a:rPr lang="en-US" altLang="en-US" sz="2800" baseline="-25000" dirty="0">
                    <a:cs typeface="Arial" charset="0"/>
                  </a:rPr>
                  <a:t>-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(</a:t>
                </a:r>
                <a:r>
                  <a:rPr lang="el-GR" altLang="en-US" sz="2800" dirty="0">
                    <a:cs typeface="Arial" charset="0"/>
                  </a:rPr>
                  <a:t>θ</a:t>
                </a:r>
                <a:r>
                  <a:rPr lang="en-US" altLang="en-US" sz="2800" baseline="-25000" dirty="0">
                    <a:cs typeface="Arial" charset="0"/>
                  </a:rPr>
                  <a:t>-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)) ≥ </a:t>
                </a:r>
                <a:r>
                  <a:rPr lang="en-US" altLang="en-US" sz="2800" dirty="0" smtClean="0">
                    <a:cs typeface="Arial" charset="0"/>
                  </a:rPr>
                  <a:t> </a:t>
                </a:r>
                <a:r>
                  <a:rPr lang="el-GR" altLang="en-US" sz="2800" dirty="0" smtClean="0">
                    <a:cs typeface="Arial" charset="0"/>
                  </a:rPr>
                  <a:t>Σ</a:t>
                </a:r>
                <a:r>
                  <a:rPr lang="el-GR" altLang="en-US" sz="2800" baseline="-25000" dirty="0" smtClean="0">
                    <a:cs typeface="Arial" charset="0"/>
                  </a:rPr>
                  <a:t>θ</a:t>
                </a:r>
                <a:r>
                  <a:rPr lang="en-US" altLang="en-US" sz="2800" baseline="-35000" dirty="0">
                    <a:cs typeface="Arial" charset="0"/>
                  </a:rPr>
                  <a:t>-</a:t>
                </a:r>
                <a:r>
                  <a:rPr lang="en-US" altLang="en-US" sz="2800" baseline="-35000" dirty="0" err="1">
                    <a:cs typeface="Arial" charset="0"/>
                  </a:rPr>
                  <a:t>i</a:t>
                </a:r>
                <a:r>
                  <a:rPr lang="el-GR" altLang="en-US" sz="2800" dirty="0">
                    <a:cs typeface="Arial" charset="0"/>
                  </a:rPr>
                  <a:t> </a:t>
                </a:r>
                <a:r>
                  <a:rPr lang="en-US" altLang="en-US" sz="2800" dirty="0">
                    <a:cs typeface="Arial" charset="0"/>
                  </a:rPr>
                  <a:t>P(</a:t>
                </a:r>
                <a:r>
                  <a:rPr lang="el-GR" altLang="en-US" sz="2800" dirty="0">
                    <a:cs typeface="Arial" charset="0"/>
                  </a:rPr>
                  <a:t>θ</a:t>
                </a:r>
                <a:r>
                  <a:rPr lang="en-US" altLang="en-US" sz="2800" baseline="-25000" dirty="0">
                    <a:cs typeface="Arial" charset="0"/>
                  </a:rPr>
                  <a:t>-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) </a:t>
                </a:r>
                <a:r>
                  <a:rPr lang="en-US" altLang="en-US" sz="2800" dirty="0" err="1">
                    <a:cs typeface="Arial" charset="0"/>
                  </a:rPr>
                  <a:t>u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(</a:t>
                </a:r>
                <a:r>
                  <a:rPr lang="el-GR" altLang="en-US" sz="2800" dirty="0">
                    <a:cs typeface="Arial" charset="0"/>
                  </a:rPr>
                  <a:t>θ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, </a:t>
                </a:r>
                <a:r>
                  <a:rPr lang="en-US" altLang="en-US" sz="2800" dirty="0" err="1">
                    <a:cs typeface="Arial" charset="0"/>
                  </a:rPr>
                  <a:t>s</a:t>
                </a:r>
                <a:r>
                  <a:rPr lang="en-US" altLang="en-US" sz="2800" baseline="-25000" dirty="0" err="1" smtClean="0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, </a:t>
                </a:r>
                <a:r>
                  <a:rPr lang="el-GR" altLang="en-US" sz="2800" dirty="0">
                    <a:cs typeface="Arial" charset="0"/>
                  </a:rPr>
                  <a:t>σ</a:t>
                </a:r>
                <a:r>
                  <a:rPr lang="en-US" altLang="en-US" sz="2800" baseline="-25000" dirty="0">
                    <a:cs typeface="Arial" charset="0"/>
                  </a:rPr>
                  <a:t>-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(</a:t>
                </a:r>
                <a:r>
                  <a:rPr lang="el-GR" altLang="en-US" sz="2800" dirty="0">
                    <a:cs typeface="Arial" charset="0"/>
                  </a:rPr>
                  <a:t>θ</a:t>
                </a:r>
                <a:r>
                  <a:rPr lang="en-US" altLang="en-US" sz="2800" baseline="-25000" dirty="0">
                    <a:cs typeface="Arial" charset="0"/>
                  </a:rPr>
                  <a:t>-</a:t>
                </a:r>
                <a:r>
                  <a:rPr lang="en-US" altLang="en-US" sz="2800" baseline="-25000" dirty="0" err="1">
                    <a:cs typeface="Arial" charset="0"/>
                  </a:rPr>
                  <a:t>i</a:t>
                </a:r>
                <a:r>
                  <a:rPr lang="en-US" altLang="en-US" sz="2800" dirty="0">
                    <a:cs typeface="Arial" charset="0"/>
                  </a:rPr>
                  <a:t>)) </a:t>
                </a:r>
                <a:endParaRPr lang="el-GR" altLang="en-US" sz="2800" dirty="0">
                  <a:cs typeface="Arial" charset="0"/>
                </a:endParaRPr>
              </a:p>
              <a:p>
                <a:endParaRPr lang="en-US" altLang="en-US" sz="2800" baseline="-250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10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143000"/>
                <a:ext cx="8915400" cy="5638800"/>
              </a:xfrm>
              <a:blipFill rotWithShape="1">
                <a:blip r:embed="rId3"/>
                <a:stretch>
                  <a:fillRect l="-684" t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1562100" y="5410200"/>
            <a:ext cx="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ight Brace 5"/>
          <p:cNvSpPr/>
          <p:nvPr/>
        </p:nvSpPr>
        <p:spPr bwMode="auto">
          <a:xfrm rot="5400000">
            <a:off x="1333500" y="4991100"/>
            <a:ext cx="457200" cy="83820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1435" y="5943600"/>
                <a:ext cx="1963165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5" y="5943600"/>
                <a:ext cx="1963165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45199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  <p:bldP spid="6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Again what about corr. eq. in Bayesian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Notion of signaling.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Look up the literature.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Multi-player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7630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slides from C. Papadimitriou’s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/>
              <a:t>Khachiyan</a:t>
            </a:r>
            <a:r>
              <a:rPr lang="en-US" altLang="en-US" dirty="0"/>
              <a:t> lecture, March 2 06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/>
              <a:t>Many player Games</a:t>
            </a:r>
            <a:endParaRPr lang="en-US" altLang="en-US" sz="4000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/>
              <a:t>With games we are supposed to model markets and the Internet</a:t>
            </a:r>
          </a:p>
          <a:p>
            <a:pPr marL="609600" indent="-609600"/>
            <a:r>
              <a:rPr lang="en-US" altLang="en-US"/>
              <a:t>These have </a:t>
            </a:r>
            <a:r>
              <a:rPr lang="en-US" altLang="en-US" i="1"/>
              <a:t>many</a:t>
            </a:r>
            <a:r>
              <a:rPr lang="en-US" altLang="en-US"/>
              <a:t> players</a:t>
            </a:r>
          </a:p>
          <a:p>
            <a:pPr marL="609600" indent="-609600"/>
            <a:r>
              <a:rPr lang="en-US" altLang="en-US"/>
              <a:t>To describe a game with </a:t>
            </a:r>
            <a:r>
              <a:rPr lang="en-US" altLang="en-US" i="1"/>
              <a:t>n</a:t>
            </a:r>
            <a:r>
              <a:rPr lang="en-US" altLang="en-US"/>
              <a:t> players and </a:t>
            </a:r>
            <a:r>
              <a:rPr lang="en-US" altLang="en-US" i="1"/>
              <a:t>s</a:t>
            </a:r>
            <a:r>
              <a:rPr lang="en-US" altLang="en-US"/>
              <a:t> strategies per player you need </a:t>
            </a:r>
            <a:r>
              <a:rPr lang="en-US" altLang="en-US" i="1"/>
              <a:t>ns</a:t>
            </a:r>
            <a:r>
              <a:rPr lang="en-US" altLang="en-US" i="1" baseline="30000"/>
              <a:t>n</a:t>
            </a:r>
            <a:r>
              <a:rPr lang="en-US" altLang="en-US"/>
              <a:t> numbers</a:t>
            </a:r>
          </a:p>
        </p:txBody>
      </p:sp>
    </p:spTree>
    <p:extLst>
      <p:ext uri="{BB962C8B-B14F-4D97-AF65-F5344CB8AC3E}">
        <p14:creationId xmlns:p14="http://schemas.microsoft.com/office/powerpoint/2010/main" val="5585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/>
              <a:t>Khachiyan</a:t>
            </a:r>
            <a:r>
              <a:rPr lang="en-US" altLang="en-US" dirty="0"/>
              <a:t> lecture, March 2 06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Recall: Corr. Eq. in n-player game</a:t>
            </a:r>
            <a:br>
              <a:rPr lang="en-US" altLang="en-US" b="1" dirty="0" smtClean="0"/>
            </a:br>
            <a:r>
              <a:rPr lang="en-US" altLang="en-US" b="1" dirty="0" smtClean="0"/>
              <a:t>Linear </a:t>
            </a:r>
            <a:r>
              <a:rPr lang="en-US" altLang="en-US" b="1" dirty="0"/>
              <a:t>programming!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i="1" dirty="0"/>
              <a:t>n</a:t>
            </a:r>
            <a:r>
              <a:rPr lang="en-US" altLang="en-US" sz="3600" dirty="0"/>
              <a:t> players, </a:t>
            </a:r>
            <a:r>
              <a:rPr lang="en-US" altLang="en-US" sz="3600" i="1" dirty="0"/>
              <a:t>s</a:t>
            </a:r>
            <a:r>
              <a:rPr lang="en-US" altLang="en-US" sz="3600" dirty="0"/>
              <a:t> strategies each</a:t>
            </a:r>
          </a:p>
          <a:p>
            <a:r>
              <a:rPr lang="en-US" altLang="en-US" sz="3600" i="1" dirty="0"/>
              <a:t>ns</a:t>
            </a:r>
            <a:r>
              <a:rPr lang="en-US" altLang="en-US" sz="3600" baseline="30000" dirty="0"/>
              <a:t>2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inequalites</a:t>
            </a:r>
            <a:endParaRPr lang="en-US" altLang="en-US" sz="3600" dirty="0"/>
          </a:p>
          <a:p>
            <a:r>
              <a:rPr lang="en-US" altLang="en-US" sz="3600" i="1" dirty="0" err="1"/>
              <a:t>s</a:t>
            </a:r>
            <a:r>
              <a:rPr lang="en-US" altLang="en-US" sz="3600" i="1" baseline="30000" dirty="0" err="1"/>
              <a:t>n</a:t>
            </a:r>
            <a:r>
              <a:rPr lang="en-US" altLang="en-US" sz="3600" b="1" i="1" dirty="0"/>
              <a:t> variables!</a:t>
            </a:r>
          </a:p>
          <a:p>
            <a:r>
              <a:rPr lang="en-US" altLang="en-US" sz="3600" dirty="0"/>
              <a:t>Nice for 2 or 3 players</a:t>
            </a:r>
          </a:p>
          <a:p>
            <a:r>
              <a:rPr lang="en-US" altLang="en-US" sz="3600" b="1" i="1" dirty="0"/>
              <a:t>But many players?</a:t>
            </a:r>
          </a:p>
        </p:txBody>
      </p:sp>
    </p:spTree>
    <p:extLst>
      <p:ext uri="{BB962C8B-B14F-4D97-AF65-F5344CB8AC3E}">
        <p14:creationId xmlns:p14="http://schemas.microsoft.com/office/powerpoint/2010/main" val="95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Prisoner’s Dilemma</a:t>
            </a:r>
            <a:endParaRPr lang="en-US" altLang="en-US" sz="4000" smtClean="0">
              <a:solidFill>
                <a:srgbClr val="CCECFF"/>
              </a:solidFill>
            </a:endParaRPr>
          </a:p>
        </p:txBody>
      </p:sp>
      <p:graphicFrame>
        <p:nvGraphicFramePr>
          <p:cNvPr id="290819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7082578"/>
              </p:ext>
            </p:extLst>
          </p:nvPr>
        </p:nvGraphicFramePr>
        <p:xfrm>
          <a:off x="3086100" y="4241800"/>
          <a:ext cx="3771900" cy="1841500"/>
        </p:xfrm>
        <a:graphic>
          <a:graphicData uri="http://schemas.openxmlformats.org/drawingml/2006/table">
            <a:tbl>
              <a:tblPr/>
              <a:tblGrid>
                <a:gridCol w="1709738"/>
                <a:gridCol w="2062162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 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124200" y="3652838"/>
            <a:ext cx="1327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 dirty="0">
                <a:latin typeface="Times New Roman" pitchFamily="18" charset="0"/>
              </a:rPr>
              <a:t>confess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52400" y="914400"/>
            <a:ext cx="883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Pair of criminals has been caught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 smtClean="0"/>
              <a:t>They have two choices: {confess, don’t confess}</a:t>
            </a:r>
            <a:endParaRPr lang="en-US" altLang="en-US" sz="28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 smtClean="0"/>
              <a:t>Attorney offers </a:t>
            </a:r>
            <a:r>
              <a:rPr lang="en-US" altLang="en-US" sz="2800" dirty="0"/>
              <a:t>them a deal: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If both confess to the major crime, they each get a 1 year reduction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If only one confesses, that one gets 3 years reduction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724400" y="3652838"/>
            <a:ext cx="2227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>
                <a:latin typeface="Times New Roman" pitchFamily="18" charset="0"/>
              </a:rPr>
              <a:t>don’t confess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38200" y="5268913"/>
            <a:ext cx="2227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>
                <a:latin typeface="Times New Roman" pitchFamily="18" charset="0"/>
              </a:rPr>
              <a:t>don’t confess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752600" y="4354513"/>
            <a:ext cx="1327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>
                <a:latin typeface="Times New Roman" pitchFamily="18" charset="0"/>
              </a:rPr>
              <a:t>confess</a:t>
            </a:r>
          </a:p>
        </p:txBody>
      </p:sp>
      <p:sp>
        <p:nvSpPr>
          <p:cNvPr id="290835" name="Freeform 19"/>
          <p:cNvSpPr>
            <a:spLocks/>
          </p:cNvSpPr>
          <p:nvPr/>
        </p:nvSpPr>
        <p:spPr bwMode="auto">
          <a:xfrm>
            <a:off x="139700" y="4711700"/>
            <a:ext cx="1536700" cy="838200"/>
          </a:xfrm>
          <a:custGeom>
            <a:avLst/>
            <a:gdLst>
              <a:gd name="T0" fmla="*/ 2147483647 w 968"/>
              <a:gd name="T1" fmla="*/ 0 h 528"/>
              <a:gd name="T2" fmla="*/ 2147483647 w 968"/>
              <a:gd name="T3" fmla="*/ 2147483647 h 528"/>
              <a:gd name="T4" fmla="*/ 2147483647 w 968"/>
              <a:gd name="T5" fmla="*/ 2147483647 h 528"/>
              <a:gd name="T6" fmla="*/ 2147483647 w 968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968"/>
              <a:gd name="T13" fmla="*/ 0 h 528"/>
              <a:gd name="T14" fmla="*/ 968 w 968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" h="528">
                <a:moveTo>
                  <a:pt x="968" y="0"/>
                </a:moveTo>
                <a:cubicBezTo>
                  <a:pt x="636" y="12"/>
                  <a:pt x="304" y="24"/>
                  <a:pt x="152" y="96"/>
                </a:cubicBezTo>
                <a:cubicBezTo>
                  <a:pt x="0" y="168"/>
                  <a:pt x="8" y="360"/>
                  <a:pt x="56" y="432"/>
                </a:cubicBezTo>
                <a:cubicBezTo>
                  <a:pt x="104" y="504"/>
                  <a:pt x="272" y="516"/>
                  <a:pt x="440" y="528"/>
                </a:cubicBezTo>
              </a:path>
            </a:pathLst>
          </a:cu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836" name="Freeform 20"/>
          <p:cNvSpPr>
            <a:spLocks/>
          </p:cNvSpPr>
          <p:nvPr/>
        </p:nvSpPr>
        <p:spPr bwMode="auto">
          <a:xfrm>
            <a:off x="3962400" y="3276600"/>
            <a:ext cx="1701800" cy="444500"/>
          </a:xfrm>
          <a:custGeom>
            <a:avLst/>
            <a:gdLst>
              <a:gd name="T0" fmla="*/ 0 w 1072"/>
              <a:gd name="T1" fmla="*/ 2147483647 h 280"/>
              <a:gd name="T2" fmla="*/ 2147483647 w 1072"/>
              <a:gd name="T3" fmla="*/ 2147483647 h 280"/>
              <a:gd name="T4" fmla="*/ 2147483647 w 1072"/>
              <a:gd name="T5" fmla="*/ 2147483647 h 280"/>
              <a:gd name="T6" fmla="*/ 2147483647 w 1072"/>
              <a:gd name="T7" fmla="*/ 2147483647 h 280"/>
              <a:gd name="T8" fmla="*/ 0 60000 65536"/>
              <a:gd name="T9" fmla="*/ 0 60000 65536"/>
              <a:gd name="T10" fmla="*/ 0 60000 65536"/>
              <a:gd name="T11" fmla="*/ 0 60000 65536"/>
              <a:gd name="T12" fmla="*/ 0 w 1072"/>
              <a:gd name="T13" fmla="*/ 0 h 280"/>
              <a:gd name="T14" fmla="*/ 1072 w 1072"/>
              <a:gd name="T15" fmla="*/ 280 h 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2" h="280">
                <a:moveTo>
                  <a:pt x="0" y="280"/>
                </a:moveTo>
                <a:cubicBezTo>
                  <a:pt x="112" y="180"/>
                  <a:pt x="224" y="80"/>
                  <a:pt x="384" y="40"/>
                </a:cubicBezTo>
                <a:cubicBezTo>
                  <a:pt x="544" y="0"/>
                  <a:pt x="848" y="0"/>
                  <a:pt x="960" y="40"/>
                </a:cubicBezTo>
                <a:cubicBezTo>
                  <a:pt x="1072" y="80"/>
                  <a:pt x="1064" y="180"/>
                  <a:pt x="1056" y="280"/>
                </a:cubicBezTo>
              </a:path>
            </a:pathLst>
          </a:cu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366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35" grpId="0" animBg="1"/>
      <p:bldP spid="2908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Khachiyan lecture, March 2 06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/>
              <a:t>Many </a:t>
            </a:r>
            <a:r>
              <a:rPr lang="en-US" altLang="en-US" sz="4000" dirty="0"/>
              <a:t>players (cont.)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3886200"/>
          </a:xfrm>
        </p:spPr>
        <p:txBody>
          <a:bodyPr/>
          <a:lstStyle/>
          <a:p>
            <a:pPr marL="609600" indent="-609600"/>
            <a:r>
              <a:rPr lang="en-US" altLang="en-US" dirty="0"/>
              <a:t>These important games cannot require astronomically long descriptions</a:t>
            </a:r>
          </a:p>
          <a:p>
            <a:pPr marL="609600" indent="-609600">
              <a:buFontTx/>
              <a:buNone/>
            </a:pPr>
            <a:r>
              <a:rPr lang="en-US" altLang="en-US" b="1" i="1" dirty="0">
                <a:solidFill>
                  <a:schemeClr val="accent2"/>
                </a:solidFill>
              </a:rPr>
              <a:t>	</a:t>
            </a:r>
            <a:r>
              <a:rPr lang="en-US" alt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“if your problem is important, then its input cannot be astronomically long…”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609600" indent="-609600"/>
            <a:r>
              <a:rPr lang="en-US" altLang="en-US" dirty="0"/>
              <a:t>Conclusion:  Many interesting games are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dirty="0"/>
              <a:t>	multi-player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i="1" dirty="0"/>
              <a:t>	succinctly representable</a:t>
            </a:r>
          </a:p>
          <a:p>
            <a:pPr marL="990600" lvl="1" indent="-533400">
              <a:buFontTx/>
              <a:buAutoNum type="arabicPeriod"/>
            </a:pPr>
            <a:endParaRPr lang="en-US" altLang="en-US" sz="3200" i="1" dirty="0"/>
          </a:p>
          <a:p>
            <a:pPr marL="990600" lvl="1" indent="-533400">
              <a:buFontTx/>
              <a:buChar char="•"/>
            </a:pPr>
            <a:endParaRPr lang="en-US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261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Khachiyan lecture, March 2 06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e.g., Graphical Games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[Kearns </a:t>
            </a:r>
            <a:r>
              <a:rPr lang="en-US" altLang="en-US" i="1" dirty="0"/>
              <a:t>et al</a:t>
            </a:r>
            <a:r>
              <a:rPr lang="en-US" altLang="en-US" dirty="0"/>
              <a:t>. 2002] Players are vertices of a graph, each player is affected only by his/her neighbors</a:t>
            </a:r>
          </a:p>
          <a:p>
            <a:r>
              <a:rPr lang="en-US" altLang="en-US" dirty="0"/>
              <a:t>If degrees are bounded by </a:t>
            </a:r>
            <a:r>
              <a:rPr lang="en-US" altLang="en-US" i="1" dirty="0"/>
              <a:t>d</a:t>
            </a:r>
            <a:r>
              <a:rPr lang="en-US" altLang="en-US" dirty="0"/>
              <a:t>, </a:t>
            </a:r>
            <a:r>
              <a:rPr lang="en-US" altLang="en-US" i="1" dirty="0" err="1"/>
              <a:t>ns</a:t>
            </a:r>
            <a:r>
              <a:rPr lang="en-US" altLang="en-US" i="1" baseline="30000" dirty="0" err="1"/>
              <a:t>d</a:t>
            </a:r>
            <a:r>
              <a:rPr lang="en-US" altLang="en-US" dirty="0"/>
              <a:t> numbers suffice to describe the game</a:t>
            </a:r>
          </a:p>
          <a:p>
            <a:r>
              <a:rPr lang="en-US" altLang="en-US" dirty="0"/>
              <a:t>Also:  </a:t>
            </a:r>
            <a:r>
              <a:rPr lang="en-US" altLang="en-US" dirty="0" err="1" smtClean="0"/>
              <a:t>polymatrix</a:t>
            </a:r>
            <a:r>
              <a:rPr lang="en-US" altLang="en-US" dirty="0"/>
              <a:t>, congestion, </a:t>
            </a:r>
            <a:r>
              <a:rPr lang="en-US" altLang="en-US" dirty="0" smtClean="0"/>
              <a:t>anonymous</a:t>
            </a:r>
            <a:r>
              <a:rPr lang="en-US" altLang="en-US" dirty="0"/>
              <a:t>, </a:t>
            </a:r>
            <a:r>
              <a:rPr lang="en-US" altLang="en-US" dirty="0" err="1"/>
              <a:t>hypergraphical</a:t>
            </a:r>
            <a:r>
              <a:rPr lang="en-US" altLang="en-US" dirty="0"/>
              <a:t>, …</a:t>
            </a:r>
          </a:p>
          <a:p>
            <a:pPr>
              <a:buFontTx/>
              <a:buNone/>
            </a:pPr>
            <a:endParaRPr lang="en-US" altLang="en-US" sz="4000" i="1" dirty="0"/>
          </a:p>
          <a:p>
            <a:pPr>
              <a:buFontTx/>
              <a:buNone/>
            </a:pPr>
            <a:endParaRPr lang="en-US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7187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0" y="6324600"/>
            <a:ext cx="2133600" cy="457200"/>
          </a:xfrm>
        </p:spPr>
        <p:txBody>
          <a:bodyPr/>
          <a:lstStyle/>
          <a:p>
            <a:r>
              <a:rPr lang="en-US" altLang="en-US" dirty="0" err="1"/>
              <a:t>Khachiyan</a:t>
            </a:r>
            <a:r>
              <a:rPr lang="en-US" altLang="en-US" dirty="0"/>
              <a:t> lecture, March 2 06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/>
              <a:t>Theorem:  </a:t>
            </a:r>
            <a:r>
              <a:rPr lang="en-US" altLang="en-US" dirty="0"/>
              <a:t>A correlated equilibrium in a succinct game can be found in polynomial time provided the utility expectation over mixed strategies can be computed in polynomial time.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648200"/>
            <a:ext cx="75777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[Papadimitriou &amp; </a:t>
            </a:r>
            <a:r>
              <a:rPr lang="en-US" sz="2200" dirty="0" err="1" smtClean="0">
                <a:solidFill>
                  <a:srgbClr val="FF0000"/>
                </a:solidFill>
              </a:rPr>
              <a:t>Roughgarden</a:t>
            </a:r>
            <a:r>
              <a:rPr lang="en-US" sz="2200" dirty="0" smtClean="0">
                <a:solidFill>
                  <a:srgbClr val="FF0000"/>
                </a:solidFill>
              </a:rPr>
              <a:t> ‘08, </a:t>
            </a:r>
            <a:r>
              <a:rPr lang="en-US" sz="2200" dirty="0">
                <a:solidFill>
                  <a:srgbClr val="FF0000"/>
                </a:solidFill>
              </a:rPr>
              <a:t>Jiang </a:t>
            </a:r>
            <a:r>
              <a:rPr lang="en-US" sz="2200" dirty="0" smtClean="0">
                <a:solidFill>
                  <a:srgbClr val="FF0000"/>
                </a:solidFill>
              </a:rPr>
              <a:t>&amp;  </a:t>
            </a:r>
            <a:r>
              <a:rPr lang="en-US" sz="2200" dirty="0" err="1" smtClean="0">
                <a:solidFill>
                  <a:srgbClr val="FF0000"/>
                </a:solidFill>
              </a:rPr>
              <a:t>Leyton</a:t>
            </a:r>
            <a:r>
              <a:rPr lang="en-US" sz="2200" dirty="0" smtClean="0">
                <a:solidFill>
                  <a:srgbClr val="FF0000"/>
                </a:solidFill>
              </a:rPr>
              <a:t>-Brown ’10]</a:t>
            </a:r>
          </a:p>
        </p:txBody>
      </p:sp>
    </p:spTree>
    <p:extLst>
      <p:ext uri="{BB962C8B-B14F-4D97-AF65-F5344CB8AC3E}">
        <p14:creationId xmlns:p14="http://schemas.microsoft.com/office/powerpoint/2010/main" val="6111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0" y="6324600"/>
            <a:ext cx="2133600" cy="457200"/>
          </a:xfrm>
        </p:spPr>
        <p:txBody>
          <a:bodyPr/>
          <a:lstStyle/>
          <a:p>
            <a:r>
              <a:rPr lang="en-US" altLang="en-US" dirty="0" err="1"/>
              <a:t>Khachiyan</a:t>
            </a:r>
            <a:r>
              <a:rPr lang="en-US" altLang="en-US" dirty="0"/>
              <a:t> lecture, March 2 06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/>
              <a:t>Theorem:  </a:t>
            </a:r>
            <a:r>
              <a:rPr lang="en-US" altLang="en-US" dirty="0" smtClean="0"/>
              <a:t>Computing exact optimal (maximizing sum of utilities) is NP-hard.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Theorem: </a:t>
            </a:r>
            <a:r>
              <a:rPr lang="en-US" altLang="en-US" dirty="0" smtClean="0"/>
              <a:t>Even approximation is NP-hard </a:t>
            </a:r>
            <a:r>
              <a:rPr lang="en-US" altLang="en-US" sz="2200" dirty="0" smtClean="0">
                <a:solidFill>
                  <a:srgbClr val="FF0000"/>
                </a:solidFill>
              </a:rPr>
              <a:t>[Barman &amp;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Ligett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</a:rPr>
              <a:t>‘15]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67200" y="2945487"/>
            <a:ext cx="4301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[Papadimitriou &amp; </a:t>
            </a:r>
            <a:r>
              <a:rPr lang="en-US" sz="2200" dirty="0" err="1" smtClean="0">
                <a:solidFill>
                  <a:srgbClr val="FF0000"/>
                </a:solidFill>
              </a:rPr>
              <a:t>Roughgarden</a:t>
            </a:r>
            <a:r>
              <a:rPr lang="en-US" sz="2200" dirty="0" smtClean="0">
                <a:solidFill>
                  <a:srgbClr val="FF0000"/>
                </a:solidFill>
              </a:rPr>
              <a:t> ‘08]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371600"/>
          </a:xfrm>
        </p:spPr>
        <p:txBody>
          <a:bodyPr/>
          <a:lstStyle/>
          <a:p>
            <a:r>
              <a:rPr lang="en-US" altLang="en-US" dirty="0" smtClean="0"/>
              <a:t>But, Optimization?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00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371600"/>
          </a:xfrm>
        </p:spPr>
        <p:txBody>
          <a:bodyPr/>
          <a:lstStyle/>
          <a:p>
            <a:pPr algn="ctr"/>
            <a:r>
              <a:rPr lang="en-US" dirty="0" err="1" smtClean="0"/>
              <a:t>Polymatrix</a:t>
            </a:r>
            <a:r>
              <a:rPr lang="en-US" dirty="0" smtClean="0"/>
              <a:t>/Network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r>
              <a:rPr lang="en-US" dirty="0" smtClean="0"/>
              <a:t>Game on graph</a:t>
            </a:r>
          </a:p>
          <a:p>
            <a:pPr lvl="1"/>
            <a:r>
              <a:rPr lang="en-US" dirty="0" smtClean="0"/>
              <a:t>Nodes are players, playing with their neighbors.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dirty="0" err="1" smtClean="0"/>
              <a:t>Polymatrix</a:t>
            </a:r>
            <a:r>
              <a:rPr lang="en-US" dirty="0" smtClean="0"/>
              <a:t>/network Games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3048000" y="38100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29200" y="34290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029200" y="52578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90800" y="5189113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>
            <a:stCxn id="2" idx="4"/>
            <a:endCxn id="9" idx="7"/>
          </p:cNvCxnSpPr>
          <p:nvPr/>
        </p:nvCxnSpPr>
        <p:spPr bwMode="auto">
          <a:xfrm flipH="1">
            <a:off x="2720882" y="3962400"/>
            <a:ext cx="403318" cy="12490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" idx="6"/>
            <a:endCxn id="8" idx="1"/>
          </p:cNvCxnSpPr>
          <p:nvPr/>
        </p:nvCxnSpPr>
        <p:spPr bwMode="auto">
          <a:xfrm>
            <a:off x="3200400" y="3886200"/>
            <a:ext cx="1851118" cy="13939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7" idx="4"/>
            <a:endCxn id="8" idx="4"/>
          </p:cNvCxnSpPr>
          <p:nvPr/>
        </p:nvCxnSpPr>
        <p:spPr bwMode="auto">
          <a:xfrm>
            <a:off x="5105400" y="3581400"/>
            <a:ext cx="0" cy="182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" idx="7"/>
            <a:endCxn id="7" idx="3"/>
          </p:cNvCxnSpPr>
          <p:nvPr/>
        </p:nvCxnSpPr>
        <p:spPr bwMode="auto">
          <a:xfrm flipV="1">
            <a:off x="3178082" y="3559082"/>
            <a:ext cx="1873436" cy="2732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743200" y="35052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3048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21152205">
                <a:off x="3316248" y="3193164"/>
                <a:ext cx="15971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𝑣𝑢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52205">
                <a:off x="3316248" y="3193164"/>
                <a:ext cx="1597104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1111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71450" y="3279544"/>
                <a:ext cx="355738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𝑢𝑣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is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×|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and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𝑣𝑢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×|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matrices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450" y="3279544"/>
                <a:ext cx="3557384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3596" t="-4405" r="-1541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06867" y="4884361"/>
                <a:ext cx="27905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Γ</m:t>
                    </m:r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 Neighbors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867" y="4884361"/>
                <a:ext cx="279057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5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8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7" grpId="0" animBg="1"/>
      <p:bldP spid="8" grpId="0" animBg="1"/>
      <p:bldP spid="9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686800" cy="3886200"/>
              </a:xfrm>
            </p:spPr>
            <p:txBody>
              <a:bodyPr/>
              <a:lstStyle/>
              <a:p>
                <a:r>
                  <a:rPr lang="en-US" dirty="0" smtClean="0"/>
                  <a:t>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chooses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Γ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𝑣𝑢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Γ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𝑣𝑢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e>
                    </m:nary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endParaRPr lang="en-US" sz="2400" dirty="0"/>
              </a:p>
              <a:p>
                <a:r>
                  <a:rPr lang="en-US" dirty="0" smtClean="0"/>
                  <a:t>PPAD-hard</a:t>
                </a:r>
              </a:p>
              <a:p>
                <a:pPr lvl="1"/>
                <a:r>
                  <a:rPr lang="en-US" dirty="0" smtClean="0"/>
                  <a:t>Generalizes two-player games</a:t>
                </a:r>
              </a:p>
              <a:p>
                <a:r>
                  <a:rPr lang="en-US" dirty="0" smtClean="0"/>
                  <a:t>Also in PPAD</a:t>
                </a:r>
              </a:p>
              <a:p>
                <a:r>
                  <a:rPr lang="en-US" dirty="0" smtClean="0"/>
                  <a:t>LP for zero-sum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686800" cy="3886200"/>
              </a:xfrm>
              <a:blipFill rotWithShape="1">
                <a:blip r:embed="rId2"/>
                <a:stretch>
                  <a:fillRect l="-912" t="-2194" b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NE in </a:t>
            </a:r>
            <a:r>
              <a:rPr lang="en-US" dirty="0" err="1" smtClean="0"/>
              <a:t>Polymatrix</a:t>
            </a:r>
            <a:r>
              <a:rPr lang="en-US" dirty="0" smtClean="0"/>
              <a:t>/network Games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6163350" y="44958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144550" y="41148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144550" y="59436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06150" y="5874913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>
            <a:stCxn id="2" idx="4"/>
            <a:endCxn id="9" idx="7"/>
          </p:cNvCxnSpPr>
          <p:nvPr/>
        </p:nvCxnSpPr>
        <p:spPr bwMode="auto">
          <a:xfrm flipH="1">
            <a:off x="5836232" y="4648200"/>
            <a:ext cx="403318" cy="12490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" idx="6"/>
            <a:endCxn id="8" idx="1"/>
          </p:cNvCxnSpPr>
          <p:nvPr/>
        </p:nvCxnSpPr>
        <p:spPr bwMode="auto">
          <a:xfrm>
            <a:off x="6315750" y="4572000"/>
            <a:ext cx="1851118" cy="13939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7" idx="4"/>
            <a:endCxn id="8" idx="4"/>
          </p:cNvCxnSpPr>
          <p:nvPr/>
        </p:nvCxnSpPr>
        <p:spPr bwMode="auto">
          <a:xfrm>
            <a:off x="8220750" y="4267200"/>
            <a:ext cx="0" cy="182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" idx="7"/>
            <a:endCxn id="7" idx="3"/>
          </p:cNvCxnSpPr>
          <p:nvPr/>
        </p:nvCxnSpPr>
        <p:spPr bwMode="auto">
          <a:xfrm flipV="1">
            <a:off x="6293432" y="4244882"/>
            <a:ext cx="1873436" cy="2732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858550" y="4191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6950" y="3733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21152205">
                <a:off x="6431598" y="3878964"/>
                <a:ext cx="15971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𝑢𝑣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𝑣𝑢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52205">
                <a:off x="6431598" y="3878964"/>
                <a:ext cx="1597104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111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3600" y="3315530"/>
                <a:ext cx="27989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Γ</m:t>
                    </m:r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 Neighbors of u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315530"/>
                <a:ext cx="279897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" t="-10526" r="-21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7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686800" cy="3886200"/>
              </a:xfrm>
            </p:spPr>
            <p:txBody>
              <a:bodyPr/>
              <a:lstStyle/>
              <a:p>
                <a:r>
                  <a:rPr lang="en-US" dirty="0" smtClean="0"/>
                  <a:t>Player </a:t>
                </a:r>
                <a:r>
                  <a:rPr lang="en-US" i="1" dirty="0"/>
                  <a:t>v</a:t>
                </a:r>
                <a:r>
                  <a:rPr lang="en-US" dirty="0" smtClean="0"/>
                  <a:t> chooses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Γ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𝑣𝑢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Γ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𝑣𝑢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e>
                    </m:nary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 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&gt;0⇒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lim>
                    </m:limLow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</a:p>
              <a:p>
                <a:pPr lvl="1"/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∀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                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≥0         </m:t>
                    </m:r>
                  </m:oMath>
                </a14:m>
                <a:endParaRPr lang="en-US" sz="2400" dirty="0" smtClean="0"/>
              </a:p>
              <a:p>
                <a:pPr lvl="1"/>
                <a:endParaRPr lang="en-US" sz="2400" dirty="0"/>
              </a:p>
              <a:p>
                <a:endParaRPr lang="en-US" dirty="0" smtClean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686800" cy="3886200"/>
              </a:xfrm>
              <a:blipFill rotWithShape="1">
                <a:blip r:embed="rId2"/>
                <a:stretch>
                  <a:fillRect l="-912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NE in </a:t>
            </a:r>
            <a:r>
              <a:rPr lang="en-US" dirty="0" err="1" smtClean="0"/>
              <a:t>Polymatrix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6477001" y="1676400"/>
            <a:ext cx="228600" cy="2362201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83932" y="2819400"/>
                <a:ext cx="6582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32" y="2819400"/>
                <a:ext cx="65825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105400" y="3429000"/>
            <a:ext cx="304800" cy="304800"/>
            <a:chOff x="4876800" y="3886200"/>
            <a:chExt cx="304800" cy="30480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5029200" y="38862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876800" y="4191000"/>
              <a:ext cx="304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Down Arrow 26"/>
          <p:cNvSpPr/>
          <p:nvPr/>
        </p:nvSpPr>
        <p:spPr bwMode="auto">
          <a:xfrm>
            <a:off x="4114800" y="3886200"/>
            <a:ext cx="304800" cy="304800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47800" y="4267200"/>
                <a:ext cx="4626908" cy="1344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𝑚𝑎𝑥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: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𝑣𝑢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, ∀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67200"/>
                <a:ext cx="4626908" cy="1344792"/>
              </a:xfrm>
              <a:prstGeom prst="rect">
                <a:avLst/>
              </a:prstGeom>
              <a:blipFill rotWithShape="1">
                <a:blip r:embed="rId4"/>
                <a:stretch>
                  <a:fillRect l="-2108" t="-44344" r="-6983"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54417" y="4833870"/>
                <a:ext cx="2402645" cy="102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LP if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𝑢𝑣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=0!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417" y="4833870"/>
                <a:ext cx="2402645" cy="1026435"/>
              </a:xfrm>
              <a:prstGeom prst="rect">
                <a:avLst/>
              </a:prstGeom>
              <a:blipFill rotWithShape="1">
                <a:blip r:embed="rId5"/>
                <a:stretch>
                  <a:fillRect t="-5952" r="-431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419600" y="5943600"/>
            <a:ext cx="4140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if total all is zero?</a:t>
            </a:r>
          </a:p>
        </p:txBody>
      </p:sp>
    </p:spTree>
    <p:extLst>
      <p:ext uri="{BB962C8B-B14F-4D97-AF65-F5344CB8AC3E}">
        <p14:creationId xmlns:p14="http://schemas.microsoft.com/office/powerpoint/2010/main" val="41978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20" grpId="0"/>
      <p:bldP spid="27" grpId="0" animBg="1"/>
      <p:bldP spid="28" grpId="0"/>
      <p:bldP spid="29" grpId="0"/>
      <p:bldP spid="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3886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coordination game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Pure 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Net Coordination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𝑢𝑣</m:t>
                        </m:r>
                      </m:sup>
                    </m:sSup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𝑣𝑢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Potential game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Pure NE exists.</a:t>
                </a:r>
              </a:p>
              <a:p>
                <a:pPr lvl="1"/>
                <a:r>
                  <a:rPr lang="en-US" dirty="0" smtClean="0"/>
                  <a:t>Computation of PNE is PLS-complete. Reduction from local max-cut. </a:t>
                </a:r>
              </a:p>
              <a:p>
                <a:pPr lvl="1"/>
                <a:r>
                  <a:rPr lang="en-US" dirty="0" smtClean="0"/>
                  <a:t>Mixed NE is in CLS. Hardness is open.</a:t>
                </a:r>
              </a:p>
              <a:p>
                <a:pPr lvl="1"/>
                <a:r>
                  <a:rPr lang="en-US" dirty="0" smtClean="0"/>
                  <a:t>Open: Can we find optimal Corr. Eq.?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3886200"/>
              </a:xfrm>
              <a:blipFill rotWithShape="1">
                <a:blip r:embed="rId2"/>
                <a:stretch>
                  <a:fillRect l="-963" t="-2194" b="-1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Net Coordination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0"/>
            <a:ext cx="8731250" cy="7493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“Should I buy an SUV?” </a:t>
            </a:r>
            <a:endParaRPr lang="en-US" altLang="en-US" sz="3200" smtClean="0">
              <a:solidFill>
                <a:srgbClr val="CCECFF"/>
              </a:solidFill>
            </a:endParaRPr>
          </a:p>
        </p:txBody>
      </p:sp>
      <p:graphicFrame>
        <p:nvGraphicFramePr>
          <p:cNvPr id="291843" name="Group 3"/>
          <p:cNvGraphicFramePr>
            <a:graphicFrameLocks noGrp="1"/>
          </p:cNvGraphicFramePr>
          <p:nvPr>
            <p:ph sz="half" idx="2"/>
          </p:nvPr>
        </p:nvGraphicFramePr>
        <p:xfrm>
          <a:off x="4494213" y="5067300"/>
          <a:ext cx="4306887" cy="1638300"/>
        </p:xfrm>
        <a:graphic>
          <a:graphicData uri="http://schemas.openxmlformats.org/drawingml/2006/table">
            <a:tbl>
              <a:tblPr/>
              <a:tblGrid>
                <a:gridCol w="2028825"/>
                <a:gridCol w="2278062"/>
              </a:tblGrid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-10, 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-7, 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-11, -7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-8, 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54" name="Picture 14" descr="MCj039852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608138"/>
            <a:ext cx="18256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081213" y="1795463"/>
            <a:ext cx="1325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400">
                <a:latin typeface="Times New Roman" pitchFamily="18" charset="0"/>
              </a:rPr>
              <a:t>cost: 5</a:t>
            </a:r>
            <a:endParaRPr lang="en-US" altLang="en-US" sz="3800">
              <a:latin typeface="Times New Roman" pitchFamily="18" charset="0"/>
            </a:endParaRPr>
          </a:p>
        </p:txBody>
      </p:sp>
      <p:pic>
        <p:nvPicPr>
          <p:cNvPr id="10256" name="Picture 16" descr="MCj039846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957513"/>
            <a:ext cx="13557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57" name="Picture 17" descr="MCj039852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8113" y="1631950"/>
            <a:ext cx="13112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58" name="Picture 18" descr="MCj039852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644650"/>
            <a:ext cx="1289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59" name="Picture 19" descr="MCj039846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816225"/>
            <a:ext cx="12303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60" name="Picture 20" descr="MCj039852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37313" y="2546350"/>
            <a:ext cx="13112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61" name="Picture 21" descr="MCj039846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641725"/>
            <a:ext cx="12303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62" name="Picture 22" descr="MCj039846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7650" y="3641725"/>
            <a:ext cx="11620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63" name="Picture 23" descr="MCDD00945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600200"/>
            <a:ext cx="8334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64" name="Picture 24" descr="MCDD00945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2514600"/>
            <a:ext cx="8334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65" name="Picture 25" descr="MCDD00945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390900"/>
            <a:ext cx="8334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751013" y="2811463"/>
            <a:ext cx="1325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400">
                <a:latin typeface="Times New Roman" pitchFamily="18" charset="0"/>
              </a:rPr>
              <a:t>cost: 3</a:t>
            </a:r>
            <a:endParaRPr lang="en-US" altLang="en-US" sz="3800">
              <a:latin typeface="Times New Roman" pitchFamily="18" charset="0"/>
            </a:endParaRPr>
          </a:p>
        </p:txBody>
      </p:sp>
      <p:sp>
        <p:nvSpPr>
          <p:cNvPr id="291867" name="Text Box 27"/>
          <p:cNvSpPr txBox="1">
            <a:spLocks noChangeArrowheads="1"/>
          </p:cNvSpPr>
          <p:nvPr/>
        </p:nvSpPr>
        <p:spPr bwMode="auto">
          <a:xfrm>
            <a:off x="3960813" y="1730375"/>
            <a:ext cx="1325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400">
                <a:latin typeface="Times New Roman" pitchFamily="18" charset="0"/>
              </a:rPr>
              <a:t>cost: 5</a:t>
            </a:r>
            <a:endParaRPr lang="en-US" altLang="en-US" sz="3800">
              <a:latin typeface="Times New Roman" pitchFamily="18" charset="0"/>
            </a:endParaRPr>
          </a:p>
        </p:txBody>
      </p:sp>
      <p:sp>
        <p:nvSpPr>
          <p:cNvPr id="291868" name="Text Box 28"/>
          <p:cNvSpPr txBox="1">
            <a:spLocks noChangeArrowheads="1"/>
          </p:cNvSpPr>
          <p:nvPr/>
        </p:nvSpPr>
        <p:spPr bwMode="auto">
          <a:xfrm>
            <a:off x="7818438" y="1666875"/>
            <a:ext cx="1325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400">
                <a:latin typeface="Times New Roman" pitchFamily="18" charset="0"/>
              </a:rPr>
              <a:t>cost: 5</a:t>
            </a:r>
            <a:endParaRPr lang="en-US" altLang="en-US" sz="3800">
              <a:latin typeface="Times New Roman" pitchFamily="18" charset="0"/>
            </a:endParaRPr>
          </a:p>
        </p:txBody>
      </p:sp>
      <p:sp>
        <p:nvSpPr>
          <p:cNvPr id="291869" name="Text Box 29"/>
          <p:cNvSpPr txBox="1">
            <a:spLocks noChangeArrowheads="1"/>
          </p:cNvSpPr>
          <p:nvPr/>
        </p:nvSpPr>
        <p:spPr bwMode="auto">
          <a:xfrm>
            <a:off x="3998913" y="3571875"/>
            <a:ext cx="1325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400">
                <a:latin typeface="Times New Roman" pitchFamily="18" charset="0"/>
              </a:rPr>
              <a:t>cost: 5</a:t>
            </a:r>
            <a:endParaRPr lang="en-US" altLang="en-US" sz="3800">
              <a:latin typeface="Times New Roman" pitchFamily="18" charset="0"/>
            </a:endParaRPr>
          </a:p>
        </p:txBody>
      </p:sp>
      <p:sp>
        <p:nvSpPr>
          <p:cNvPr id="291870" name="Text Box 30"/>
          <p:cNvSpPr txBox="1">
            <a:spLocks noChangeArrowheads="1"/>
          </p:cNvSpPr>
          <p:nvPr/>
        </p:nvSpPr>
        <p:spPr bwMode="auto">
          <a:xfrm>
            <a:off x="7818438" y="3559175"/>
            <a:ext cx="1325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400">
                <a:latin typeface="Times New Roman" pitchFamily="18" charset="0"/>
              </a:rPr>
              <a:t>cost: 5</a:t>
            </a:r>
            <a:endParaRPr lang="en-US" altLang="en-US" sz="3800">
              <a:latin typeface="Times New Roman" pitchFamily="18" charset="0"/>
            </a:endParaRPr>
          </a:p>
        </p:txBody>
      </p:sp>
      <p:sp>
        <p:nvSpPr>
          <p:cNvPr id="291871" name="Text Box 31"/>
          <p:cNvSpPr txBox="1">
            <a:spLocks noChangeArrowheads="1"/>
          </p:cNvSpPr>
          <p:nvPr/>
        </p:nvSpPr>
        <p:spPr bwMode="auto">
          <a:xfrm>
            <a:off x="3871913" y="2657475"/>
            <a:ext cx="1325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400">
                <a:latin typeface="Times New Roman" pitchFamily="18" charset="0"/>
              </a:rPr>
              <a:t>cost: 8</a:t>
            </a:r>
            <a:endParaRPr lang="en-US" altLang="en-US" sz="3800">
              <a:latin typeface="Times New Roman" pitchFamily="18" charset="0"/>
            </a:endParaRPr>
          </a:p>
        </p:txBody>
      </p:sp>
      <p:sp>
        <p:nvSpPr>
          <p:cNvPr id="291872" name="Text Box 32"/>
          <p:cNvSpPr txBox="1">
            <a:spLocks noChangeArrowheads="1"/>
          </p:cNvSpPr>
          <p:nvPr/>
        </p:nvSpPr>
        <p:spPr bwMode="auto">
          <a:xfrm>
            <a:off x="7818438" y="2657475"/>
            <a:ext cx="1325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400">
                <a:latin typeface="Times New Roman" pitchFamily="18" charset="0"/>
              </a:rPr>
              <a:t>cost: 2</a:t>
            </a:r>
            <a:endParaRPr lang="en-US" altLang="en-US" sz="3800">
              <a:latin typeface="Times New Roman" pitchFamily="18" charset="0"/>
            </a:endParaRPr>
          </a:p>
        </p:txBody>
      </p:sp>
      <p:pic>
        <p:nvPicPr>
          <p:cNvPr id="291873" name="Picture 33" descr="MCj039846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4510088"/>
            <a:ext cx="12303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74" name="Picture 34" descr="MCj039846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957888"/>
            <a:ext cx="12303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75" name="Picture 35" descr="MCj039852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4265613"/>
            <a:ext cx="1289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76" name="Picture 36" descr="MCj039852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5065713"/>
            <a:ext cx="1289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385763" y="931863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purchasing cost</a:t>
            </a:r>
          </a:p>
        </p:txBody>
      </p:sp>
      <p:sp>
        <p:nvSpPr>
          <p:cNvPr id="291878" name="Text Box 38"/>
          <p:cNvSpPr txBox="1">
            <a:spLocks noChangeArrowheads="1"/>
          </p:cNvSpPr>
          <p:nvPr/>
        </p:nvSpPr>
        <p:spPr bwMode="auto">
          <a:xfrm>
            <a:off x="5473700" y="917575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accident cost</a:t>
            </a:r>
          </a:p>
        </p:txBody>
      </p:sp>
      <p:sp>
        <p:nvSpPr>
          <p:cNvPr id="291879" name="Freeform 39"/>
          <p:cNvSpPr>
            <a:spLocks/>
          </p:cNvSpPr>
          <p:nvPr/>
        </p:nvSpPr>
        <p:spPr bwMode="auto">
          <a:xfrm>
            <a:off x="2743200" y="5562600"/>
            <a:ext cx="254000" cy="609600"/>
          </a:xfrm>
          <a:custGeom>
            <a:avLst/>
            <a:gdLst>
              <a:gd name="T0" fmla="*/ 2147483647 w 448"/>
              <a:gd name="T1" fmla="*/ 0 h 624"/>
              <a:gd name="T2" fmla="*/ 2147483647 w 448"/>
              <a:gd name="T3" fmla="*/ 2147483647 h 624"/>
              <a:gd name="T4" fmla="*/ 2147483647 w 448"/>
              <a:gd name="T5" fmla="*/ 2147483647 h 624"/>
              <a:gd name="T6" fmla="*/ 2147483647 w 448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624"/>
              <a:gd name="T14" fmla="*/ 448 w 448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624">
                <a:moveTo>
                  <a:pt x="400" y="0"/>
                </a:moveTo>
                <a:cubicBezTo>
                  <a:pt x="260" y="52"/>
                  <a:pt x="120" y="104"/>
                  <a:pt x="64" y="192"/>
                </a:cubicBezTo>
                <a:cubicBezTo>
                  <a:pt x="8" y="280"/>
                  <a:pt x="0" y="456"/>
                  <a:pt x="64" y="528"/>
                </a:cubicBezTo>
                <a:cubicBezTo>
                  <a:pt x="128" y="600"/>
                  <a:pt x="288" y="612"/>
                  <a:pt x="448" y="624"/>
                </a:cubicBezTo>
              </a:path>
            </a:pathLst>
          </a:cu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346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67" grpId="0"/>
      <p:bldP spid="291868" grpId="0"/>
      <p:bldP spid="291869" grpId="0"/>
      <p:bldP spid="291870" grpId="0"/>
      <p:bldP spid="291871" grpId="0"/>
      <p:bldP spid="291872" grpId="0"/>
      <p:bldP spid="291878" grpId="0"/>
      <p:bldP spid="2918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Dominance by Mixed strategies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2590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of dominance by a mixed strategy:</a:t>
            </a:r>
          </a:p>
        </p:txBody>
      </p:sp>
      <p:graphicFrame>
        <p:nvGraphicFramePr>
          <p:cNvPr id="2928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657583"/>
              </p:ext>
            </p:extLst>
          </p:nvPr>
        </p:nvGraphicFramePr>
        <p:xfrm>
          <a:off x="2387600" y="2319339"/>
          <a:ext cx="2817813" cy="2786061"/>
        </p:xfrm>
        <a:graphic>
          <a:graphicData uri="http://schemas.openxmlformats.org/drawingml/2006/table">
            <a:tbl>
              <a:tblPr/>
              <a:tblGrid>
                <a:gridCol w="1352550"/>
                <a:gridCol w="1465263"/>
              </a:tblGrid>
              <a:tr h="935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625600" y="2486026"/>
            <a:ext cx="679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/>
              <a:t>1/2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625600" y="3476626"/>
            <a:ext cx="679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1/2</a:t>
            </a:r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762000" y="3157539"/>
            <a:ext cx="1397000" cy="1460500"/>
          </a:xfrm>
          <a:custGeom>
            <a:avLst/>
            <a:gdLst>
              <a:gd name="T0" fmla="*/ 2147483647 w 880"/>
              <a:gd name="T1" fmla="*/ 0 h 920"/>
              <a:gd name="T2" fmla="*/ 2147483647 w 880"/>
              <a:gd name="T3" fmla="*/ 2147483647 h 920"/>
              <a:gd name="T4" fmla="*/ 2147483647 w 880"/>
              <a:gd name="T5" fmla="*/ 2147483647 h 920"/>
              <a:gd name="T6" fmla="*/ 2147483647 w 880"/>
              <a:gd name="T7" fmla="*/ 2147483647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880"/>
              <a:gd name="T13" fmla="*/ 0 h 920"/>
              <a:gd name="T14" fmla="*/ 880 w 880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0" h="920">
                <a:moveTo>
                  <a:pt x="448" y="0"/>
                </a:moveTo>
                <a:cubicBezTo>
                  <a:pt x="240" y="76"/>
                  <a:pt x="32" y="152"/>
                  <a:pt x="16" y="288"/>
                </a:cubicBezTo>
                <a:cubicBezTo>
                  <a:pt x="0" y="424"/>
                  <a:pt x="208" y="712"/>
                  <a:pt x="352" y="816"/>
                </a:cubicBezTo>
                <a:cubicBezTo>
                  <a:pt x="496" y="920"/>
                  <a:pt x="688" y="916"/>
                  <a:pt x="880" y="912"/>
                </a:cubicBezTo>
              </a:path>
            </a:pathLst>
          </a:cu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AutoShape 24"/>
          <p:cNvSpPr>
            <a:spLocks/>
          </p:cNvSpPr>
          <p:nvPr/>
        </p:nvSpPr>
        <p:spPr bwMode="auto">
          <a:xfrm>
            <a:off x="1473200" y="2624139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38100">
            <a:solidFill>
              <a:srgbClr val="00B0F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273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/>
      <p:bldP spid="11287" grpId="0" animBg="1"/>
      <p:bldP spid="112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5443116" y="3412206"/>
            <a:ext cx="3048000" cy="455215"/>
          </a:xfrm>
          <a:prstGeom prst="rect">
            <a:avLst/>
          </a:prstGeom>
          <a:solidFill>
            <a:srgbClr val="FF0000">
              <a:alpha val="3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8146" y="1893724"/>
            <a:ext cx="7485798" cy="2819400"/>
            <a:chOff x="1074761" y="3048000"/>
            <a:chExt cx="7485798" cy="2819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512559" y="3048000"/>
              <a:ext cx="3048000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074761" y="3048000"/>
              <a:ext cx="3048000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067815" y="4067734"/>
                  <a:ext cx="126194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×</m:t>
                            </m:r>
                            <m:r>
                              <a:rPr lang="en-US" sz="32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7815" y="4067734"/>
                  <a:ext cx="1261949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18793" y="4107297"/>
                  <a:ext cx="123553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×</m:t>
                            </m:r>
                            <m:r>
                              <a:rPr lang="en-US" sz="32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793" y="4107297"/>
                  <a:ext cx="1235531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902785" y="302886"/>
            <a:ext cx="354546" cy="838200"/>
            <a:chOff x="7467600" y="1293485"/>
            <a:chExt cx="457200" cy="1144915"/>
          </a:xfrm>
        </p:grpSpPr>
        <p:sp>
          <p:nvSpPr>
            <p:cNvPr id="22" name="Oval 21"/>
            <p:cNvSpPr/>
            <p:nvPr/>
          </p:nvSpPr>
          <p:spPr bwMode="auto">
            <a:xfrm>
              <a:off x="7467600" y="1598285"/>
              <a:ext cx="457200" cy="5334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543800" y="1293485"/>
              <a:ext cx="304800" cy="3048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7390446" y="2208840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 flipH="1">
              <a:off x="7620000" y="2207885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942156" y="302886"/>
            <a:ext cx="354546" cy="838200"/>
            <a:chOff x="6324600" y="1291570"/>
            <a:chExt cx="457200" cy="1144915"/>
          </a:xfrm>
        </p:grpSpPr>
        <p:sp>
          <p:nvSpPr>
            <p:cNvPr id="27" name="Oval 26"/>
            <p:cNvSpPr/>
            <p:nvPr/>
          </p:nvSpPr>
          <p:spPr bwMode="auto">
            <a:xfrm>
              <a:off x="6324600" y="159637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400800" y="1291570"/>
              <a:ext cx="304800" cy="3048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rot="5400000">
              <a:off x="6247446" y="2206925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16200000" flipH="1">
              <a:off x="6477000" y="2205970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450979" y="17573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41602"/>
                </a:solidFill>
              </a:rPr>
              <a:t>Alice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36651" y="152400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Bob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9434" y="64406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 choices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7487093" y="692491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 choices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08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7" y="234950"/>
            <a:ext cx="8901113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Checking for dominance by mixed strategies</a:t>
            </a:r>
            <a:br>
              <a:rPr lang="en-US" altLang="en-US" sz="3600" dirty="0" smtClean="0"/>
            </a:br>
            <a:r>
              <a:rPr lang="en-US" altLang="en-US" sz="3600" dirty="0" smtClean="0"/>
              <a:t>in two-player games </a:t>
            </a:r>
            <a:endParaRPr lang="en-US" altLang="en-US" sz="3600" dirty="0" smtClean="0">
              <a:solidFill>
                <a:srgbClr val="CCEC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4175" y="1062038"/>
                <a:ext cx="8759825" cy="5795962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endParaRPr lang="en-US" altLang="en-US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 smtClean="0"/>
                  <a:t>Linear feasibility problem to check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b="0" i="1" dirty="0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altLang="en-US" sz="28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dirty="0" smtClean="0"/>
                  <a:t>is </a:t>
                </a:r>
                <a:r>
                  <a:rPr lang="en-US" altLang="en-US" sz="2800" dirty="0" smtClean="0">
                    <a:solidFill>
                      <a:srgbClr val="00B050"/>
                    </a:solidFill>
                  </a:rPr>
                  <a:t>weakly</a:t>
                </a:r>
                <a:r>
                  <a:rPr lang="en-US" altLang="en-US" sz="2800" dirty="0" smtClean="0"/>
                  <a:t> dominated by a mixed strategy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en-US" sz="2800" dirty="0" smtClean="0"/>
                  <a:t>: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2400" dirty="0" smtClean="0"/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∀</m:t>
                    </m:r>
                    <m:r>
                      <a:rPr lang="en-US" altLang="en-US" sz="2400" b="0" i="1" smtClean="0">
                        <a:latin typeface="Cambria Math"/>
                      </a:rPr>
                      <m:t>𝑗</m:t>
                    </m:r>
                    <m:r>
                      <a:rPr lang="en-US" altLang="en-US" sz="2400" b="0" i="1" smtClean="0">
                        <a:latin typeface="Cambria Math"/>
                      </a:rPr>
                      <m:t>, 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en-US" sz="24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sz="2400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alt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400" dirty="0" smtClean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2400" dirty="0" smtClean="0"/>
                  <a:t>			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2400" dirty="0"/>
                  <a:t>= </a:t>
                </a:r>
                <a:r>
                  <a:rPr lang="en-US" altLang="en-US" sz="2400" dirty="0" smtClean="0"/>
                  <a:t>1</a:t>
                </a: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endParaRPr lang="en-US" altLang="en-US" dirty="0" smtClean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/>
                  <a:t>LP for checking whether strategy</a:t>
                </a:r>
                <a:r>
                  <a:rPr lang="en-US" alt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alt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800" dirty="0"/>
                  <a:t>  of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Alice</a:t>
                </a:r>
                <a:r>
                  <a:rPr lang="en-US" altLang="en-US" sz="2800" dirty="0"/>
                  <a:t> is </a:t>
                </a:r>
                <a:r>
                  <a:rPr lang="en-US" altLang="en-US" sz="2800" dirty="0">
                    <a:solidFill>
                      <a:srgbClr val="00B0F0"/>
                    </a:solidFill>
                  </a:rPr>
                  <a:t>strictly </a:t>
                </a:r>
                <a:r>
                  <a:rPr lang="en-US" altLang="en-US" sz="2800" dirty="0"/>
                  <a:t>dominated by a mixed strategy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en-US" sz="2800" dirty="0"/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	maximize </a:t>
                </a:r>
                <a:r>
                  <a:rPr lang="el-GR" altLang="en-US" sz="2800" dirty="0">
                    <a:latin typeface="Times New Roman" pitchFamily="18" charset="0"/>
                    <a:cs typeface="Times New Roman" pitchFamily="18" charset="0"/>
                  </a:rPr>
                  <a:t>ε</a:t>
                </a:r>
                <a:endParaRPr lang="el-GR" altLang="en-US" sz="2800" b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     such that: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∀</m:t>
                    </m:r>
                    <m:r>
                      <a:rPr lang="en-US" altLang="en-US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en-US" sz="2400" dirty="0"/>
                  <a:t>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en-US" sz="24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sz="2400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alt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400" i="1">
                        <a:latin typeface="Cambria Math"/>
                      </a:rPr>
                      <m:t>+</m:t>
                    </m:r>
                    <m:r>
                      <a:rPr lang="en-US" altLang="en-US" sz="2400" i="1">
                        <a:latin typeface="Cambria Math"/>
                      </a:rPr>
                      <m:t>𝜖</m:t>
                    </m:r>
                  </m:oMath>
                </a14:m>
                <a:endParaRPr lang="en-US" alt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2400" dirty="0">
                    <a:cs typeface="Times New Roman" pitchFamily="18" charset="0"/>
                  </a:rPr>
                  <a:t>	           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2400" dirty="0"/>
                  <a:t>= 1</a:t>
                </a:r>
                <a:endParaRPr lang="en-US" altLang="en-US" sz="2400" dirty="0"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4175" y="1062038"/>
                <a:ext cx="8759825" cy="5795962"/>
              </a:xfrm>
              <a:blipFill rotWithShape="1">
                <a:blip r:embed="rId3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7985125" y="453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86200" y="6000807"/>
            <a:ext cx="5131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Holds for n-player games too!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32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514350" indent="-514350">
          <a:buFont typeface="+mj-lt"/>
          <a:buAutoNum type="arabicPeriod"/>
          <a:defRPr sz="32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LemkeLinearSPLC1</Template>
  <TotalTime>34258</TotalTime>
  <Words>4201</Words>
  <Application>Microsoft Office PowerPoint</Application>
  <PresentationFormat>On-screen Show (4:3)</PresentationFormat>
  <Paragraphs>833</Paragraphs>
  <Slides>58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Pixel</vt:lpstr>
      <vt:lpstr>PowerPoint Presentation</vt:lpstr>
      <vt:lpstr>So far</vt:lpstr>
      <vt:lpstr>Today:</vt:lpstr>
      <vt:lpstr>Dominance</vt:lpstr>
      <vt:lpstr>Prisoner’s Dilemma</vt:lpstr>
      <vt:lpstr>“Should I buy an SUV?” </vt:lpstr>
      <vt:lpstr>Dominance by Mixed strategies</vt:lpstr>
      <vt:lpstr>PowerPoint Presentation</vt:lpstr>
      <vt:lpstr>Checking for dominance by mixed strategies in two-player games </vt:lpstr>
      <vt:lpstr>Iterated dominance</vt:lpstr>
      <vt:lpstr>Iterated dominance: path (in)dependence</vt:lpstr>
      <vt:lpstr>Computational questions for n-player games.</vt:lpstr>
      <vt:lpstr>PowerPoint Presentation</vt:lpstr>
      <vt:lpstr>PowerPoint Presentation</vt:lpstr>
      <vt:lpstr>Correlated Equilibrium – (CE) (Aumann’74)</vt:lpstr>
      <vt:lpstr>CE for 2-Player Case</vt:lpstr>
      <vt:lpstr>PowerPoint Presentation</vt:lpstr>
      <vt:lpstr>PowerPoint Presentation</vt:lpstr>
      <vt:lpstr>Computation: Linear Feasibility Problem</vt:lpstr>
      <vt:lpstr>Computation: Linear Feasibility Problem</vt:lpstr>
      <vt:lpstr>Coarse- Correlated Equilibrium</vt:lpstr>
      <vt:lpstr>Importance of (Coarse) CE</vt:lpstr>
      <vt:lpstr>Show the following</vt:lpstr>
      <vt:lpstr>Extensive-form Game</vt:lpstr>
      <vt:lpstr>A poker-like game</vt:lpstr>
      <vt:lpstr>Poker-like game in normal form</vt:lpstr>
      <vt:lpstr>Sub-Game Perfect Equilibrium</vt:lpstr>
      <vt:lpstr>Sub-Game Perfect Equilibrium</vt:lpstr>
      <vt:lpstr>Corr. Eq. in Extensive form Game</vt:lpstr>
      <vt:lpstr> Commitment (Stackelberg strategies)</vt:lpstr>
      <vt:lpstr>Commitment</vt:lpstr>
      <vt:lpstr>Commitment: an extensive-form game</vt:lpstr>
      <vt:lpstr>Commitment to mixed strategies</vt:lpstr>
      <vt:lpstr>PowerPoint Presentation</vt:lpstr>
      <vt:lpstr>Computing the optimal mixed strategy to commit to [Conitzer &amp; Sandholm EC’06]</vt:lpstr>
      <vt:lpstr>On the game we saw before</vt:lpstr>
      <vt:lpstr>Visualization</vt:lpstr>
      <vt:lpstr>Generalizing beyond zero-sum games  </vt:lpstr>
      <vt:lpstr>Other nice properties of commitment to mixed strategies</vt:lpstr>
      <vt:lpstr>Previous Lecture</vt:lpstr>
      <vt:lpstr>Bayesian Games</vt:lpstr>
      <vt:lpstr>Bayesian game</vt:lpstr>
      <vt:lpstr>Car Selling Game</vt:lpstr>
      <vt:lpstr>Converting Bayesian games to normal form</vt:lpstr>
      <vt:lpstr>Bayes-Nash equilibrium</vt:lpstr>
      <vt:lpstr>Again what about corr. eq. in Bayesian games?</vt:lpstr>
      <vt:lpstr>Multi-player games</vt:lpstr>
      <vt:lpstr>Many player Games</vt:lpstr>
      <vt:lpstr>Recall: Corr. Eq. in n-player game Linear programming!</vt:lpstr>
      <vt:lpstr>Many players (cont.)</vt:lpstr>
      <vt:lpstr>e.g., Graphical Games</vt:lpstr>
      <vt:lpstr>PowerPoint Presentation</vt:lpstr>
      <vt:lpstr>But, Optimization? </vt:lpstr>
      <vt:lpstr>Polymatrix/Network Games</vt:lpstr>
      <vt:lpstr>Polymatrix/network Games</vt:lpstr>
      <vt:lpstr>NE in Polymatrix/network Games</vt:lpstr>
      <vt:lpstr>NE in Polymatrix </vt:lpstr>
      <vt:lpstr>Net Coordination Game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ruta</cp:lastModifiedBy>
  <cp:revision>1092</cp:revision>
  <dcterms:created xsi:type="dcterms:W3CDTF">2013-04-16T19:12:34Z</dcterms:created>
  <dcterms:modified xsi:type="dcterms:W3CDTF">2016-02-09T15:36:53Z</dcterms:modified>
</cp:coreProperties>
</file>