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1"/>
  </p:notesMasterIdLst>
  <p:sldIdLst>
    <p:sldId id="256" r:id="rId2"/>
    <p:sldId id="2259" r:id="rId3"/>
    <p:sldId id="2260" r:id="rId4"/>
    <p:sldId id="2261" r:id="rId5"/>
    <p:sldId id="2262" r:id="rId6"/>
    <p:sldId id="2256" r:id="rId7"/>
    <p:sldId id="2288" r:id="rId8"/>
    <p:sldId id="2257" r:id="rId9"/>
    <p:sldId id="2289" r:id="rId10"/>
    <p:sldId id="2255" r:id="rId11"/>
    <p:sldId id="2204" r:id="rId12"/>
    <p:sldId id="2189" r:id="rId13"/>
    <p:sldId id="2264" r:id="rId14"/>
    <p:sldId id="2291" r:id="rId15"/>
    <p:sldId id="2283" r:id="rId16"/>
    <p:sldId id="2263" r:id="rId17"/>
    <p:sldId id="2269" r:id="rId18"/>
    <p:sldId id="2270" r:id="rId19"/>
    <p:sldId id="2274" r:id="rId20"/>
    <p:sldId id="2275" r:id="rId21"/>
    <p:sldId id="2276" r:id="rId22"/>
    <p:sldId id="2284" r:id="rId23"/>
    <p:sldId id="2277" r:id="rId24"/>
    <p:sldId id="2279" r:id="rId25"/>
    <p:sldId id="2280" r:id="rId26"/>
    <p:sldId id="2285" r:id="rId27"/>
    <p:sldId id="2290" r:id="rId28"/>
    <p:sldId id="2281" r:id="rId29"/>
    <p:sldId id="2282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FF"/>
    <a:srgbClr val="800080"/>
    <a:srgbClr val="0033CC"/>
    <a:srgbClr val="FF9933"/>
    <a:srgbClr val="FFFF66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960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10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FB987864-D68F-4F8B-B755-200C7015D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1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9pPr>
          </a:lstStyle>
          <a:p>
            <a:fld id="{584993EF-745F-4415-B587-A4BB3F52CC0C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</p:grpSp>
      </p:grpSp>
      <p:sp>
        <p:nvSpPr>
          <p:cNvPr id="166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ADD9B-AA79-4036-97CB-305727BDC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9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E64F1-D143-4C93-985B-701C44866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85800"/>
            <a:ext cx="22098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4770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5A99C-919D-4BCB-8C94-542E4C6F8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7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6D4E-5BB4-421B-BF53-F66F513DF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8392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5EB9-F0D9-4516-9251-D6807BA5A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1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DEEA-2BBC-4CD0-A3B3-F477CF4CF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67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3F71-9B9C-4099-9943-077C46AF0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9A00D-C8E6-4364-9B66-683CC2034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0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8DCF0-8E15-40D3-9930-75D60F693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9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215AA-DE2A-49F7-9DA4-66951A0F9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6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E83D-4812-4ECE-90CD-1A1599C0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8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F1E9-164C-46E0-9A1A-5373936DD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4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086DC-6BC2-4026-9046-809DA0C56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ED56D-F094-437E-BE46-95F49BCF6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2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61B7-A6A8-43B0-84E3-2D0A2FF2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9615-D3F3-4798-8540-F815AD135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9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 Black" pitchFamily="1" charset="0"/>
              </a:defRPr>
            </a:lvl1pPr>
          </a:lstStyle>
          <a:p>
            <a:pPr>
              <a:defRPr/>
            </a:pPr>
            <a:fld id="{2D66CCCD-291E-41E4-9B1D-0D89BF951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5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9" r:id="rId1"/>
    <p:sldLayoutId id="2147485094" r:id="rId2"/>
    <p:sldLayoutId id="2147485095" r:id="rId3"/>
    <p:sldLayoutId id="2147485096" r:id="rId4"/>
    <p:sldLayoutId id="2147485097" r:id="rId5"/>
    <p:sldLayoutId id="2147485098" r:id="rId6"/>
    <p:sldLayoutId id="2147485099" r:id="rId7"/>
    <p:sldLayoutId id="2147485100" r:id="rId8"/>
    <p:sldLayoutId id="2147485101" r:id="rId9"/>
    <p:sldLayoutId id="2147485102" r:id="rId10"/>
    <p:sldLayoutId id="2147485103" r:id="rId11"/>
    <p:sldLayoutId id="2147485104" r:id="rId12"/>
    <p:sldLayoutId id="2147485105" r:id="rId13"/>
    <p:sldLayoutId id="2147485106" r:id="rId14"/>
    <p:sldLayoutId id="2147485107" r:id="rId15"/>
    <p:sldLayoutId id="214748510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mq1ioqiWEo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engr.illinois.edu/cs598r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33363" y="3927475"/>
            <a:ext cx="9372601" cy="8461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1" charset="2"/>
              <a:buNone/>
            </a:pPr>
            <a:r>
              <a:rPr lang="en-US" sz="3300" dirty="0">
                <a:ea typeface="ＭＳ Ｐゴシック" pitchFamily="1" charset="-128"/>
              </a:rPr>
              <a:t>Instructor: Ruta Mehta</a:t>
            </a:r>
          </a:p>
          <a:p>
            <a:pPr algn="ctr" eaLnBrk="1" hangingPunct="1">
              <a:lnSpc>
                <a:spcPct val="80000"/>
              </a:lnSpc>
              <a:buFont typeface="Wingdings" pitchFamily="1" charset="2"/>
              <a:buNone/>
            </a:pPr>
            <a:r>
              <a:rPr lang="en-US" sz="3300" dirty="0">
                <a:ea typeface="ＭＳ Ｐゴシック" pitchFamily="1" charset="-128"/>
              </a:rPr>
              <a:t>TA: Omkar </a:t>
            </a:r>
            <a:r>
              <a:rPr lang="en-US" sz="3300" dirty="0" err="1">
                <a:ea typeface="ＭＳ Ｐゴシック" pitchFamily="1" charset="-128"/>
              </a:rPr>
              <a:t>Thakoor</a:t>
            </a:r>
            <a:endParaRPr lang="en-US" sz="3300" dirty="0">
              <a:ea typeface="ＭＳ Ｐゴシック" pitchFamily="1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4288" y="1419225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" charset="0"/>
                <a:cs typeface="Times New Roman" pitchFamily="1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0" dirty="0">
                <a:solidFill>
                  <a:schemeClr val="bg2"/>
                </a:solidFill>
              </a:rPr>
              <a:t>Algorithmic Game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80" y="2584090"/>
            <a:ext cx="8229600" cy="1371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 Broad Goals</a:t>
            </a:r>
          </a:p>
        </p:txBody>
      </p:sp>
    </p:spTree>
    <p:extLst>
      <p:ext uri="{BB962C8B-B14F-4D97-AF65-F5344CB8AC3E}">
        <p14:creationId xmlns:p14="http://schemas.microsoft.com/office/powerpoint/2010/main" val="301579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47663" y="-104775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Goal #1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2814" y="2622495"/>
            <a:ext cx="7778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Understand outcomes arising from </a:t>
            </a:r>
          </a:p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interaction of smart and self-interested agents.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2296" y="4849985"/>
            <a:ext cx="4059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Games and Equilibria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Prisoner’s Dilemma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1086295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Two thieves caught for burglary.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Two options: {confess, not confess}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18365" y="1016720"/>
            <a:ext cx="457200" cy="1144915"/>
            <a:chOff x="6324600" y="1291570"/>
            <a:chExt cx="457200" cy="1144915"/>
          </a:xfrm>
        </p:grpSpPr>
        <p:sp>
          <p:nvSpPr>
            <p:cNvPr id="5" name="Oval 4"/>
            <p:cNvSpPr/>
            <p:nvPr/>
          </p:nvSpPr>
          <p:spPr bwMode="auto">
            <a:xfrm>
              <a:off x="6324600" y="1596370"/>
              <a:ext cx="457200" cy="5334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400800" y="1291570"/>
              <a:ext cx="304800" cy="3048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5400000">
              <a:off x="6247446" y="2206925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6200000" flipH="1">
              <a:off x="6477000" y="2205970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7990045" y="971080"/>
            <a:ext cx="457200" cy="1144915"/>
            <a:chOff x="7467600" y="1293485"/>
            <a:chExt cx="457200" cy="1144915"/>
          </a:xfrm>
        </p:grpSpPr>
        <p:sp>
          <p:nvSpPr>
            <p:cNvPr id="10" name="Oval 9"/>
            <p:cNvSpPr/>
            <p:nvPr/>
          </p:nvSpPr>
          <p:spPr bwMode="auto">
            <a:xfrm>
              <a:off x="7467600" y="1598285"/>
              <a:ext cx="457200" cy="5334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543800" y="1293485"/>
              <a:ext cx="304800" cy="3048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7390446" y="2208840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7620000" y="2207885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61223"/>
              </p:ext>
            </p:extLst>
          </p:nvPr>
        </p:nvGraphicFramePr>
        <p:xfrm>
          <a:off x="2133599" y="3389238"/>
          <a:ext cx="419916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5416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N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4556" y="45322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C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58356" y="269930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8711" y="269930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0365" y="3591328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50051" y="4578878"/>
            <a:ext cx="1277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-5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8138" y="3591328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-6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492" y="4540778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15" grpId="0"/>
      <p:bldP spid="16" grpId="0"/>
      <p:bldP spid="17" grpId="0"/>
      <p:bldP spid="18" grpId="0"/>
      <p:bldP spid="2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Prisoner’s Dilemma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1086295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Two thieves caught for burglary.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Two options: {confess, not confess}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18365" y="1016720"/>
            <a:ext cx="457200" cy="1144915"/>
            <a:chOff x="6324600" y="1291570"/>
            <a:chExt cx="457200" cy="1144915"/>
          </a:xfrm>
        </p:grpSpPr>
        <p:sp>
          <p:nvSpPr>
            <p:cNvPr id="5" name="Oval 4"/>
            <p:cNvSpPr/>
            <p:nvPr/>
          </p:nvSpPr>
          <p:spPr bwMode="auto">
            <a:xfrm>
              <a:off x="6324600" y="1596370"/>
              <a:ext cx="457200" cy="5334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400800" y="1291570"/>
              <a:ext cx="304800" cy="3048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5400000">
              <a:off x="6247446" y="2206925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6200000" flipH="1">
              <a:off x="6477000" y="2205970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7990045" y="971080"/>
            <a:ext cx="457200" cy="1144915"/>
            <a:chOff x="7467600" y="1293485"/>
            <a:chExt cx="457200" cy="1144915"/>
          </a:xfrm>
        </p:grpSpPr>
        <p:sp>
          <p:nvSpPr>
            <p:cNvPr id="10" name="Oval 9"/>
            <p:cNvSpPr/>
            <p:nvPr/>
          </p:nvSpPr>
          <p:spPr bwMode="auto">
            <a:xfrm>
              <a:off x="7467600" y="1598285"/>
              <a:ext cx="457200" cy="5334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543800" y="1293485"/>
              <a:ext cx="304800" cy="3048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7390446" y="2208840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7620000" y="2207885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90847"/>
              </p:ext>
            </p:extLst>
          </p:nvPr>
        </p:nvGraphicFramePr>
        <p:xfrm>
          <a:off x="2133599" y="3389238"/>
          <a:ext cx="419916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5416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N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4556" y="45322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C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58356" y="269930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8711" y="269930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0365" y="3591328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50051" y="4578878"/>
            <a:ext cx="1277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-5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8138" y="3591328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-6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492" y="4540778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09745" y="5652762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stable state</a:t>
            </a:r>
          </a:p>
        </p:txBody>
      </p:sp>
    </p:spTree>
    <p:extLst>
      <p:ext uri="{BB962C8B-B14F-4D97-AF65-F5344CB8AC3E}">
        <p14:creationId xmlns:p14="http://schemas.microsoft.com/office/powerpoint/2010/main" val="204032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Rock-Paper-Scissors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133599" y="1853037"/>
          <a:ext cx="5049941" cy="2728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9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37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200543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R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799" y="2929736"/>
            <a:ext cx="434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P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1389" y="116310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8711" y="116310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9170" y="200801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27073" y="2995566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76705" y="2008016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1042" y="2957466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6263" y="4849985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No pure stable state!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21315" y="1163105"/>
            <a:ext cx="434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34011" y="385145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1802"/>
                </a:solidFill>
              </a:rPr>
              <a:t>S</a:t>
            </a:r>
            <a:endParaRPr lang="en-US" sz="3200" dirty="0">
              <a:solidFill>
                <a:srgbClr val="EE180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87950" y="289133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4833" y="385145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51041" y="3887421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44821" y="2034136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1140" y="3887420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-1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5531" y="5549975"/>
            <a:ext cx="49487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Both playing (1/3,1/3,1/3) is </a:t>
            </a:r>
          </a:p>
          <a:p>
            <a:r>
              <a:rPr lang="en-US" b="0" dirty="0"/>
              <a:t>the only stable state.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0236" y="5796196"/>
            <a:ext cx="1233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3338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" grpId="0"/>
      <p:bldP spid="21" grpId="0"/>
      <p:bldP spid="22" grpId="0"/>
      <p:bldP spid="23" grpId="0"/>
      <p:bldP spid="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20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4260" y="1655075"/>
            <a:ext cx="8229600" cy="3886200"/>
          </a:xfrm>
        </p:spPr>
        <p:txBody>
          <a:bodyPr/>
          <a:lstStyle/>
          <a:p>
            <a:endParaRPr lang="en-US" dirty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4650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1070" y="779055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1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1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600" b="0" dirty="0"/>
              <a:t>Normal form games and Nash equilibrium existence</a:t>
            </a:r>
          </a:p>
          <a:p>
            <a:endParaRPr lang="en-US" sz="2600" b="0" dirty="0"/>
          </a:p>
          <a:p>
            <a:r>
              <a:rPr lang="en-US" sz="2600" b="0" dirty="0"/>
              <a:t>Computation: </a:t>
            </a:r>
            <a:r>
              <a:rPr lang="en-US" sz="2600" b="0" dirty="0" err="1"/>
              <a:t>minmax</a:t>
            </a:r>
            <a:r>
              <a:rPr lang="en-US" sz="2600" b="0" dirty="0"/>
              <a:t> theorem, Lemke-</a:t>
            </a:r>
            <a:r>
              <a:rPr lang="en-US" sz="2600" b="0" dirty="0" err="1"/>
              <a:t>Howson</a:t>
            </a:r>
            <a:r>
              <a:rPr lang="en-US" sz="2600" b="0" dirty="0"/>
              <a:t> algorithm</a:t>
            </a:r>
          </a:p>
          <a:p>
            <a:endParaRPr lang="en-US" sz="2600" b="0" dirty="0"/>
          </a:p>
          <a:p>
            <a:r>
              <a:rPr lang="en-US" sz="2600" b="0" dirty="0"/>
              <a:t>Complexity: PPAD-complete</a:t>
            </a:r>
          </a:p>
          <a:p>
            <a:endParaRPr lang="en-US" sz="2600" dirty="0"/>
          </a:p>
          <a:p>
            <a:r>
              <a:rPr lang="en-US" sz="2600" b="0" dirty="0"/>
              <a:t>Other equilibrium notions – markets, security games</a:t>
            </a:r>
          </a:p>
          <a:p>
            <a:endParaRPr lang="en-US" sz="2600" b="0" dirty="0"/>
          </a:p>
          <a:p>
            <a:r>
              <a:rPr lang="en-US" sz="2600" b="0" dirty="0"/>
              <a:t>Incomplete information, Bayesian Nash</a:t>
            </a:r>
          </a:p>
          <a:p>
            <a:endParaRPr lang="en-US" sz="2600" b="0" dirty="0"/>
          </a:p>
          <a:p>
            <a:r>
              <a:rPr lang="en-US" sz="2600" b="0" dirty="0"/>
              <a:t>Collusion, Core, Nash bargaining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56060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Tragedy of commons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1086295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Limited but open resource shared by many. </a:t>
            </a:r>
          </a:p>
        </p:txBody>
      </p:sp>
      <p:pic>
        <p:nvPicPr>
          <p:cNvPr id="74754" name="Picture 2" descr="http://spinachinourteeth.files.wordpress.com/2011/11/traffic-cart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50" y="1892800"/>
            <a:ext cx="57150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49450" y="5848515"/>
            <a:ext cx="518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Stable: Over use =&gt; Disaster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35346" y="3198570"/>
            <a:ext cx="2611613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Bad outcome!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3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47663" y="-104775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Goal #2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0612" y="2622495"/>
            <a:ext cx="75825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Analyze quality of the outcome arising from </a:t>
            </a:r>
          </a:p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strategic interaction, i.e. OPT vs NE.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1368" y="4849985"/>
            <a:ext cx="3140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Price of Anarchy</a:t>
            </a:r>
          </a:p>
        </p:txBody>
      </p:sp>
    </p:spTree>
    <p:extLst>
      <p:ext uri="{BB962C8B-B14F-4D97-AF65-F5344CB8AC3E}">
        <p14:creationId xmlns:p14="http://schemas.microsoft.com/office/powerpoint/2010/main" val="241476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bg2"/>
                </a:solidFill>
                <a:ea typeface="ＭＳ Ｐゴシック" pitchFamily="1" charset="-128"/>
              </a:rPr>
              <a:t>Braess</a:t>
            </a:r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’ Paradox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4648810" y="501845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538682" y="2176488"/>
            <a:ext cx="6273020" cy="2957185"/>
            <a:chOff x="1538682" y="2176488"/>
            <a:chExt cx="6273020" cy="2957185"/>
          </a:xfrm>
        </p:grpSpPr>
        <p:sp>
          <p:nvSpPr>
            <p:cNvPr id="3" name="Oval 2"/>
            <p:cNvSpPr/>
            <p:nvPr/>
          </p:nvSpPr>
          <p:spPr bwMode="auto">
            <a:xfrm>
              <a:off x="1998865" y="3559068"/>
              <a:ext cx="192025" cy="23043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183540" y="3596253"/>
              <a:ext cx="192025" cy="23043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610405" y="2176488"/>
              <a:ext cx="192025" cy="23043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4" name="Straight Arrow Connector 23"/>
            <p:cNvCxnSpPr>
              <a:stCxn id="3" idx="7"/>
              <a:endCxn id="26" idx="2"/>
            </p:cNvCxnSpPr>
            <p:nvPr/>
          </p:nvCxnSpPr>
          <p:spPr bwMode="auto">
            <a:xfrm flipV="1">
              <a:off x="2162769" y="2291703"/>
              <a:ext cx="2447636" cy="13011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802430" y="3789498"/>
              <a:ext cx="2447636" cy="13011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3" idx="5"/>
              <a:endCxn id="27" idx="2"/>
            </p:cNvCxnSpPr>
            <p:nvPr/>
          </p:nvCxnSpPr>
          <p:spPr bwMode="auto">
            <a:xfrm>
              <a:off x="2162769" y="3755752"/>
              <a:ext cx="2486041" cy="137792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endCxn id="25" idx="1"/>
            </p:cNvCxnSpPr>
            <p:nvPr/>
          </p:nvCxnSpPr>
          <p:spPr bwMode="auto">
            <a:xfrm>
              <a:off x="4791919" y="2296362"/>
              <a:ext cx="2419742" cy="133363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1538682" y="3328638"/>
              <a:ext cx="3449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90780" y="3367043"/>
              <a:ext cx="320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91671" y="2544478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71" y="2544478"/>
                <a:ext cx="1202317" cy="400110"/>
              </a:xfrm>
              <a:prstGeom prst="rect">
                <a:avLst/>
              </a:prstGeom>
              <a:blipFill>
                <a:blip r:embed="rId2"/>
                <a:stretch>
                  <a:fillRect t="-7576" r="-50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75852" y="4580748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852" y="4580748"/>
                <a:ext cx="1202317" cy="400110"/>
              </a:xfrm>
              <a:prstGeom prst="rect">
                <a:avLst/>
              </a:prstGeom>
              <a:blipFill>
                <a:blip r:embed="rId3"/>
                <a:stretch>
                  <a:fillRect t="-7576" r="-505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49990" y="4380693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990" y="4380693"/>
                <a:ext cx="86113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70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43353" y="2506073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353" y="2506073"/>
                <a:ext cx="861133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78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67133" y="1086295"/>
            <a:ext cx="2658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 commuters</a:t>
            </a:r>
          </a:p>
        </p:txBody>
      </p:sp>
      <p:sp>
        <p:nvSpPr>
          <p:cNvPr id="41" name="Freeform 40"/>
          <p:cNvSpPr/>
          <p:nvPr/>
        </p:nvSpPr>
        <p:spPr bwMode="auto">
          <a:xfrm>
            <a:off x="1768435" y="1866128"/>
            <a:ext cx="5588000" cy="1409252"/>
          </a:xfrm>
          <a:custGeom>
            <a:avLst/>
            <a:gdLst>
              <a:gd name="connsiteX0" fmla="*/ 0 w 5588000"/>
              <a:gd name="connsiteY0" fmla="*/ 1336120 h 1640920"/>
              <a:gd name="connsiteX1" fmla="*/ 1435100 w 5588000"/>
              <a:gd name="connsiteY1" fmla="*/ 256620 h 1640920"/>
              <a:gd name="connsiteX2" fmla="*/ 2921000 w 5588000"/>
              <a:gd name="connsiteY2" fmla="*/ 28020 h 1640920"/>
              <a:gd name="connsiteX3" fmla="*/ 4737100 w 5588000"/>
              <a:gd name="connsiteY3" fmla="*/ 726520 h 1640920"/>
              <a:gd name="connsiteX4" fmla="*/ 5588000 w 5588000"/>
              <a:gd name="connsiteY4" fmla="*/ 1640920 h 164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0" h="1640920">
                <a:moveTo>
                  <a:pt x="0" y="1336120"/>
                </a:moveTo>
                <a:cubicBezTo>
                  <a:pt x="474133" y="905378"/>
                  <a:pt x="948267" y="474637"/>
                  <a:pt x="1435100" y="256620"/>
                </a:cubicBezTo>
                <a:cubicBezTo>
                  <a:pt x="1921933" y="38603"/>
                  <a:pt x="2370667" y="-50297"/>
                  <a:pt x="2921000" y="28020"/>
                </a:cubicBezTo>
                <a:cubicBezTo>
                  <a:pt x="3471333" y="106337"/>
                  <a:pt x="4292600" y="457703"/>
                  <a:pt x="4737100" y="726520"/>
                </a:cubicBezTo>
                <a:cubicBezTo>
                  <a:pt x="5181600" y="995337"/>
                  <a:pt x="5384800" y="1318128"/>
                  <a:pt x="5588000" y="1640920"/>
                </a:cubicBez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10800000">
            <a:off x="2094805" y="4158695"/>
            <a:ext cx="5588000" cy="1356606"/>
          </a:xfrm>
          <a:custGeom>
            <a:avLst/>
            <a:gdLst>
              <a:gd name="connsiteX0" fmla="*/ 0 w 5588000"/>
              <a:gd name="connsiteY0" fmla="*/ 1336120 h 1640920"/>
              <a:gd name="connsiteX1" fmla="*/ 1435100 w 5588000"/>
              <a:gd name="connsiteY1" fmla="*/ 256620 h 1640920"/>
              <a:gd name="connsiteX2" fmla="*/ 2921000 w 5588000"/>
              <a:gd name="connsiteY2" fmla="*/ 28020 h 1640920"/>
              <a:gd name="connsiteX3" fmla="*/ 4737100 w 5588000"/>
              <a:gd name="connsiteY3" fmla="*/ 726520 h 1640920"/>
              <a:gd name="connsiteX4" fmla="*/ 5588000 w 5588000"/>
              <a:gd name="connsiteY4" fmla="*/ 1640920 h 164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0" h="1640920">
                <a:moveTo>
                  <a:pt x="0" y="1336120"/>
                </a:moveTo>
                <a:cubicBezTo>
                  <a:pt x="474133" y="905378"/>
                  <a:pt x="948267" y="474637"/>
                  <a:pt x="1435100" y="256620"/>
                </a:cubicBezTo>
                <a:cubicBezTo>
                  <a:pt x="1921933" y="38603"/>
                  <a:pt x="2370667" y="-50297"/>
                  <a:pt x="2921000" y="28020"/>
                </a:cubicBezTo>
                <a:cubicBezTo>
                  <a:pt x="3471333" y="106337"/>
                  <a:pt x="4292600" y="457703"/>
                  <a:pt x="4737100" y="726520"/>
                </a:cubicBezTo>
                <a:cubicBezTo>
                  <a:pt x="5181600" y="995337"/>
                  <a:pt x="5384800" y="1318128"/>
                  <a:pt x="5588000" y="1640920"/>
                </a:cubicBez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72733" y="162316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30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05369" y="496520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30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05503" y="5886920"/>
            <a:ext cx="4650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Commute time: 1.5 hours</a:t>
            </a:r>
          </a:p>
        </p:txBody>
      </p:sp>
    </p:spTree>
    <p:extLst>
      <p:ext uri="{BB962C8B-B14F-4D97-AF65-F5344CB8AC3E}">
        <p14:creationId xmlns:p14="http://schemas.microsoft.com/office/powerpoint/2010/main" val="205546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/>
      <p:bldP spid="38" grpId="0"/>
      <p:bldP spid="39" grpId="0"/>
      <p:bldP spid="40" grpId="0"/>
      <p:bldP spid="35" grpId="0"/>
      <p:bldP spid="41" grpId="0" animBg="1"/>
      <p:bldP spid="44" grpId="0" animBg="1"/>
      <p:bldP spid="42" grpId="0"/>
      <p:bldP spid="46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bg2"/>
                </a:solidFill>
                <a:ea typeface="ＭＳ Ｐゴシック" pitchFamily="1" charset="-128"/>
              </a:rPr>
              <a:t>Braess</a:t>
            </a:r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’ Paradox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998865" y="355906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183540" y="3596253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610405" y="217648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648810" y="501845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4" name="Straight Arrow Connector 23"/>
          <p:cNvCxnSpPr>
            <a:stCxn id="3" idx="7"/>
            <a:endCxn id="26" idx="2"/>
          </p:cNvCxnSpPr>
          <p:nvPr/>
        </p:nvCxnSpPr>
        <p:spPr bwMode="auto">
          <a:xfrm flipV="1">
            <a:off x="2162769" y="2291703"/>
            <a:ext cx="2447636" cy="1301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4802430" y="3789498"/>
            <a:ext cx="2447636" cy="1301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3" idx="5"/>
            <a:endCxn id="27" idx="2"/>
          </p:cNvCxnSpPr>
          <p:nvPr/>
        </p:nvCxnSpPr>
        <p:spPr bwMode="auto">
          <a:xfrm>
            <a:off x="2162769" y="3755752"/>
            <a:ext cx="2486041" cy="13779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endCxn id="25" idx="1"/>
          </p:cNvCxnSpPr>
          <p:nvPr/>
        </p:nvCxnSpPr>
        <p:spPr bwMode="auto">
          <a:xfrm>
            <a:off x="4791919" y="2296362"/>
            <a:ext cx="2419742" cy="1333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538682" y="3328638"/>
            <a:ext cx="344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90780" y="3367043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49990" y="4380693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990" y="4380693"/>
                <a:ext cx="86113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70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43353" y="2506073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353" y="2506073"/>
                <a:ext cx="861133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78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reeform 40"/>
          <p:cNvSpPr/>
          <p:nvPr/>
        </p:nvSpPr>
        <p:spPr bwMode="auto">
          <a:xfrm>
            <a:off x="1768435" y="1866128"/>
            <a:ext cx="5588000" cy="1409252"/>
          </a:xfrm>
          <a:custGeom>
            <a:avLst/>
            <a:gdLst>
              <a:gd name="connsiteX0" fmla="*/ 0 w 5588000"/>
              <a:gd name="connsiteY0" fmla="*/ 1336120 h 1640920"/>
              <a:gd name="connsiteX1" fmla="*/ 1435100 w 5588000"/>
              <a:gd name="connsiteY1" fmla="*/ 256620 h 1640920"/>
              <a:gd name="connsiteX2" fmla="*/ 2921000 w 5588000"/>
              <a:gd name="connsiteY2" fmla="*/ 28020 h 1640920"/>
              <a:gd name="connsiteX3" fmla="*/ 4737100 w 5588000"/>
              <a:gd name="connsiteY3" fmla="*/ 726520 h 1640920"/>
              <a:gd name="connsiteX4" fmla="*/ 5588000 w 5588000"/>
              <a:gd name="connsiteY4" fmla="*/ 1640920 h 164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0" h="1640920">
                <a:moveTo>
                  <a:pt x="0" y="1336120"/>
                </a:moveTo>
                <a:cubicBezTo>
                  <a:pt x="474133" y="905378"/>
                  <a:pt x="948267" y="474637"/>
                  <a:pt x="1435100" y="256620"/>
                </a:cubicBezTo>
                <a:cubicBezTo>
                  <a:pt x="1921933" y="38603"/>
                  <a:pt x="2370667" y="-50297"/>
                  <a:pt x="2921000" y="28020"/>
                </a:cubicBezTo>
                <a:cubicBezTo>
                  <a:pt x="3471333" y="106337"/>
                  <a:pt x="4292600" y="457703"/>
                  <a:pt x="4737100" y="726520"/>
                </a:cubicBezTo>
                <a:cubicBezTo>
                  <a:pt x="5181600" y="995337"/>
                  <a:pt x="5384800" y="1318128"/>
                  <a:pt x="5588000" y="1640920"/>
                </a:cubicBez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10800000">
            <a:off x="2094805" y="4158695"/>
            <a:ext cx="5588000" cy="1356606"/>
          </a:xfrm>
          <a:custGeom>
            <a:avLst/>
            <a:gdLst>
              <a:gd name="connsiteX0" fmla="*/ 0 w 5588000"/>
              <a:gd name="connsiteY0" fmla="*/ 1336120 h 1640920"/>
              <a:gd name="connsiteX1" fmla="*/ 1435100 w 5588000"/>
              <a:gd name="connsiteY1" fmla="*/ 256620 h 1640920"/>
              <a:gd name="connsiteX2" fmla="*/ 2921000 w 5588000"/>
              <a:gd name="connsiteY2" fmla="*/ 28020 h 1640920"/>
              <a:gd name="connsiteX3" fmla="*/ 4737100 w 5588000"/>
              <a:gd name="connsiteY3" fmla="*/ 726520 h 1640920"/>
              <a:gd name="connsiteX4" fmla="*/ 5588000 w 5588000"/>
              <a:gd name="connsiteY4" fmla="*/ 1640920 h 164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0" h="1640920">
                <a:moveTo>
                  <a:pt x="0" y="1336120"/>
                </a:moveTo>
                <a:cubicBezTo>
                  <a:pt x="474133" y="905378"/>
                  <a:pt x="948267" y="474637"/>
                  <a:pt x="1435100" y="256620"/>
                </a:cubicBezTo>
                <a:cubicBezTo>
                  <a:pt x="1921933" y="38603"/>
                  <a:pt x="2370667" y="-50297"/>
                  <a:pt x="2921000" y="28020"/>
                </a:cubicBezTo>
                <a:cubicBezTo>
                  <a:pt x="3471333" y="106337"/>
                  <a:pt x="4292600" y="457703"/>
                  <a:pt x="4737100" y="726520"/>
                </a:cubicBezTo>
                <a:cubicBezTo>
                  <a:pt x="5181600" y="995337"/>
                  <a:pt x="5384800" y="1318128"/>
                  <a:pt x="5588000" y="1640920"/>
                </a:cubicBez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05503" y="5886920"/>
            <a:ext cx="4650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Commute time: 1.5 hours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706418" y="2406918"/>
            <a:ext cx="38405" cy="26115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38625" y="3600236"/>
            <a:ext cx="946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0 hours</a:t>
            </a:r>
          </a:p>
        </p:txBody>
      </p:sp>
      <p:sp>
        <p:nvSpPr>
          <p:cNvPr id="37" name="Freeform 36"/>
          <p:cNvSpPr/>
          <p:nvPr/>
        </p:nvSpPr>
        <p:spPr bwMode="auto">
          <a:xfrm>
            <a:off x="2298700" y="2540000"/>
            <a:ext cx="4660900" cy="2286000"/>
          </a:xfrm>
          <a:custGeom>
            <a:avLst/>
            <a:gdLst>
              <a:gd name="connsiteX0" fmla="*/ 0 w 4660900"/>
              <a:gd name="connsiteY0" fmla="*/ 1117600 h 2286000"/>
              <a:gd name="connsiteX1" fmla="*/ 2222500 w 4660900"/>
              <a:gd name="connsiteY1" fmla="*/ 0 h 2286000"/>
              <a:gd name="connsiteX2" fmla="*/ 2273300 w 4660900"/>
              <a:gd name="connsiteY2" fmla="*/ 2286000 h 2286000"/>
              <a:gd name="connsiteX3" fmla="*/ 4660900 w 4660900"/>
              <a:gd name="connsiteY3" fmla="*/ 12319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0900" h="2286000">
                <a:moveTo>
                  <a:pt x="0" y="1117600"/>
                </a:moveTo>
                <a:lnTo>
                  <a:pt x="2222500" y="0"/>
                </a:lnTo>
                <a:lnTo>
                  <a:pt x="2273300" y="2286000"/>
                </a:lnTo>
                <a:lnTo>
                  <a:pt x="4660900" y="1231900"/>
                </a:lnTo>
              </a:path>
            </a:pathLst>
          </a:custGeom>
          <a:noFill/>
          <a:ln w="412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448373" y="4055377"/>
            <a:ext cx="1363329" cy="5165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798020" y="3828415"/>
            <a:ext cx="137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~1 hour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91671" y="2544478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71" y="2544478"/>
                <a:ext cx="1202317" cy="400110"/>
              </a:xfrm>
              <a:prstGeom prst="rect">
                <a:avLst/>
              </a:prstGeom>
              <a:blipFill>
                <a:blip r:embed="rId6"/>
                <a:stretch>
                  <a:fillRect t="-7576" r="-50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75852" y="4580748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852" y="4580748"/>
                <a:ext cx="1202317" cy="400110"/>
              </a:xfrm>
              <a:prstGeom prst="rect">
                <a:avLst/>
              </a:prstGeom>
              <a:blipFill>
                <a:blip r:embed="rId7"/>
                <a:stretch>
                  <a:fillRect t="-7576" r="-505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67133" y="1086295"/>
            <a:ext cx="2658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 commuters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72733" y="162316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30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05369" y="496520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8717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990600"/>
            <a:ext cx="487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marL="382059" indent="-382059">
              <a:spcBef>
                <a:spcPct val="20000"/>
              </a:spcBef>
            </a:pPr>
            <a:r>
              <a:rPr lang="en-US" sz="3000" dirty="0">
                <a:solidFill>
                  <a:schemeClr val="tx1"/>
                </a:solidFill>
                <a:latin typeface="+mn-lt"/>
              </a:rPr>
              <a:t>	Multiple </a:t>
            </a:r>
            <a:r>
              <a:rPr lang="en-US" sz="3000" dirty="0">
                <a:solidFill>
                  <a:srgbClr val="0000CC"/>
                </a:solidFill>
                <a:latin typeface="+mn-lt"/>
              </a:rPr>
              <a:t>self-interested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agents interacting in the same environment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324600" y="1062970"/>
            <a:ext cx="457200" cy="1144915"/>
            <a:chOff x="6324600" y="1291570"/>
            <a:chExt cx="457200" cy="1144915"/>
          </a:xfrm>
        </p:grpSpPr>
        <p:sp>
          <p:nvSpPr>
            <p:cNvPr id="6" name="Oval 5"/>
            <p:cNvSpPr/>
            <p:nvPr/>
          </p:nvSpPr>
          <p:spPr bwMode="auto">
            <a:xfrm>
              <a:off x="6324600" y="1596370"/>
              <a:ext cx="457200" cy="5334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400800" y="1291570"/>
              <a:ext cx="304800" cy="3048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rot="5400000">
              <a:off x="6247446" y="2206925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16200000" flipH="1">
              <a:off x="6477000" y="2205970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7467600" y="1064885"/>
            <a:ext cx="457200" cy="1144915"/>
            <a:chOff x="7467600" y="1293485"/>
            <a:chExt cx="457200" cy="1144915"/>
          </a:xfrm>
        </p:grpSpPr>
        <p:sp>
          <p:nvSpPr>
            <p:cNvPr id="10" name="Oval 9"/>
            <p:cNvSpPr/>
            <p:nvPr/>
          </p:nvSpPr>
          <p:spPr bwMode="auto">
            <a:xfrm>
              <a:off x="7467600" y="1598285"/>
              <a:ext cx="457200" cy="5334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543800" y="1293485"/>
              <a:ext cx="304800" cy="3048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7390446" y="2208840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7620000" y="2207885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Oval 13"/>
          <p:cNvSpPr/>
          <p:nvPr/>
        </p:nvSpPr>
        <p:spPr bwMode="auto">
          <a:xfrm>
            <a:off x="5181600" y="838200"/>
            <a:ext cx="3886200" cy="1600200"/>
          </a:xfrm>
          <a:prstGeom prst="ellipse">
            <a:avLst/>
          </a:prstGeom>
          <a:noFill/>
          <a:ln w="635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3" name="Curved Down Arrow 22"/>
          <p:cNvSpPr/>
          <p:nvPr/>
        </p:nvSpPr>
        <p:spPr bwMode="auto">
          <a:xfrm>
            <a:off x="6400800" y="2819400"/>
            <a:ext cx="1216152" cy="502920"/>
          </a:xfrm>
          <a:prstGeom prst="curvedDownArrow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4" name="Curved Up Arrow 23"/>
          <p:cNvSpPr/>
          <p:nvPr/>
        </p:nvSpPr>
        <p:spPr bwMode="auto">
          <a:xfrm flipH="1">
            <a:off x="6400800" y="4724400"/>
            <a:ext cx="1219200" cy="457200"/>
          </a:xfrm>
          <a:prstGeom prst="curvedUpArrow">
            <a:avLst/>
          </a:prstGeom>
          <a:solidFill>
            <a:srgbClr val="00990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152400" y="3581400"/>
            <a:ext cx="510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marL="382059" indent="-382059">
              <a:spcBef>
                <a:spcPct val="20000"/>
              </a:spcBef>
            </a:pPr>
            <a:r>
              <a:rPr lang="en-US" sz="3000" dirty="0">
                <a:solidFill>
                  <a:schemeClr val="tx1"/>
                </a:solidFill>
                <a:latin typeface="+mn-lt"/>
              </a:rPr>
              <a:t>	Deciding what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to do</a:t>
            </a:r>
            <a:r>
              <a:rPr lang="en-US" sz="3000" dirty="0"/>
              <a:t>.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248400" y="3429000"/>
            <a:ext cx="457200" cy="1144915"/>
            <a:chOff x="6324600" y="1291570"/>
            <a:chExt cx="457200" cy="1144915"/>
          </a:xfrm>
        </p:grpSpPr>
        <p:sp>
          <p:nvSpPr>
            <p:cNvPr id="41" name="Oval 40"/>
            <p:cNvSpPr/>
            <p:nvPr/>
          </p:nvSpPr>
          <p:spPr bwMode="auto">
            <a:xfrm>
              <a:off x="6324600" y="1596370"/>
              <a:ext cx="457200" cy="5334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400800" y="1291570"/>
              <a:ext cx="304800" cy="304800"/>
            </a:xfrm>
            <a:prstGeom prst="ellipse">
              <a:avLst/>
            </a:prstGeom>
            <a:solidFill>
              <a:srgbClr val="EE180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rot="5400000">
              <a:off x="6247446" y="2206925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16200000" flipH="1">
              <a:off x="6477000" y="2205970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315200" y="3427085"/>
            <a:ext cx="457200" cy="1144915"/>
            <a:chOff x="7467600" y="1293485"/>
            <a:chExt cx="457200" cy="1144915"/>
          </a:xfrm>
        </p:grpSpPr>
        <p:sp>
          <p:nvSpPr>
            <p:cNvPr id="46" name="Oval 45"/>
            <p:cNvSpPr/>
            <p:nvPr/>
          </p:nvSpPr>
          <p:spPr bwMode="auto">
            <a:xfrm>
              <a:off x="7467600" y="1598285"/>
              <a:ext cx="457200" cy="5334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7543800" y="1293485"/>
              <a:ext cx="304800" cy="304800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7390446" y="2208840"/>
              <a:ext cx="382915" cy="76205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6200000" flipH="1">
              <a:off x="7620000" y="2207885"/>
              <a:ext cx="381000" cy="7620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304800" y="5334000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Q: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90600" y="5420380"/>
            <a:ext cx="7970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What to expect? How good is it? Can it be controlled?</a:t>
            </a:r>
          </a:p>
        </p:txBody>
      </p:sp>
    </p:spTree>
    <p:extLst>
      <p:ext uri="{BB962C8B-B14F-4D97-AF65-F5344CB8AC3E}">
        <p14:creationId xmlns:p14="http://schemas.microsoft.com/office/powerpoint/2010/main" val="32073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bg2"/>
                </a:solidFill>
                <a:ea typeface="ＭＳ Ｐゴシック" pitchFamily="1" charset="-128"/>
              </a:rPr>
              <a:t>Braess</a:t>
            </a:r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’ Paradox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998865" y="355906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183540" y="3596253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610405" y="217648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648810" y="5018458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4" name="Straight Arrow Connector 23"/>
          <p:cNvCxnSpPr>
            <a:stCxn id="3" idx="7"/>
            <a:endCxn id="26" idx="2"/>
          </p:cNvCxnSpPr>
          <p:nvPr/>
        </p:nvCxnSpPr>
        <p:spPr bwMode="auto">
          <a:xfrm flipV="1">
            <a:off x="2162769" y="2291703"/>
            <a:ext cx="2447636" cy="1301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4802430" y="3789498"/>
            <a:ext cx="2447636" cy="1301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3" idx="5"/>
            <a:endCxn id="27" idx="2"/>
          </p:cNvCxnSpPr>
          <p:nvPr/>
        </p:nvCxnSpPr>
        <p:spPr bwMode="auto">
          <a:xfrm>
            <a:off x="2162769" y="3755752"/>
            <a:ext cx="2486041" cy="13779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endCxn id="25" idx="1"/>
          </p:cNvCxnSpPr>
          <p:nvPr/>
        </p:nvCxnSpPr>
        <p:spPr bwMode="auto">
          <a:xfrm>
            <a:off x="4791919" y="2296362"/>
            <a:ext cx="2419742" cy="1333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538682" y="3328638"/>
            <a:ext cx="344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90780" y="3367043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91671" y="2544478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71" y="2544478"/>
                <a:ext cx="1202317" cy="400110"/>
              </a:xfrm>
              <a:prstGeom prst="rect">
                <a:avLst/>
              </a:prstGeom>
              <a:blipFill>
                <a:blip r:embed="rId2"/>
                <a:stretch>
                  <a:fillRect t="-7576" r="-50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75850" y="4580748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850" y="4580748"/>
                <a:ext cx="1202317" cy="400110"/>
              </a:xfrm>
              <a:prstGeom prst="rect">
                <a:avLst/>
              </a:prstGeom>
              <a:blipFill>
                <a:blip r:embed="rId3"/>
                <a:stretch>
                  <a:fillRect t="-7576" r="-505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49990" y="4380693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990" y="4380693"/>
                <a:ext cx="86113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70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43353" y="2506073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353" y="2506073"/>
                <a:ext cx="861133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78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67133" y="1086295"/>
            <a:ext cx="2658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 commuters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59390" y="5886920"/>
            <a:ext cx="4342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Commute time: 2 hours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706418" y="2406918"/>
            <a:ext cx="38405" cy="26115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38625" y="3600236"/>
            <a:ext cx="946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0 hours</a:t>
            </a:r>
          </a:p>
        </p:txBody>
      </p:sp>
      <p:sp>
        <p:nvSpPr>
          <p:cNvPr id="37" name="Freeform 36"/>
          <p:cNvSpPr/>
          <p:nvPr/>
        </p:nvSpPr>
        <p:spPr bwMode="auto">
          <a:xfrm>
            <a:off x="2298700" y="2540000"/>
            <a:ext cx="4660900" cy="2286000"/>
          </a:xfrm>
          <a:custGeom>
            <a:avLst/>
            <a:gdLst>
              <a:gd name="connsiteX0" fmla="*/ 0 w 4660900"/>
              <a:gd name="connsiteY0" fmla="*/ 1117600 h 2286000"/>
              <a:gd name="connsiteX1" fmla="*/ 2222500 w 4660900"/>
              <a:gd name="connsiteY1" fmla="*/ 0 h 2286000"/>
              <a:gd name="connsiteX2" fmla="*/ 2273300 w 4660900"/>
              <a:gd name="connsiteY2" fmla="*/ 2286000 h 2286000"/>
              <a:gd name="connsiteX3" fmla="*/ 4660900 w 4660900"/>
              <a:gd name="connsiteY3" fmla="*/ 12319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0900" h="2286000">
                <a:moveTo>
                  <a:pt x="0" y="1117600"/>
                </a:moveTo>
                <a:lnTo>
                  <a:pt x="2222500" y="0"/>
                </a:lnTo>
                <a:lnTo>
                  <a:pt x="2273300" y="2286000"/>
                </a:lnTo>
                <a:lnTo>
                  <a:pt x="4660900" y="1231900"/>
                </a:ln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57169" y="30746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97344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5763" y="-181070"/>
            <a:ext cx="8229600" cy="13716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bg2"/>
                </a:solidFill>
                <a:ea typeface="ＭＳ Ｐゴシック" pitchFamily="1" charset="-128"/>
              </a:rPr>
              <a:t>Braess</a:t>
            </a:r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’ Paradox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998865" y="3352190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183540" y="3389375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610405" y="1969610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648810" y="4811580"/>
            <a:ext cx="192025" cy="23043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4" name="Straight Arrow Connector 23"/>
          <p:cNvCxnSpPr>
            <a:stCxn id="3" idx="7"/>
            <a:endCxn id="26" idx="2"/>
          </p:cNvCxnSpPr>
          <p:nvPr/>
        </p:nvCxnSpPr>
        <p:spPr bwMode="auto">
          <a:xfrm flipV="1">
            <a:off x="2162769" y="2084825"/>
            <a:ext cx="2447636" cy="1301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4802430" y="3582620"/>
            <a:ext cx="2447636" cy="13011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3" idx="5"/>
            <a:endCxn id="27" idx="2"/>
          </p:cNvCxnSpPr>
          <p:nvPr/>
        </p:nvCxnSpPr>
        <p:spPr bwMode="auto">
          <a:xfrm>
            <a:off x="2162769" y="3548874"/>
            <a:ext cx="2486041" cy="13779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endCxn id="25" idx="1"/>
          </p:cNvCxnSpPr>
          <p:nvPr/>
        </p:nvCxnSpPr>
        <p:spPr bwMode="auto">
          <a:xfrm>
            <a:off x="4791919" y="2089484"/>
            <a:ext cx="2419742" cy="1333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538682" y="3121760"/>
            <a:ext cx="344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90780" y="3160165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91671" y="2337600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71" y="2337600"/>
                <a:ext cx="1202317" cy="400110"/>
              </a:xfrm>
              <a:prstGeom prst="rect">
                <a:avLst/>
              </a:prstGeom>
              <a:blipFill>
                <a:blip r:embed="rId2"/>
                <a:stretch>
                  <a:fillRect t="-7576" r="-50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75850" y="4373870"/>
                <a:ext cx="1202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b="0" dirty="0"/>
                  <a:t> minutes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850" y="4373870"/>
                <a:ext cx="1202317" cy="400110"/>
              </a:xfrm>
              <a:prstGeom prst="rect">
                <a:avLst/>
              </a:prstGeom>
              <a:blipFill>
                <a:blip r:embed="rId3"/>
                <a:stretch>
                  <a:fillRect t="-7576" r="-505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49990" y="4173815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990" y="4173815"/>
                <a:ext cx="86113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70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43353" y="2299195"/>
                <a:ext cx="86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b="0" dirty="0"/>
                  <a:t> hour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353" y="2299195"/>
                <a:ext cx="861133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78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67133" y="1086295"/>
            <a:ext cx="2658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 commuters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706418" y="2200040"/>
            <a:ext cx="38405" cy="26115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38625" y="3393358"/>
            <a:ext cx="946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0 hours</a:t>
            </a:r>
          </a:p>
        </p:txBody>
      </p:sp>
      <p:sp>
        <p:nvSpPr>
          <p:cNvPr id="37" name="Freeform 36"/>
          <p:cNvSpPr/>
          <p:nvPr/>
        </p:nvSpPr>
        <p:spPr bwMode="auto">
          <a:xfrm>
            <a:off x="2298700" y="2333122"/>
            <a:ext cx="4660900" cy="2286000"/>
          </a:xfrm>
          <a:custGeom>
            <a:avLst/>
            <a:gdLst>
              <a:gd name="connsiteX0" fmla="*/ 0 w 4660900"/>
              <a:gd name="connsiteY0" fmla="*/ 1117600 h 2286000"/>
              <a:gd name="connsiteX1" fmla="*/ 2222500 w 4660900"/>
              <a:gd name="connsiteY1" fmla="*/ 0 h 2286000"/>
              <a:gd name="connsiteX2" fmla="*/ 2273300 w 4660900"/>
              <a:gd name="connsiteY2" fmla="*/ 2286000 h 2286000"/>
              <a:gd name="connsiteX3" fmla="*/ 4660900 w 4660900"/>
              <a:gd name="connsiteY3" fmla="*/ 12319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0900" h="2286000">
                <a:moveTo>
                  <a:pt x="0" y="1117600"/>
                </a:moveTo>
                <a:lnTo>
                  <a:pt x="2222500" y="0"/>
                </a:lnTo>
                <a:lnTo>
                  <a:pt x="2273300" y="2286000"/>
                </a:lnTo>
                <a:lnTo>
                  <a:pt x="4660900" y="1231900"/>
                </a:ln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57168" y="2867777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40965" y="5195630"/>
                <a:ext cx="7509940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Price of Anarchy (</a:t>
                </a:r>
                <a:r>
                  <a:rPr lang="en-US" dirty="0" err="1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PoA</a:t>
                </a:r>
                <a:r>
                  <a:rPr lang="en-US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):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𝒘𝒐𝒓𝒔𝒕</m:t>
                        </m:r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𝑵𝑬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𝑶𝑷𝑻</m:t>
                        </m:r>
                      </m:den>
                    </m:f>
                    <m:r>
                      <a:rPr lang="en-US" b="1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b="1" i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65" y="5195630"/>
                <a:ext cx="7509940" cy="803682"/>
              </a:xfrm>
              <a:prstGeom prst="rect">
                <a:avLst/>
              </a:prstGeom>
              <a:blipFill rotWithShape="1">
                <a:blip r:embed="rId6"/>
                <a:stretch>
                  <a:fillRect l="-154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966297" y="5999312"/>
            <a:ext cx="3365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Can not be worse!</a:t>
            </a:r>
          </a:p>
        </p:txBody>
      </p:sp>
    </p:spTree>
    <p:extLst>
      <p:ext uri="{BB962C8B-B14F-4D97-AF65-F5344CB8AC3E}">
        <p14:creationId xmlns:p14="http://schemas.microsoft.com/office/powerpoint/2010/main" val="388067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4260" y="1655075"/>
            <a:ext cx="8229600" cy="3886200"/>
          </a:xfrm>
        </p:spPr>
        <p:txBody>
          <a:bodyPr/>
          <a:lstStyle/>
          <a:p>
            <a:endParaRPr lang="en-US" dirty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4650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1070" y="1009485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1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1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600" b="0" dirty="0"/>
              <a:t>Network routing games</a:t>
            </a:r>
          </a:p>
          <a:p>
            <a:pPr marL="0" indent="0">
              <a:buNone/>
            </a:pPr>
            <a:endParaRPr lang="en-US" sz="2200" b="0" dirty="0"/>
          </a:p>
          <a:p>
            <a:r>
              <a:rPr lang="en-US" sz="2600" b="0" dirty="0"/>
              <a:t>Congestion (potential) games</a:t>
            </a:r>
          </a:p>
          <a:p>
            <a:endParaRPr lang="en-US" sz="2600" b="0" dirty="0"/>
          </a:p>
          <a:p>
            <a:r>
              <a:rPr lang="en-US" sz="2600" b="0" dirty="0" err="1"/>
              <a:t>PoA</a:t>
            </a:r>
            <a:r>
              <a:rPr lang="en-US" sz="2600" b="0" dirty="0"/>
              <a:t> in linear congestion games</a:t>
            </a:r>
          </a:p>
          <a:p>
            <a:pPr lvl="1"/>
            <a:r>
              <a:rPr lang="en-US" sz="2200" b="0" dirty="0"/>
              <a:t>Smoothness framework</a:t>
            </a:r>
          </a:p>
          <a:p>
            <a:pPr marL="0" indent="0">
              <a:buNone/>
            </a:pP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4070689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47663" y="-104775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Goal #3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341" y="2622495"/>
            <a:ext cx="83150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Designing rules to ensure “good” outcome</a:t>
            </a:r>
          </a:p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under strategic interaction among selfish agents.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0422" y="4849985"/>
            <a:ext cx="3502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Mechanism Design</a:t>
            </a:r>
          </a:p>
        </p:txBody>
      </p:sp>
    </p:spTree>
    <p:extLst>
      <p:ext uri="{BB962C8B-B14F-4D97-AF65-F5344CB8AC3E}">
        <p14:creationId xmlns:p14="http://schemas.microsoft.com/office/powerpoint/2010/main" val="194572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0502" y="58703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At the core of large industries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5958" y="2161635"/>
            <a:ext cx="8118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Search auction – primary revenue for google!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968" y="3352190"/>
            <a:ext cx="85876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Spectrum auction – distribution of public good. </a:t>
            </a:r>
          </a:p>
          <a:p>
            <a:pPr algn="r"/>
            <a:r>
              <a:rPr lang="en-US" dirty="0"/>
              <a:t>enables variety of mobile/cable services.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968" y="4802879"/>
            <a:ext cx="7763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Kidney exchange – critical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34420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0502" y="58703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At the core of large industries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7350" y="2161635"/>
            <a:ext cx="8335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Online markets – eBay, </a:t>
            </a:r>
            <a:r>
              <a:rPr lang="en-US" dirty="0" err="1"/>
              <a:t>Uber</a:t>
            </a:r>
            <a:r>
              <a:rPr lang="en-US" dirty="0"/>
              <a:t>/</a:t>
            </a:r>
            <a:r>
              <a:rPr lang="en-US" dirty="0" err="1"/>
              <a:t>Lyft</a:t>
            </a:r>
            <a:r>
              <a:rPr lang="en-US" dirty="0"/>
              <a:t>, </a:t>
            </a:r>
            <a:r>
              <a:rPr lang="en-US" dirty="0" err="1"/>
              <a:t>TaskRabbit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1803" y="3352190"/>
            <a:ext cx="580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Voting, review, coupon systems.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35976" y="5418320"/>
            <a:ext cx="1665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on …</a:t>
            </a:r>
          </a:p>
        </p:txBody>
      </p:sp>
    </p:spTree>
    <p:extLst>
      <p:ext uri="{BB962C8B-B14F-4D97-AF65-F5344CB8AC3E}">
        <p14:creationId xmlns:p14="http://schemas.microsoft.com/office/powerpoint/2010/main" val="325018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4260" y="1655075"/>
            <a:ext cx="8229600" cy="3886200"/>
          </a:xfrm>
        </p:spPr>
        <p:txBody>
          <a:bodyPr/>
          <a:lstStyle/>
          <a:p>
            <a:endParaRPr lang="en-US" dirty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4650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1070" y="1040595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1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1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600" b="0" dirty="0"/>
              <a:t>MD without money</a:t>
            </a:r>
          </a:p>
          <a:p>
            <a:pPr lvl="1"/>
            <a:r>
              <a:rPr lang="en-US" sz="2200" b="0" dirty="0"/>
              <a:t>Arrow’s theorem (voting), stable matching, fair division</a:t>
            </a:r>
          </a:p>
          <a:p>
            <a:pPr marL="457200" lvl="1" indent="0">
              <a:buNone/>
            </a:pPr>
            <a:endParaRPr lang="en-US" sz="2200" b="0" dirty="0"/>
          </a:p>
          <a:p>
            <a:r>
              <a:rPr lang="en-US" sz="2600" b="0" dirty="0"/>
              <a:t>MD with money</a:t>
            </a:r>
          </a:p>
          <a:p>
            <a:pPr lvl="1"/>
            <a:r>
              <a:rPr lang="en-US" sz="2200" b="0" dirty="0"/>
              <a:t>First price auction, second price auction, VCG</a:t>
            </a:r>
          </a:p>
          <a:p>
            <a:pPr lvl="1"/>
            <a:r>
              <a:rPr lang="en-US" sz="2200" b="0" dirty="0"/>
              <a:t>Generalized second price auction for search (Google)</a:t>
            </a:r>
          </a:p>
          <a:p>
            <a:pPr lvl="1"/>
            <a:r>
              <a:rPr lang="en-US" sz="2200" b="0" dirty="0"/>
              <a:t>Optimal auctions: Myerson auction and extensions</a:t>
            </a:r>
          </a:p>
          <a:p>
            <a:pPr lvl="1"/>
            <a:endParaRPr lang="en-US" sz="2200" b="0" dirty="0"/>
          </a:p>
          <a:p>
            <a:endParaRPr lang="en-US" sz="2600" b="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70689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0502" y="58703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Fun Fact!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36681" y="2968140"/>
            <a:ext cx="72598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Olympic 2012 Scandal</a:t>
            </a:r>
            <a:endParaRPr lang="en-US" dirty="0"/>
          </a:p>
          <a:p>
            <a:r>
              <a:rPr lang="en-US" dirty="0"/>
              <a:t>Check out Women’s doubles badminton </a:t>
            </a:r>
          </a:p>
          <a:p>
            <a:r>
              <a:rPr lang="en-US" dirty="0"/>
              <a:t>tournament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Video of the fist controversial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93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0502" y="58703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Food for Thought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095" y="1892800"/>
            <a:ext cx="7292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and your friend choose a number …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93095" y="3544216"/>
            <a:ext cx="77578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703745" y="3390596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345980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722680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337160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13235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450905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3792" y="346740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2</a:t>
            </a:r>
            <a:endParaRPr lang="en-US" b="0" dirty="0"/>
          </a:p>
        </p:txBody>
      </p:sp>
      <p:sp>
        <p:nvSpPr>
          <p:cNvPr id="22" name="TextBox 21"/>
          <p:cNvSpPr txBox="1"/>
          <p:nvPr/>
        </p:nvSpPr>
        <p:spPr>
          <a:xfrm>
            <a:off x="1186694" y="3505810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3</a:t>
            </a:r>
            <a:endParaRPr lang="en-US" b="0" dirty="0"/>
          </a:p>
        </p:txBody>
      </p:sp>
      <p:sp>
        <p:nvSpPr>
          <p:cNvPr id="23" name="TextBox 22"/>
          <p:cNvSpPr txBox="1"/>
          <p:nvPr/>
        </p:nvSpPr>
        <p:spPr>
          <a:xfrm>
            <a:off x="6502108" y="354421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97</a:t>
            </a:r>
            <a:endParaRPr lang="en-US" b="0" dirty="0"/>
          </a:p>
        </p:txBody>
      </p:sp>
      <p:sp>
        <p:nvSpPr>
          <p:cNvPr id="24" name="TextBox 23"/>
          <p:cNvSpPr txBox="1"/>
          <p:nvPr/>
        </p:nvSpPr>
        <p:spPr>
          <a:xfrm>
            <a:off x="7145135" y="3544215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98</a:t>
            </a:r>
            <a:endParaRPr lang="en-US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7740923" y="3554685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99</a:t>
            </a:r>
            <a:endParaRPr lang="en-US" b="0" dirty="0"/>
          </a:p>
        </p:txBody>
      </p:sp>
      <p:sp>
        <p:nvSpPr>
          <p:cNvPr id="26" name="TextBox 25"/>
          <p:cNvSpPr txBox="1"/>
          <p:nvPr/>
        </p:nvSpPr>
        <p:spPr>
          <a:xfrm>
            <a:off x="8227162" y="3528155"/>
            <a:ext cx="569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100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86757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0502" y="587030"/>
            <a:ext cx="8229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a typeface="ＭＳ Ｐゴシック" pitchFamily="1" charset="-128"/>
              </a:rPr>
              <a:t>Food for Thought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095" y="1892800"/>
            <a:ext cx="7292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and your friend choose a number …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93095" y="3544216"/>
            <a:ext cx="77578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703745" y="3390596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345980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722680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337160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13235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450905" y="339059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3792" y="346740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2</a:t>
            </a:r>
            <a:endParaRPr lang="en-US" b="0" dirty="0"/>
          </a:p>
        </p:txBody>
      </p:sp>
      <p:sp>
        <p:nvSpPr>
          <p:cNvPr id="22" name="TextBox 21"/>
          <p:cNvSpPr txBox="1"/>
          <p:nvPr/>
        </p:nvSpPr>
        <p:spPr>
          <a:xfrm>
            <a:off x="1186694" y="3505810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3</a:t>
            </a:r>
            <a:endParaRPr lang="en-US" b="0" dirty="0"/>
          </a:p>
        </p:txBody>
      </p:sp>
      <p:sp>
        <p:nvSpPr>
          <p:cNvPr id="23" name="TextBox 22"/>
          <p:cNvSpPr txBox="1"/>
          <p:nvPr/>
        </p:nvSpPr>
        <p:spPr>
          <a:xfrm>
            <a:off x="6502108" y="354421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97</a:t>
            </a:r>
            <a:endParaRPr lang="en-US" b="0" dirty="0"/>
          </a:p>
        </p:txBody>
      </p:sp>
      <p:sp>
        <p:nvSpPr>
          <p:cNvPr id="24" name="TextBox 23"/>
          <p:cNvSpPr txBox="1"/>
          <p:nvPr/>
        </p:nvSpPr>
        <p:spPr>
          <a:xfrm>
            <a:off x="7145135" y="3544215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98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40923" y="3554685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27162" y="3528155"/>
            <a:ext cx="569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100</a:t>
            </a:r>
            <a:endParaRPr lang="en-US" b="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7337160" y="2929735"/>
            <a:ext cx="0" cy="4608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913235" y="2929735"/>
            <a:ext cx="0" cy="4608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/>
          <p:cNvCxnSpPr>
            <a:stCxn id="24" idx="2"/>
          </p:cNvCxnSpPr>
          <p:nvPr/>
        </p:nvCxnSpPr>
        <p:spPr bwMode="auto">
          <a:xfrm>
            <a:off x="7365709" y="3944325"/>
            <a:ext cx="1146147" cy="104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684647" y="3997045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+2</a:t>
            </a:r>
            <a:endParaRPr lang="en-US" b="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156461" y="3374535"/>
            <a:ext cx="0" cy="1536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35889" y="3528155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96</a:t>
            </a:r>
            <a:endParaRPr lang="en-US" b="0" dirty="0"/>
          </a:p>
        </p:txBody>
      </p:sp>
      <p:cxnSp>
        <p:nvCxnSpPr>
          <p:cNvPr id="9" name="Straight Arrow Connector 8"/>
          <p:cNvCxnSpPr>
            <a:stCxn id="24" idx="2"/>
          </p:cNvCxnSpPr>
          <p:nvPr/>
        </p:nvCxnSpPr>
        <p:spPr bwMode="auto">
          <a:xfrm flipH="1">
            <a:off x="6031390" y="3944325"/>
            <a:ext cx="1334319" cy="104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543059" y="40000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-2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347" y="4719740"/>
            <a:ext cx="4116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will you choose?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1070" y="5541274"/>
            <a:ext cx="4838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Nash equilibria?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1563" y="4696365"/>
            <a:ext cx="2924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 +/- 50?</a:t>
            </a:r>
          </a:p>
        </p:txBody>
      </p:sp>
    </p:spTree>
    <p:extLst>
      <p:ext uri="{BB962C8B-B14F-4D97-AF65-F5344CB8AC3E}">
        <p14:creationId xmlns:p14="http://schemas.microsoft.com/office/powerpoint/2010/main" val="22860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12" grpId="0"/>
      <p:bldP spid="14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/>
          <a:lstStyle/>
          <a:p>
            <a:r>
              <a:rPr lang="en-US" sz="3600" dirty="0"/>
              <a:t>Chicken (Traffic Light)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4800" y="1990725"/>
            <a:ext cx="21431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2076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2590800" y="2536931"/>
            <a:ext cx="1899920" cy="0"/>
          </a:xfrm>
          <a:prstGeom prst="line">
            <a:avLst/>
          </a:prstGeom>
          <a:noFill/>
          <a:ln w="635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lIns="101882" tIns="50941" rIns="101882" bIns="50941" anchor="ctr"/>
          <a:lstStyle/>
          <a:p>
            <a:endParaRPr lang="en-US">
              <a:latin typeface="+mn-lt"/>
            </a:endParaRP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H="1">
            <a:off x="4853940" y="2522538"/>
            <a:ext cx="1997710" cy="0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lIns="101882" tIns="50941" rIns="101882" bIns="50941" anchor="ctr"/>
          <a:lstStyle/>
          <a:p>
            <a:endParaRPr lang="en-US">
              <a:latin typeface="+mn-lt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3029109" y="1754293"/>
            <a:ext cx="462234" cy="65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337185" y="4646348"/>
            <a:ext cx="531164" cy="6876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eaLnBrk="0" hangingPunct="0"/>
            <a:r>
              <a:rPr lang="en-US" sz="3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</a:t>
            </a:r>
            <a:endParaRPr lang="en-US" sz="4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6088539" y="2646680"/>
            <a:ext cx="476662" cy="6876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eaLnBrk="0" hangingPunct="0"/>
            <a:r>
              <a:rPr lang="en-US" sz="3800" dirty="0">
                <a:solidFill>
                  <a:srgbClr val="C00000"/>
                </a:solidFill>
                <a:latin typeface="+mn-lt"/>
              </a:rPr>
              <a:t>S</a:t>
            </a:r>
            <a:endParaRPr lang="en-US" sz="4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574" y="4462463"/>
            <a:ext cx="37052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2418938" y="5562600"/>
            <a:ext cx="476662" cy="6876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eaLnBrk="0" hangingPunct="0"/>
            <a:r>
              <a:rPr lang="en-US" sz="3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</a:t>
            </a:r>
            <a:endParaRPr lang="en-US" sz="4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90800" y="1524000"/>
            <a:ext cx="4232910" cy="1876075"/>
            <a:chOff x="2590800" y="1524000"/>
            <a:chExt cx="4232910" cy="1876075"/>
          </a:xfrm>
        </p:grpSpPr>
        <p:sp>
          <p:nvSpPr>
            <p:cNvPr id="9" name="Line 21"/>
            <p:cNvSpPr>
              <a:spLocks noChangeShapeType="1"/>
            </p:cNvSpPr>
            <p:nvPr/>
          </p:nvSpPr>
          <p:spPr bwMode="auto">
            <a:xfrm>
              <a:off x="3722370" y="2738438"/>
              <a:ext cx="782320" cy="618913"/>
            </a:xfrm>
            <a:prstGeom prst="line">
              <a:avLst/>
            </a:prstGeom>
            <a:noFill/>
            <a:ln w="635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lIns="101882" tIns="50941" rIns="101882" bIns="50941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 flipV="1">
              <a:off x="4881880" y="1860445"/>
              <a:ext cx="880110" cy="417407"/>
            </a:xfrm>
            <a:prstGeom prst="line">
              <a:avLst/>
            </a:prstGeom>
            <a:noFill/>
            <a:ln w="635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lIns="101882" tIns="50941" rIns="101882" bIns="50941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6008212" y="1524000"/>
              <a:ext cx="513530" cy="656875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eaLnBrk="0" hangingPunct="0"/>
              <a:r>
                <a:rPr lang="en-US" sz="3600" dirty="0">
                  <a:solidFill>
                    <a:srgbClr val="C00000"/>
                  </a:solidFill>
                  <a:latin typeface="+mn-lt"/>
                </a:rPr>
                <a:t>C</a:t>
              </a:r>
              <a:endParaRPr lang="en-US" sz="40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590800" y="2738438"/>
              <a:ext cx="1145540" cy="0"/>
            </a:xfrm>
            <a:prstGeom prst="line">
              <a:avLst/>
            </a:prstGeom>
            <a:noFill/>
            <a:ln w="635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5761990" y="2277851"/>
              <a:ext cx="1061720" cy="0"/>
            </a:xfrm>
            <a:prstGeom prst="line">
              <a:avLst/>
            </a:prstGeom>
            <a:noFill/>
            <a:ln w="63500">
              <a:solidFill>
                <a:srgbClr val="CC0000"/>
              </a:solidFill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2946785" y="2743200"/>
              <a:ext cx="513530" cy="656875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eaLnBrk="0" hangingPunct="0"/>
              <a:r>
                <a: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C</a:t>
              </a:r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556385" y="3886200"/>
            <a:ext cx="531164" cy="6876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eaLnBrk="0" hangingPunct="0"/>
            <a:r>
              <a:rPr lang="en-US" sz="3800" dirty="0">
                <a:solidFill>
                  <a:srgbClr val="C00000"/>
                </a:solidFill>
                <a:latin typeface="+mn-lt"/>
              </a:rPr>
              <a:t>C</a:t>
            </a:r>
            <a:endParaRPr lang="en-US" sz="4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5257800" y="3886200"/>
            <a:ext cx="476662" cy="68765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eaLnBrk="0" hangingPunct="0"/>
            <a:r>
              <a:rPr lang="en-US" sz="3800" dirty="0">
                <a:solidFill>
                  <a:srgbClr val="C00000"/>
                </a:solidFill>
                <a:latin typeface="+mn-lt"/>
              </a:rPr>
              <a:t>S</a:t>
            </a:r>
            <a:endParaRPr lang="en-US" sz="42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61781" y="4538985"/>
            <a:ext cx="3725238" cy="1945688"/>
            <a:chOff x="2861781" y="4538985"/>
            <a:chExt cx="3725238" cy="1945688"/>
          </a:xfrm>
        </p:grpSpPr>
        <p:sp>
          <p:nvSpPr>
            <p:cNvPr id="3" name="Oval 2"/>
            <p:cNvSpPr/>
            <p:nvPr/>
          </p:nvSpPr>
          <p:spPr bwMode="auto">
            <a:xfrm>
              <a:off x="4648200" y="4538985"/>
              <a:ext cx="1938819" cy="988748"/>
            </a:xfrm>
            <a:prstGeom prst="ellips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861781" y="5495925"/>
              <a:ext cx="1938819" cy="988748"/>
            </a:xfrm>
            <a:prstGeom prst="ellips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pic>
        <p:nvPicPr>
          <p:cNvPr id="3074" name="Picture 2" descr="http://www.clker.com/cliparts/M/m/X/5/Q/7/traffic-light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052" y="388620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y 5"/>
          <p:cNvSpPr/>
          <p:nvPr/>
        </p:nvSpPr>
        <p:spPr bwMode="auto">
          <a:xfrm>
            <a:off x="5253559" y="5365379"/>
            <a:ext cx="914400" cy="1143000"/>
          </a:xfrm>
          <a:prstGeom prst="mathMultiply">
            <a:avLst/>
          </a:prstGeom>
          <a:solidFill>
            <a:srgbClr val="D4160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Multiply 25"/>
          <p:cNvSpPr/>
          <p:nvPr/>
        </p:nvSpPr>
        <p:spPr bwMode="auto">
          <a:xfrm>
            <a:off x="3226723" y="4384733"/>
            <a:ext cx="914400" cy="1143000"/>
          </a:xfrm>
          <a:prstGeom prst="mathMultiply">
            <a:avLst/>
          </a:prstGeom>
          <a:solidFill>
            <a:srgbClr val="D4160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3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4" grpId="0"/>
      <p:bldP spid="16" grpId="0"/>
      <p:bldP spid="20" grpId="0"/>
      <p:bldP spid="23" grpId="0"/>
      <p:bldP spid="24" grpId="0"/>
      <p:bldP spid="6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0" y="2556665"/>
            <a:ext cx="8229600" cy="13716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AGT,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/>
              <a:t>in addition, focuses on designing efficient algorithms to compute solutions necessary to make accurate prediction.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0146" y="1079212"/>
            <a:ext cx="5989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Algorithmic Game Theory</a:t>
            </a:r>
          </a:p>
        </p:txBody>
      </p:sp>
    </p:spTree>
    <p:extLst>
      <p:ext uri="{BB962C8B-B14F-4D97-AF65-F5344CB8AC3E}">
        <p14:creationId xmlns:p14="http://schemas.microsoft.com/office/powerpoint/2010/main" val="281469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36520" y="702245"/>
            <a:ext cx="8229600" cy="5645535"/>
          </a:xfrm>
        </p:spPr>
        <p:txBody>
          <a:bodyPr/>
          <a:lstStyle/>
          <a:p>
            <a:r>
              <a:rPr lang="en-US" b="1" dirty="0">
                <a:ea typeface="ＭＳ Ｐゴシック" pitchFamily="1" charset="-128"/>
              </a:rPr>
              <a:t>What to expect</a:t>
            </a:r>
          </a:p>
          <a:p>
            <a:pPr marL="0" indent="0">
              <a:buNone/>
            </a:pPr>
            <a:r>
              <a:rPr lang="en-US" dirty="0"/>
              <a:t>    Research-oriented Course</a:t>
            </a:r>
          </a:p>
          <a:p>
            <a:pPr lvl="1"/>
            <a:r>
              <a:rPr lang="en-US" dirty="0"/>
              <a:t>Exposure to key concepts and proof techniques from AGT</a:t>
            </a:r>
          </a:p>
          <a:p>
            <a:pPr lvl="1"/>
            <a:r>
              <a:rPr lang="en-US" dirty="0"/>
              <a:t>Explore research problems and introduce novel questions</a:t>
            </a:r>
            <a:endParaRPr lang="en-US" dirty="0">
              <a:ea typeface="ＭＳ Ｐゴシック" pitchFamily="1" charset="-128"/>
            </a:endParaRPr>
          </a:p>
          <a:p>
            <a:endParaRPr lang="en-US" b="1" dirty="0"/>
          </a:p>
          <a:p>
            <a:r>
              <a:rPr lang="en-US" b="1" dirty="0"/>
              <a:t>What is expected from you</a:t>
            </a:r>
          </a:p>
          <a:p>
            <a:pPr lvl="1"/>
            <a:r>
              <a:rPr lang="en-US" dirty="0"/>
              <a:t>Energetic participation in class</a:t>
            </a:r>
          </a:p>
          <a:p>
            <a:pPr lvl="1"/>
            <a:r>
              <a:rPr lang="en-US" dirty="0"/>
              <a:t>Research/Survey Project (in groups of two). </a:t>
            </a:r>
            <a:endParaRPr lang="en-US" sz="4800" dirty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50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01070" y="1232620"/>
            <a:ext cx="8229600" cy="3886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</a:rPr>
              <a:t>Instructor: Ruta Mehta (Me)</a:t>
            </a: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</a:rPr>
              <a:t>TA: Omkar </a:t>
            </a:r>
            <a:r>
              <a:rPr lang="en-US" dirty="0" err="1">
                <a:ea typeface="ＭＳ Ｐゴシック" pitchFamily="1" charset="-128"/>
              </a:rPr>
              <a:t>Thakoor</a:t>
            </a:r>
            <a:endParaRPr lang="en-US" dirty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</a:rPr>
              <a:t>Office hours: 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Ruta: Fri 1-2pm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Omkar: Mon 3-4pm</a:t>
            </a: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140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01070" y="1232620"/>
            <a:ext cx="8229600" cy="3886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</a:rPr>
              <a:t>Grading: 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4 to 5 </a:t>
            </a:r>
            <a:r>
              <a:rPr lang="en-US" dirty="0" err="1">
                <a:ea typeface="ＭＳ Ｐゴシック" pitchFamily="1" charset="-128"/>
              </a:rPr>
              <a:t>homeworks</a:t>
            </a:r>
            <a:r>
              <a:rPr lang="en-US" dirty="0">
                <a:ea typeface="ＭＳ Ｐゴシック" pitchFamily="1" charset="-128"/>
              </a:rPr>
              <a:t>, one every two weeks – 25%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Final exam – 30%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Research/Survey Project – 40%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Work – 20%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Presentation – 10%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Report – 10%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Class participation – 5%</a:t>
            </a:r>
          </a:p>
          <a:p>
            <a:endParaRPr lang="en-US" dirty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11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4260" y="1655075"/>
            <a:ext cx="8229600" cy="3886200"/>
          </a:xfrm>
        </p:spPr>
        <p:txBody>
          <a:bodyPr/>
          <a:lstStyle/>
          <a:p>
            <a:endParaRPr lang="en-US" dirty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1" charset="-12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202980"/>
            <a:ext cx="8229600" cy="1371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</a:rPr>
              <a:t>References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4650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1070" y="143194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1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1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b="0" dirty="0"/>
              <a:t> T. </a:t>
            </a:r>
            <a:r>
              <a:rPr lang="en-US" sz="2400" b="0" dirty="0" err="1"/>
              <a:t>Roughgarden</a:t>
            </a:r>
            <a:r>
              <a:rPr lang="en-US" sz="2400" b="0" dirty="0"/>
              <a:t>, Twenty Lectures on Algorithmic Game Theory, 2016. </a:t>
            </a:r>
          </a:p>
          <a:p>
            <a:endParaRPr lang="en-US" sz="2400" b="0" dirty="0"/>
          </a:p>
          <a:p>
            <a:r>
              <a:rPr lang="en-US" sz="2400" b="0" dirty="0"/>
              <a:t>N. Nisan, T. </a:t>
            </a:r>
            <a:r>
              <a:rPr lang="en-US" sz="2400" b="0" dirty="0" err="1"/>
              <a:t>Roughgarden</a:t>
            </a:r>
            <a:r>
              <a:rPr lang="en-US" sz="2400" b="0" dirty="0"/>
              <a:t>, E. </a:t>
            </a:r>
            <a:r>
              <a:rPr lang="en-US" sz="2400" b="0" dirty="0" err="1"/>
              <a:t>Tardos</a:t>
            </a:r>
            <a:r>
              <a:rPr lang="en-US" sz="2400" b="0" dirty="0"/>
              <a:t>, and V. </a:t>
            </a:r>
            <a:r>
              <a:rPr lang="en-US" sz="2400" b="0" dirty="0" err="1"/>
              <a:t>Vazirani</a:t>
            </a:r>
            <a:r>
              <a:rPr lang="en-US" sz="2400" b="0" dirty="0"/>
              <a:t> (editors), Algorithmic Game Theory, 2007. (Book available online for free.)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0" dirty="0"/>
              <a:t>M. Osborne and A. Rubinstein, A Course in Game Theory, 1994.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0" dirty="0"/>
              <a:t>R. Myerson, Game Theory: Analysis of conflict, 1991.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dirty="0"/>
              <a:t>Recent papers, and lecture notes from other similar course</a:t>
            </a:r>
            <a:endParaRPr lang="en-US" sz="2400" b="0" kern="0" dirty="0">
              <a:ea typeface="ＭＳ Ｐゴシック" pitchFamily="1" charset="-128"/>
            </a:endParaRPr>
          </a:p>
          <a:p>
            <a:pPr marL="0" indent="0">
              <a:buFont typeface="Wingdings" pitchFamily="1" charset="2"/>
              <a:buNone/>
            </a:pPr>
            <a:endParaRPr lang="en-US" sz="2400" b="0" kern="0" dirty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01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471815"/>
            <a:ext cx="8229600" cy="1371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</a:rPr>
              <a:t>Useful links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</a:rPr>
              <a:t>Webpage:   </a:t>
            </a:r>
            <a:r>
              <a:rPr lang="en-US" dirty="0">
                <a:ea typeface="ＭＳ Ｐゴシック" pitchFamily="1" charset="-128"/>
                <a:hlinkClick r:id="rId2"/>
              </a:rPr>
              <a:t>https://courses.engr.illinois.edu/cs598rm/</a:t>
            </a:r>
            <a:endParaRPr lang="en-US" dirty="0">
              <a:ea typeface="ＭＳ Ｐゴシック" pitchFamily="1" charset="-128"/>
            </a:endParaRPr>
          </a:p>
          <a:p>
            <a:endParaRPr lang="en-US" dirty="0">
              <a:ea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</a:rPr>
              <a:t>Piazza Page: </a:t>
            </a:r>
            <a:r>
              <a:rPr lang="en-US" dirty="0">
                <a:hlinkClick r:id="rId2"/>
              </a:rPr>
              <a:t>piazza.com/</a:t>
            </a:r>
            <a:r>
              <a:rPr lang="en-US" dirty="0" err="1">
                <a:hlinkClick r:id="rId2"/>
              </a:rPr>
              <a:t>illinois</a:t>
            </a:r>
            <a:r>
              <a:rPr lang="en-US" dirty="0">
                <a:hlinkClick r:id="rId2"/>
              </a:rPr>
              <a:t>/spring2017/cs598rm</a:t>
            </a:r>
            <a:endParaRPr lang="en-US" dirty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5362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6"/>
  <p:tag name="DEFAULTWIDTH" val="615"/>
  <p:tag name="DEFAULTHEIGHT" val="542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F:\program\Templates\Presentation Designs\Sumi Painting.pot</Template>
  <TotalTime>87954</TotalTime>
  <Words>736</Words>
  <Application>Microsoft Office PowerPoint</Application>
  <PresentationFormat>On-screen Show (4:3)</PresentationFormat>
  <Paragraphs>226</Paragraphs>
  <Slides>29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宋体</vt:lpstr>
      <vt:lpstr>Arial</vt:lpstr>
      <vt:lpstr>Arial Black</vt:lpstr>
      <vt:lpstr>Cambria Math</vt:lpstr>
      <vt:lpstr>Times New Roman</vt:lpstr>
      <vt:lpstr>Wingdings</vt:lpstr>
      <vt:lpstr>Pixel</vt:lpstr>
      <vt:lpstr>PowerPoint Presentation</vt:lpstr>
      <vt:lpstr>PowerPoint Presentation</vt:lpstr>
      <vt:lpstr>Chicken (Traffic Light) </vt:lpstr>
      <vt:lpstr>AGT, in addition, focuses on designing efficient algorithms to compute solutions necessary to make accurate prediction.  </vt:lpstr>
      <vt:lpstr>PowerPoint Presentation</vt:lpstr>
      <vt:lpstr>PowerPoint Presentation</vt:lpstr>
      <vt:lpstr>PowerPoint Presentation</vt:lpstr>
      <vt:lpstr>References</vt:lpstr>
      <vt:lpstr>Useful links</vt:lpstr>
      <vt:lpstr>3 Broad Goals</vt:lpstr>
      <vt:lpstr>Goal #1</vt:lpstr>
      <vt:lpstr>Prisoner’s Dilemma</vt:lpstr>
      <vt:lpstr>Prisoner’s Dilemma</vt:lpstr>
      <vt:lpstr>Rock-Paper-Scissors</vt:lpstr>
      <vt:lpstr>PowerPoint Presentation</vt:lpstr>
      <vt:lpstr>Tragedy of commons</vt:lpstr>
      <vt:lpstr>Goal #2</vt:lpstr>
      <vt:lpstr>Braess’ Paradox</vt:lpstr>
      <vt:lpstr>Braess’ Paradox</vt:lpstr>
      <vt:lpstr>Braess’ Paradox</vt:lpstr>
      <vt:lpstr>Braess’ Paradox</vt:lpstr>
      <vt:lpstr>PowerPoint Presentation</vt:lpstr>
      <vt:lpstr>Goal #3</vt:lpstr>
      <vt:lpstr>At the core of large industries</vt:lpstr>
      <vt:lpstr>At the core of large industries</vt:lpstr>
      <vt:lpstr>PowerPoint Presentation</vt:lpstr>
      <vt:lpstr>Fun Fact!</vt:lpstr>
      <vt:lpstr>Food for Thought</vt:lpstr>
      <vt:lpstr>Food for Thought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SPLC</dc:title>
  <dc:creator>Vijay Vazirani</dc:creator>
  <cp:lastModifiedBy>Ruta Mehta</cp:lastModifiedBy>
  <cp:revision>611</cp:revision>
  <dcterms:created xsi:type="dcterms:W3CDTF">2012-02-15T01:29:08Z</dcterms:created>
  <dcterms:modified xsi:type="dcterms:W3CDTF">2017-01-18T14:02:43Z</dcterms:modified>
</cp:coreProperties>
</file>