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5.xml" ContentType="application/vnd.openxmlformats-officedocument.presentationml.tags+xml"/>
  <Override PartName="/ppt/notesSlides/notesSlide30.xml" ContentType="application/vnd.openxmlformats-officedocument.presentationml.notesSlide+xml"/>
  <Override PartName="/ppt/tags/tag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7.xml" ContentType="application/vnd.openxmlformats-officedocument.presentationml.tags+xml"/>
  <Override PartName="/ppt/notesSlides/notesSlide34.xml" ContentType="application/vnd.openxmlformats-officedocument.presentationml.notesSlide+xml"/>
  <Override PartName="/ppt/tags/tag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41" r:id="rId2"/>
    <p:sldId id="1158" r:id="rId3"/>
    <p:sldId id="1044" r:id="rId4"/>
    <p:sldId id="1048" r:id="rId5"/>
    <p:sldId id="1045" r:id="rId6"/>
    <p:sldId id="1051" r:id="rId7"/>
    <p:sldId id="1050" r:id="rId8"/>
    <p:sldId id="1123" r:id="rId9"/>
    <p:sldId id="1187" r:id="rId10"/>
    <p:sldId id="1181" r:id="rId11"/>
    <p:sldId id="1182" r:id="rId12"/>
    <p:sldId id="1047" r:id="rId13"/>
    <p:sldId id="1146" r:id="rId14"/>
    <p:sldId id="1161" r:id="rId15"/>
    <p:sldId id="1147" r:id="rId16"/>
    <p:sldId id="1148" r:id="rId17"/>
    <p:sldId id="1162" r:id="rId18"/>
    <p:sldId id="1163" r:id="rId19"/>
    <p:sldId id="1174" r:id="rId20"/>
    <p:sldId id="1166" r:id="rId21"/>
    <p:sldId id="1167" r:id="rId22"/>
    <p:sldId id="1168" r:id="rId23"/>
    <p:sldId id="1169" r:id="rId24"/>
    <p:sldId id="1171" r:id="rId25"/>
    <p:sldId id="1178" r:id="rId26"/>
    <p:sldId id="1180" r:id="rId27"/>
    <p:sldId id="1145" r:id="rId28"/>
    <p:sldId id="1058" r:id="rId29"/>
    <p:sldId id="1114" r:id="rId30"/>
    <p:sldId id="1177" r:id="rId31"/>
    <p:sldId id="1184" r:id="rId32"/>
    <p:sldId id="1183" r:id="rId33"/>
    <p:sldId id="1185" r:id="rId34"/>
    <p:sldId id="1075" r:id="rId35"/>
    <p:sldId id="1107" r:id="rId36"/>
    <p:sldId id="1104" r:id="rId37"/>
  </p:sldIdLst>
  <p:sldSz cx="9144000" cy="6858000" type="screen4x3"/>
  <p:notesSz cx="7023100" cy="93091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99"/>
    <a:srgbClr val="1D4ABF"/>
    <a:srgbClr val="8FAAB3"/>
    <a:srgbClr val="FF9F9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84895" autoAdjust="0"/>
  </p:normalViewPr>
  <p:slideViewPr>
    <p:cSldViewPr>
      <p:cViewPr>
        <p:scale>
          <a:sx n="77" d="100"/>
          <a:sy n="77" d="100"/>
        </p:scale>
        <p:origin x="81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E527597-595E-400C-AF85-6BA879B6B5A1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77C7A9B-412B-41A7-B6D0-9982A1B0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8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18T03:44:18.1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0 711,'6'-2,"67"-33,-2-2,-1-3,53-43,-103 68,-1 0,-1-2,0 0,-2-1,0-1,-1-1,0 0,-2-1,-1 0,0-1,-2 0,0-1,-2 0,6-23,-10 21,0 1,-2-1,-1-10,6-51,89 209,-63-77,2-3,2 0,4 0,-26-29,1-1,0 0,1-1,0-1,1-1,0 0,0-1,1-1,0-1,10 2,-13-4,-1 1,-1 1,1 0,-1 1,6 5,-9-6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18T03:47:26.7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0 711,'6'-2,"67"-33,-2-2,-1-3,53-43,-103 68,-1 0,-1-2,0 0,-2-1,0-1,-1-1,0 0,-2-1,-1 0,0-1,-2 0,0-1,-2 0,6-23,-10 21,0 1,-2-1,-1-10,6-51,89 209,-63-77,2-3,2 0,4 0,-26-29,1-1,0 0,1-1,0-1,1-1,0 0,0-1,1-1,0-1,10 2,-13-4,-1 1,-1 1,1 0,-1 1,6 5,-9-6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F41E28F-D530-47A3-8AFE-509AE3CC353E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905491B-AF3E-46D0-90BE-BF4AB8C66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5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immediate corollary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1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won’t go into detail here about the connections between virtual value and revenue.  See Matt’s tutorial for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67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not optimal!  (Price 2 is better)</a:t>
            </a:r>
          </a:p>
          <a:p>
            <a:r>
              <a:rPr lang="en-US" dirty="0"/>
              <a:t>Also: comparison with optimal ex-post, not with the optimal price!</a:t>
            </a:r>
          </a:p>
          <a:p>
            <a:r>
              <a:rPr lang="en-US" dirty="0"/>
              <a:t>Also note: threshold p depends on the set of distributions, but not the arrival order!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10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78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this price of 40 is not optimal (80 is better).  But we present this argument because it extends directly to the probabilistic case on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88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 linearity of expectation trick.</a:t>
            </a:r>
          </a:p>
          <a:p>
            <a:r>
              <a:rPr lang="en-US" dirty="0"/>
              <a:t>-&gt; Idea: if prob of not selling is high, then prob. that max-valued player can buy is high.  Since expected value of max-valued player is high, and price is low, surplus must be high!</a:t>
            </a:r>
          </a:p>
          <a:p>
            <a:r>
              <a:rPr lang="en-US" dirty="0"/>
              <a:t>[ equality: independence, and doesn’t depend on value.  Next line: dominance.  Then just take the sum.  ]</a:t>
            </a:r>
          </a:p>
          <a:p>
            <a:r>
              <a:rPr lang="en-US" dirty="0"/>
              <a:t>Note: x^+ == max{x, 0}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81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0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aseline="0" dirty="0"/>
            </a:b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87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49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4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41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17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13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can random order help?  Intuition: some orders are easier than others.  E.g., higher-variance boxes first.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7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92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better than 1/2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83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to visualize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94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imagine optimizing for one particular buyer.  Same forces at play.</a:t>
            </a:r>
          </a:p>
          <a:p>
            <a:r>
              <a:rPr lang="en-US" dirty="0"/>
              <a:t>How is randomization useful?  Adversary can’t force buyer 4 to have a very poor draw.  So giving buyer-specific bounds makes sense.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87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41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k is greater than 1, the problem gets EASIER.  Why? Concentration (</a:t>
            </a:r>
            <a:r>
              <a:rPr lang="en-US" dirty="0" err="1"/>
              <a:t>Hoeffding</a:t>
            </a:r>
            <a:r>
              <a:rPr lang="en-US" dirty="0"/>
              <a:t> inequality).  Get tight bound up to logs.</a:t>
            </a:r>
          </a:p>
          <a:p>
            <a:r>
              <a:rPr lang="en-US" dirty="0"/>
              <a:t>Can interpret as: come up with right threshold for a fractional relaxation of the problem, and the canonical rounding doesn’t do too badly.</a:t>
            </a:r>
          </a:p>
          <a:p>
            <a:r>
              <a:rPr lang="en-US" dirty="0"/>
              <a:t>Note: revenue is at least p * (k – blah), and buyer surplus is at least (OPT – </a:t>
            </a:r>
            <a:r>
              <a:rPr lang="en-US" dirty="0" err="1"/>
              <a:t>kp</a:t>
            </a:r>
            <a:r>
              <a:rPr lang="en-US" dirty="0"/>
              <a:t>).  </a:t>
            </a:r>
          </a:p>
          <a:p>
            <a:r>
              <a:rPr lang="en-US" dirty="0"/>
              <a:t>Idea of Alaei improvement: same approach, but do the randomized rounding more carefully.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24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literature on this…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61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29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Related to mechanisms for combinatorial auctions.  Can use posted prices to get a good approximation to the efficient outcome!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61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616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information on the “combinatorial variants” slide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39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theoretical abstraction</a:t>
            </a:r>
            <a:r>
              <a:rPr lang="en-US" baseline="0" dirty="0"/>
              <a:t> --- the combinatorial auction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80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 single price vector, fixed for all time, used</a:t>
            </a:r>
            <a:r>
              <a:rPr lang="en-US" baseline="0" dirty="0"/>
              <a:t> for all buyers.  Supermarket model!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50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use multi-dimensional prophet inequalities to bound the performance of pricing rules for combinatorial auction variants.</a:t>
            </a:r>
          </a:p>
          <a:p>
            <a:r>
              <a:rPr lang="en-US" dirty="0"/>
              <a:t>Sometimes useful to use dynamic prices: update prices after each buyer, depending on what they </a:t>
            </a:r>
            <a:r>
              <a:rPr lang="en-US"/>
              <a:t>purchase.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Describing prophet inequality as a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4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Boxes arrive and are opened one by one.</a:t>
            </a:r>
          </a:p>
          <a:p>
            <a:r>
              <a:rPr lang="en-US" dirty="0"/>
              <a:t>Gambler chooses whether to keep the prize (end game), or move on.</a:t>
            </a:r>
          </a:p>
          <a:p>
            <a:r>
              <a:rPr lang="en-US" dirty="0"/>
              <a:t>The distributions from which prizes are drawn are known in advance.  Independent across boxes.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63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5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Prophet Haggai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36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1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Prophet Haggai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8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1F78-7E80-46C7-BA44-89AC02F9B92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7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60.png"/><Relationship Id="rId5" Type="http://schemas.openxmlformats.org/officeDocument/2006/relationships/image" Target="../media/image9.wmf"/><Relationship Id="rId10" Type="http://schemas.openxmlformats.org/officeDocument/2006/relationships/image" Target="../media/image150.png"/><Relationship Id="rId4" Type="http://schemas.openxmlformats.org/officeDocument/2006/relationships/image" Target="../media/image8.wmf"/><Relationship Id="rId9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61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1.png"/><Relationship Id="rId5" Type="http://schemas.openxmlformats.org/officeDocument/2006/relationships/image" Target="../media/image9.wmf"/><Relationship Id="rId10" Type="http://schemas.openxmlformats.org/officeDocument/2006/relationships/image" Target="../media/image33.png"/><Relationship Id="rId4" Type="http://schemas.openxmlformats.org/officeDocument/2006/relationships/image" Target="../media/image8.wmf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8.jpeg"/><Relationship Id="rId4" Type="http://schemas.openxmlformats.org/officeDocument/2006/relationships/image" Target="../media/image2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6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295400"/>
            <a:ext cx="9144000" cy="2308225"/>
          </a:xfrm>
          <a:solidFill>
            <a:schemeClr val="accent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/>
              <a:t>Prophet Inequalities</a:t>
            </a:r>
            <a:br>
              <a:rPr lang="en-US" dirty="0"/>
            </a:br>
            <a:r>
              <a:rPr lang="en-US" sz="3200" dirty="0"/>
              <a:t>A Crash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4038600"/>
            <a:ext cx="8153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cap="small" dirty="0"/>
              <a:t>Brendan Lucier, </a:t>
            </a:r>
            <a:r>
              <a:rPr lang="en-US" sz="2400" cap="small" dirty="0"/>
              <a:t>Microsoft Research</a:t>
            </a:r>
            <a:endParaRPr lang="en-US" sz="2800" cap="small" dirty="0"/>
          </a:p>
          <a:p>
            <a:pPr marL="0" indent="0" algn="l">
              <a:buNone/>
            </a:pPr>
            <a:endParaRPr lang="en-US" sz="2800" cap="small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800" cap="small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066800" y="4648200"/>
            <a:ext cx="8077200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990600" y="5562601"/>
            <a:ext cx="7162800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cap="small" dirty="0"/>
              <a:t>EC18: ACM Conference on Economics and Computation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cap="small" dirty="0"/>
              <a:t>Mentoring Workshop, June 18, 2018</a:t>
            </a:r>
          </a:p>
        </p:txBody>
      </p:sp>
    </p:spTree>
    <p:extLst>
      <p:ext uri="{BB962C8B-B14F-4D97-AF65-F5344CB8AC3E}">
        <p14:creationId xmlns:p14="http://schemas.microsoft.com/office/powerpoint/2010/main" val="254820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6288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Application: Posted Pricing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495" y="1371600"/>
                <a:ext cx="7921618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A mechanism design problem: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tx1"/>
                    </a:solidFill>
                  </a:rPr>
                  <a:t>1 item to sell, n buyers, independent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tx1"/>
                    </a:solidFill>
                  </a:rPr>
                  <a:t>Buyers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arrive sequentially</a:t>
                </a:r>
                <a:r>
                  <a:rPr lang="en-US" sz="2400" dirty="0"/>
                  <a:t>, in an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arbitrary order</a:t>
                </a:r>
                <a:r>
                  <a:rPr lang="en-US" sz="24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1"/>
                    </a:solidFill>
                  </a:rPr>
                  <a:t>For each buyer:</a:t>
                </a:r>
                <a:r>
                  <a:rPr lang="en-US" sz="2400" dirty="0">
                    <a:solidFill>
                      <a:schemeClr val="tx1"/>
                    </a:solidFill>
                  </a:rPr>
                  <a:t> interact according to some protocol, decide whether or not to trade, and at what price.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371600"/>
                <a:ext cx="7921618" cy="2000548"/>
              </a:xfrm>
              <a:prstGeom prst="rect">
                <a:avLst/>
              </a:prstGeom>
              <a:blipFill>
                <a:blip r:embed="rId3"/>
                <a:stretch>
                  <a:fillRect l="-1617" t="-2744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92808" y="4953000"/>
            <a:ext cx="79173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Corollary of Prophet Inequality: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Posting an appropriate </a:t>
            </a:r>
            <a:r>
              <a:rPr lang="en-US" sz="2400" dirty="0">
                <a:solidFill>
                  <a:srgbClr val="C00000"/>
                </a:solidFill>
              </a:rPr>
              <a:t>take-it-or-leave-it price</a:t>
            </a:r>
            <a:r>
              <a:rPr lang="en-US" sz="2400" dirty="0">
                <a:solidFill>
                  <a:schemeClr val="tx1"/>
                </a:solidFill>
              </a:rPr>
              <a:t> yields at least half of the expected optimal social welfare.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808" y="6167735"/>
            <a:ext cx="791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sz="2400" dirty="0">
                <a:solidFill>
                  <a:schemeClr val="accent1"/>
                </a:solidFill>
              </a:rPr>
              <a:t>[Hajiaghayi Kleinberg </a:t>
            </a:r>
            <a:r>
              <a:rPr lang="en-US" sz="2400" dirty="0" err="1">
                <a:solidFill>
                  <a:schemeClr val="accent1"/>
                </a:solidFill>
              </a:rPr>
              <a:t>Sandholm</a:t>
            </a:r>
            <a:r>
              <a:rPr lang="en-US" sz="2400" dirty="0">
                <a:solidFill>
                  <a:schemeClr val="accent1"/>
                </a:solidFill>
              </a:rPr>
              <a:t> ’07]</a:t>
            </a:r>
          </a:p>
        </p:txBody>
      </p:sp>
      <p:pic>
        <p:nvPicPr>
          <p:cNvPr id="6" name="Picture 2" descr="C:\Documents and Settings\LENOVO USER\My Documents\My Pictures\Microsoft Clip Organizer\j0349123.wmf">
            <a:extLst>
              <a:ext uri="{FF2B5EF4-FFF2-40B4-BE49-F238E27FC236}">
                <a16:creationId xmlns:a16="http://schemas.microsoft.com/office/drawing/2014/main" id="{B2BF9439-556F-4301-AC63-BED06DBE5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7680" y="3483965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p:pic>
        <p:nvPicPr>
          <p:cNvPr id="7" name="Picture 6" descr="C:\Documents and Settings\LENOVO USER\My Documents\My Pictures\Microsoft Clip Organizer\j0355943.wmf">
            <a:extLst>
              <a:ext uri="{FF2B5EF4-FFF2-40B4-BE49-F238E27FC236}">
                <a16:creationId xmlns:a16="http://schemas.microsoft.com/office/drawing/2014/main" id="{C9638306-6A75-47A7-927A-57A3D1A5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68968" y="3515251"/>
            <a:ext cx="621012" cy="788555"/>
          </a:xfrm>
          <a:prstGeom prst="rect">
            <a:avLst/>
          </a:prstGeom>
          <a:noFill/>
        </p:spPr>
      </p:pic>
      <p:pic>
        <p:nvPicPr>
          <p:cNvPr id="8" name="Picture 4" descr="C:\Documents and Settings\LENOVO USER\My Documents\Downloads\MC900355937.WMF">
            <a:extLst>
              <a:ext uri="{FF2B5EF4-FFF2-40B4-BE49-F238E27FC236}">
                <a16:creationId xmlns:a16="http://schemas.microsoft.com/office/drawing/2014/main" id="{40BCA8FE-6A37-4C9B-9E8E-1B3CAD99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7472" y="3455073"/>
            <a:ext cx="664353" cy="843394"/>
          </a:xfrm>
          <a:prstGeom prst="rect">
            <a:avLst/>
          </a:prstGeom>
          <a:noFill/>
        </p:spPr>
      </p:pic>
      <p:pic>
        <p:nvPicPr>
          <p:cNvPr id="11" name="Picture 2" descr="C:\Documents and Settings\LENOVO USER\My Documents\My Pictures\Microsoft Clip Organizer\j0349123.wmf">
            <a:extLst>
              <a:ext uri="{FF2B5EF4-FFF2-40B4-BE49-F238E27FC236}">
                <a16:creationId xmlns:a16="http://schemas.microsoft.com/office/drawing/2014/main" id="{DA92E96A-4F5E-49B9-9548-1E2075F54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9375" y="3483965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3BD940-9949-4D9A-8335-9DE7F50C7119}"/>
                  </a:ext>
                </a:extLst>
              </p:cNvPr>
              <p:cNvSpPr txBox="1"/>
              <p:nvPr/>
            </p:nvSpPr>
            <p:spPr>
              <a:xfrm>
                <a:off x="2774982" y="4355068"/>
                <a:ext cx="978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3BD940-9949-4D9A-8335-9DE7F50C7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82" y="4355068"/>
                <a:ext cx="97885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7A9646-D85D-4009-BD27-8D5B31105077}"/>
                  </a:ext>
                </a:extLst>
              </p:cNvPr>
              <p:cNvSpPr txBox="1"/>
              <p:nvPr/>
            </p:nvSpPr>
            <p:spPr>
              <a:xfrm>
                <a:off x="4269366" y="4355068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7A9646-D85D-4009-BD27-8D5B31105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66" y="4355068"/>
                <a:ext cx="10202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ABDC25-B444-4BEF-B3E0-E89C27583E8C}"/>
                  </a:ext>
                </a:extLst>
              </p:cNvPr>
              <p:cNvSpPr txBox="1"/>
              <p:nvPr/>
            </p:nvSpPr>
            <p:spPr>
              <a:xfrm>
                <a:off x="5594382" y="4355068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ABDC25-B444-4BEF-B3E0-E89C27583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382" y="4355068"/>
                <a:ext cx="102021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AE10A6-1DB0-41B9-A89D-D48305F10FE3}"/>
                  </a:ext>
                </a:extLst>
              </p:cNvPr>
              <p:cNvSpPr txBox="1"/>
              <p:nvPr/>
            </p:nvSpPr>
            <p:spPr>
              <a:xfrm>
                <a:off x="7133184" y="4355068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AE10A6-1DB0-41B9-A89D-D48305F10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84" y="4355068"/>
                <a:ext cx="102021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13773B9-321B-49E2-8F6D-25555F6C96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1" y="3649712"/>
            <a:ext cx="1569409" cy="7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228600"/>
            <a:ext cx="2999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Applications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495" y="1226641"/>
            <a:ext cx="829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bg2"/>
                </a:solidFill>
              </a:rPr>
              <a:t>What about revenue?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1683841"/>
            <a:ext cx="791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1"/>
                </a:solidFill>
              </a:rPr>
              <a:t>[Chawla Hartline Malec Sivan ’10]: </a:t>
            </a:r>
            <a:r>
              <a:rPr lang="en-US" sz="2400" dirty="0"/>
              <a:t>Can apply prophet inequality to </a:t>
            </a:r>
            <a:r>
              <a:rPr lang="en-US" sz="2400" i="1" dirty="0"/>
              <a:t>virtual values</a:t>
            </a:r>
            <a:r>
              <a:rPr lang="en-US" sz="2400" dirty="0"/>
              <a:t> to achieve half of optimal revenue.</a:t>
            </a:r>
            <a:endParaRPr lang="en-US" sz="24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4EFD65-374D-44B1-87AD-67623DCFDB1B}"/>
                  </a:ext>
                </a:extLst>
              </p:cNvPr>
              <p:cNvSpPr txBox="1"/>
              <p:nvPr/>
            </p:nvSpPr>
            <p:spPr>
              <a:xfrm>
                <a:off x="2209800" y="2598241"/>
                <a:ext cx="5791200" cy="1100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         </a:t>
                </a:r>
                <a:r>
                  <a:rPr lang="en-US" dirty="0">
                    <a:solidFill>
                      <a:srgbClr val="FF0000"/>
                    </a:solidFill>
                  </a:rPr>
                  <a:t>(for single item)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4EFD65-374D-44B1-87AD-67623DCFD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598241"/>
                <a:ext cx="5791200" cy="1100238"/>
              </a:xfrm>
              <a:prstGeom prst="rect">
                <a:avLst/>
              </a:prstGeom>
              <a:blipFill>
                <a:blip r:embed="rId3"/>
                <a:stretch>
                  <a:fillRect b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1D523C-5128-46B2-B566-1D453ED6BF73}"/>
                  </a:ext>
                </a:extLst>
              </p:cNvPr>
              <p:cNvSpPr txBox="1"/>
              <p:nvPr/>
            </p:nvSpPr>
            <p:spPr>
              <a:xfrm>
                <a:off x="533400" y="4205644"/>
                <a:ext cx="8187752" cy="1616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tx1"/>
                  </a:buClr>
                  <a:buAutoNum type="arabicPeriod"/>
                </a:pPr>
                <a:r>
                  <a:rPr lang="en-US" sz="2000" i="1" dirty="0"/>
                  <a:t>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i="1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i="1" dirty="0"/>
              </a:p>
              <a:p>
                <a:pPr marL="457200" indent="-457200">
                  <a:buClr>
                    <a:schemeClr val="tx1"/>
                  </a:buClr>
                  <a:buAutoNum type="arabicPeriod"/>
                </a:pPr>
                <a:r>
                  <a:rPr lang="en-US" sz="2000" i="1" dirty="0"/>
                  <a:t>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i="1" dirty="0" err="1"/>
                  <a:t>s.t.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(t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Prob. Of selling is ½)</a:t>
                </a:r>
              </a:p>
              <a:p>
                <a:pPr marL="457200" indent="-457200">
                  <a:buClr>
                    <a:schemeClr val="tx1"/>
                  </a:buClr>
                  <a:buAutoNum type="arabicPeriod"/>
                </a:pPr>
                <a:r>
                  <a:rPr lang="en-US" sz="2000" i="1" dirty="0"/>
                  <a:t>Give to an agent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914400" lvl="1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i="1" dirty="0"/>
                  <a:t>With highest value</a:t>
                </a:r>
              </a:p>
              <a:p>
                <a:pPr marL="457200" indent="-457200">
                  <a:buClr>
                    <a:schemeClr val="tx1"/>
                  </a:buClr>
                  <a:buAutoNum type="arabicPeriod"/>
                </a:pPr>
                <a:r>
                  <a:rPr lang="en-US" sz="2000" i="1" dirty="0"/>
                  <a:t>Payment = max{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/>
                  <a:t>, second highest bid}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1D523C-5128-46B2-B566-1D453ED6B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205644"/>
                <a:ext cx="8187752" cy="1616468"/>
              </a:xfrm>
              <a:prstGeom prst="rect">
                <a:avLst/>
              </a:prstGeom>
              <a:blipFill>
                <a:blip r:embed="rId4"/>
                <a:stretch>
                  <a:fillRect l="-819" t="-2642" b="-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F61292-CFD9-458C-9127-E39C4E6DDB09}"/>
                  </a:ext>
                </a:extLst>
              </p:cNvPr>
              <p:cNvSpPr txBox="1"/>
              <p:nvPr/>
            </p:nvSpPr>
            <p:spPr>
              <a:xfrm>
                <a:off x="422847" y="3660755"/>
                <a:ext cx="8298305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Auction w/ E[Rev]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F61292-CFD9-458C-9127-E39C4E6DD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47" y="3660755"/>
                <a:ext cx="8298305" cy="613886"/>
              </a:xfrm>
              <a:prstGeom prst="rect">
                <a:avLst/>
              </a:prstGeom>
              <a:blipFill>
                <a:blip r:embed="rId5"/>
                <a:stretch>
                  <a:fillRect l="-1101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01" y="3771277"/>
            <a:ext cx="4994105" cy="33320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8495" y="1828800"/>
                <a:ext cx="7917305" cy="2330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Multiple choices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</a:rPr>
                  <a:t> that achieve the 2-approx of total value</a:t>
                </a:r>
                <a:r>
                  <a:rPr lang="en-US" sz="2800" dirty="0"/>
                  <a:t>.  Here’s one due to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[Kleinberg Weinberg 12]</a:t>
                </a:r>
                <a:r>
                  <a:rPr lang="en-US" sz="2400" dirty="0"/>
                  <a:t>:</a:t>
                </a: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Theorem (prophet inequality):</a:t>
                </a:r>
                <a:r>
                  <a:rPr lang="en-US" sz="2400" dirty="0"/>
                  <a:t> for one item, setting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yields expected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828800"/>
                <a:ext cx="7917305" cy="2330510"/>
              </a:xfrm>
              <a:prstGeom prst="rect">
                <a:avLst/>
              </a:prstGeom>
              <a:blipFill>
                <a:blip r:embed="rId4"/>
                <a:stretch>
                  <a:fillRect l="-1617" t="-2356" r="-77" b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4478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or 6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 or 8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or 10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417616"/>
            <a:ext cx="768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Example: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612301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(each box: prizes equally likely)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4914200"/>
            <a:ext cx="78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 = 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6172200" y="4505234"/>
            <a:ext cx="304800" cy="12003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7000" y="4505234"/>
            <a:ext cx="1288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 </a:t>
            </a:r>
            <a:r>
              <a:rPr lang="en-US" dirty="0" err="1"/>
              <a:t>w.p</a:t>
            </a:r>
            <a:r>
              <a:rPr lang="en-US" dirty="0"/>
              <a:t>. 1/2</a:t>
            </a:r>
          </a:p>
          <a:p>
            <a:r>
              <a:rPr lang="en-US" dirty="0"/>
              <a:t>8    </a:t>
            </a:r>
            <a:r>
              <a:rPr lang="en-US" dirty="0" err="1"/>
              <a:t>w.p</a:t>
            </a:r>
            <a:r>
              <a:rPr lang="en-US" dirty="0"/>
              <a:t>. 1/4</a:t>
            </a:r>
          </a:p>
          <a:p>
            <a:r>
              <a:rPr lang="en-US" dirty="0"/>
              <a:t>6    </a:t>
            </a:r>
            <a:r>
              <a:rPr lang="en-US" dirty="0" err="1"/>
              <a:t>w.p</a:t>
            </a:r>
            <a:r>
              <a:rPr lang="en-US" dirty="0"/>
              <a:t>. 1/8</a:t>
            </a:r>
          </a:p>
          <a:p>
            <a:r>
              <a:rPr lang="en-US" dirty="0"/>
              <a:t>2    </a:t>
            </a:r>
            <a:r>
              <a:rPr lang="en-US" dirty="0" err="1"/>
              <a:t>w.p</a:t>
            </a:r>
            <a:r>
              <a:rPr lang="en-US" dirty="0"/>
              <a:t>. 1/8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8858" y="5834261"/>
                <a:ext cx="24465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E[OPT] = 8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accept first prize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858" y="5834261"/>
                <a:ext cx="2446567" cy="646331"/>
              </a:xfrm>
              <a:prstGeom prst="rect">
                <a:avLst/>
              </a:prstGeom>
              <a:blipFill>
                <a:blip r:embed="rId5"/>
                <a:stretch>
                  <a:fillRect l="-199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2" grpId="0"/>
      <p:bldP spid="3" grpId="0"/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98305" cy="7007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59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Inequality: Proof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286" y="3195935"/>
            <a:ext cx="826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What can go wrong?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25055"/>
            <a:ext cx="2637064" cy="1442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094" y="4157008"/>
            <a:ext cx="7681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If threshold is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Too low:</a:t>
            </a:r>
            <a:r>
              <a:rPr lang="en-US" sz="2400" dirty="0"/>
              <a:t> we might accept a small prize, preventing us from taking a larger prize in a later round.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Too high:</a:t>
            </a:r>
            <a:r>
              <a:rPr lang="en-US" sz="2400" dirty="0"/>
              <a:t> we don’t accept </a:t>
            </a:r>
            <a:r>
              <a:rPr lang="en-US" sz="2400" i="1" dirty="0"/>
              <a:t>any</a:t>
            </a:r>
            <a:r>
              <a:rPr lang="en-US" sz="2400" dirty="0"/>
              <a:t> prize.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495" y="1524000"/>
                <a:ext cx="7917305" cy="1037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Theorem (prophet inequality):</a:t>
                </a:r>
                <a:r>
                  <a:rPr lang="en-US" sz="2400" dirty="0"/>
                  <a:t> for one item, setting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yields expected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524000"/>
                <a:ext cx="7917305" cy="1037848"/>
              </a:xfrm>
              <a:prstGeom prst="rect">
                <a:avLst/>
              </a:prstGeom>
              <a:blipFill>
                <a:blip r:embed="rId5"/>
                <a:stretch>
                  <a:fillRect l="-1232" t="-4706" r="-77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71282820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6463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 Proof for Full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0234" y="2819400"/>
                <a:ext cx="7681766" cy="3898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Idea: price </a:t>
                </a:r>
                <a:r>
                  <a:rPr lang="en-US" sz="24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is “balanced”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Bef>
                    <a:spcPts val="900"/>
                  </a:spcBef>
                  <a:buClr>
                    <a:schemeClr val="tx1"/>
                  </a:buClr>
                </a:pPr>
                <a:r>
                  <a:rPr lang="en-US" sz="2400" b="1" dirty="0"/>
                  <a:t>Case 1: </a:t>
                </a:r>
                <a:r>
                  <a:rPr lang="en-US" sz="2400" dirty="0"/>
                  <a:t>Somebody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buys the item.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/>
                  <a:t>revenue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/>
              </a:p>
              <a:p>
                <a:pPr>
                  <a:spcBef>
                    <a:spcPts val="900"/>
                  </a:spcBef>
                  <a:buClr>
                    <a:schemeClr val="tx1"/>
                  </a:buClr>
                </a:pPr>
                <a:r>
                  <a:rPr lang="en-US" sz="2400" b="1" dirty="0"/>
                  <a:t>Case 2: </a:t>
                </a:r>
                <a:r>
                  <a:rPr lang="en-US" sz="2400" dirty="0"/>
                  <a:t>Nobody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buys the item.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utility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/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b="1" dirty="0"/>
                  <a:t>In either case: </a:t>
                </a:r>
                <a:r>
                  <a:rPr lang="en-US" sz="2400" dirty="0"/>
                  <a:t>welfare = revenue + buyer utilities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34" y="2819400"/>
                <a:ext cx="7681766" cy="3898055"/>
              </a:xfrm>
              <a:prstGeom prst="rect">
                <a:avLst/>
              </a:prstGeom>
              <a:blipFill>
                <a:blip r:embed="rId3"/>
                <a:stretch>
                  <a:fillRect l="-1270" b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:\Documents and Settings\LENOVO USER\My Documents\My Pictures\Microsoft Clip Organizer\j034912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5898" y="1352001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p:pic>
        <p:nvPicPr>
          <p:cNvPr id="17" name="Picture 16" descr="C:\Documents and Settings\LENOVO USER\My Documents\My Pictures\Microsoft Clip Organizer\j035594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37186" y="1383287"/>
            <a:ext cx="621012" cy="788555"/>
          </a:xfrm>
          <a:prstGeom prst="rect">
            <a:avLst/>
          </a:prstGeom>
          <a:noFill/>
        </p:spPr>
      </p:pic>
      <p:pic>
        <p:nvPicPr>
          <p:cNvPr id="18" name="Picture 4" descr="C:\Documents and Settings\LENOVO USER\My Documents\Downloads\MC90035593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5690" y="1323109"/>
            <a:ext cx="664353" cy="843394"/>
          </a:xfrm>
          <a:prstGeom prst="rect">
            <a:avLst/>
          </a:prstGeom>
          <a:noFill/>
        </p:spPr>
      </p:pic>
      <p:pic>
        <p:nvPicPr>
          <p:cNvPr id="20" name="Picture 2" descr="C:\Documents and Settings\LENOVO USER\My Documents\My Pictures\Microsoft Clip Organizer\j034912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7593" y="1352001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23104"/>
                <a:ext cx="10202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37584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584" y="2223104"/>
                <a:ext cx="10202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62600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223104"/>
                <a:ext cx="10202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33184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84" y="2223104"/>
                <a:ext cx="102021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077200" y="60198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E4B22F-DAC1-4E3E-B808-CB74C1BB3E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2364"/>
            <a:ext cx="1569409" cy="7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066800"/>
                <a:ext cx="8498305" cy="4724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</a:rPr>
                  <a:t>Thm: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setting price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yields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</a:rPr>
                  <a:t>Proof. </a:t>
                </a:r>
                <a:r>
                  <a:rPr lang="en-US" sz="2800" dirty="0">
                    <a:solidFill>
                      <a:schemeClr val="bg2"/>
                    </a:solidFill>
                  </a:rPr>
                  <a:t>	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Random variable:</a:t>
                </a:r>
                <a:r>
                  <a:rPr lang="en-US" sz="2800" dirty="0">
                    <a:solidFill>
                      <a:schemeClr val="bg2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100" dirty="0"/>
                  <a:t> </a:t>
                </a:r>
                <a:endParaRPr lang="en-US" sz="1600" dirty="0"/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REVENUE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item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sold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]⋅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tem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sold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11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SURPLUS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utility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buyer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sees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item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sees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item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item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sold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item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sold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box>
                      <m:box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ite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sold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alue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REVENUE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SURPLUS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066800"/>
                <a:ext cx="8498305" cy="4724400"/>
              </a:xfrm>
              <a:blipFill>
                <a:blip r:embed="rId4"/>
                <a:stretch>
                  <a:fillRect l="-1076" b="-2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304800"/>
            <a:ext cx="7520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Extending to Stochastic Setting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5800" y="62484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901541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98305" cy="7007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59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7286" y="1600200"/>
                <a:ext cx="826951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</a:rPr>
                  <a:t>Thm:</a:t>
                </a:r>
                <a:r>
                  <a:rPr lang="en-US" sz="2400" dirty="0"/>
                  <a:t> for one item, price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r>
                  <a:rPr lang="en-US" sz="2400" dirty="0"/>
                  <a:t> yields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86" y="1600200"/>
                <a:ext cx="8269514" cy="613886"/>
              </a:xfrm>
              <a:prstGeom prst="rect">
                <a:avLst/>
              </a:prstGeom>
              <a:blipFill>
                <a:blip r:embed="rId4"/>
                <a:stretch>
                  <a:fillRect l="-110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21" y="2305821"/>
            <a:ext cx="3180443" cy="1739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094" y="4001631"/>
            <a:ext cx="7964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Summary: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Price is high enough that expected </a:t>
            </a:r>
            <a:r>
              <a:rPr lang="en-US" sz="2400" dirty="0">
                <a:solidFill>
                  <a:srgbClr val="C00000"/>
                </a:solidFill>
              </a:rPr>
              <a:t>revenue</a:t>
            </a:r>
            <a:r>
              <a:rPr lang="en-US" sz="2400" dirty="0"/>
              <a:t> offsets the </a:t>
            </a:r>
            <a:br>
              <a:rPr lang="en-US" sz="2400" dirty="0"/>
            </a:br>
            <a:r>
              <a:rPr lang="en-US" sz="2400" dirty="0"/>
              <a:t>opportunity cost of </a:t>
            </a:r>
            <a:r>
              <a:rPr lang="en-US" sz="2400" dirty="0">
                <a:solidFill>
                  <a:srgbClr val="C00000"/>
                </a:solidFill>
              </a:rPr>
              <a:t>selling the item</a:t>
            </a:r>
            <a:r>
              <a:rPr lang="en-US" sz="2400" dirty="0"/>
              <a:t>.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Price is low enough that expected buyer </a:t>
            </a:r>
            <a:r>
              <a:rPr lang="en-US" sz="2400" dirty="0">
                <a:solidFill>
                  <a:schemeClr val="accent1"/>
                </a:solidFill>
              </a:rPr>
              <a:t>surplus</a:t>
            </a:r>
            <a:r>
              <a:rPr lang="en-US" sz="2400" dirty="0"/>
              <a:t> offsets the value left on the table due to the </a:t>
            </a:r>
            <a:r>
              <a:rPr lang="en-US" sz="2400" dirty="0">
                <a:solidFill>
                  <a:schemeClr val="accent1"/>
                </a:solidFill>
              </a:rPr>
              <a:t>item going unsold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958966"/>
      </p:ext>
    </p:extLst>
  </p:cSld>
  <p:clrMapOvr>
    <a:masterClrMapping/>
  </p:clrMapOvr>
  <p:transition advTm="103929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097959"/>
            <a:ext cx="8327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Secretaries and Prophet Secretaries</a:t>
            </a:r>
          </a:p>
        </p:txBody>
      </p:sp>
    </p:spTree>
    <p:extLst>
      <p:ext uri="{BB962C8B-B14F-4D97-AF65-F5344CB8AC3E}">
        <p14:creationId xmlns:p14="http://schemas.microsoft.com/office/powerpoint/2010/main" val="69302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2706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 Variation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730826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Prophet Inequality: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Prizes drawn from distributions, order is arbitrary</a:t>
            </a:r>
            <a:endParaRPr lang="en-US" sz="2800" dirty="0"/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A Related Problem: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Prizes are arbitrary, order is uniformly random</a:t>
            </a:r>
          </a:p>
          <a:p>
            <a:pPr>
              <a:buClr>
                <a:schemeClr val="tx1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343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2691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Let’s Play…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331206" y="260786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682,918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82561" y="2607859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  <a:r>
              <a:rPr lang="en-US" sz="2400" baseline="30000" dirty="0"/>
              <a:t>99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913911" y="260786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35540" y="260786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5.21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 flipV="1">
            <a:off x="1766303" y="2426731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3437954" y="2426732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 flipV="1">
            <a:off x="5142814" y="2437016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 flipV="1">
            <a:off x="6817319" y="2426732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30D7D40-9332-4964-B3AD-261D875199B0}"/>
              </a:ext>
            </a:extLst>
          </p:cNvPr>
          <p:cNvSpPr txBox="1"/>
          <p:nvPr/>
        </p:nvSpPr>
        <p:spPr>
          <a:xfrm>
            <a:off x="762000" y="5191780"/>
            <a:ext cx="73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The game of googol </a:t>
            </a:r>
            <a:r>
              <a:rPr lang="en-US" sz="2800" dirty="0">
                <a:solidFill>
                  <a:schemeClr val="accent1"/>
                </a:solidFill>
              </a:rPr>
              <a:t>[Gardner ‘60]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-1.11111E-6 0.08194 0.03889 0.14884 0.08629 0.14884 C 0.14236 0.14884 0.1625 0.0743 0.17101 0.02962 L 0.17986 -0.0301 C 0.18854 -0.07477 0.21007 -0.14862 0.27327 -0.14862 C 0.31372 -0.14862 0.35972 -0.08218 0.35972 4.81481E-6 C 0.35972 0.08194 0.31372 0.14884 0.27327 0.14884 C 0.21007 0.14884 0.18854 0.0743 0.17986 0.02962 L 0.17101 -0.0301 C 0.1625 -0.07477 0.14236 -0.14862 0.08629 -0.14862 C 0.03889 -0.14862 -1.11111E-6 -0.08218 -1.11111E-6 4.81481E-6 Z " pathEditMode="relative" rAng="0" ptsTypes="AAAAAAAAA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C 1.11022E-16 0.07361 0.03576 0.13357 0.07951 0.13357 C 0.13108 0.13357 0.14965 0.06713 0.15747 0.02685 L 0.16563 -0.02685 C 0.17361 -0.06713 0.1934 -0.1331 0.25156 -0.1331 C 0.28889 -0.1331 0.33125 -0.07384 0.33125 -1.85185E-6 C 0.33125 0.07361 0.28889 0.13357 0.25156 0.13357 C 0.1934 0.13357 0.17361 0.06713 0.16563 0.02685 L 0.15747 -0.02685 C 0.14965 -0.06713 0.13108 -0.1331 0.07951 -0.1331 C 0.03576 -0.1331 1.11022E-16 -0.07384 1.11022E-16 -1.85185E-6 Z " pathEditMode="relative" rAng="0" ptsTypes="AAAAAAAAAAA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C -4.44444E-6 0.11644 -0.01805 0.21134 -0.03975 0.21134 C -0.06545 0.21134 -0.07482 0.10602 -0.07864 0.04236 L -0.08263 -0.04259 C -0.0868 -0.10602 -0.09652 -0.21088 -0.12569 -0.21088 C -0.14427 -0.21088 -0.16527 -0.11666 -0.16527 -1.85185E-6 C -0.16527 0.11644 -0.14427 0.21134 -0.12569 0.21134 C -0.09652 0.21134 -0.0868 0.10602 -0.08263 0.04236 L -0.07864 -0.04259 C -0.07482 -0.10602 -0.06545 -0.21088 -0.03975 -0.21088 C -0.01805 -0.21088 -4.44444E-6 -0.11666 -4.44444E-6 -1.85185E-6 Z " pathEditMode="relative" rAng="0" ptsTypes="AAAAAAAAA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-3.33333E-6 0.0331 -0.03889 0.05996 -0.08611 0.05996 C -0.14184 0.05996 -0.16215 0.03009 -0.17048 0.01204 L -0.17916 -0.01204 C -0.18802 -0.03009 -0.20937 -0.05995 -0.27239 -0.05995 C -0.31267 -0.05995 -0.35833 -0.0331 -0.35833 -1.48148E-6 C -0.35833 0.0331 -0.31267 0.05996 -0.27239 0.05996 C -0.20937 0.05996 -0.18802 0.03009 -0.17916 0.01204 L -0.17048 -0.01204 C -0.16215 -0.03009 -0.14184 -0.05995 -0.08611 -0.05995 C -0.03889 -0.05995 -3.33333E-6 -0.0331 -3.33333E-6 -1.48148E-6 Z " pathEditMode="relative" rAng="0" ptsTypes="AAAAAAAAA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" grpId="0"/>
      <p:bldP spid="21" grpId="0"/>
      <p:bldP spid="22" grpId="0"/>
      <p:bldP spid="2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F89A8B-72DD-47D0-AD39-CFF033B27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371"/>
            <a:ext cx="9144000" cy="37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6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02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Secretary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3" y="1752600"/>
            <a:ext cx="8291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Theorem: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[Lindley ’61, </a:t>
            </a:r>
            <a:r>
              <a:rPr lang="en-US" sz="2400" dirty="0" err="1">
                <a:solidFill>
                  <a:schemeClr val="accent1"/>
                </a:solidFill>
              </a:rPr>
              <a:t>Dynkin</a:t>
            </a:r>
            <a:r>
              <a:rPr lang="en-US" sz="2400" dirty="0">
                <a:solidFill>
                  <a:schemeClr val="accent1"/>
                </a:solidFill>
              </a:rPr>
              <a:t> ‘63, Gilbert and </a:t>
            </a:r>
            <a:r>
              <a:rPr lang="en-US" sz="2400" dirty="0" err="1">
                <a:solidFill>
                  <a:schemeClr val="accent1"/>
                </a:solidFill>
              </a:rPr>
              <a:t>Mosteller</a:t>
            </a:r>
            <a:r>
              <a:rPr lang="en-US" sz="2400" dirty="0">
                <a:solidFill>
                  <a:schemeClr val="accent1"/>
                </a:solidFill>
              </a:rPr>
              <a:t> ‘66]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034" y="2362200"/>
                <a:ext cx="7681766" cy="219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 strategy for the secretary problem such that</a:t>
                </a: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𝑠𝑒𝑙𝑒𝑐𝑡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𝑙𝑎𝑟𝑔𝑒𝑠𝑡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and the factor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is tight 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grows large.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4" y="2362200"/>
                <a:ext cx="7681766" cy="2194383"/>
              </a:xfrm>
              <a:prstGeom prst="rect">
                <a:avLst/>
              </a:prstGeom>
              <a:blipFill>
                <a:blip r:embed="rId3"/>
                <a:stretch>
                  <a:fillRect l="-1586" t="-2786" b="-6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4032" y="5141893"/>
                <a:ext cx="7834168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Strategy</a:t>
                </a:r>
                <a:r>
                  <a:rPr lang="en-US" sz="2800" dirty="0"/>
                  <a:t>: observe the first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values, then accept the next value that is larger than all previous.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2" y="5141893"/>
                <a:ext cx="7834168" cy="954107"/>
              </a:xfrm>
              <a:prstGeom prst="rect">
                <a:avLst/>
              </a:prstGeom>
              <a:blipFill>
                <a:blip r:embed="rId4"/>
                <a:stretch>
                  <a:fillRect l="-1555" t="-5732" b="-17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6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5501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Prophets vs Secretaries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Prophet Inequality: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Prizes drawn from distributions, order is arbitrary</a:t>
            </a:r>
            <a:endParaRPr lang="en-US" sz="2800" dirty="0"/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Secretary Problem / Game of Googol: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Prizes are arbitrary, order is uniformly random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Prophet Secretary: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Prizes drawn from distributions, order is uniformly random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963477-8B67-4BB4-A368-FC3A4AD73F5A}"/>
                  </a:ext>
                </a:extLst>
              </p14:cNvPr>
              <p14:cNvContentPartPr/>
              <p14:nvPr/>
            </p14:nvContentPartPr>
            <p14:xfrm rot="712850">
              <a:off x="2892810" y="5082594"/>
              <a:ext cx="405720" cy="256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963477-8B67-4BB4-A368-FC3A4AD73F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712850">
                <a:off x="2883810" y="5073594"/>
                <a:ext cx="423360" cy="2739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D1BB60F-60E7-4227-BDF8-5452B215F773}"/>
              </a:ext>
            </a:extLst>
          </p:cNvPr>
          <p:cNvSpPr txBox="1"/>
          <p:nvPr/>
        </p:nvSpPr>
        <p:spPr>
          <a:xfrm>
            <a:off x="2617862" y="5251657"/>
            <a:ext cx="102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known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B646E-1D6E-4AD8-8A8A-7F5B653FE011}"/>
              </a:ext>
            </a:extLst>
          </p:cNvPr>
          <p:cNvSpPr txBox="1"/>
          <p:nvPr/>
        </p:nvSpPr>
        <p:spPr>
          <a:xfrm>
            <a:off x="6248400" y="5251657"/>
            <a:ext cx="26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and revealed online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9E40F47-BC29-4162-9F38-3780DE6EC62D}"/>
                  </a:ext>
                </a:extLst>
              </p14:cNvPr>
              <p14:cNvContentPartPr/>
              <p14:nvPr/>
            </p14:nvContentPartPr>
            <p14:xfrm rot="712850">
              <a:off x="7904887" y="5068219"/>
              <a:ext cx="405720" cy="256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9E40F47-BC29-4162-9F38-3780DE6EC6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712850">
                <a:off x="7895887" y="5059219"/>
                <a:ext cx="423360" cy="273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2075935-4AFF-4521-8388-9E929B948376}"/>
              </a:ext>
            </a:extLst>
          </p:cNvPr>
          <p:cNvSpPr txBox="1"/>
          <p:nvPr/>
        </p:nvSpPr>
        <p:spPr>
          <a:xfrm>
            <a:off x="2435199" y="5638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1"/>
                </a:solidFill>
              </a:rPr>
              <a:t>[Esfandiari, Hajiaghayi, </a:t>
            </a:r>
            <a:r>
              <a:rPr lang="en-US" sz="2400" dirty="0" err="1">
                <a:solidFill>
                  <a:schemeClr val="accent1"/>
                </a:solidFill>
              </a:rPr>
              <a:t>Liaghat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Monemizadeh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‘15]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1676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[0,7]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[1,5]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blipFill>
                <a:blip r:embed="rId4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420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[1,5]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blipFill>
                <a:blip r:embed="rId4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[0,7]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C1FB062-CA4F-468E-A90D-F3A3D69B6144}"/>
              </a:ext>
            </a:extLst>
          </p:cNvPr>
          <p:cNvSpPr txBox="1"/>
          <p:nvPr/>
        </p:nvSpPr>
        <p:spPr>
          <a:xfrm>
            <a:off x="381000" y="525959"/>
            <a:ext cx="1676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Recall:</a:t>
            </a:r>
          </a:p>
        </p:txBody>
      </p:sp>
    </p:spTree>
    <p:extLst>
      <p:ext uri="{BB962C8B-B14F-4D97-AF65-F5344CB8AC3E}">
        <p14:creationId xmlns:p14="http://schemas.microsoft.com/office/powerpoint/2010/main" val="2632372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304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Secretary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3" y="1752600"/>
            <a:ext cx="8672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Theorem: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[Esfandiari, Hajiaghayi, </a:t>
            </a:r>
            <a:r>
              <a:rPr lang="en-US" sz="2400" dirty="0" err="1">
                <a:solidFill>
                  <a:schemeClr val="accent1"/>
                </a:solidFill>
              </a:rPr>
              <a:t>Liaghat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Monemizadeh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‘15]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034" y="2362200"/>
                <a:ext cx="7681766" cy="1922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 strategy for the gambler such that</a:t>
                </a:r>
              </a:p>
              <a:p>
                <a:pPr>
                  <a:buClr>
                    <a:schemeClr val="tx1"/>
                  </a:buClr>
                </a:pPr>
                <a:endParaRPr lang="en-US" sz="2800" b="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𝑝𝑟𝑖𝑧𝑒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4" y="2362200"/>
                <a:ext cx="7681766" cy="1922257"/>
              </a:xfrm>
              <a:prstGeom prst="rect">
                <a:avLst/>
              </a:prstGeom>
              <a:blipFill>
                <a:blip r:embed="rId3"/>
                <a:stretch>
                  <a:fillRect l="-1586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464119-C57E-409A-8BE5-D8D847E391AB}"/>
                  </a:ext>
                </a:extLst>
              </p:cNvPr>
              <p:cNvSpPr txBox="1"/>
              <p:nvPr/>
            </p:nvSpPr>
            <p:spPr>
              <a:xfrm>
                <a:off x="624033" y="5146035"/>
                <a:ext cx="7834168" cy="1168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accent1"/>
                    </a:solidFill>
                  </a:rPr>
                  <a:t>[Azar, </a:t>
                </a:r>
                <a:r>
                  <a:rPr lang="en-US" sz="2800" dirty="0" err="1">
                    <a:solidFill>
                      <a:schemeClr val="accent1"/>
                    </a:solidFill>
                  </a:rPr>
                  <a:t>Chiplunkar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, Kaplan EC’18]</a:t>
                </a:r>
                <a:r>
                  <a:rPr lang="en-US" sz="2800" dirty="0"/>
                  <a:t>: A strategy for the gambler that beats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464119-C57E-409A-8BE5-D8D847E39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3" y="5146035"/>
                <a:ext cx="7834168" cy="1168077"/>
              </a:xfrm>
              <a:prstGeom prst="rect">
                <a:avLst/>
              </a:prstGeom>
              <a:blipFill>
                <a:blip r:embed="rId4"/>
                <a:stretch>
                  <a:fillRect l="-1555" t="-468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5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304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Secretary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F987F7-6E5C-41C6-A92A-7FDDBE6E72BE}"/>
              </a:ext>
            </a:extLst>
          </p:cNvPr>
          <p:cNvCxnSpPr/>
          <p:nvPr/>
        </p:nvCxnSpPr>
        <p:spPr>
          <a:xfrm>
            <a:off x="1057828" y="2137681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74254F-A917-4798-8876-B888463894EA}"/>
              </a:ext>
            </a:extLst>
          </p:cNvPr>
          <p:cNvCxnSpPr>
            <a:cxnSpLocks/>
          </p:cNvCxnSpPr>
          <p:nvPr/>
        </p:nvCxnSpPr>
        <p:spPr>
          <a:xfrm>
            <a:off x="1066793" y="5261881"/>
            <a:ext cx="4038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3C3F4C-D962-4AF7-8D0D-F913B6A9A9B3}"/>
              </a:ext>
            </a:extLst>
          </p:cNvPr>
          <p:cNvSpPr txBox="1"/>
          <p:nvPr/>
        </p:nvSpPr>
        <p:spPr>
          <a:xfrm>
            <a:off x="228600" y="3204481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2B29DE-CE96-4B5B-8999-EEA3553739A7}"/>
              </a:ext>
            </a:extLst>
          </p:cNvPr>
          <p:cNvCxnSpPr/>
          <p:nvPr/>
        </p:nvCxnSpPr>
        <p:spPr>
          <a:xfrm flipV="1">
            <a:off x="15240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1C7376-4F07-4A64-AA43-014988EA74D6}"/>
              </a:ext>
            </a:extLst>
          </p:cNvPr>
          <p:cNvCxnSpPr/>
          <p:nvPr/>
        </p:nvCxnSpPr>
        <p:spPr>
          <a:xfrm flipV="1">
            <a:off x="19812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E7A6F7-7446-4AA1-A47B-9409A855CB3D}"/>
              </a:ext>
            </a:extLst>
          </p:cNvPr>
          <p:cNvCxnSpPr/>
          <p:nvPr/>
        </p:nvCxnSpPr>
        <p:spPr>
          <a:xfrm flipV="1">
            <a:off x="24384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C448B9-62BA-47D8-BDE5-3A4B4A323A7B}"/>
              </a:ext>
            </a:extLst>
          </p:cNvPr>
          <p:cNvCxnSpPr/>
          <p:nvPr/>
        </p:nvCxnSpPr>
        <p:spPr>
          <a:xfrm flipV="1">
            <a:off x="28956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B0C4CA-8577-4CE0-8521-6E5B3CBC143F}"/>
              </a:ext>
            </a:extLst>
          </p:cNvPr>
          <p:cNvCxnSpPr/>
          <p:nvPr/>
        </p:nvCxnSpPr>
        <p:spPr>
          <a:xfrm flipV="1">
            <a:off x="33528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EA6FDD-3F88-41B1-A94E-0DF5335795C4}"/>
              </a:ext>
            </a:extLst>
          </p:cNvPr>
          <p:cNvCxnSpPr/>
          <p:nvPr/>
        </p:nvCxnSpPr>
        <p:spPr>
          <a:xfrm flipV="1">
            <a:off x="38100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BB2168-B44C-47D9-B7C6-5E5FE29D60C8}"/>
              </a:ext>
            </a:extLst>
          </p:cNvPr>
          <p:cNvCxnSpPr/>
          <p:nvPr/>
        </p:nvCxnSpPr>
        <p:spPr>
          <a:xfrm flipV="1">
            <a:off x="42672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6182D3-F88A-4B14-BB06-4460ED2F3E7B}"/>
              </a:ext>
            </a:extLst>
          </p:cNvPr>
          <p:cNvCxnSpPr/>
          <p:nvPr/>
        </p:nvCxnSpPr>
        <p:spPr>
          <a:xfrm flipV="1">
            <a:off x="47244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6E94785-3765-4683-9553-6E756DAED7BC}"/>
              </a:ext>
            </a:extLst>
          </p:cNvPr>
          <p:cNvSpPr txBox="1"/>
          <p:nvPr/>
        </p:nvSpPr>
        <p:spPr>
          <a:xfrm>
            <a:off x="1373153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29CB43-7964-4A48-8695-B8A04B681EC7}"/>
              </a:ext>
            </a:extLst>
          </p:cNvPr>
          <p:cNvSpPr txBox="1"/>
          <p:nvPr/>
        </p:nvSpPr>
        <p:spPr>
          <a:xfrm>
            <a:off x="1830353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F455FD-1A24-45CB-8456-FCA3590E4A80}"/>
              </a:ext>
            </a:extLst>
          </p:cNvPr>
          <p:cNvSpPr txBox="1"/>
          <p:nvPr/>
        </p:nvSpPr>
        <p:spPr>
          <a:xfrm>
            <a:off x="2287557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288989-1BC8-462E-806A-AD346A3FBF45}"/>
              </a:ext>
            </a:extLst>
          </p:cNvPr>
          <p:cNvSpPr txBox="1"/>
          <p:nvPr/>
        </p:nvSpPr>
        <p:spPr>
          <a:xfrm>
            <a:off x="2744757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4314F4-E00E-4AB9-81E6-D52923880144}"/>
              </a:ext>
            </a:extLst>
          </p:cNvPr>
          <p:cNvSpPr txBox="1"/>
          <p:nvPr/>
        </p:nvSpPr>
        <p:spPr>
          <a:xfrm>
            <a:off x="3203507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614114-D818-4D96-8F8F-E50CAA25CADC}"/>
              </a:ext>
            </a:extLst>
          </p:cNvPr>
          <p:cNvSpPr txBox="1"/>
          <p:nvPr/>
        </p:nvSpPr>
        <p:spPr>
          <a:xfrm>
            <a:off x="3660707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47EE2F-4E07-49DA-9F8F-CC9284626D53}"/>
              </a:ext>
            </a:extLst>
          </p:cNvPr>
          <p:cNvSpPr txBox="1"/>
          <p:nvPr/>
        </p:nvSpPr>
        <p:spPr>
          <a:xfrm>
            <a:off x="4117911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60968F-DA58-4D74-B190-6BFB8272E358}"/>
              </a:ext>
            </a:extLst>
          </p:cNvPr>
          <p:cNvSpPr txBox="1"/>
          <p:nvPr/>
        </p:nvSpPr>
        <p:spPr>
          <a:xfrm>
            <a:off x="4575111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84483B-28B5-4D83-BB8F-FEECA061DDBF}"/>
              </a:ext>
            </a:extLst>
          </p:cNvPr>
          <p:cNvSpPr/>
          <p:nvPr/>
        </p:nvSpPr>
        <p:spPr>
          <a:xfrm>
            <a:off x="1447800" y="2290081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3EC209-3811-4E30-AED8-CDD4EA628C89}"/>
              </a:ext>
            </a:extLst>
          </p:cNvPr>
          <p:cNvSpPr/>
          <p:nvPr/>
        </p:nvSpPr>
        <p:spPr>
          <a:xfrm>
            <a:off x="1905000" y="2402132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5B44F5-E8DE-4F8F-A038-E7B84FBB3304}"/>
              </a:ext>
            </a:extLst>
          </p:cNvPr>
          <p:cNvSpPr/>
          <p:nvPr/>
        </p:nvSpPr>
        <p:spPr>
          <a:xfrm>
            <a:off x="2362200" y="2709177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24A840-91E4-4EEB-B54A-BAAC130CC5A1}"/>
              </a:ext>
            </a:extLst>
          </p:cNvPr>
          <p:cNvSpPr/>
          <p:nvPr/>
        </p:nvSpPr>
        <p:spPr>
          <a:xfrm>
            <a:off x="2819402" y="3247534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2EB293-BFFB-441C-A75B-2D4107FD3FD4}"/>
              </a:ext>
            </a:extLst>
          </p:cNvPr>
          <p:cNvSpPr/>
          <p:nvPr/>
        </p:nvSpPr>
        <p:spPr>
          <a:xfrm>
            <a:off x="3276603" y="4164177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41FE96-9FF7-495A-AB58-078D6EE5855C}"/>
              </a:ext>
            </a:extLst>
          </p:cNvPr>
          <p:cNvSpPr/>
          <p:nvPr/>
        </p:nvSpPr>
        <p:spPr>
          <a:xfrm>
            <a:off x="3733803" y="4352428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C7132A-1AF6-40A5-81CB-4186BB9DBE6A}"/>
              </a:ext>
            </a:extLst>
          </p:cNvPr>
          <p:cNvSpPr/>
          <p:nvPr/>
        </p:nvSpPr>
        <p:spPr>
          <a:xfrm>
            <a:off x="4191003" y="4545184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165290-54DB-4273-A46D-43D4F645FE9E}"/>
              </a:ext>
            </a:extLst>
          </p:cNvPr>
          <p:cNvSpPr/>
          <p:nvPr/>
        </p:nvSpPr>
        <p:spPr>
          <a:xfrm>
            <a:off x="4648203" y="4733435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12681C8-2A71-4706-9A39-E21860C9464D}"/>
              </a:ext>
            </a:extLst>
          </p:cNvPr>
          <p:cNvSpPr/>
          <p:nvPr/>
        </p:nvSpPr>
        <p:spPr>
          <a:xfrm>
            <a:off x="1447800" y="3894786"/>
            <a:ext cx="152393" cy="1523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7D5BBCA-0900-4389-9E5A-B2FC09FABA50}"/>
              </a:ext>
            </a:extLst>
          </p:cNvPr>
          <p:cNvSpPr/>
          <p:nvPr/>
        </p:nvSpPr>
        <p:spPr>
          <a:xfrm>
            <a:off x="1905000" y="2671088"/>
            <a:ext cx="152393" cy="1523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037443C-A158-4A46-A8B1-A73DA62D9DD4}"/>
              </a:ext>
            </a:extLst>
          </p:cNvPr>
          <p:cNvSpPr/>
          <p:nvPr/>
        </p:nvSpPr>
        <p:spPr>
          <a:xfrm>
            <a:off x="2362200" y="3715506"/>
            <a:ext cx="152393" cy="1523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3704C52-5BE2-4830-994A-DFE23B4C8788}"/>
              </a:ext>
            </a:extLst>
          </p:cNvPr>
          <p:cNvSpPr/>
          <p:nvPr/>
        </p:nvSpPr>
        <p:spPr>
          <a:xfrm>
            <a:off x="2819403" y="4809631"/>
            <a:ext cx="152393" cy="1523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EC8ABD3-20F5-4A24-9707-8E0CC0D7250C}"/>
              </a:ext>
            </a:extLst>
          </p:cNvPr>
          <p:cNvSpPr/>
          <p:nvPr/>
        </p:nvSpPr>
        <p:spPr>
          <a:xfrm>
            <a:off x="3281083" y="3174706"/>
            <a:ext cx="152393" cy="1523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B49AA4B-83E1-4912-B918-023FB9F3B9C8}"/>
              </a:ext>
            </a:extLst>
          </p:cNvPr>
          <p:cNvSpPr/>
          <p:nvPr/>
        </p:nvSpPr>
        <p:spPr>
          <a:xfrm>
            <a:off x="3133165" y="3025186"/>
            <a:ext cx="457201" cy="45717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FB365C-47C9-4D96-8D09-4923A23B0DCB}"/>
              </a:ext>
            </a:extLst>
          </p:cNvPr>
          <p:cNvCxnSpPr>
            <a:cxnSpLocks/>
          </p:cNvCxnSpPr>
          <p:nvPr/>
        </p:nvCxnSpPr>
        <p:spPr>
          <a:xfrm flipH="1">
            <a:off x="1674840" y="1783597"/>
            <a:ext cx="648478" cy="50648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6C24388-8FC7-46F5-AD11-0768CF71E73C}"/>
              </a:ext>
            </a:extLst>
          </p:cNvPr>
          <p:cNvSpPr txBox="1"/>
          <p:nvPr/>
        </p:nvSpPr>
        <p:spPr>
          <a:xfrm>
            <a:off x="2287557" y="1469191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threshold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E6DC03A-B535-47AF-84C8-69176067D298}"/>
              </a:ext>
            </a:extLst>
          </p:cNvPr>
          <p:cNvCxnSpPr>
            <a:cxnSpLocks/>
          </p:cNvCxnSpPr>
          <p:nvPr/>
        </p:nvCxnSpPr>
        <p:spPr>
          <a:xfrm flipV="1">
            <a:off x="862486" y="4067025"/>
            <a:ext cx="525286" cy="50341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718B881-BC96-4FAE-9D57-0611B0E33688}"/>
              </a:ext>
            </a:extLst>
          </p:cNvPr>
          <p:cNvSpPr txBox="1"/>
          <p:nvPr/>
        </p:nvSpPr>
        <p:spPr>
          <a:xfrm>
            <a:off x="324722" y="4504821"/>
            <a:ext cx="64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prize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2ECA7B-F034-4779-B2D6-E860C4CD038F}"/>
              </a:ext>
            </a:extLst>
          </p:cNvPr>
          <p:cNvSpPr txBox="1"/>
          <p:nvPr/>
        </p:nvSpPr>
        <p:spPr>
          <a:xfrm>
            <a:off x="5078505" y="5048943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</a:t>
            </a:r>
          </a:p>
        </p:txBody>
      </p:sp>
    </p:spTree>
    <p:extLst>
      <p:ext uri="{BB962C8B-B14F-4D97-AF65-F5344CB8AC3E}">
        <p14:creationId xmlns:p14="http://schemas.microsoft.com/office/powerpoint/2010/main" val="26386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3" grpId="0"/>
      <p:bldP spid="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304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Secretary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F987F7-6E5C-41C6-A92A-7FDDBE6E72BE}"/>
              </a:ext>
            </a:extLst>
          </p:cNvPr>
          <p:cNvCxnSpPr/>
          <p:nvPr/>
        </p:nvCxnSpPr>
        <p:spPr>
          <a:xfrm>
            <a:off x="1057828" y="2137681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74254F-A917-4798-8876-B888463894EA}"/>
              </a:ext>
            </a:extLst>
          </p:cNvPr>
          <p:cNvCxnSpPr>
            <a:cxnSpLocks/>
          </p:cNvCxnSpPr>
          <p:nvPr/>
        </p:nvCxnSpPr>
        <p:spPr>
          <a:xfrm>
            <a:off x="1066793" y="5261881"/>
            <a:ext cx="4038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3C3F4C-D962-4AF7-8D0D-F913B6A9A9B3}"/>
              </a:ext>
            </a:extLst>
          </p:cNvPr>
          <p:cNvSpPr txBox="1"/>
          <p:nvPr/>
        </p:nvSpPr>
        <p:spPr>
          <a:xfrm>
            <a:off x="228600" y="3204481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0432DE-396E-4400-AE89-8347049C4306}"/>
              </a:ext>
            </a:extLst>
          </p:cNvPr>
          <p:cNvSpPr txBox="1"/>
          <p:nvPr/>
        </p:nvSpPr>
        <p:spPr>
          <a:xfrm>
            <a:off x="5078505" y="5048943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2B29DE-CE96-4B5B-8999-EEA3553739A7}"/>
              </a:ext>
            </a:extLst>
          </p:cNvPr>
          <p:cNvCxnSpPr/>
          <p:nvPr/>
        </p:nvCxnSpPr>
        <p:spPr>
          <a:xfrm flipV="1">
            <a:off x="15240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1C7376-4F07-4A64-AA43-014988EA74D6}"/>
              </a:ext>
            </a:extLst>
          </p:cNvPr>
          <p:cNvCxnSpPr/>
          <p:nvPr/>
        </p:nvCxnSpPr>
        <p:spPr>
          <a:xfrm flipV="1">
            <a:off x="19812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E7A6F7-7446-4AA1-A47B-9409A855CB3D}"/>
              </a:ext>
            </a:extLst>
          </p:cNvPr>
          <p:cNvCxnSpPr/>
          <p:nvPr/>
        </p:nvCxnSpPr>
        <p:spPr>
          <a:xfrm flipV="1">
            <a:off x="24384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C448B9-62BA-47D8-BDE5-3A4B4A323A7B}"/>
              </a:ext>
            </a:extLst>
          </p:cNvPr>
          <p:cNvCxnSpPr/>
          <p:nvPr/>
        </p:nvCxnSpPr>
        <p:spPr>
          <a:xfrm flipV="1">
            <a:off x="28956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B0C4CA-8577-4CE0-8521-6E5B3CBC143F}"/>
              </a:ext>
            </a:extLst>
          </p:cNvPr>
          <p:cNvCxnSpPr/>
          <p:nvPr/>
        </p:nvCxnSpPr>
        <p:spPr>
          <a:xfrm flipV="1">
            <a:off x="33528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EA6FDD-3F88-41B1-A94E-0DF5335795C4}"/>
              </a:ext>
            </a:extLst>
          </p:cNvPr>
          <p:cNvCxnSpPr/>
          <p:nvPr/>
        </p:nvCxnSpPr>
        <p:spPr>
          <a:xfrm flipV="1">
            <a:off x="38100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BB2168-B44C-47D9-B7C6-5E5FE29D60C8}"/>
              </a:ext>
            </a:extLst>
          </p:cNvPr>
          <p:cNvCxnSpPr/>
          <p:nvPr/>
        </p:nvCxnSpPr>
        <p:spPr>
          <a:xfrm flipV="1">
            <a:off x="42672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6182D3-F88A-4B14-BB06-4460ED2F3E7B}"/>
              </a:ext>
            </a:extLst>
          </p:cNvPr>
          <p:cNvCxnSpPr/>
          <p:nvPr/>
        </p:nvCxnSpPr>
        <p:spPr>
          <a:xfrm flipV="1">
            <a:off x="47244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6E94785-3765-4683-9553-6E756DAED7BC}"/>
              </a:ext>
            </a:extLst>
          </p:cNvPr>
          <p:cNvSpPr txBox="1"/>
          <p:nvPr/>
        </p:nvSpPr>
        <p:spPr>
          <a:xfrm>
            <a:off x="1373153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29CB43-7964-4A48-8695-B8A04B681EC7}"/>
              </a:ext>
            </a:extLst>
          </p:cNvPr>
          <p:cNvSpPr txBox="1"/>
          <p:nvPr/>
        </p:nvSpPr>
        <p:spPr>
          <a:xfrm>
            <a:off x="1830353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F455FD-1A24-45CB-8456-FCA3590E4A80}"/>
              </a:ext>
            </a:extLst>
          </p:cNvPr>
          <p:cNvSpPr txBox="1"/>
          <p:nvPr/>
        </p:nvSpPr>
        <p:spPr>
          <a:xfrm>
            <a:off x="2287557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288989-1BC8-462E-806A-AD346A3FBF45}"/>
              </a:ext>
            </a:extLst>
          </p:cNvPr>
          <p:cNvSpPr txBox="1"/>
          <p:nvPr/>
        </p:nvSpPr>
        <p:spPr>
          <a:xfrm>
            <a:off x="2744757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4314F4-E00E-4AB9-81E6-D52923880144}"/>
              </a:ext>
            </a:extLst>
          </p:cNvPr>
          <p:cNvSpPr txBox="1"/>
          <p:nvPr/>
        </p:nvSpPr>
        <p:spPr>
          <a:xfrm>
            <a:off x="3203507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614114-D818-4D96-8F8F-E50CAA25CADC}"/>
              </a:ext>
            </a:extLst>
          </p:cNvPr>
          <p:cNvSpPr txBox="1"/>
          <p:nvPr/>
        </p:nvSpPr>
        <p:spPr>
          <a:xfrm>
            <a:off x="3660707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47EE2F-4E07-49DA-9F8F-CC9284626D53}"/>
              </a:ext>
            </a:extLst>
          </p:cNvPr>
          <p:cNvSpPr txBox="1"/>
          <p:nvPr/>
        </p:nvSpPr>
        <p:spPr>
          <a:xfrm>
            <a:off x="4117911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60968F-DA58-4D74-B190-6BFB8272E358}"/>
              </a:ext>
            </a:extLst>
          </p:cNvPr>
          <p:cNvSpPr txBox="1"/>
          <p:nvPr/>
        </p:nvSpPr>
        <p:spPr>
          <a:xfrm>
            <a:off x="4575111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84483B-28B5-4D83-BB8F-FEECA061DDBF}"/>
              </a:ext>
            </a:extLst>
          </p:cNvPr>
          <p:cNvSpPr/>
          <p:nvPr/>
        </p:nvSpPr>
        <p:spPr>
          <a:xfrm>
            <a:off x="1447800" y="2290081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3EC209-3811-4E30-AED8-CDD4EA628C89}"/>
              </a:ext>
            </a:extLst>
          </p:cNvPr>
          <p:cNvSpPr/>
          <p:nvPr/>
        </p:nvSpPr>
        <p:spPr>
          <a:xfrm>
            <a:off x="1905000" y="2402132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5B44F5-E8DE-4F8F-A038-E7B84FBB3304}"/>
              </a:ext>
            </a:extLst>
          </p:cNvPr>
          <p:cNvSpPr/>
          <p:nvPr/>
        </p:nvSpPr>
        <p:spPr>
          <a:xfrm>
            <a:off x="2362200" y="2709177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24A840-91E4-4EEB-B54A-BAAC130CC5A1}"/>
              </a:ext>
            </a:extLst>
          </p:cNvPr>
          <p:cNvSpPr/>
          <p:nvPr/>
        </p:nvSpPr>
        <p:spPr>
          <a:xfrm>
            <a:off x="2819402" y="3247534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2EB293-BFFB-441C-A75B-2D4107FD3FD4}"/>
              </a:ext>
            </a:extLst>
          </p:cNvPr>
          <p:cNvSpPr/>
          <p:nvPr/>
        </p:nvSpPr>
        <p:spPr>
          <a:xfrm>
            <a:off x="3276603" y="4164177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41FE96-9FF7-495A-AB58-078D6EE5855C}"/>
              </a:ext>
            </a:extLst>
          </p:cNvPr>
          <p:cNvSpPr/>
          <p:nvPr/>
        </p:nvSpPr>
        <p:spPr>
          <a:xfrm>
            <a:off x="3733803" y="4352428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C7132A-1AF6-40A5-81CB-4186BB9DBE6A}"/>
              </a:ext>
            </a:extLst>
          </p:cNvPr>
          <p:cNvSpPr/>
          <p:nvPr/>
        </p:nvSpPr>
        <p:spPr>
          <a:xfrm>
            <a:off x="4191003" y="4545184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165290-54DB-4273-A46D-43D4F645FE9E}"/>
              </a:ext>
            </a:extLst>
          </p:cNvPr>
          <p:cNvSpPr/>
          <p:nvPr/>
        </p:nvSpPr>
        <p:spPr>
          <a:xfrm>
            <a:off x="4648203" y="4733435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4DC61B-C725-4DB6-95A9-6B3A2F7963A5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2514593" y="2785374"/>
            <a:ext cx="838207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333B554-2973-4527-9559-59DD094C1701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2438400" y="4240374"/>
            <a:ext cx="838203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4C46536-F5C7-4DCF-9669-F1DD46A4B84A}"/>
              </a:ext>
            </a:extLst>
          </p:cNvPr>
          <p:cNvSpPr txBox="1"/>
          <p:nvPr/>
        </p:nvSpPr>
        <p:spPr>
          <a:xfrm>
            <a:off x="5401786" y="2362200"/>
            <a:ext cx="3415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Higher threshold:</a:t>
            </a:r>
          </a:p>
          <a:p>
            <a:r>
              <a:rPr lang="en-US" sz="2400" dirty="0"/>
              <a:t>more </a:t>
            </a:r>
            <a:r>
              <a:rPr lang="en-US" sz="2400" dirty="0">
                <a:solidFill>
                  <a:srgbClr val="C00000"/>
                </a:solidFill>
              </a:rPr>
              <a:t>revenue</a:t>
            </a:r>
            <a:r>
              <a:rPr lang="en-US" sz="2400" dirty="0"/>
              <a:t> when we </a:t>
            </a:r>
            <a:br>
              <a:rPr lang="en-US" sz="2400" dirty="0"/>
            </a:br>
            <a:r>
              <a:rPr lang="en-US" sz="2400" dirty="0"/>
              <a:t>sell the item to </a:t>
            </a:r>
            <a:r>
              <a:rPr lang="en-US" sz="2400" dirty="0">
                <a:solidFill>
                  <a:srgbClr val="C00000"/>
                </a:solidFill>
              </a:rPr>
              <a:t>this buyer</a:t>
            </a:r>
            <a:r>
              <a:rPr lang="en-US" sz="2400" dirty="0"/>
              <a:t>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D5C51D48-7D5D-4717-B92A-2E6447B44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"/>
            <a:ext cx="1915952" cy="104778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191C0C23-6569-4177-B793-628D10FCBD8E}"/>
              </a:ext>
            </a:extLst>
          </p:cNvPr>
          <p:cNvSpPr txBox="1"/>
          <p:nvPr/>
        </p:nvSpPr>
        <p:spPr>
          <a:xfrm>
            <a:off x="5401786" y="3649818"/>
            <a:ext cx="362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Lower threshold:</a:t>
            </a:r>
          </a:p>
          <a:p>
            <a:r>
              <a:rPr lang="en-US" sz="2400" dirty="0"/>
              <a:t>More </a:t>
            </a:r>
            <a:r>
              <a:rPr lang="en-US" sz="2400" dirty="0">
                <a:solidFill>
                  <a:schemeClr val="accent1"/>
                </a:solidFill>
              </a:rPr>
              <a:t>surplus </a:t>
            </a:r>
            <a:r>
              <a:rPr lang="en-US" sz="2400" dirty="0"/>
              <a:t>for </a:t>
            </a:r>
            <a:r>
              <a:rPr lang="en-US" sz="2400" dirty="0">
                <a:solidFill>
                  <a:schemeClr val="accent1"/>
                </a:solidFill>
              </a:rPr>
              <a:t>this buyer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0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0.06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618 L 3.33333E-6 0.122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7" grpId="0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097959"/>
            <a:ext cx="6305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Extension: Multiple Prizes</a:t>
            </a:r>
          </a:p>
        </p:txBody>
      </p:sp>
    </p:spTree>
    <p:extLst>
      <p:ext uri="{BB962C8B-B14F-4D97-AF65-F5344CB8AC3E}">
        <p14:creationId xmlns:p14="http://schemas.microsoft.com/office/powerpoint/2010/main" val="1903250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494" y="1600200"/>
                <a:ext cx="8450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Prophet inequality, but gambler can keep up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</a:rPr>
                  <a:t> prizes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" y="1600200"/>
                <a:ext cx="8450705" cy="523220"/>
              </a:xfrm>
              <a:prstGeom prst="rect">
                <a:avLst/>
              </a:prstGeom>
              <a:blipFill>
                <a:blip r:embed="rId3"/>
                <a:stretch>
                  <a:fillRect l="-1515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494" y="2057400"/>
                <a:ext cx="8450706" cy="438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: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/>
                  <a:t>original prophet inequality: 2-approx</a:t>
                </a:r>
              </a:p>
              <a:p>
                <a:pPr>
                  <a:buClr>
                    <a:schemeClr val="tx1"/>
                  </a:buClr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≥1: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[Hajiaghayi, Kleinberg,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Sandholm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‘07]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tx1"/>
                    </a:solidFill>
                  </a:rPr>
                  <a:t>There is a threshold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 picking the first k values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br>
                  <a:rPr lang="en-US" sz="2400" b="0" dirty="0">
                    <a:solidFill>
                      <a:schemeClr val="tx1"/>
                    </a:solidFill>
                  </a:rPr>
                </a:br>
                <a:r>
                  <a:rPr lang="en-US" sz="2400" dirty="0"/>
                  <a:t>gives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approximation.  </a:t>
                </a:r>
                <a:br>
                  <a:rPr lang="en-US" sz="2400" dirty="0"/>
                </a:br>
                <a:endParaRPr lang="en-US" sz="11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Idea:</a:t>
                </a:r>
                <a:r>
                  <a:rPr lang="en-US" sz="2400" dirty="0"/>
                  <a:t> choose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expected # of prizes taken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rad>
                    <m:r>
                      <a:rPr lang="en-US" sz="24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Then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. # prizes taken lies between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400" dirty="0"/>
                  <a:t> and </a:t>
                </a:r>
                <a:r>
                  <a:rPr lang="en-US" sz="2400" dirty="0">
                    <a:latin typeface="Cambria Math" panose="02040503050406030204" pitchFamily="18" charset="0"/>
                  </a:rPr>
                  <a:t>𝑘.</a:t>
                </a:r>
                <a:endParaRPr lang="en-US" sz="2400" dirty="0"/>
              </a:p>
              <a:p>
                <a:pPr>
                  <a:buClr>
                    <a:schemeClr val="tx1"/>
                  </a:buClr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1"/>
                    </a:solidFill>
                  </a:rPr>
                  <a:t>[Alaei ‘11] [Alaei Hajiaghayi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Liaghat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‘12] </a:t>
                </a:r>
                <a:r>
                  <a:rPr lang="en-US" sz="2400" dirty="0"/>
                  <a:t>Can be improved to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using a randomized strategy, and this is tight. 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" y="2057400"/>
                <a:ext cx="8450706" cy="4382225"/>
              </a:xfrm>
              <a:prstGeom prst="rect">
                <a:avLst/>
              </a:prstGeom>
              <a:blipFill>
                <a:blip r:embed="rId4"/>
                <a:stretch>
                  <a:fillRect l="-1154" t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20248F-312A-41D2-A4A1-C4D8106F8230}"/>
              </a:ext>
            </a:extLst>
          </p:cNvPr>
          <p:cNvSpPr txBox="1"/>
          <p:nvPr/>
        </p:nvSpPr>
        <p:spPr>
          <a:xfrm>
            <a:off x="381000" y="609600"/>
            <a:ext cx="7783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Multiple-Prize Prophet Inequality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1000" y="297359"/>
            <a:ext cx="6157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Aside: Beyond Cardinality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868638"/>
                  </p:ext>
                </p:extLst>
              </p:nvPr>
            </p:nvGraphicFramePr>
            <p:xfrm>
              <a:off x="228600" y="1143000"/>
              <a:ext cx="8686800" cy="48822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32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Constraint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Upper Bound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Lower Bound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6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Single item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200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items</a:t>
                          </a:r>
                          <a:endParaRPr lang="en-US" sz="20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46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dirty="0">
                              <a:solidFill>
                                <a:schemeClr val="accent1"/>
                              </a:solidFill>
                            </a:rPr>
                            <a:t>[Kleinberg Weinberg ‘12]</a:t>
                          </a:r>
                          <a:endParaRPr lang="en-US" sz="20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46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matroids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⋅(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</a:rPr>
                            <a:t>[Feldman Svensson Zenklusen ‘15]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rad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</a:rPr>
                            <a:t>[Kleinberg Weinberg ’12]</a:t>
                          </a:r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46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Knapsack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  <a:p>
                          <a:pPr algn="ctr"/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</a:rPr>
                            <a:t>[Duetting Feldman Kesselheim L. ‘17]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8512542"/>
                      </a:ext>
                    </a:extLst>
                  </a:tr>
                  <a:tr h="67890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Downward-closed, 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max set size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func>
                                  </m:e>
                                </m:func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1"/>
                              </a:solidFill>
                            </a:rPr>
                            <a:t>[Rubinstein ‘16]</a:t>
                          </a:r>
                        </a:p>
                      </a:txBody>
                      <a:tcPr anchor="ctr"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i="0" dirty="0">
                            <a:solidFill>
                              <a:schemeClr val="accent1"/>
                            </a:solidFill>
                            <a:latin typeface="+mj-lt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dirty="0">
                              <a:solidFill>
                                <a:schemeClr val="accent1"/>
                              </a:solidFill>
                              <a:latin typeface="+mj-lt"/>
                            </a:rPr>
                            <a:t>[Babaioff Immorlica Kleinberg ‘07]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39411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868638"/>
                  </p:ext>
                </p:extLst>
              </p:nvPr>
            </p:nvGraphicFramePr>
            <p:xfrm>
              <a:off x="228600" y="1143000"/>
              <a:ext cx="8686800" cy="48628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32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Constraint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Upper Bound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Lower Bound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6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Single item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236" t="-87952" r="-79534" b="-796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200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132203" r="-308286" b="-46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236" t="-132203" r="-79534" b="-46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mpd="sng">
                          <a:noFill/>
                        </a:lnR>
                        <a:blipFill>
                          <a:blip r:embed="rId3"/>
                          <a:stretch>
                            <a:fillRect l="-200211" t="-132203" r="-632" b="-4601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dirty="0">
                              <a:solidFill>
                                <a:schemeClr val="accent1"/>
                              </a:solidFill>
                            </a:rPr>
                            <a:t>[Kleinberg Weinberg ‘12]</a:t>
                          </a:r>
                          <a:endParaRPr lang="en-US" sz="20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12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328205" r="-308286" b="-270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236" t="-328205" r="-79534" b="-270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mpd="sng">
                          <a:noFill/>
                        </a:lnR>
                        <a:blipFill>
                          <a:blip r:embed="rId3"/>
                          <a:stretch>
                            <a:fillRect l="-200211" t="-328205" r="-632" b="-270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Knapsack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  <a:p>
                          <a:pPr algn="ctr"/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</a:rPr>
                            <a:t>[Duetting Feldman Kesselheim L. ‘17]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8512542"/>
                      </a:ext>
                    </a:extLst>
                  </a:tr>
                  <a:tr h="11596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t="-319895" r="-308286" b="-7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58236" t="-319895" r="-79534" b="-7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200211" t="-319895" r="-632" b="-78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39411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381000" y="60915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bg2"/>
                </a:solidFill>
              </a:rPr>
              <a:t>Directly imply posted-price mechanisms for welfare, revenue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2154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The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1752600"/>
            <a:ext cx="77724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AutoNum type="arabicPeriod"/>
            </a:pPr>
            <a:r>
              <a:rPr lang="en-US" sz="2800" dirty="0"/>
              <a:t>Introduction to Prophet Inequalities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AutoNum type="arabicPeriod"/>
            </a:pPr>
            <a:r>
              <a:rPr lang="en-US" sz="2800" dirty="0"/>
              <a:t>Connections to Pricing and Mechanism Design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Tx/>
              <a:buAutoNum type="arabicPeriod"/>
            </a:pPr>
            <a:r>
              <a:rPr lang="en-US" sz="2800" dirty="0"/>
              <a:t>Variations I: Secretaries and Prophet Secretaries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Tx/>
              <a:buAutoNum type="arabicPeriod"/>
            </a:pPr>
            <a:r>
              <a:rPr lang="en-US" sz="2800" dirty="0"/>
              <a:t>Variations II: Multiple Prizes</a:t>
            </a:r>
          </a:p>
        </p:txBody>
      </p:sp>
    </p:spTree>
    <p:extLst>
      <p:ext uri="{BB962C8B-B14F-4D97-AF65-F5344CB8AC3E}">
        <p14:creationId xmlns:p14="http://schemas.microsoft.com/office/powerpoint/2010/main" val="773022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7783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Multiple-Prize Prophet Inequality</a:t>
            </a:r>
            <a:endParaRPr lang="en-US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7BBCC07-E71E-49DA-8D4D-C6802853DA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33" y="2209800"/>
                <a:ext cx="8447314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The gambler can choose up to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/>
                  <a:t> prizes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Afterward, gambler can keep the </a:t>
                </a:r>
                <a:r>
                  <a:rPr lang="en-US" sz="2400" i="1" dirty="0"/>
                  <a:t>largest</a:t>
                </a:r>
                <a:r>
                  <a:rPr lang="en-US" sz="2400" dirty="0"/>
                  <a:t> of the prizes chosen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7BBCC07-E71E-49DA-8D4D-C6802853D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3" y="2209800"/>
                <a:ext cx="8447314" cy="990600"/>
              </a:xfrm>
              <a:prstGeom prst="rect">
                <a:avLst/>
              </a:prstGeom>
              <a:blipFill>
                <a:blip r:embed="rId4"/>
                <a:stretch>
                  <a:fillRect l="-938" t="-4938" b="-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ECD3311-E56B-4E65-9AF6-6E334D2D7C3B}"/>
              </a:ext>
            </a:extLst>
          </p:cNvPr>
          <p:cNvSpPr txBox="1"/>
          <p:nvPr/>
        </p:nvSpPr>
        <p:spPr>
          <a:xfrm>
            <a:off x="386310" y="1610380"/>
            <a:ext cx="692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A different variation on cardinality: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4DD35A-AC31-47FD-BC0B-378A87AD9E36}"/>
                  </a:ext>
                </a:extLst>
              </p:cNvPr>
              <p:cNvSpPr txBox="1"/>
              <p:nvPr/>
            </p:nvSpPr>
            <p:spPr>
              <a:xfrm>
                <a:off x="624033" y="5146035"/>
                <a:ext cx="78341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1"/>
                    </a:solidFill>
                  </a:rPr>
                  <a:t>[Ezra, Feldman,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Nehama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EC’18]</a:t>
                </a:r>
                <a:r>
                  <a:rPr lang="en-US" sz="2400" dirty="0"/>
                  <a:t>: An extension to settings where gambler can </a:t>
                </a:r>
                <a:r>
                  <a:rPr lang="en-US" sz="2400" dirty="0">
                    <a:solidFill>
                      <a:schemeClr val="bg2"/>
                    </a:solidFill>
                  </a:rPr>
                  <a:t>choose up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 </a:t>
                </a:r>
                <a:r>
                  <a:rPr lang="en-US" sz="2400" dirty="0"/>
                  <a:t>prizes and </a:t>
                </a:r>
                <a:r>
                  <a:rPr lang="en-US" sz="2400" dirty="0">
                    <a:solidFill>
                      <a:schemeClr val="bg2"/>
                    </a:solidFill>
                  </a:rPr>
                  <a:t>keep up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.  Includes an improved bound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4DD35A-AC31-47FD-BC0B-378A87AD9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3" y="5146035"/>
                <a:ext cx="7834168" cy="1200329"/>
              </a:xfrm>
              <a:prstGeom prst="rect">
                <a:avLst/>
              </a:prstGeom>
              <a:blipFill>
                <a:blip r:embed="rId5"/>
                <a:stretch>
                  <a:fillRect l="-1166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101418F-EAAD-42F1-9ED2-C60F74EB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33" y="3583935"/>
                <a:ext cx="8447314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Clr>
                    <a:schemeClr val="tx1"/>
                  </a:buClr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Theorem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[Assaf, Samuel-Cahn ‘00]</a:t>
                </a:r>
                <a:r>
                  <a:rPr lang="en-US" sz="2400" dirty="0"/>
                  <a:t>: There is a strategy for the gambler such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𝑝𝑟𝑖𝑧𝑒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101418F-EAAD-42F1-9ED2-C60F74EB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3" y="3583935"/>
                <a:ext cx="8447314" cy="990600"/>
              </a:xfrm>
              <a:prstGeom prst="rect">
                <a:avLst/>
              </a:prstGeom>
              <a:blipFill>
                <a:blip r:embed="rId6"/>
                <a:stretch>
                  <a:fillRect l="-1082" t="-493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20202404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5420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Combinatorial Variants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D3311-E56B-4E65-9AF6-6E334D2D7C3B}"/>
              </a:ext>
            </a:extLst>
          </p:cNvPr>
          <p:cNvSpPr txBox="1"/>
          <p:nvPr/>
        </p:nvSpPr>
        <p:spPr>
          <a:xfrm>
            <a:off x="386310" y="1610380"/>
            <a:ext cx="692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More general valuation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4DD35A-AC31-47FD-BC0B-378A87AD9E36}"/>
                  </a:ext>
                </a:extLst>
              </p:cNvPr>
              <p:cNvSpPr txBox="1"/>
              <p:nvPr/>
            </p:nvSpPr>
            <p:spPr>
              <a:xfrm>
                <a:off x="624033" y="2217003"/>
                <a:ext cx="78341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/>
                  <a:t>Reward for accepting a set of prizes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 Example: arbitrary submodular.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[Rubinstein, Singla ’17]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4DD35A-AC31-47FD-BC0B-378A87AD9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3" y="2217003"/>
                <a:ext cx="7834168" cy="830997"/>
              </a:xfrm>
              <a:prstGeom prst="rect">
                <a:avLst/>
              </a:prstGeom>
              <a:blipFill>
                <a:blip r:embed="rId4"/>
                <a:stretch>
                  <a:fillRect l="-116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0BED868-5385-4248-A5D1-667477ED7C87}"/>
              </a:ext>
            </a:extLst>
          </p:cNvPr>
          <p:cNvSpPr txBox="1"/>
          <p:nvPr/>
        </p:nvSpPr>
        <p:spPr>
          <a:xfrm>
            <a:off x="381000" y="3420941"/>
            <a:ext cx="692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Multiple prizes per round: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319EF5-FC10-4CB1-9E89-DA8BC3D1434A}"/>
                  </a:ext>
                </a:extLst>
              </p:cNvPr>
              <p:cNvSpPr txBox="1"/>
              <p:nvPr/>
            </p:nvSpPr>
            <p:spPr>
              <a:xfrm>
                <a:off x="618723" y="3962400"/>
                <a:ext cx="783416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/>
                  <a:t>Multiple boxes arrive each round.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tx1"/>
                    </a:solidFill>
                  </a:rPr>
                  <a:t>Revealed in round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 valuation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accepting set of prizes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on round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  (Note: possible correlation!)</a:t>
                </a:r>
              </a:p>
              <a:p>
                <a:pPr>
                  <a:buClr>
                    <a:schemeClr val="tx1"/>
                  </a:buClr>
                </a:pPr>
                <a:endParaRPr lang="en-US" sz="24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2"/>
                    </a:solidFill>
                  </a:rPr>
                  <a:t>Application:</a:t>
                </a:r>
                <a:r>
                  <a:rPr lang="en-US" sz="2400" dirty="0"/>
                  <a:t> posted-price mechanisms for selling many goods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1"/>
                    </a:solidFill>
                  </a:rPr>
                  <a:t>[Alaei, Hajiaghayi,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Liaghat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‘12], [Feldman Gravin L ‘13], [Duetting Feldman Kesselheim L ’17]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319EF5-FC10-4CB1-9E89-DA8BC3D14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23" y="3962400"/>
                <a:ext cx="7834168" cy="2677656"/>
              </a:xfrm>
              <a:prstGeom prst="rect">
                <a:avLst/>
              </a:prstGeom>
              <a:blipFill>
                <a:blip r:embed="rId5"/>
                <a:stretch>
                  <a:fillRect l="-1166" t="-1822" r="-1788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8884973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2367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Summary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447800"/>
                <a:ext cx="8117306" cy="47244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Prophet Inequalities: analyzing the power of </a:t>
                </a:r>
                <a:br>
                  <a:rPr lang="en-US" sz="2400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sequential decision-making, vs an offline benchmark.</a:t>
                </a:r>
              </a:p>
              <a:p>
                <a:r>
                  <a:rPr lang="en-US" sz="2400" dirty="0">
                    <a:latin typeface="+mj-lt"/>
                  </a:rPr>
                  <a:t>Recent connections to pricing and mechanism design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MANY variations!  A very active area of research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+mj-lt"/>
                  </a:rPr>
                  <a:t>Open Challenge: Best-Order Prophet Inequality</a:t>
                </a:r>
                <a:endParaRPr lang="en-US" sz="2400" dirty="0">
                  <a:solidFill>
                    <a:schemeClr val="bg2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Suppose the gambler can choose which order to open boxes.</a:t>
                </a:r>
              </a:p>
              <a:p>
                <a:r>
                  <a:rPr lang="en-US" sz="2400" dirty="0">
                    <a:latin typeface="+mj-lt"/>
                  </a:rPr>
                  <a:t>What fraction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 can the gambler guarantee?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Can the best order be computed efficiently?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447800"/>
                <a:ext cx="8117306" cy="4724400"/>
              </a:xfrm>
              <a:blipFill>
                <a:blip r:embed="rId3"/>
                <a:stretch>
                  <a:fillRect l="-1502" t="-1032" b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1EEA0C4-CB4E-4710-80A4-E8C9E9C0D2DA}"/>
              </a:ext>
            </a:extLst>
          </p:cNvPr>
          <p:cNvSpPr txBox="1"/>
          <p:nvPr/>
        </p:nvSpPr>
        <p:spPr>
          <a:xfrm>
            <a:off x="304801" y="5867400"/>
            <a:ext cx="8534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accent1"/>
                </a:solidFill>
              </a:rPr>
              <a:t>Thanks!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0060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097959"/>
            <a:ext cx="832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Bonus: Multi-Dimensional Prophets</a:t>
            </a:r>
          </a:p>
        </p:txBody>
      </p:sp>
    </p:spTree>
    <p:extLst>
      <p:ext uri="{BB962C8B-B14F-4D97-AF65-F5344CB8AC3E}">
        <p14:creationId xmlns:p14="http://schemas.microsoft.com/office/powerpoint/2010/main" val="399445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09800"/>
                <a:ext cx="8077199" cy="40386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Set M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resources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/>
                  <a:t>(goods)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buyers</a:t>
                </a:r>
                <a:r>
                  <a:rPr lang="en-US" sz="2400" dirty="0"/>
                  <a:t>, arrive sequentially online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Buyer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valuation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drawn </a:t>
                </a:r>
                <a:r>
                  <a:rPr lang="en-US" sz="2400" dirty="0" err="1"/>
                  <a:t>indep</a:t>
                </a:r>
                <a:r>
                  <a:rPr lang="en-US" sz="2400" dirty="0"/>
                  <a:t>. from a known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Allocation: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.  </a:t>
                </a:r>
                <a:br>
                  <a:rPr lang="en-US" sz="2400" dirty="0"/>
                </a:br>
                <a:r>
                  <a:rPr lang="en-US" sz="2400" dirty="0"/>
                  <a:t>There is a downward-closed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of feasible allocations.  </a:t>
                </a:r>
              </a:p>
              <a:p>
                <a:pPr marL="0" indent="0">
                  <a:spcBef>
                    <a:spcPts val="600"/>
                  </a:spcBef>
                  <a:buClr>
                    <a:schemeClr val="tx1"/>
                  </a:buClr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Clr>
                    <a:schemeClr val="tx1"/>
                  </a:buClr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Goal</a:t>
                </a:r>
                <a:r>
                  <a:rPr lang="en-US" sz="2400" dirty="0"/>
                  <a:t>: feasible allocation maximizing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09800"/>
                <a:ext cx="8077199" cy="4038600"/>
              </a:xfrm>
              <a:blipFill>
                <a:blip r:embed="rId4"/>
                <a:stretch>
                  <a:fillRect l="-1208" t="-1208" b="-8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609600"/>
            <a:ext cx="4055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 General Model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424" y="1610380"/>
            <a:ext cx="480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Combinatorial allocation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53200" y="381000"/>
            <a:ext cx="2057399" cy="2819400"/>
            <a:chOff x="6476999" y="533400"/>
            <a:chExt cx="2057399" cy="2819400"/>
          </a:xfrm>
        </p:grpSpPr>
        <p:grpSp>
          <p:nvGrpSpPr>
            <p:cNvPr id="18" name="Group 17"/>
            <p:cNvGrpSpPr/>
            <p:nvPr/>
          </p:nvGrpSpPr>
          <p:grpSpPr>
            <a:xfrm>
              <a:off x="8047477" y="2365476"/>
              <a:ext cx="26895" cy="208871"/>
              <a:chOff x="1801494" y="3514262"/>
              <a:chExt cx="45719" cy="35051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801494" y="35142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801494" y="36666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01494" y="3819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592042" y="594210"/>
              <a:ext cx="9204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Goods: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59921" y="594210"/>
              <a:ext cx="954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Buyers: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6795818" y="1065644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020059" y="2342062"/>
              <a:ext cx="26895" cy="208871"/>
              <a:chOff x="1801494" y="3514262"/>
              <a:chExt cx="45719" cy="350519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801494" y="35142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801494" y="36666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801494" y="3819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ounded Rectangle 1"/>
            <p:cNvSpPr/>
            <p:nvPr/>
          </p:nvSpPr>
          <p:spPr>
            <a:xfrm>
              <a:off x="6476999" y="533400"/>
              <a:ext cx="2057399" cy="281940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/>
            <p:cNvSpPr/>
            <p:nvPr/>
          </p:nvSpPr>
          <p:spPr>
            <a:xfrm>
              <a:off x="7818877" y="1065644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7818877" y="1730005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7816756" y="2693297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6795818" y="1717054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6795818" y="2692371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6425234"/>
      </p:ext>
    </p:extLst>
  </p:cSld>
  <p:clrMapOvr>
    <a:masterClrMapping/>
  </p:clrMapOvr>
  <p:transition advTm="103929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020" y="1607641"/>
                <a:ext cx="8754980" cy="5021759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For each bidder in some order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    Seller chooses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    Bidder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’s valuation is realized: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8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chooses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+mj-lt"/>
                  </a:rPr>
                  <a:t>Notes: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+mj-lt"/>
                  </a:rPr>
                  <a:t>“Obviously” strategy proof  [Li 2015]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+mj-lt"/>
                  </a:rPr>
                  <a:t>Tie-breaking can be arbitrary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+mj-lt"/>
                  </a:rPr>
                  <a:t>Prices: static vs dynamic, item vs. bundle</a:t>
                </a:r>
              </a:p>
              <a:p>
                <a:pPr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Special case:</a:t>
                </a:r>
                <a:r>
                  <a:rPr lang="en-US" sz="2400" dirty="0">
                    <a:latin typeface="+mj-lt"/>
                  </a:rPr>
                  <a:t> oblivious posted-price mechanism (OPM) </a:t>
                </a:r>
                <a:br>
                  <a:rPr lang="en-US" sz="2400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prices chosen in advance, arbitrary arrival order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020" y="1607641"/>
                <a:ext cx="8754980" cy="5021759"/>
              </a:xfrm>
              <a:blipFill>
                <a:blip r:embed="rId4"/>
                <a:stretch>
                  <a:fillRect l="-1462" t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609600"/>
            <a:ext cx="5800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Posted Price Mechanism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783033"/>
      </p:ext>
    </p:extLst>
  </p:cSld>
  <p:clrMapOvr>
    <a:masterClrMapping/>
  </p:clrMapOvr>
  <p:transition advTm="103929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1000" y="609600"/>
            <a:ext cx="2999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Applications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28600" y="1387275"/>
              <a:ext cx="8686800" cy="50135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73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Problem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</a:rPr>
                            <a:t>Approx.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Price Model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4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Combinatorial auction, 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XOS valuations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item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4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Bounded complements</a:t>
                          </a:r>
                        </a:p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(MPH-k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) </a:t>
                          </a:r>
                          <a:r>
                            <a:rPr lang="en-US" sz="1800" b="0" baseline="0" dirty="0">
                              <a:solidFill>
                                <a:schemeClr val="accent1"/>
                              </a:solidFill>
                            </a:rPr>
                            <a:t>[Feige et al. 2014]</a:t>
                          </a:r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 item prices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Submodular valuations, </a:t>
                          </a: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constraints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(existential)</a:t>
                          </a:r>
                        </a:p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4 (polytime)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Dynamic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Knapsack constraints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d-sparse Packing Integer Programs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8d</a:t>
                          </a:r>
                        </a:p>
                      </a:txBody>
                      <a:tcPr anchor="ctr"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3247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348540"/>
                  </p:ext>
                </p:extLst>
              </p:nvPr>
            </p:nvGraphicFramePr>
            <p:xfrm>
              <a:off x="228600" y="1387275"/>
              <a:ext cx="8686800" cy="50135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73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Problem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</a:rPr>
                            <a:t>Approx.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Price Model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4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Combinatorial auction, 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XOS valuations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123" t="-84091" r="-109132" b="-4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item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4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Bounded complements</a:t>
                          </a:r>
                        </a:p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(MPH-k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) </a:t>
                          </a:r>
                          <a:r>
                            <a:rPr lang="en-US" sz="1800" b="0" baseline="0" dirty="0">
                              <a:solidFill>
                                <a:schemeClr val="accent1"/>
                              </a:solidFill>
                            </a:rPr>
                            <a:t>[Feige et al. 2014]</a:t>
                          </a:r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123" t="-158824" r="-109132" b="-281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 item prices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Submodular valuations, </a:t>
                          </a: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constraints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123" t="-278873" r="-109132" b="-203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Dynamic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Knapsack constraints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d-sparse Packing Integer Programs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8d</a:t>
                          </a:r>
                        </a:p>
                      </a:txBody>
                      <a:tcPr anchor="ctr"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32478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79D54CC-B7E9-4921-9C00-34771F4CF3F3}"/>
              </a:ext>
            </a:extLst>
          </p:cNvPr>
          <p:cNvSpPr txBox="1"/>
          <p:nvPr/>
        </p:nvSpPr>
        <p:spPr>
          <a:xfrm>
            <a:off x="1219200" y="6400800"/>
            <a:ext cx="783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dirty="0">
                <a:solidFill>
                  <a:schemeClr val="accent1"/>
                </a:solidFill>
              </a:rPr>
              <a:t>[Feldman Gravin L ‘13], [Duetting Feldman Kesselheim L ’17]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4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1752600"/>
            <a:ext cx="73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bg2"/>
                </a:solidFill>
              </a:rPr>
              <a:t>gambler’s problem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1752600" cy="26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1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1752600"/>
            <a:ext cx="73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bg2"/>
                </a:solidFill>
              </a:rPr>
              <a:t>gambler’s problem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1752600" cy="263130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/>
          </p:cNvCxnSpPr>
          <p:nvPr/>
        </p:nvCxnSpPr>
        <p:spPr>
          <a:xfrm flipH="1" flipV="1">
            <a:off x="3261529" y="3074236"/>
            <a:ext cx="533401" cy="4572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9925" y="307423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$20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55545" y="4674438"/>
            <a:ext cx="4328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Keep:</a:t>
            </a:r>
            <a:r>
              <a:rPr lang="en-US" sz="2800" dirty="0"/>
              <a:t> win $20, game stops.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Discard:</a:t>
            </a:r>
            <a:r>
              <a:rPr lang="en-US" sz="2800" dirty="0"/>
              <a:t> prize is lost, game </a:t>
            </a:r>
            <a:br>
              <a:rPr lang="en-US" sz="2800" dirty="0"/>
            </a:br>
            <a:r>
              <a:rPr lang="en-US" sz="2800" dirty="0"/>
              <a:t>continues with next box.</a:t>
            </a:r>
          </a:p>
        </p:txBody>
      </p:sp>
    </p:spTree>
    <p:extLst>
      <p:ext uri="{BB962C8B-B14F-4D97-AF65-F5344CB8AC3E}">
        <p14:creationId xmlns:p14="http://schemas.microsoft.com/office/powerpoint/2010/main" val="32605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2691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Let’s Play…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[0,7]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[1,5]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blipFill>
                <a:blip r:embed="rId4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45563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1.14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94613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2.87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3277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2.67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88165" y="25908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3.16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 flipV="1">
            <a:off x="1766303" y="2426731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3437954" y="2426732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 flipV="1">
            <a:off x="5142814" y="2437016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 flipV="1">
            <a:off x="6817319" y="2426732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3" y="1752600"/>
            <a:ext cx="783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Theorem: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[</a:t>
            </a:r>
            <a:r>
              <a:rPr lang="en-US" sz="2400" dirty="0" err="1">
                <a:solidFill>
                  <a:schemeClr val="accent1"/>
                </a:solidFill>
              </a:rPr>
              <a:t>Krengel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Sucheston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Garling</a:t>
            </a:r>
            <a:r>
              <a:rPr lang="en-US" sz="2400" dirty="0">
                <a:solidFill>
                  <a:schemeClr val="accent1"/>
                </a:solidFill>
              </a:rPr>
              <a:t> ‘77]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034" y="2362200"/>
                <a:ext cx="7681766" cy="1760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 strategy for the gambler such that</a:t>
                </a: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𝑝𝑟𝑖𝑧𝑒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and the factor 2 is tight.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4" y="2362200"/>
                <a:ext cx="7681766" cy="1760738"/>
              </a:xfrm>
              <a:prstGeom prst="rect">
                <a:avLst/>
              </a:prstGeom>
              <a:blipFill>
                <a:blip r:embed="rId3"/>
                <a:stretch>
                  <a:fillRect l="-1586" t="-3472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4032" y="5141893"/>
                <a:ext cx="78341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accent1"/>
                    </a:solidFill>
                  </a:rPr>
                  <a:t>[Samuel-Cahn ‘84]</a:t>
                </a:r>
                <a:r>
                  <a:rPr lang="en-US" sz="2800" dirty="0"/>
                  <a:t> …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fixed threshold</a:t>
                </a:r>
                <a:r>
                  <a:rPr lang="en-US" sz="2800" dirty="0"/>
                  <a:t> strategy:</a:t>
                </a:r>
                <a:br>
                  <a:rPr lang="en-US" sz="2800" dirty="0"/>
                </a:br>
                <a:r>
                  <a:rPr lang="en-US" sz="2800" dirty="0"/>
                  <a:t>choose a single threshold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accept first prize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2" y="5141893"/>
                <a:ext cx="7834168" cy="954107"/>
              </a:xfrm>
              <a:prstGeom prst="rect">
                <a:avLst/>
              </a:prstGeom>
              <a:blipFill>
                <a:blip r:embed="rId4"/>
                <a:stretch>
                  <a:fillRect l="-1555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45" y="2971800"/>
            <a:ext cx="1221455" cy="19812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6400800" y="3365956"/>
            <a:ext cx="609600" cy="139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5540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Lower Bound: 2 is Tight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7400" y="2829232"/>
            <a:ext cx="1828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486400" y="2829232"/>
            <a:ext cx="1828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75272" y="345124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00319" y="3224225"/>
                <a:ext cx="1400961" cy="1038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/>
                  <a:t>   w</a:t>
                </a:r>
                <a:r>
                  <a:rPr lang="en-US" dirty="0" err="1"/>
                  <a:t>.p</a:t>
                </a:r>
                <a:r>
                  <a:rPr lang="en-US" dirty="0"/>
                  <a:t>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0   otherwise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319" y="3224225"/>
                <a:ext cx="1400961" cy="1038811"/>
              </a:xfrm>
              <a:prstGeom prst="rect">
                <a:avLst/>
              </a:prstGeom>
              <a:blipFill>
                <a:blip r:embed="rId3"/>
                <a:stretch>
                  <a:fillRect l="-3478" r="-391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10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033" y="609600"/>
            <a:ext cx="783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Theorem: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[Samuel-Cahn ‘84]</a:t>
            </a:r>
            <a:r>
              <a:rPr lang="en-US" sz="2400" dirty="0"/>
              <a:t> 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24034" y="1219200"/>
                <a:ext cx="7681766" cy="2191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1"/>
                    </a:solidFill>
                  </a:rPr>
                  <a:t>Given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there exists a fixed </a:t>
                </a:r>
                <a:r>
                  <a:rPr lang="en-US" sz="2800" dirty="0"/>
                  <a:t>threshold </a:t>
                </a:r>
                <a:r>
                  <a:rPr lang="en-US" sz="2800" dirty="0">
                    <a:solidFill>
                      <a:schemeClr val="tx1"/>
                    </a:solidFill>
                  </a:rPr>
                  <a:t>strategy (</a:t>
                </a:r>
                <a:r>
                  <a:rPr lang="en-US" sz="2800" dirty="0"/>
                  <a:t>accept first prize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 such that</a:t>
                </a: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𝑝𝑟𝑖𝑧𝑒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4" y="1219200"/>
                <a:ext cx="7681766" cy="2191626"/>
              </a:xfrm>
              <a:prstGeom prst="rect">
                <a:avLst/>
              </a:prstGeom>
              <a:blipFill>
                <a:blip r:embed="rId3"/>
                <a:stretch>
                  <a:fillRect l="-1586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A1F0A8E-E270-49A3-A4CE-8B2AE35095DE}"/>
              </a:ext>
            </a:extLst>
          </p:cNvPr>
          <p:cNvSpPr txBox="1"/>
          <p:nvPr/>
        </p:nvSpPr>
        <p:spPr>
          <a:xfrm>
            <a:off x="624032" y="3657600"/>
            <a:ext cx="783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Proof: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On the board.</a:t>
            </a:r>
            <a:r>
              <a:rPr lang="en-US" sz="2400" dirty="0"/>
              <a:t>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8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ENOVO20USER@YFUERHPFUVWXY5MJ" val="30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heme/theme1.xml><?xml version="1.0" encoding="utf-8"?>
<a:theme xmlns:a="http://schemas.openxmlformats.org/drawingml/2006/main" name="Standard Slides">
  <a:themeElements>
    <a:clrScheme name="main">
      <a:dk1>
        <a:srgbClr val="FFFFFF"/>
      </a:dk1>
      <a:lt1>
        <a:srgbClr val="000000"/>
      </a:lt1>
      <a:dk2>
        <a:srgbClr val="0000CC"/>
      </a:dk2>
      <a:lt2>
        <a:srgbClr val="FFC000"/>
      </a:lt2>
      <a:accent1>
        <a:srgbClr val="339933"/>
      </a:accent1>
      <a:accent2>
        <a:srgbClr val="FF0000"/>
      </a:accent2>
      <a:accent3>
        <a:srgbClr val="FF9900"/>
      </a:accent3>
      <a:accent4>
        <a:srgbClr val="FF3399"/>
      </a:accent4>
      <a:accent5>
        <a:srgbClr val="9933FF"/>
      </a:accent5>
      <a:accent6>
        <a:srgbClr val="33CCFF"/>
      </a:accent6>
      <a:hlink>
        <a:srgbClr val="996633"/>
      </a:hlink>
      <a:folHlink>
        <a:srgbClr val="00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93162</TotalTime>
  <Words>2051</Words>
  <Application>Microsoft Office PowerPoint</Application>
  <PresentationFormat>On-screen Show (4:3)</PresentationFormat>
  <Paragraphs>392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Standard Slides</vt:lpstr>
      <vt:lpstr>Prophet Inequalities A Crash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TEST COLOR TEST COLOR TEST COLOR TEST</dc:title>
  <dc:creator>Nicole Immorlica</dc:creator>
  <cp:lastModifiedBy>Ruta Mehta</cp:lastModifiedBy>
  <cp:revision>2301</cp:revision>
  <cp:lastPrinted>2016-10-26T18:25:39Z</cp:lastPrinted>
  <dcterms:created xsi:type="dcterms:W3CDTF">2012-03-15T20:09:19Z</dcterms:created>
  <dcterms:modified xsi:type="dcterms:W3CDTF">2019-10-04T21:47:38Z</dcterms:modified>
</cp:coreProperties>
</file>