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4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5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6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7.xml" ContentType="application/vnd.openxmlformats-officedocument.presentationml.tags+xml"/>
  <Override PartName="/ppt/notesSlides/notesSlide38.xml" ContentType="application/vnd.openxmlformats-officedocument.presentationml.notesSlide+xml"/>
  <Override PartName="/ppt/tags/tag8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9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10.xml" ContentType="application/vnd.openxmlformats-officedocument.presentationml.tags+xml"/>
  <Override PartName="/ppt/notesSlides/notesSlide43.xml" ContentType="application/vnd.openxmlformats-officedocument.presentationml.notesSlide+xml"/>
  <Override PartName="/ppt/tags/tag11.xml" ContentType="application/vnd.openxmlformats-officedocument.presentationml.tags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959" r:id="rId3"/>
    <p:sldId id="961" r:id="rId4"/>
    <p:sldId id="962" r:id="rId5"/>
    <p:sldId id="964" r:id="rId6"/>
    <p:sldId id="965" r:id="rId7"/>
    <p:sldId id="966" r:id="rId8"/>
    <p:sldId id="967" r:id="rId9"/>
    <p:sldId id="968" r:id="rId10"/>
    <p:sldId id="969" r:id="rId11"/>
    <p:sldId id="970" r:id="rId12"/>
    <p:sldId id="971" r:id="rId13"/>
    <p:sldId id="972" r:id="rId14"/>
    <p:sldId id="973" r:id="rId15"/>
    <p:sldId id="974" r:id="rId16"/>
    <p:sldId id="976" r:id="rId17"/>
    <p:sldId id="977" r:id="rId18"/>
    <p:sldId id="978" r:id="rId19"/>
    <p:sldId id="979" r:id="rId20"/>
    <p:sldId id="980" r:id="rId21"/>
    <p:sldId id="981" r:id="rId22"/>
    <p:sldId id="982" r:id="rId23"/>
    <p:sldId id="983" r:id="rId24"/>
    <p:sldId id="984" r:id="rId25"/>
    <p:sldId id="985" r:id="rId26"/>
    <p:sldId id="986" r:id="rId27"/>
    <p:sldId id="987" r:id="rId28"/>
    <p:sldId id="988" r:id="rId29"/>
    <p:sldId id="989" r:id="rId30"/>
    <p:sldId id="990" r:id="rId31"/>
    <p:sldId id="1013" r:id="rId32"/>
    <p:sldId id="992" r:id="rId33"/>
    <p:sldId id="993" r:id="rId34"/>
    <p:sldId id="994" r:id="rId35"/>
    <p:sldId id="995" r:id="rId36"/>
    <p:sldId id="996" r:id="rId37"/>
    <p:sldId id="1000" r:id="rId38"/>
    <p:sldId id="998" r:id="rId39"/>
    <p:sldId id="999" r:id="rId40"/>
    <p:sldId id="862" r:id="rId41"/>
    <p:sldId id="1014" r:id="rId42"/>
    <p:sldId id="1001" r:id="rId43"/>
    <p:sldId id="1005" r:id="rId44"/>
    <p:sldId id="955" r:id="rId45"/>
    <p:sldId id="1015" r:id="rId46"/>
    <p:sldId id="1006" r:id="rId47"/>
    <p:sldId id="1007" r:id="rId48"/>
    <p:sldId id="1008" r:id="rId49"/>
    <p:sldId id="1009" r:id="rId50"/>
    <p:sldId id="1010" r:id="rId51"/>
    <p:sldId id="1011" r:id="rId52"/>
    <p:sldId id="1012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A1DA54"/>
    <a:srgbClr val="EE1802"/>
    <a:srgbClr val="FFC5C5"/>
    <a:srgbClr val="FF8585"/>
    <a:srgbClr val="D41602"/>
    <a:srgbClr val="E5C3EF"/>
    <a:srgbClr val="DE005A"/>
    <a:srgbClr val="EA005F"/>
    <a:srgbClr val="CAE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6" autoAdjust="0"/>
    <p:restoredTop sz="90451" autoAdjust="0"/>
  </p:normalViewPr>
  <p:slideViewPr>
    <p:cSldViewPr>
      <p:cViewPr varScale="1">
        <p:scale>
          <a:sx n="68" d="100"/>
          <a:sy n="68" d="100"/>
        </p:scale>
        <p:origin x="1244" y="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552FB-925B-4EE5-91BD-44D7BA50A70E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553BA-1AA6-48F2-A840-6F9A25925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61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16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17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18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19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29E97E-16E4-554D-B225-053D90983ACB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32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33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4DE36E-09BC-FE40-A741-0FBD51C8DF08}" type="slidenum">
              <a:rPr lang="en-US">
                <a:solidFill>
                  <a:prstClr val="black"/>
                </a:solidFill>
                <a:latin typeface="Tahoma" pitchFamily="28" charset="0"/>
              </a:rPr>
              <a:pPr/>
              <a:t>34</a:t>
            </a:fld>
            <a:endParaRPr lang="en-US">
              <a:solidFill>
                <a:prstClr val="black"/>
              </a:solidFill>
              <a:latin typeface="Tahoma" pitchFamily="2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35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36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37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39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45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  <a:latin typeface="Calibri"/>
              </a:rPr>
              <a:pPr/>
              <a:t>46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48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50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/>
              <a:pPr/>
              <a:t>52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t>Exercise: Show that PPAD is a subset of PPP.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 b="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 b="0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</p:grpSp>
      </p:grpSp>
      <p:sp>
        <p:nvSpPr>
          <p:cNvPr id="1669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69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7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9/6/2019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6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85800"/>
            <a:ext cx="22098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85800"/>
            <a:ext cx="64770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9/6/2019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04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9/6/2019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48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685800"/>
            <a:ext cx="88392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9/6/2019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67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20574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20574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90600" y="40767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0767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9/6/2019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11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9/6/2019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09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20574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81600" y="40767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9/6/2019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5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9/6/2019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35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9/6/2019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7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9/6/2019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9/6/2019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8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9/6/2019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7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9/6/2019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9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9/6/2019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9/6/2019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8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Times New Roman" charset="0"/>
                <a:cs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 Black" pitchFamily="1" charset="0"/>
              </a:defRPr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 b="0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 b="0"/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 b="0"/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858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0574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59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  <a:ea typeface="Times New Roman" charset="0"/>
                <a:cs typeface="Times New Roman" charset="0"/>
              </a:defRPr>
            </a:lvl1pPr>
          </a:lstStyle>
          <a:p>
            <a:fld id="{31B64C77-61C5-47DC-A1E7-0097BE906F8C}" type="datetimeFigureOut">
              <a:rPr lang="en-US" smtClean="0"/>
              <a:t>9/6/2019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1" charset="2"/>
        <a:buChar char="n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1" charset="2"/>
        <a:buChar char="¨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1" charset="2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1" charset="2"/>
        <a:buChar char="¨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en.wikipedia.org/wiki/Heine-Cantor_theorem" TargetMode="External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9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2.png"/><Relationship Id="rId7" Type="http://schemas.openxmlformats.org/officeDocument/2006/relationships/image" Target="../media/image10.emf"/><Relationship Id="rId12" Type="http://schemas.openxmlformats.org/officeDocument/2006/relationships/hyperlink" Target="http://en.wikipedia.org/wiki/Heine-Cantor_theore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image" Target="../media/image15.png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5.png"/><Relationship Id="rId3" Type="http://schemas.openxmlformats.org/officeDocument/2006/relationships/image" Target="../media/image8.emf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image" Target="../media/image15.png"/><Relationship Id="rId5" Type="http://schemas.openxmlformats.org/officeDocument/2006/relationships/image" Target="../media/image10.emf"/><Relationship Id="rId15" Type="http://schemas.openxmlformats.org/officeDocument/2006/relationships/image" Target="../media/image12.png"/><Relationship Id="rId10" Type="http://schemas.openxmlformats.org/officeDocument/2006/relationships/image" Target="../media/image13.png"/><Relationship Id="rId4" Type="http://schemas.openxmlformats.org/officeDocument/2006/relationships/image" Target="../media/image9.emf"/><Relationship Id="rId14" Type="http://schemas.openxmlformats.org/officeDocument/2006/relationships/hyperlink" Target="http://en.wikipedia.org/wiki/Heine-Cantor_theorem" TargetMode="Externa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1.emf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3.png"/><Relationship Id="rId5" Type="http://schemas.openxmlformats.org/officeDocument/2006/relationships/image" Target="../media/image9.emf"/><Relationship Id="rId15" Type="http://schemas.openxmlformats.org/officeDocument/2006/relationships/image" Target="../media/image12.png"/><Relationship Id="rId4" Type="http://schemas.openxmlformats.org/officeDocument/2006/relationships/image" Target="../media/image8.emf"/><Relationship Id="rId9" Type="http://schemas.openxmlformats.org/officeDocument/2006/relationships/image" Target="../media/image14.png"/><Relationship Id="rId14" Type="http://schemas.openxmlformats.org/officeDocument/2006/relationships/hyperlink" Target="http://en.wikipedia.org/wiki/Heine-Cantor_theorem" TargetMode="Externa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image" Target="../media/image11.emf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8.png"/><Relationship Id="rId5" Type="http://schemas.openxmlformats.org/officeDocument/2006/relationships/image" Target="../media/image9.emf"/><Relationship Id="rId15" Type="http://schemas.openxmlformats.org/officeDocument/2006/relationships/image" Target="../media/image20.png"/><Relationship Id="rId10" Type="http://schemas.openxmlformats.org/officeDocument/2006/relationships/image" Target="../media/image13.png"/><Relationship Id="rId4" Type="http://schemas.openxmlformats.org/officeDocument/2006/relationships/image" Target="../media/image8.emf"/><Relationship Id="rId14" Type="http://schemas.openxmlformats.org/officeDocument/2006/relationships/hyperlink" Target="http://en.wikipedia.org/wiki/Heine-Cantor_theore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00.png"/><Relationship Id="rId10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0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64.png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35.emf"/><Relationship Id="rId12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4.emf"/><Relationship Id="rId11" Type="http://schemas.openxmlformats.org/officeDocument/2006/relationships/image" Target="../media/image62.png"/><Relationship Id="rId5" Type="http://schemas.openxmlformats.org/officeDocument/2006/relationships/image" Target="../media/image33.emf"/><Relationship Id="rId10" Type="http://schemas.openxmlformats.org/officeDocument/2006/relationships/image" Target="../media/image61.png"/><Relationship Id="rId4" Type="http://schemas.openxmlformats.org/officeDocument/2006/relationships/image" Target="../media/image32.emf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9769" y="990599"/>
            <a:ext cx="64090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+mj-lt"/>
                <a:cs typeface="Andalus" pitchFamily="18" charset="-78"/>
              </a:rPr>
              <a:t>Nash and related problems; 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+mj-lt"/>
                <a:cs typeface="Andalus" pitchFamily="18" charset="-78"/>
              </a:rPr>
              <a:t>PPAD and other TFNP classes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24" y="3124200"/>
            <a:ext cx="9002208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CS598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err="1"/>
              <a:t>Ruta</a:t>
            </a:r>
            <a:r>
              <a:rPr lang="en-US" sz="3600" dirty="0"/>
              <a:t> Mehta</a:t>
            </a:r>
          </a:p>
          <a:p>
            <a:pPr algn="ctr"/>
            <a:endParaRPr lang="en-US" sz="3600" dirty="0"/>
          </a:p>
          <a:p>
            <a:pPr algn="ctr"/>
            <a:r>
              <a:rPr lang="en-US" sz="2800" dirty="0"/>
              <a:t>Most slides are borrowed from C. </a:t>
            </a:r>
            <a:r>
              <a:rPr lang="en-US" sz="2800" dirty="0" err="1"/>
              <a:t>Daskalakis’s</a:t>
            </a:r>
            <a:r>
              <a:rPr lang="en-US" sz="2800" dirty="0"/>
              <a:t> presentations.</a:t>
            </a:r>
            <a:endParaRPr lang="en-US" sz="3600" dirty="0"/>
          </a:p>
        </p:txBody>
      </p:sp>
      <p:sp>
        <p:nvSpPr>
          <p:cNvPr id="4" name="AutoShape 2" descr="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76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9330" name="Rectangle 28"/>
          <p:cNvSpPr>
            <a:spLocks noRot="1" noChangeArrowheads="1"/>
          </p:cNvSpPr>
          <p:nvPr/>
        </p:nvSpPr>
        <p:spPr bwMode="auto">
          <a:xfrm>
            <a:off x="5181600" y="2587627"/>
            <a:ext cx="396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Times New Roman" pitchFamily="31" charset="0"/>
                <a:sym typeface="Symbol" pitchFamily="31" charset="2"/>
              </a:rPr>
              <a:t></a:t>
            </a:r>
            <a:r>
              <a:rPr lang="en-US" sz="2400" dirty="0">
                <a:latin typeface="Times New Roman" pitchFamily="31" charset="0"/>
                <a:sym typeface="Symbol" pitchFamily="31" charset="2"/>
              </a:rPr>
              <a:t>: [0,1]</a:t>
            </a:r>
            <a:r>
              <a:rPr lang="en-US" sz="2400" baseline="30000" dirty="0"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400" dirty="0"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400" baseline="30000" dirty="0"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400" dirty="0">
                <a:latin typeface="Times New Roman" pitchFamily="31" charset="0"/>
                <a:sym typeface="Symbol" pitchFamily="31" charset="2"/>
              </a:rPr>
              <a:t>, continuous</a:t>
            </a:r>
            <a:br>
              <a:rPr lang="en-US" sz="2400" dirty="0">
                <a:latin typeface="Times New Roman" pitchFamily="31" charset="0"/>
                <a:sym typeface="Symbol" pitchFamily="31" charset="2"/>
              </a:rPr>
            </a:br>
            <a:r>
              <a:rPr lang="en-US" sz="2400" dirty="0">
                <a:latin typeface="Times New Roman" pitchFamily="31" charset="0"/>
                <a:sym typeface="Symbol" pitchFamily="31" charset="2"/>
              </a:rPr>
              <a:t>such that</a:t>
            </a:r>
            <a:br>
              <a:rPr lang="en-US" sz="2400" dirty="0">
                <a:latin typeface="Times New Roman" pitchFamily="31" charset="0"/>
                <a:sym typeface="Symbol" pitchFamily="31" charset="2"/>
              </a:rPr>
            </a:br>
            <a:r>
              <a:rPr lang="en-US" sz="2400" dirty="0">
                <a:latin typeface="Times New Roman" pitchFamily="31" charset="0"/>
                <a:sym typeface="Symbol" pitchFamily="31" charset="2"/>
              </a:rPr>
              <a:t>fixed points </a:t>
            </a:r>
            <a:r>
              <a:rPr lang="en-US" sz="2400" dirty="0" err="1">
                <a:latin typeface="Times New Roman" pitchFamily="31" charset="0"/>
                <a:sym typeface="Symbol" pitchFamily="31" charset="2"/>
              </a:rPr>
              <a:t></a:t>
            </a:r>
            <a:r>
              <a:rPr lang="en-US" sz="2400" dirty="0">
                <a:latin typeface="Times New Roman" pitchFamily="31" charset="0"/>
                <a:sym typeface="Symbol" pitchFamily="31" charset="2"/>
              </a:rPr>
              <a:t> Nash eq.</a:t>
            </a:r>
          </a:p>
        </p:txBody>
      </p:sp>
      <p:graphicFrame>
        <p:nvGraphicFramePr>
          <p:cNvPr id="444454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40389"/>
              </p:ext>
            </p:extLst>
          </p:nvPr>
        </p:nvGraphicFramePr>
        <p:xfrm>
          <a:off x="457200" y="2206310"/>
          <a:ext cx="3810000" cy="236251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Kick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Dive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 Right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9351" name="Rectangle 23"/>
          <p:cNvSpPr>
            <a:spLocks noRot="1" noChangeArrowheads="1"/>
          </p:cNvSpPr>
          <p:nvPr/>
        </p:nvSpPr>
        <p:spPr bwMode="auto">
          <a:xfrm>
            <a:off x="1502570" y="-53472"/>
            <a:ext cx="55292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 b="1" dirty="0">
                <a:latin typeface="Times New Roman"/>
                <a:cs typeface="Times New Roman"/>
              </a:rPr>
              <a:t>Visualizing Nash’s Proof</a:t>
            </a:r>
          </a:p>
        </p:txBody>
      </p:sp>
      <p:sp>
        <p:nvSpPr>
          <p:cNvPr id="444445" name="Rectangle 29"/>
          <p:cNvSpPr>
            <a:spLocks noRot="1" noChangeArrowheads="1"/>
          </p:cNvSpPr>
          <p:nvPr/>
        </p:nvSpPr>
        <p:spPr bwMode="auto">
          <a:xfrm>
            <a:off x="228600" y="4416109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Penalty Shot Game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4572000" y="3352800"/>
            <a:ext cx="457200" cy="304800"/>
          </a:xfrm>
          <a:prstGeom prst="rightArrow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49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484817" y="2039625"/>
            <a:ext cx="3659187" cy="2909887"/>
          </a:xfrm>
          <a:prstGeom prst="rect">
            <a:avLst/>
          </a:prstGeom>
          <a:solidFill>
            <a:srgbClr val="9F64D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44445" name="Rectangle 29"/>
          <p:cNvSpPr>
            <a:spLocks noRot="1" noChangeArrowheads="1"/>
          </p:cNvSpPr>
          <p:nvPr/>
        </p:nvSpPr>
        <p:spPr bwMode="auto">
          <a:xfrm>
            <a:off x="228600" y="4416109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Penalty Shot Game</a:t>
            </a:r>
          </a:p>
        </p:txBody>
      </p:sp>
      <p:sp>
        <p:nvSpPr>
          <p:cNvPr id="444447" name="Text Box 31"/>
          <p:cNvSpPr txBox="1">
            <a:spLocks noChangeArrowheads="1"/>
          </p:cNvSpPr>
          <p:nvPr/>
        </p:nvSpPr>
        <p:spPr bwMode="auto">
          <a:xfrm>
            <a:off x="5257802" y="159671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444448" name="Text Box 32"/>
          <p:cNvSpPr txBox="1">
            <a:spLocks noChangeArrowheads="1"/>
          </p:cNvSpPr>
          <p:nvPr/>
        </p:nvSpPr>
        <p:spPr bwMode="auto">
          <a:xfrm>
            <a:off x="8839203" y="159671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bg2">
                    <a:lumMod val="60000"/>
                    <a:lumOff val="40000"/>
                  </a:schemeClr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444449" name="Text Box 33"/>
          <p:cNvSpPr txBox="1">
            <a:spLocks noChangeArrowheads="1"/>
          </p:cNvSpPr>
          <p:nvPr/>
        </p:nvSpPr>
        <p:spPr bwMode="auto">
          <a:xfrm>
            <a:off x="5105403" y="182531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444450" name="Text Box 34"/>
          <p:cNvSpPr txBox="1">
            <a:spLocks noChangeArrowheads="1"/>
          </p:cNvSpPr>
          <p:nvPr/>
        </p:nvSpPr>
        <p:spPr bwMode="auto">
          <a:xfrm>
            <a:off x="5105403" y="4678049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444451" name="Text Box 35"/>
          <p:cNvSpPr txBox="1">
            <a:spLocks noChangeArrowheads="1"/>
          </p:cNvSpPr>
          <p:nvPr/>
        </p:nvSpPr>
        <p:spPr bwMode="auto">
          <a:xfrm>
            <a:off x="6705601" y="1582423"/>
            <a:ext cx="13468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bg2">
                    <a:lumMod val="60000"/>
                    <a:lumOff val="40000"/>
                  </a:schemeClr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sp>
        <p:nvSpPr>
          <p:cNvPr id="444452" name="Text Box 36"/>
          <p:cNvSpPr txBox="1">
            <a:spLocks noChangeArrowheads="1"/>
          </p:cNvSpPr>
          <p:nvPr/>
        </p:nvSpPr>
        <p:spPr bwMode="auto">
          <a:xfrm rot="-5400000">
            <a:off x="4582792" y="3053393"/>
            <a:ext cx="13468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pic>
        <p:nvPicPr>
          <p:cNvPr id="99359" name="Picture 21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0400" y="3196909"/>
            <a:ext cx="617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3"/>
          <p:cNvSpPr>
            <a:spLocks noRot="1" noChangeArrowheads="1"/>
          </p:cNvSpPr>
          <p:nvPr/>
        </p:nvSpPr>
        <p:spPr bwMode="auto">
          <a:xfrm>
            <a:off x="1502570" y="-53472"/>
            <a:ext cx="55292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 b="1" dirty="0">
                <a:latin typeface="Times New Roman"/>
                <a:cs typeface="Times New Roman"/>
              </a:rPr>
              <a:t>Visualizing Nash’s Proof</a:t>
            </a:r>
          </a:p>
        </p:txBody>
      </p:sp>
      <p:graphicFrame>
        <p:nvGraphicFramePr>
          <p:cNvPr id="13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764115"/>
              </p:ext>
            </p:extLst>
          </p:nvPr>
        </p:nvGraphicFramePr>
        <p:xfrm>
          <a:off x="457200" y="2206310"/>
          <a:ext cx="3810000" cy="236251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Kick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Dive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 Right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21743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6" name="Picture 15" descr="Snapshot 2010-02-17 01-44-14.tiff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lum bright="-16000" contrast="-10000"/>
          </a:blip>
          <a:stretch>
            <a:fillRect/>
          </a:stretch>
        </p:blipFill>
        <p:spPr>
          <a:xfrm>
            <a:off x="5484813" y="2028509"/>
            <a:ext cx="3713162" cy="2921000"/>
          </a:xfrm>
          <a:prstGeom prst="rect">
            <a:avLst/>
          </a:prstGeom>
        </p:spPr>
      </p:pic>
      <p:sp>
        <p:nvSpPr>
          <p:cNvPr id="444445" name="Rectangle 29"/>
          <p:cNvSpPr>
            <a:spLocks noRot="1" noChangeArrowheads="1"/>
          </p:cNvSpPr>
          <p:nvPr/>
        </p:nvSpPr>
        <p:spPr bwMode="auto">
          <a:xfrm>
            <a:off x="228600" y="4416109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Penalty Shot Game</a:t>
            </a:r>
          </a:p>
        </p:txBody>
      </p:sp>
      <p:pic>
        <p:nvPicPr>
          <p:cNvPr id="99359" name="Picture 21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0400" y="3196909"/>
            <a:ext cx="617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3"/>
          <p:cNvSpPr>
            <a:spLocks noRot="1" noChangeArrowheads="1"/>
          </p:cNvSpPr>
          <p:nvPr/>
        </p:nvSpPr>
        <p:spPr bwMode="auto">
          <a:xfrm>
            <a:off x="1502570" y="-53472"/>
            <a:ext cx="55292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 b="1" dirty="0">
                <a:latin typeface="Times New Roman"/>
                <a:cs typeface="Times New Roman"/>
              </a:rPr>
              <a:t>Visualizing Nash’s Proof</a:t>
            </a:r>
          </a:p>
        </p:txBody>
      </p:sp>
      <p:graphicFrame>
        <p:nvGraphicFramePr>
          <p:cNvPr id="13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764115"/>
              </p:ext>
            </p:extLst>
          </p:nvPr>
        </p:nvGraphicFramePr>
        <p:xfrm>
          <a:off x="457200" y="2206310"/>
          <a:ext cx="3810000" cy="236251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Kick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Dive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 Right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257802" y="159671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8839203" y="159671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bg2">
                    <a:lumMod val="60000"/>
                    <a:lumOff val="40000"/>
                  </a:schemeClr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5105403" y="182531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5105403" y="4678049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6705601" y="1582423"/>
            <a:ext cx="13468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bg2">
                    <a:lumMod val="60000"/>
                    <a:lumOff val="40000"/>
                  </a:schemeClr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 rot="-5400000">
            <a:off x="4582792" y="3053393"/>
            <a:ext cx="13468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</p:spTree>
    <p:extLst>
      <p:ext uri="{BB962C8B-B14F-4D97-AF65-F5344CB8AC3E}">
        <p14:creationId xmlns:p14="http://schemas.microsoft.com/office/powerpoint/2010/main" val="249800945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6" name="Picture 15" descr="Snapshot 2010-02-17 01-44-14.tiff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lum bright="-16000" contrast="-10000"/>
          </a:blip>
          <a:stretch>
            <a:fillRect/>
          </a:stretch>
        </p:blipFill>
        <p:spPr>
          <a:xfrm>
            <a:off x="5484813" y="2028509"/>
            <a:ext cx="3713162" cy="2921000"/>
          </a:xfrm>
          <a:prstGeom prst="rect">
            <a:avLst/>
          </a:prstGeom>
        </p:spPr>
      </p:pic>
      <p:sp>
        <p:nvSpPr>
          <p:cNvPr id="444445" name="Rectangle 29"/>
          <p:cNvSpPr>
            <a:spLocks noRot="1" noChangeArrowheads="1"/>
          </p:cNvSpPr>
          <p:nvPr/>
        </p:nvSpPr>
        <p:spPr bwMode="auto">
          <a:xfrm>
            <a:off x="228600" y="4416109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Penalty Shot Game</a:t>
            </a:r>
          </a:p>
        </p:txBody>
      </p:sp>
      <p:pic>
        <p:nvPicPr>
          <p:cNvPr id="99359" name="Picture 21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0400" y="3196909"/>
            <a:ext cx="617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23"/>
          <p:cNvSpPr>
            <a:spLocks noRot="1" noChangeArrowheads="1"/>
          </p:cNvSpPr>
          <p:nvPr/>
        </p:nvSpPr>
        <p:spPr bwMode="auto">
          <a:xfrm>
            <a:off x="1502570" y="-53472"/>
            <a:ext cx="55292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 b="1" dirty="0">
                <a:latin typeface="Times New Roman"/>
                <a:cs typeface="Times New Roman"/>
              </a:rPr>
              <a:t>Visualizing Nash’s Proof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5257802" y="159671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8839203" y="159671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bg2">
                    <a:lumMod val="60000"/>
                    <a:lumOff val="40000"/>
                  </a:schemeClr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5105403" y="182531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5105403" y="4678049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6705601" y="1582423"/>
            <a:ext cx="13468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bg2">
                    <a:lumMod val="60000"/>
                    <a:lumOff val="40000"/>
                  </a:schemeClr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sp>
        <p:nvSpPr>
          <p:cNvPr id="23" name="Text Box 36"/>
          <p:cNvSpPr txBox="1">
            <a:spLocks noChangeArrowheads="1"/>
          </p:cNvSpPr>
          <p:nvPr/>
        </p:nvSpPr>
        <p:spPr bwMode="auto">
          <a:xfrm rot="-5400000">
            <a:off x="4582792" y="3053393"/>
            <a:ext cx="13468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graphicFrame>
        <p:nvGraphicFramePr>
          <p:cNvPr id="24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678157"/>
              </p:ext>
            </p:extLst>
          </p:nvPr>
        </p:nvGraphicFramePr>
        <p:xfrm>
          <a:off x="457200" y="2206310"/>
          <a:ext cx="3810000" cy="236251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Kick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Dive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 Right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7216010" y="5300347"/>
            <a:ext cx="2080390" cy="1790384"/>
            <a:chOff x="7216010" y="5300347"/>
            <a:chExt cx="2080390" cy="1790384"/>
          </a:xfrm>
        </p:grpSpPr>
        <p:grpSp>
          <p:nvGrpSpPr>
            <p:cNvPr id="26" name="Group 22"/>
            <p:cNvGrpSpPr/>
            <p:nvPr/>
          </p:nvGrpSpPr>
          <p:grpSpPr>
            <a:xfrm>
              <a:off x="7216010" y="5300347"/>
              <a:ext cx="2080390" cy="1790384"/>
              <a:chOff x="5928548" y="5135247"/>
              <a:chExt cx="2080390" cy="1790384"/>
            </a:xfrm>
          </p:grpSpPr>
          <p:pic>
            <p:nvPicPr>
              <p:cNvPr id="31" name="Picture 30" descr="colors2b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28548" y="5135247"/>
                <a:ext cx="2080390" cy="1790384"/>
              </a:xfrm>
              <a:prstGeom prst="rect">
                <a:avLst/>
              </a:prstGeom>
            </p:spPr>
          </p:pic>
          <p:sp>
            <p:nvSpPr>
              <p:cNvPr id="32" name="Rectangle 31"/>
              <p:cNvSpPr/>
              <p:nvPr/>
            </p:nvSpPr>
            <p:spPr bwMode="auto">
              <a:xfrm>
                <a:off x="6134100" y="5546409"/>
                <a:ext cx="1574800" cy="110839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 bwMode="auto">
            <a:xfrm>
              <a:off x="8534400" y="5592447"/>
              <a:ext cx="6096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8301038" y="6583047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7239000" y="5715000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7421562" y="5711509"/>
              <a:ext cx="1586918" cy="110839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736747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216010" y="5300347"/>
            <a:ext cx="2080390" cy="1790384"/>
            <a:chOff x="7216010" y="5300347"/>
            <a:chExt cx="2080390" cy="1790384"/>
          </a:xfrm>
        </p:grpSpPr>
        <p:grpSp>
          <p:nvGrpSpPr>
            <p:cNvPr id="2" name="Group 22"/>
            <p:cNvGrpSpPr/>
            <p:nvPr/>
          </p:nvGrpSpPr>
          <p:grpSpPr>
            <a:xfrm>
              <a:off x="7216010" y="5300347"/>
              <a:ext cx="2080390" cy="1790384"/>
              <a:chOff x="5928548" y="5135247"/>
              <a:chExt cx="2080390" cy="1790384"/>
            </a:xfrm>
          </p:grpSpPr>
          <p:pic>
            <p:nvPicPr>
              <p:cNvPr id="15" name="Picture 14" descr="colors2b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8548" y="5135247"/>
                <a:ext cx="2080390" cy="1790384"/>
              </a:xfrm>
              <a:prstGeom prst="rect">
                <a:avLst/>
              </a:prstGeom>
            </p:spPr>
          </p:pic>
          <p:sp>
            <p:nvSpPr>
              <p:cNvPr id="22" name="Rectangle 21"/>
              <p:cNvSpPr/>
              <p:nvPr/>
            </p:nvSpPr>
            <p:spPr bwMode="auto">
              <a:xfrm>
                <a:off x="6134100" y="5546409"/>
                <a:ext cx="1574800" cy="110839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 bwMode="auto">
            <a:xfrm>
              <a:off x="8534400" y="5592447"/>
              <a:ext cx="6096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8301038" y="6583047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7239000" y="5715000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7421562" y="5711509"/>
              <a:ext cx="1586918" cy="110839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36" name="Rectangle 35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9330" name="Rectangle 28"/>
          <p:cNvSpPr>
            <a:spLocks noRot="1" noChangeArrowheads="1"/>
          </p:cNvSpPr>
          <p:nvPr/>
        </p:nvSpPr>
        <p:spPr bwMode="auto">
          <a:xfrm>
            <a:off x="5334000" y="2511109"/>
            <a:ext cx="396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</a:t>
            </a:r>
            <a:r>
              <a:rPr lang="en-US" sz="28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: [0,1]</a:t>
            </a:r>
            <a:r>
              <a:rPr lang="en-US" sz="2800" baseline="300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8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800" baseline="300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8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, cont.</a:t>
            </a:r>
            <a:br>
              <a:rPr lang="en-US" sz="28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</a:br>
            <a:r>
              <a:rPr lang="en-US" sz="28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such that</a:t>
            </a:r>
            <a:br>
              <a:rPr lang="en-US" sz="28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</a:br>
            <a:r>
              <a:rPr lang="en-US" sz="28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fixed point  Nash eq.</a:t>
            </a:r>
          </a:p>
        </p:txBody>
      </p:sp>
      <p:sp>
        <p:nvSpPr>
          <p:cNvPr id="444445" name="Rectangle 29"/>
          <p:cNvSpPr>
            <a:spLocks noRot="1" noChangeArrowheads="1"/>
          </p:cNvSpPr>
          <p:nvPr/>
        </p:nvSpPr>
        <p:spPr bwMode="auto">
          <a:xfrm>
            <a:off x="228600" y="4416109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Penalty Shot Game</a:t>
            </a:r>
          </a:p>
        </p:txBody>
      </p:sp>
      <p:pic>
        <p:nvPicPr>
          <p:cNvPr id="99359" name="Picture 21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0400" y="3196909"/>
            <a:ext cx="617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61" name="Picture 23" descr="matching_cropped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2053909"/>
            <a:ext cx="3657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2" descr="cropped_with_field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99100" y="2028509"/>
            <a:ext cx="36909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0"/>
          <p:cNvSpPr>
            <a:spLocks noRot="1" noChangeArrowheads="1"/>
          </p:cNvSpPr>
          <p:nvPr/>
        </p:nvSpPr>
        <p:spPr bwMode="auto">
          <a:xfrm>
            <a:off x="7005638" y="5059047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31" charset="0"/>
                <a:sym typeface="Symbol" pitchFamily="31" charset="2"/>
              </a:rPr>
              <a:t>fixed point</a:t>
            </a:r>
          </a:p>
        </p:txBody>
      </p:sp>
      <p:sp>
        <p:nvSpPr>
          <p:cNvPr id="17" name="Line 37"/>
          <p:cNvSpPr>
            <a:spLocks noChangeShapeType="1"/>
          </p:cNvSpPr>
          <p:nvPr/>
        </p:nvSpPr>
        <p:spPr bwMode="auto">
          <a:xfrm flipH="1" flipV="1">
            <a:off x="7399338" y="3535047"/>
            <a:ext cx="6096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3333750" y="1765300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ea typeface="Tahoma" pitchFamily="31" charset="0"/>
                <a:cs typeface="Tahoma" pitchFamily="31" charset="0"/>
              </a:rPr>
              <a:t>½</a:t>
            </a: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2387600" y="1793875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a typeface="Tahoma" pitchFamily="31" charset="0"/>
                <a:cs typeface="Tahoma" pitchFamily="31" charset="0"/>
              </a:rPr>
              <a:t>½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-82550" y="4017963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ea typeface="Tahoma" pitchFamily="31" charset="0"/>
                <a:cs typeface="Tahoma" pitchFamily="31" charset="0"/>
              </a:rPr>
              <a:t>½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-82550" y="3408363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ea typeface="Tahoma" pitchFamily="31" charset="0"/>
                <a:cs typeface="Tahoma" pitchFamily="31" charset="0"/>
              </a:rPr>
              <a:t>½</a:t>
            </a:r>
          </a:p>
        </p:txBody>
      </p:sp>
      <p:sp>
        <p:nvSpPr>
          <p:cNvPr id="25" name="Rectangle 23"/>
          <p:cNvSpPr>
            <a:spLocks noRot="1" noChangeArrowheads="1"/>
          </p:cNvSpPr>
          <p:nvPr/>
        </p:nvSpPr>
        <p:spPr bwMode="auto">
          <a:xfrm>
            <a:off x="1502570" y="-53472"/>
            <a:ext cx="55292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 b="1" dirty="0">
                <a:latin typeface="Times New Roman"/>
                <a:cs typeface="Times New Roman"/>
              </a:rPr>
              <a:t>Visualizing Nash’s Proof</a:t>
            </a: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5257802" y="159671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8839203" y="159671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bg2">
                    <a:lumMod val="60000"/>
                    <a:lumOff val="40000"/>
                  </a:schemeClr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5105403" y="182531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5105403" y="4678049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6705601" y="1582423"/>
            <a:ext cx="13468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bg2">
                    <a:lumMod val="60000"/>
                    <a:lumOff val="40000"/>
                  </a:schemeClr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sp>
        <p:nvSpPr>
          <p:cNvPr id="30" name="Text Box 36"/>
          <p:cNvSpPr txBox="1">
            <a:spLocks noChangeArrowheads="1"/>
          </p:cNvSpPr>
          <p:nvPr/>
        </p:nvSpPr>
        <p:spPr bwMode="auto">
          <a:xfrm rot="-5400000">
            <a:off x="4582792" y="3053393"/>
            <a:ext cx="13468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graphicFrame>
        <p:nvGraphicFramePr>
          <p:cNvPr id="31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678157"/>
              </p:ext>
            </p:extLst>
          </p:nvPr>
        </p:nvGraphicFramePr>
        <p:xfrm>
          <a:off x="457200" y="2206310"/>
          <a:ext cx="3810000" cy="236251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Kick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Dive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 Right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833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27100" y="1285557"/>
            <a:ext cx="1142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49B1FF"/>
                </a:solidFill>
                <a:latin typeface="Times New Roman"/>
                <a:cs typeface="Times New Roman"/>
              </a:rPr>
              <a:t>Menu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1549401" y="1816099"/>
            <a:ext cx="7151669" cy="802105"/>
            <a:chOff x="1549401" y="2171699"/>
            <a:chExt cx="7151669" cy="802105"/>
          </a:xfrm>
        </p:grpSpPr>
        <p:sp>
          <p:nvSpPr>
            <p:cNvPr id="24" name="TextBox 23"/>
            <p:cNvSpPr txBox="1"/>
            <p:nvPr/>
          </p:nvSpPr>
          <p:spPr>
            <a:xfrm>
              <a:off x="1841500" y="2450584"/>
              <a:ext cx="6859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/>
                  <a:cs typeface="Times New Roman"/>
                </a:rPr>
                <a:t>Existence Theorems: Nash, </a:t>
              </a:r>
              <a:r>
                <a:rPr lang="en-US" sz="2800" dirty="0" err="1">
                  <a:latin typeface="Times New Roman"/>
                  <a:cs typeface="Times New Roman"/>
                </a:rPr>
                <a:t>Brouwer</a:t>
              </a:r>
              <a:r>
                <a:rPr lang="en-US" sz="2800" dirty="0">
                  <a:latin typeface="Times New Roman"/>
                  <a:cs typeface="Times New Roman"/>
                </a:rPr>
                <a:t>,</a:t>
              </a:r>
              <a:r>
                <a:rPr lang="en-US" sz="2800" b="1" dirty="0">
                  <a:latin typeface="Times New Roman"/>
                  <a:cs typeface="Times New Roman"/>
                </a:rPr>
                <a:t> </a:t>
              </a:r>
              <a:r>
                <a:rPr lang="en-US" sz="2800" b="1" dirty="0" err="1">
                  <a:latin typeface="Times New Roman"/>
                  <a:cs typeface="Times New Roman"/>
                </a:rPr>
                <a:t>Sperner</a:t>
              </a:r>
              <a:endParaRPr lang="en-US" sz="2800" b="1" dirty="0">
                <a:latin typeface="Times New Roman"/>
                <a:cs typeface="Times New Roman"/>
              </a:endParaRPr>
            </a:p>
          </p:txBody>
        </p:sp>
        <p:cxnSp>
          <p:nvCxnSpPr>
            <p:cNvPr id="27" name="Elbow Connector 26"/>
            <p:cNvCxnSpPr/>
            <p:nvPr/>
          </p:nvCxnSpPr>
          <p:spPr>
            <a:xfrm rot="16200000" flipH="1">
              <a:off x="1416735" y="2304365"/>
              <a:ext cx="557431" cy="292100"/>
            </a:xfrm>
            <a:prstGeom prst="bentConnector3">
              <a:avLst>
                <a:gd name="adj1" fmla="val 100123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7658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7722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err="1">
                <a:effectLst/>
                <a:latin typeface="Times New Roman" pitchFamily="31" charset="0"/>
                <a:ea typeface="ＭＳ Ｐゴシック" pitchFamily="31" charset="-128"/>
                <a:cs typeface="ＭＳ Ｐゴシック" pitchFamily="31" charset="-128"/>
              </a:rPr>
              <a:t>Sperner’s</a:t>
            </a:r>
            <a:r>
              <a:rPr lang="en-US" sz="3600" dirty="0">
                <a:effectLst/>
                <a:latin typeface="Times New Roman" pitchFamily="31" charset="0"/>
                <a:ea typeface="ＭＳ Ｐゴシック" pitchFamily="31" charset="-128"/>
                <a:cs typeface="ＭＳ Ｐゴシック" pitchFamily="31" charset="-128"/>
              </a:rPr>
              <a:t> Lemma (2-d)</a:t>
            </a:r>
            <a:endParaRPr lang="en-US" sz="3600" dirty="0">
              <a:effectLst/>
              <a:ea typeface="ＭＳ Ｐゴシック" pitchFamily="31" charset="-128"/>
              <a:cs typeface="ＭＳ Ｐゴシック" pitchFamily="31" charset="-128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/>
        </p:nvGraphicFramePr>
        <p:xfrm>
          <a:off x="2637155" y="1991858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2520311" y="1900416"/>
            <a:ext cx="225694" cy="2302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Oval 58"/>
          <p:cNvSpPr>
            <a:spLocks noChangeArrowheads="1"/>
          </p:cNvSpPr>
          <p:nvPr/>
        </p:nvSpPr>
        <p:spPr bwMode="auto">
          <a:xfrm>
            <a:off x="3140970" y="190041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Oval 59"/>
          <p:cNvSpPr>
            <a:spLocks noChangeArrowheads="1"/>
          </p:cNvSpPr>
          <p:nvPr/>
        </p:nvSpPr>
        <p:spPr bwMode="auto">
          <a:xfrm>
            <a:off x="3761629" y="190041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Oval 60"/>
          <p:cNvSpPr>
            <a:spLocks noChangeArrowheads="1"/>
          </p:cNvSpPr>
          <p:nvPr/>
        </p:nvSpPr>
        <p:spPr bwMode="auto">
          <a:xfrm>
            <a:off x="4382287" y="190041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Oval 61"/>
          <p:cNvSpPr>
            <a:spLocks noChangeArrowheads="1"/>
          </p:cNvSpPr>
          <p:nvPr/>
        </p:nvSpPr>
        <p:spPr bwMode="auto">
          <a:xfrm>
            <a:off x="5002946" y="190041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Oval 62"/>
          <p:cNvSpPr>
            <a:spLocks noChangeArrowheads="1"/>
          </p:cNvSpPr>
          <p:nvPr/>
        </p:nvSpPr>
        <p:spPr bwMode="auto">
          <a:xfrm>
            <a:off x="5623605" y="190041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Oval 63"/>
          <p:cNvSpPr>
            <a:spLocks noChangeArrowheads="1"/>
          </p:cNvSpPr>
          <p:nvPr/>
        </p:nvSpPr>
        <p:spPr bwMode="auto">
          <a:xfrm>
            <a:off x="6244264" y="190041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Oval 64"/>
          <p:cNvSpPr>
            <a:spLocks noChangeArrowheads="1"/>
          </p:cNvSpPr>
          <p:nvPr/>
        </p:nvSpPr>
        <p:spPr bwMode="auto">
          <a:xfrm>
            <a:off x="2520311" y="2399200"/>
            <a:ext cx="225694" cy="2302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Oval 70"/>
          <p:cNvSpPr>
            <a:spLocks noChangeArrowheads="1"/>
          </p:cNvSpPr>
          <p:nvPr/>
        </p:nvSpPr>
        <p:spPr bwMode="auto">
          <a:xfrm>
            <a:off x="6244264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Oval 71"/>
          <p:cNvSpPr>
            <a:spLocks noChangeArrowheads="1"/>
          </p:cNvSpPr>
          <p:nvPr/>
        </p:nvSpPr>
        <p:spPr bwMode="auto">
          <a:xfrm>
            <a:off x="2520311" y="2917168"/>
            <a:ext cx="225694" cy="2302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Oval 77"/>
          <p:cNvSpPr>
            <a:spLocks noChangeArrowheads="1"/>
          </p:cNvSpPr>
          <p:nvPr/>
        </p:nvSpPr>
        <p:spPr bwMode="auto">
          <a:xfrm>
            <a:off x="6244264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Oval 78"/>
          <p:cNvSpPr>
            <a:spLocks noChangeAspect="1" noChangeArrowheads="1"/>
          </p:cNvSpPr>
          <p:nvPr/>
        </p:nvSpPr>
        <p:spPr bwMode="auto">
          <a:xfrm>
            <a:off x="2520311" y="3435136"/>
            <a:ext cx="225694" cy="2302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Oval 84"/>
          <p:cNvSpPr>
            <a:spLocks noChangeArrowheads="1"/>
          </p:cNvSpPr>
          <p:nvPr/>
        </p:nvSpPr>
        <p:spPr bwMode="auto">
          <a:xfrm>
            <a:off x="6244264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Oval 85"/>
          <p:cNvSpPr>
            <a:spLocks noChangeArrowheads="1"/>
          </p:cNvSpPr>
          <p:nvPr/>
        </p:nvSpPr>
        <p:spPr bwMode="auto">
          <a:xfrm>
            <a:off x="2529715" y="3933920"/>
            <a:ext cx="225694" cy="2302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Oval 91"/>
          <p:cNvSpPr>
            <a:spLocks noChangeArrowheads="1"/>
          </p:cNvSpPr>
          <p:nvPr/>
        </p:nvSpPr>
        <p:spPr bwMode="auto">
          <a:xfrm>
            <a:off x="6253668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7" name="Oval 92"/>
          <p:cNvSpPr>
            <a:spLocks noChangeArrowheads="1"/>
          </p:cNvSpPr>
          <p:nvPr/>
        </p:nvSpPr>
        <p:spPr bwMode="auto">
          <a:xfrm>
            <a:off x="2520311" y="4461480"/>
            <a:ext cx="225694" cy="2302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2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3" name="Oval 98"/>
          <p:cNvSpPr>
            <a:spLocks noChangeArrowheads="1"/>
          </p:cNvSpPr>
          <p:nvPr/>
        </p:nvSpPr>
        <p:spPr bwMode="auto">
          <a:xfrm>
            <a:off x="6244264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Oval 99"/>
          <p:cNvSpPr>
            <a:spLocks noChangeArrowheads="1"/>
          </p:cNvSpPr>
          <p:nvPr/>
        </p:nvSpPr>
        <p:spPr bwMode="auto">
          <a:xfrm>
            <a:off x="2520311" y="4960264"/>
            <a:ext cx="225694" cy="2302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5" name="Oval 100"/>
          <p:cNvSpPr>
            <a:spLocks noChangeArrowheads="1"/>
          </p:cNvSpPr>
          <p:nvPr/>
        </p:nvSpPr>
        <p:spPr bwMode="auto">
          <a:xfrm>
            <a:off x="3140970" y="4960264"/>
            <a:ext cx="225694" cy="2302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6" name="Oval 101"/>
          <p:cNvSpPr>
            <a:spLocks noChangeArrowheads="1"/>
          </p:cNvSpPr>
          <p:nvPr/>
        </p:nvSpPr>
        <p:spPr bwMode="auto">
          <a:xfrm>
            <a:off x="3761629" y="4960264"/>
            <a:ext cx="225694" cy="2302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7" name="Oval 102"/>
          <p:cNvSpPr>
            <a:spLocks noChangeArrowheads="1"/>
          </p:cNvSpPr>
          <p:nvPr/>
        </p:nvSpPr>
        <p:spPr bwMode="auto">
          <a:xfrm>
            <a:off x="4382287" y="4960264"/>
            <a:ext cx="225694" cy="2302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8" name="Oval 103"/>
          <p:cNvSpPr>
            <a:spLocks noChangeArrowheads="1"/>
          </p:cNvSpPr>
          <p:nvPr/>
        </p:nvSpPr>
        <p:spPr bwMode="auto">
          <a:xfrm>
            <a:off x="5002946" y="4960264"/>
            <a:ext cx="225694" cy="2302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9" name="Oval 104"/>
          <p:cNvSpPr>
            <a:spLocks noChangeArrowheads="1"/>
          </p:cNvSpPr>
          <p:nvPr/>
        </p:nvSpPr>
        <p:spPr bwMode="auto">
          <a:xfrm>
            <a:off x="5623605" y="4960264"/>
            <a:ext cx="225694" cy="2302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0" name="Oval 105"/>
          <p:cNvSpPr>
            <a:spLocks noChangeArrowheads="1"/>
          </p:cNvSpPr>
          <p:nvPr/>
        </p:nvSpPr>
        <p:spPr bwMode="auto">
          <a:xfrm>
            <a:off x="6244264" y="4960264"/>
            <a:ext cx="225694" cy="2302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7292210" y="5300347"/>
            <a:ext cx="2080390" cy="1790384"/>
            <a:chOff x="7216010" y="5300347"/>
            <a:chExt cx="2080390" cy="1790384"/>
          </a:xfrm>
        </p:grpSpPr>
        <p:grpSp>
          <p:nvGrpSpPr>
            <p:cNvPr id="83" name="Group 22"/>
            <p:cNvGrpSpPr/>
            <p:nvPr/>
          </p:nvGrpSpPr>
          <p:grpSpPr>
            <a:xfrm>
              <a:off x="7216010" y="5300347"/>
              <a:ext cx="2080390" cy="1790384"/>
              <a:chOff x="5928548" y="5135247"/>
              <a:chExt cx="2080390" cy="1790384"/>
            </a:xfrm>
          </p:grpSpPr>
          <p:pic>
            <p:nvPicPr>
              <p:cNvPr id="88" name="Picture 87" descr="colors2b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8548" y="5135247"/>
                <a:ext cx="2080390" cy="1790384"/>
              </a:xfrm>
              <a:prstGeom prst="rect">
                <a:avLst/>
              </a:prstGeom>
            </p:spPr>
          </p:pic>
          <p:sp>
            <p:nvSpPr>
              <p:cNvPr id="89" name="Rectangle 88"/>
              <p:cNvSpPr/>
              <p:nvPr/>
            </p:nvSpPr>
            <p:spPr bwMode="auto">
              <a:xfrm>
                <a:off x="6134100" y="5546409"/>
                <a:ext cx="1574800" cy="110839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4" name="Rectangle 83"/>
            <p:cNvSpPr/>
            <p:nvPr/>
          </p:nvSpPr>
          <p:spPr bwMode="auto">
            <a:xfrm>
              <a:off x="8534400" y="5592447"/>
              <a:ext cx="6096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8301038" y="6583047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7239000" y="5715000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7421562" y="5711509"/>
              <a:ext cx="1586918" cy="110839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4316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7722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err="1">
                <a:effectLst/>
                <a:latin typeface="Times New Roman" pitchFamily="31" charset="0"/>
                <a:ea typeface="ＭＳ Ｐゴシック" pitchFamily="31" charset="-128"/>
                <a:cs typeface="ＭＳ Ｐゴシック" pitchFamily="31" charset="-128"/>
              </a:rPr>
              <a:t>Sperner’s</a:t>
            </a:r>
            <a:r>
              <a:rPr lang="en-US" sz="3600" dirty="0">
                <a:effectLst/>
                <a:latin typeface="Times New Roman" pitchFamily="31" charset="0"/>
                <a:ea typeface="ＭＳ Ｐゴシック" pitchFamily="31" charset="-128"/>
                <a:cs typeface="ＭＳ Ｐゴシック" pitchFamily="31" charset="-128"/>
              </a:rPr>
              <a:t> Lemma (2-d)</a:t>
            </a:r>
            <a:endParaRPr lang="en-US" sz="3600" dirty="0">
              <a:effectLst/>
              <a:ea typeface="ＭＳ Ｐゴシック" pitchFamily="31" charset="-128"/>
              <a:cs typeface="ＭＳ Ｐゴシック" pitchFamily="31" charset="-128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/>
        </p:nvGraphicFramePr>
        <p:xfrm>
          <a:off x="2637155" y="1991858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2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1" name="Oval 57"/>
          <p:cNvSpPr>
            <a:spLocks noChangeArrowheads="1"/>
          </p:cNvSpPr>
          <p:nvPr/>
        </p:nvSpPr>
        <p:spPr bwMode="auto">
          <a:xfrm>
            <a:off x="2520311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2" name="Oval 58"/>
          <p:cNvSpPr>
            <a:spLocks noChangeArrowheads="1"/>
          </p:cNvSpPr>
          <p:nvPr/>
        </p:nvSpPr>
        <p:spPr bwMode="auto">
          <a:xfrm>
            <a:off x="3140970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3" name="Oval 59"/>
          <p:cNvSpPr>
            <a:spLocks noChangeArrowheads="1"/>
          </p:cNvSpPr>
          <p:nvPr/>
        </p:nvSpPr>
        <p:spPr bwMode="auto">
          <a:xfrm>
            <a:off x="3761629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4" name="Oval 60"/>
          <p:cNvSpPr>
            <a:spLocks noChangeArrowheads="1"/>
          </p:cNvSpPr>
          <p:nvPr/>
        </p:nvSpPr>
        <p:spPr bwMode="auto">
          <a:xfrm>
            <a:off x="4382287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5" name="Oval 61"/>
          <p:cNvSpPr>
            <a:spLocks noChangeArrowheads="1"/>
          </p:cNvSpPr>
          <p:nvPr/>
        </p:nvSpPr>
        <p:spPr bwMode="auto">
          <a:xfrm>
            <a:off x="5002946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6" name="Oval 62"/>
          <p:cNvSpPr>
            <a:spLocks noChangeArrowheads="1"/>
          </p:cNvSpPr>
          <p:nvPr/>
        </p:nvSpPr>
        <p:spPr bwMode="auto">
          <a:xfrm>
            <a:off x="5623605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7" name="Oval 63"/>
          <p:cNvSpPr>
            <a:spLocks noChangeArrowheads="1"/>
          </p:cNvSpPr>
          <p:nvPr/>
        </p:nvSpPr>
        <p:spPr bwMode="auto">
          <a:xfrm>
            <a:off x="6244264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8" name="Oval 64"/>
          <p:cNvSpPr>
            <a:spLocks noChangeArrowheads="1"/>
          </p:cNvSpPr>
          <p:nvPr/>
        </p:nvSpPr>
        <p:spPr bwMode="auto">
          <a:xfrm>
            <a:off x="2520311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9" name="Oval 70"/>
          <p:cNvSpPr>
            <a:spLocks noChangeArrowheads="1"/>
          </p:cNvSpPr>
          <p:nvPr/>
        </p:nvSpPr>
        <p:spPr bwMode="auto">
          <a:xfrm>
            <a:off x="6244264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0" name="Oval 71"/>
          <p:cNvSpPr>
            <a:spLocks noChangeArrowheads="1"/>
          </p:cNvSpPr>
          <p:nvPr/>
        </p:nvSpPr>
        <p:spPr bwMode="auto">
          <a:xfrm>
            <a:off x="2520311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1" name="Oval 77"/>
          <p:cNvSpPr>
            <a:spLocks noChangeArrowheads="1"/>
          </p:cNvSpPr>
          <p:nvPr/>
        </p:nvSpPr>
        <p:spPr bwMode="auto">
          <a:xfrm>
            <a:off x="6244264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2" name="Oval 78"/>
          <p:cNvSpPr>
            <a:spLocks noChangeAspect="1" noChangeArrowheads="1"/>
          </p:cNvSpPr>
          <p:nvPr/>
        </p:nvSpPr>
        <p:spPr bwMode="auto">
          <a:xfrm>
            <a:off x="2520311" y="3435136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3" name="Oval 84"/>
          <p:cNvSpPr>
            <a:spLocks noChangeArrowheads="1"/>
          </p:cNvSpPr>
          <p:nvPr/>
        </p:nvSpPr>
        <p:spPr bwMode="auto">
          <a:xfrm>
            <a:off x="6244264" y="343513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4" name="Oval 85"/>
          <p:cNvSpPr>
            <a:spLocks noChangeArrowheads="1"/>
          </p:cNvSpPr>
          <p:nvPr/>
        </p:nvSpPr>
        <p:spPr bwMode="auto">
          <a:xfrm>
            <a:off x="2529715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5" name="Oval 91"/>
          <p:cNvSpPr>
            <a:spLocks noChangeArrowheads="1"/>
          </p:cNvSpPr>
          <p:nvPr/>
        </p:nvSpPr>
        <p:spPr bwMode="auto">
          <a:xfrm>
            <a:off x="6253668" y="39339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6" name="Oval 92"/>
          <p:cNvSpPr>
            <a:spLocks noChangeArrowheads="1"/>
          </p:cNvSpPr>
          <p:nvPr/>
        </p:nvSpPr>
        <p:spPr bwMode="auto">
          <a:xfrm>
            <a:off x="2520311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7" name="Oval 98"/>
          <p:cNvSpPr>
            <a:spLocks noChangeArrowheads="1"/>
          </p:cNvSpPr>
          <p:nvPr/>
        </p:nvSpPr>
        <p:spPr bwMode="auto">
          <a:xfrm>
            <a:off x="6244264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8" name="Oval 99"/>
          <p:cNvSpPr>
            <a:spLocks noChangeArrowheads="1"/>
          </p:cNvSpPr>
          <p:nvPr/>
        </p:nvSpPr>
        <p:spPr bwMode="auto">
          <a:xfrm>
            <a:off x="2520311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9" name="Oval 100"/>
          <p:cNvSpPr>
            <a:spLocks noChangeArrowheads="1"/>
          </p:cNvSpPr>
          <p:nvPr/>
        </p:nvSpPr>
        <p:spPr bwMode="auto">
          <a:xfrm>
            <a:off x="3140970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0" name="Oval 101"/>
          <p:cNvSpPr>
            <a:spLocks noChangeArrowheads="1"/>
          </p:cNvSpPr>
          <p:nvPr/>
        </p:nvSpPr>
        <p:spPr bwMode="auto">
          <a:xfrm>
            <a:off x="3761629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1" name="Oval 102"/>
          <p:cNvSpPr>
            <a:spLocks noChangeArrowheads="1"/>
          </p:cNvSpPr>
          <p:nvPr/>
        </p:nvSpPr>
        <p:spPr bwMode="auto">
          <a:xfrm>
            <a:off x="4382287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" name="Oval 103"/>
          <p:cNvSpPr>
            <a:spLocks noChangeArrowheads="1"/>
          </p:cNvSpPr>
          <p:nvPr/>
        </p:nvSpPr>
        <p:spPr bwMode="auto">
          <a:xfrm>
            <a:off x="5002946" y="496026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" name="Oval 104"/>
          <p:cNvSpPr>
            <a:spLocks noChangeArrowheads="1"/>
          </p:cNvSpPr>
          <p:nvPr/>
        </p:nvSpPr>
        <p:spPr bwMode="auto">
          <a:xfrm>
            <a:off x="5623605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4" name="Oval 105"/>
          <p:cNvSpPr>
            <a:spLocks noChangeArrowheads="1"/>
          </p:cNvSpPr>
          <p:nvPr/>
        </p:nvSpPr>
        <p:spPr bwMode="auto">
          <a:xfrm>
            <a:off x="6244264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5" name="Right Brace 104"/>
          <p:cNvSpPr/>
          <p:nvPr/>
        </p:nvSpPr>
        <p:spPr bwMode="auto">
          <a:xfrm rot="5400000">
            <a:off x="4286791" y="3384578"/>
            <a:ext cx="416687" cy="394964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996727" y="5586968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107" name="Left Brace 106"/>
          <p:cNvSpPr/>
          <p:nvPr/>
        </p:nvSpPr>
        <p:spPr bwMode="auto">
          <a:xfrm>
            <a:off x="2044700" y="1900416"/>
            <a:ext cx="279400" cy="325064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151903" y="3308712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3366FF"/>
                </a:solidFill>
              </a:rPr>
              <a:t>blue</a:t>
            </a:r>
          </a:p>
        </p:txBody>
      </p:sp>
      <p:sp>
        <p:nvSpPr>
          <p:cNvPr id="109" name="Right Brace 108"/>
          <p:cNvSpPr/>
          <p:nvPr/>
        </p:nvSpPr>
        <p:spPr bwMode="auto">
          <a:xfrm rot="16200000" flipV="1">
            <a:off x="4286790" y="-282752"/>
            <a:ext cx="416687" cy="394964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0" name="Left Brace 109"/>
          <p:cNvSpPr/>
          <p:nvPr/>
        </p:nvSpPr>
        <p:spPr bwMode="auto">
          <a:xfrm flipH="1">
            <a:off x="6479362" y="1939829"/>
            <a:ext cx="279400" cy="325064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cxnSp>
        <p:nvCxnSpPr>
          <p:cNvPr id="112" name="Straight Connector 111"/>
          <p:cNvCxnSpPr/>
          <p:nvPr/>
        </p:nvCxnSpPr>
        <p:spPr bwMode="auto">
          <a:xfrm flipV="1">
            <a:off x="6244264" y="1295400"/>
            <a:ext cx="918536" cy="1883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 rot="5400000" flipH="1" flipV="1">
            <a:off x="6034793" y="2019369"/>
            <a:ext cx="1851976" cy="4040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5" name="TextBox 114"/>
          <p:cNvSpPr txBox="1"/>
          <p:nvPr/>
        </p:nvSpPr>
        <p:spPr>
          <a:xfrm>
            <a:off x="7162800" y="926068"/>
            <a:ext cx="114834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no </a:t>
            </a:r>
            <a:r>
              <a:rPr lang="en-US" dirty="0">
                <a:solidFill>
                  <a:srgbClr val="F9FF00"/>
                </a:solidFill>
              </a:rPr>
              <a:t>yellow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65100" y="5994400"/>
            <a:ext cx="867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-111" charset="0"/>
              </a:rPr>
              <a:t>[</a:t>
            </a:r>
            <a:r>
              <a:rPr lang="en-US" b="1" dirty="0" err="1">
                <a:latin typeface="Times New Roman" pitchFamily="-111" charset="0"/>
              </a:rPr>
              <a:t>Sperner</a:t>
            </a:r>
            <a:r>
              <a:rPr lang="en-US" b="1" dirty="0">
                <a:latin typeface="Times New Roman" pitchFamily="-111" charset="0"/>
              </a:rPr>
              <a:t> 1928]:</a:t>
            </a:r>
            <a:r>
              <a:rPr lang="en-US" dirty="0">
                <a:latin typeface="Times New Roman"/>
                <a:cs typeface="Times New Roman"/>
              </a:rPr>
              <a:t> Color the boundary using three colors in a legal way.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339263" y="1771320"/>
            <a:ext cx="149993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legal boundary coloring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7292210" y="5300347"/>
            <a:ext cx="2080390" cy="1790384"/>
            <a:chOff x="7216010" y="5300347"/>
            <a:chExt cx="2080390" cy="1790384"/>
          </a:xfrm>
        </p:grpSpPr>
        <p:grpSp>
          <p:nvGrpSpPr>
            <p:cNvPr id="74" name="Group 22"/>
            <p:cNvGrpSpPr/>
            <p:nvPr/>
          </p:nvGrpSpPr>
          <p:grpSpPr>
            <a:xfrm>
              <a:off x="7216010" y="5300347"/>
              <a:ext cx="2080390" cy="1790384"/>
              <a:chOff x="5928548" y="5135247"/>
              <a:chExt cx="2080390" cy="1790384"/>
            </a:xfrm>
          </p:grpSpPr>
          <p:pic>
            <p:nvPicPr>
              <p:cNvPr id="79" name="Picture 78" descr="colors2b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8548" y="5135247"/>
                <a:ext cx="2080390" cy="1790384"/>
              </a:xfrm>
              <a:prstGeom prst="rect">
                <a:avLst/>
              </a:prstGeom>
            </p:spPr>
          </p:pic>
          <p:sp>
            <p:nvSpPr>
              <p:cNvPr id="80" name="Rectangle 79"/>
              <p:cNvSpPr/>
              <p:nvPr/>
            </p:nvSpPr>
            <p:spPr bwMode="auto">
              <a:xfrm>
                <a:off x="6134100" y="5546409"/>
                <a:ext cx="1574800" cy="110839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5" name="Rectangle 74"/>
            <p:cNvSpPr/>
            <p:nvPr/>
          </p:nvSpPr>
          <p:spPr bwMode="auto">
            <a:xfrm>
              <a:off x="8534400" y="5592447"/>
              <a:ext cx="6096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8301038" y="6583047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7239000" y="5715000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7421562" y="5711509"/>
              <a:ext cx="1586918" cy="110839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282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/>
        </p:nvGraphicFramePr>
        <p:xfrm>
          <a:off x="2637155" y="1991858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2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1" name="Oval 57"/>
          <p:cNvSpPr>
            <a:spLocks noChangeArrowheads="1"/>
          </p:cNvSpPr>
          <p:nvPr/>
        </p:nvSpPr>
        <p:spPr bwMode="auto">
          <a:xfrm>
            <a:off x="2520311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2" name="Oval 58"/>
          <p:cNvSpPr>
            <a:spLocks noChangeArrowheads="1"/>
          </p:cNvSpPr>
          <p:nvPr/>
        </p:nvSpPr>
        <p:spPr bwMode="auto">
          <a:xfrm>
            <a:off x="3140970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3" name="Oval 59"/>
          <p:cNvSpPr>
            <a:spLocks noChangeArrowheads="1"/>
          </p:cNvSpPr>
          <p:nvPr/>
        </p:nvSpPr>
        <p:spPr bwMode="auto">
          <a:xfrm>
            <a:off x="3761629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4" name="Oval 60"/>
          <p:cNvSpPr>
            <a:spLocks noChangeArrowheads="1"/>
          </p:cNvSpPr>
          <p:nvPr/>
        </p:nvSpPr>
        <p:spPr bwMode="auto">
          <a:xfrm>
            <a:off x="4382287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5" name="Oval 61"/>
          <p:cNvSpPr>
            <a:spLocks noChangeArrowheads="1"/>
          </p:cNvSpPr>
          <p:nvPr/>
        </p:nvSpPr>
        <p:spPr bwMode="auto">
          <a:xfrm>
            <a:off x="5002946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6" name="Oval 62"/>
          <p:cNvSpPr>
            <a:spLocks noChangeArrowheads="1"/>
          </p:cNvSpPr>
          <p:nvPr/>
        </p:nvSpPr>
        <p:spPr bwMode="auto">
          <a:xfrm>
            <a:off x="5623605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7" name="Oval 63"/>
          <p:cNvSpPr>
            <a:spLocks noChangeArrowheads="1"/>
          </p:cNvSpPr>
          <p:nvPr/>
        </p:nvSpPr>
        <p:spPr bwMode="auto">
          <a:xfrm>
            <a:off x="6244264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8" name="Oval 64"/>
          <p:cNvSpPr>
            <a:spLocks noChangeArrowheads="1"/>
          </p:cNvSpPr>
          <p:nvPr/>
        </p:nvSpPr>
        <p:spPr bwMode="auto">
          <a:xfrm>
            <a:off x="2520311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9" name="Oval 70"/>
          <p:cNvSpPr>
            <a:spLocks noChangeArrowheads="1"/>
          </p:cNvSpPr>
          <p:nvPr/>
        </p:nvSpPr>
        <p:spPr bwMode="auto">
          <a:xfrm>
            <a:off x="6244264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0" name="Oval 71"/>
          <p:cNvSpPr>
            <a:spLocks noChangeArrowheads="1"/>
          </p:cNvSpPr>
          <p:nvPr/>
        </p:nvSpPr>
        <p:spPr bwMode="auto">
          <a:xfrm>
            <a:off x="2520311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1" name="Oval 77"/>
          <p:cNvSpPr>
            <a:spLocks noChangeArrowheads="1"/>
          </p:cNvSpPr>
          <p:nvPr/>
        </p:nvSpPr>
        <p:spPr bwMode="auto">
          <a:xfrm>
            <a:off x="6244264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2" name="Oval 78"/>
          <p:cNvSpPr>
            <a:spLocks noChangeAspect="1" noChangeArrowheads="1"/>
          </p:cNvSpPr>
          <p:nvPr/>
        </p:nvSpPr>
        <p:spPr bwMode="auto">
          <a:xfrm>
            <a:off x="2520311" y="3435136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3" name="Oval 84"/>
          <p:cNvSpPr>
            <a:spLocks noChangeArrowheads="1"/>
          </p:cNvSpPr>
          <p:nvPr/>
        </p:nvSpPr>
        <p:spPr bwMode="auto">
          <a:xfrm>
            <a:off x="6244264" y="343513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4" name="Oval 85"/>
          <p:cNvSpPr>
            <a:spLocks noChangeArrowheads="1"/>
          </p:cNvSpPr>
          <p:nvPr/>
        </p:nvSpPr>
        <p:spPr bwMode="auto">
          <a:xfrm>
            <a:off x="2529715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5" name="Oval 91"/>
          <p:cNvSpPr>
            <a:spLocks noChangeArrowheads="1"/>
          </p:cNvSpPr>
          <p:nvPr/>
        </p:nvSpPr>
        <p:spPr bwMode="auto">
          <a:xfrm>
            <a:off x="6253668" y="39339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6" name="Oval 92"/>
          <p:cNvSpPr>
            <a:spLocks noChangeArrowheads="1"/>
          </p:cNvSpPr>
          <p:nvPr/>
        </p:nvSpPr>
        <p:spPr bwMode="auto">
          <a:xfrm>
            <a:off x="2520311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7" name="Oval 98"/>
          <p:cNvSpPr>
            <a:spLocks noChangeArrowheads="1"/>
          </p:cNvSpPr>
          <p:nvPr/>
        </p:nvSpPr>
        <p:spPr bwMode="auto">
          <a:xfrm>
            <a:off x="6244264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8" name="Oval 99"/>
          <p:cNvSpPr>
            <a:spLocks noChangeArrowheads="1"/>
          </p:cNvSpPr>
          <p:nvPr/>
        </p:nvSpPr>
        <p:spPr bwMode="auto">
          <a:xfrm>
            <a:off x="2520311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9" name="Oval 100"/>
          <p:cNvSpPr>
            <a:spLocks noChangeArrowheads="1"/>
          </p:cNvSpPr>
          <p:nvPr/>
        </p:nvSpPr>
        <p:spPr bwMode="auto">
          <a:xfrm>
            <a:off x="3140970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0" name="Oval 101"/>
          <p:cNvSpPr>
            <a:spLocks noChangeArrowheads="1"/>
          </p:cNvSpPr>
          <p:nvPr/>
        </p:nvSpPr>
        <p:spPr bwMode="auto">
          <a:xfrm>
            <a:off x="3761629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1" name="Oval 102"/>
          <p:cNvSpPr>
            <a:spLocks noChangeArrowheads="1"/>
          </p:cNvSpPr>
          <p:nvPr/>
        </p:nvSpPr>
        <p:spPr bwMode="auto">
          <a:xfrm>
            <a:off x="4382287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" name="Oval 103"/>
          <p:cNvSpPr>
            <a:spLocks noChangeArrowheads="1"/>
          </p:cNvSpPr>
          <p:nvPr/>
        </p:nvSpPr>
        <p:spPr bwMode="auto">
          <a:xfrm>
            <a:off x="5002946" y="496026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" name="Oval 104"/>
          <p:cNvSpPr>
            <a:spLocks noChangeArrowheads="1"/>
          </p:cNvSpPr>
          <p:nvPr/>
        </p:nvSpPr>
        <p:spPr bwMode="auto">
          <a:xfrm>
            <a:off x="5623605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4" name="Oval 105"/>
          <p:cNvSpPr>
            <a:spLocks noChangeArrowheads="1"/>
          </p:cNvSpPr>
          <p:nvPr/>
        </p:nvSpPr>
        <p:spPr bwMode="auto">
          <a:xfrm>
            <a:off x="6244264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3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5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7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8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9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0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5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6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7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8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9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0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1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2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3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4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5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6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8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9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165100" y="5994400"/>
            <a:ext cx="897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-111" charset="0"/>
              </a:rPr>
              <a:t>[</a:t>
            </a:r>
            <a:r>
              <a:rPr lang="en-US" b="1" dirty="0" err="1">
                <a:latin typeface="Times New Roman" pitchFamily="-111" charset="0"/>
              </a:rPr>
              <a:t>Sperner</a:t>
            </a:r>
            <a:r>
              <a:rPr lang="en-US" b="1" dirty="0">
                <a:latin typeface="Times New Roman" pitchFamily="-111" charset="0"/>
              </a:rPr>
              <a:t> 1928]:</a:t>
            </a:r>
            <a:r>
              <a:rPr lang="en-US" dirty="0">
                <a:latin typeface="Times New Roman"/>
                <a:cs typeface="Times New Roman"/>
              </a:rPr>
              <a:t> Color the boundary using three colors in a legal way. No matter how the internal nodes are colored, there exists a tri-chromatic triangle. In fact an odd number of those.</a:t>
            </a:r>
          </a:p>
        </p:txBody>
      </p:sp>
      <p:sp>
        <p:nvSpPr>
          <p:cNvPr id="144" name="Right Brace 143"/>
          <p:cNvSpPr/>
          <p:nvPr/>
        </p:nvSpPr>
        <p:spPr bwMode="auto">
          <a:xfrm rot="5400000">
            <a:off x="4286791" y="3384578"/>
            <a:ext cx="416687" cy="394964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6" name="Left Brace 145"/>
          <p:cNvSpPr/>
          <p:nvPr/>
        </p:nvSpPr>
        <p:spPr bwMode="auto">
          <a:xfrm>
            <a:off x="2044700" y="1900416"/>
            <a:ext cx="279400" cy="325064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8" name="Right Brace 147"/>
          <p:cNvSpPr/>
          <p:nvPr/>
        </p:nvSpPr>
        <p:spPr bwMode="auto">
          <a:xfrm rot="16200000" flipV="1">
            <a:off x="4286790" y="-282752"/>
            <a:ext cx="416687" cy="394964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9" name="Left Brace 148"/>
          <p:cNvSpPr/>
          <p:nvPr/>
        </p:nvSpPr>
        <p:spPr bwMode="auto">
          <a:xfrm flipH="1">
            <a:off x="6479362" y="1939829"/>
            <a:ext cx="279400" cy="325064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cxnSp>
        <p:nvCxnSpPr>
          <p:cNvPr id="150" name="Straight Connector 149"/>
          <p:cNvCxnSpPr/>
          <p:nvPr/>
        </p:nvCxnSpPr>
        <p:spPr bwMode="auto">
          <a:xfrm flipV="1">
            <a:off x="6244264" y="1295400"/>
            <a:ext cx="918536" cy="1883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Connector 150"/>
          <p:cNvCxnSpPr/>
          <p:nvPr/>
        </p:nvCxnSpPr>
        <p:spPr bwMode="auto">
          <a:xfrm rot="5400000" flipH="1" flipV="1">
            <a:off x="6034793" y="2019369"/>
            <a:ext cx="1851976" cy="4040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0" name="TextBox 119"/>
          <p:cNvSpPr txBox="1"/>
          <p:nvPr/>
        </p:nvSpPr>
        <p:spPr>
          <a:xfrm>
            <a:off x="3996727" y="5586968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151903" y="3308712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3366FF"/>
                </a:solidFill>
              </a:rPr>
              <a:t>blue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7162800" y="926068"/>
            <a:ext cx="114834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no </a:t>
            </a:r>
            <a:r>
              <a:rPr lang="en-US" dirty="0">
                <a:solidFill>
                  <a:srgbClr val="F9FF00"/>
                </a:solidFill>
              </a:rPr>
              <a:t>yellow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7339263" y="1771320"/>
            <a:ext cx="149993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legal boundary coloring</a:t>
            </a:r>
          </a:p>
        </p:txBody>
      </p:sp>
      <p:sp>
        <p:nvSpPr>
          <p:cNvPr id="124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err="1">
                <a:effectLst/>
                <a:latin typeface="Times New Roman" pitchFamily="31" charset="0"/>
                <a:ea typeface="ＭＳ Ｐゴシック" pitchFamily="31" charset="-128"/>
                <a:cs typeface="ＭＳ Ｐゴシック" pitchFamily="31" charset="-128"/>
              </a:rPr>
              <a:t>Sperner’s</a:t>
            </a:r>
            <a:r>
              <a:rPr lang="en-US" sz="3600" dirty="0">
                <a:effectLst/>
                <a:latin typeface="Times New Roman" pitchFamily="31" charset="0"/>
                <a:ea typeface="ＭＳ Ｐゴシック" pitchFamily="31" charset="-128"/>
                <a:cs typeface="ＭＳ Ｐゴシック" pitchFamily="31" charset="-128"/>
              </a:rPr>
              <a:t> Lemma (2-d)</a:t>
            </a:r>
            <a:endParaRPr lang="en-US" sz="3600" dirty="0">
              <a:effectLst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1612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8" name="AutoShape 141"/>
          <p:cNvSpPr>
            <a:spLocks noChangeArrowheads="1"/>
          </p:cNvSpPr>
          <p:nvPr/>
        </p:nvSpPr>
        <p:spPr bwMode="auto">
          <a:xfrm flipH="1" flipV="1">
            <a:off x="2644015" y="3546060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0" name="AutoShape 141"/>
          <p:cNvSpPr>
            <a:spLocks noChangeArrowheads="1"/>
          </p:cNvSpPr>
          <p:nvPr/>
        </p:nvSpPr>
        <p:spPr bwMode="auto">
          <a:xfrm>
            <a:off x="3264674" y="2495024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1" name="AutoShape 141"/>
          <p:cNvSpPr>
            <a:spLocks noChangeArrowheads="1"/>
          </p:cNvSpPr>
          <p:nvPr/>
        </p:nvSpPr>
        <p:spPr bwMode="auto">
          <a:xfrm>
            <a:off x="3264674" y="4048220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3" name="AutoShape 141"/>
          <p:cNvSpPr>
            <a:spLocks noChangeArrowheads="1"/>
          </p:cNvSpPr>
          <p:nvPr/>
        </p:nvSpPr>
        <p:spPr bwMode="auto">
          <a:xfrm>
            <a:off x="5721909" y="4563080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4" name="AutoShape 141"/>
          <p:cNvSpPr>
            <a:spLocks noChangeArrowheads="1"/>
          </p:cNvSpPr>
          <p:nvPr/>
        </p:nvSpPr>
        <p:spPr bwMode="auto">
          <a:xfrm>
            <a:off x="4480591" y="4575780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7722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err="1">
                <a:effectLst/>
                <a:latin typeface="Times New Roman" pitchFamily="31" charset="0"/>
                <a:ea typeface="ＭＳ Ｐゴシック" pitchFamily="31" charset="-128"/>
                <a:cs typeface="ＭＳ Ｐゴシック" pitchFamily="31" charset="-128"/>
              </a:rPr>
              <a:t>Sperner’s</a:t>
            </a:r>
            <a:r>
              <a:rPr lang="en-US" sz="3600" dirty="0">
                <a:effectLst/>
                <a:latin typeface="Times New Roman" pitchFamily="31" charset="0"/>
                <a:ea typeface="ＭＳ Ｐゴシック" pitchFamily="31" charset="-128"/>
                <a:cs typeface="ＭＳ Ｐゴシック" pitchFamily="31" charset="-128"/>
              </a:rPr>
              <a:t> Lemma (2-d)</a:t>
            </a:r>
            <a:endParaRPr lang="en-US" sz="3600" dirty="0">
              <a:effectLst/>
              <a:ea typeface="ＭＳ Ｐゴシック" pitchFamily="31" charset="-128"/>
              <a:cs typeface="ＭＳ Ｐゴシック" pitchFamily="31" charset="-128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/>
        </p:nvGraphicFramePr>
        <p:xfrm>
          <a:off x="2637155" y="1991858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2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1" name="Oval 57"/>
          <p:cNvSpPr>
            <a:spLocks noChangeArrowheads="1"/>
          </p:cNvSpPr>
          <p:nvPr/>
        </p:nvSpPr>
        <p:spPr bwMode="auto">
          <a:xfrm>
            <a:off x="2520311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2" name="Oval 58"/>
          <p:cNvSpPr>
            <a:spLocks noChangeArrowheads="1"/>
          </p:cNvSpPr>
          <p:nvPr/>
        </p:nvSpPr>
        <p:spPr bwMode="auto">
          <a:xfrm>
            <a:off x="3140970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3" name="Oval 59"/>
          <p:cNvSpPr>
            <a:spLocks noChangeArrowheads="1"/>
          </p:cNvSpPr>
          <p:nvPr/>
        </p:nvSpPr>
        <p:spPr bwMode="auto">
          <a:xfrm>
            <a:off x="3761629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4" name="Oval 60"/>
          <p:cNvSpPr>
            <a:spLocks noChangeArrowheads="1"/>
          </p:cNvSpPr>
          <p:nvPr/>
        </p:nvSpPr>
        <p:spPr bwMode="auto">
          <a:xfrm>
            <a:off x="4382287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5" name="Oval 61"/>
          <p:cNvSpPr>
            <a:spLocks noChangeArrowheads="1"/>
          </p:cNvSpPr>
          <p:nvPr/>
        </p:nvSpPr>
        <p:spPr bwMode="auto">
          <a:xfrm>
            <a:off x="5002946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6" name="Oval 62"/>
          <p:cNvSpPr>
            <a:spLocks noChangeArrowheads="1"/>
          </p:cNvSpPr>
          <p:nvPr/>
        </p:nvSpPr>
        <p:spPr bwMode="auto">
          <a:xfrm>
            <a:off x="5623605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7" name="Oval 63"/>
          <p:cNvSpPr>
            <a:spLocks noChangeArrowheads="1"/>
          </p:cNvSpPr>
          <p:nvPr/>
        </p:nvSpPr>
        <p:spPr bwMode="auto">
          <a:xfrm>
            <a:off x="6244264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8" name="Oval 64"/>
          <p:cNvSpPr>
            <a:spLocks noChangeArrowheads="1"/>
          </p:cNvSpPr>
          <p:nvPr/>
        </p:nvSpPr>
        <p:spPr bwMode="auto">
          <a:xfrm>
            <a:off x="2520311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9" name="Oval 70"/>
          <p:cNvSpPr>
            <a:spLocks noChangeArrowheads="1"/>
          </p:cNvSpPr>
          <p:nvPr/>
        </p:nvSpPr>
        <p:spPr bwMode="auto">
          <a:xfrm>
            <a:off x="6244264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0" name="Oval 71"/>
          <p:cNvSpPr>
            <a:spLocks noChangeArrowheads="1"/>
          </p:cNvSpPr>
          <p:nvPr/>
        </p:nvSpPr>
        <p:spPr bwMode="auto">
          <a:xfrm>
            <a:off x="2520311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1" name="Oval 77"/>
          <p:cNvSpPr>
            <a:spLocks noChangeArrowheads="1"/>
          </p:cNvSpPr>
          <p:nvPr/>
        </p:nvSpPr>
        <p:spPr bwMode="auto">
          <a:xfrm>
            <a:off x="6244264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2" name="Oval 78"/>
          <p:cNvSpPr>
            <a:spLocks noChangeAspect="1" noChangeArrowheads="1"/>
          </p:cNvSpPr>
          <p:nvPr/>
        </p:nvSpPr>
        <p:spPr bwMode="auto">
          <a:xfrm>
            <a:off x="2520311" y="3435136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3" name="Oval 84"/>
          <p:cNvSpPr>
            <a:spLocks noChangeArrowheads="1"/>
          </p:cNvSpPr>
          <p:nvPr/>
        </p:nvSpPr>
        <p:spPr bwMode="auto">
          <a:xfrm>
            <a:off x="6244264" y="343513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4" name="Oval 85"/>
          <p:cNvSpPr>
            <a:spLocks noChangeArrowheads="1"/>
          </p:cNvSpPr>
          <p:nvPr/>
        </p:nvSpPr>
        <p:spPr bwMode="auto">
          <a:xfrm>
            <a:off x="2529715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5" name="Oval 91"/>
          <p:cNvSpPr>
            <a:spLocks noChangeArrowheads="1"/>
          </p:cNvSpPr>
          <p:nvPr/>
        </p:nvSpPr>
        <p:spPr bwMode="auto">
          <a:xfrm>
            <a:off x="6253668" y="39339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6" name="Oval 92"/>
          <p:cNvSpPr>
            <a:spLocks noChangeArrowheads="1"/>
          </p:cNvSpPr>
          <p:nvPr/>
        </p:nvSpPr>
        <p:spPr bwMode="auto">
          <a:xfrm>
            <a:off x="2520311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7" name="Oval 98"/>
          <p:cNvSpPr>
            <a:spLocks noChangeArrowheads="1"/>
          </p:cNvSpPr>
          <p:nvPr/>
        </p:nvSpPr>
        <p:spPr bwMode="auto">
          <a:xfrm>
            <a:off x="6244264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8" name="Oval 99"/>
          <p:cNvSpPr>
            <a:spLocks noChangeArrowheads="1"/>
          </p:cNvSpPr>
          <p:nvPr/>
        </p:nvSpPr>
        <p:spPr bwMode="auto">
          <a:xfrm>
            <a:off x="2520311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9" name="Oval 100"/>
          <p:cNvSpPr>
            <a:spLocks noChangeArrowheads="1"/>
          </p:cNvSpPr>
          <p:nvPr/>
        </p:nvSpPr>
        <p:spPr bwMode="auto">
          <a:xfrm>
            <a:off x="3140970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0" name="Oval 101"/>
          <p:cNvSpPr>
            <a:spLocks noChangeArrowheads="1"/>
          </p:cNvSpPr>
          <p:nvPr/>
        </p:nvSpPr>
        <p:spPr bwMode="auto">
          <a:xfrm>
            <a:off x="3761629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1" name="Oval 102"/>
          <p:cNvSpPr>
            <a:spLocks noChangeArrowheads="1"/>
          </p:cNvSpPr>
          <p:nvPr/>
        </p:nvSpPr>
        <p:spPr bwMode="auto">
          <a:xfrm>
            <a:off x="4382287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" name="Oval 103"/>
          <p:cNvSpPr>
            <a:spLocks noChangeArrowheads="1"/>
          </p:cNvSpPr>
          <p:nvPr/>
        </p:nvSpPr>
        <p:spPr bwMode="auto">
          <a:xfrm>
            <a:off x="5002946" y="496026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" name="Oval 104"/>
          <p:cNvSpPr>
            <a:spLocks noChangeArrowheads="1"/>
          </p:cNvSpPr>
          <p:nvPr/>
        </p:nvSpPr>
        <p:spPr bwMode="auto">
          <a:xfrm>
            <a:off x="5623605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4" name="Oval 105"/>
          <p:cNvSpPr>
            <a:spLocks noChangeArrowheads="1"/>
          </p:cNvSpPr>
          <p:nvPr/>
        </p:nvSpPr>
        <p:spPr bwMode="auto">
          <a:xfrm>
            <a:off x="6244264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3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5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7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8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9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0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5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6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7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8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9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0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1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2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3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4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5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6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8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9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5100" y="5994400"/>
            <a:ext cx="897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-111" charset="0"/>
              </a:rPr>
              <a:t>[</a:t>
            </a:r>
            <a:r>
              <a:rPr lang="en-US" b="1" dirty="0" err="1">
                <a:latin typeface="Times New Roman" pitchFamily="-111" charset="0"/>
              </a:rPr>
              <a:t>Sperner</a:t>
            </a:r>
            <a:r>
              <a:rPr lang="en-US" b="1" dirty="0">
                <a:latin typeface="Times New Roman" pitchFamily="-111" charset="0"/>
              </a:rPr>
              <a:t> 1928]:</a:t>
            </a:r>
            <a:r>
              <a:rPr lang="en-US" dirty="0">
                <a:latin typeface="Times New Roman"/>
                <a:cs typeface="Times New Roman"/>
              </a:rPr>
              <a:t> Color the boundary using three colors in a legal way. No matter how the internal nodes are colored, there exists a tri-chromatic triangle. In fact an odd number of those.</a:t>
            </a:r>
          </a:p>
        </p:txBody>
      </p:sp>
    </p:spTree>
    <p:extLst>
      <p:ext uri="{BB962C8B-B14F-4D97-AF65-F5344CB8AC3E}">
        <p14:creationId xmlns:p14="http://schemas.microsoft.com/office/powerpoint/2010/main" val="2443608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27100" y="1285557"/>
            <a:ext cx="1142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49B1FF"/>
                </a:solidFill>
                <a:latin typeface="Times New Roman"/>
                <a:cs typeface="Times New Roman"/>
              </a:rPr>
              <a:t>Menu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1549401" y="1816099"/>
            <a:ext cx="7036854" cy="802105"/>
            <a:chOff x="1549401" y="2171699"/>
            <a:chExt cx="7036854" cy="802105"/>
          </a:xfrm>
        </p:grpSpPr>
        <p:sp>
          <p:nvSpPr>
            <p:cNvPr id="24" name="TextBox 23"/>
            <p:cNvSpPr txBox="1"/>
            <p:nvPr/>
          </p:nvSpPr>
          <p:spPr>
            <a:xfrm>
              <a:off x="1841500" y="2450584"/>
              <a:ext cx="67447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/>
                  <a:cs typeface="Times New Roman"/>
                </a:rPr>
                <a:t>Existence Theorems: </a:t>
              </a:r>
              <a:r>
                <a:rPr lang="en-US" sz="2800" b="1" dirty="0">
                  <a:latin typeface="Times New Roman"/>
                  <a:cs typeface="Times New Roman"/>
                </a:rPr>
                <a:t>Nash</a:t>
              </a:r>
              <a:r>
                <a:rPr lang="en-US" sz="2800" dirty="0">
                  <a:latin typeface="Times New Roman"/>
                  <a:cs typeface="Times New Roman"/>
                </a:rPr>
                <a:t>, </a:t>
              </a:r>
              <a:r>
                <a:rPr lang="en-US" sz="2800" dirty="0" err="1">
                  <a:solidFill>
                    <a:schemeClr val="accent5"/>
                  </a:solidFill>
                  <a:latin typeface="Times New Roman"/>
                  <a:cs typeface="Times New Roman"/>
                </a:rPr>
                <a:t>Brouwer</a:t>
              </a:r>
              <a:r>
                <a:rPr lang="en-US" sz="2800" dirty="0">
                  <a:solidFill>
                    <a:schemeClr val="accent5"/>
                  </a:solidFill>
                  <a:latin typeface="Times New Roman"/>
                  <a:cs typeface="Times New Roman"/>
                </a:rPr>
                <a:t>, </a:t>
              </a:r>
              <a:r>
                <a:rPr lang="en-US" sz="2800" dirty="0" err="1">
                  <a:solidFill>
                    <a:schemeClr val="accent5"/>
                  </a:solidFill>
                  <a:latin typeface="Times New Roman"/>
                  <a:cs typeface="Times New Roman"/>
                </a:rPr>
                <a:t>Sperner</a:t>
              </a:r>
              <a:endParaRPr lang="en-US" sz="2800" dirty="0">
                <a:solidFill>
                  <a:schemeClr val="accent5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7" name="Elbow Connector 26"/>
            <p:cNvCxnSpPr/>
            <p:nvPr/>
          </p:nvCxnSpPr>
          <p:spPr>
            <a:xfrm rot="16200000" flipH="1">
              <a:off x="1416735" y="2304365"/>
              <a:ext cx="557431" cy="292100"/>
            </a:xfrm>
            <a:prstGeom prst="bentConnector3">
              <a:avLst>
                <a:gd name="adj1" fmla="val 100123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717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62082" y="4021749"/>
            <a:ext cx="4169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latin typeface="Times New Roman"/>
                <a:cs typeface="Times New Roman"/>
              </a:rPr>
              <a:t>Sperner</a:t>
            </a:r>
            <a:r>
              <a:rPr lang="en-US" sz="3600" i="1" dirty="0">
                <a:latin typeface="Times New Roman"/>
                <a:cs typeface="Times New Roman"/>
              </a:rPr>
              <a:t> </a:t>
            </a:r>
            <a:r>
              <a:rPr lang="en-US" sz="3600" dirty="0" err="1">
                <a:sym typeface="Symbol"/>
              </a:rPr>
              <a:t></a:t>
            </a:r>
            <a:r>
              <a:rPr lang="en-US" sz="3600" dirty="0"/>
              <a:t> </a:t>
            </a:r>
            <a:r>
              <a:rPr lang="en-US" sz="3600" i="1" dirty="0" err="1">
                <a:latin typeface="Times New Roman"/>
                <a:cs typeface="Times New Roman"/>
              </a:rPr>
              <a:t>Brouwer</a:t>
            </a:r>
            <a:endParaRPr lang="en-US" sz="36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31668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3" name="Picture 52" descr="Snapshot 2010-02-17 01-44-14.tiff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16000" contrast="-10000"/>
          </a:blip>
          <a:stretch>
            <a:fillRect/>
          </a:stretch>
        </p:blipFill>
        <p:spPr>
          <a:xfrm>
            <a:off x="4038600" y="3251888"/>
            <a:ext cx="4051299" cy="3397087"/>
          </a:xfrm>
          <a:prstGeom prst="rect">
            <a:avLst/>
          </a:prstGeom>
        </p:spPr>
      </p:pic>
      <p:graphicFrame>
        <p:nvGraphicFramePr>
          <p:cNvPr id="10" name="Group 2"/>
          <p:cNvGraphicFramePr>
            <a:graphicFrameLocks noGrp="1"/>
          </p:cNvGraphicFramePr>
          <p:nvPr/>
        </p:nvGraphicFramePr>
        <p:xfrm>
          <a:off x="4038600" y="3262836"/>
          <a:ext cx="4051300" cy="3386139"/>
        </p:xfrm>
        <a:graphic>
          <a:graphicData uri="http://schemas.openxmlformats.org/drawingml/2006/table">
            <a:tbl>
              <a:tblPr/>
              <a:tblGrid>
                <a:gridCol w="81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4340" y="916412"/>
                <a:ext cx="822626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/>
                    <a:cs typeface="Times New Roman"/>
                  </a:rPr>
                  <a:t>Given </a:t>
                </a:r>
                <a:r>
                  <a:rPr lang="en-US" sz="2400" i="1" dirty="0" err="1">
                    <a:latin typeface="Times New Roman"/>
                    <a:cs typeface="Times New Roman"/>
                  </a:rPr>
                  <a:t>f</a:t>
                </a:r>
                <a:r>
                  <a:rPr lang="en-US" sz="2400" i="1" dirty="0">
                    <a:latin typeface="Times New Roman"/>
                    <a:cs typeface="Times New Roman"/>
                  </a:rPr>
                  <a:t> </a:t>
                </a:r>
                <a:r>
                  <a:rPr lang="en-US" sz="2400" dirty="0">
                    <a:latin typeface="Times New Roman"/>
                    <a:cs typeface="Times New Roman"/>
                  </a:rPr>
                  <a:t>: [0,1]</a:t>
                </a:r>
                <a:r>
                  <a:rPr lang="en-US" sz="2400" baseline="30000" dirty="0">
                    <a:latin typeface="Times New Roman"/>
                    <a:cs typeface="Times New Roman"/>
                  </a:rPr>
                  <a:t>2</a:t>
                </a:r>
                <a:r>
                  <a:rPr lang="en-US" sz="2400" dirty="0">
                    <a:latin typeface="Times New Roman"/>
                    <a:cs typeface="Times New Roman"/>
                  </a:rPr>
                  <a:t> </a:t>
                </a:r>
                <a:r>
                  <a:rPr lang="en-US" sz="2400" dirty="0" err="1">
                    <a:sym typeface="Symbol"/>
                  </a:rPr>
                  <a:t>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Times New Roman"/>
                    <a:cs typeface="Times New Roman"/>
                  </a:rPr>
                  <a:t>[0,1]</a:t>
                </a:r>
                <a:r>
                  <a:rPr lang="en-US" sz="2400" baseline="30000" dirty="0">
                    <a:latin typeface="Times New Roman"/>
                    <a:cs typeface="Times New Roman"/>
                  </a:rPr>
                  <a:t>2</a:t>
                </a:r>
                <a:endParaRPr lang="en-US" sz="2400" dirty="0">
                  <a:latin typeface="Times New Roman"/>
                  <a:cs typeface="Times New Roman"/>
                </a:endParaRPr>
              </a:p>
              <a:p>
                <a:r>
                  <a:rPr lang="en-US" sz="2400" dirty="0">
                    <a:latin typeface="Times New Roman"/>
                    <a:cs typeface="Times New Roman"/>
                  </a:rPr>
                  <a:t>1. </a:t>
                </a:r>
                <a:r>
                  <a:rPr lang="en-US" sz="2400" dirty="0">
                    <a:cs typeface="Times New Roman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/>
                      </a:rPr>
                      <m:t>𝜖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/>
                      </a:rPr>
                      <m:t>&gt;0</m:t>
                    </m:r>
                  </m:oMath>
                </a14:m>
                <a:r>
                  <a:rPr lang="en-US" sz="2400" dirty="0">
                    <a:cs typeface="Times New Roman"/>
                  </a:rPr>
                  <a:t>, existence of approximate fixed point |</a:t>
                </a:r>
                <a:r>
                  <a:rPr lang="en-US" sz="2400" i="1" dirty="0">
                    <a:cs typeface="Times New Roman"/>
                  </a:rPr>
                  <a:t>f</a:t>
                </a:r>
                <a:r>
                  <a:rPr lang="en-US" sz="2400" dirty="0">
                    <a:cs typeface="Times New Roman"/>
                  </a:rPr>
                  <a:t>(</a:t>
                </a:r>
                <a:r>
                  <a:rPr lang="en-US" sz="2400" i="1" dirty="0">
                    <a:cs typeface="Times New Roman"/>
                  </a:rPr>
                  <a:t>x</a:t>
                </a:r>
                <a:r>
                  <a:rPr lang="en-US" sz="2400" dirty="0">
                    <a:cs typeface="Times New Roman"/>
                  </a:rPr>
                  <a:t>)-</a:t>
                </a:r>
                <a:r>
                  <a:rPr lang="en-US" sz="2400" i="1" dirty="0">
                    <a:cs typeface="Times New Roman"/>
                  </a:rPr>
                  <a:t>x</a:t>
                </a:r>
                <a:r>
                  <a:rPr lang="en-US" sz="2400" dirty="0">
                    <a:cs typeface="Times New Roman"/>
                  </a:rPr>
                  <a:t>|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/>
                      </a:rPr>
                      <m:t>𝜖</m:t>
                    </m:r>
                  </m:oMath>
                </a14:m>
                <a:r>
                  <a:rPr lang="en-US" sz="2400" dirty="0">
                    <a:cs typeface="Times New Roman"/>
                  </a:rPr>
                  <a:t>, can be shown via </a:t>
                </a:r>
                <a:r>
                  <a:rPr lang="en-US" sz="2400" dirty="0" err="1">
                    <a:cs typeface="Times New Roman"/>
                  </a:rPr>
                  <a:t>Sperner’s</a:t>
                </a:r>
                <a:r>
                  <a:rPr lang="en-US" sz="2400" dirty="0">
                    <a:cs typeface="Times New Roman"/>
                  </a:rPr>
                  <a:t> lemma. </a:t>
                </a:r>
              </a:p>
              <a:p>
                <a:r>
                  <a:rPr lang="en-US" sz="2400" dirty="0">
                    <a:cs typeface="Times New Roman"/>
                  </a:rPr>
                  <a:t>2. Then 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/>
                      </a:rPr>
                      <m:t>𝜖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/>
                      </a:rPr>
                      <m:t>→0</m:t>
                    </m:r>
                  </m:oMath>
                </a14:m>
                <a:endParaRPr lang="en-US" sz="2400" dirty="0">
                  <a:cs typeface="Times New Roman"/>
                </a:endParaRPr>
              </a:p>
              <a:p>
                <a:pPr>
                  <a:buFontTx/>
                  <a:buChar char="-"/>
                </a:pPr>
                <a:endParaRPr lang="en-US" sz="2400" dirty="0">
                  <a:latin typeface="Times New Roman"/>
                  <a:cs typeface="Times New Roman"/>
                </a:endParaRPr>
              </a:p>
              <a:p>
                <a:r>
                  <a:rPr lang="en-US" sz="2400" dirty="0">
                    <a:latin typeface="Times New Roman"/>
                    <a:cs typeface="Times New Roman"/>
                  </a:rPr>
                  <a:t>For 1: Triangulate [0,1]</a:t>
                </a:r>
                <a:r>
                  <a:rPr lang="en-US" sz="2400" baseline="30000" dirty="0">
                    <a:latin typeface="Times New Roman"/>
                    <a:cs typeface="Times New Roman"/>
                  </a:rPr>
                  <a:t>2</a:t>
                </a:r>
                <a:r>
                  <a:rPr lang="en-US" sz="2400" dirty="0">
                    <a:latin typeface="Times New Roman"/>
                    <a:cs typeface="Times New Roman"/>
                  </a:rPr>
                  <a:t>; </a:t>
                </a:r>
                <a:endParaRPr lang="en-US" sz="2400" i="1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40" y="916412"/>
                <a:ext cx="8226260" cy="2308324"/>
              </a:xfrm>
              <a:prstGeom prst="rect">
                <a:avLst/>
              </a:prstGeom>
              <a:blipFill>
                <a:blip r:embed="rId3"/>
                <a:stretch>
                  <a:fillRect l="-1111" t="-2375" r="-1407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-61488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b="1" dirty="0" err="1"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Sperner</a:t>
            </a:r>
            <a:r>
              <a:rPr lang="en-US" sz="3600" dirty="0"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sz="3600" dirty="0" err="1">
                <a:effectLst/>
                <a:sym typeface="Symbol"/>
              </a:rPr>
              <a:t></a:t>
            </a:r>
            <a:r>
              <a:rPr lang="en-US" sz="3600" dirty="0">
                <a:effectLst/>
              </a:rPr>
              <a:t> </a:t>
            </a:r>
            <a:r>
              <a:rPr lang="en-US" sz="3600" b="1" dirty="0" err="1">
                <a:effectLst/>
                <a:latin typeface="Times New Roman"/>
                <a:cs typeface="Times New Roman"/>
              </a:rPr>
              <a:t>Brouwer</a:t>
            </a:r>
            <a:r>
              <a:rPr lang="en-US" sz="3600" b="1" dirty="0">
                <a:effectLst/>
                <a:latin typeface="Times New Roman"/>
                <a:cs typeface="Times New Roman"/>
              </a:rPr>
              <a:t> (High-Level)</a:t>
            </a:r>
            <a:r>
              <a:rPr lang="en-US" sz="3600" b="1" dirty="0"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endParaRPr lang="en-US" sz="3600" b="1" dirty="0">
              <a:effectLst/>
              <a:ea typeface="ＭＳ Ｐゴシック" pitchFamily="-111" charset="-128"/>
              <a:cs typeface="ＭＳ Ｐゴシック" pitchFamily="-111" charset="-128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873500" y="3110436"/>
            <a:ext cx="4406900" cy="3695700"/>
            <a:chOff x="3873500" y="3110436"/>
            <a:chExt cx="4406900" cy="3695700"/>
          </a:xfrm>
        </p:grpSpPr>
        <p:sp>
          <p:nvSpPr>
            <p:cNvPr id="11" name="Oval 89"/>
            <p:cNvSpPr>
              <a:spLocks noChangeArrowheads="1"/>
            </p:cNvSpPr>
            <p:nvPr/>
          </p:nvSpPr>
          <p:spPr bwMode="auto">
            <a:xfrm>
              <a:off x="3873500" y="31104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2" name="Oval 90"/>
            <p:cNvSpPr>
              <a:spLocks noChangeArrowheads="1"/>
            </p:cNvSpPr>
            <p:nvPr/>
          </p:nvSpPr>
          <p:spPr bwMode="auto">
            <a:xfrm>
              <a:off x="4711700" y="31104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3" name="Oval 91"/>
            <p:cNvSpPr>
              <a:spLocks noChangeArrowheads="1"/>
            </p:cNvSpPr>
            <p:nvPr/>
          </p:nvSpPr>
          <p:spPr bwMode="auto">
            <a:xfrm>
              <a:off x="5499100" y="31104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" name="Oval 92"/>
            <p:cNvSpPr>
              <a:spLocks noChangeArrowheads="1"/>
            </p:cNvSpPr>
            <p:nvPr/>
          </p:nvSpPr>
          <p:spPr bwMode="auto">
            <a:xfrm>
              <a:off x="6337300" y="31104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5" name="Oval 93"/>
            <p:cNvSpPr>
              <a:spLocks noChangeArrowheads="1"/>
            </p:cNvSpPr>
            <p:nvPr/>
          </p:nvSpPr>
          <p:spPr bwMode="auto">
            <a:xfrm>
              <a:off x="7137400" y="31104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6" name="Oval 94"/>
            <p:cNvSpPr>
              <a:spLocks noChangeArrowheads="1"/>
            </p:cNvSpPr>
            <p:nvPr/>
          </p:nvSpPr>
          <p:spPr bwMode="auto">
            <a:xfrm>
              <a:off x="7962900" y="31104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8" name="Oval 96"/>
            <p:cNvSpPr>
              <a:spLocks noChangeArrowheads="1"/>
            </p:cNvSpPr>
            <p:nvPr/>
          </p:nvSpPr>
          <p:spPr bwMode="auto">
            <a:xfrm>
              <a:off x="3873500" y="37708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9" name="Oval 97"/>
            <p:cNvSpPr>
              <a:spLocks noChangeArrowheads="1"/>
            </p:cNvSpPr>
            <p:nvPr/>
          </p:nvSpPr>
          <p:spPr bwMode="auto">
            <a:xfrm>
              <a:off x="4711700" y="37708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0" name="Oval 98"/>
            <p:cNvSpPr>
              <a:spLocks noChangeArrowheads="1"/>
            </p:cNvSpPr>
            <p:nvPr/>
          </p:nvSpPr>
          <p:spPr bwMode="auto">
            <a:xfrm>
              <a:off x="5499100" y="37708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1" name="Oval 99"/>
            <p:cNvSpPr>
              <a:spLocks noChangeArrowheads="1"/>
            </p:cNvSpPr>
            <p:nvPr/>
          </p:nvSpPr>
          <p:spPr bwMode="auto">
            <a:xfrm>
              <a:off x="6337300" y="37708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2" name="Oval 100"/>
            <p:cNvSpPr>
              <a:spLocks noChangeArrowheads="1"/>
            </p:cNvSpPr>
            <p:nvPr/>
          </p:nvSpPr>
          <p:spPr bwMode="auto">
            <a:xfrm>
              <a:off x="7137400" y="37708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3" name="Oval 101"/>
            <p:cNvSpPr>
              <a:spLocks noChangeArrowheads="1"/>
            </p:cNvSpPr>
            <p:nvPr/>
          </p:nvSpPr>
          <p:spPr bwMode="auto">
            <a:xfrm>
              <a:off x="7962900" y="37708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5" name="Oval 103"/>
            <p:cNvSpPr>
              <a:spLocks noChangeArrowheads="1"/>
            </p:cNvSpPr>
            <p:nvPr/>
          </p:nvSpPr>
          <p:spPr bwMode="auto">
            <a:xfrm>
              <a:off x="3873500" y="44566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6" name="Oval 104"/>
            <p:cNvSpPr>
              <a:spLocks noChangeArrowheads="1"/>
            </p:cNvSpPr>
            <p:nvPr/>
          </p:nvSpPr>
          <p:spPr bwMode="auto">
            <a:xfrm>
              <a:off x="4711700" y="44566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7" name="Oval 105"/>
            <p:cNvSpPr>
              <a:spLocks noChangeArrowheads="1"/>
            </p:cNvSpPr>
            <p:nvPr/>
          </p:nvSpPr>
          <p:spPr bwMode="auto">
            <a:xfrm>
              <a:off x="5499100" y="44566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8" name="Oval 106"/>
            <p:cNvSpPr>
              <a:spLocks noChangeArrowheads="1"/>
            </p:cNvSpPr>
            <p:nvPr/>
          </p:nvSpPr>
          <p:spPr bwMode="auto">
            <a:xfrm>
              <a:off x="6337300" y="44566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9" name="Oval 107"/>
            <p:cNvSpPr>
              <a:spLocks noChangeArrowheads="1"/>
            </p:cNvSpPr>
            <p:nvPr/>
          </p:nvSpPr>
          <p:spPr bwMode="auto">
            <a:xfrm>
              <a:off x="7137400" y="44566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0" name="Oval 108"/>
            <p:cNvSpPr>
              <a:spLocks noChangeArrowheads="1"/>
            </p:cNvSpPr>
            <p:nvPr/>
          </p:nvSpPr>
          <p:spPr bwMode="auto">
            <a:xfrm>
              <a:off x="7962900" y="44566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2" name="Oval 110"/>
            <p:cNvSpPr>
              <a:spLocks noChangeArrowheads="1"/>
            </p:cNvSpPr>
            <p:nvPr/>
          </p:nvSpPr>
          <p:spPr bwMode="auto">
            <a:xfrm>
              <a:off x="3873500" y="51424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3" name="Oval 111"/>
            <p:cNvSpPr>
              <a:spLocks noChangeArrowheads="1"/>
            </p:cNvSpPr>
            <p:nvPr/>
          </p:nvSpPr>
          <p:spPr bwMode="auto">
            <a:xfrm>
              <a:off x="4711700" y="51424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4" name="Oval 112"/>
            <p:cNvSpPr>
              <a:spLocks noChangeArrowheads="1"/>
            </p:cNvSpPr>
            <p:nvPr/>
          </p:nvSpPr>
          <p:spPr bwMode="auto">
            <a:xfrm>
              <a:off x="5499100" y="51424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5" name="Oval 113"/>
            <p:cNvSpPr>
              <a:spLocks noChangeArrowheads="1"/>
            </p:cNvSpPr>
            <p:nvPr/>
          </p:nvSpPr>
          <p:spPr bwMode="auto">
            <a:xfrm>
              <a:off x="6337300" y="51424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6" name="Oval 114"/>
            <p:cNvSpPr>
              <a:spLocks noChangeArrowheads="1"/>
            </p:cNvSpPr>
            <p:nvPr/>
          </p:nvSpPr>
          <p:spPr bwMode="auto">
            <a:xfrm>
              <a:off x="7137400" y="51424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7" name="Oval 115"/>
            <p:cNvSpPr>
              <a:spLocks noChangeArrowheads="1"/>
            </p:cNvSpPr>
            <p:nvPr/>
          </p:nvSpPr>
          <p:spPr bwMode="auto">
            <a:xfrm>
              <a:off x="7962900" y="51424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9" name="Oval 117"/>
            <p:cNvSpPr>
              <a:spLocks noChangeArrowheads="1"/>
            </p:cNvSpPr>
            <p:nvPr/>
          </p:nvSpPr>
          <p:spPr bwMode="auto">
            <a:xfrm>
              <a:off x="3886200" y="58028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" name="Oval 118"/>
            <p:cNvSpPr>
              <a:spLocks noChangeArrowheads="1"/>
            </p:cNvSpPr>
            <p:nvPr/>
          </p:nvSpPr>
          <p:spPr bwMode="auto">
            <a:xfrm>
              <a:off x="4724400" y="58028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1" name="Oval 119"/>
            <p:cNvSpPr>
              <a:spLocks noChangeArrowheads="1"/>
            </p:cNvSpPr>
            <p:nvPr/>
          </p:nvSpPr>
          <p:spPr bwMode="auto">
            <a:xfrm>
              <a:off x="5511800" y="58028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2" name="Oval 120"/>
            <p:cNvSpPr>
              <a:spLocks noChangeArrowheads="1"/>
            </p:cNvSpPr>
            <p:nvPr/>
          </p:nvSpPr>
          <p:spPr bwMode="auto">
            <a:xfrm>
              <a:off x="6350000" y="58028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3" name="Oval 121"/>
            <p:cNvSpPr>
              <a:spLocks noChangeArrowheads="1"/>
            </p:cNvSpPr>
            <p:nvPr/>
          </p:nvSpPr>
          <p:spPr bwMode="auto">
            <a:xfrm>
              <a:off x="7150100" y="58028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4" name="Oval 122"/>
            <p:cNvSpPr>
              <a:spLocks noChangeArrowheads="1"/>
            </p:cNvSpPr>
            <p:nvPr/>
          </p:nvSpPr>
          <p:spPr bwMode="auto">
            <a:xfrm>
              <a:off x="7975600" y="58028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6" name="Oval 124"/>
            <p:cNvSpPr>
              <a:spLocks noChangeArrowheads="1"/>
            </p:cNvSpPr>
            <p:nvPr/>
          </p:nvSpPr>
          <p:spPr bwMode="auto">
            <a:xfrm>
              <a:off x="3873500" y="65013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1668B7"/>
                </a:solidFill>
              </a:endParaRPr>
            </a:p>
          </p:txBody>
        </p:sp>
        <p:sp>
          <p:nvSpPr>
            <p:cNvPr id="47" name="Oval 125"/>
            <p:cNvSpPr>
              <a:spLocks noChangeArrowheads="1"/>
            </p:cNvSpPr>
            <p:nvPr/>
          </p:nvSpPr>
          <p:spPr bwMode="auto">
            <a:xfrm>
              <a:off x="4711700" y="65013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1668B7"/>
                </a:solidFill>
              </a:endParaRPr>
            </a:p>
          </p:txBody>
        </p:sp>
        <p:sp>
          <p:nvSpPr>
            <p:cNvPr id="48" name="Oval 126"/>
            <p:cNvSpPr>
              <a:spLocks noChangeArrowheads="1"/>
            </p:cNvSpPr>
            <p:nvPr/>
          </p:nvSpPr>
          <p:spPr bwMode="auto">
            <a:xfrm>
              <a:off x="5499100" y="65013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1668B7"/>
                </a:solidFill>
              </a:endParaRPr>
            </a:p>
          </p:txBody>
        </p:sp>
        <p:sp>
          <p:nvSpPr>
            <p:cNvPr id="49" name="Oval 127"/>
            <p:cNvSpPr>
              <a:spLocks noChangeArrowheads="1"/>
            </p:cNvSpPr>
            <p:nvPr/>
          </p:nvSpPr>
          <p:spPr bwMode="auto">
            <a:xfrm>
              <a:off x="6337300" y="65013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1668B7"/>
                </a:solidFill>
              </a:endParaRPr>
            </a:p>
          </p:txBody>
        </p:sp>
        <p:sp>
          <p:nvSpPr>
            <p:cNvPr id="50" name="Oval 128"/>
            <p:cNvSpPr>
              <a:spLocks noChangeArrowheads="1"/>
            </p:cNvSpPr>
            <p:nvPr/>
          </p:nvSpPr>
          <p:spPr bwMode="auto">
            <a:xfrm>
              <a:off x="7137400" y="65013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1668B7"/>
                </a:solidFill>
              </a:endParaRPr>
            </a:p>
          </p:txBody>
        </p:sp>
        <p:sp>
          <p:nvSpPr>
            <p:cNvPr id="51" name="Oval 129"/>
            <p:cNvSpPr>
              <a:spLocks noChangeArrowheads="1"/>
            </p:cNvSpPr>
            <p:nvPr/>
          </p:nvSpPr>
          <p:spPr bwMode="auto">
            <a:xfrm>
              <a:off x="7962900" y="65013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89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2" name="Picture 22" descr="cropped_with_fiel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1" y="3262837"/>
            <a:ext cx="4051300" cy="3386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328123"/>
              </p:ext>
            </p:extLst>
          </p:nvPr>
        </p:nvGraphicFramePr>
        <p:xfrm>
          <a:off x="4038600" y="3262836"/>
          <a:ext cx="4051300" cy="3386139"/>
        </p:xfrm>
        <a:graphic>
          <a:graphicData uri="http://schemas.openxmlformats.org/drawingml/2006/table">
            <a:tbl>
              <a:tblPr/>
              <a:tblGrid>
                <a:gridCol w="81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-61488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b="1" dirty="0" err="1"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Sperner</a:t>
            </a:r>
            <a:r>
              <a:rPr lang="en-US" sz="3600" dirty="0"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sz="3600" dirty="0" err="1">
                <a:effectLst/>
                <a:sym typeface="Symbol"/>
              </a:rPr>
              <a:t></a:t>
            </a:r>
            <a:r>
              <a:rPr lang="en-US" sz="3600" dirty="0">
                <a:effectLst/>
              </a:rPr>
              <a:t> </a:t>
            </a:r>
            <a:r>
              <a:rPr lang="en-US" sz="3600" b="1" dirty="0" err="1">
                <a:effectLst/>
                <a:latin typeface="Times New Roman"/>
                <a:cs typeface="Times New Roman"/>
              </a:rPr>
              <a:t>Brouwer</a:t>
            </a:r>
            <a:r>
              <a:rPr lang="en-US" sz="3600" b="1" dirty="0">
                <a:effectLst/>
                <a:latin typeface="Times New Roman"/>
                <a:cs typeface="Times New Roman"/>
              </a:rPr>
              <a:t> (High-Level)</a:t>
            </a:r>
            <a:r>
              <a:rPr lang="en-US" sz="3600" b="1" dirty="0"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endParaRPr lang="en-US" sz="3600" b="1" dirty="0">
              <a:effectLst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1" name="Oval 89"/>
          <p:cNvSpPr>
            <a:spLocks noChangeArrowheads="1"/>
          </p:cNvSpPr>
          <p:nvPr/>
        </p:nvSpPr>
        <p:spPr bwMode="auto">
          <a:xfrm>
            <a:off x="3873500" y="31104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" name="Oval 90"/>
          <p:cNvSpPr>
            <a:spLocks noChangeArrowheads="1"/>
          </p:cNvSpPr>
          <p:nvPr/>
        </p:nvSpPr>
        <p:spPr bwMode="auto">
          <a:xfrm>
            <a:off x="4711700" y="31104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Oval 91"/>
          <p:cNvSpPr>
            <a:spLocks noChangeArrowheads="1"/>
          </p:cNvSpPr>
          <p:nvPr/>
        </p:nvSpPr>
        <p:spPr bwMode="auto">
          <a:xfrm>
            <a:off x="5499100" y="31104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" name="Oval 92"/>
          <p:cNvSpPr>
            <a:spLocks noChangeArrowheads="1"/>
          </p:cNvSpPr>
          <p:nvPr/>
        </p:nvSpPr>
        <p:spPr bwMode="auto">
          <a:xfrm>
            <a:off x="6337300" y="31104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5" name="Oval 93"/>
          <p:cNvSpPr>
            <a:spLocks noChangeArrowheads="1"/>
          </p:cNvSpPr>
          <p:nvPr/>
        </p:nvSpPr>
        <p:spPr bwMode="auto">
          <a:xfrm>
            <a:off x="7137400" y="31104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6" name="Oval 94"/>
          <p:cNvSpPr>
            <a:spLocks noChangeArrowheads="1"/>
          </p:cNvSpPr>
          <p:nvPr/>
        </p:nvSpPr>
        <p:spPr bwMode="auto">
          <a:xfrm>
            <a:off x="7962900" y="31104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8" name="Oval 96"/>
          <p:cNvSpPr>
            <a:spLocks noChangeArrowheads="1"/>
          </p:cNvSpPr>
          <p:nvPr/>
        </p:nvSpPr>
        <p:spPr bwMode="auto">
          <a:xfrm>
            <a:off x="3873500" y="37708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9" name="Oval 97"/>
          <p:cNvSpPr>
            <a:spLocks noChangeArrowheads="1"/>
          </p:cNvSpPr>
          <p:nvPr/>
        </p:nvSpPr>
        <p:spPr bwMode="auto">
          <a:xfrm>
            <a:off x="4711700" y="37708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0" name="Oval 98"/>
          <p:cNvSpPr>
            <a:spLocks noChangeArrowheads="1"/>
          </p:cNvSpPr>
          <p:nvPr/>
        </p:nvSpPr>
        <p:spPr bwMode="auto">
          <a:xfrm>
            <a:off x="5499100" y="37708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1" name="Oval 99"/>
          <p:cNvSpPr>
            <a:spLocks noChangeArrowheads="1"/>
          </p:cNvSpPr>
          <p:nvPr/>
        </p:nvSpPr>
        <p:spPr bwMode="auto">
          <a:xfrm>
            <a:off x="6337300" y="37708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" name="Oval 100"/>
          <p:cNvSpPr>
            <a:spLocks noChangeArrowheads="1"/>
          </p:cNvSpPr>
          <p:nvPr/>
        </p:nvSpPr>
        <p:spPr bwMode="auto">
          <a:xfrm>
            <a:off x="7137400" y="37708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3" name="Oval 101"/>
          <p:cNvSpPr>
            <a:spLocks noChangeArrowheads="1"/>
          </p:cNvSpPr>
          <p:nvPr/>
        </p:nvSpPr>
        <p:spPr bwMode="auto">
          <a:xfrm>
            <a:off x="7962900" y="37708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5" name="Oval 103"/>
          <p:cNvSpPr>
            <a:spLocks noChangeArrowheads="1"/>
          </p:cNvSpPr>
          <p:nvPr/>
        </p:nvSpPr>
        <p:spPr bwMode="auto">
          <a:xfrm>
            <a:off x="3873500" y="44566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" name="Oval 104"/>
          <p:cNvSpPr>
            <a:spLocks noChangeArrowheads="1"/>
          </p:cNvSpPr>
          <p:nvPr/>
        </p:nvSpPr>
        <p:spPr bwMode="auto">
          <a:xfrm>
            <a:off x="4711700" y="44566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Oval 105"/>
          <p:cNvSpPr>
            <a:spLocks noChangeArrowheads="1"/>
          </p:cNvSpPr>
          <p:nvPr/>
        </p:nvSpPr>
        <p:spPr bwMode="auto">
          <a:xfrm>
            <a:off x="5499100" y="44566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Oval 106"/>
          <p:cNvSpPr>
            <a:spLocks noChangeArrowheads="1"/>
          </p:cNvSpPr>
          <p:nvPr/>
        </p:nvSpPr>
        <p:spPr bwMode="auto">
          <a:xfrm>
            <a:off x="6337300" y="44566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" name="Oval 107"/>
          <p:cNvSpPr>
            <a:spLocks noChangeArrowheads="1"/>
          </p:cNvSpPr>
          <p:nvPr/>
        </p:nvSpPr>
        <p:spPr bwMode="auto">
          <a:xfrm>
            <a:off x="7137400" y="44566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0" name="Oval 108"/>
          <p:cNvSpPr>
            <a:spLocks noChangeArrowheads="1"/>
          </p:cNvSpPr>
          <p:nvPr/>
        </p:nvSpPr>
        <p:spPr bwMode="auto">
          <a:xfrm>
            <a:off x="7962900" y="44566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2" name="Oval 110"/>
          <p:cNvSpPr>
            <a:spLocks noChangeArrowheads="1"/>
          </p:cNvSpPr>
          <p:nvPr/>
        </p:nvSpPr>
        <p:spPr bwMode="auto">
          <a:xfrm>
            <a:off x="3873500" y="51424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" name="Oval 111"/>
          <p:cNvSpPr>
            <a:spLocks noChangeArrowheads="1"/>
          </p:cNvSpPr>
          <p:nvPr/>
        </p:nvSpPr>
        <p:spPr bwMode="auto">
          <a:xfrm>
            <a:off x="4711700" y="51424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4" name="Oval 112"/>
          <p:cNvSpPr>
            <a:spLocks noChangeArrowheads="1"/>
          </p:cNvSpPr>
          <p:nvPr/>
        </p:nvSpPr>
        <p:spPr bwMode="auto">
          <a:xfrm>
            <a:off x="5499100" y="51424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" name="Oval 113"/>
          <p:cNvSpPr>
            <a:spLocks noChangeArrowheads="1"/>
          </p:cNvSpPr>
          <p:nvPr/>
        </p:nvSpPr>
        <p:spPr bwMode="auto">
          <a:xfrm>
            <a:off x="6337300" y="51424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6" name="Oval 114"/>
          <p:cNvSpPr>
            <a:spLocks noChangeArrowheads="1"/>
          </p:cNvSpPr>
          <p:nvPr/>
        </p:nvSpPr>
        <p:spPr bwMode="auto">
          <a:xfrm>
            <a:off x="7137400" y="51424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7" name="Oval 115"/>
          <p:cNvSpPr>
            <a:spLocks noChangeArrowheads="1"/>
          </p:cNvSpPr>
          <p:nvPr/>
        </p:nvSpPr>
        <p:spPr bwMode="auto">
          <a:xfrm>
            <a:off x="7962900" y="51424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9" name="Oval 117"/>
          <p:cNvSpPr>
            <a:spLocks noChangeArrowheads="1"/>
          </p:cNvSpPr>
          <p:nvPr/>
        </p:nvSpPr>
        <p:spPr bwMode="auto">
          <a:xfrm>
            <a:off x="3886200" y="58028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0" name="Oval 118"/>
          <p:cNvSpPr>
            <a:spLocks noChangeArrowheads="1"/>
          </p:cNvSpPr>
          <p:nvPr/>
        </p:nvSpPr>
        <p:spPr bwMode="auto">
          <a:xfrm>
            <a:off x="4724400" y="58028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" name="Oval 119"/>
          <p:cNvSpPr>
            <a:spLocks noChangeArrowheads="1"/>
          </p:cNvSpPr>
          <p:nvPr/>
        </p:nvSpPr>
        <p:spPr bwMode="auto">
          <a:xfrm>
            <a:off x="5511800" y="58028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" name="Oval 120"/>
          <p:cNvSpPr>
            <a:spLocks noChangeArrowheads="1"/>
          </p:cNvSpPr>
          <p:nvPr/>
        </p:nvSpPr>
        <p:spPr bwMode="auto">
          <a:xfrm>
            <a:off x="6350000" y="58028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3" name="Oval 121"/>
          <p:cNvSpPr>
            <a:spLocks noChangeArrowheads="1"/>
          </p:cNvSpPr>
          <p:nvPr/>
        </p:nvSpPr>
        <p:spPr bwMode="auto">
          <a:xfrm>
            <a:off x="7150100" y="58028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4" name="Oval 122"/>
          <p:cNvSpPr>
            <a:spLocks noChangeArrowheads="1"/>
          </p:cNvSpPr>
          <p:nvPr/>
        </p:nvSpPr>
        <p:spPr bwMode="auto">
          <a:xfrm>
            <a:off x="7975600" y="58028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" name="Oval 124"/>
          <p:cNvSpPr>
            <a:spLocks noChangeArrowheads="1"/>
          </p:cNvSpPr>
          <p:nvPr/>
        </p:nvSpPr>
        <p:spPr bwMode="auto">
          <a:xfrm>
            <a:off x="3873500" y="65013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668B7"/>
              </a:solidFill>
            </a:endParaRPr>
          </a:p>
        </p:txBody>
      </p:sp>
      <p:sp>
        <p:nvSpPr>
          <p:cNvPr id="47" name="Oval 125"/>
          <p:cNvSpPr>
            <a:spLocks noChangeArrowheads="1"/>
          </p:cNvSpPr>
          <p:nvPr/>
        </p:nvSpPr>
        <p:spPr bwMode="auto">
          <a:xfrm>
            <a:off x="4711700" y="65013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668B7"/>
              </a:solidFill>
            </a:endParaRPr>
          </a:p>
        </p:txBody>
      </p:sp>
      <p:sp>
        <p:nvSpPr>
          <p:cNvPr id="48" name="Oval 126"/>
          <p:cNvSpPr>
            <a:spLocks noChangeArrowheads="1"/>
          </p:cNvSpPr>
          <p:nvPr/>
        </p:nvSpPr>
        <p:spPr bwMode="auto">
          <a:xfrm>
            <a:off x="5499100" y="65013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668B7"/>
              </a:solidFill>
            </a:endParaRPr>
          </a:p>
        </p:txBody>
      </p:sp>
      <p:sp>
        <p:nvSpPr>
          <p:cNvPr id="49" name="Oval 127"/>
          <p:cNvSpPr>
            <a:spLocks noChangeArrowheads="1"/>
          </p:cNvSpPr>
          <p:nvPr/>
        </p:nvSpPr>
        <p:spPr bwMode="auto">
          <a:xfrm>
            <a:off x="6337300" y="65013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668B7"/>
              </a:solidFill>
            </a:endParaRPr>
          </a:p>
        </p:txBody>
      </p:sp>
      <p:sp>
        <p:nvSpPr>
          <p:cNvPr id="50" name="Oval 128"/>
          <p:cNvSpPr>
            <a:spLocks noChangeArrowheads="1"/>
          </p:cNvSpPr>
          <p:nvPr/>
        </p:nvSpPr>
        <p:spPr bwMode="auto">
          <a:xfrm>
            <a:off x="7137400" y="65013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668B7"/>
              </a:solidFill>
            </a:endParaRPr>
          </a:p>
        </p:txBody>
      </p:sp>
      <p:sp>
        <p:nvSpPr>
          <p:cNvPr id="51" name="Oval 129"/>
          <p:cNvSpPr>
            <a:spLocks noChangeArrowheads="1"/>
          </p:cNvSpPr>
          <p:nvPr/>
        </p:nvSpPr>
        <p:spPr bwMode="auto">
          <a:xfrm>
            <a:off x="7962900" y="65013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84340" y="916412"/>
                <a:ext cx="822626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/>
                    <a:cs typeface="Times New Roman"/>
                  </a:rPr>
                  <a:t>Given </a:t>
                </a:r>
                <a:r>
                  <a:rPr lang="en-US" sz="2400" i="1" dirty="0" err="1">
                    <a:latin typeface="Times New Roman"/>
                    <a:cs typeface="Times New Roman"/>
                  </a:rPr>
                  <a:t>f</a:t>
                </a:r>
                <a:r>
                  <a:rPr lang="en-US" sz="2400" i="1" dirty="0">
                    <a:latin typeface="Times New Roman"/>
                    <a:cs typeface="Times New Roman"/>
                  </a:rPr>
                  <a:t> </a:t>
                </a:r>
                <a:r>
                  <a:rPr lang="en-US" sz="2400" dirty="0">
                    <a:latin typeface="Times New Roman"/>
                    <a:cs typeface="Times New Roman"/>
                  </a:rPr>
                  <a:t>: [0,1]</a:t>
                </a:r>
                <a:r>
                  <a:rPr lang="en-US" sz="2400" baseline="30000" dirty="0">
                    <a:latin typeface="Times New Roman"/>
                    <a:cs typeface="Times New Roman"/>
                  </a:rPr>
                  <a:t>2</a:t>
                </a:r>
                <a:r>
                  <a:rPr lang="en-US" sz="2400" dirty="0">
                    <a:latin typeface="Times New Roman"/>
                    <a:cs typeface="Times New Roman"/>
                  </a:rPr>
                  <a:t> </a:t>
                </a:r>
                <a:r>
                  <a:rPr lang="en-US" sz="2400" dirty="0" err="1">
                    <a:sym typeface="Symbol"/>
                  </a:rPr>
                  <a:t>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Times New Roman"/>
                    <a:cs typeface="Times New Roman"/>
                  </a:rPr>
                  <a:t>[0,1]</a:t>
                </a:r>
                <a:r>
                  <a:rPr lang="en-US" sz="2400" baseline="30000" dirty="0">
                    <a:latin typeface="Times New Roman"/>
                    <a:cs typeface="Times New Roman"/>
                  </a:rPr>
                  <a:t>2</a:t>
                </a:r>
                <a:endParaRPr lang="en-US" sz="2400" dirty="0">
                  <a:latin typeface="Times New Roman"/>
                  <a:cs typeface="Times New Roman"/>
                </a:endParaRPr>
              </a:p>
              <a:p>
                <a:r>
                  <a:rPr lang="en-US" sz="2400" dirty="0">
                    <a:latin typeface="Times New Roman"/>
                    <a:cs typeface="Times New Roman"/>
                  </a:rPr>
                  <a:t>1.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/>
                      </a:rPr>
                      <m:t>&gt;0</m:t>
                    </m:r>
                  </m:oMath>
                </a14:m>
                <a:r>
                  <a:rPr lang="en-US" sz="2400" dirty="0">
                    <a:latin typeface="Times New Roman"/>
                    <a:cs typeface="Times New Roman"/>
                  </a:rPr>
                  <a:t>, existence of approximate fixed point |</a:t>
                </a:r>
                <a:r>
                  <a:rPr lang="en-US" sz="2400" i="1" dirty="0">
                    <a:latin typeface="Times New Roman"/>
                    <a:cs typeface="Times New Roman"/>
                  </a:rPr>
                  <a:t>f</a:t>
                </a:r>
                <a:r>
                  <a:rPr lang="en-US" sz="2400" dirty="0">
                    <a:latin typeface="Times New Roman"/>
                    <a:cs typeface="Times New Roman"/>
                  </a:rPr>
                  <a:t>(</a:t>
                </a:r>
                <a:r>
                  <a:rPr lang="en-US" sz="2400" i="1" dirty="0">
                    <a:latin typeface="Times New Roman"/>
                    <a:cs typeface="Times New Roman"/>
                  </a:rPr>
                  <a:t>x</a:t>
                </a:r>
                <a:r>
                  <a:rPr lang="en-US" sz="2400" dirty="0">
                    <a:latin typeface="Times New Roman"/>
                    <a:cs typeface="Times New Roman"/>
                  </a:rPr>
                  <a:t>)-</a:t>
                </a:r>
                <a:r>
                  <a:rPr lang="en-US" sz="2400" i="1" dirty="0">
                    <a:latin typeface="Times New Roman"/>
                    <a:cs typeface="Times New Roman"/>
                  </a:rPr>
                  <a:t>x</a:t>
                </a:r>
                <a:r>
                  <a:rPr lang="en-US" sz="2400" dirty="0">
                    <a:latin typeface="Times New Roman"/>
                    <a:cs typeface="Times New Roman"/>
                  </a:rPr>
                  <a:t>|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/>
                      </a:rPr>
                      <m:t>𝜖</m:t>
                    </m:r>
                  </m:oMath>
                </a14:m>
                <a:r>
                  <a:rPr lang="en-US" sz="2400" dirty="0">
                    <a:latin typeface="Times New Roman"/>
                    <a:cs typeface="Times New Roman"/>
                  </a:rPr>
                  <a:t>, can be shown via </a:t>
                </a:r>
                <a:r>
                  <a:rPr lang="en-US" sz="2400" dirty="0" err="1">
                    <a:latin typeface="Times New Roman"/>
                    <a:cs typeface="Times New Roman"/>
                  </a:rPr>
                  <a:t>Sperner’s</a:t>
                </a:r>
                <a:r>
                  <a:rPr lang="en-US" sz="2400" dirty="0">
                    <a:latin typeface="Times New Roman"/>
                    <a:cs typeface="Times New Roman"/>
                  </a:rPr>
                  <a:t> lemma. </a:t>
                </a:r>
              </a:p>
              <a:p>
                <a:r>
                  <a:rPr lang="en-US" sz="2400" dirty="0">
                    <a:latin typeface="Times New Roman"/>
                    <a:cs typeface="Times New Roman"/>
                  </a:rPr>
                  <a:t>2. Then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/>
                      </a:rPr>
                      <m:t>→0</m:t>
                    </m:r>
                  </m:oMath>
                </a14:m>
                <a:endParaRPr lang="en-US" sz="2400" dirty="0">
                  <a:latin typeface="Times New Roman"/>
                  <a:cs typeface="Times New Roman"/>
                </a:endParaRPr>
              </a:p>
              <a:p>
                <a:pPr>
                  <a:buFontTx/>
                  <a:buChar char="-"/>
                </a:pPr>
                <a:endParaRPr lang="en-US" sz="2400" dirty="0">
                  <a:latin typeface="Times New Roman"/>
                  <a:cs typeface="Times New Roman"/>
                </a:endParaRPr>
              </a:p>
              <a:p>
                <a:r>
                  <a:rPr lang="en-US" sz="2400" dirty="0">
                    <a:latin typeface="Times New Roman"/>
                    <a:cs typeface="Times New Roman"/>
                  </a:rPr>
                  <a:t>For 1: Triangulate [0,1]</a:t>
                </a:r>
                <a:r>
                  <a:rPr lang="en-US" sz="2400" baseline="30000" dirty="0">
                    <a:latin typeface="Times New Roman"/>
                    <a:cs typeface="Times New Roman"/>
                  </a:rPr>
                  <a:t>2</a:t>
                </a:r>
                <a:r>
                  <a:rPr lang="en-US" sz="2400" dirty="0">
                    <a:latin typeface="Times New Roman"/>
                    <a:cs typeface="Times New Roman"/>
                  </a:rPr>
                  <a:t>; </a:t>
                </a:r>
                <a:br>
                  <a:rPr lang="en-US" sz="2400" dirty="0">
                    <a:latin typeface="Times New Roman"/>
                    <a:cs typeface="Times New Roman"/>
                  </a:rPr>
                </a:br>
                <a:r>
                  <a:rPr lang="en-US" sz="2400" dirty="0">
                    <a:latin typeface="Times New Roman"/>
                    <a:cs typeface="Times New Roman"/>
                  </a:rPr>
                  <a:t>then color points</a:t>
                </a:r>
                <a:r>
                  <a:rPr lang="en-US" sz="2400" baseline="30000" dirty="0">
                    <a:latin typeface="Times New Roman"/>
                    <a:cs typeface="Times New Roman"/>
                  </a:rPr>
                  <a:t> </a:t>
                </a:r>
                <a:r>
                  <a:rPr lang="en-US" sz="2400" dirty="0">
                    <a:latin typeface="Times New Roman"/>
                    <a:cs typeface="Times New Roman"/>
                  </a:rPr>
                  <a:t>according </a:t>
                </a:r>
                <a:br>
                  <a:rPr lang="en-US" sz="2400" dirty="0">
                    <a:latin typeface="Times New Roman"/>
                    <a:cs typeface="Times New Roman"/>
                  </a:rPr>
                </a:br>
                <a:r>
                  <a:rPr lang="en-US" sz="2400" dirty="0">
                    <a:latin typeface="Times New Roman"/>
                    <a:cs typeface="Times New Roman"/>
                  </a:rPr>
                  <a:t>to the direction of </a:t>
                </a:r>
                <a:r>
                  <a:rPr lang="en-US" sz="2400" i="1" dirty="0" err="1">
                    <a:latin typeface="Times New Roman"/>
                    <a:cs typeface="Times New Roman"/>
                  </a:rPr>
                  <a:t>f</a:t>
                </a:r>
                <a:r>
                  <a:rPr lang="en-US" sz="2400" i="1" dirty="0">
                    <a:latin typeface="Times New Roman"/>
                    <a:cs typeface="Times New Roman"/>
                  </a:rPr>
                  <a:t> </a:t>
                </a:r>
                <a:r>
                  <a:rPr lang="en-US" sz="2400" dirty="0">
                    <a:latin typeface="Times New Roman"/>
                    <a:cs typeface="Times New Roman"/>
                  </a:rPr>
                  <a:t>(</a:t>
                </a:r>
                <a:r>
                  <a:rPr lang="en-US" sz="2400" i="1" dirty="0" err="1">
                    <a:latin typeface="Times New Roman"/>
                    <a:cs typeface="Times New Roman"/>
                  </a:rPr>
                  <a:t>x</a:t>
                </a:r>
                <a:r>
                  <a:rPr lang="en-US" sz="2400" dirty="0" err="1">
                    <a:latin typeface="Times New Roman"/>
                    <a:cs typeface="Times New Roman"/>
                  </a:rPr>
                  <a:t>)-</a:t>
                </a:r>
                <a:r>
                  <a:rPr lang="en-US" sz="2400" i="1" dirty="0" err="1">
                    <a:latin typeface="Times New Roman"/>
                    <a:cs typeface="Times New Roman"/>
                  </a:rPr>
                  <a:t>x</a:t>
                </a:r>
                <a:r>
                  <a:rPr lang="en-US" sz="2400" dirty="0">
                    <a:latin typeface="Times New Roman"/>
                    <a:cs typeface="Times New Roman"/>
                  </a:rPr>
                  <a:t>;</a:t>
                </a:r>
              </a:p>
              <a:p>
                <a:endParaRPr lang="en-US" sz="2400" i="1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40" y="916412"/>
                <a:ext cx="8226260" cy="3416320"/>
              </a:xfrm>
              <a:prstGeom prst="rect">
                <a:avLst/>
              </a:prstGeom>
              <a:blipFill>
                <a:blip r:embed="rId3"/>
                <a:stretch>
                  <a:fillRect l="-1111" t="-1604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762000" y="4247244"/>
            <a:ext cx="2080390" cy="1790384"/>
            <a:chOff x="7216010" y="5300347"/>
            <a:chExt cx="2080390" cy="1790384"/>
          </a:xfrm>
        </p:grpSpPr>
        <p:grpSp>
          <p:nvGrpSpPr>
            <p:cNvPr id="56" name="Group 22"/>
            <p:cNvGrpSpPr/>
            <p:nvPr/>
          </p:nvGrpSpPr>
          <p:grpSpPr>
            <a:xfrm>
              <a:off x="7216010" y="5300347"/>
              <a:ext cx="2080390" cy="1790384"/>
              <a:chOff x="5928548" y="5135247"/>
              <a:chExt cx="2080390" cy="1790384"/>
            </a:xfrm>
          </p:grpSpPr>
          <p:pic>
            <p:nvPicPr>
              <p:cNvPr id="61" name="Picture 60" descr="colors2b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28548" y="5135247"/>
                <a:ext cx="2080390" cy="1790384"/>
              </a:xfrm>
              <a:prstGeom prst="rect">
                <a:avLst/>
              </a:prstGeom>
            </p:spPr>
          </p:pic>
          <p:sp>
            <p:nvSpPr>
              <p:cNvPr id="62" name="Rectangle 61"/>
              <p:cNvSpPr/>
              <p:nvPr/>
            </p:nvSpPr>
            <p:spPr bwMode="auto">
              <a:xfrm>
                <a:off x="6134100" y="5546409"/>
                <a:ext cx="1574800" cy="110839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7" name="Rectangle 56"/>
            <p:cNvSpPr/>
            <p:nvPr/>
          </p:nvSpPr>
          <p:spPr bwMode="auto">
            <a:xfrm>
              <a:off x="8534400" y="5592447"/>
              <a:ext cx="6096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8301038" y="6583047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7239000" y="5715000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7421562" y="5711509"/>
              <a:ext cx="1586918" cy="110839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4474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84340" y="916412"/>
                <a:ext cx="822626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/>
                    <a:cs typeface="Times New Roman"/>
                  </a:rPr>
                  <a:t>Given </a:t>
                </a:r>
                <a:r>
                  <a:rPr lang="en-US" sz="2400" i="1" dirty="0" err="1">
                    <a:latin typeface="Times New Roman"/>
                    <a:cs typeface="Times New Roman"/>
                  </a:rPr>
                  <a:t>f</a:t>
                </a:r>
                <a:r>
                  <a:rPr lang="en-US" sz="2400" i="1" dirty="0">
                    <a:latin typeface="Times New Roman"/>
                    <a:cs typeface="Times New Roman"/>
                  </a:rPr>
                  <a:t> </a:t>
                </a:r>
                <a:r>
                  <a:rPr lang="en-US" sz="2400" dirty="0">
                    <a:latin typeface="Times New Roman"/>
                    <a:cs typeface="Times New Roman"/>
                  </a:rPr>
                  <a:t>: [0,1]</a:t>
                </a:r>
                <a:r>
                  <a:rPr lang="en-US" sz="2400" baseline="30000" dirty="0">
                    <a:latin typeface="Times New Roman"/>
                    <a:cs typeface="Times New Roman"/>
                  </a:rPr>
                  <a:t>2</a:t>
                </a:r>
                <a:r>
                  <a:rPr lang="en-US" sz="2400" dirty="0">
                    <a:latin typeface="Times New Roman"/>
                    <a:cs typeface="Times New Roman"/>
                  </a:rPr>
                  <a:t> </a:t>
                </a:r>
                <a:r>
                  <a:rPr lang="en-US" sz="2400" dirty="0" err="1">
                    <a:sym typeface="Symbol"/>
                  </a:rPr>
                  <a:t>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Times New Roman"/>
                    <a:cs typeface="Times New Roman"/>
                  </a:rPr>
                  <a:t>[0,1]</a:t>
                </a:r>
                <a:r>
                  <a:rPr lang="en-US" sz="2400" baseline="30000" dirty="0">
                    <a:latin typeface="Times New Roman"/>
                    <a:cs typeface="Times New Roman"/>
                  </a:rPr>
                  <a:t>2</a:t>
                </a:r>
                <a:endParaRPr lang="en-US" sz="2400" dirty="0">
                  <a:latin typeface="Times New Roman"/>
                  <a:cs typeface="Times New Roman"/>
                </a:endParaRPr>
              </a:p>
              <a:p>
                <a:r>
                  <a:rPr lang="en-US" sz="2400" dirty="0">
                    <a:latin typeface="Times New Roman"/>
                    <a:cs typeface="Times New Roman"/>
                  </a:rPr>
                  <a:t>1. </a:t>
                </a:r>
                <a:r>
                  <a:rPr lang="en-US" sz="2400" dirty="0">
                    <a:cs typeface="Times New Roman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/>
                      </a:rPr>
                      <m:t>𝜖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/>
                      </a:rPr>
                      <m:t>&gt;0</m:t>
                    </m:r>
                  </m:oMath>
                </a14:m>
                <a:r>
                  <a:rPr lang="en-US" sz="2400" dirty="0">
                    <a:cs typeface="Times New Roman"/>
                  </a:rPr>
                  <a:t>, existence of approximate fixed point |</a:t>
                </a:r>
                <a:r>
                  <a:rPr lang="en-US" sz="2400" i="1" dirty="0">
                    <a:cs typeface="Times New Roman"/>
                  </a:rPr>
                  <a:t>f</a:t>
                </a:r>
                <a:r>
                  <a:rPr lang="en-US" sz="2400" dirty="0">
                    <a:cs typeface="Times New Roman"/>
                  </a:rPr>
                  <a:t>(</a:t>
                </a:r>
                <a:r>
                  <a:rPr lang="en-US" sz="2400" i="1" dirty="0">
                    <a:cs typeface="Times New Roman"/>
                  </a:rPr>
                  <a:t>x</a:t>
                </a:r>
                <a:r>
                  <a:rPr lang="en-US" sz="2400" dirty="0">
                    <a:cs typeface="Times New Roman"/>
                  </a:rPr>
                  <a:t>)-</a:t>
                </a:r>
                <a:r>
                  <a:rPr lang="en-US" sz="2400" i="1" dirty="0">
                    <a:cs typeface="Times New Roman"/>
                  </a:rPr>
                  <a:t>x</a:t>
                </a:r>
                <a:r>
                  <a:rPr lang="en-US" sz="2400" dirty="0">
                    <a:cs typeface="Times New Roman"/>
                  </a:rPr>
                  <a:t>|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/>
                      </a:rPr>
                      <m:t>𝜖</m:t>
                    </m:r>
                  </m:oMath>
                </a14:m>
                <a:r>
                  <a:rPr lang="en-US" sz="2400" dirty="0">
                    <a:cs typeface="Times New Roman"/>
                  </a:rPr>
                  <a:t>, can be shown via </a:t>
                </a:r>
                <a:r>
                  <a:rPr lang="en-US" sz="2400" dirty="0" err="1">
                    <a:cs typeface="Times New Roman"/>
                  </a:rPr>
                  <a:t>Sperner’s</a:t>
                </a:r>
                <a:r>
                  <a:rPr lang="en-US" sz="2400" dirty="0">
                    <a:cs typeface="Times New Roman"/>
                  </a:rPr>
                  <a:t> lemma. </a:t>
                </a:r>
              </a:p>
              <a:p>
                <a:r>
                  <a:rPr lang="en-US" sz="2400" dirty="0">
                    <a:cs typeface="Times New Roman"/>
                  </a:rPr>
                  <a:t>2. Then 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/>
                      </a:rPr>
                      <m:t>𝜖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/>
                      </a:rPr>
                      <m:t>→0</m:t>
                    </m:r>
                  </m:oMath>
                </a14:m>
                <a:r>
                  <a:rPr lang="en-US" sz="2400" dirty="0">
                    <a:latin typeface="Times New Roman"/>
                    <a:cs typeface="Times New Roman"/>
                  </a:rPr>
                  <a:t> </a:t>
                </a:r>
              </a:p>
              <a:p>
                <a:pPr>
                  <a:buFontTx/>
                  <a:buChar char="-"/>
                </a:pPr>
                <a:endParaRPr lang="en-US" sz="2400" dirty="0">
                  <a:latin typeface="Times New Roman"/>
                  <a:cs typeface="Times New Roman"/>
                </a:endParaRPr>
              </a:p>
              <a:p>
                <a:r>
                  <a:rPr lang="en-US" sz="2400" dirty="0">
                    <a:latin typeface="Times New Roman"/>
                    <a:cs typeface="Times New Roman"/>
                  </a:rPr>
                  <a:t>For 1: Triangulate [0,1]</a:t>
                </a:r>
                <a:r>
                  <a:rPr lang="en-US" sz="2400" baseline="30000" dirty="0">
                    <a:latin typeface="Times New Roman"/>
                    <a:cs typeface="Times New Roman"/>
                  </a:rPr>
                  <a:t>2</a:t>
                </a:r>
                <a:r>
                  <a:rPr lang="en-US" sz="2400" dirty="0">
                    <a:latin typeface="Times New Roman"/>
                    <a:cs typeface="Times New Roman"/>
                  </a:rPr>
                  <a:t>; </a:t>
                </a:r>
                <a:br>
                  <a:rPr lang="en-US" sz="2400" dirty="0">
                    <a:latin typeface="Times New Roman"/>
                    <a:cs typeface="Times New Roman"/>
                  </a:rPr>
                </a:br>
                <a:r>
                  <a:rPr lang="en-US" sz="2400" dirty="0">
                    <a:latin typeface="Times New Roman"/>
                    <a:cs typeface="Times New Roman"/>
                  </a:rPr>
                  <a:t>then color points</a:t>
                </a:r>
                <a:r>
                  <a:rPr lang="en-US" sz="2400" baseline="30000" dirty="0">
                    <a:latin typeface="Times New Roman"/>
                    <a:cs typeface="Times New Roman"/>
                  </a:rPr>
                  <a:t> </a:t>
                </a:r>
                <a:r>
                  <a:rPr lang="en-US" sz="2400" dirty="0">
                    <a:latin typeface="Times New Roman"/>
                    <a:cs typeface="Times New Roman"/>
                  </a:rPr>
                  <a:t>according </a:t>
                </a:r>
                <a:br>
                  <a:rPr lang="en-US" sz="2400" dirty="0">
                    <a:latin typeface="Times New Roman"/>
                    <a:cs typeface="Times New Roman"/>
                  </a:rPr>
                </a:br>
                <a:r>
                  <a:rPr lang="en-US" sz="2400" dirty="0">
                    <a:latin typeface="Times New Roman"/>
                    <a:cs typeface="Times New Roman"/>
                  </a:rPr>
                  <a:t>to the direction of (</a:t>
                </a:r>
                <a:r>
                  <a:rPr lang="en-US" sz="2400" i="1" dirty="0">
                    <a:latin typeface="Times New Roman"/>
                    <a:cs typeface="Times New Roman"/>
                  </a:rPr>
                  <a:t>f </a:t>
                </a:r>
                <a:r>
                  <a:rPr lang="en-US" sz="2400" dirty="0">
                    <a:latin typeface="Times New Roman"/>
                    <a:cs typeface="Times New Roman"/>
                  </a:rPr>
                  <a:t>(</a:t>
                </a:r>
                <a:r>
                  <a:rPr lang="en-US" sz="2400" i="1" dirty="0">
                    <a:latin typeface="Times New Roman"/>
                    <a:cs typeface="Times New Roman"/>
                  </a:rPr>
                  <a:t>x</a:t>
                </a:r>
                <a:r>
                  <a:rPr lang="en-US" sz="2400" dirty="0">
                    <a:latin typeface="Times New Roman"/>
                    <a:cs typeface="Times New Roman"/>
                  </a:rPr>
                  <a:t>)-</a:t>
                </a:r>
                <a:r>
                  <a:rPr lang="en-US" sz="2400" i="1" dirty="0">
                    <a:latin typeface="Times New Roman"/>
                    <a:cs typeface="Times New Roman"/>
                  </a:rPr>
                  <a:t>x</a:t>
                </a:r>
                <a:r>
                  <a:rPr lang="en-US" sz="2400" dirty="0">
                    <a:latin typeface="Times New Roman"/>
                    <a:cs typeface="Times New Roman"/>
                  </a:rPr>
                  <a:t>);</a:t>
                </a:r>
              </a:p>
              <a:p>
                <a:endParaRPr lang="en-US" sz="2400" i="1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40" y="916412"/>
                <a:ext cx="8226260" cy="3416320"/>
              </a:xfrm>
              <a:prstGeom prst="rect">
                <a:avLst/>
              </a:prstGeom>
              <a:blipFill>
                <a:blip r:embed="rId2"/>
                <a:stretch>
                  <a:fillRect l="-1111" t="-1604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22" descr="cropped_with_fiel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1" y="3262837"/>
            <a:ext cx="40513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Group 2"/>
          <p:cNvGraphicFramePr>
            <a:graphicFrameLocks noGrp="1"/>
          </p:cNvGraphicFramePr>
          <p:nvPr/>
        </p:nvGraphicFramePr>
        <p:xfrm>
          <a:off x="4038600" y="3262836"/>
          <a:ext cx="4051300" cy="3386139"/>
        </p:xfrm>
        <a:graphic>
          <a:graphicData uri="http://schemas.openxmlformats.org/drawingml/2006/table">
            <a:tbl>
              <a:tblPr/>
              <a:tblGrid>
                <a:gridCol w="81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-61488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b="1" dirty="0" err="1"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Sperner</a:t>
            </a:r>
            <a:r>
              <a:rPr lang="en-US" sz="3600" dirty="0"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sz="3600" dirty="0" err="1">
                <a:effectLst/>
                <a:sym typeface="Symbol"/>
              </a:rPr>
              <a:t></a:t>
            </a:r>
            <a:r>
              <a:rPr lang="en-US" sz="3600" dirty="0">
                <a:effectLst/>
              </a:rPr>
              <a:t> </a:t>
            </a:r>
            <a:r>
              <a:rPr lang="en-US" sz="3600" b="1" dirty="0" err="1">
                <a:effectLst/>
                <a:latin typeface="Times New Roman"/>
                <a:cs typeface="Times New Roman"/>
              </a:rPr>
              <a:t>Brouwer</a:t>
            </a:r>
            <a:r>
              <a:rPr lang="en-US" sz="3600" b="1" dirty="0">
                <a:effectLst/>
                <a:latin typeface="Times New Roman"/>
                <a:cs typeface="Times New Roman"/>
              </a:rPr>
              <a:t> (High-Level)</a:t>
            </a:r>
            <a:r>
              <a:rPr lang="en-US" sz="3600" b="1" dirty="0"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endParaRPr lang="en-US" sz="3600" b="1" dirty="0">
              <a:effectLst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1" name="Oval 89"/>
          <p:cNvSpPr>
            <a:spLocks noChangeArrowheads="1"/>
          </p:cNvSpPr>
          <p:nvPr/>
        </p:nvSpPr>
        <p:spPr bwMode="auto">
          <a:xfrm>
            <a:off x="3873500" y="31104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" name="Oval 90"/>
          <p:cNvSpPr>
            <a:spLocks noChangeArrowheads="1"/>
          </p:cNvSpPr>
          <p:nvPr/>
        </p:nvSpPr>
        <p:spPr bwMode="auto">
          <a:xfrm>
            <a:off x="4711700" y="31104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Oval 91"/>
          <p:cNvSpPr>
            <a:spLocks noChangeArrowheads="1"/>
          </p:cNvSpPr>
          <p:nvPr/>
        </p:nvSpPr>
        <p:spPr bwMode="auto">
          <a:xfrm>
            <a:off x="5499100" y="31104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" name="Oval 92"/>
          <p:cNvSpPr>
            <a:spLocks noChangeArrowheads="1"/>
          </p:cNvSpPr>
          <p:nvPr/>
        </p:nvSpPr>
        <p:spPr bwMode="auto">
          <a:xfrm>
            <a:off x="6337300" y="31104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5" name="Oval 93"/>
          <p:cNvSpPr>
            <a:spLocks noChangeArrowheads="1"/>
          </p:cNvSpPr>
          <p:nvPr/>
        </p:nvSpPr>
        <p:spPr bwMode="auto">
          <a:xfrm>
            <a:off x="7137400" y="31104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6" name="Oval 94"/>
          <p:cNvSpPr>
            <a:spLocks noChangeArrowheads="1"/>
          </p:cNvSpPr>
          <p:nvPr/>
        </p:nvSpPr>
        <p:spPr bwMode="auto">
          <a:xfrm>
            <a:off x="7962900" y="31104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8" name="Oval 96"/>
          <p:cNvSpPr>
            <a:spLocks noChangeArrowheads="1"/>
          </p:cNvSpPr>
          <p:nvPr/>
        </p:nvSpPr>
        <p:spPr bwMode="auto">
          <a:xfrm>
            <a:off x="3873500" y="37708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9" name="Oval 97"/>
          <p:cNvSpPr>
            <a:spLocks noChangeArrowheads="1"/>
          </p:cNvSpPr>
          <p:nvPr/>
        </p:nvSpPr>
        <p:spPr bwMode="auto">
          <a:xfrm>
            <a:off x="4711700" y="37708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0" name="Oval 98"/>
          <p:cNvSpPr>
            <a:spLocks noChangeArrowheads="1"/>
          </p:cNvSpPr>
          <p:nvPr/>
        </p:nvSpPr>
        <p:spPr bwMode="auto">
          <a:xfrm>
            <a:off x="5499100" y="3770836"/>
            <a:ext cx="304800" cy="304800"/>
          </a:xfrm>
          <a:prstGeom prst="ellipse">
            <a:avLst/>
          </a:prstGeom>
          <a:solidFill>
            <a:srgbClr val="F9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1" name="Oval 99"/>
          <p:cNvSpPr>
            <a:spLocks noChangeArrowheads="1"/>
          </p:cNvSpPr>
          <p:nvPr/>
        </p:nvSpPr>
        <p:spPr bwMode="auto">
          <a:xfrm>
            <a:off x="6337300" y="37708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" name="Oval 100"/>
          <p:cNvSpPr>
            <a:spLocks noChangeArrowheads="1"/>
          </p:cNvSpPr>
          <p:nvPr/>
        </p:nvSpPr>
        <p:spPr bwMode="auto">
          <a:xfrm>
            <a:off x="7137400" y="37708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3" name="Oval 101"/>
          <p:cNvSpPr>
            <a:spLocks noChangeArrowheads="1"/>
          </p:cNvSpPr>
          <p:nvPr/>
        </p:nvSpPr>
        <p:spPr bwMode="auto">
          <a:xfrm>
            <a:off x="7962900" y="37708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5" name="Oval 103"/>
          <p:cNvSpPr>
            <a:spLocks noChangeArrowheads="1"/>
          </p:cNvSpPr>
          <p:nvPr/>
        </p:nvSpPr>
        <p:spPr bwMode="auto">
          <a:xfrm>
            <a:off x="3873500" y="44566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" name="Oval 104"/>
          <p:cNvSpPr>
            <a:spLocks noChangeArrowheads="1"/>
          </p:cNvSpPr>
          <p:nvPr/>
        </p:nvSpPr>
        <p:spPr bwMode="auto">
          <a:xfrm>
            <a:off x="4711700" y="4456636"/>
            <a:ext cx="304800" cy="304800"/>
          </a:xfrm>
          <a:prstGeom prst="ellipse">
            <a:avLst/>
          </a:prstGeom>
          <a:solidFill>
            <a:srgbClr val="F9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Oval 105"/>
          <p:cNvSpPr>
            <a:spLocks noChangeArrowheads="1"/>
          </p:cNvSpPr>
          <p:nvPr/>
        </p:nvSpPr>
        <p:spPr bwMode="auto">
          <a:xfrm>
            <a:off x="5499100" y="44566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Oval 106"/>
          <p:cNvSpPr>
            <a:spLocks noChangeArrowheads="1"/>
          </p:cNvSpPr>
          <p:nvPr/>
        </p:nvSpPr>
        <p:spPr bwMode="auto">
          <a:xfrm>
            <a:off x="6337300" y="44566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" name="Oval 107"/>
          <p:cNvSpPr>
            <a:spLocks noChangeArrowheads="1"/>
          </p:cNvSpPr>
          <p:nvPr/>
        </p:nvSpPr>
        <p:spPr bwMode="auto">
          <a:xfrm>
            <a:off x="7137400" y="44566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0" name="Oval 108"/>
          <p:cNvSpPr>
            <a:spLocks noChangeArrowheads="1"/>
          </p:cNvSpPr>
          <p:nvPr/>
        </p:nvSpPr>
        <p:spPr bwMode="auto">
          <a:xfrm>
            <a:off x="7962900" y="44566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2" name="Oval 110"/>
          <p:cNvSpPr>
            <a:spLocks noChangeArrowheads="1"/>
          </p:cNvSpPr>
          <p:nvPr/>
        </p:nvSpPr>
        <p:spPr bwMode="auto">
          <a:xfrm>
            <a:off x="3873500" y="51424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" name="Oval 111"/>
          <p:cNvSpPr>
            <a:spLocks noChangeArrowheads="1"/>
          </p:cNvSpPr>
          <p:nvPr/>
        </p:nvSpPr>
        <p:spPr bwMode="auto">
          <a:xfrm>
            <a:off x="4711700" y="51424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4" name="Oval 112"/>
          <p:cNvSpPr>
            <a:spLocks noChangeArrowheads="1"/>
          </p:cNvSpPr>
          <p:nvPr/>
        </p:nvSpPr>
        <p:spPr bwMode="auto">
          <a:xfrm>
            <a:off x="5499100" y="51424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" name="Oval 113"/>
          <p:cNvSpPr>
            <a:spLocks noChangeArrowheads="1"/>
          </p:cNvSpPr>
          <p:nvPr/>
        </p:nvSpPr>
        <p:spPr bwMode="auto">
          <a:xfrm>
            <a:off x="6337300" y="51424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6" name="Oval 114"/>
          <p:cNvSpPr>
            <a:spLocks noChangeArrowheads="1"/>
          </p:cNvSpPr>
          <p:nvPr/>
        </p:nvSpPr>
        <p:spPr bwMode="auto">
          <a:xfrm>
            <a:off x="7137400" y="51424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7" name="Oval 115"/>
          <p:cNvSpPr>
            <a:spLocks noChangeArrowheads="1"/>
          </p:cNvSpPr>
          <p:nvPr/>
        </p:nvSpPr>
        <p:spPr bwMode="auto">
          <a:xfrm>
            <a:off x="7962900" y="5142436"/>
            <a:ext cx="304800" cy="304800"/>
          </a:xfrm>
          <a:prstGeom prst="ellipse">
            <a:avLst/>
          </a:prstGeom>
          <a:solidFill>
            <a:srgbClr val="1668B7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9" name="Oval 117"/>
          <p:cNvSpPr>
            <a:spLocks noChangeArrowheads="1"/>
          </p:cNvSpPr>
          <p:nvPr/>
        </p:nvSpPr>
        <p:spPr bwMode="auto">
          <a:xfrm>
            <a:off x="3886200" y="58028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0" name="Oval 118"/>
          <p:cNvSpPr>
            <a:spLocks noChangeArrowheads="1"/>
          </p:cNvSpPr>
          <p:nvPr/>
        </p:nvSpPr>
        <p:spPr bwMode="auto">
          <a:xfrm>
            <a:off x="4724400" y="5802836"/>
            <a:ext cx="304800" cy="304800"/>
          </a:xfrm>
          <a:prstGeom prst="ellipse">
            <a:avLst/>
          </a:prstGeom>
          <a:solidFill>
            <a:srgbClr val="F9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" name="Oval 119"/>
          <p:cNvSpPr>
            <a:spLocks noChangeArrowheads="1"/>
          </p:cNvSpPr>
          <p:nvPr/>
        </p:nvSpPr>
        <p:spPr bwMode="auto">
          <a:xfrm>
            <a:off x="5511800" y="58028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" name="Oval 120"/>
          <p:cNvSpPr>
            <a:spLocks noChangeArrowheads="1"/>
          </p:cNvSpPr>
          <p:nvPr/>
        </p:nvSpPr>
        <p:spPr bwMode="auto">
          <a:xfrm>
            <a:off x="6350000" y="58028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3" name="Oval 121"/>
          <p:cNvSpPr>
            <a:spLocks noChangeArrowheads="1"/>
          </p:cNvSpPr>
          <p:nvPr/>
        </p:nvSpPr>
        <p:spPr bwMode="auto">
          <a:xfrm>
            <a:off x="7150100" y="58028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4" name="Oval 122"/>
          <p:cNvSpPr>
            <a:spLocks noChangeArrowheads="1"/>
          </p:cNvSpPr>
          <p:nvPr/>
        </p:nvSpPr>
        <p:spPr bwMode="auto">
          <a:xfrm>
            <a:off x="7975600" y="5802836"/>
            <a:ext cx="304800" cy="304800"/>
          </a:xfrm>
          <a:prstGeom prst="ellipse">
            <a:avLst/>
          </a:prstGeom>
          <a:solidFill>
            <a:srgbClr val="1668B7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" name="Oval 124"/>
          <p:cNvSpPr>
            <a:spLocks noChangeArrowheads="1"/>
          </p:cNvSpPr>
          <p:nvPr/>
        </p:nvSpPr>
        <p:spPr bwMode="auto">
          <a:xfrm>
            <a:off x="3873500" y="6501336"/>
            <a:ext cx="304800" cy="304800"/>
          </a:xfrm>
          <a:prstGeom prst="ellipse">
            <a:avLst/>
          </a:prstGeom>
          <a:solidFill>
            <a:srgbClr val="F9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668B7"/>
              </a:solidFill>
            </a:endParaRPr>
          </a:p>
        </p:txBody>
      </p:sp>
      <p:sp>
        <p:nvSpPr>
          <p:cNvPr id="47" name="Oval 125"/>
          <p:cNvSpPr>
            <a:spLocks noChangeArrowheads="1"/>
          </p:cNvSpPr>
          <p:nvPr/>
        </p:nvSpPr>
        <p:spPr bwMode="auto">
          <a:xfrm>
            <a:off x="4711700" y="65013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668B7"/>
              </a:solidFill>
            </a:endParaRPr>
          </a:p>
        </p:txBody>
      </p:sp>
      <p:sp>
        <p:nvSpPr>
          <p:cNvPr id="48" name="Oval 126"/>
          <p:cNvSpPr>
            <a:spLocks noChangeArrowheads="1"/>
          </p:cNvSpPr>
          <p:nvPr/>
        </p:nvSpPr>
        <p:spPr bwMode="auto">
          <a:xfrm>
            <a:off x="5499100" y="65013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668B7"/>
              </a:solidFill>
            </a:endParaRPr>
          </a:p>
        </p:txBody>
      </p:sp>
      <p:sp>
        <p:nvSpPr>
          <p:cNvPr id="49" name="Oval 127"/>
          <p:cNvSpPr>
            <a:spLocks noChangeArrowheads="1"/>
          </p:cNvSpPr>
          <p:nvPr/>
        </p:nvSpPr>
        <p:spPr bwMode="auto">
          <a:xfrm>
            <a:off x="6337300" y="65013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668B7"/>
              </a:solidFill>
            </a:endParaRPr>
          </a:p>
        </p:txBody>
      </p:sp>
      <p:sp>
        <p:nvSpPr>
          <p:cNvPr id="50" name="Oval 128"/>
          <p:cNvSpPr>
            <a:spLocks noChangeArrowheads="1"/>
          </p:cNvSpPr>
          <p:nvPr/>
        </p:nvSpPr>
        <p:spPr bwMode="auto">
          <a:xfrm>
            <a:off x="7137400" y="65013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668B7"/>
              </a:solidFill>
            </a:endParaRPr>
          </a:p>
        </p:txBody>
      </p:sp>
      <p:sp>
        <p:nvSpPr>
          <p:cNvPr id="51" name="Oval 129"/>
          <p:cNvSpPr>
            <a:spLocks noChangeArrowheads="1"/>
          </p:cNvSpPr>
          <p:nvPr/>
        </p:nvSpPr>
        <p:spPr bwMode="auto">
          <a:xfrm>
            <a:off x="7962900" y="6501336"/>
            <a:ext cx="304800" cy="304800"/>
          </a:xfrm>
          <a:prstGeom prst="ellipse">
            <a:avLst/>
          </a:prstGeom>
          <a:solidFill>
            <a:srgbClr val="1668B7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85800" y="4332732"/>
            <a:ext cx="1927990" cy="1622504"/>
            <a:chOff x="7216010" y="5300347"/>
            <a:chExt cx="2080390" cy="1790384"/>
          </a:xfrm>
        </p:grpSpPr>
        <p:grpSp>
          <p:nvGrpSpPr>
            <p:cNvPr id="53" name="Group 22"/>
            <p:cNvGrpSpPr/>
            <p:nvPr/>
          </p:nvGrpSpPr>
          <p:grpSpPr>
            <a:xfrm>
              <a:off x="7216010" y="5300347"/>
              <a:ext cx="2080390" cy="1790384"/>
              <a:chOff x="5928548" y="5135247"/>
              <a:chExt cx="2080390" cy="1790384"/>
            </a:xfrm>
          </p:grpSpPr>
          <p:pic>
            <p:nvPicPr>
              <p:cNvPr id="58" name="Picture 57" descr="colors2b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28548" y="5135247"/>
                <a:ext cx="2080390" cy="1790384"/>
              </a:xfrm>
              <a:prstGeom prst="rect">
                <a:avLst/>
              </a:prstGeom>
            </p:spPr>
          </p:pic>
          <p:sp>
            <p:nvSpPr>
              <p:cNvPr id="59" name="Rectangle 58"/>
              <p:cNvSpPr/>
              <p:nvPr/>
            </p:nvSpPr>
            <p:spPr bwMode="auto">
              <a:xfrm>
                <a:off x="6134100" y="5546409"/>
                <a:ext cx="1574800" cy="110839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4" name="Rectangle 53"/>
            <p:cNvSpPr/>
            <p:nvPr/>
          </p:nvSpPr>
          <p:spPr bwMode="auto">
            <a:xfrm>
              <a:off x="8534400" y="5592447"/>
              <a:ext cx="6096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8301038" y="6583047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7239000" y="5715000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7421562" y="5711509"/>
              <a:ext cx="1586918" cy="110839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0846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84340" y="916412"/>
                <a:ext cx="830246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/>
                    <a:cs typeface="Times New Roman"/>
                  </a:rPr>
                  <a:t>Given </a:t>
                </a:r>
                <a:r>
                  <a:rPr lang="en-US" sz="2400" i="1" dirty="0" err="1">
                    <a:latin typeface="Times New Roman"/>
                    <a:cs typeface="Times New Roman"/>
                  </a:rPr>
                  <a:t>f</a:t>
                </a:r>
                <a:r>
                  <a:rPr lang="en-US" sz="2400" i="1" dirty="0">
                    <a:latin typeface="Times New Roman"/>
                    <a:cs typeface="Times New Roman"/>
                  </a:rPr>
                  <a:t> </a:t>
                </a:r>
                <a:r>
                  <a:rPr lang="en-US" sz="2400" dirty="0">
                    <a:latin typeface="Times New Roman"/>
                    <a:cs typeface="Times New Roman"/>
                  </a:rPr>
                  <a:t>: [0,1]</a:t>
                </a:r>
                <a:r>
                  <a:rPr lang="en-US" sz="2400" baseline="30000" dirty="0">
                    <a:latin typeface="Times New Roman"/>
                    <a:cs typeface="Times New Roman"/>
                  </a:rPr>
                  <a:t>2</a:t>
                </a:r>
                <a:r>
                  <a:rPr lang="en-US" sz="2400" dirty="0">
                    <a:latin typeface="Times New Roman"/>
                    <a:cs typeface="Times New Roman"/>
                  </a:rPr>
                  <a:t> </a:t>
                </a:r>
                <a:r>
                  <a:rPr lang="en-US" sz="2400" dirty="0" err="1">
                    <a:sym typeface="Symbol"/>
                  </a:rPr>
                  <a:t>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Times New Roman"/>
                    <a:cs typeface="Times New Roman"/>
                  </a:rPr>
                  <a:t>[0,1]</a:t>
                </a:r>
                <a:r>
                  <a:rPr lang="en-US" sz="2400" baseline="30000" dirty="0">
                    <a:latin typeface="Times New Roman"/>
                    <a:cs typeface="Times New Roman"/>
                  </a:rPr>
                  <a:t>2</a:t>
                </a:r>
                <a:endParaRPr lang="en-US" sz="2400" dirty="0">
                  <a:latin typeface="Times New Roman"/>
                  <a:cs typeface="Times New Roman"/>
                </a:endParaRPr>
              </a:p>
              <a:p>
                <a:r>
                  <a:rPr lang="en-US" sz="2400" dirty="0">
                    <a:latin typeface="Times New Roman"/>
                    <a:cs typeface="Times New Roman"/>
                  </a:rPr>
                  <a:t>1. </a:t>
                </a:r>
                <a:r>
                  <a:rPr lang="en-US" sz="2400" dirty="0">
                    <a:cs typeface="Times New Roman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/>
                      </a:rPr>
                      <m:t>𝜖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/>
                      </a:rPr>
                      <m:t>&gt;0</m:t>
                    </m:r>
                  </m:oMath>
                </a14:m>
                <a:r>
                  <a:rPr lang="en-US" sz="2400" dirty="0">
                    <a:cs typeface="Times New Roman"/>
                  </a:rPr>
                  <a:t>, existence of approximate fixed point |</a:t>
                </a:r>
                <a:r>
                  <a:rPr lang="en-US" sz="2400" i="1" dirty="0">
                    <a:cs typeface="Times New Roman"/>
                  </a:rPr>
                  <a:t>f</a:t>
                </a:r>
                <a:r>
                  <a:rPr lang="en-US" sz="2400" dirty="0">
                    <a:cs typeface="Times New Roman"/>
                  </a:rPr>
                  <a:t>(</a:t>
                </a:r>
                <a:r>
                  <a:rPr lang="en-US" sz="2400" i="1" dirty="0">
                    <a:cs typeface="Times New Roman"/>
                  </a:rPr>
                  <a:t>x</a:t>
                </a:r>
                <a:r>
                  <a:rPr lang="en-US" sz="2400" dirty="0">
                    <a:cs typeface="Times New Roman"/>
                  </a:rPr>
                  <a:t>)-</a:t>
                </a:r>
                <a:r>
                  <a:rPr lang="en-US" sz="2400" i="1" dirty="0">
                    <a:cs typeface="Times New Roman"/>
                  </a:rPr>
                  <a:t>x</a:t>
                </a:r>
                <a:r>
                  <a:rPr lang="en-US" sz="2400" dirty="0">
                    <a:cs typeface="Times New Roman"/>
                  </a:rPr>
                  <a:t>|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/>
                      </a:rPr>
                      <m:t>𝜖</m:t>
                    </m:r>
                  </m:oMath>
                </a14:m>
                <a:r>
                  <a:rPr lang="en-US" sz="2400" dirty="0">
                    <a:cs typeface="Times New Roman"/>
                  </a:rPr>
                  <a:t>, can be shown via </a:t>
                </a:r>
                <a:r>
                  <a:rPr lang="en-US" sz="2400" dirty="0" err="1">
                    <a:cs typeface="Times New Roman"/>
                  </a:rPr>
                  <a:t>Sperner’s</a:t>
                </a:r>
                <a:r>
                  <a:rPr lang="en-US" sz="2400" dirty="0">
                    <a:cs typeface="Times New Roman"/>
                  </a:rPr>
                  <a:t> lemma. </a:t>
                </a:r>
              </a:p>
              <a:p>
                <a:r>
                  <a:rPr lang="en-US" sz="2400" dirty="0">
                    <a:cs typeface="Times New Roman"/>
                  </a:rPr>
                  <a:t>2. Then 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/>
                      </a:rPr>
                      <m:t>𝜖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/>
                      </a:rPr>
                      <m:t>→0</m:t>
                    </m:r>
                  </m:oMath>
                </a14:m>
                <a:r>
                  <a:rPr lang="en-US" sz="2400" dirty="0">
                    <a:latin typeface="Times New Roman"/>
                    <a:cs typeface="Times New Roman"/>
                  </a:rPr>
                  <a:t> </a:t>
                </a:r>
              </a:p>
              <a:p>
                <a:pPr>
                  <a:buFontTx/>
                  <a:buChar char="-"/>
                </a:pPr>
                <a:endParaRPr lang="en-US" sz="2400" dirty="0">
                  <a:latin typeface="Times New Roman"/>
                  <a:cs typeface="Times New Roman"/>
                </a:endParaRPr>
              </a:p>
              <a:p>
                <a:r>
                  <a:rPr lang="en-US" sz="2400" dirty="0">
                    <a:latin typeface="Times New Roman"/>
                    <a:cs typeface="Times New Roman"/>
                  </a:rPr>
                  <a:t>For 1: Triangulate [0,1]</a:t>
                </a:r>
                <a:r>
                  <a:rPr lang="en-US" sz="2400" baseline="30000" dirty="0">
                    <a:latin typeface="Times New Roman"/>
                    <a:cs typeface="Times New Roman"/>
                  </a:rPr>
                  <a:t>2</a:t>
                </a:r>
                <a:r>
                  <a:rPr lang="en-US" sz="2400" dirty="0">
                    <a:latin typeface="Times New Roman"/>
                    <a:cs typeface="Times New Roman"/>
                  </a:rPr>
                  <a:t>; </a:t>
                </a:r>
                <a:br>
                  <a:rPr lang="en-US" sz="2400" dirty="0">
                    <a:latin typeface="Times New Roman"/>
                    <a:cs typeface="Times New Roman"/>
                  </a:rPr>
                </a:br>
                <a:r>
                  <a:rPr lang="en-US" sz="2400" dirty="0">
                    <a:latin typeface="Times New Roman"/>
                    <a:cs typeface="Times New Roman"/>
                  </a:rPr>
                  <a:t>then color points</a:t>
                </a:r>
                <a:r>
                  <a:rPr lang="en-US" sz="2400" baseline="30000" dirty="0">
                    <a:latin typeface="Times New Roman"/>
                    <a:cs typeface="Times New Roman"/>
                  </a:rPr>
                  <a:t> </a:t>
                </a:r>
                <a:r>
                  <a:rPr lang="en-US" sz="2400" dirty="0">
                    <a:latin typeface="Times New Roman"/>
                    <a:cs typeface="Times New Roman"/>
                  </a:rPr>
                  <a:t>according </a:t>
                </a:r>
                <a:br>
                  <a:rPr lang="en-US" sz="2400" dirty="0">
                    <a:latin typeface="Times New Roman"/>
                    <a:cs typeface="Times New Roman"/>
                  </a:rPr>
                </a:br>
                <a:r>
                  <a:rPr lang="en-US" sz="2400" dirty="0">
                    <a:latin typeface="Times New Roman"/>
                    <a:cs typeface="Times New Roman"/>
                  </a:rPr>
                  <a:t>to the direction of </a:t>
                </a:r>
                <a:r>
                  <a:rPr lang="en-US" sz="2400" dirty="0">
                    <a:cs typeface="Times New Roman"/>
                  </a:rPr>
                  <a:t>(</a:t>
                </a:r>
                <a:r>
                  <a:rPr lang="en-US" sz="2400" i="1" dirty="0">
                    <a:cs typeface="Times New Roman"/>
                  </a:rPr>
                  <a:t>f </a:t>
                </a:r>
                <a:r>
                  <a:rPr lang="en-US" sz="2400" dirty="0">
                    <a:cs typeface="Times New Roman"/>
                  </a:rPr>
                  <a:t>(</a:t>
                </a:r>
                <a:r>
                  <a:rPr lang="en-US" sz="2400" i="1" dirty="0">
                    <a:cs typeface="Times New Roman"/>
                  </a:rPr>
                  <a:t>x</a:t>
                </a:r>
                <a:r>
                  <a:rPr lang="en-US" sz="2400" dirty="0">
                    <a:cs typeface="Times New Roman"/>
                  </a:rPr>
                  <a:t>)-</a:t>
                </a:r>
                <a:r>
                  <a:rPr lang="en-US" sz="2400" i="1" dirty="0">
                    <a:cs typeface="Times New Roman"/>
                  </a:rPr>
                  <a:t>x</a:t>
                </a:r>
                <a:r>
                  <a:rPr lang="en-US" sz="2400" dirty="0">
                    <a:cs typeface="Times New Roman"/>
                  </a:rPr>
                  <a:t>);</a:t>
                </a:r>
                <a:endParaRPr lang="en-US" sz="2400" dirty="0">
                  <a:latin typeface="Times New Roman"/>
                  <a:cs typeface="Times New Roman"/>
                </a:endParaRPr>
              </a:p>
              <a:p>
                <a:r>
                  <a:rPr lang="en-US" sz="2400" dirty="0">
                    <a:latin typeface="Times New Roman"/>
                    <a:cs typeface="Times New Roman"/>
                  </a:rPr>
                  <a:t>then apply </a:t>
                </a:r>
                <a:r>
                  <a:rPr lang="en-US" sz="2400" dirty="0" err="1">
                    <a:latin typeface="Times New Roman"/>
                    <a:cs typeface="Times New Roman"/>
                  </a:rPr>
                  <a:t>Sperner</a:t>
                </a:r>
                <a:r>
                  <a:rPr lang="en-US" sz="2400" dirty="0">
                    <a:latin typeface="Times New Roman"/>
                    <a:cs typeface="Times New Roman"/>
                  </a:rPr>
                  <a:t>.</a:t>
                </a:r>
              </a:p>
              <a:p>
                <a:endParaRPr lang="en-US" sz="2400" i="1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40" y="916412"/>
                <a:ext cx="8302460" cy="3785652"/>
              </a:xfrm>
              <a:prstGeom prst="rect">
                <a:avLst/>
              </a:prstGeom>
              <a:blipFill>
                <a:blip r:embed="rId2"/>
                <a:stretch>
                  <a:fillRect l="-1101" t="-1449" r="-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22" descr="cropped_with_fiel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1" y="3262837"/>
            <a:ext cx="40513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Group 2"/>
          <p:cNvGraphicFramePr>
            <a:graphicFrameLocks noGrp="1"/>
          </p:cNvGraphicFramePr>
          <p:nvPr/>
        </p:nvGraphicFramePr>
        <p:xfrm>
          <a:off x="4038600" y="3262836"/>
          <a:ext cx="4051300" cy="3386139"/>
        </p:xfrm>
        <a:graphic>
          <a:graphicData uri="http://schemas.openxmlformats.org/drawingml/2006/table">
            <a:tbl>
              <a:tblPr/>
              <a:tblGrid>
                <a:gridCol w="81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-61488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b="1" dirty="0" err="1"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Sperner</a:t>
            </a:r>
            <a:r>
              <a:rPr lang="en-US" sz="3600" dirty="0"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sz="3600" dirty="0" err="1">
                <a:effectLst/>
                <a:sym typeface="Symbol"/>
              </a:rPr>
              <a:t></a:t>
            </a:r>
            <a:r>
              <a:rPr lang="en-US" sz="3600" dirty="0">
                <a:effectLst/>
              </a:rPr>
              <a:t> </a:t>
            </a:r>
            <a:r>
              <a:rPr lang="en-US" sz="3600" b="1" dirty="0" err="1">
                <a:effectLst/>
                <a:latin typeface="Times New Roman"/>
                <a:cs typeface="Times New Roman"/>
              </a:rPr>
              <a:t>Brouwer</a:t>
            </a:r>
            <a:r>
              <a:rPr lang="en-US" sz="3600" b="1" dirty="0">
                <a:effectLst/>
                <a:latin typeface="Times New Roman"/>
                <a:cs typeface="Times New Roman"/>
              </a:rPr>
              <a:t> (High-Level)</a:t>
            </a:r>
            <a:r>
              <a:rPr lang="en-US" sz="3600" b="1" dirty="0"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endParaRPr lang="en-US" sz="3600" b="1" dirty="0">
              <a:effectLst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1" name="Oval 89"/>
          <p:cNvSpPr>
            <a:spLocks noChangeArrowheads="1"/>
          </p:cNvSpPr>
          <p:nvPr/>
        </p:nvSpPr>
        <p:spPr bwMode="auto">
          <a:xfrm>
            <a:off x="3873500" y="31104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" name="Oval 90"/>
          <p:cNvSpPr>
            <a:spLocks noChangeArrowheads="1"/>
          </p:cNvSpPr>
          <p:nvPr/>
        </p:nvSpPr>
        <p:spPr bwMode="auto">
          <a:xfrm>
            <a:off x="4711700" y="31104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Oval 91"/>
          <p:cNvSpPr>
            <a:spLocks noChangeArrowheads="1"/>
          </p:cNvSpPr>
          <p:nvPr/>
        </p:nvSpPr>
        <p:spPr bwMode="auto">
          <a:xfrm>
            <a:off x="5499100" y="31104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" name="Oval 92"/>
          <p:cNvSpPr>
            <a:spLocks noChangeArrowheads="1"/>
          </p:cNvSpPr>
          <p:nvPr/>
        </p:nvSpPr>
        <p:spPr bwMode="auto">
          <a:xfrm>
            <a:off x="6337300" y="31104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5" name="Oval 93"/>
          <p:cNvSpPr>
            <a:spLocks noChangeArrowheads="1"/>
          </p:cNvSpPr>
          <p:nvPr/>
        </p:nvSpPr>
        <p:spPr bwMode="auto">
          <a:xfrm>
            <a:off x="7137400" y="31104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6" name="Oval 94"/>
          <p:cNvSpPr>
            <a:spLocks noChangeArrowheads="1"/>
          </p:cNvSpPr>
          <p:nvPr/>
        </p:nvSpPr>
        <p:spPr bwMode="auto">
          <a:xfrm>
            <a:off x="7962900" y="31104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8" name="Oval 96"/>
          <p:cNvSpPr>
            <a:spLocks noChangeArrowheads="1"/>
          </p:cNvSpPr>
          <p:nvPr/>
        </p:nvSpPr>
        <p:spPr bwMode="auto">
          <a:xfrm>
            <a:off x="3873500" y="37708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9" name="Oval 97"/>
          <p:cNvSpPr>
            <a:spLocks noChangeArrowheads="1"/>
          </p:cNvSpPr>
          <p:nvPr/>
        </p:nvSpPr>
        <p:spPr bwMode="auto">
          <a:xfrm>
            <a:off x="4711700" y="37708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0" name="Oval 98"/>
          <p:cNvSpPr>
            <a:spLocks noChangeArrowheads="1"/>
          </p:cNvSpPr>
          <p:nvPr/>
        </p:nvSpPr>
        <p:spPr bwMode="auto">
          <a:xfrm>
            <a:off x="5499100" y="3770836"/>
            <a:ext cx="304800" cy="304800"/>
          </a:xfrm>
          <a:prstGeom prst="ellipse">
            <a:avLst/>
          </a:prstGeom>
          <a:solidFill>
            <a:srgbClr val="F9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1" name="Oval 99"/>
          <p:cNvSpPr>
            <a:spLocks noChangeArrowheads="1"/>
          </p:cNvSpPr>
          <p:nvPr/>
        </p:nvSpPr>
        <p:spPr bwMode="auto">
          <a:xfrm>
            <a:off x="6337300" y="37708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" name="Oval 100"/>
          <p:cNvSpPr>
            <a:spLocks noChangeArrowheads="1"/>
          </p:cNvSpPr>
          <p:nvPr/>
        </p:nvSpPr>
        <p:spPr bwMode="auto">
          <a:xfrm>
            <a:off x="7137400" y="37708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3" name="Oval 101"/>
          <p:cNvSpPr>
            <a:spLocks noChangeArrowheads="1"/>
          </p:cNvSpPr>
          <p:nvPr/>
        </p:nvSpPr>
        <p:spPr bwMode="auto">
          <a:xfrm>
            <a:off x="7962900" y="37708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5" name="Oval 103"/>
          <p:cNvSpPr>
            <a:spLocks noChangeArrowheads="1"/>
          </p:cNvSpPr>
          <p:nvPr/>
        </p:nvSpPr>
        <p:spPr bwMode="auto">
          <a:xfrm>
            <a:off x="3873500" y="44566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" name="Oval 104"/>
          <p:cNvSpPr>
            <a:spLocks noChangeArrowheads="1"/>
          </p:cNvSpPr>
          <p:nvPr/>
        </p:nvSpPr>
        <p:spPr bwMode="auto">
          <a:xfrm>
            <a:off x="4711700" y="4456636"/>
            <a:ext cx="304800" cy="304800"/>
          </a:xfrm>
          <a:prstGeom prst="ellipse">
            <a:avLst/>
          </a:prstGeom>
          <a:solidFill>
            <a:srgbClr val="F9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Oval 105"/>
          <p:cNvSpPr>
            <a:spLocks noChangeArrowheads="1"/>
          </p:cNvSpPr>
          <p:nvPr/>
        </p:nvSpPr>
        <p:spPr bwMode="auto">
          <a:xfrm>
            <a:off x="5499100" y="44566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Oval 106"/>
          <p:cNvSpPr>
            <a:spLocks noChangeArrowheads="1"/>
          </p:cNvSpPr>
          <p:nvPr/>
        </p:nvSpPr>
        <p:spPr bwMode="auto">
          <a:xfrm>
            <a:off x="6337300" y="44566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" name="Oval 107"/>
          <p:cNvSpPr>
            <a:spLocks noChangeArrowheads="1"/>
          </p:cNvSpPr>
          <p:nvPr/>
        </p:nvSpPr>
        <p:spPr bwMode="auto">
          <a:xfrm>
            <a:off x="7137400" y="44566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0" name="Oval 108"/>
          <p:cNvSpPr>
            <a:spLocks noChangeArrowheads="1"/>
          </p:cNvSpPr>
          <p:nvPr/>
        </p:nvSpPr>
        <p:spPr bwMode="auto">
          <a:xfrm>
            <a:off x="7962900" y="44566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2" name="Oval 110"/>
          <p:cNvSpPr>
            <a:spLocks noChangeArrowheads="1"/>
          </p:cNvSpPr>
          <p:nvPr/>
        </p:nvSpPr>
        <p:spPr bwMode="auto">
          <a:xfrm>
            <a:off x="3873500" y="51424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" name="Oval 111"/>
          <p:cNvSpPr>
            <a:spLocks noChangeArrowheads="1"/>
          </p:cNvSpPr>
          <p:nvPr/>
        </p:nvSpPr>
        <p:spPr bwMode="auto">
          <a:xfrm>
            <a:off x="4711700" y="51424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4" name="Oval 112"/>
          <p:cNvSpPr>
            <a:spLocks noChangeArrowheads="1"/>
          </p:cNvSpPr>
          <p:nvPr/>
        </p:nvSpPr>
        <p:spPr bwMode="auto">
          <a:xfrm>
            <a:off x="5499100" y="51424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" name="Oval 113"/>
          <p:cNvSpPr>
            <a:spLocks noChangeArrowheads="1"/>
          </p:cNvSpPr>
          <p:nvPr/>
        </p:nvSpPr>
        <p:spPr bwMode="auto">
          <a:xfrm>
            <a:off x="6337300" y="51424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6" name="Oval 114"/>
          <p:cNvSpPr>
            <a:spLocks noChangeArrowheads="1"/>
          </p:cNvSpPr>
          <p:nvPr/>
        </p:nvSpPr>
        <p:spPr bwMode="auto">
          <a:xfrm>
            <a:off x="7137400" y="51424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7" name="Oval 115"/>
          <p:cNvSpPr>
            <a:spLocks noChangeArrowheads="1"/>
          </p:cNvSpPr>
          <p:nvPr/>
        </p:nvSpPr>
        <p:spPr bwMode="auto">
          <a:xfrm>
            <a:off x="7962900" y="5142436"/>
            <a:ext cx="304800" cy="304800"/>
          </a:xfrm>
          <a:prstGeom prst="ellipse">
            <a:avLst/>
          </a:prstGeom>
          <a:solidFill>
            <a:srgbClr val="1668B7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9" name="Oval 117"/>
          <p:cNvSpPr>
            <a:spLocks noChangeArrowheads="1"/>
          </p:cNvSpPr>
          <p:nvPr/>
        </p:nvSpPr>
        <p:spPr bwMode="auto">
          <a:xfrm>
            <a:off x="3886200" y="58028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0" name="Oval 118"/>
          <p:cNvSpPr>
            <a:spLocks noChangeArrowheads="1"/>
          </p:cNvSpPr>
          <p:nvPr/>
        </p:nvSpPr>
        <p:spPr bwMode="auto">
          <a:xfrm>
            <a:off x="4724400" y="5802836"/>
            <a:ext cx="304800" cy="304800"/>
          </a:xfrm>
          <a:prstGeom prst="ellipse">
            <a:avLst/>
          </a:prstGeom>
          <a:solidFill>
            <a:srgbClr val="F9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" name="Oval 119"/>
          <p:cNvSpPr>
            <a:spLocks noChangeArrowheads="1"/>
          </p:cNvSpPr>
          <p:nvPr/>
        </p:nvSpPr>
        <p:spPr bwMode="auto">
          <a:xfrm>
            <a:off x="5511800" y="58028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" name="Oval 120"/>
          <p:cNvSpPr>
            <a:spLocks noChangeArrowheads="1"/>
          </p:cNvSpPr>
          <p:nvPr/>
        </p:nvSpPr>
        <p:spPr bwMode="auto">
          <a:xfrm>
            <a:off x="6350000" y="58028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3" name="Oval 121"/>
          <p:cNvSpPr>
            <a:spLocks noChangeArrowheads="1"/>
          </p:cNvSpPr>
          <p:nvPr/>
        </p:nvSpPr>
        <p:spPr bwMode="auto">
          <a:xfrm>
            <a:off x="7150100" y="58028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4" name="Oval 122"/>
          <p:cNvSpPr>
            <a:spLocks noChangeArrowheads="1"/>
          </p:cNvSpPr>
          <p:nvPr/>
        </p:nvSpPr>
        <p:spPr bwMode="auto">
          <a:xfrm>
            <a:off x="7975600" y="5802836"/>
            <a:ext cx="304800" cy="304800"/>
          </a:xfrm>
          <a:prstGeom prst="ellipse">
            <a:avLst/>
          </a:prstGeom>
          <a:solidFill>
            <a:srgbClr val="1668B7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" name="Oval 124"/>
          <p:cNvSpPr>
            <a:spLocks noChangeArrowheads="1"/>
          </p:cNvSpPr>
          <p:nvPr/>
        </p:nvSpPr>
        <p:spPr bwMode="auto">
          <a:xfrm>
            <a:off x="3873500" y="65013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7" name="Oval 125"/>
          <p:cNvSpPr>
            <a:spLocks noChangeArrowheads="1"/>
          </p:cNvSpPr>
          <p:nvPr/>
        </p:nvSpPr>
        <p:spPr bwMode="auto">
          <a:xfrm>
            <a:off x="4711700" y="65013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668B7"/>
              </a:solidFill>
            </a:endParaRPr>
          </a:p>
        </p:txBody>
      </p:sp>
      <p:sp>
        <p:nvSpPr>
          <p:cNvPr id="48" name="Oval 126"/>
          <p:cNvSpPr>
            <a:spLocks noChangeArrowheads="1"/>
          </p:cNvSpPr>
          <p:nvPr/>
        </p:nvSpPr>
        <p:spPr bwMode="auto">
          <a:xfrm>
            <a:off x="5499100" y="65013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668B7"/>
              </a:solidFill>
            </a:endParaRPr>
          </a:p>
        </p:txBody>
      </p:sp>
      <p:sp>
        <p:nvSpPr>
          <p:cNvPr id="49" name="Oval 127"/>
          <p:cNvSpPr>
            <a:spLocks noChangeArrowheads="1"/>
          </p:cNvSpPr>
          <p:nvPr/>
        </p:nvSpPr>
        <p:spPr bwMode="auto">
          <a:xfrm>
            <a:off x="6337300" y="65013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668B7"/>
              </a:solidFill>
            </a:endParaRPr>
          </a:p>
        </p:txBody>
      </p:sp>
      <p:sp>
        <p:nvSpPr>
          <p:cNvPr id="50" name="Oval 128"/>
          <p:cNvSpPr>
            <a:spLocks noChangeArrowheads="1"/>
          </p:cNvSpPr>
          <p:nvPr/>
        </p:nvSpPr>
        <p:spPr bwMode="auto">
          <a:xfrm>
            <a:off x="7137400" y="65013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668B7"/>
              </a:solidFill>
            </a:endParaRPr>
          </a:p>
        </p:txBody>
      </p:sp>
      <p:sp>
        <p:nvSpPr>
          <p:cNvPr id="51" name="Oval 129"/>
          <p:cNvSpPr>
            <a:spLocks noChangeArrowheads="1"/>
          </p:cNvSpPr>
          <p:nvPr/>
        </p:nvSpPr>
        <p:spPr bwMode="auto">
          <a:xfrm>
            <a:off x="7962900" y="6501336"/>
            <a:ext cx="304800" cy="304800"/>
          </a:xfrm>
          <a:prstGeom prst="ellipse">
            <a:avLst/>
          </a:prstGeom>
          <a:solidFill>
            <a:srgbClr val="1668B7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85800" y="4332732"/>
            <a:ext cx="1927990" cy="1622504"/>
            <a:chOff x="7216010" y="5300347"/>
            <a:chExt cx="2080390" cy="1790384"/>
          </a:xfrm>
        </p:grpSpPr>
        <p:grpSp>
          <p:nvGrpSpPr>
            <p:cNvPr id="53" name="Group 22"/>
            <p:cNvGrpSpPr/>
            <p:nvPr/>
          </p:nvGrpSpPr>
          <p:grpSpPr>
            <a:xfrm>
              <a:off x="7216010" y="5300347"/>
              <a:ext cx="2080390" cy="1790384"/>
              <a:chOff x="5928548" y="5135247"/>
              <a:chExt cx="2080390" cy="1790384"/>
            </a:xfrm>
          </p:grpSpPr>
          <p:pic>
            <p:nvPicPr>
              <p:cNvPr id="58" name="Picture 57" descr="colors2b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28548" y="5135247"/>
                <a:ext cx="2080390" cy="1790384"/>
              </a:xfrm>
              <a:prstGeom prst="rect">
                <a:avLst/>
              </a:prstGeom>
            </p:spPr>
          </p:pic>
          <p:sp>
            <p:nvSpPr>
              <p:cNvPr id="59" name="Rectangle 58"/>
              <p:cNvSpPr/>
              <p:nvPr/>
            </p:nvSpPr>
            <p:spPr bwMode="auto">
              <a:xfrm>
                <a:off x="6134100" y="5546409"/>
                <a:ext cx="1574800" cy="110839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4" name="Rectangle 53"/>
            <p:cNvSpPr/>
            <p:nvPr/>
          </p:nvSpPr>
          <p:spPr bwMode="auto">
            <a:xfrm>
              <a:off x="8534400" y="5592447"/>
              <a:ext cx="6096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8301038" y="6583047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7239000" y="5715000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7421562" y="5711509"/>
              <a:ext cx="1586918" cy="110839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1039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2D-Brouwer on the Square</a:t>
            </a:r>
          </a:p>
        </p:txBody>
      </p:sp>
      <p:sp>
        <p:nvSpPr>
          <p:cNvPr id="4" name="Rectangle 3"/>
          <p:cNvSpPr/>
          <p:nvPr/>
        </p:nvSpPr>
        <p:spPr>
          <a:xfrm>
            <a:off x="901700" y="95833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>
                <a:latin typeface="Times New Roman" pitchFamily="31" charset="0"/>
                <a:sym typeface="Symbol" pitchFamily="31" charset="2"/>
              </a:rPr>
              <a:t>Suppose </a:t>
            </a:r>
            <a:r>
              <a:rPr lang="en-US" sz="2200" dirty="0" err="1">
                <a:latin typeface="Times New Roman" pitchFamily="31" charset="0"/>
                <a:sym typeface="Symbol" pitchFamily="31" charset="2"/>
              </a:rPr>
              <a:t></a:t>
            </a:r>
            <a:r>
              <a:rPr lang="en-US" sz="2200" dirty="0">
                <a:latin typeface="Times New Roman" pitchFamily="31" charset="0"/>
                <a:sym typeface="Symbol" pitchFamily="31" charset="2"/>
              </a:rPr>
              <a:t>: [0,1]</a:t>
            </a:r>
            <a:r>
              <a:rPr lang="en-US" sz="2200" baseline="30000" dirty="0"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200" baseline="30000" dirty="0"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>
                <a:latin typeface="Times New Roman" pitchFamily="31" charset="0"/>
                <a:sym typeface="Symbol" pitchFamily="31" charset="2"/>
              </a:rPr>
              <a:t>, continuous</a:t>
            </a:r>
            <a:endParaRPr lang="en-US" sz="2200" dirty="0"/>
          </a:p>
        </p:txBody>
      </p:sp>
      <p:cxnSp>
        <p:nvCxnSpPr>
          <p:cNvPr id="8" name="Elbow Connector 7"/>
          <p:cNvCxnSpPr/>
          <p:nvPr/>
        </p:nvCxnSpPr>
        <p:spPr bwMode="auto">
          <a:xfrm rot="16200000" flipH="1">
            <a:off x="2034460" y="1399461"/>
            <a:ext cx="287183" cy="266700"/>
          </a:xfrm>
          <a:prstGeom prst="bentConnector3">
            <a:avLst>
              <a:gd name="adj1" fmla="val 986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433955" y="1387364"/>
            <a:ext cx="6555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                                                  (by the </a:t>
            </a:r>
            <a:r>
              <a:rPr lang="en-US" sz="2000" dirty="0">
                <a:latin typeface="Times New Roman"/>
                <a:cs typeface="Times New Roman"/>
                <a:hlinkClick r:id="rId3" tooltip="Heine-Cantor theorem"/>
              </a:rPr>
              <a:t>Heine-Cantor theorem</a:t>
            </a:r>
            <a:r>
              <a:rPr lang="en-US" sz="2000" dirty="0">
                <a:latin typeface="Times New Roman"/>
                <a:cs typeface="Times New Roman"/>
              </a:rPr>
              <a:t>)</a:t>
            </a:r>
          </a:p>
        </p:txBody>
      </p:sp>
      <p:graphicFrame>
        <p:nvGraphicFramePr>
          <p:cNvPr id="70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467902"/>
              </p:ext>
            </p:extLst>
          </p:nvPr>
        </p:nvGraphicFramePr>
        <p:xfrm>
          <a:off x="2510155" y="3145789"/>
          <a:ext cx="3689346" cy="3108960"/>
        </p:xfrm>
        <a:graphic>
          <a:graphicData uri="http://schemas.openxmlformats.org/drawingml/2006/table">
            <a:tbl>
              <a:tblPr/>
              <a:tblGrid>
                <a:gridCol w="3689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08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Group 19"/>
          <p:cNvGrpSpPr/>
          <p:nvPr/>
        </p:nvGrpSpPr>
        <p:grpSpPr>
          <a:xfrm>
            <a:off x="2089150" y="2292350"/>
            <a:ext cx="4914900" cy="4388882"/>
            <a:chOff x="2089150" y="2292350"/>
            <a:chExt cx="4914900" cy="4388882"/>
          </a:xfrm>
        </p:grpSpPr>
        <p:sp>
          <p:nvSpPr>
            <p:cNvPr id="12" name="TextBox 11"/>
            <p:cNvSpPr txBox="1"/>
            <p:nvPr/>
          </p:nvSpPr>
          <p:spPr>
            <a:xfrm>
              <a:off x="2199478" y="3056889"/>
              <a:ext cx="31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grpSp>
          <p:nvGrpSpPr>
            <p:cNvPr id="5" name="Group 17"/>
            <p:cNvGrpSpPr/>
            <p:nvPr/>
          </p:nvGrpSpPr>
          <p:grpSpPr>
            <a:xfrm>
              <a:off x="2089150" y="2292350"/>
              <a:ext cx="4914900" cy="4388882"/>
              <a:chOff x="2089150" y="2292350"/>
              <a:chExt cx="4914900" cy="4388882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433955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029790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199478" y="5942568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pic>
            <p:nvPicPr>
              <p:cNvPr id="13" name="Picture 12" descr="latex-image-1.pd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86450" y="59372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5" name="Picture 14" descr="latex-image-1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2051050" y="25971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6" name="Picture 15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5550" y="5797550"/>
                <a:ext cx="698500" cy="673100"/>
              </a:xfrm>
              <a:prstGeom prst="rect">
                <a:avLst/>
              </a:prstGeom>
            </p:spPr>
          </p:pic>
          <p:pic>
            <p:nvPicPr>
              <p:cNvPr id="17" name="Picture 16" descr="latex-image-1.pd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89150" y="2292350"/>
                <a:ext cx="673100" cy="723900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29823" y="1462288"/>
                <a:ext cx="4155305" cy="747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∀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∃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&gt;0,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823" y="1462288"/>
                <a:ext cx="4155305" cy="747512"/>
              </a:xfrm>
              <a:prstGeom prst="rect">
                <a:avLst/>
              </a:prstGeom>
              <a:blipFill rotWithShape="1">
                <a:blip r:embed="rId8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85128" y="665946"/>
                <a:ext cx="1859868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norm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128" y="665946"/>
                <a:ext cx="1859868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651" t="-8974" r="-3257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546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2D-Brouwer on the Square</a:t>
            </a:r>
          </a:p>
        </p:txBody>
      </p:sp>
      <p:sp>
        <p:nvSpPr>
          <p:cNvPr id="4" name="Rectangle 3"/>
          <p:cNvSpPr/>
          <p:nvPr/>
        </p:nvSpPr>
        <p:spPr>
          <a:xfrm>
            <a:off x="901700" y="95833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>
                <a:latin typeface="Times New Roman" pitchFamily="31" charset="0"/>
                <a:sym typeface="Symbol" pitchFamily="31" charset="2"/>
              </a:rPr>
              <a:t>Suppose </a:t>
            </a:r>
            <a:r>
              <a:rPr lang="en-US" sz="2200" dirty="0" err="1">
                <a:latin typeface="Times New Roman" pitchFamily="31" charset="0"/>
                <a:sym typeface="Symbol" pitchFamily="31" charset="2"/>
              </a:rPr>
              <a:t></a:t>
            </a:r>
            <a:r>
              <a:rPr lang="en-US" sz="2200" dirty="0">
                <a:latin typeface="Times New Roman" pitchFamily="31" charset="0"/>
                <a:sym typeface="Symbol" pitchFamily="31" charset="2"/>
              </a:rPr>
              <a:t>: [0,1]</a:t>
            </a:r>
            <a:r>
              <a:rPr lang="en-US" sz="2200" baseline="30000" dirty="0"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200" baseline="30000" dirty="0"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>
                <a:latin typeface="Times New Roman" pitchFamily="31" charset="0"/>
                <a:sym typeface="Symbol" pitchFamily="31" charset="2"/>
              </a:rPr>
              <a:t>, continuous</a:t>
            </a:r>
            <a:endParaRPr lang="en-US" sz="2200" dirty="0"/>
          </a:p>
        </p:txBody>
      </p:sp>
      <p:cxnSp>
        <p:nvCxnSpPr>
          <p:cNvPr id="8" name="Elbow Connector 7"/>
          <p:cNvCxnSpPr/>
          <p:nvPr/>
        </p:nvCxnSpPr>
        <p:spPr bwMode="auto">
          <a:xfrm rot="16200000" flipH="1">
            <a:off x="2034460" y="1399461"/>
            <a:ext cx="287183" cy="266700"/>
          </a:xfrm>
          <a:prstGeom prst="bentConnector3">
            <a:avLst>
              <a:gd name="adj1" fmla="val 986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70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864383"/>
              </p:ext>
            </p:extLst>
          </p:nvPr>
        </p:nvGraphicFramePr>
        <p:xfrm>
          <a:off x="2510155" y="3145789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3" name="Freeform 62"/>
          <p:cNvSpPr/>
          <p:nvPr/>
        </p:nvSpPr>
        <p:spPr bwMode="auto">
          <a:xfrm>
            <a:off x="6019800" y="4584701"/>
            <a:ext cx="1098550" cy="368300"/>
          </a:xfrm>
          <a:custGeom>
            <a:avLst/>
            <a:gdLst>
              <a:gd name="connsiteX0" fmla="*/ 0 w 711200"/>
              <a:gd name="connsiteY0" fmla="*/ 160867 h 160867"/>
              <a:gd name="connsiteX1" fmla="*/ 342900 w 711200"/>
              <a:gd name="connsiteY1" fmla="*/ 8467 h 160867"/>
              <a:gd name="connsiteX2" fmla="*/ 508000 w 711200"/>
              <a:gd name="connsiteY2" fmla="*/ 110067 h 160867"/>
              <a:gd name="connsiteX3" fmla="*/ 711200 w 711200"/>
              <a:gd name="connsiteY3" fmla="*/ 46567 h 16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160867">
                <a:moveTo>
                  <a:pt x="0" y="160867"/>
                </a:moveTo>
                <a:cubicBezTo>
                  <a:pt x="129116" y="88900"/>
                  <a:pt x="258233" y="16934"/>
                  <a:pt x="342900" y="8467"/>
                </a:cubicBezTo>
                <a:cubicBezTo>
                  <a:pt x="427567" y="0"/>
                  <a:pt x="446617" y="103717"/>
                  <a:pt x="508000" y="110067"/>
                </a:cubicBezTo>
                <a:cubicBezTo>
                  <a:pt x="569383" y="116417"/>
                  <a:pt x="711200" y="46567"/>
                  <a:pt x="711200" y="4656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540500" y="3463289"/>
                <a:ext cx="227352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/>
                    <a:cs typeface="Times New Roman"/>
                  </a:rPr>
                  <a:t>choose some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/>
                      </a:rPr>
                      <m:t>𝜖</m:t>
                    </m:r>
                  </m:oMath>
                </a14:m>
                <a:r>
                  <a:rPr lang="en-US" dirty="0">
                    <a:latin typeface="Times New Roman"/>
                    <a:cs typeface="Times New Roman"/>
                  </a:rPr>
                  <a:t>  and </a:t>
                </a:r>
                <a:br>
                  <a:rPr lang="en-US" dirty="0">
                    <a:latin typeface="Times New Roman"/>
                    <a:cs typeface="Times New Roman"/>
                  </a:rPr>
                </a:br>
                <a:r>
                  <a:rPr lang="en-US" dirty="0">
                    <a:latin typeface="Times New Roman"/>
                    <a:cs typeface="Times New Roman"/>
                  </a:rPr>
                  <a:t>triangulate so that the diameter of cells is</a:t>
                </a: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500" y="3463289"/>
                <a:ext cx="2273529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2413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14"/>
          <p:cNvGrpSpPr/>
          <p:nvPr/>
        </p:nvGrpSpPr>
        <p:grpSpPr>
          <a:xfrm>
            <a:off x="2089150" y="2292350"/>
            <a:ext cx="4914900" cy="4388882"/>
            <a:chOff x="2089150" y="2292350"/>
            <a:chExt cx="4914900" cy="4388882"/>
          </a:xfrm>
        </p:grpSpPr>
        <p:sp>
          <p:nvSpPr>
            <p:cNvPr id="16" name="TextBox 15"/>
            <p:cNvSpPr txBox="1"/>
            <p:nvPr/>
          </p:nvSpPr>
          <p:spPr>
            <a:xfrm>
              <a:off x="2199478" y="3056889"/>
              <a:ext cx="31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grpSp>
          <p:nvGrpSpPr>
            <p:cNvPr id="7" name="Group 17"/>
            <p:cNvGrpSpPr/>
            <p:nvPr/>
          </p:nvGrpSpPr>
          <p:grpSpPr>
            <a:xfrm>
              <a:off x="2089150" y="2292350"/>
              <a:ext cx="4914900" cy="4388882"/>
              <a:chOff x="2089150" y="2292350"/>
              <a:chExt cx="4914900" cy="4388882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2433955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029790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199478" y="5942568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pic>
            <p:nvPicPr>
              <p:cNvPr id="22" name="Picture 21" descr="latex-image-1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6450" y="59372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23" name="Picture 22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6200000">
                <a:off x="2051050" y="25971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24" name="Picture 23" descr="latex-image-1.pd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05550" y="5797550"/>
                <a:ext cx="698500" cy="673100"/>
              </a:xfrm>
              <a:prstGeom prst="rect">
                <a:avLst/>
              </a:prstGeom>
            </p:spPr>
          </p:pic>
          <p:pic>
            <p:nvPicPr>
              <p:cNvPr id="25" name="Picture 24" descr="latex-image-1.pdf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89150" y="2292350"/>
                <a:ext cx="673100" cy="723900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85128" y="665946"/>
                <a:ext cx="1859868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norm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128" y="665946"/>
                <a:ext cx="1859868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651" t="-8974" r="-3257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86600" y="4419600"/>
                <a:ext cx="12177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419600"/>
                <a:ext cx="1217706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433955" y="1387364"/>
            <a:ext cx="6555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                                                  (by the </a:t>
            </a:r>
            <a:r>
              <a:rPr lang="en-US" sz="2000" dirty="0">
                <a:latin typeface="Times New Roman"/>
                <a:cs typeface="Times New Roman"/>
                <a:hlinkClick r:id="rId12" tooltip="Heine-Cantor theorem"/>
              </a:rPr>
              <a:t>Heine-Cantor theorem</a:t>
            </a:r>
            <a:r>
              <a:rPr lang="en-US" sz="2000" dirty="0">
                <a:latin typeface="Times New Roman"/>
                <a:cs typeface="Times New Roman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029823" y="1462288"/>
                <a:ext cx="4155305" cy="747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∀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∃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&gt;0,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823" y="1462288"/>
                <a:ext cx="4155305" cy="747512"/>
              </a:xfrm>
              <a:prstGeom prst="rect">
                <a:avLst/>
              </a:prstGeom>
              <a:blipFill rotWithShape="1">
                <a:blip r:embed="rId13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80890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49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2D-Brouwer on the Square</a:t>
            </a:r>
          </a:p>
        </p:txBody>
      </p:sp>
      <p:sp>
        <p:nvSpPr>
          <p:cNvPr id="4" name="Rectangle 3"/>
          <p:cNvSpPr/>
          <p:nvPr/>
        </p:nvSpPr>
        <p:spPr>
          <a:xfrm>
            <a:off x="901700" y="95833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>
                <a:latin typeface="Times New Roman" pitchFamily="31" charset="0"/>
                <a:sym typeface="Symbol" pitchFamily="31" charset="2"/>
              </a:rPr>
              <a:t>Suppose </a:t>
            </a:r>
            <a:r>
              <a:rPr lang="en-US" sz="2200" dirty="0" err="1">
                <a:latin typeface="Times New Roman" pitchFamily="31" charset="0"/>
                <a:sym typeface="Symbol" pitchFamily="31" charset="2"/>
              </a:rPr>
              <a:t></a:t>
            </a:r>
            <a:r>
              <a:rPr lang="en-US" sz="2200" dirty="0">
                <a:latin typeface="Times New Roman" pitchFamily="31" charset="0"/>
                <a:sym typeface="Symbol" pitchFamily="31" charset="2"/>
              </a:rPr>
              <a:t>: [0,1]</a:t>
            </a:r>
            <a:r>
              <a:rPr lang="en-US" sz="2200" baseline="30000" dirty="0"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200" baseline="30000" dirty="0"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>
                <a:latin typeface="Times New Roman" pitchFamily="31" charset="0"/>
                <a:sym typeface="Symbol" pitchFamily="31" charset="2"/>
              </a:rPr>
              <a:t>, continuous</a:t>
            </a:r>
            <a:endParaRPr lang="en-US" sz="2200" dirty="0"/>
          </a:p>
        </p:txBody>
      </p:sp>
      <p:cxnSp>
        <p:nvCxnSpPr>
          <p:cNvPr id="8" name="Elbow Connector 7"/>
          <p:cNvCxnSpPr/>
          <p:nvPr/>
        </p:nvCxnSpPr>
        <p:spPr bwMode="auto">
          <a:xfrm rot="16200000" flipH="1">
            <a:off x="2034460" y="1399461"/>
            <a:ext cx="287183" cy="266700"/>
          </a:xfrm>
          <a:prstGeom prst="bentConnector3">
            <a:avLst>
              <a:gd name="adj1" fmla="val 986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70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405608"/>
              </p:ext>
            </p:extLst>
          </p:nvPr>
        </p:nvGraphicFramePr>
        <p:xfrm>
          <a:off x="2510155" y="3145789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" name="Group 119"/>
          <p:cNvGrpSpPr>
            <a:grpSpLocks/>
          </p:cNvGrpSpPr>
          <p:nvPr/>
        </p:nvGrpSpPr>
        <p:grpSpPr>
          <a:xfrm>
            <a:off x="2393311" y="3054347"/>
            <a:ext cx="3959051" cy="3290056"/>
            <a:chOff x="1752600" y="1244600"/>
            <a:chExt cx="5346700" cy="4356100"/>
          </a:xfrm>
        </p:grpSpPr>
        <p:sp>
          <p:nvSpPr>
            <p:cNvPr id="71" name="Oval 57"/>
            <p:cNvSpPr>
              <a:spLocks noChangeArrowheads="1"/>
            </p:cNvSpPr>
            <p:nvPr/>
          </p:nvSpPr>
          <p:spPr bwMode="auto">
            <a:xfrm>
              <a:off x="1752600" y="124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58"/>
            <p:cNvSpPr>
              <a:spLocks noChangeArrowheads="1"/>
            </p:cNvSpPr>
            <p:nvPr/>
          </p:nvSpPr>
          <p:spPr bwMode="auto">
            <a:xfrm>
              <a:off x="2590800" y="124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59"/>
            <p:cNvSpPr>
              <a:spLocks noChangeArrowheads="1"/>
            </p:cNvSpPr>
            <p:nvPr/>
          </p:nvSpPr>
          <p:spPr bwMode="auto">
            <a:xfrm>
              <a:off x="3429000" y="124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0"/>
            <p:cNvSpPr>
              <a:spLocks noChangeArrowheads="1"/>
            </p:cNvSpPr>
            <p:nvPr/>
          </p:nvSpPr>
          <p:spPr bwMode="auto">
            <a:xfrm>
              <a:off x="4267200" y="124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1"/>
            <p:cNvSpPr>
              <a:spLocks noChangeArrowheads="1"/>
            </p:cNvSpPr>
            <p:nvPr/>
          </p:nvSpPr>
          <p:spPr bwMode="auto">
            <a:xfrm>
              <a:off x="5105400" y="124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2"/>
            <p:cNvSpPr>
              <a:spLocks noChangeArrowheads="1"/>
            </p:cNvSpPr>
            <p:nvPr/>
          </p:nvSpPr>
          <p:spPr bwMode="auto">
            <a:xfrm>
              <a:off x="5943600" y="124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3"/>
            <p:cNvSpPr>
              <a:spLocks noChangeArrowheads="1"/>
            </p:cNvSpPr>
            <p:nvPr/>
          </p:nvSpPr>
          <p:spPr bwMode="auto">
            <a:xfrm>
              <a:off x="6781800" y="124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4"/>
            <p:cNvSpPr>
              <a:spLocks noChangeArrowheads="1"/>
            </p:cNvSpPr>
            <p:nvPr/>
          </p:nvSpPr>
          <p:spPr bwMode="auto">
            <a:xfrm>
              <a:off x="17526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65"/>
            <p:cNvSpPr>
              <a:spLocks noChangeArrowheads="1"/>
            </p:cNvSpPr>
            <p:nvPr/>
          </p:nvSpPr>
          <p:spPr bwMode="auto">
            <a:xfrm>
              <a:off x="25908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66"/>
            <p:cNvSpPr>
              <a:spLocks noChangeArrowheads="1"/>
            </p:cNvSpPr>
            <p:nvPr/>
          </p:nvSpPr>
          <p:spPr bwMode="auto">
            <a:xfrm>
              <a:off x="34290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67"/>
            <p:cNvSpPr>
              <a:spLocks noChangeArrowheads="1"/>
            </p:cNvSpPr>
            <p:nvPr/>
          </p:nvSpPr>
          <p:spPr bwMode="auto">
            <a:xfrm>
              <a:off x="42672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68"/>
            <p:cNvSpPr>
              <a:spLocks noChangeArrowheads="1"/>
            </p:cNvSpPr>
            <p:nvPr/>
          </p:nvSpPr>
          <p:spPr bwMode="auto">
            <a:xfrm>
              <a:off x="51054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69"/>
            <p:cNvSpPr>
              <a:spLocks noChangeArrowheads="1"/>
            </p:cNvSpPr>
            <p:nvPr/>
          </p:nvSpPr>
          <p:spPr bwMode="auto">
            <a:xfrm>
              <a:off x="59436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70"/>
            <p:cNvSpPr>
              <a:spLocks noChangeArrowheads="1"/>
            </p:cNvSpPr>
            <p:nvPr/>
          </p:nvSpPr>
          <p:spPr bwMode="auto">
            <a:xfrm>
              <a:off x="67818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71"/>
            <p:cNvSpPr>
              <a:spLocks noChangeArrowheads="1"/>
            </p:cNvSpPr>
            <p:nvPr/>
          </p:nvSpPr>
          <p:spPr bwMode="auto">
            <a:xfrm>
              <a:off x="17526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72"/>
            <p:cNvSpPr>
              <a:spLocks noChangeArrowheads="1"/>
            </p:cNvSpPr>
            <p:nvPr/>
          </p:nvSpPr>
          <p:spPr bwMode="auto">
            <a:xfrm>
              <a:off x="25908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73"/>
            <p:cNvSpPr>
              <a:spLocks noChangeArrowheads="1"/>
            </p:cNvSpPr>
            <p:nvPr/>
          </p:nvSpPr>
          <p:spPr bwMode="auto">
            <a:xfrm>
              <a:off x="34290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74"/>
            <p:cNvSpPr>
              <a:spLocks noChangeArrowheads="1"/>
            </p:cNvSpPr>
            <p:nvPr/>
          </p:nvSpPr>
          <p:spPr bwMode="auto">
            <a:xfrm>
              <a:off x="42672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75"/>
            <p:cNvSpPr>
              <a:spLocks noChangeArrowheads="1"/>
            </p:cNvSpPr>
            <p:nvPr/>
          </p:nvSpPr>
          <p:spPr bwMode="auto">
            <a:xfrm>
              <a:off x="51054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76"/>
            <p:cNvSpPr>
              <a:spLocks noChangeArrowheads="1"/>
            </p:cNvSpPr>
            <p:nvPr/>
          </p:nvSpPr>
          <p:spPr bwMode="auto">
            <a:xfrm>
              <a:off x="59436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77"/>
            <p:cNvSpPr>
              <a:spLocks noChangeArrowheads="1"/>
            </p:cNvSpPr>
            <p:nvPr/>
          </p:nvSpPr>
          <p:spPr bwMode="auto">
            <a:xfrm>
              <a:off x="67818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78"/>
            <p:cNvSpPr>
              <a:spLocks noChangeAspect="1" noChangeArrowheads="1"/>
            </p:cNvSpPr>
            <p:nvPr/>
          </p:nvSpPr>
          <p:spPr bwMode="auto">
            <a:xfrm>
              <a:off x="1752600" y="3276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79"/>
            <p:cNvSpPr>
              <a:spLocks noChangeArrowheads="1"/>
            </p:cNvSpPr>
            <p:nvPr/>
          </p:nvSpPr>
          <p:spPr bwMode="auto">
            <a:xfrm>
              <a:off x="2590800" y="3276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80"/>
            <p:cNvSpPr>
              <a:spLocks noChangeArrowheads="1"/>
            </p:cNvSpPr>
            <p:nvPr/>
          </p:nvSpPr>
          <p:spPr bwMode="auto">
            <a:xfrm>
              <a:off x="3429000" y="3276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81"/>
            <p:cNvSpPr>
              <a:spLocks noChangeArrowheads="1"/>
            </p:cNvSpPr>
            <p:nvPr/>
          </p:nvSpPr>
          <p:spPr bwMode="auto">
            <a:xfrm>
              <a:off x="4267200" y="3276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82"/>
            <p:cNvSpPr>
              <a:spLocks noChangeArrowheads="1"/>
            </p:cNvSpPr>
            <p:nvPr/>
          </p:nvSpPr>
          <p:spPr bwMode="auto">
            <a:xfrm>
              <a:off x="5105400" y="3276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83"/>
            <p:cNvSpPr>
              <a:spLocks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84"/>
            <p:cNvSpPr>
              <a:spLocks noChangeArrowheads="1"/>
            </p:cNvSpPr>
            <p:nvPr/>
          </p:nvSpPr>
          <p:spPr bwMode="auto">
            <a:xfrm>
              <a:off x="6781800" y="3276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85"/>
            <p:cNvSpPr>
              <a:spLocks noChangeArrowheads="1"/>
            </p:cNvSpPr>
            <p:nvPr/>
          </p:nvSpPr>
          <p:spPr bwMode="auto">
            <a:xfrm>
              <a:off x="1765300" y="3937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86"/>
            <p:cNvSpPr>
              <a:spLocks noChangeArrowheads="1"/>
            </p:cNvSpPr>
            <p:nvPr/>
          </p:nvSpPr>
          <p:spPr bwMode="auto">
            <a:xfrm>
              <a:off x="2603500" y="3937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87"/>
            <p:cNvSpPr>
              <a:spLocks noChangeArrowheads="1"/>
            </p:cNvSpPr>
            <p:nvPr/>
          </p:nvSpPr>
          <p:spPr bwMode="auto">
            <a:xfrm>
              <a:off x="3441700" y="3937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88"/>
            <p:cNvSpPr>
              <a:spLocks noChangeArrowheads="1"/>
            </p:cNvSpPr>
            <p:nvPr/>
          </p:nvSpPr>
          <p:spPr bwMode="auto">
            <a:xfrm>
              <a:off x="4279900" y="3937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89"/>
            <p:cNvSpPr>
              <a:spLocks noChangeArrowheads="1"/>
            </p:cNvSpPr>
            <p:nvPr/>
          </p:nvSpPr>
          <p:spPr bwMode="auto">
            <a:xfrm>
              <a:off x="5118100" y="3937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90"/>
            <p:cNvSpPr>
              <a:spLocks noChangeArrowheads="1"/>
            </p:cNvSpPr>
            <p:nvPr/>
          </p:nvSpPr>
          <p:spPr bwMode="auto">
            <a:xfrm>
              <a:off x="5956300" y="3937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91"/>
            <p:cNvSpPr>
              <a:spLocks noChangeArrowheads="1"/>
            </p:cNvSpPr>
            <p:nvPr/>
          </p:nvSpPr>
          <p:spPr bwMode="auto">
            <a:xfrm>
              <a:off x="6794500" y="3937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92"/>
            <p:cNvSpPr>
              <a:spLocks noChangeArrowheads="1"/>
            </p:cNvSpPr>
            <p:nvPr/>
          </p:nvSpPr>
          <p:spPr bwMode="auto">
            <a:xfrm>
              <a:off x="1752600" y="46355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93"/>
            <p:cNvSpPr>
              <a:spLocks noChangeArrowheads="1"/>
            </p:cNvSpPr>
            <p:nvPr/>
          </p:nvSpPr>
          <p:spPr bwMode="auto">
            <a:xfrm>
              <a:off x="2590800" y="46355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94"/>
            <p:cNvSpPr>
              <a:spLocks noChangeArrowheads="1"/>
            </p:cNvSpPr>
            <p:nvPr/>
          </p:nvSpPr>
          <p:spPr bwMode="auto">
            <a:xfrm>
              <a:off x="3429000" y="46355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95"/>
            <p:cNvSpPr>
              <a:spLocks noChangeArrowheads="1"/>
            </p:cNvSpPr>
            <p:nvPr/>
          </p:nvSpPr>
          <p:spPr bwMode="auto">
            <a:xfrm>
              <a:off x="4267200" y="46355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96"/>
            <p:cNvSpPr>
              <a:spLocks noChangeArrowheads="1"/>
            </p:cNvSpPr>
            <p:nvPr/>
          </p:nvSpPr>
          <p:spPr bwMode="auto">
            <a:xfrm>
              <a:off x="5105400" y="46355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97"/>
            <p:cNvSpPr>
              <a:spLocks noChangeArrowheads="1"/>
            </p:cNvSpPr>
            <p:nvPr/>
          </p:nvSpPr>
          <p:spPr bwMode="auto">
            <a:xfrm>
              <a:off x="5943600" y="46355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98"/>
            <p:cNvSpPr>
              <a:spLocks noChangeArrowheads="1"/>
            </p:cNvSpPr>
            <p:nvPr/>
          </p:nvSpPr>
          <p:spPr bwMode="auto">
            <a:xfrm>
              <a:off x="6781800" y="46355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99"/>
            <p:cNvSpPr>
              <a:spLocks noChangeArrowheads="1"/>
            </p:cNvSpPr>
            <p:nvPr/>
          </p:nvSpPr>
          <p:spPr bwMode="auto">
            <a:xfrm>
              <a:off x="1752600" y="52959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100"/>
            <p:cNvSpPr>
              <a:spLocks noChangeArrowheads="1"/>
            </p:cNvSpPr>
            <p:nvPr/>
          </p:nvSpPr>
          <p:spPr bwMode="auto">
            <a:xfrm>
              <a:off x="2590800" y="52959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101"/>
            <p:cNvSpPr>
              <a:spLocks noChangeArrowheads="1"/>
            </p:cNvSpPr>
            <p:nvPr/>
          </p:nvSpPr>
          <p:spPr bwMode="auto">
            <a:xfrm>
              <a:off x="3429000" y="52959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102"/>
            <p:cNvSpPr>
              <a:spLocks noChangeArrowheads="1"/>
            </p:cNvSpPr>
            <p:nvPr/>
          </p:nvSpPr>
          <p:spPr bwMode="auto">
            <a:xfrm>
              <a:off x="4267200" y="52959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Oval 103"/>
            <p:cNvSpPr>
              <a:spLocks noChangeArrowheads="1"/>
            </p:cNvSpPr>
            <p:nvPr/>
          </p:nvSpPr>
          <p:spPr bwMode="auto">
            <a:xfrm>
              <a:off x="5105400" y="52959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Oval 104"/>
            <p:cNvSpPr>
              <a:spLocks noChangeArrowheads="1"/>
            </p:cNvSpPr>
            <p:nvPr/>
          </p:nvSpPr>
          <p:spPr bwMode="auto">
            <a:xfrm>
              <a:off x="5943600" y="52959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105"/>
            <p:cNvSpPr>
              <a:spLocks noChangeArrowheads="1"/>
            </p:cNvSpPr>
            <p:nvPr/>
          </p:nvSpPr>
          <p:spPr bwMode="auto">
            <a:xfrm>
              <a:off x="6781800" y="52959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4"/>
          <p:cNvGrpSpPr/>
          <p:nvPr/>
        </p:nvGrpSpPr>
        <p:grpSpPr>
          <a:xfrm>
            <a:off x="2089150" y="2292350"/>
            <a:ext cx="4914900" cy="4388882"/>
            <a:chOff x="2089150" y="2292350"/>
            <a:chExt cx="4914900" cy="4388882"/>
          </a:xfrm>
        </p:grpSpPr>
        <p:sp>
          <p:nvSpPr>
            <p:cNvPr id="126" name="TextBox 125"/>
            <p:cNvSpPr txBox="1"/>
            <p:nvPr/>
          </p:nvSpPr>
          <p:spPr>
            <a:xfrm>
              <a:off x="2199478" y="3056889"/>
              <a:ext cx="31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grpSp>
          <p:nvGrpSpPr>
            <p:cNvPr id="6" name="Group 17"/>
            <p:cNvGrpSpPr/>
            <p:nvPr/>
          </p:nvGrpSpPr>
          <p:grpSpPr>
            <a:xfrm>
              <a:off x="2089150" y="2292350"/>
              <a:ext cx="4914900" cy="4388882"/>
              <a:chOff x="2089150" y="2292350"/>
              <a:chExt cx="4914900" cy="4388882"/>
            </a:xfrm>
          </p:grpSpPr>
          <p:sp>
            <p:nvSpPr>
              <p:cNvPr id="128" name="TextBox 127"/>
              <p:cNvSpPr txBox="1"/>
              <p:nvPr/>
            </p:nvSpPr>
            <p:spPr>
              <a:xfrm>
                <a:off x="2433955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6029790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2199478" y="5942568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pic>
            <p:nvPicPr>
              <p:cNvPr id="131" name="Picture 130" descr="latex-image-1.pd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6450" y="59372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32" name="Picture 131" descr="latex-image-1.pd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2051050" y="25971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33" name="Picture 132" descr="latex-image-1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05550" y="5797550"/>
                <a:ext cx="698500" cy="673100"/>
              </a:xfrm>
              <a:prstGeom prst="rect">
                <a:avLst/>
              </a:prstGeom>
            </p:spPr>
          </p:pic>
          <p:pic>
            <p:nvPicPr>
              <p:cNvPr id="134" name="Picture 133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9150" y="2292350"/>
                <a:ext cx="673100" cy="723900"/>
              </a:xfrm>
              <a:prstGeom prst="rect">
                <a:avLst/>
              </a:prstGeom>
            </p:spPr>
          </p:pic>
        </p:grpSp>
      </p:grpSp>
      <p:sp>
        <p:nvSpPr>
          <p:cNvPr id="142" name="TextBox 141"/>
          <p:cNvSpPr txBox="1"/>
          <p:nvPr/>
        </p:nvSpPr>
        <p:spPr>
          <a:xfrm>
            <a:off x="12700" y="2476500"/>
            <a:ext cx="2311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color the nodes of the triangulation according to the direction of </a:t>
            </a:r>
          </a:p>
        </p:txBody>
      </p:sp>
      <p:sp>
        <p:nvSpPr>
          <p:cNvPr id="121" name="Freeform 120"/>
          <p:cNvSpPr/>
          <p:nvPr/>
        </p:nvSpPr>
        <p:spPr bwMode="auto">
          <a:xfrm>
            <a:off x="6019800" y="4584701"/>
            <a:ext cx="1098550" cy="368300"/>
          </a:xfrm>
          <a:custGeom>
            <a:avLst/>
            <a:gdLst>
              <a:gd name="connsiteX0" fmla="*/ 0 w 711200"/>
              <a:gd name="connsiteY0" fmla="*/ 160867 h 160867"/>
              <a:gd name="connsiteX1" fmla="*/ 342900 w 711200"/>
              <a:gd name="connsiteY1" fmla="*/ 8467 h 160867"/>
              <a:gd name="connsiteX2" fmla="*/ 508000 w 711200"/>
              <a:gd name="connsiteY2" fmla="*/ 110067 h 160867"/>
              <a:gd name="connsiteX3" fmla="*/ 711200 w 711200"/>
              <a:gd name="connsiteY3" fmla="*/ 46567 h 16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160867">
                <a:moveTo>
                  <a:pt x="0" y="160867"/>
                </a:moveTo>
                <a:cubicBezTo>
                  <a:pt x="129116" y="88900"/>
                  <a:pt x="258233" y="16934"/>
                  <a:pt x="342900" y="8467"/>
                </a:cubicBezTo>
                <a:cubicBezTo>
                  <a:pt x="427567" y="0"/>
                  <a:pt x="446617" y="103717"/>
                  <a:pt x="508000" y="110067"/>
                </a:cubicBezTo>
                <a:cubicBezTo>
                  <a:pt x="569383" y="116417"/>
                  <a:pt x="711200" y="46567"/>
                  <a:pt x="711200" y="4656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6540500" y="3463289"/>
                <a:ext cx="227352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/>
                    <a:cs typeface="Times New Roman"/>
                  </a:rPr>
                  <a:t>choose some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/>
                      </a:rPr>
                      <m:t>𝜖</m:t>
                    </m:r>
                  </m:oMath>
                </a14:m>
                <a:r>
                  <a:rPr lang="en-US" dirty="0">
                    <a:latin typeface="Times New Roman"/>
                    <a:cs typeface="Times New Roman"/>
                  </a:rPr>
                  <a:t>  and </a:t>
                </a:r>
                <a:br>
                  <a:rPr lang="en-US" dirty="0">
                    <a:latin typeface="Times New Roman"/>
                    <a:cs typeface="Times New Roman"/>
                  </a:rPr>
                </a:br>
                <a:r>
                  <a:rPr lang="en-US" dirty="0">
                    <a:latin typeface="Times New Roman"/>
                    <a:cs typeface="Times New Roman"/>
                  </a:rPr>
                  <a:t>triangulate so that the diameter of cells is</a:t>
                </a: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500" y="3463289"/>
                <a:ext cx="2273529" cy="923330"/>
              </a:xfrm>
              <a:prstGeom prst="rect">
                <a:avLst/>
              </a:prstGeom>
              <a:blipFill rotWithShape="1">
                <a:blip r:embed="rId8"/>
                <a:stretch>
                  <a:fillRect l="-2413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6185128" y="665946"/>
                <a:ext cx="1859868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norm</a:t>
                </a: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128" y="665946"/>
                <a:ext cx="1859868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651" t="-8974" r="-3257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7086600" y="4419600"/>
                <a:ext cx="12177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419600"/>
                <a:ext cx="1217706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0" y="3352800"/>
                <a:ext cx="10000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352800"/>
                <a:ext cx="1000017" cy="338554"/>
              </a:xfrm>
              <a:prstGeom prst="rect">
                <a:avLst/>
              </a:prstGeom>
              <a:blipFill rotWithShape="1">
                <a:blip r:embed="rId12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8" name="Group 137"/>
          <p:cNvGrpSpPr/>
          <p:nvPr/>
        </p:nvGrpSpPr>
        <p:grpSpPr>
          <a:xfrm>
            <a:off x="19376" y="3521480"/>
            <a:ext cx="1927990" cy="1622504"/>
            <a:chOff x="7216010" y="5300347"/>
            <a:chExt cx="2080390" cy="1790384"/>
          </a:xfrm>
        </p:grpSpPr>
        <p:grpSp>
          <p:nvGrpSpPr>
            <p:cNvPr id="139" name="Group 22"/>
            <p:cNvGrpSpPr/>
            <p:nvPr/>
          </p:nvGrpSpPr>
          <p:grpSpPr>
            <a:xfrm>
              <a:off x="7216010" y="5300347"/>
              <a:ext cx="2080390" cy="1790384"/>
              <a:chOff x="5928548" y="5135247"/>
              <a:chExt cx="2080390" cy="1790384"/>
            </a:xfrm>
          </p:grpSpPr>
          <p:pic>
            <p:nvPicPr>
              <p:cNvPr id="148" name="Picture 147" descr="colors2b.png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28548" y="5135247"/>
                <a:ext cx="2080390" cy="1790384"/>
              </a:xfrm>
              <a:prstGeom prst="rect">
                <a:avLst/>
              </a:prstGeom>
            </p:spPr>
          </p:pic>
          <p:sp>
            <p:nvSpPr>
              <p:cNvPr id="149" name="Rectangle 148"/>
              <p:cNvSpPr/>
              <p:nvPr/>
            </p:nvSpPr>
            <p:spPr bwMode="auto">
              <a:xfrm>
                <a:off x="6134100" y="5546409"/>
                <a:ext cx="1574800" cy="110839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0" name="Rectangle 139"/>
            <p:cNvSpPr/>
            <p:nvPr/>
          </p:nvSpPr>
          <p:spPr bwMode="auto">
            <a:xfrm>
              <a:off x="8534400" y="5592447"/>
              <a:ext cx="6096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8301038" y="6583047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7239000" y="5715000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7421562" y="5711509"/>
              <a:ext cx="1586918" cy="110839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2433955" y="1387364"/>
            <a:ext cx="6555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                                                  (by the </a:t>
            </a:r>
            <a:r>
              <a:rPr lang="en-US" sz="2000" dirty="0">
                <a:latin typeface="Times New Roman"/>
                <a:cs typeface="Times New Roman"/>
                <a:hlinkClick r:id="rId14" tooltip="Heine-Cantor theorem"/>
              </a:rPr>
              <a:t>Heine-Cantor theorem</a:t>
            </a:r>
            <a:r>
              <a:rPr lang="en-US" sz="2000" dirty="0">
                <a:latin typeface="Times New Roman"/>
                <a:cs typeface="Times New Roman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2029823" y="1462288"/>
                <a:ext cx="4155305" cy="747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∀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∃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&gt;0,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823" y="1462288"/>
                <a:ext cx="4155305" cy="747512"/>
              </a:xfrm>
              <a:prstGeom prst="rect">
                <a:avLst/>
              </a:prstGeom>
              <a:blipFill rotWithShape="1">
                <a:blip r:embed="rId15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1816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/>
          <p:cNvGrpSpPr/>
          <p:nvPr/>
        </p:nvGrpSpPr>
        <p:grpSpPr>
          <a:xfrm>
            <a:off x="19376" y="3521480"/>
            <a:ext cx="1927990" cy="1622504"/>
            <a:chOff x="7216010" y="5300347"/>
            <a:chExt cx="2080390" cy="1790384"/>
          </a:xfrm>
        </p:grpSpPr>
        <p:grpSp>
          <p:nvGrpSpPr>
            <p:cNvPr id="151" name="Group 22"/>
            <p:cNvGrpSpPr/>
            <p:nvPr/>
          </p:nvGrpSpPr>
          <p:grpSpPr>
            <a:xfrm>
              <a:off x="7216010" y="5300347"/>
              <a:ext cx="2080390" cy="1790384"/>
              <a:chOff x="5928548" y="5135247"/>
              <a:chExt cx="2080390" cy="1790384"/>
            </a:xfrm>
          </p:grpSpPr>
          <p:pic>
            <p:nvPicPr>
              <p:cNvPr id="156" name="Picture 155" descr="colors2b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8548" y="5135247"/>
                <a:ext cx="2080390" cy="1790384"/>
              </a:xfrm>
              <a:prstGeom prst="rect">
                <a:avLst/>
              </a:prstGeom>
            </p:spPr>
          </p:pic>
          <p:sp>
            <p:nvSpPr>
              <p:cNvPr id="157" name="Rectangle 156"/>
              <p:cNvSpPr/>
              <p:nvPr/>
            </p:nvSpPr>
            <p:spPr bwMode="auto">
              <a:xfrm>
                <a:off x="6134100" y="5546409"/>
                <a:ext cx="1574800" cy="110839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2" name="Rectangle 151"/>
            <p:cNvSpPr/>
            <p:nvPr/>
          </p:nvSpPr>
          <p:spPr bwMode="auto">
            <a:xfrm>
              <a:off x="8534400" y="5592447"/>
              <a:ext cx="6096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8301038" y="6583047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4" name="Rectangle 153"/>
            <p:cNvSpPr/>
            <p:nvPr/>
          </p:nvSpPr>
          <p:spPr bwMode="auto">
            <a:xfrm>
              <a:off x="7239000" y="5715000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7421562" y="5711509"/>
              <a:ext cx="1586918" cy="110839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158" name="Rectangle 157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2" name="Group 124"/>
          <p:cNvGrpSpPr/>
          <p:nvPr/>
        </p:nvGrpSpPr>
        <p:grpSpPr>
          <a:xfrm>
            <a:off x="2089150" y="2292350"/>
            <a:ext cx="4914900" cy="4388882"/>
            <a:chOff x="2089150" y="2292350"/>
            <a:chExt cx="4914900" cy="4388882"/>
          </a:xfrm>
        </p:grpSpPr>
        <p:sp>
          <p:nvSpPr>
            <p:cNvPr id="126" name="TextBox 125"/>
            <p:cNvSpPr txBox="1"/>
            <p:nvPr/>
          </p:nvSpPr>
          <p:spPr>
            <a:xfrm>
              <a:off x="2199478" y="3056889"/>
              <a:ext cx="31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1</a:t>
              </a:r>
            </a:p>
          </p:txBody>
        </p:sp>
        <p:grpSp>
          <p:nvGrpSpPr>
            <p:cNvPr id="5" name="Group 17"/>
            <p:cNvGrpSpPr/>
            <p:nvPr/>
          </p:nvGrpSpPr>
          <p:grpSpPr>
            <a:xfrm>
              <a:off x="2089150" y="2292350"/>
              <a:ext cx="4914900" cy="4388882"/>
              <a:chOff x="2089150" y="2292350"/>
              <a:chExt cx="4914900" cy="4388882"/>
            </a:xfrm>
          </p:grpSpPr>
          <p:sp>
            <p:nvSpPr>
              <p:cNvPr id="128" name="TextBox 127"/>
              <p:cNvSpPr txBox="1"/>
              <p:nvPr/>
            </p:nvSpPr>
            <p:spPr>
              <a:xfrm>
                <a:off x="2433955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6029790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FFFF"/>
                    </a:solidFill>
                  </a:rPr>
                  <a:t>1</a:t>
                </a: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2199478" y="5942568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pic>
            <p:nvPicPr>
              <p:cNvPr id="131" name="Picture 130" descr="latex-image-1.pd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86450" y="59372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32" name="Picture 131" descr="latex-image-1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2051050" y="25971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33" name="Picture 132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5550" y="5797550"/>
                <a:ext cx="698500" cy="673100"/>
              </a:xfrm>
              <a:prstGeom prst="rect">
                <a:avLst/>
              </a:prstGeom>
            </p:spPr>
          </p:pic>
          <p:pic>
            <p:nvPicPr>
              <p:cNvPr id="134" name="Picture 133" descr="latex-image-1.pd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89150" y="2292350"/>
                <a:ext cx="673100" cy="723900"/>
              </a:xfrm>
              <a:prstGeom prst="rect">
                <a:avLst/>
              </a:prstGeom>
            </p:spPr>
          </p:pic>
        </p:grpSp>
      </p:grpSp>
      <p:sp>
        <p:nvSpPr>
          <p:cNvPr id="121" name="AutoShape 212"/>
          <p:cNvSpPr>
            <a:spLocks noChangeArrowheads="1"/>
          </p:cNvSpPr>
          <p:nvPr/>
        </p:nvSpPr>
        <p:spPr bwMode="auto">
          <a:xfrm>
            <a:off x="3137674" y="4715930"/>
            <a:ext cx="620659" cy="487242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70" name="Group 142"/>
          <p:cNvGraphicFramePr>
            <a:graphicFrameLocks noGrp="1"/>
          </p:cNvGraphicFramePr>
          <p:nvPr/>
        </p:nvGraphicFramePr>
        <p:xfrm>
          <a:off x="2510155" y="3145789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" name="Group 119"/>
          <p:cNvGrpSpPr>
            <a:grpSpLocks/>
          </p:cNvGrpSpPr>
          <p:nvPr/>
        </p:nvGrpSpPr>
        <p:grpSpPr>
          <a:xfrm>
            <a:off x="2393311" y="3054347"/>
            <a:ext cx="3959051" cy="3290056"/>
            <a:chOff x="1752600" y="1244600"/>
            <a:chExt cx="5346700" cy="4356100"/>
          </a:xfrm>
        </p:grpSpPr>
        <p:sp>
          <p:nvSpPr>
            <p:cNvPr id="71" name="Oval 57"/>
            <p:cNvSpPr>
              <a:spLocks noChangeArrowheads="1"/>
            </p:cNvSpPr>
            <p:nvPr/>
          </p:nvSpPr>
          <p:spPr bwMode="auto">
            <a:xfrm>
              <a:off x="1752600" y="12446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" name="Oval 58"/>
            <p:cNvSpPr>
              <a:spLocks noChangeArrowheads="1"/>
            </p:cNvSpPr>
            <p:nvPr/>
          </p:nvSpPr>
          <p:spPr bwMode="auto">
            <a:xfrm>
              <a:off x="25908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3" name="Oval 59"/>
            <p:cNvSpPr>
              <a:spLocks noChangeArrowheads="1"/>
            </p:cNvSpPr>
            <p:nvPr/>
          </p:nvSpPr>
          <p:spPr bwMode="auto">
            <a:xfrm>
              <a:off x="34290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4" name="Oval 60"/>
            <p:cNvSpPr>
              <a:spLocks noChangeArrowheads="1"/>
            </p:cNvSpPr>
            <p:nvPr/>
          </p:nvSpPr>
          <p:spPr bwMode="auto">
            <a:xfrm>
              <a:off x="42672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" name="Oval 61"/>
            <p:cNvSpPr>
              <a:spLocks noChangeArrowheads="1"/>
            </p:cNvSpPr>
            <p:nvPr/>
          </p:nvSpPr>
          <p:spPr bwMode="auto">
            <a:xfrm>
              <a:off x="51054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6" name="Oval 62"/>
            <p:cNvSpPr>
              <a:spLocks noChangeArrowheads="1"/>
            </p:cNvSpPr>
            <p:nvPr/>
          </p:nvSpPr>
          <p:spPr bwMode="auto">
            <a:xfrm>
              <a:off x="59436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7" name="Oval 63"/>
            <p:cNvSpPr>
              <a:spLocks noChangeArrowheads="1"/>
            </p:cNvSpPr>
            <p:nvPr/>
          </p:nvSpPr>
          <p:spPr bwMode="auto">
            <a:xfrm>
              <a:off x="67818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8" name="Oval 64"/>
            <p:cNvSpPr>
              <a:spLocks noChangeArrowheads="1"/>
            </p:cNvSpPr>
            <p:nvPr/>
          </p:nvSpPr>
          <p:spPr bwMode="auto">
            <a:xfrm>
              <a:off x="1752600" y="19050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9" name="Oval 65"/>
            <p:cNvSpPr>
              <a:spLocks noChangeArrowheads="1"/>
            </p:cNvSpPr>
            <p:nvPr/>
          </p:nvSpPr>
          <p:spPr bwMode="auto">
            <a:xfrm>
              <a:off x="2590800" y="1905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0" name="Oval 66"/>
            <p:cNvSpPr>
              <a:spLocks noChangeArrowheads="1"/>
            </p:cNvSpPr>
            <p:nvPr/>
          </p:nvSpPr>
          <p:spPr bwMode="auto">
            <a:xfrm>
              <a:off x="3429000" y="1905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1" name="Oval 67"/>
            <p:cNvSpPr>
              <a:spLocks noChangeArrowheads="1"/>
            </p:cNvSpPr>
            <p:nvPr/>
          </p:nvSpPr>
          <p:spPr bwMode="auto">
            <a:xfrm>
              <a:off x="42672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" name="Oval 68"/>
            <p:cNvSpPr>
              <a:spLocks noChangeArrowheads="1"/>
            </p:cNvSpPr>
            <p:nvPr/>
          </p:nvSpPr>
          <p:spPr bwMode="auto">
            <a:xfrm>
              <a:off x="51054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3" name="Oval 69"/>
            <p:cNvSpPr>
              <a:spLocks noChangeArrowheads="1"/>
            </p:cNvSpPr>
            <p:nvPr/>
          </p:nvSpPr>
          <p:spPr bwMode="auto">
            <a:xfrm>
              <a:off x="59436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4" name="Oval 70"/>
            <p:cNvSpPr>
              <a:spLocks noChangeArrowheads="1"/>
            </p:cNvSpPr>
            <p:nvPr/>
          </p:nvSpPr>
          <p:spPr bwMode="auto">
            <a:xfrm>
              <a:off x="6781800" y="1905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5" name="Oval 71"/>
            <p:cNvSpPr>
              <a:spLocks noChangeArrowheads="1"/>
            </p:cNvSpPr>
            <p:nvPr/>
          </p:nvSpPr>
          <p:spPr bwMode="auto">
            <a:xfrm>
              <a:off x="1752600" y="25908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6" name="Oval 72"/>
            <p:cNvSpPr>
              <a:spLocks noChangeArrowheads="1"/>
            </p:cNvSpPr>
            <p:nvPr/>
          </p:nvSpPr>
          <p:spPr bwMode="auto">
            <a:xfrm>
              <a:off x="2590800" y="25908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7" name="Oval 73"/>
            <p:cNvSpPr>
              <a:spLocks noChangeArrowheads="1"/>
            </p:cNvSpPr>
            <p:nvPr/>
          </p:nvSpPr>
          <p:spPr bwMode="auto">
            <a:xfrm>
              <a:off x="34290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" name="Oval 74"/>
            <p:cNvSpPr>
              <a:spLocks noChangeArrowheads="1"/>
            </p:cNvSpPr>
            <p:nvPr/>
          </p:nvSpPr>
          <p:spPr bwMode="auto">
            <a:xfrm>
              <a:off x="4267200" y="2590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9" name="Oval 75"/>
            <p:cNvSpPr>
              <a:spLocks noChangeArrowheads="1"/>
            </p:cNvSpPr>
            <p:nvPr/>
          </p:nvSpPr>
          <p:spPr bwMode="auto">
            <a:xfrm>
              <a:off x="51054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0" name="Oval 76"/>
            <p:cNvSpPr>
              <a:spLocks noChangeArrowheads="1"/>
            </p:cNvSpPr>
            <p:nvPr/>
          </p:nvSpPr>
          <p:spPr bwMode="auto">
            <a:xfrm>
              <a:off x="5943600" y="2590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" name="Oval 77"/>
            <p:cNvSpPr>
              <a:spLocks noChangeArrowheads="1"/>
            </p:cNvSpPr>
            <p:nvPr/>
          </p:nvSpPr>
          <p:spPr bwMode="auto">
            <a:xfrm>
              <a:off x="67818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" name="Oval 78"/>
            <p:cNvSpPr>
              <a:spLocks noChangeAspect="1" noChangeArrowheads="1"/>
            </p:cNvSpPr>
            <p:nvPr/>
          </p:nvSpPr>
          <p:spPr bwMode="auto">
            <a:xfrm>
              <a:off x="1752600" y="32766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3" name="Oval 79"/>
            <p:cNvSpPr>
              <a:spLocks noChangeArrowheads="1"/>
            </p:cNvSpPr>
            <p:nvPr/>
          </p:nvSpPr>
          <p:spPr bwMode="auto">
            <a:xfrm>
              <a:off x="25908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" name="Oval 80"/>
            <p:cNvSpPr>
              <a:spLocks noChangeArrowheads="1"/>
            </p:cNvSpPr>
            <p:nvPr/>
          </p:nvSpPr>
          <p:spPr bwMode="auto">
            <a:xfrm>
              <a:off x="34290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5" name="Oval 81"/>
            <p:cNvSpPr>
              <a:spLocks noChangeArrowheads="1"/>
            </p:cNvSpPr>
            <p:nvPr/>
          </p:nvSpPr>
          <p:spPr bwMode="auto">
            <a:xfrm>
              <a:off x="42672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6" name="Oval 82"/>
            <p:cNvSpPr>
              <a:spLocks noChangeArrowheads="1"/>
            </p:cNvSpPr>
            <p:nvPr/>
          </p:nvSpPr>
          <p:spPr bwMode="auto">
            <a:xfrm>
              <a:off x="5105400" y="32766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7" name="Oval 83"/>
            <p:cNvSpPr>
              <a:spLocks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8" name="Oval 84"/>
            <p:cNvSpPr>
              <a:spLocks noChangeArrowheads="1"/>
            </p:cNvSpPr>
            <p:nvPr/>
          </p:nvSpPr>
          <p:spPr bwMode="auto">
            <a:xfrm>
              <a:off x="6781800" y="3276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9" name="Oval 85"/>
            <p:cNvSpPr>
              <a:spLocks noChangeArrowheads="1"/>
            </p:cNvSpPr>
            <p:nvPr/>
          </p:nvSpPr>
          <p:spPr bwMode="auto">
            <a:xfrm>
              <a:off x="1765300" y="39370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0" name="Oval 86"/>
            <p:cNvSpPr>
              <a:spLocks noChangeArrowheads="1"/>
            </p:cNvSpPr>
            <p:nvPr/>
          </p:nvSpPr>
          <p:spPr bwMode="auto">
            <a:xfrm>
              <a:off x="2603500" y="3937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1" name="Oval 87"/>
            <p:cNvSpPr>
              <a:spLocks noChangeArrowheads="1"/>
            </p:cNvSpPr>
            <p:nvPr/>
          </p:nvSpPr>
          <p:spPr bwMode="auto">
            <a:xfrm>
              <a:off x="3441700" y="3937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" name="Oval 88"/>
            <p:cNvSpPr>
              <a:spLocks noChangeArrowheads="1"/>
            </p:cNvSpPr>
            <p:nvPr/>
          </p:nvSpPr>
          <p:spPr bwMode="auto">
            <a:xfrm>
              <a:off x="4279900" y="3937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" name="Oval 89"/>
            <p:cNvSpPr>
              <a:spLocks noChangeArrowheads="1"/>
            </p:cNvSpPr>
            <p:nvPr/>
          </p:nvSpPr>
          <p:spPr bwMode="auto">
            <a:xfrm>
              <a:off x="5118100" y="3937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" name="Oval 90"/>
            <p:cNvSpPr>
              <a:spLocks noChangeArrowheads="1"/>
            </p:cNvSpPr>
            <p:nvPr/>
          </p:nvSpPr>
          <p:spPr bwMode="auto">
            <a:xfrm>
              <a:off x="5956300" y="3937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" name="Oval 91"/>
            <p:cNvSpPr>
              <a:spLocks noChangeArrowheads="1"/>
            </p:cNvSpPr>
            <p:nvPr/>
          </p:nvSpPr>
          <p:spPr bwMode="auto">
            <a:xfrm>
              <a:off x="6794500" y="3937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" name="Oval 92"/>
            <p:cNvSpPr>
              <a:spLocks noChangeArrowheads="1"/>
            </p:cNvSpPr>
            <p:nvPr/>
          </p:nvSpPr>
          <p:spPr bwMode="auto">
            <a:xfrm>
              <a:off x="1752600" y="46355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7" name="Oval 93"/>
            <p:cNvSpPr>
              <a:spLocks noChangeArrowheads="1"/>
            </p:cNvSpPr>
            <p:nvPr/>
          </p:nvSpPr>
          <p:spPr bwMode="auto">
            <a:xfrm>
              <a:off x="25908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8" name="Oval 94"/>
            <p:cNvSpPr>
              <a:spLocks noChangeArrowheads="1"/>
            </p:cNvSpPr>
            <p:nvPr/>
          </p:nvSpPr>
          <p:spPr bwMode="auto">
            <a:xfrm>
              <a:off x="34290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9" name="Oval 95"/>
            <p:cNvSpPr>
              <a:spLocks noChangeArrowheads="1"/>
            </p:cNvSpPr>
            <p:nvPr/>
          </p:nvSpPr>
          <p:spPr bwMode="auto">
            <a:xfrm>
              <a:off x="42672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0" name="Oval 96"/>
            <p:cNvSpPr>
              <a:spLocks noChangeArrowheads="1"/>
            </p:cNvSpPr>
            <p:nvPr/>
          </p:nvSpPr>
          <p:spPr bwMode="auto">
            <a:xfrm>
              <a:off x="51054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" name="Oval 97"/>
            <p:cNvSpPr>
              <a:spLocks noChangeArrowheads="1"/>
            </p:cNvSpPr>
            <p:nvPr/>
          </p:nvSpPr>
          <p:spPr bwMode="auto">
            <a:xfrm>
              <a:off x="5943600" y="46355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" name="Oval 98"/>
            <p:cNvSpPr>
              <a:spLocks noChangeArrowheads="1"/>
            </p:cNvSpPr>
            <p:nvPr/>
          </p:nvSpPr>
          <p:spPr bwMode="auto">
            <a:xfrm>
              <a:off x="6781800" y="46355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" name="Oval 99"/>
            <p:cNvSpPr>
              <a:spLocks noChangeArrowheads="1"/>
            </p:cNvSpPr>
            <p:nvPr/>
          </p:nvSpPr>
          <p:spPr bwMode="auto">
            <a:xfrm>
              <a:off x="17526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" name="Oval 100"/>
            <p:cNvSpPr>
              <a:spLocks noChangeArrowheads="1"/>
            </p:cNvSpPr>
            <p:nvPr/>
          </p:nvSpPr>
          <p:spPr bwMode="auto">
            <a:xfrm>
              <a:off x="25908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5" name="Oval 101"/>
            <p:cNvSpPr>
              <a:spLocks noChangeArrowheads="1"/>
            </p:cNvSpPr>
            <p:nvPr/>
          </p:nvSpPr>
          <p:spPr bwMode="auto">
            <a:xfrm>
              <a:off x="34290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6" name="Oval 102"/>
            <p:cNvSpPr>
              <a:spLocks noChangeArrowheads="1"/>
            </p:cNvSpPr>
            <p:nvPr/>
          </p:nvSpPr>
          <p:spPr bwMode="auto">
            <a:xfrm>
              <a:off x="42672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" name="Oval 103"/>
            <p:cNvSpPr>
              <a:spLocks noChangeArrowheads="1"/>
            </p:cNvSpPr>
            <p:nvPr/>
          </p:nvSpPr>
          <p:spPr bwMode="auto">
            <a:xfrm>
              <a:off x="51054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8" name="Oval 104"/>
            <p:cNvSpPr>
              <a:spLocks noChangeArrowheads="1"/>
            </p:cNvSpPr>
            <p:nvPr/>
          </p:nvSpPr>
          <p:spPr bwMode="auto">
            <a:xfrm>
              <a:off x="59436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9" name="Oval 105"/>
            <p:cNvSpPr>
              <a:spLocks noChangeArrowheads="1"/>
            </p:cNvSpPr>
            <p:nvPr/>
          </p:nvSpPr>
          <p:spPr bwMode="auto">
            <a:xfrm>
              <a:off x="67818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2700" y="2476500"/>
            <a:ext cx="2311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color the nodes of the triangulation according to the direction of 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2699" y="5056611"/>
            <a:ext cx="249745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(tie-break at the boundary angles, so that the resulting coloring respects the boundary conditions required by </a:t>
            </a:r>
            <a:r>
              <a:rPr lang="en-US" dirty="0" err="1">
                <a:latin typeface="Times New Roman"/>
                <a:cs typeface="Times New Roman"/>
              </a:rPr>
              <a:t>Sperner’s</a:t>
            </a:r>
            <a:r>
              <a:rPr lang="en-US" dirty="0">
                <a:latin typeface="Times New Roman"/>
                <a:cs typeface="Times New Roman"/>
              </a:rPr>
              <a:t> lemma)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832598" y="5058886"/>
            <a:ext cx="2311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find a </a:t>
            </a:r>
            <a:r>
              <a:rPr lang="en-US" dirty="0" err="1">
                <a:latin typeface="Times New Roman"/>
                <a:cs typeface="Times New Roman"/>
              </a:rPr>
              <a:t>trichromatic</a:t>
            </a:r>
            <a:r>
              <a:rPr lang="en-US" dirty="0">
                <a:latin typeface="Times New Roman"/>
                <a:cs typeface="Times New Roman"/>
              </a:rPr>
              <a:t> triangle, guaranteed by </a:t>
            </a:r>
            <a:r>
              <a:rPr lang="en-US" dirty="0" err="1">
                <a:latin typeface="Times New Roman"/>
                <a:cs typeface="Times New Roman"/>
              </a:rPr>
              <a:t>Sperner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38" name="Freeform 137"/>
          <p:cNvSpPr/>
          <p:nvPr/>
        </p:nvSpPr>
        <p:spPr bwMode="auto">
          <a:xfrm>
            <a:off x="6019800" y="4584701"/>
            <a:ext cx="1098550" cy="368300"/>
          </a:xfrm>
          <a:custGeom>
            <a:avLst/>
            <a:gdLst>
              <a:gd name="connsiteX0" fmla="*/ 0 w 711200"/>
              <a:gd name="connsiteY0" fmla="*/ 160867 h 160867"/>
              <a:gd name="connsiteX1" fmla="*/ 342900 w 711200"/>
              <a:gd name="connsiteY1" fmla="*/ 8467 h 160867"/>
              <a:gd name="connsiteX2" fmla="*/ 508000 w 711200"/>
              <a:gd name="connsiteY2" fmla="*/ 110067 h 160867"/>
              <a:gd name="connsiteX3" fmla="*/ 711200 w 711200"/>
              <a:gd name="connsiteY3" fmla="*/ 46567 h 16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160867">
                <a:moveTo>
                  <a:pt x="0" y="160867"/>
                </a:moveTo>
                <a:cubicBezTo>
                  <a:pt x="129116" y="88900"/>
                  <a:pt x="258233" y="16934"/>
                  <a:pt x="342900" y="8467"/>
                </a:cubicBezTo>
                <a:cubicBezTo>
                  <a:pt x="427567" y="0"/>
                  <a:pt x="446617" y="103717"/>
                  <a:pt x="508000" y="110067"/>
                </a:cubicBezTo>
                <a:cubicBezTo>
                  <a:pt x="569383" y="116417"/>
                  <a:pt x="711200" y="46567"/>
                  <a:pt x="711200" y="4656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5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2D-Brouwer on the Square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901700" y="95833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>
                <a:latin typeface="Times New Roman" pitchFamily="31" charset="0"/>
                <a:sym typeface="Symbol" pitchFamily="31" charset="2"/>
              </a:rPr>
              <a:t>Suppose </a:t>
            </a:r>
            <a:r>
              <a:rPr lang="en-US" sz="2200" dirty="0" err="1">
                <a:latin typeface="Times New Roman" pitchFamily="31" charset="0"/>
                <a:sym typeface="Symbol" pitchFamily="31" charset="2"/>
              </a:rPr>
              <a:t></a:t>
            </a:r>
            <a:r>
              <a:rPr lang="en-US" sz="2200" dirty="0">
                <a:latin typeface="Times New Roman" pitchFamily="31" charset="0"/>
                <a:sym typeface="Symbol" pitchFamily="31" charset="2"/>
              </a:rPr>
              <a:t>: [0,1]</a:t>
            </a:r>
            <a:r>
              <a:rPr lang="en-US" sz="2200" baseline="30000" dirty="0"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200" baseline="30000" dirty="0"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>
                <a:latin typeface="Times New Roman" pitchFamily="31" charset="0"/>
                <a:sym typeface="Symbol" pitchFamily="31" charset="2"/>
              </a:rPr>
              <a:t>, continuous</a:t>
            </a:r>
            <a:endParaRPr lang="en-US" sz="2200" dirty="0"/>
          </a:p>
        </p:txBody>
      </p:sp>
      <p:cxnSp>
        <p:nvCxnSpPr>
          <p:cNvPr id="135" name="Elbow Connector 134"/>
          <p:cNvCxnSpPr/>
          <p:nvPr/>
        </p:nvCxnSpPr>
        <p:spPr bwMode="auto">
          <a:xfrm rot="16200000" flipH="1">
            <a:off x="2034460" y="1399461"/>
            <a:ext cx="287183" cy="266700"/>
          </a:xfrm>
          <a:prstGeom prst="bentConnector3">
            <a:avLst>
              <a:gd name="adj1" fmla="val 986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4" name="TextBox 143"/>
          <p:cNvSpPr txBox="1"/>
          <p:nvPr/>
        </p:nvSpPr>
        <p:spPr>
          <a:xfrm>
            <a:off x="12700" y="2476500"/>
            <a:ext cx="2311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color the nodes of the triangulation according to the direction of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6540500" y="3463289"/>
                <a:ext cx="227352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/>
                    <a:cs typeface="Times New Roman"/>
                  </a:rPr>
                  <a:t>choose some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/>
                      </a:rPr>
                      <m:t>𝜖</m:t>
                    </m:r>
                  </m:oMath>
                </a14:m>
                <a:r>
                  <a:rPr lang="en-US" dirty="0">
                    <a:latin typeface="Times New Roman"/>
                    <a:cs typeface="Times New Roman"/>
                  </a:rPr>
                  <a:t>  and </a:t>
                </a:r>
                <a:br>
                  <a:rPr lang="en-US" dirty="0">
                    <a:latin typeface="Times New Roman"/>
                    <a:cs typeface="Times New Roman"/>
                  </a:rPr>
                </a:br>
                <a:r>
                  <a:rPr lang="en-US" dirty="0">
                    <a:latin typeface="Times New Roman"/>
                    <a:cs typeface="Times New Roman"/>
                  </a:rPr>
                  <a:t>triangulate so that the diameter of cells is</a:t>
                </a:r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500" y="3463289"/>
                <a:ext cx="2273529" cy="923330"/>
              </a:xfrm>
              <a:prstGeom prst="rect">
                <a:avLst/>
              </a:prstGeom>
              <a:blipFill rotWithShape="1">
                <a:blip r:embed="rId9"/>
                <a:stretch>
                  <a:fillRect l="-2413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/>
              <p:cNvSpPr txBox="1"/>
              <p:nvPr/>
            </p:nvSpPr>
            <p:spPr>
              <a:xfrm>
                <a:off x="6185128" y="665946"/>
                <a:ext cx="1859868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norm</a:t>
                </a:r>
              </a:p>
            </p:txBody>
          </p:sp>
        </mc:Choice>
        <mc:Fallback xmlns=""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128" y="665946"/>
                <a:ext cx="1859868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651" t="-8974" r="-3257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/>
              <p:cNvSpPr txBox="1"/>
              <p:nvPr/>
            </p:nvSpPr>
            <p:spPr>
              <a:xfrm>
                <a:off x="7086600" y="4419600"/>
                <a:ext cx="12177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8" name="TextBox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419600"/>
                <a:ext cx="1217706" cy="400110"/>
              </a:xfrm>
              <a:prstGeom prst="rect">
                <a:avLst/>
              </a:prstGeom>
              <a:blipFill rotWithShape="1">
                <a:blip r:embed="rId1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457200" y="3352800"/>
                <a:ext cx="10000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352800"/>
                <a:ext cx="1000017" cy="338554"/>
              </a:xfrm>
              <a:prstGeom prst="rect">
                <a:avLst/>
              </a:prstGeom>
              <a:blipFill rotWithShape="1">
                <a:blip r:embed="rId1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TextBox 121"/>
          <p:cNvSpPr txBox="1"/>
          <p:nvPr/>
        </p:nvSpPr>
        <p:spPr>
          <a:xfrm>
            <a:off x="2433955" y="1387364"/>
            <a:ext cx="6555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                                                  (by the </a:t>
            </a:r>
            <a:r>
              <a:rPr lang="en-US" sz="2000" dirty="0">
                <a:latin typeface="Times New Roman"/>
                <a:cs typeface="Times New Roman"/>
                <a:hlinkClick r:id="rId14" tooltip="Heine-Cantor theorem"/>
              </a:rPr>
              <a:t>Heine-Cantor theorem</a:t>
            </a:r>
            <a:r>
              <a:rPr lang="en-US" sz="2000" dirty="0">
                <a:latin typeface="Times New Roman"/>
                <a:cs typeface="Times New Roman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2029823" y="1462288"/>
                <a:ext cx="4155305" cy="747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∀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∃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&gt;0,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823" y="1462288"/>
                <a:ext cx="4155305" cy="747512"/>
              </a:xfrm>
              <a:prstGeom prst="rect">
                <a:avLst/>
              </a:prstGeom>
              <a:blipFill rotWithShape="1">
                <a:blip r:embed="rId15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9531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2D-Brouwer on the Square</a:t>
            </a:r>
          </a:p>
        </p:txBody>
      </p:sp>
      <p:sp>
        <p:nvSpPr>
          <p:cNvPr id="4" name="Rectangle 3"/>
          <p:cNvSpPr/>
          <p:nvPr/>
        </p:nvSpPr>
        <p:spPr>
          <a:xfrm>
            <a:off x="901700" y="95833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>
                <a:latin typeface="Times New Roman" pitchFamily="31" charset="0"/>
                <a:sym typeface="Symbol" pitchFamily="31" charset="2"/>
              </a:rPr>
              <a:t>Suppose </a:t>
            </a:r>
            <a:r>
              <a:rPr lang="en-US" sz="2200" dirty="0" err="1">
                <a:latin typeface="Times New Roman" pitchFamily="31" charset="0"/>
                <a:sym typeface="Symbol" pitchFamily="31" charset="2"/>
              </a:rPr>
              <a:t></a:t>
            </a:r>
            <a:r>
              <a:rPr lang="en-US" sz="2200" dirty="0">
                <a:latin typeface="Times New Roman" pitchFamily="31" charset="0"/>
                <a:sym typeface="Symbol" pitchFamily="31" charset="2"/>
              </a:rPr>
              <a:t>: [0,1]</a:t>
            </a:r>
            <a:r>
              <a:rPr lang="en-US" sz="2200" baseline="30000" dirty="0"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200" baseline="30000" dirty="0"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>
                <a:latin typeface="Times New Roman" pitchFamily="31" charset="0"/>
                <a:sym typeface="Symbol" pitchFamily="31" charset="2"/>
              </a:rPr>
              <a:t>, continuous</a:t>
            </a:r>
            <a:endParaRPr lang="en-US" sz="2200" dirty="0"/>
          </a:p>
        </p:txBody>
      </p:sp>
      <p:cxnSp>
        <p:nvCxnSpPr>
          <p:cNvPr id="8" name="Elbow Connector 7"/>
          <p:cNvCxnSpPr/>
          <p:nvPr/>
        </p:nvCxnSpPr>
        <p:spPr bwMode="auto">
          <a:xfrm rot="16200000" flipH="1">
            <a:off x="2034460" y="1399461"/>
            <a:ext cx="287183" cy="266700"/>
          </a:xfrm>
          <a:prstGeom prst="bentConnector3">
            <a:avLst>
              <a:gd name="adj1" fmla="val 986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4607190" y="3292684"/>
                <a:ext cx="44661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/>
                    <a:cs typeface="Times New Roman"/>
                  </a:rPr>
                  <a:t>Claim:</a:t>
                </a:r>
                <a:r>
                  <a:rPr lang="en-US" dirty="0">
                    <a:latin typeface="Times New Roman"/>
                    <a:cs typeface="Times New Roman"/>
                  </a:rPr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/>
                      </a:rPr>
                      <m:t>𝑧</m:t>
                    </m:r>
                  </m:oMath>
                </a14:m>
                <a:r>
                  <a:rPr lang="en-US" dirty="0">
                    <a:latin typeface="Times New Roman"/>
                    <a:cs typeface="Times New Roman"/>
                  </a:rPr>
                  <a:t> a corner of a trichromatic triangle, then</a:t>
                </a: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190" y="3292684"/>
                <a:ext cx="4466112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230" t="-4717" r="-1639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61"/>
          <p:cNvGrpSpPr/>
          <p:nvPr/>
        </p:nvGrpSpPr>
        <p:grpSpPr>
          <a:xfrm>
            <a:off x="-61595" y="2495550"/>
            <a:ext cx="4914900" cy="4388882"/>
            <a:chOff x="2089150" y="2292350"/>
            <a:chExt cx="4914900" cy="4388882"/>
          </a:xfrm>
        </p:grpSpPr>
        <p:sp>
          <p:nvSpPr>
            <p:cNvPr id="126" name="TextBox 125"/>
            <p:cNvSpPr txBox="1"/>
            <p:nvPr/>
          </p:nvSpPr>
          <p:spPr>
            <a:xfrm>
              <a:off x="2199478" y="3056889"/>
              <a:ext cx="31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grpSp>
          <p:nvGrpSpPr>
            <p:cNvPr id="7" name="Group 17"/>
            <p:cNvGrpSpPr/>
            <p:nvPr/>
          </p:nvGrpSpPr>
          <p:grpSpPr>
            <a:xfrm>
              <a:off x="2089150" y="2292350"/>
              <a:ext cx="4914900" cy="4388882"/>
              <a:chOff x="2089150" y="2292350"/>
              <a:chExt cx="4914900" cy="4388882"/>
            </a:xfrm>
          </p:grpSpPr>
          <p:sp>
            <p:nvSpPr>
              <p:cNvPr id="129" name="TextBox 128"/>
              <p:cNvSpPr txBox="1"/>
              <p:nvPr/>
            </p:nvSpPr>
            <p:spPr>
              <a:xfrm>
                <a:off x="2433955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6029790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2199478" y="5942568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pic>
            <p:nvPicPr>
              <p:cNvPr id="138" name="Picture 137" descr="latex-image-1.pd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86450" y="59372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39" name="Picture 138" descr="latex-image-1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2051050" y="25971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40" name="Picture 139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5550" y="5797550"/>
                <a:ext cx="698500" cy="673100"/>
              </a:xfrm>
              <a:prstGeom prst="rect">
                <a:avLst/>
              </a:prstGeom>
            </p:spPr>
          </p:pic>
          <p:pic>
            <p:nvPicPr>
              <p:cNvPr id="141" name="Picture 140" descr="latex-image-1.pd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89150" y="2292350"/>
                <a:ext cx="673100" cy="723900"/>
              </a:xfrm>
              <a:prstGeom prst="rect">
                <a:avLst/>
              </a:prstGeom>
            </p:spPr>
          </p:pic>
        </p:grpSp>
      </p:grpSp>
      <p:sp>
        <p:nvSpPr>
          <p:cNvPr id="142" name="AutoShape 212"/>
          <p:cNvSpPr>
            <a:spLocks noChangeArrowheads="1"/>
          </p:cNvSpPr>
          <p:nvPr/>
        </p:nvSpPr>
        <p:spPr bwMode="auto">
          <a:xfrm>
            <a:off x="985663" y="4919549"/>
            <a:ext cx="620659" cy="487242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43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785325"/>
              </p:ext>
            </p:extLst>
          </p:nvPr>
        </p:nvGraphicFramePr>
        <p:xfrm>
          <a:off x="358144" y="3349408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9" name="Group 119"/>
          <p:cNvGrpSpPr>
            <a:grpSpLocks/>
          </p:cNvGrpSpPr>
          <p:nvPr/>
        </p:nvGrpSpPr>
        <p:grpSpPr>
          <a:xfrm>
            <a:off x="241300" y="3257966"/>
            <a:ext cx="3959051" cy="3290056"/>
            <a:chOff x="1752600" y="1244600"/>
            <a:chExt cx="5346700" cy="4356100"/>
          </a:xfrm>
        </p:grpSpPr>
        <p:sp>
          <p:nvSpPr>
            <p:cNvPr id="145" name="Oval 57"/>
            <p:cNvSpPr>
              <a:spLocks noChangeArrowheads="1"/>
            </p:cNvSpPr>
            <p:nvPr/>
          </p:nvSpPr>
          <p:spPr bwMode="auto">
            <a:xfrm>
              <a:off x="1752600" y="12446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Oval 58"/>
            <p:cNvSpPr>
              <a:spLocks noChangeArrowheads="1"/>
            </p:cNvSpPr>
            <p:nvPr/>
          </p:nvSpPr>
          <p:spPr bwMode="auto">
            <a:xfrm>
              <a:off x="25908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Oval 59"/>
            <p:cNvSpPr>
              <a:spLocks noChangeArrowheads="1"/>
            </p:cNvSpPr>
            <p:nvPr/>
          </p:nvSpPr>
          <p:spPr bwMode="auto">
            <a:xfrm>
              <a:off x="34290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Oval 60"/>
            <p:cNvSpPr>
              <a:spLocks noChangeArrowheads="1"/>
            </p:cNvSpPr>
            <p:nvPr/>
          </p:nvSpPr>
          <p:spPr bwMode="auto">
            <a:xfrm>
              <a:off x="42672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Oval 61"/>
            <p:cNvSpPr>
              <a:spLocks noChangeArrowheads="1"/>
            </p:cNvSpPr>
            <p:nvPr/>
          </p:nvSpPr>
          <p:spPr bwMode="auto">
            <a:xfrm>
              <a:off x="51054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Oval 62"/>
            <p:cNvSpPr>
              <a:spLocks noChangeArrowheads="1"/>
            </p:cNvSpPr>
            <p:nvPr/>
          </p:nvSpPr>
          <p:spPr bwMode="auto">
            <a:xfrm>
              <a:off x="59436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Oval 63"/>
            <p:cNvSpPr>
              <a:spLocks noChangeArrowheads="1"/>
            </p:cNvSpPr>
            <p:nvPr/>
          </p:nvSpPr>
          <p:spPr bwMode="auto">
            <a:xfrm>
              <a:off x="67818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Oval 64"/>
            <p:cNvSpPr>
              <a:spLocks noChangeArrowheads="1"/>
            </p:cNvSpPr>
            <p:nvPr/>
          </p:nvSpPr>
          <p:spPr bwMode="auto">
            <a:xfrm>
              <a:off x="1752600" y="19050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Oval 65"/>
            <p:cNvSpPr>
              <a:spLocks noChangeArrowheads="1"/>
            </p:cNvSpPr>
            <p:nvPr/>
          </p:nvSpPr>
          <p:spPr bwMode="auto">
            <a:xfrm>
              <a:off x="2590800" y="1905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Oval 66"/>
            <p:cNvSpPr>
              <a:spLocks noChangeArrowheads="1"/>
            </p:cNvSpPr>
            <p:nvPr/>
          </p:nvSpPr>
          <p:spPr bwMode="auto">
            <a:xfrm>
              <a:off x="3429000" y="1905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Oval 67"/>
            <p:cNvSpPr>
              <a:spLocks noChangeArrowheads="1"/>
            </p:cNvSpPr>
            <p:nvPr/>
          </p:nvSpPr>
          <p:spPr bwMode="auto">
            <a:xfrm>
              <a:off x="42672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Oval 68"/>
            <p:cNvSpPr>
              <a:spLocks noChangeArrowheads="1"/>
            </p:cNvSpPr>
            <p:nvPr/>
          </p:nvSpPr>
          <p:spPr bwMode="auto">
            <a:xfrm>
              <a:off x="51054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Oval 69"/>
            <p:cNvSpPr>
              <a:spLocks noChangeArrowheads="1"/>
            </p:cNvSpPr>
            <p:nvPr/>
          </p:nvSpPr>
          <p:spPr bwMode="auto">
            <a:xfrm>
              <a:off x="59436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Oval 70"/>
            <p:cNvSpPr>
              <a:spLocks noChangeArrowheads="1"/>
            </p:cNvSpPr>
            <p:nvPr/>
          </p:nvSpPr>
          <p:spPr bwMode="auto">
            <a:xfrm>
              <a:off x="6781800" y="1905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Oval 71"/>
            <p:cNvSpPr>
              <a:spLocks noChangeArrowheads="1"/>
            </p:cNvSpPr>
            <p:nvPr/>
          </p:nvSpPr>
          <p:spPr bwMode="auto">
            <a:xfrm>
              <a:off x="1752600" y="25908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Oval 72"/>
            <p:cNvSpPr>
              <a:spLocks noChangeArrowheads="1"/>
            </p:cNvSpPr>
            <p:nvPr/>
          </p:nvSpPr>
          <p:spPr bwMode="auto">
            <a:xfrm>
              <a:off x="2590800" y="25908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Oval 73"/>
            <p:cNvSpPr>
              <a:spLocks noChangeArrowheads="1"/>
            </p:cNvSpPr>
            <p:nvPr/>
          </p:nvSpPr>
          <p:spPr bwMode="auto">
            <a:xfrm>
              <a:off x="34290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Oval 74"/>
            <p:cNvSpPr>
              <a:spLocks noChangeArrowheads="1"/>
            </p:cNvSpPr>
            <p:nvPr/>
          </p:nvSpPr>
          <p:spPr bwMode="auto">
            <a:xfrm>
              <a:off x="4267200" y="2590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Oval 75"/>
            <p:cNvSpPr>
              <a:spLocks noChangeArrowheads="1"/>
            </p:cNvSpPr>
            <p:nvPr/>
          </p:nvSpPr>
          <p:spPr bwMode="auto">
            <a:xfrm>
              <a:off x="51054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Oval 76"/>
            <p:cNvSpPr>
              <a:spLocks noChangeArrowheads="1"/>
            </p:cNvSpPr>
            <p:nvPr/>
          </p:nvSpPr>
          <p:spPr bwMode="auto">
            <a:xfrm>
              <a:off x="5943600" y="2590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Oval 77"/>
            <p:cNvSpPr>
              <a:spLocks noChangeArrowheads="1"/>
            </p:cNvSpPr>
            <p:nvPr/>
          </p:nvSpPr>
          <p:spPr bwMode="auto">
            <a:xfrm>
              <a:off x="67818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Oval 78"/>
            <p:cNvSpPr>
              <a:spLocks noChangeAspect="1" noChangeArrowheads="1"/>
            </p:cNvSpPr>
            <p:nvPr/>
          </p:nvSpPr>
          <p:spPr bwMode="auto">
            <a:xfrm>
              <a:off x="1752600" y="32766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Oval 79"/>
            <p:cNvSpPr>
              <a:spLocks noChangeArrowheads="1"/>
            </p:cNvSpPr>
            <p:nvPr/>
          </p:nvSpPr>
          <p:spPr bwMode="auto">
            <a:xfrm>
              <a:off x="25908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Oval 80"/>
            <p:cNvSpPr>
              <a:spLocks noChangeArrowheads="1"/>
            </p:cNvSpPr>
            <p:nvPr/>
          </p:nvSpPr>
          <p:spPr bwMode="auto">
            <a:xfrm>
              <a:off x="34290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Oval 81"/>
            <p:cNvSpPr>
              <a:spLocks noChangeArrowheads="1"/>
            </p:cNvSpPr>
            <p:nvPr/>
          </p:nvSpPr>
          <p:spPr bwMode="auto">
            <a:xfrm>
              <a:off x="42672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Oval 82"/>
            <p:cNvSpPr>
              <a:spLocks noChangeArrowheads="1"/>
            </p:cNvSpPr>
            <p:nvPr/>
          </p:nvSpPr>
          <p:spPr bwMode="auto">
            <a:xfrm>
              <a:off x="5105400" y="32766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Oval 83"/>
            <p:cNvSpPr>
              <a:spLocks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Oval 84"/>
            <p:cNvSpPr>
              <a:spLocks noChangeArrowheads="1"/>
            </p:cNvSpPr>
            <p:nvPr/>
          </p:nvSpPr>
          <p:spPr bwMode="auto">
            <a:xfrm>
              <a:off x="6781800" y="3276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85"/>
            <p:cNvSpPr>
              <a:spLocks noChangeArrowheads="1"/>
            </p:cNvSpPr>
            <p:nvPr/>
          </p:nvSpPr>
          <p:spPr bwMode="auto">
            <a:xfrm>
              <a:off x="1765300" y="39370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Oval 86"/>
            <p:cNvSpPr>
              <a:spLocks noChangeArrowheads="1"/>
            </p:cNvSpPr>
            <p:nvPr/>
          </p:nvSpPr>
          <p:spPr bwMode="auto">
            <a:xfrm>
              <a:off x="2603500" y="3937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Oval 87"/>
            <p:cNvSpPr>
              <a:spLocks noChangeArrowheads="1"/>
            </p:cNvSpPr>
            <p:nvPr/>
          </p:nvSpPr>
          <p:spPr bwMode="auto">
            <a:xfrm>
              <a:off x="3441700" y="3937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Oval 88"/>
            <p:cNvSpPr>
              <a:spLocks noChangeArrowheads="1"/>
            </p:cNvSpPr>
            <p:nvPr/>
          </p:nvSpPr>
          <p:spPr bwMode="auto">
            <a:xfrm>
              <a:off x="4279900" y="3937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Oval 89"/>
            <p:cNvSpPr>
              <a:spLocks noChangeArrowheads="1"/>
            </p:cNvSpPr>
            <p:nvPr/>
          </p:nvSpPr>
          <p:spPr bwMode="auto">
            <a:xfrm>
              <a:off x="5118100" y="3937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Oval 90"/>
            <p:cNvSpPr>
              <a:spLocks noChangeArrowheads="1"/>
            </p:cNvSpPr>
            <p:nvPr/>
          </p:nvSpPr>
          <p:spPr bwMode="auto">
            <a:xfrm>
              <a:off x="5956300" y="3937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Oval 91"/>
            <p:cNvSpPr>
              <a:spLocks noChangeArrowheads="1"/>
            </p:cNvSpPr>
            <p:nvPr/>
          </p:nvSpPr>
          <p:spPr bwMode="auto">
            <a:xfrm>
              <a:off x="6794500" y="3937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Oval 92"/>
            <p:cNvSpPr>
              <a:spLocks noChangeArrowheads="1"/>
            </p:cNvSpPr>
            <p:nvPr/>
          </p:nvSpPr>
          <p:spPr bwMode="auto">
            <a:xfrm>
              <a:off x="1752600" y="46355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Oval 93"/>
            <p:cNvSpPr>
              <a:spLocks noChangeArrowheads="1"/>
            </p:cNvSpPr>
            <p:nvPr/>
          </p:nvSpPr>
          <p:spPr bwMode="auto">
            <a:xfrm>
              <a:off x="25908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Oval 94"/>
            <p:cNvSpPr>
              <a:spLocks noChangeArrowheads="1"/>
            </p:cNvSpPr>
            <p:nvPr/>
          </p:nvSpPr>
          <p:spPr bwMode="auto">
            <a:xfrm>
              <a:off x="34290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Oval 95"/>
            <p:cNvSpPr>
              <a:spLocks noChangeArrowheads="1"/>
            </p:cNvSpPr>
            <p:nvPr/>
          </p:nvSpPr>
          <p:spPr bwMode="auto">
            <a:xfrm>
              <a:off x="42672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Oval 96"/>
            <p:cNvSpPr>
              <a:spLocks noChangeArrowheads="1"/>
            </p:cNvSpPr>
            <p:nvPr/>
          </p:nvSpPr>
          <p:spPr bwMode="auto">
            <a:xfrm>
              <a:off x="51054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Oval 97"/>
            <p:cNvSpPr>
              <a:spLocks noChangeArrowheads="1"/>
            </p:cNvSpPr>
            <p:nvPr/>
          </p:nvSpPr>
          <p:spPr bwMode="auto">
            <a:xfrm>
              <a:off x="5943600" y="46355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Oval 98"/>
            <p:cNvSpPr>
              <a:spLocks noChangeArrowheads="1"/>
            </p:cNvSpPr>
            <p:nvPr/>
          </p:nvSpPr>
          <p:spPr bwMode="auto">
            <a:xfrm>
              <a:off x="6781800" y="46355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Oval 99"/>
            <p:cNvSpPr>
              <a:spLocks noChangeArrowheads="1"/>
            </p:cNvSpPr>
            <p:nvPr/>
          </p:nvSpPr>
          <p:spPr bwMode="auto">
            <a:xfrm>
              <a:off x="17526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Oval 100"/>
            <p:cNvSpPr>
              <a:spLocks noChangeArrowheads="1"/>
            </p:cNvSpPr>
            <p:nvPr/>
          </p:nvSpPr>
          <p:spPr bwMode="auto">
            <a:xfrm>
              <a:off x="25908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Oval 101"/>
            <p:cNvSpPr>
              <a:spLocks noChangeArrowheads="1"/>
            </p:cNvSpPr>
            <p:nvPr/>
          </p:nvSpPr>
          <p:spPr bwMode="auto">
            <a:xfrm>
              <a:off x="34290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Oval 102"/>
            <p:cNvSpPr>
              <a:spLocks noChangeArrowheads="1"/>
            </p:cNvSpPr>
            <p:nvPr/>
          </p:nvSpPr>
          <p:spPr bwMode="auto">
            <a:xfrm>
              <a:off x="42672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103"/>
            <p:cNvSpPr>
              <a:spLocks noChangeArrowheads="1"/>
            </p:cNvSpPr>
            <p:nvPr/>
          </p:nvSpPr>
          <p:spPr bwMode="auto">
            <a:xfrm>
              <a:off x="51054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104"/>
            <p:cNvSpPr>
              <a:spLocks noChangeArrowheads="1"/>
            </p:cNvSpPr>
            <p:nvPr/>
          </p:nvSpPr>
          <p:spPr bwMode="auto">
            <a:xfrm>
              <a:off x="59436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105"/>
            <p:cNvSpPr>
              <a:spLocks noChangeArrowheads="1"/>
            </p:cNvSpPr>
            <p:nvPr/>
          </p:nvSpPr>
          <p:spPr bwMode="auto">
            <a:xfrm>
              <a:off x="67818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185128" y="665946"/>
                <a:ext cx="1859868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norm</a:t>
                </a: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128" y="665946"/>
                <a:ext cx="1859868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651" t="-8974" r="-3257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607190" y="4038600"/>
                <a:ext cx="42906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/>
                    <a:cs typeface="Times New Roman"/>
                  </a:rPr>
                  <a:t>Choosing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/>
                      </a:rPr>
                      <m:t>𝛿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cs typeface="Times New Roman"/>
                      </a:rPr>
                      <m:t>min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⁡{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/>
                      </a:rPr>
                      <m:t>,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𝜖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}</m:t>
                    </m:r>
                  </m:oMath>
                </a14:m>
                <a:endParaRPr lang="en-US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190" y="4038600"/>
                <a:ext cx="4290695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1278" t="-83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35866" y="4575088"/>
                <a:ext cx="34019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cs typeface="Times New Roman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Times New Roman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  <a:cs typeface="Times New Roman"/>
                                </a:rPr>
                                <m:t>𝑧</m:t>
                              </m:r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/>
                              <a:cs typeface="Times New Roman"/>
                            </a:rPr>
                            <m:t>∞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cs typeface="Times New Roman"/>
                        </a:rPr>
                        <m:t>&lt;</m:t>
                      </m:r>
                      <m:r>
                        <a:rPr lang="en-US" sz="2000" b="0" i="1" smtClean="0">
                          <a:latin typeface="Cambria Math"/>
                          <a:cs typeface="Times New Roman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/>
                        </a:rPr>
                        <m:t>𝛿</m:t>
                      </m:r>
                      <m:r>
                        <a:rPr lang="en-US" sz="2000" b="0" i="1" smtClean="0">
                          <a:latin typeface="Cambria Math"/>
                          <a:cs typeface="Times New Roman"/>
                        </a:rPr>
                        <m:t>,    </m:t>
                      </m:r>
                      <m:r>
                        <a:rPr lang="en-US" sz="2000" b="0" i="1" smtClean="0">
                          <a:latin typeface="Cambria Math"/>
                          <a:cs typeface="Times New Roman"/>
                        </a:rPr>
                        <m:t>𝑐</m:t>
                      </m:r>
                      <m:r>
                        <a:rPr lang="en-US" sz="2000" b="0" i="1" smtClean="0">
                          <a:latin typeface="Cambria Math"/>
                          <a:cs typeface="Times New Roman"/>
                        </a:rPr>
                        <m:t>&gt;0</m:t>
                      </m:r>
                    </m:oMath>
                  </m:oMathPara>
                </a14:m>
                <a:endParaRPr lang="en-US" sz="2000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866" y="4575088"/>
                <a:ext cx="3401957" cy="400110"/>
              </a:xfrm>
              <a:prstGeom prst="rect">
                <a:avLst/>
              </a:prstGeom>
              <a:blipFill>
                <a:blip r:embed="rId12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/>
          <p:cNvGrpSpPr/>
          <p:nvPr/>
        </p:nvGrpSpPr>
        <p:grpSpPr>
          <a:xfrm>
            <a:off x="92286" y="1669792"/>
            <a:ext cx="1786754" cy="1357794"/>
            <a:chOff x="7216010" y="5300347"/>
            <a:chExt cx="2080390" cy="1790384"/>
          </a:xfrm>
        </p:grpSpPr>
        <p:grpSp>
          <p:nvGrpSpPr>
            <p:cNvPr id="83" name="Group 22"/>
            <p:cNvGrpSpPr/>
            <p:nvPr/>
          </p:nvGrpSpPr>
          <p:grpSpPr>
            <a:xfrm>
              <a:off x="7216010" y="5300347"/>
              <a:ext cx="2080390" cy="1790384"/>
              <a:chOff x="5928548" y="5135247"/>
              <a:chExt cx="2080390" cy="1790384"/>
            </a:xfrm>
          </p:grpSpPr>
          <p:pic>
            <p:nvPicPr>
              <p:cNvPr id="88" name="Picture 87" descr="colors2b.png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28548" y="5135247"/>
                <a:ext cx="2080390" cy="1790384"/>
              </a:xfrm>
              <a:prstGeom prst="rect">
                <a:avLst/>
              </a:prstGeom>
            </p:spPr>
          </p:pic>
          <p:sp>
            <p:nvSpPr>
              <p:cNvPr id="89" name="Rectangle 88"/>
              <p:cNvSpPr/>
              <p:nvPr/>
            </p:nvSpPr>
            <p:spPr bwMode="auto">
              <a:xfrm>
                <a:off x="6134100" y="5546409"/>
                <a:ext cx="1574800" cy="110839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4" name="Rectangle 83"/>
            <p:cNvSpPr/>
            <p:nvPr/>
          </p:nvSpPr>
          <p:spPr bwMode="auto">
            <a:xfrm>
              <a:off x="8534400" y="5592447"/>
              <a:ext cx="6096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8301038" y="6583047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7239000" y="5715000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7421562" y="5711509"/>
              <a:ext cx="1586918" cy="110839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2433955" y="1387364"/>
            <a:ext cx="6555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                                                  (by the </a:t>
            </a:r>
            <a:r>
              <a:rPr lang="en-US" sz="2000" dirty="0">
                <a:latin typeface="Times New Roman"/>
                <a:cs typeface="Times New Roman"/>
                <a:hlinkClick r:id="rId14" tooltip="Heine-Cantor theorem"/>
              </a:rPr>
              <a:t>Heine-Cantor theorem</a:t>
            </a:r>
            <a:r>
              <a:rPr lang="en-US" sz="2000" dirty="0">
                <a:latin typeface="Times New Roman"/>
                <a:cs typeface="Times New Roman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2029823" y="1462288"/>
                <a:ext cx="4155305" cy="747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∀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∃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&gt;0,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823" y="1462288"/>
                <a:ext cx="4155305" cy="747512"/>
              </a:xfrm>
              <a:prstGeom prst="rect">
                <a:avLst/>
              </a:prstGeom>
              <a:blipFill>
                <a:blip r:embed="rId15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tangle 92">
            <a:extLst>
              <a:ext uri="{FF2B5EF4-FFF2-40B4-BE49-F238E27FC236}">
                <a16:creationId xmlns:a16="http://schemas.microsoft.com/office/drawing/2014/main" id="{64D4D4BB-398F-4DA3-A4FE-DEE510EB3D55}"/>
              </a:ext>
            </a:extLst>
          </p:cNvPr>
          <p:cNvSpPr/>
          <p:nvPr/>
        </p:nvSpPr>
        <p:spPr>
          <a:xfrm>
            <a:off x="2112680" y="247837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 pitchFamily="31" charset="0"/>
                <a:sym typeface="Symbol" pitchFamily="31" charset="2"/>
              </a:rPr>
              <a:t>Choose small enough grid size so that..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87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7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495715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559689"/>
              </p:ext>
            </p:extLst>
          </p:nvPr>
        </p:nvGraphicFramePr>
        <p:xfrm>
          <a:off x="914400" y="2238305"/>
          <a:ext cx="3810000" cy="236251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Kick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Dive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Left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 Right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Left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2 , 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-1 , 1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Right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-1 , 1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 1, 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95654" name="Rectangle 38"/>
          <p:cNvSpPr>
            <a:spLocks noChangeArrowheads="1"/>
          </p:cNvSpPr>
          <p:nvPr/>
        </p:nvSpPr>
        <p:spPr bwMode="auto">
          <a:xfrm>
            <a:off x="304800" y="4884840"/>
            <a:ext cx="665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imes" pitchFamily="-111" charset="0"/>
              </a:rPr>
              <a:t>[Nash ’50]:</a:t>
            </a:r>
            <a:r>
              <a:rPr lang="en-US" sz="2400" i="1" dirty="0">
                <a:latin typeface="Times" pitchFamily="-111" charset="0"/>
              </a:rPr>
              <a:t> An equilibrium exists in every game.</a:t>
            </a:r>
            <a:endParaRPr lang="en-US" sz="2400" dirty="0">
              <a:latin typeface="Times" pitchFamily="-111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dirty="0">
              <a:latin typeface="Times" pitchFamily="-111" charset="0"/>
            </a:endParaRPr>
          </a:p>
        </p:txBody>
      </p:sp>
      <p:sp>
        <p:nvSpPr>
          <p:cNvPr id="495709" name="Rectangle 93"/>
          <p:cNvSpPr>
            <a:spLocks noChangeArrowheads="1"/>
          </p:cNvSpPr>
          <p:nvPr/>
        </p:nvSpPr>
        <p:spPr bwMode="auto">
          <a:xfrm>
            <a:off x="204788" y="3228905"/>
            <a:ext cx="577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/>
              <a:t>1/2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5710" name="Rectangle 94"/>
          <p:cNvSpPr>
            <a:spLocks noChangeArrowheads="1"/>
          </p:cNvSpPr>
          <p:nvPr/>
        </p:nvSpPr>
        <p:spPr bwMode="auto">
          <a:xfrm>
            <a:off x="228600" y="3940105"/>
            <a:ext cx="577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/>
              <a:t>1/2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5711" name="Rectangle 95"/>
          <p:cNvSpPr>
            <a:spLocks noChangeArrowheads="1"/>
          </p:cNvSpPr>
          <p:nvPr/>
        </p:nvSpPr>
        <p:spPr bwMode="auto">
          <a:xfrm>
            <a:off x="2667000" y="1704905"/>
            <a:ext cx="577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/>
              <a:t>2/5</a:t>
            </a:r>
          </a:p>
        </p:txBody>
      </p:sp>
      <p:sp>
        <p:nvSpPr>
          <p:cNvPr id="19466" name="Rectangle 97"/>
          <p:cNvSpPr>
            <a:spLocks noChangeArrowheads="1"/>
          </p:cNvSpPr>
          <p:nvPr/>
        </p:nvSpPr>
        <p:spPr bwMode="auto">
          <a:xfrm>
            <a:off x="5867400" y="2589142"/>
            <a:ext cx="3276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i="1" dirty="0">
                <a:latin typeface="Times" pitchFamily="-111" charset="0"/>
              </a:rPr>
              <a:t> A pair of randomized strategies so that no player has incentive to deviate if the other stays put.</a:t>
            </a:r>
            <a:endParaRPr lang="en-US" sz="2200" dirty="0">
              <a:latin typeface="Times" pitchFamily="-111" charset="0"/>
            </a:endParaRPr>
          </a:p>
        </p:txBody>
      </p:sp>
      <p:sp>
        <p:nvSpPr>
          <p:cNvPr id="19467" name="Rectangle 98"/>
          <p:cNvSpPr>
            <a:spLocks noChangeArrowheads="1"/>
          </p:cNvSpPr>
          <p:nvPr/>
        </p:nvSpPr>
        <p:spPr bwMode="auto">
          <a:xfrm>
            <a:off x="5486400" y="2176392"/>
            <a:ext cx="189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latin typeface="Times" pitchFamily="-111" charset="0"/>
              </a:rPr>
              <a:t>Equilibrium:</a:t>
            </a:r>
          </a:p>
        </p:txBody>
      </p:sp>
      <p:sp>
        <p:nvSpPr>
          <p:cNvPr id="14" name="Rectangle 95"/>
          <p:cNvSpPr>
            <a:spLocks noChangeArrowheads="1"/>
          </p:cNvSpPr>
          <p:nvPr/>
        </p:nvSpPr>
        <p:spPr bwMode="auto">
          <a:xfrm>
            <a:off x="3709988" y="1719192"/>
            <a:ext cx="577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/>
              <a:t>3/5</a:t>
            </a:r>
          </a:p>
        </p:txBody>
      </p:sp>
      <p:sp>
        <p:nvSpPr>
          <p:cNvPr id="12" name="Rectangle 40"/>
          <p:cNvSpPr>
            <a:spLocks noChangeArrowheads="1"/>
          </p:cNvSpPr>
          <p:nvPr/>
        </p:nvSpPr>
        <p:spPr bwMode="auto">
          <a:xfrm>
            <a:off x="499481" y="5420033"/>
            <a:ext cx="8537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  <a:sym typeface="Symbol"/>
              </a:rPr>
              <a:t>no poly-time algorithm known, despite intense effort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4788" y="-26736"/>
            <a:ext cx="8540750" cy="1143000"/>
          </a:xfrm>
        </p:spPr>
        <p:txBody>
          <a:bodyPr/>
          <a:lstStyle/>
          <a:p>
            <a:pPr eaLnBrk="1" hangingPunct="1"/>
            <a:r>
              <a:rPr lang="en-US" sz="3600" b="1" dirty="0">
                <a:effectLst/>
                <a:latin typeface="Times New Roman"/>
                <a:ea typeface="ＭＳ Ｐゴシック" pitchFamily="-111" charset="-128"/>
                <a:cs typeface="Times New Roman"/>
              </a:rPr>
              <a:t>Games and </a:t>
            </a:r>
            <a:r>
              <a:rPr lang="en-US" sz="3600" b="1" dirty="0" err="1">
                <a:effectLst/>
                <a:latin typeface="Times New Roman"/>
                <a:ea typeface="ＭＳ Ｐゴシック" pitchFamily="-111" charset="-128"/>
                <a:cs typeface="Times New Roman"/>
              </a:rPr>
              <a:t>Equilibria</a:t>
            </a:r>
            <a:endParaRPr lang="en-US" sz="3600" b="1" dirty="0">
              <a:effectLst/>
              <a:latin typeface="Times New Roman"/>
              <a:ea typeface="ＭＳ Ｐゴシック" pitchFamily="-111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8736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2D-Brouwer on the Square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774700" y="1422400"/>
                <a:ext cx="4948021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/>
                    <a:cs typeface="Times New Roman"/>
                  </a:rPr>
                  <a:t>- pick a sequence of epsilons: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/>
                            <a:cs typeface="Times New Roman"/>
                          </a:rPr>
                          <m:t>2</m:t>
                        </m:r>
                      </m:e>
                      <m:sup>
                        <m:r>
                          <a:rPr lang="en-US" b="0" i="0" smtClean="0">
                            <a:latin typeface="Cambria Math"/>
                            <a:cs typeface="Times New Roman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Times New Roman"/>
                          </a:rPr>
                          <m:t>i</m:t>
                        </m:r>
                      </m:sup>
                    </m:sSup>
                    <m:r>
                      <a:rPr lang="en-US" b="0" i="0" smtClean="0">
                        <a:latin typeface="Cambria Math"/>
                        <a:cs typeface="Times New Roman"/>
                      </a:rPr>
                      <m:t>, 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cs typeface="Times New Roman"/>
                      </a:rPr>
                      <m:t>i</m:t>
                    </m:r>
                    <m:r>
                      <a:rPr lang="en-US" b="0" i="0" smtClean="0">
                        <a:latin typeface="Cambria Math"/>
                        <a:cs typeface="Times New Roman"/>
                      </a:rPr>
                      <m:t>=1, 2, …</m:t>
                    </m:r>
                  </m:oMath>
                </a14:m>
                <a:endParaRPr lang="en-US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00" y="1422400"/>
                <a:ext cx="4948021" cy="378245"/>
              </a:xfrm>
              <a:prstGeom prst="rect">
                <a:avLst/>
              </a:prstGeom>
              <a:blipFill rotWithShape="1">
                <a:blip r:embed="rId3"/>
                <a:stretch>
                  <a:fillRect l="-985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774700" y="1906032"/>
                <a:ext cx="7812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/>
                    <a:cs typeface="Times New Roman"/>
                  </a:rPr>
                  <a:t>- define a sequence of triangulations of diameter: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Times New Roman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Times New Roman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cs typeface="Times New Roman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  <a:cs typeface="Times New Roman"/>
                      </a:rPr>
                      <m:t>,   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=1,2,…</m:t>
                    </m:r>
                  </m:oMath>
                </a14:m>
                <a:endParaRPr lang="en-US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00" y="1906032"/>
                <a:ext cx="7812908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624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844885" y="2489200"/>
                <a:ext cx="74007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/>
                    <a:cs typeface="Times New Roman"/>
                  </a:rPr>
                  <a:t>- pick a trichromatic triangle in each triangulation. Its corner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/>
                      </a:rPr>
                      <m:t>,  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=1,2,…</m:t>
                    </m:r>
                  </m:oMath>
                </a14:m>
                <a:endParaRPr lang="en-US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85" y="2489200"/>
                <a:ext cx="740074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74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296203" y="3808968"/>
                <a:ext cx="2615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/>
                    <a:cs typeface="Times New Roman"/>
                  </a:rPr>
                  <a:t>Claim: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cs typeface="Times New Roman"/>
                              </a:rPr>
                              <m:t>𝒘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cs typeface="Times New Roman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Times New Roman"/>
                          </a:rPr>
                          <m:t>𝒘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Times New Roman"/>
                          </a:rPr>
                          <m:t>∗</m:t>
                        </m:r>
                      </m:sup>
                    </m:sSup>
                  </m:oMath>
                </a14:m>
                <a:endParaRPr lang="en-US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03" y="3808968"/>
                <a:ext cx="2615272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2098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52742" y="927100"/>
            <a:ext cx="5741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Finishing the proof  of  </a:t>
            </a:r>
            <a:r>
              <a:rPr lang="en-US" dirty="0" err="1">
                <a:latin typeface="Times New Roman"/>
                <a:cs typeface="Times New Roman"/>
              </a:rPr>
              <a:t>Brouwer’s</a:t>
            </a:r>
            <a:r>
              <a:rPr lang="en-US" dirty="0">
                <a:latin typeface="Times New Roman"/>
                <a:cs typeface="Times New Roman"/>
              </a:rPr>
              <a:t> Theorem (Compactness):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844885" y="2971800"/>
                <a:ext cx="73496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/>
                    <a:cs typeface="Times New Roman"/>
                  </a:rPr>
                  <a:t>- by compactness, this sequence has a converging subsequence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/>
                      </a:rPr>
                      <m:t>,  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=1,2,…</m:t>
                    </m:r>
                  </m:oMath>
                </a14:m>
                <a:endParaRPr lang="en-US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85" y="2971800"/>
                <a:ext cx="7349641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747" t="-83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156325" y="3334266"/>
                <a:ext cx="20693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/>
                    <a:cs typeface="Times New Roman"/>
                  </a:rPr>
                  <a:t>with limit point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latin typeface="Times New Roman"/>
                    <a:cs typeface="Times New Roman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325" y="3334266"/>
                <a:ext cx="2069349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265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96203" y="4330700"/>
            <a:ext cx="89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Proof:</a:t>
            </a:r>
            <a:endParaRPr lang="en-US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30127" y="4330700"/>
                <a:ext cx="73502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/>
                    <a:cs typeface="Times New Roman"/>
                  </a:rPr>
                  <a:t>Define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/>
                      </a:rPr>
                      <m:t>,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)</m:t>
                    </m:r>
                  </m:oMath>
                </a14:m>
                <a:r>
                  <a:rPr lang="en-US" dirty="0">
                    <a:latin typeface="Times New Roman"/>
                    <a:cs typeface="Times New Roman"/>
                  </a:rPr>
                  <a:t>. Clearly,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/>
                      </a:rPr>
                      <m:t>𝑔</m:t>
                    </m:r>
                  </m:oMath>
                </a14:m>
                <a:r>
                  <a:rPr lang="en-US" dirty="0">
                    <a:latin typeface="Times New Roman"/>
                    <a:cs typeface="Times New Roman"/>
                  </a:rPr>
                  <a:t> is continuous since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(.,.)</m:t>
                    </m:r>
                  </m:oMath>
                </a14:m>
                <a:r>
                  <a:rPr lang="en-US" dirty="0">
                    <a:latin typeface="Times New Roman"/>
                    <a:cs typeface="Times New Roman"/>
                  </a:rPr>
                  <a:t>            is continuous and so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/>
                      </a:rPr>
                      <m:t>𝑓</m:t>
                    </m:r>
                  </m:oMath>
                </a14:m>
                <a:r>
                  <a:rPr lang="en-US" dirty="0">
                    <a:latin typeface="Times New Roman"/>
                    <a:cs typeface="Times New Roman"/>
                  </a:rPr>
                  <a:t>. It follows from continuity that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27" y="4330700"/>
                <a:ext cx="7350298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663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130127" y="5574784"/>
                <a:ext cx="6767815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/>
                    <a:cs typeface="Times New Roman"/>
                  </a:rPr>
                  <a:t>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/>
                      </a:rPr>
                      <m:t>0≤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cs typeface="Times New Roman"/>
                      </a:rPr>
                      <m:t>≤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>
                    <a:latin typeface="Times New Roman"/>
                    <a:cs typeface="Times New Roman"/>
                  </a:rPr>
                  <a:t>. Hence,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cs typeface="Times New Roman"/>
                      </a:rPr>
                      <m:t>→0</m:t>
                    </m:r>
                  </m:oMath>
                </a14:m>
                <a:r>
                  <a:rPr lang="en-US" dirty="0">
                    <a:latin typeface="Times New Roman"/>
                    <a:cs typeface="Times New Roman"/>
                  </a:rPr>
                  <a:t>. It follows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cs typeface="Times New Roman"/>
                      </a:rPr>
                      <m:t>=0</m:t>
                    </m:r>
                  </m:oMath>
                </a14:m>
                <a:r>
                  <a:rPr lang="en-US" dirty="0">
                    <a:latin typeface="Times New Roman"/>
                    <a:cs typeface="Times New Roman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27" y="5574784"/>
                <a:ext cx="6767815" cy="404983"/>
              </a:xfrm>
              <a:prstGeom prst="rect">
                <a:avLst/>
              </a:prstGeom>
              <a:blipFill rotWithShape="1">
                <a:blip r:embed="rId10"/>
                <a:stretch>
                  <a:fillRect l="-720" t="-2985"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191219" y="6140450"/>
                <a:ext cx="44973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/>
                    <a:cs typeface="Times New Roman"/>
                  </a:rPr>
                  <a:t>Therefore,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cs typeface="Times New Roman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cs typeface="Times New Roman"/>
                      </a:rPr>
                      <m:t>=0⇒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219" y="6140450"/>
                <a:ext cx="4497385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108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>
            <a:spLocks noChangeAspect="1"/>
          </p:cNvSpPr>
          <p:nvPr/>
        </p:nvSpPr>
        <p:spPr bwMode="auto">
          <a:xfrm>
            <a:off x="6019165" y="6450418"/>
            <a:ext cx="146685" cy="13851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11475" y="5029200"/>
                <a:ext cx="30068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→∞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475" y="5029200"/>
                <a:ext cx="3006849" cy="400110"/>
              </a:xfrm>
              <a:prstGeom prst="rect">
                <a:avLst/>
              </a:prstGeom>
              <a:blipFill rotWithShape="1">
                <a:blip r:embed="rId12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9766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30" grpId="0"/>
      <p:bldP spid="140" grpId="0"/>
      <p:bldP spid="144" grpId="0"/>
      <p:bldP spid="142" grpId="0"/>
      <p:bldP spid="18" grpId="0"/>
      <p:bldP spid="21" grpId="0"/>
      <p:bldP spid="22" grpId="0"/>
      <p:bldP spid="30" grpId="0"/>
      <p:bldP spid="34" grpId="0"/>
      <p:bldP spid="37" grpId="0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27100" y="1285557"/>
            <a:ext cx="1142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49B1FF"/>
                </a:solidFill>
                <a:latin typeface="Times New Roman"/>
                <a:cs typeface="Times New Roman"/>
              </a:rPr>
              <a:t>Menu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1549401" y="1816099"/>
            <a:ext cx="7151669" cy="802105"/>
            <a:chOff x="1549401" y="2171699"/>
            <a:chExt cx="7151669" cy="802105"/>
          </a:xfrm>
        </p:grpSpPr>
        <p:sp>
          <p:nvSpPr>
            <p:cNvPr id="24" name="TextBox 23"/>
            <p:cNvSpPr txBox="1"/>
            <p:nvPr/>
          </p:nvSpPr>
          <p:spPr>
            <a:xfrm>
              <a:off x="1841500" y="2450584"/>
              <a:ext cx="6859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/>
                  <a:cs typeface="Times New Roman"/>
                </a:rPr>
                <a:t>Existence Theorems: Nash, </a:t>
              </a:r>
              <a:r>
                <a:rPr lang="en-US" sz="2800" dirty="0" err="1">
                  <a:latin typeface="Times New Roman"/>
                  <a:cs typeface="Times New Roman"/>
                </a:rPr>
                <a:t>Brouwer</a:t>
              </a:r>
              <a:r>
                <a:rPr lang="en-US" sz="2800" dirty="0">
                  <a:latin typeface="Times New Roman"/>
                  <a:cs typeface="Times New Roman"/>
                </a:rPr>
                <a:t>,</a:t>
              </a:r>
              <a:r>
                <a:rPr lang="en-US" sz="2800" b="1" dirty="0">
                  <a:latin typeface="Times New Roman"/>
                  <a:cs typeface="Times New Roman"/>
                </a:rPr>
                <a:t> </a:t>
              </a:r>
              <a:r>
                <a:rPr lang="en-US" sz="2800" dirty="0" err="1">
                  <a:latin typeface="Times New Roman"/>
                  <a:cs typeface="Times New Roman"/>
                </a:rPr>
                <a:t>Sperner</a:t>
              </a:r>
              <a:endParaRPr lang="en-US" sz="2800" dirty="0">
                <a:latin typeface="Times New Roman"/>
                <a:cs typeface="Times New Roman"/>
              </a:endParaRPr>
            </a:p>
          </p:txBody>
        </p:sp>
        <p:cxnSp>
          <p:nvCxnSpPr>
            <p:cNvPr id="27" name="Elbow Connector 26"/>
            <p:cNvCxnSpPr/>
            <p:nvPr/>
          </p:nvCxnSpPr>
          <p:spPr>
            <a:xfrm rot="16200000" flipH="1">
              <a:off x="1416735" y="2304365"/>
              <a:ext cx="557431" cy="292100"/>
            </a:xfrm>
            <a:prstGeom prst="bentConnector3">
              <a:avLst>
                <a:gd name="adj1" fmla="val 100123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7" name="Group 14"/>
          <p:cNvGrpSpPr/>
          <p:nvPr/>
        </p:nvGrpSpPr>
        <p:grpSpPr>
          <a:xfrm>
            <a:off x="1524000" y="2362200"/>
            <a:ext cx="6542656" cy="802105"/>
            <a:chOff x="1549401" y="2171699"/>
            <a:chExt cx="6542656" cy="8021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841500" y="2450584"/>
                  <a:ext cx="625055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Times New Roman"/>
                      <a:cs typeface="Times New Roman"/>
                    </a:rPr>
                    <a:t>(Constructive) proof of </a:t>
                  </a:r>
                  <a:r>
                    <a:rPr lang="en-US" sz="2800" dirty="0" err="1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Times New Roman"/>
                      <a:cs typeface="Times New Roman"/>
                    </a:rPr>
                    <a:t>Sperner</a:t>
                  </a:r>
                  <a:r>
                    <a:rPr lang="en-US" sz="28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Times New Roman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cs typeface="Times New Roman"/>
                        </a:rPr>
                        <m:t>→</m:t>
                      </m:r>
                    </m:oMath>
                  </a14:m>
                  <a:r>
                    <a:rPr lang="en-US" sz="28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Times New Roman"/>
                      <a:cs typeface="Times New Roman"/>
                    </a:rPr>
                    <a:t> PPAD.</a:t>
                  </a: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1500" y="2450584"/>
                  <a:ext cx="6250557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049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Elbow Connector 8"/>
            <p:cNvCxnSpPr/>
            <p:nvPr/>
          </p:nvCxnSpPr>
          <p:spPr>
            <a:xfrm rot="16200000" flipH="1">
              <a:off x="1416735" y="2304365"/>
              <a:ext cx="557431" cy="292100"/>
            </a:xfrm>
            <a:prstGeom prst="bentConnector3">
              <a:avLst>
                <a:gd name="adj1" fmla="val 100123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50186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7722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-762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Proof of </a:t>
            </a:r>
            <a:r>
              <a:rPr lang="en-US" sz="3600" dirty="0" err="1"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Sperner’s</a:t>
            </a:r>
            <a:r>
              <a:rPr lang="en-US" sz="3600" dirty="0"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 Lemma</a:t>
            </a:r>
            <a:endParaRPr lang="en-US" sz="3600" dirty="0">
              <a:effectLst/>
              <a:ea typeface="ＭＳ Ｐゴシック" pitchFamily="31" charset="-128"/>
              <a:cs typeface="ＭＳ Ｐゴシック" pitchFamily="31" charset="-128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290651"/>
              </p:ext>
            </p:extLst>
          </p:nvPr>
        </p:nvGraphicFramePr>
        <p:xfrm>
          <a:off x="2637155" y="1763258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3140970" y="21706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66"/>
          <p:cNvSpPr>
            <a:spLocks noChangeArrowheads="1"/>
          </p:cNvSpPr>
          <p:nvPr/>
        </p:nvSpPr>
        <p:spPr bwMode="auto">
          <a:xfrm>
            <a:off x="3761629" y="21706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4382287" y="21706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68"/>
          <p:cNvSpPr>
            <a:spLocks noChangeArrowheads="1"/>
          </p:cNvSpPr>
          <p:nvPr/>
        </p:nvSpPr>
        <p:spPr bwMode="auto">
          <a:xfrm>
            <a:off x="5002946" y="21706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5623605" y="21706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72"/>
          <p:cNvSpPr>
            <a:spLocks noChangeArrowheads="1"/>
          </p:cNvSpPr>
          <p:nvPr/>
        </p:nvSpPr>
        <p:spPr bwMode="auto">
          <a:xfrm>
            <a:off x="3140970" y="26885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73"/>
          <p:cNvSpPr>
            <a:spLocks noChangeArrowheads="1"/>
          </p:cNvSpPr>
          <p:nvPr/>
        </p:nvSpPr>
        <p:spPr bwMode="auto">
          <a:xfrm>
            <a:off x="3761629" y="26885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74"/>
          <p:cNvSpPr>
            <a:spLocks noChangeArrowheads="1"/>
          </p:cNvSpPr>
          <p:nvPr/>
        </p:nvSpPr>
        <p:spPr bwMode="auto">
          <a:xfrm>
            <a:off x="4382287" y="26885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5002946" y="26885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76"/>
          <p:cNvSpPr>
            <a:spLocks noChangeArrowheads="1"/>
          </p:cNvSpPr>
          <p:nvPr/>
        </p:nvSpPr>
        <p:spPr bwMode="auto">
          <a:xfrm>
            <a:off x="5623605" y="26885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79"/>
          <p:cNvSpPr>
            <a:spLocks noChangeArrowheads="1"/>
          </p:cNvSpPr>
          <p:nvPr/>
        </p:nvSpPr>
        <p:spPr bwMode="auto">
          <a:xfrm>
            <a:off x="3140970" y="32065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80"/>
          <p:cNvSpPr>
            <a:spLocks noChangeArrowheads="1"/>
          </p:cNvSpPr>
          <p:nvPr/>
        </p:nvSpPr>
        <p:spPr bwMode="auto">
          <a:xfrm>
            <a:off x="3761629" y="32065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81"/>
          <p:cNvSpPr>
            <a:spLocks noChangeArrowheads="1"/>
          </p:cNvSpPr>
          <p:nvPr/>
        </p:nvSpPr>
        <p:spPr bwMode="auto">
          <a:xfrm>
            <a:off x="4382287" y="32065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2"/>
          <p:cNvSpPr>
            <a:spLocks noChangeArrowheads="1"/>
          </p:cNvSpPr>
          <p:nvPr/>
        </p:nvSpPr>
        <p:spPr bwMode="auto">
          <a:xfrm>
            <a:off x="5002946" y="32065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83"/>
          <p:cNvSpPr>
            <a:spLocks noChangeArrowheads="1"/>
          </p:cNvSpPr>
          <p:nvPr/>
        </p:nvSpPr>
        <p:spPr bwMode="auto">
          <a:xfrm>
            <a:off x="5623605" y="32065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86"/>
          <p:cNvSpPr>
            <a:spLocks noChangeArrowheads="1"/>
          </p:cNvSpPr>
          <p:nvPr/>
        </p:nvSpPr>
        <p:spPr bwMode="auto">
          <a:xfrm>
            <a:off x="3150374" y="37053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87"/>
          <p:cNvSpPr>
            <a:spLocks noChangeArrowheads="1"/>
          </p:cNvSpPr>
          <p:nvPr/>
        </p:nvSpPr>
        <p:spPr bwMode="auto">
          <a:xfrm>
            <a:off x="3771033" y="37053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88"/>
          <p:cNvSpPr>
            <a:spLocks noChangeArrowheads="1"/>
          </p:cNvSpPr>
          <p:nvPr/>
        </p:nvSpPr>
        <p:spPr bwMode="auto">
          <a:xfrm>
            <a:off x="4391691" y="37053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89"/>
          <p:cNvSpPr>
            <a:spLocks noChangeArrowheads="1"/>
          </p:cNvSpPr>
          <p:nvPr/>
        </p:nvSpPr>
        <p:spPr bwMode="auto">
          <a:xfrm>
            <a:off x="5012350" y="37053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90"/>
          <p:cNvSpPr>
            <a:spLocks noChangeArrowheads="1"/>
          </p:cNvSpPr>
          <p:nvPr/>
        </p:nvSpPr>
        <p:spPr bwMode="auto">
          <a:xfrm>
            <a:off x="5633009" y="37053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93"/>
          <p:cNvSpPr>
            <a:spLocks noChangeArrowheads="1"/>
          </p:cNvSpPr>
          <p:nvPr/>
        </p:nvSpPr>
        <p:spPr bwMode="auto">
          <a:xfrm>
            <a:off x="3140970" y="42328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94"/>
          <p:cNvSpPr>
            <a:spLocks noChangeArrowheads="1"/>
          </p:cNvSpPr>
          <p:nvPr/>
        </p:nvSpPr>
        <p:spPr bwMode="auto">
          <a:xfrm>
            <a:off x="3761629" y="42328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95"/>
          <p:cNvSpPr>
            <a:spLocks noChangeArrowheads="1"/>
          </p:cNvSpPr>
          <p:nvPr/>
        </p:nvSpPr>
        <p:spPr bwMode="auto">
          <a:xfrm>
            <a:off x="4382287" y="42328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96"/>
          <p:cNvSpPr>
            <a:spLocks noChangeArrowheads="1"/>
          </p:cNvSpPr>
          <p:nvPr/>
        </p:nvSpPr>
        <p:spPr bwMode="auto">
          <a:xfrm>
            <a:off x="5002946" y="42328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97"/>
          <p:cNvSpPr>
            <a:spLocks noChangeArrowheads="1"/>
          </p:cNvSpPr>
          <p:nvPr/>
        </p:nvSpPr>
        <p:spPr bwMode="auto">
          <a:xfrm>
            <a:off x="5623605" y="42328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57"/>
          <p:cNvSpPr>
            <a:spLocks noChangeArrowheads="1"/>
          </p:cNvSpPr>
          <p:nvPr/>
        </p:nvSpPr>
        <p:spPr bwMode="auto">
          <a:xfrm>
            <a:off x="2520311" y="16718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58"/>
          <p:cNvSpPr>
            <a:spLocks noChangeArrowheads="1"/>
          </p:cNvSpPr>
          <p:nvPr/>
        </p:nvSpPr>
        <p:spPr bwMode="auto">
          <a:xfrm>
            <a:off x="3140970" y="16718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59"/>
          <p:cNvSpPr>
            <a:spLocks noChangeArrowheads="1"/>
          </p:cNvSpPr>
          <p:nvPr/>
        </p:nvSpPr>
        <p:spPr bwMode="auto">
          <a:xfrm>
            <a:off x="3761629" y="16718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Oval 60"/>
          <p:cNvSpPr>
            <a:spLocks noChangeArrowheads="1"/>
          </p:cNvSpPr>
          <p:nvPr/>
        </p:nvSpPr>
        <p:spPr bwMode="auto">
          <a:xfrm>
            <a:off x="4382287" y="16718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Oval 61"/>
          <p:cNvSpPr>
            <a:spLocks noChangeArrowheads="1"/>
          </p:cNvSpPr>
          <p:nvPr/>
        </p:nvSpPr>
        <p:spPr bwMode="auto">
          <a:xfrm>
            <a:off x="5002946" y="16718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62"/>
          <p:cNvSpPr>
            <a:spLocks noChangeArrowheads="1"/>
          </p:cNvSpPr>
          <p:nvPr/>
        </p:nvSpPr>
        <p:spPr bwMode="auto">
          <a:xfrm>
            <a:off x="5623605" y="16718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63"/>
          <p:cNvSpPr>
            <a:spLocks noChangeArrowheads="1"/>
          </p:cNvSpPr>
          <p:nvPr/>
        </p:nvSpPr>
        <p:spPr bwMode="auto">
          <a:xfrm>
            <a:off x="6244264" y="16718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64"/>
          <p:cNvSpPr>
            <a:spLocks noChangeArrowheads="1"/>
          </p:cNvSpPr>
          <p:nvPr/>
        </p:nvSpPr>
        <p:spPr bwMode="auto">
          <a:xfrm>
            <a:off x="2520311" y="21706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70"/>
          <p:cNvSpPr>
            <a:spLocks noChangeArrowheads="1"/>
          </p:cNvSpPr>
          <p:nvPr/>
        </p:nvSpPr>
        <p:spPr bwMode="auto">
          <a:xfrm>
            <a:off x="6244264" y="21706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71"/>
          <p:cNvSpPr>
            <a:spLocks noChangeArrowheads="1"/>
          </p:cNvSpPr>
          <p:nvPr/>
        </p:nvSpPr>
        <p:spPr bwMode="auto">
          <a:xfrm>
            <a:off x="2520311" y="26885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77"/>
          <p:cNvSpPr>
            <a:spLocks noChangeArrowheads="1"/>
          </p:cNvSpPr>
          <p:nvPr/>
        </p:nvSpPr>
        <p:spPr bwMode="auto">
          <a:xfrm>
            <a:off x="6244264" y="26885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78"/>
          <p:cNvSpPr>
            <a:spLocks noChangeAspect="1" noChangeArrowheads="1"/>
          </p:cNvSpPr>
          <p:nvPr/>
        </p:nvSpPr>
        <p:spPr bwMode="auto">
          <a:xfrm>
            <a:off x="2520311" y="3206536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84"/>
          <p:cNvSpPr>
            <a:spLocks noChangeArrowheads="1"/>
          </p:cNvSpPr>
          <p:nvPr/>
        </p:nvSpPr>
        <p:spPr bwMode="auto">
          <a:xfrm>
            <a:off x="6244264" y="320653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Oval 85"/>
          <p:cNvSpPr>
            <a:spLocks noChangeArrowheads="1"/>
          </p:cNvSpPr>
          <p:nvPr/>
        </p:nvSpPr>
        <p:spPr bwMode="auto">
          <a:xfrm>
            <a:off x="2529715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Oval 91"/>
          <p:cNvSpPr>
            <a:spLocks noChangeArrowheads="1"/>
          </p:cNvSpPr>
          <p:nvPr/>
        </p:nvSpPr>
        <p:spPr bwMode="auto">
          <a:xfrm>
            <a:off x="6253668" y="37053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Oval 92"/>
          <p:cNvSpPr>
            <a:spLocks noChangeArrowheads="1"/>
          </p:cNvSpPr>
          <p:nvPr/>
        </p:nvSpPr>
        <p:spPr bwMode="auto">
          <a:xfrm>
            <a:off x="2520311" y="42328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Oval 98"/>
          <p:cNvSpPr>
            <a:spLocks noChangeArrowheads="1"/>
          </p:cNvSpPr>
          <p:nvPr/>
        </p:nvSpPr>
        <p:spPr bwMode="auto">
          <a:xfrm>
            <a:off x="6244264" y="42328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Oval 99"/>
          <p:cNvSpPr>
            <a:spLocks noChangeArrowheads="1"/>
          </p:cNvSpPr>
          <p:nvPr/>
        </p:nvSpPr>
        <p:spPr bwMode="auto">
          <a:xfrm>
            <a:off x="2520311" y="47316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Oval 100"/>
          <p:cNvSpPr>
            <a:spLocks noChangeArrowheads="1"/>
          </p:cNvSpPr>
          <p:nvPr/>
        </p:nvSpPr>
        <p:spPr bwMode="auto">
          <a:xfrm>
            <a:off x="3140970" y="47316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Oval 101"/>
          <p:cNvSpPr>
            <a:spLocks noChangeArrowheads="1"/>
          </p:cNvSpPr>
          <p:nvPr/>
        </p:nvSpPr>
        <p:spPr bwMode="auto">
          <a:xfrm>
            <a:off x="3761629" y="47316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Oval 102"/>
          <p:cNvSpPr>
            <a:spLocks noChangeArrowheads="1"/>
          </p:cNvSpPr>
          <p:nvPr/>
        </p:nvSpPr>
        <p:spPr bwMode="auto">
          <a:xfrm>
            <a:off x="4382287" y="47316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Oval 103"/>
          <p:cNvSpPr>
            <a:spLocks noChangeArrowheads="1"/>
          </p:cNvSpPr>
          <p:nvPr/>
        </p:nvSpPr>
        <p:spPr bwMode="auto">
          <a:xfrm>
            <a:off x="5002946" y="473166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Oval 104"/>
          <p:cNvSpPr>
            <a:spLocks noChangeArrowheads="1"/>
          </p:cNvSpPr>
          <p:nvPr/>
        </p:nvSpPr>
        <p:spPr bwMode="auto">
          <a:xfrm>
            <a:off x="5623605" y="47316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Oval 105"/>
          <p:cNvSpPr>
            <a:spLocks noChangeArrowheads="1"/>
          </p:cNvSpPr>
          <p:nvPr/>
        </p:nvSpPr>
        <p:spPr bwMode="auto">
          <a:xfrm>
            <a:off x="6244264" y="47316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3140970" y="21706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3761629" y="21706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67"/>
          <p:cNvSpPr>
            <a:spLocks noChangeArrowheads="1"/>
          </p:cNvSpPr>
          <p:nvPr/>
        </p:nvSpPr>
        <p:spPr bwMode="auto">
          <a:xfrm>
            <a:off x="4382287" y="21706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68"/>
          <p:cNvSpPr>
            <a:spLocks noChangeArrowheads="1"/>
          </p:cNvSpPr>
          <p:nvPr/>
        </p:nvSpPr>
        <p:spPr bwMode="auto">
          <a:xfrm>
            <a:off x="5002946" y="21706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Oval 69"/>
          <p:cNvSpPr>
            <a:spLocks noChangeArrowheads="1"/>
          </p:cNvSpPr>
          <p:nvPr/>
        </p:nvSpPr>
        <p:spPr bwMode="auto">
          <a:xfrm>
            <a:off x="5623605" y="217060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3140970" y="26885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Oval 73"/>
          <p:cNvSpPr>
            <a:spLocks noChangeArrowheads="1"/>
          </p:cNvSpPr>
          <p:nvPr/>
        </p:nvSpPr>
        <p:spPr bwMode="auto">
          <a:xfrm>
            <a:off x="3761629" y="26885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74"/>
          <p:cNvSpPr>
            <a:spLocks noChangeArrowheads="1"/>
          </p:cNvSpPr>
          <p:nvPr/>
        </p:nvSpPr>
        <p:spPr bwMode="auto">
          <a:xfrm>
            <a:off x="4382287" y="26885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75"/>
          <p:cNvSpPr>
            <a:spLocks noChangeArrowheads="1"/>
          </p:cNvSpPr>
          <p:nvPr/>
        </p:nvSpPr>
        <p:spPr bwMode="auto">
          <a:xfrm>
            <a:off x="5002946" y="26885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76"/>
          <p:cNvSpPr>
            <a:spLocks noChangeArrowheads="1"/>
          </p:cNvSpPr>
          <p:nvPr/>
        </p:nvSpPr>
        <p:spPr bwMode="auto">
          <a:xfrm>
            <a:off x="5623605" y="2688568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Oval 79"/>
          <p:cNvSpPr>
            <a:spLocks noChangeArrowheads="1"/>
          </p:cNvSpPr>
          <p:nvPr/>
        </p:nvSpPr>
        <p:spPr bwMode="auto">
          <a:xfrm>
            <a:off x="3140970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80"/>
          <p:cNvSpPr>
            <a:spLocks noChangeArrowheads="1"/>
          </p:cNvSpPr>
          <p:nvPr/>
        </p:nvSpPr>
        <p:spPr bwMode="auto">
          <a:xfrm>
            <a:off x="3761629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Oval 81"/>
          <p:cNvSpPr>
            <a:spLocks noChangeArrowheads="1"/>
          </p:cNvSpPr>
          <p:nvPr/>
        </p:nvSpPr>
        <p:spPr bwMode="auto">
          <a:xfrm>
            <a:off x="4382287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Oval 82"/>
          <p:cNvSpPr>
            <a:spLocks noChangeArrowheads="1"/>
          </p:cNvSpPr>
          <p:nvPr/>
        </p:nvSpPr>
        <p:spPr bwMode="auto">
          <a:xfrm>
            <a:off x="5002946" y="32065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Oval 83"/>
          <p:cNvSpPr>
            <a:spLocks noChangeArrowheads="1"/>
          </p:cNvSpPr>
          <p:nvPr/>
        </p:nvSpPr>
        <p:spPr bwMode="auto">
          <a:xfrm>
            <a:off x="5623605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Oval 86"/>
          <p:cNvSpPr>
            <a:spLocks noChangeArrowheads="1"/>
          </p:cNvSpPr>
          <p:nvPr/>
        </p:nvSpPr>
        <p:spPr bwMode="auto">
          <a:xfrm>
            <a:off x="3150374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Oval 87"/>
          <p:cNvSpPr>
            <a:spLocks noChangeArrowheads="1"/>
          </p:cNvSpPr>
          <p:nvPr/>
        </p:nvSpPr>
        <p:spPr bwMode="auto">
          <a:xfrm>
            <a:off x="3771033" y="37053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Oval 88"/>
          <p:cNvSpPr>
            <a:spLocks noChangeArrowheads="1"/>
          </p:cNvSpPr>
          <p:nvPr/>
        </p:nvSpPr>
        <p:spPr bwMode="auto">
          <a:xfrm>
            <a:off x="4391691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Oval 89"/>
          <p:cNvSpPr>
            <a:spLocks noChangeArrowheads="1"/>
          </p:cNvSpPr>
          <p:nvPr/>
        </p:nvSpPr>
        <p:spPr bwMode="auto">
          <a:xfrm>
            <a:off x="5012350" y="37053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Oval 90"/>
          <p:cNvSpPr>
            <a:spLocks noChangeArrowheads="1"/>
          </p:cNvSpPr>
          <p:nvPr/>
        </p:nvSpPr>
        <p:spPr bwMode="auto">
          <a:xfrm>
            <a:off x="5633009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Oval 93"/>
          <p:cNvSpPr>
            <a:spLocks noChangeArrowheads="1"/>
          </p:cNvSpPr>
          <p:nvPr/>
        </p:nvSpPr>
        <p:spPr bwMode="auto">
          <a:xfrm>
            <a:off x="3140970" y="42328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Oval 94"/>
          <p:cNvSpPr>
            <a:spLocks noChangeArrowheads="1"/>
          </p:cNvSpPr>
          <p:nvPr/>
        </p:nvSpPr>
        <p:spPr bwMode="auto">
          <a:xfrm>
            <a:off x="3761629" y="42328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Oval 95"/>
          <p:cNvSpPr>
            <a:spLocks noChangeArrowheads="1"/>
          </p:cNvSpPr>
          <p:nvPr/>
        </p:nvSpPr>
        <p:spPr bwMode="auto">
          <a:xfrm>
            <a:off x="4382287" y="42328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Oval 96"/>
          <p:cNvSpPr>
            <a:spLocks noChangeArrowheads="1"/>
          </p:cNvSpPr>
          <p:nvPr/>
        </p:nvSpPr>
        <p:spPr bwMode="auto">
          <a:xfrm>
            <a:off x="5002946" y="42328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Oval 97"/>
          <p:cNvSpPr>
            <a:spLocks noChangeArrowheads="1"/>
          </p:cNvSpPr>
          <p:nvPr/>
        </p:nvSpPr>
        <p:spPr bwMode="auto">
          <a:xfrm>
            <a:off x="5623605" y="42328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165100" y="5765800"/>
            <a:ext cx="897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-111" charset="0"/>
              </a:rPr>
              <a:t>[</a:t>
            </a:r>
            <a:r>
              <a:rPr lang="en-US" b="1" dirty="0" err="1">
                <a:latin typeface="Times New Roman" pitchFamily="-111" charset="0"/>
              </a:rPr>
              <a:t>Sperner</a:t>
            </a:r>
            <a:r>
              <a:rPr lang="en-US" b="1" dirty="0">
                <a:latin typeface="Times New Roman" pitchFamily="-111" charset="0"/>
              </a:rPr>
              <a:t> 1928]:</a:t>
            </a:r>
            <a:r>
              <a:rPr lang="en-US" dirty="0">
                <a:latin typeface="Times New Roman"/>
                <a:cs typeface="Times New Roman"/>
              </a:rPr>
              <a:t> Color the boundary using three colors in a legal way. No matter how the internal nodes are colored, there exists a tri-chromatic triangle. In fact an odd number of those.</a:t>
            </a:r>
          </a:p>
        </p:txBody>
      </p:sp>
    </p:spTree>
    <p:extLst>
      <p:ext uri="{BB962C8B-B14F-4D97-AF65-F5344CB8AC3E}">
        <p14:creationId xmlns:p14="http://schemas.microsoft.com/office/powerpoint/2010/main" val="31416623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7722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-762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Proof of </a:t>
            </a:r>
            <a:r>
              <a:rPr lang="en-US" sz="3600" dirty="0" err="1"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Sperner’s</a:t>
            </a:r>
            <a:r>
              <a:rPr lang="en-US" sz="3600" dirty="0"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 Lemma</a:t>
            </a:r>
            <a:endParaRPr lang="en-US" sz="3600" dirty="0">
              <a:effectLst/>
              <a:ea typeface="ＭＳ Ｐゴシック" pitchFamily="31" charset="-128"/>
              <a:cs typeface="ＭＳ Ｐゴシック" pitchFamily="31" charset="-128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404922"/>
              </p:ext>
            </p:extLst>
          </p:nvPr>
        </p:nvGraphicFramePr>
        <p:xfrm>
          <a:off x="2044699" y="1244600"/>
          <a:ext cx="4902192" cy="4145280"/>
        </p:xfrm>
        <a:graphic>
          <a:graphicData uri="http://schemas.openxmlformats.org/drawingml/2006/table">
            <a:tbl>
              <a:tblPr/>
              <a:tblGrid>
                <a:gridCol w="612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2520311" y="16718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58"/>
          <p:cNvSpPr>
            <a:spLocks noChangeArrowheads="1"/>
          </p:cNvSpPr>
          <p:nvPr/>
        </p:nvSpPr>
        <p:spPr bwMode="auto">
          <a:xfrm>
            <a:off x="3140970" y="16718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59"/>
          <p:cNvSpPr>
            <a:spLocks noChangeArrowheads="1"/>
          </p:cNvSpPr>
          <p:nvPr/>
        </p:nvSpPr>
        <p:spPr bwMode="auto">
          <a:xfrm>
            <a:off x="3761629" y="16718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60"/>
          <p:cNvSpPr>
            <a:spLocks noChangeArrowheads="1"/>
          </p:cNvSpPr>
          <p:nvPr/>
        </p:nvSpPr>
        <p:spPr bwMode="auto">
          <a:xfrm>
            <a:off x="4382287" y="16718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61"/>
          <p:cNvSpPr>
            <a:spLocks noChangeArrowheads="1"/>
          </p:cNvSpPr>
          <p:nvPr/>
        </p:nvSpPr>
        <p:spPr bwMode="auto">
          <a:xfrm>
            <a:off x="5002946" y="16718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62"/>
          <p:cNvSpPr>
            <a:spLocks noChangeArrowheads="1"/>
          </p:cNvSpPr>
          <p:nvPr/>
        </p:nvSpPr>
        <p:spPr bwMode="auto">
          <a:xfrm>
            <a:off x="5623605" y="16718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63"/>
          <p:cNvSpPr>
            <a:spLocks noChangeArrowheads="1"/>
          </p:cNvSpPr>
          <p:nvPr/>
        </p:nvSpPr>
        <p:spPr bwMode="auto">
          <a:xfrm>
            <a:off x="6244264" y="16718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64"/>
          <p:cNvSpPr>
            <a:spLocks noChangeArrowheads="1"/>
          </p:cNvSpPr>
          <p:nvPr/>
        </p:nvSpPr>
        <p:spPr bwMode="auto">
          <a:xfrm>
            <a:off x="2520311" y="21706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3140970" y="21706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66"/>
          <p:cNvSpPr>
            <a:spLocks noChangeArrowheads="1"/>
          </p:cNvSpPr>
          <p:nvPr/>
        </p:nvSpPr>
        <p:spPr bwMode="auto">
          <a:xfrm>
            <a:off x="3761629" y="21706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4382287" y="21706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68"/>
          <p:cNvSpPr>
            <a:spLocks noChangeArrowheads="1"/>
          </p:cNvSpPr>
          <p:nvPr/>
        </p:nvSpPr>
        <p:spPr bwMode="auto">
          <a:xfrm>
            <a:off x="5002946" y="21706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5623605" y="217060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70"/>
          <p:cNvSpPr>
            <a:spLocks noChangeArrowheads="1"/>
          </p:cNvSpPr>
          <p:nvPr/>
        </p:nvSpPr>
        <p:spPr bwMode="auto">
          <a:xfrm>
            <a:off x="6244264" y="21706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71"/>
          <p:cNvSpPr>
            <a:spLocks noChangeArrowheads="1"/>
          </p:cNvSpPr>
          <p:nvPr/>
        </p:nvSpPr>
        <p:spPr bwMode="auto">
          <a:xfrm>
            <a:off x="2520311" y="26885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72"/>
          <p:cNvSpPr>
            <a:spLocks noChangeArrowheads="1"/>
          </p:cNvSpPr>
          <p:nvPr/>
        </p:nvSpPr>
        <p:spPr bwMode="auto">
          <a:xfrm>
            <a:off x="3140970" y="26885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73"/>
          <p:cNvSpPr>
            <a:spLocks noChangeArrowheads="1"/>
          </p:cNvSpPr>
          <p:nvPr/>
        </p:nvSpPr>
        <p:spPr bwMode="auto">
          <a:xfrm>
            <a:off x="3761629" y="26885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74"/>
          <p:cNvSpPr>
            <a:spLocks noChangeArrowheads="1"/>
          </p:cNvSpPr>
          <p:nvPr/>
        </p:nvSpPr>
        <p:spPr bwMode="auto">
          <a:xfrm>
            <a:off x="4382287" y="26885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5002946" y="26885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76"/>
          <p:cNvSpPr>
            <a:spLocks noChangeArrowheads="1"/>
          </p:cNvSpPr>
          <p:nvPr/>
        </p:nvSpPr>
        <p:spPr bwMode="auto">
          <a:xfrm>
            <a:off x="5623605" y="2688568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77"/>
          <p:cNvSpPr>
            <a:spLocks noChangeArrowheads="1"/>
          </p:cNvSpPr>
          <p:nvPr/>
        </p:nvSpPr>
        <p:spPr bwMode="auto">
          <a:xfrm>
            <a:off x="6244264" y="26885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78"/>
          <p:cNvSpPr>
            <a:spLocks noChangeAspect="1" noChangeArrowheads="1"/>
          </p:cNvSpPr>
          <p:nvPr/>
        </p:nvSpPr>
        <p:spPr bwMode="auto">
          <a:xfrm>
            <a:off x="2520311" y="3206536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79"/>
          <p:cNvSpPr>
            <a:spLocks noChangeArrowheads="1"/>
          </p:cNvSpPr>
          <p:nvPr/>
        </p:nvSpPr>
        <p:spPr bwMode="auto">
          <a:xfrm>
            <a:off x="3140970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80"/>
          <p:cNvSpPr>
            <a:spLocks noChangeArrowheads="1"/>
          </p:cNvSpPr>
          <p:nvPr/>
        </p:nvSpPr>
        <p:spPr bwMode="auto">
          <a:xfrm>
            <a:off x="3761629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81"/>
          <p:cNvSpPr>
            <a:spLocks noChangeArrowheads="1"/>
          </p:cNvSpPr>
          <p:nvPr/>
        </p:nvSpPr>
        <p:spPr bwMode="auto">
          <a:xfrm>
            <a:off x="4382287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2"/>
          <p:cNvSpPr>
            <a:spLocks noChangeArrowheads="1"/>
          </p:cNvSpPr>
          <p:nvPr/>
        </p:nvSpPr>
        <p:spPr bwMode="auto">
          <a:xfrm>
            <a:off x="5002946" y="32065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83"/>
          <p:cNvSpPr>
            <a:spLocks noChangeArrowheads="1"/>
          </p:cNvSpPr>
          <p:nvPr/>
        </p:nvSpPr>
        <p:spPr bwMode="auto">
          <a:xfrm>
            <a:off x="5623605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84"/>
          <p:cNvSpPr>
            <a:spLocks noChangeArrowheads="1"/>
          </p:cNvSpPr>
          <p:nvPr/>
        </p:nvSpPr>
        <p:spPr bwMode="auto">
          <a:xfrm>
            <a:off x="6244264" y="320653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85"/>
          <p:cNvSpPr>
            <a:spLocks noChangeArrowheads="1"/>
          </p:cNvSpPr>
          <p:nvPr/>
        </p:nvSpPr>
        <p:spPr bwMode="auto">
          <a:xfrm>
            <a:off x="2529715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86"/>
          <p:cNvSpPr>
            <a:spLocks noChangeArrowheads="1"/>
          </p:cNvSpPr>
          <p:nvPr/>
        </p:nvSpPr>
        <p:spPr bwMode="auto">
          <a:xfrm>
            <a:off x="3150374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87"/>
          <p:cNvSpPr>
            <a:spLocks noChangeArrowheads="1"/>
          </p:cNvSpPr>
          <p:nvPr/>
        </p:nvSpPr>
        <p:spPr bwMode="auto">
          <a:xfrm>
            <a:off x="3771033" y="37053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88"/>
          <p:cNvSpPr>
            <a:spLocks noChangeArrowheads="1"/>
          </p:cNvSpPr>
          <p:nvPr/>
        </p:nvSpPr>
        <p:spPr bwMode="auto">
          <a:xfrm>
            <a:off x="4391691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89"/>
          <p:cNvSpPr>
            <a:spLocks noChangeArrowheads="1"/>
          </p:cNvSpPr>
          <p:nvPr/>
        </p:nvSpPr>
        <p:spPr bwMode="auto">
          <a:xfrm>
            <a:off x="5012350" y="37053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90"/>
          <p:cNvSpPr>
            <a:spLocks noChangeArrowheads="1"/>
          </p:cNvSpPr>
          <p:nvPr/>
        </p:nvSpPr>
        <p:spPr bwMode="auto">
          <a:xfrm>
            <a:off x="5633009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91"/>
          <p:cNvSpPr>
            <a:spLocks noChangeArrowheads="1"/>
          </p:cNvSpPr>
          <p:nvPr/>
        </p:nvSpPr>
        <p:spPr bwMode="auto">
          <a:xfrm>
            <a:off x="6253668" y="37053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92"/>
          <p:cNvSpPr>
            <a:spLocks noChangeArrowheads="1"/>
          </p:cNvSpPr>
          <p:nvPr/>
        </p:nvSpPr>
        <p:spPr bwMode="auto">
          <a:xfrm>
            <a:off x="2520311" y="42328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93"/>
          <p:cNvSpPr>
            <a:spLocks noChangeArrowheads="1"/>
          </p:cNvSpPr>
          <p:nvPr/>
        </p:nvSpPr>
        <p:spPr bwMode="auto">
          <a:xfrm>
            <a:off x="3140970" y="42328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94"/>
          <p:cNvSpPr>
            <a:spLocks noChangeArrowheads="1"/>
          </p:cNvSpPr>
          <p:nvPr/>
        </p:nvSpPr>
        <p:spPr bwMode="auto">
          <a:xfrm>
            <a:off x="3761629" y="42328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95"/>
          <p:cNvSpPr>
            <a:spLocks noChangeArrowheads="1"/>
          </p:cNvSpPr>
          <p:nvPr/>
        </p:nvSpPr>
        <p:spPr bwMode="auto">
          <a:xfrm>
            <a:off x="4382287" y="42328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96"/>
          <p:cNvSpPr>
            <a:spLocks noChangeArrowheads="1"/>
          </p:cNvSpPr>
          <p:nvPr/>
        </p:nvSpPr>
        <p:spPr bwMode="auto">
          <a:xfrm>
            <a:off x="5002946" y="42328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97"/>
          <p:cNvSpPr>
            <a:spLocks noChangeArrowheads="1"/>
          </p:cNvSpPr>
          <p:nvPr/>
        </p:nvSpPr>
        <p:spPr bwMode="auto">
          <a:xfrm>
            <a:off x="5623605" y="42328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98"/>
          <p:cNvSpPr>
            <a:spLocks noChangeArrowheads="1"/>
          </p:cNvSpPr>
          <p:nvPr/>
        </p:nvSpPr>
        <p:spPr bwMode="auto">
          <a:xfrm>
            <a:off x="6244264" y="42328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99"/>
          <p:cNvSpPr>
            <a:spLocks noChangeArrowheads="1"/>
          </p:cNvSpPr>
          <p:nvPr/>
        </p:nvSpPr>
        <p:spPr bwMode="auto">
          <a:xfrm>
            <a:off x="2520311" y="47316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Oval 100"/>
          <p:cNvSpPr>
            <a:spLocks noChangeArrowheads="1"/>
          </p:cNvSpPr>
          <p:nvPr/>
        </p:nvSpPr>
        <p:spPr bwMode="auto">
          <a:xfrm>
            <a:off x="3140970" y="47316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101"/>
          <p:cNvSpPr>
            <a:spLocks noChangeArrowheads="1"/>
          </p:cNvSpPr>
          <p:nvPr/>
        </p:nvSpPr>
        <p:spPr bwMode="auto">
          <a:xfrm>
            <a:off x="3761629" y="47316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Oval 102"/>
          <p:cNvSpPr>
            <a:spLocks noChangeArrowheads="1"/>
          </p:cNvSpPr>
          <p:nvPr/>
        </p:nvSpPr>
        <p:spPr bwMode="auto">
          <a:xfrm>
            <a:off x="4382287" y="47316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103"/>
          <p:cNvSpPr>
            <a:spLocks noChangeArrowheads="1"/>
          </p:cNvSpPr>
          <p:nvPr/>
        </p:nvSpPr>
        <p:spPr bwMode="auto">
          <a:xfrm>
            <a:off x="5002946" y="473166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104"/>
          <p:cNvSpPr>
            <a:spLocks noChangeArrowheads="1"/>
          </p:cNvSpPr>
          <p:nvPr/>
        </p:nvSpPr>
        <p:spPr bwMode="auto">
          <a:xfrm>
            <a:off x="5623605" y="47316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05"/>
          <p:cNvSpPr>
            <a:spLocks noChangeArrowheads="1"/>
          </p:cNvSpPr>
          <p:nvPr/>
        </p:nvSpPr>
        <p:spPr bwMode="auto">
          <a:xfrm>
            <a:off x="6244264" y="47316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57"/>
          <p:cNvSpPr>
            <a:spLocks noChangeArrowheads="1"/>
          </p:cNvSpPr>
          <p:nvPr/>
        </p:nvSpPr>
        <p:spPr bwMode="auto">
          <a:xfrm>
            <a:off x="1931852" y="16718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64"/>
          <p:cNvSpPr>
            <a:spLocks noChangeArrowheads="1"/>
          </p:cNvSpPr>
          <p:nvPr/>
        </p:nvSpPr>
        <p:spPr bwMode="auto">
          <a:xfrm>
            <a:off x="1931852" y="21706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Oval 71"/>
          <p:cNvSpPr>
            <a:spLocks noChangeArrowheads="1"/>
          </p:cNvSpPr>
          <p:nvPr/>
        </p:nvSpPr>
        <p:spPr bwMode="auto">
          <a:xfrm>
            <a:off x="1931852" y="26885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Oval 78"/>
          <p:cNvSpPr>
            <a:spLocks noChangeAspect="1" noChangeArrowheads="1"/>
          </p:cNvSpPr>
          <p:nvPr/>
        </p:nvSpPr>
        <p:spPr bwMode="auto">
          <a:xfrm>
            <a:off x="1931852" y="32065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85"/>
          <p:cNvSpPr>
            <a:spLocks noChangeArrowheads="1"/>
          </p:cNvSpPr>
          <p:nvPr/>
        </p:nvSpPr>
        <p:spPr bwMode="auto">
          <a:xfrm>
            <a:off x="1941256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92"/>
          <p:cNvSpPr>
            <a:spLocks noChangeArrowheads="1"/>
          </p:cNvSpPr>
          <p:nvPr/>
        </p:nvSpPr>
        <p:spPr bwMode="auto">
          <a:xfrm>
            <a:off x="1931852" y="42328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99"/>
          <p:cNvSpPr>
            <a:spLocks noChangeArrowheads="1"/>
          </p:cNvSpPr>
          <p:nvPr/>
        </p:nvSpPr>
        <p:spPr bwMode="auto">
          <a:xfrm>
            <a:off x="1931852" y="4731664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57"/>
          <p:cNvSpPr>
            <a:spLocks noChangeArrowheads="1"/>
          </p:cNvSpPr>
          <p:nvPr/>
        </p:nvSpPr>
        <p:spPr bwMode="auto">
          <a:xfrm>
            <a:off x="1941256" y="112949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57"/>
          <p:cNvSpPr>
            <a:spLocks noChangeArrowheads="1"/>
          </p:cNvSpPr>
          <p:nvPr/>
        </p:nvSpPr>
        <p:spPr bwMode="auto">
          <a:xfrm>
            <a:off x="1941256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57"/>
          <p:cNvSpPr>
            <a:spLocks noChangeArrowheads="1"/>
          </p:cNvSpPr>
          <p:nvPr/>
        </p:nvSpPr>
        <p:spPr bwMode="auto">
          <a:xfrm>
            <a:off x="6824640" y="16718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64"/>
          <p:cNvSpPr>
            <a:spLocks noChangeArrowheads="1"/>
          </p:cNvSpPr>
          <p:nvPr/>
        </p:nvSpPr>
        <p:spPr bwMode="auto">
          <a:xfrm>
            <a:off x="6824640" y="21706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71"/>
          <p:cNvSpPr>
            <a:spLocks noChangeArrowheads="1"/>
          </p:cNvSpPr>
          <p:nvPr/>
        </p:nvSpPr>
        <p:spPr bwMode="auto">
          <a:xfrm>
            <a:off x="6824640" y="26885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Oval 78"/>
          <p:cNvSpPr>
            <a:spLocks noChangeAspect="1" noChangeArrowheads="1"/>
          </p:cNvSpPr>
          <p:nvPr/>
        </p:nvSpPr>
        <p:spPr bwMode="auto">
          <a:xfrm>
            <a:off x="6824640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Oval 94"/>
          <p:cNvSpPr>
            <a:spLocks noChangeArrowheads="1"/>
          </p:cNvSpPr>
          <p:nvPr/>
        </p:nvSpPr>
        <p:spPr bwMode="auto">
          <a:xfrm>
            <a:off x="6834044" y="37053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Oval 92"/>
          <p:cNvSpPr>
            <a:spLocks noChangeArrowheads="1"/>
          </p:cNvSpPr>
          <p:nvPr/>
        </p:nvSpPr>
        <p:spPr bwMode="auto">
          <a:xfrm>
            <a:off x="6824640" y="42328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Oval 99"/>
          <p:cNvSpPr>
            <a:spLocks noChangeArrowheads="1"/>
          </p:cNvSpPr>
          <p:nvPr/>
        </p:nvSpPr>
        <p:spPr bwMode="auto">
          <a:xfrm>
            <a:off x="6824640" y="47316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Oval 57"/>
          <p:cNvSpPr>
            <a:spLocks noChangeArrowheads="1"/>
          </p:cNvSpPr>
          <p:nvPr/>
        </p:nvSpPr>
        <p:spPr bwMode="auto">
          <a:xfrm>
            <a:off x="6834044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Oval 57"/>
          <p:cNvSpPr>
            <a:spLocks noChangeArrowheads="1"/>
          </p:cNvSpPr>
          <p:nvPr/>
        </p:nvSpPr>
        <p:spPr bwMode="auto">
          <a:xfrm>
            <a:off x="6834044" y="5274775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Oval 99"/>
          <p:cNvSpPr>
            <a:spLocks noChangeArrowheads="1"/>
          </p:cNvSpPr>
          <p:nvPr/>
        </p:nvSpPr>
        <p:spPr bwMode="auto">
          <a:xfrm>
            <a:off x="2520311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Oval 100"/>
          <p:cNvSpPr>
            <a:spLocks noChangeArrowheads="1"/>
          </p:cNvSpPr>
          <p:nvPr/>
        </p:nvSpPr>
        <p:spPr bwMode="auto">
          <a:xfrm>
            <a:off x="3140970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Oval 101"/>
          <p:cNvSpPr>
            <a:spLocks noChangeArrowheads="1"/>
          </p:cNvSpPr>
          <p:nvPr/>
        </p:nvSpPr>
        <p:spPr bwMode="auto">
          <a:xfrm>
            <a:off x="3761629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Oval 102"/>
          <p:cNvSpPr>
            <a:spLocks noChangeArrowheads="1"/>
          </p:cNvSpPr>
          <p:nvPr/>
        </p:nvSpPr>
        <p:spPr bwMode="auto">
          <a:xfrm>
            <a:off x="4382287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Oval 103"/>
          <p:cNvSpPr>
            <a:spLocks noChangeArrowheads="1"/>
          </p:cNvSpPr>
          <p:nvPr/>
        </p:nvSpPr>
        <p:spPr bwMode="auto">
          <a:xfrm>
            <a:off x="5002946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Oval 104"/>
          <p:cNvSpPr>
            <a:spLocks noChangeArrowheads="1"/>
          </p:cNvSpPr>
          <p:nvPr/>
        </p:nvSpPr>
        <p:spPr bwMode="auto">
          <a:xfrm>
            <a:off x="5623605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105"/>
          <p:cNvSpPr>
            <a:spLocks noChangeArrowheads="1"/>
          </p:cNvSpPr>
          <p:nvPr/>
        </p:nvSpPr>
        <p:spPr bwMode="auto">
          <a:xfrm>
            <a:off x="6244264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Oval 99"/>
          <p:cNvSpPr>
            <a:spLocks noChangeArrowheads="1"/>
          </p:cNvSpPr>
          <p:nvPr/>
        </p:nvSpPr>
        <p:spPr bwMode="auto">
          <a:xfrm>
            <a:off x="2529715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Oval 100"/>
          <p:cNvSpPr>
            <a:spLocks noChangeArrowheads="1"/>
          </p:cNvSpPr>
          <p:nvPr/>
        </p:nvSpPr>
        <p:spPr bwMode="auto">
          <a:xfrm>
            <a:off x="3150374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Oval 101"/>
          <p:cNvSpPr>
            <a:spLocks noChangeArrowheads="1"/>
          </p:cNvSpPr>
          <p:nvPr/>
        </p:nvSpPr>
        <p:spPr bwMode="auto">
          <a:xfrm>
            <a:off x="3771033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Oval 102"/>
          <p:cNvSpPr>
            <a:spLocks noChangeArrowheads="1"/>
          </p:cNvSpPr>
          <p:nvPr/>
        </p:nvSpPr>
        <p:spPr bwMode="auto">
          <a:xfrm>
            <a:off x="4391691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Oval 103"/>
          <p:cNvSpPr>
            <a:spLocks noChangeArrowheads="1"/>
          </p:cNvSpPr>
          <p:nvPr/>
        </p:nvSpPr>
        <p:spPr bwMode="auto">
          <a:xfrm>
            <a:off x="5012350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Oval 104"/>
          <p:cNvSpPr>
            <a:spLocks noChangeArrowheads="1"/>
          </p:cNvSpPr>
          <p:nvPr/>
        </p:nvSpPr>
        <p:spPr bwMode="auto">
          <a:xfrm>
            <a:off x="5633009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Oval 105"/>
          <p:cNvSpPr>
            <a:spLocks noChangeArrowheads="1"/>
          </p:cNvSpPr>
          <p:nvPr/>
        </p:nvSpPr>
        <p:spPr bwMode="auto">
          <a:xfrm>
            <a:off x="6253668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165100" y="5765800"/>
            <a:ext cx="897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-111" charset="0"/>
              </a:rPr>
              <a:t>[</a:t>
            </a:r>
            <a:r>
              <a:rPr lang="en-US" b="1" dirty="0" err="1">
                <a:latin typeface="Times New Roman" pitchFamily="-111" charset="0"/>
              </a:rPr>
              <a:t>Sperner</a:t>
            </a:r>
            <a:r>
              <a:rPr lang="en-US" b="1" dirty="0">
                <a:latin typeface="Times New Roman" pitchFamily="-111" charset="0"/>
              </a:rPr>
              <a:t> 1928]:</a:t>
            </a:r>
            <a:r>
              <a:rPr lang="en-US" dirty="0">
                <a:latin typeface="Times New Roman"/>
                <a:cs typeface="Times New Roman"/>
              </a:rPr>
              <a:t> Color the boundary using three colors in a legal way. No matter how the internal nodes are colored, there exists a tri-chromatic triangle. In fact an odd number of those.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7156137" y="1359704"/>
            <a:ext cx="21656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For convenience introduce an outer boundary, that does not create new tri-chromatic triangles.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7156137" y="4033456"/>
            <a:ext cx="21656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Next define a directed walk starting from the artificial tri-chromatic triangle.</a:t>
            </a:r>
            <a:endParaRPr lang="en-US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0" name="Oval 154"/>
          <p:cNvSpPr>
            <a:spLocks noChangeArrowheads="1"/>
          </p:cNvSpPr>
          <p:nvPr/>
        </p:nvSpPr>
        <p:spPr bwMode="auto">
          <a:xfrm>
            <a:off x="1831215" y="51096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22"/>
          <p:cNvGrpSpPr/>
          <p:nvPr/>
        </p:nvGrpSpPr>
        <p:grpSpPr>
          <a:xfrm>
            <a:off x="1450706" y="4928159"/>
            <a:ext cx="514198" cy="576824"/>
            <a:chOff x="1450706" y="5156759"/>
            <a:chExt cx="514198" cy="576824"/>
          </a:xfrm>
        </p:grpSpPr>
        <p:sp>
          <p:nvSpPr>
            <p:cNvPr id="114" name="Oval 57"/>
            <p:cNvSpPr>
              <a:spLocks noChangeArrowheads="1"/>
            </p:cNvSpPr>
            <p:nvPr/>
          </p:nvSpPr>
          <p:spPr bwMode="auto">
            <a:xfrm>
              <a:off x="1450706" y="5503375"/>
              <a:ext cx="225694" cy="23020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16" name="Straight Connector 115"/>
            <p:cNvCxnSpPr>
              <a:stCxn id="114" idx="7"/>
              <a:endCxn id="88" idx="3"/>
            </p:cNvCxnSpPr>
            <p:nvPr/>
          </p:nvCxnSpPr>
          <p:spPr bwMode="auto">
            <a:xfrm flipV="1">
              <a:off x="1643348" y="5156759"/>
              <a:ext cx="321556" cy="3803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>
              <a:stCxn id="114" idx="6"/>
              <a:endCxn id="90" idx="2"/>
            </p:cNvCxnSpPr>
            <p:nvPr/>
          </p:nvCxnSpPr>
          <p:spPr bwMode="auto">
            <a:xfrm>
              <a:off x="1676400" y="5618479"/>
              <a:ext cx="2648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1" name="Rectangle 120"/>
          <p:cNvSpPr/>
          <p:nvPr/>
        </p:nvSpPr>
        <p:spPr>
          <a:xfrm>
            <a:off x="7156137" y="2975079"/>
            <a:ext cx="20962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Also introduce an artificial tri-chromatic triangle.</a:t>
            </a:r>
            <a:endParaRPr lang="en-US" i="1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-172975" y="924743"/>
            <a:ext cx="1780352" cy="1557653"/>
            <a:chOff x="7216010" y="5300347"/>
            <a:chExt cx="2080390" cy="1790384"/>
          </a:xfrm>
        </p:grpSpPr>
        <p:grpSp>
          <p:nvGrpSpPr>
            <p:cNvPr id="118" name="Group 22"/>
            <p:cNvGrpSpPr/>
            <p:nvPr/>
          </p:nvGrpSpPr>
          <p:grpSpPr>
            <a:xfrm>
              <a:off x="7216010" y="5300347"/>
              <a:ext cx="2080390" cy="1790384"/>
              <a:chOff x="5928548" y="5135247"/>
              <a:chExt cx="2080390" cy="1790384"/>
            </a:xfrm>
          </p:grpSpPr>
          <p:pic>
            <p:nvPicPr>
              <p:cNvPr id="126" name="Picture 125" descr="colors2b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8548" y="5135247"/>
                <a:ext cx="2080390" cy="1790384"/>
              </a:xfrm>
              <a:prstGeom prst="rect">
                <a:avLst/>
              </a:prstGeom>
            </p:spPr>
          </p:pic>
          <p:sp>
            <p:nvSpPr>
              <p:cNvPr id="127" name="Rectangle 126"/>
              <p:cNvSpPr/>
              <p:nvPr/>
            </p:nvSpPr>
            <p:spPr bwMode="auto">
              <a:xfrm>
                <a:off x="6134100" y="5546409"/>
                <a:ext cx="1574800" cy="110839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0" name="Rectangle 119"/>
            <p:cNvSpPr/>
            <p:nvPr/>
          </p:nvSpPr>
          <p:spPr bwMode="auto">
            <a:xfrm>
              <a:off x="8534400" y="5592447"/>
              <a:ext cx="6096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8301038" y="6583047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7239000" y="5715000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7421562" y="5711509"/>
              <a:ext cx="1586918" cy="110839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230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  <p:bldP spid="130" grpId="0" animBg="1"/>
      <p:bldP spid="1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185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9" name="Oval 154"/>
          <p:cNvSpPr>
            <a:spLocks noChangeArrowheads="1"/>
          </p:cNvSpPr>
          <p:nvPr/>
        </p:nvSpPr>
        <p:spPr bwMode="auto">
          <a:xfrm>
            <a:off x="1831215" y="51096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00"/>
          <p:cNvGrpSpPr/>
          <p:nvPr/>
        </p:nvGrpSpPr>
        <p:grpSpPr>
          <a:xfrm>
            <a:off x="1450706" y="4928159"/>
            <a:ext cx="514199" cy="576824"/>
            <a:chOff x="1450706" y="5156759"/>
            <a:chExt cx="514199" cy="576824"/>
          </a:xfrm>
        </p:grpSpPr>
        <p:sp>
          <p:nvSpPr>
            <p:cNvPr id="102" name="Oval 57"/>
            <p:cNvSpPr>
              <a:spLocks noChangeArrowheads="1"/>
            </p:cNvSpPr>
            <p:nvPr/>
          </p:nvSpPr>
          <p:spPr bwMode="auto">
            <a:xfrm>
              <a:off x="1450706" y="5503375"/>
              <a:ext cx="225694" cy="23020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3" name="Straight Connector 102"/>
            <p:cNvCxnSpPr>
              <a:stCxn id="102" idx="7"/>
            </p:cNvCxnSpPr>
            <p:nvPr/>
          </p:nvCxnSpPr>
          <p:spPr bwMode="auto">
            <a:xfrm rot="5400000" flipH="1" flipV="1">
              <a:off x="1613962" y="5186146"/>
              <a:ext cx="380329" cy="32155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" name="Straight Connector 187"/>
            <p:cNvCxnSpPr>
              <a:stCxn id="102" idx="6"/>
            </p:cNvCxnSpPr>
            <p:nvPr/>
          </p:nvCxnSpPr>
          <p:spPr bwMode="auto">
            <a:xfrm>
              <a:off x="1676400" y="5618479"/>
              <a:ext cx="264856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104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061865"/>
              </p:ext>
            </p:extLst>
          </p:nvPr>
        </p:nvGraphicFramePr>
        <p:xfrm>
          <a:off x="2044699" y="1244600"/>
          <a:ext cx="4902192" cy="4145280"/>
        </p:xfrm>
        <a:graphic>
          <a:graphicData uri="http://schemas.openxmlformats.org/drawingml/2006/table">
            <a:tbl>
              <a:tblPr/>
              <a:tblGrid>
                <a:gridCol w="612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5" name="Oval 57"/>
          <p:cNvSpPr>
            <a:spLocks noChangeArrowheads="1"/>
          </p:cNvSpPr>
          <p:nvPr/>
        </p:nvSpPr>
        <p:spPr bwMode="auto">
          <a:xfrm>
            <a:off x="2520311" y="16718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58"/>
          <p:cNvSpPr>
            <a:spLocks noChangeArrowheads="1"/>
          </p:cNvSpPr>
          <p:nvPr/>
        </p:nvSpPr>
        <p:spPr bwMode="auto">
          <a:xfrm>
            <a:off x="3140970" y="16718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Oval 59"/>
          <p:cNvSpPr>
            <a:spLocks noChangeArrowheads="1"/>
          </p:cNvSpPr>
          <p:nvPr/>
        </p:nvSpPr>
        <p:spPr bwMode="auto">
          <a:xfrm>
            <a:off x="3761629" y="16718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Oval 60"/>
          <p:cNvSpPr>
            <a:spLocks noChangeArrowheads="1"/>
          </p:cNvSpPr>
          <p:nvPr/>
        </p:nvSpPr>
        <p:spPr bwMode="auto">
          <a:xfrm>
            <a:off x="4382287" y="16718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Oval 61"/>
          <p:cNvSpPr>
            <a:spLocks noChangeArrowheads="1"/>
          </p:cNvSpPr>
          <p:nvPr/>
        </p:nvSpPr>
        <p:spPr bwMode="auto">
          <a:xfrm>
            <a:off x="5002946" y="16718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Oval 62"/>
          <p:cNvSpPr>
            <a:spLocks noChangeArrowheads="1"/>
          </p:cNvSpPr>
          <p:nvPr/>
        </p:nvSpPr>
        <p:spPr bwMode="auto">
          <a:xfrm>
            <a:off x="5623605" y="16718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Oval 63"/>
          <p:cNvSpPr>
            <a:spLocks noChangeArrowheads="1"/>
          </p:cNvSpPr>
          <p:nvPr/>
        </p:nvSpPr>
        <p:spPr bwMode="auto">
          <a:xfrm>
            <a:off x="6244264" y="16718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Oval 64"/>
          <p:cNvSpPr>
            <a:spLocks noChangeArrowheads="1"/>
          </p:cNvSpPr>
          <p:nvPr/>
        </p:nvSpPr>
        <p:spPr bwMode="auto">
          <a:xfrm>
            <a:off x="2520311" y="21706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Oval 65"/>
          <p:cNvSpPr>
            <a:spLocks noChangeArrowheads="1"/>
          </p:cNvSpPr>
          <p:nvPr/>
        </p:nvSpPr>
        <p:spPr bwMode="auto">
          <a:xfrm>
            <a:off x="3140970" y="21706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Oval 66"/>
          <p:cNvSpPr>
            <a:spLocks noChangeArrowheads="1"/>
          </p:cNvSpPr>
          <p:nvPr/>
        </p:nvSpPr>
        <p:spPr bwMode="auto">
          <a:xfrm>
            <a:off x="3761629" y="21706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Oval 67"/>
          <p:cNvSpPr>
            <a:spLocks noChangeArrowheads="1"/>
          </p:cNvSpPr>
          <p:nvPr/>
        </p:nvSpPr>
        <p:spPr bwMode="auto">
          <a:xfrm>
            <a:off x="4382287" y="21706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Oval 68"/>
          <p:cNvSpPr>
            <a:spLocks noChangeArrowheads="1"/>
          </p:cNvSpPr>
          <p:nvPr/>
        </p:nvSpPr>
        <p:spPr bwMode="auto">
          <a:xfrm>
            <a:off x="5002946" y="21706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Oval 69"/>
          <p:cNvSpPr>
            <a:spLocks noChangeArrowheads="1"/>
          </p:cNvSpPr>
          <p:nvPr/>
        </p:nvSpPr>
        <p:spPr bwMode="auto">
          <a:xfrm>
            <a:off x="5623605" y="217060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Oval 70"/>
          <p:cNvSpPr>
            <a:spLocks noChangeArrowheads="1"/>
          </p:cNvSpPr>
          <p:nvPr/>
        </p:nvSpPr>
        <p:spPr bwMode="auto">
          <a:xfrm>
            <a:off x="6244264" y="21706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Oval 71"/>
          <p:cNvSpPr>
            <a:spLocks noChangeArrowheads="1"/>
          </p:cNvSpPr>
          <p:nvPr/>
        </p:nvSpPr>
        <p:spPr bwMode="auto">
          <a:xfrm>
            <a:off x="2520311" y="26885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Oval 72"/>
          <p:cNvSpPr>
            <a:spLocks noChangeArrowheads="1"/>
          </p:cNvSpPr>
          <p:nvPr/>
        </p:nvSpPr>
        <p:spPr bwMode="auto">
          <a:xfrm>
            <a:off x="3140970" y="26885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Oval 73"/>
          <p:cNvSpPr>
            <a:spLocks noChangeArrowheads="1"/>
          </p:cNvSpPr>
          <p:nvPr/>
        </p:nvSpPr>
        <p:spPr bwMode="auto">
          <a:xfrm>
            <a:off x="3761629" y="26885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Oval 74"/>
          <p:cNvSpPr>
            <a:spLocks noChangeArrowheads="1"/>
          </p:cNvSpPr>
          <p:nvPr/>
        </p:nvSpPr>
        <p:spPr bwMode="auto">
          <a:xfrm>
            <a:off x="4382287" y="26885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Oval 75"/>
          <p:cNvSpPr>
            <a:spLocks noChangeArrowheads="1"/>
          </p:cNvSpPr>
          <p:nvPr/>
        </p:nvSpPr>
        <p:spPr bwMode="auto">
          <a:xfrm>
            <a:off x="5002946" y="26885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Oval 76"/>
          <p:cNvSpPr>
            <a:spLocks noChangeArrowheads="1"/>
          </p:cNvSpPr>
          <p:nvPr/>
        </p:nvSpPr>
        <p:spPr bwMode="auto">
          <a:xfrm>
            <a:off x="5623605" y="2688568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Oval 77"/>
          <p:cNvSpPr>
            <a:spLocks noChangeArrowheads="1"/>
          </p:cNvSpPr>
          <p:nvPr/>
        </p:nvSpPr>
        <p:spPr bwMode="auto">
          <a:xfrm>
            <a:off x="6244264" y="26885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Oval 78"/>
          <p:cNvSpPr>
            <a:spLocks noChangeAspect="1" noChangeArrowheads="1"/>
          </p:cNvSpPr>
          <p:nvPr/>
        </p:nvSpPr>
        <p:spPr bwMode="auto">
          <a:xfrm>
            <a:off x="2520311" y="3206536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Oval 79"/>
          <p:cNvSpPr>
            <a:spLocks noChangeArrowheads="1"/>
          </p:cNvSpPr>
          <p:nvPr/>
        </p:nvSpPr>
        <p:spPr bwMode="auto">
          <a:xfrm>
            <a:off x="3140970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Oval 80"/>
          <p:cNvSpPr>
            <a:spLocks noChangeArrowheads="1"/>
          </p:cNvSpPr>
          <p:nvPr/>
        </p:nvSpPr>
        <p:spPr bwMode="auto">
          <a:xfrm>
            <a:off x="3761629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Oval 81"/>
          <p:cNvSpPr>
            <a:spLocks noChangeArrowheads="1"/>
          </p:cNvSpPr>
          <p:nvPr/>
        </p:nvSpPr>
        <p:spPr bwMode="auto">
          <a:xfrm>
            <a:off x="4382287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Oval 82"/>
          <p:cNvSpPr>
            <a:spLocks noChangeArrowheads="1"/>
          </p:cNvSpPr>
          <p:nvPr/>
        </p:nvSpPr>
        <p:spPr bwMode="auto">
          <a:xfrm>
            <a:off x="5002946" y="32065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Oval 83"/>
          <p:cNvSpPr>
            <a:spLocks noChangeArrowheads="1"/>
          </p:cNvSpPr>
          <p:nvPr/>
        </p:nvSpPr>
        <p:spPr bwMode="auto">
          <a:xfrm>
            <a:off x="5623605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Oval 84"/>
          <p:cNvSpPr>
            <a:spLocks noChangeArrowheads="1"/>
          </p:cNvSpPr>
          <p:nvPr/>
        </p:nvSpPr>
        <p:spPr bwMode="auto">
          <a:xfrm>
            <a:off x="6244264" y="320653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Oval 85"/>
          <p:cNvSpPr>
            <a:spLocks noChangeArrowheads="1"/>
          </p:cNvSpPr>
          <p:nvPr/>
        </p:nvSpPr>
        <p:spPr bwMode="auto">
          <a:xfrm>
            <a:off x="2529715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Oval 86"/>
          <p:cNvSpPr>
            <a:spLocks noChangeArrowheads="1"/>
          </p:cNvSpPr>
          <p:nvPr/>
        </p:nvSpPr>
        <p:spPr bwMode="auto">
          <a:xfrm>
            <a:off x="3150374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Oval 87"/>
          <p:cNvSpPr>
            <a:spLocks noChangeArrowheads="1"/>
          </p:cNvSpPr>
          <p:nvPr/>
        </p:nvSpPr>
        <p:spPr bwMode="auto">
          <a:xfrm>
            <a:off x="3771033" y="37053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Oval 88"/>
          <p:cNvSpPr>
            <a:spLocks noChangeArrowheads="1"/>
          </p:cNvSpPr>
          <p:nvPr/>
        </p:nvSpPr>
        <p:spPr bwMode="auto">
          <a:xfrm>
            <a:off x="4391691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Oval 89"/>
          <p:cNvSpPr>
            <a:spLocks noChangeArrowheads="1"/>
          </p:cNvSpPr>
          <p:nvPr/>
        </p:nvSpPr>
        <p:spPr bwMode="auto">
          <a:xfrm>
            <a:off x="5012350" y="37053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Oval 90"/>
          <p:cNvSpPr>
            <a:spLocks noChangeArrowheads="1"/>
          </p:cNvSpPr>
          <p:nvPr/>
        </p:nvSpPr>
        <p:spPr bwMode="auto">
          <a:xfrm>
            <a:off x="5633009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Oval 91"/>
          <p:cNvSpPr>
            <a:spLocks noChangeArrowheads="1"/>
          </p:cNvSpPr>
          <p:nvPr/>
        </p:nvSpPr>
        <p:spPr bwMode="auto">
          <a:xfrm>
            <a:off x="6253668" y="37053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Oval 92"/>
          <p:cNvSpPr>
            <a:spLocks noChangeArrowheads="1"/>
          </p:cNvSpPr>
          <p:nvPr/>
        </p:nvSpPr>
        <p:spPr bwMode="auto">
          <a:xfrm>
            <a:off x="2520311" y="42328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Oval 93"/>
          <p:cNvSpPr>
            <a:spLocks noChangeArrowheads="1"/>
          </p:cNvSpPr>
          <p:nvPr/>
        </p:nvSpPr>
        <p:spPr bwMode="auto">
          <a:xfrm>
            <a:off x="3140970" y="42328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Oval 94"/>
          <p:cNvSpPr>
            <a:spLocks noChangeArrowheads="1"/>
          </p:cNvSpPr>
          <p:nvPr/>
        </p:nvSpPr>
        <p:spPr bwMode="auto">
          <a:xfrm>
            <a:off x="3761629" y="42328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Oval 95"/>
          <p:cNvSpPr>
            <a:spLocks noChangeArrowheads="1"/>
          </p:cNvSpPr>
          <p:nvPr/>
        </p:nvSpPr>
        <p:spPr bwMode="auto">
          <a:xfrm>
            <a:off x="4382287" y="42328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Oval 96"/>
          <p:cNvSpPr>
            <a:spLocks noChangeArrowheads="1"/>
          </p:cNvSpPr>
          <p:nvPr/>
        </p:nvSpPr>
        <p:spPr bwMode="auto">
          <a:xfrm>
            <a:off x="5002946" y="42328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Oval 97"/>
          <p:cNvSpPr>
            <a:spLocks noChangeArrowheads="1"/>
          </p:cNvSpPr>
          <p:nvPr/>
        </p:nvSpPr>
        <p:spPr bwMode="auto">
          <a:xfrm>
            <a:off x="5623605" y="42328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Oval 98"/>
          <p:cNvSpPr>
            <a:spLocks noChangeArrowheads="1"/>
          </p:cNvSpPr>
          <p:nvPr/>
        </p:nvSpPr>
        <p:spPr bwMode="auto">
          <a:xfrm>
            <a:off x="6244264" y="42328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Oval 99"/>
          <p:cNvSpPr>
            <a:spLocks noChangeArrowheads="1"/>
          </p:cNvSpPr>
          <p:nvPr/>
        </p:nvSpPr>
        <p:spPr bwMode="auto">
          <a:xfrm>
            <a:off x="2520311" y="47316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Oval 100"/>
          <p:cNvSpPr>
            <a:spLocks noChangeArrowheads="1"/>
          </p:cNvSpPr>
          <p:nvPr/>
        </p:nvSpPr>
        <p:spPr bwMode="auto">
          <a:xfrm>
            <a:off x="3140970" y="47316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Oval 101"/>
          <p:cNvSpPr>
            <a:spLocks noChangeArrowheads="1"/>
          </p:cNvSpPr>
          <p:nvPr/>
        </p:nvSpPr>
        <p:spPr bwMode="auto">
          <a:xfrm>
            <a:off x="3761629" y="47316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Oval 102"/>
          <p:cNvSpPr>
            <a:spLocks noChangeArrowheads="1"/>
          </p:cNvSpPr>
          <p:nvPr/>
        </p:nvSpPr>
        <p:spPr bwMode="auto">
          <a:xfrm>
            <a:off x="4382287" y="47316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Oval 103"/>
          <p:cNvSpPr>
            <a:spLocks noChangeArrowheads="1"/>
          </p:cNvSpPr>
          <p:nvPr/>
        </p:nvSpPr>
        <p:spPr bwMode="auto">
          <a:xfrm>
            <a:off x="5002946" y="473166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Oval 104"/>
          <p:cNvSpPr>
            <a:spLocks noChangeArrowheads="1"/>
          </p:cNvSpPr>
          <p:nvPr/>
        </p:nvSpPr>
        <p:spPr bwMode="auto">
          <a:xfrm>
            <a:off x="5623605" y="47316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Oval 105"/>
          <p:cNvSpPr>
            <a:spLocks noChangeArrowheads="1"/>
          </p:cNvSpPr>
          <p:nvPr/>
        </p:nvSpPr>
        <p:spPr bwMode="auto">
          <a:xfrm>
            <a:off x="6244264" y="47316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Oval 57"/>
          <p:cNvSpPr>
            <a:spLocks noChangeArrowheads="1"/>
          </p:cNvSpPr>
          <p:nvPr/>
        </p:nvSpPr>
        <p:spPr bwMode="auto">
          <a:xfrm>
            <a:off x="1931852" y="16718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Oval 64"/>
          <p:cNvSpPr>
            <a:spLocks noChangeArrowheads="1"/>
          </p:cNvSpPr>
          <p:nvPr/>
        </p:nvSpPr>
        <p:spPr bwMode="auto">
          <a:xfrm>
            <a:off x="1931852" y="21706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Oval 71"/>
          <p:cNvSpPr>
            <a:spLocks noChangeArrowheads="1"/>
          </p:cNvSpPr>
          <p:nvPr/>
        </p:nvSpPr>
        <p:spPr bwMode="auto">
          <a:xfrm>
            <a:off x="1931852" y="26885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Oval 78"/>
          <p:cNvSpPr>
            <a:spLocks noChangeAspect="1" noChangeArrowheads="1"/>
          </p:cNvSpPr>
          <p:nvPr/>
        </p:nvSpPr>
        <p:spPr bwMode="auto">
          <a:xfrm>
            <a:off x="1931852" y="32065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Oval 157"/>
          <p:cNvSpPr>
            <a:spLocks noChangeArrowheads="1"/>
          </p:cNvSpPr>
          <p:nvPr/>
        </p:nvSpPr>
        <p:spPr bwMode="auto">
          <a:xfrm>
            <a:off x="1941256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Oval 92"/>
          <p:cNvSpPr>
            <a:spLocks noChangeArrowheads="1"/>
          </p:cNvSpPr>
          <p:nvPr/>
        </p:nvSpPr>
        <p:spPr bwMode="auto">
          <a:xfrm>
            <a:off x="1931852" y="42328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Oval 99"/>
          <p:cNvSpPr>
            <a:spLocks noChangeArrowheads="1"/>
          </p:cNvSpPr>
          <p:nvPr/>
        </p:nvSpPr>
        <p:spPr bwMode="auto">
          <a:xfrm>
            <a:off x="1931852" y="4731664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Oval 57"/>
          <p:cNvSpPr>
            <a:spLocks noChangeArrowheads="1"/>
          </p:cNvSpPr>
          <p:nvPr/>
        </p:nvSpPr>
        <p:spPr bwMode="auto">
          <a:xfrm>
            <a:off x="1941256" y="112949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Oval 57"/>
          <p:cNvSpPr>
            <a:spLocks noChangeArrowheads="1"/>
          </p:cNvSpPr>
          <p:nvPr/>
        </p:nvSpPr>
        <p:spPr bwMode="auto">
          <a:xfrm>
            <a:off x="1941256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Oval 57"/>
          <p:cNvSpPr>
            <a:spLocks noChangeArrowheads="1"/>
          </p:cNvSpPr>
          <p:nvPr/>
        </p:nvSpPr>
        <p:spPr bwMode="auto">
          <a:xfrm>
            <a:off x="6824640" y="16718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Oval 64"/>
          <p:cNvSpPr>
            <a:spLocks noChangeArrowheads="1"/>
          </p:cNvSpPr>
          <p:nvPr/>
        </p:nvSpPr>
        <p:spPr bwMode="auto">
          <a:xfrm>
            <a:off x="6824640" y="21706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Oval 71"/>
          <p:cNvSpPr>
            <a:spLocks noChangeArrowheads="1"/>
          </p:cNvSpPr>
          <p:nvPr/>
        </p:nvSpPr>
        <p:spPr bwMode="auto">
          <a:xfrm>
            <a:off x="6824640" y="26885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Oval 78"/>
          <p:cNvSpPr>
            <a:spLocks noChangeAspect="1" noChangeArrowheads="1"/>
          </p:cNvSpPr>
          <p:nvPr/>
        </p:nvSpPr>
        <p:spPr bwMode="auto">
          <a:xfrm>
            <a:off x="6824640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Oval 166"/>
          <p:cNvSpPr>
            <a:spLocks noChangeArrowheads="1"/>
          </p:cNvSpPr>
          <p:nvPr/>
        </p:nvSpPr>
        <p:spPr bwMode="auto">
          <a:xfrm>
            <a:off x="6834044" y="37053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Oval 92"/>
          <p:cNvSpPr>
            <a:spLocks noChangeArrowheads="1"/>
          </p:cNvSpPr>
          <p:nvPr/>
        </p:nvSpPr>
        <p:spPr bwMode="auto">
          <a:xfrm>
            <a:off x="6824640" y="42328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Oval 99"/>
          <p:cNvSpPr>
            <a:spLocks noChangeArrowheads="1"/>
          </p:cNvSpPr>
          <p:nvPr/>
        </p:nvSpPr>
        <p:spPr bwMode="auto">
          <a:xfrm>
            <a:off x="6824640" y="47316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Oval 57"/>
          <p:cNvSpPr>
            <a:spLocks noChangeArrowheads="1"/>
          </p:cNvSpPr>
          <p:nvPr/>
        </p:nvSpPr>
        <p:spPr bwMode="auto">
          <a:xfrm>
            <a:off x="6834044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Oval 57"/>
          <p:cNvSpPr>
            <a:spLocks noChangeArrowheads="1"/>
          </p:cNvSpPr>
          <p:nvPr/>
        </p:nvSpPr>
        <p:spPr bwMode="auto">
          <a:xfrm>
            <a:off x="6834044" y="527477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Oval 171"/>
          <p:cNvSpPr>
            <a:spLocks noChangeArrowheads="1"/>
          </p:cNvSpPr>
          <p:nvPr/>
        </p:nvSpPr>
        <p:spPr bwMode="auto">
          <a:xfrm>
            <a:off x="2520311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Oval 172"/>
          <p:cNvSpPr>
            <a:spLocks noChangeArrowheads="1"/>
          </p:cNvSpPr>
          <p:nvPr/>
        </p:nvSpPr>
        <p:spPr bwMode="auto">
          <a:xfrm>
            <a:off x="3140970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Oval 173"/>
          <p:cNvSpPr>
            <a:spLocks noChangeArrowheads="1"/>
          </p:cNvSpPr>
          <p:nvPr/>
        </p:nvSpPr>
        <p:spPr bwMode="auto">
          <a:xfrm>
            <a:off x="3761629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Oval 174"/>
          <p:cNvSpPr>
            <a:spLocks noChangeArrowheads="1"/>
          </p:cNvSpPr>
          <p:nvPr/>
        </p:nvSpPr>
        <p:spPr bwMode="auto">
          <a:xfrm>
            <a:off x="4382287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Oval 175"/>
          <p:cNvSpPr>
            <a:spLocks noChangeArrowheads="1"/>
          </p:cNvSpPr>
          <p:nvPr/>
        </p:nvSpPr>
        <p:spPr bwMode="auto">
          <a:xfrm>
            <a:off x="5002946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Oval 176"/>
          <p:cNvSpPr>
            <a:spLocks noChangeArrowheads="1"/>
          </p:cNvSpPr>
          <p:nvPr/>
        </p:nvSpPr>
        <p:spPr bwMode="auto">
          <a:xfrm>
            <a:off x="5623605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Oval 177"/>
          <p:cNvSpPr>
            <a:spLocks noChangeArrowheads="1"/>
          </p:cNvSpPr>
          <p:nvPr/>
        </p:nvSpPr>
        <p:spPr bwMode="auto">
          <a:xfrm>
            <a:off x="6244264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Oval 99"/>
          <p:cNvSpPr>
            <a:spLocks noChangeArrowheads="1"/>
          </p:cNvSpPr>
          <p:nvPr/>
        </p:nvSpPr>
        <p:spPr bwMode="auto">
          <a:xfrm>
            <a:off x="2529715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" name="Oval 100"/>
          <p:cNvSpPr>
            <a:spLocks noChangeArrowheads="1"/>
          </p:cNvSpPr>
          <p:nvPr/>
        </p:nvSpPr>
        <p:spPr bwMode="auto">
          <a:xfrm>
            <a:off x="3150374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Oval 101"/>
          <p:cNvSpPr>
            <a:spLocks noChangeArrowheads="1"/>
          </p:cNvSpPr>
          <p:nvPr/>
        </p:nvSpPr>
        <p:spPr bwMode="auto">
          <a:xfrm>
            <a:off x="3771033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Oval 102"/>
          <p:cNvSpPr>
            <a:spLocks noChangeArrowheads="1"/>
          </p:cNvSpPr>
          <p:nvPr/>
        </p:nvSpPr>
        <p:spPr bwMode="auto">
          <a:xfrm>
            <a:off x="4391691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Oval 103"/>
          <p:cNvSpPr>
            <a:spLocks noChangeArrowheads="1"/>
          </p:cNvSpPr>
          <p:nvPr/>
        </p:nvSpPr>
        <p:spPr bwMode="auto">
          <a:xfrm>
            <a:off x="5012350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Oval 104"/>
          <p:cNvSpPr>
            <a:spLocks noChangeArrowheads="1"/>
          </p:cNvSpPr>
          <p:nvPr/>
        </p:nvSpPr>
        <p:spPr bwMode="auto">
          <a:xfrm>
            <a:off x="5633009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Oval 105"/>
          <p:cNvSpPr>
            <a:spLocks noChangeArrowheads="1"/>
          </p:cNvSpPr>
          <p:nvPr/>
        </p:nvSpPr>
        <p:spPr bwMode="auto">
          <a:xfrm>
            <a:off x="6253668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ounded Rectangle 89"/>
          <p:cNvSpPr/>
          <p:nvPr/>
        </p:nvSpPr>
        <p:spPr bwMode="auto">
          <a:xfrm>
            <a:off x="1282700" y="1028700"/>
            <a:ext cx="6108700" cy="47371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91" name="Oval 3"/>
          <p:cNvSpPr>
            <a:spLocks noChangeArrowheads="1"/>
          </p:cNvSpPr>
          <p:nvPr/>
        </p:nvSpPr>
        <p:spPr bwMode="auto">
          <a:xfrm>
            <a:off x="2209800" y="3260725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4"/>
          <p:cNvSpPr>
            <a:spLocks noChangeArrowheads="1"/>
          </p:cNvSpPr>
          <p:nvPr/>
        </p:nvSpPr>
        <p:spPr bwMode="auto">
          <a:xfrm>
            <a:off x="3128963" y="2803525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Line 7"/>
          <p:cNvSpPr>
            <a:spLocks noChangeShapeType="1"/>
          </p:cNvSpPr>
          <p:nvPr/>
        </p:nvSpPr>
        <p:spPr bwMode="auto">
          <a:xfrm flipV="1">
            <a:off x="2286000" y="3005138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Text Box 15"/>
          <p:cNvSpPr txBox="1">
            <a:spLocks noChangeArrowheads="1"/>
          </p:cNvSpPr>
          <p:nvPr/>
        </p:nvSpPr>
        <p:spPr bwMode="auto">
          <a:xfrm>
            <a:off x="2290763" y="2193925"/>
            <a:ext cx="17364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dirty="0">
                <a:latin typeface="Times New Roman" pitchFamily="28" charset="0"/>
              </a:rPr>
              <a:t>Transition Rule</a:t>
            </a:r>
            <a:r>
              <a:rPr lang="en-US" dirty="0">
                <a:latin typeface="Times New Roman" pitchFamily="28" charset="0"/>
              </a:rPr>
              <a:t>:</a:t>
            </a:r>
            <a:r>
              <a:rPr lang="en-US" dirty="0"/>
              <a:t> </a:t>
            </a:r>
          </a:p>
        </p:txBody>
      </p:sp>
      <p:sp>
        <p:nvSpPr>
          <p:cNvPr id="97" name="Text Box 16"/>
          <p:cNvSpPr txBox="1">
            <a:spLocks noChangeArrowheads="1"/>
          </p:cNvSpPr>
          <p:nvPr/>
        </p:nvSpPr>
        <p:spPr bwMode="auto">
          <a:xfrm>
            <a:off x="4424363" y="2201863"/>
            <a:ext cx="335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 dirty="0">
                <a:latin typeface="Times New Roman" pitchFamily="28" charset="0"/>
              </a:rPr>
              <a:t>If  </a:t>
            </a:r>
            <a:r>
              <a:rPr lang="en-US" i="1" dirty="0" err="1">
                <a:latin typeface="Times New Roman" pitchFamily="28" charset="0"/>
                <a:sym typeface="Symbol" pitchFamily="28" charset="2"/>
              </a:rPr>
              <a:t></a:t>
            </a:r>
            <a:r>
              <a:rPr lang="en-US" i="1" dirty="0">
                <a:latin typeface="Times New Roman" pitchFamily="28" charset="0"/>
                <a:sym typeface="Symbol" pitchFamily="28" charset="2"/>
              </a:rPr>
              <a:t>  </a:t>
            </a:r>
            <a:r>
              <a:rPr lang="en-US" b="1" i="1" dirty="0">
                <a:solidFill>
                  <a:srgbClr val="FF0000"/>
                </a:solidFill>
                <a:latin typeface="Times New Roman" pitchFamily="28" charset="0"/>
                <a:sym typeface="Symbol" pitchFamily="28" charset="2"/>
              </a:rPr>
              <a:t>red </a:t>
            </a:r>
            <a:r>
              <a:rPr lang="en-US" i="1" dirty="0">
                <a:latin typeface="Times New Roman" pitchFamily="28" charset="0"/>
                <a:sym typeface="Symbol" pitchFamily="28" charset="2"/>
              </a:rPr>
              <a:t>- </a:t>
            </a:r>
            <a:r>
              <a:rPr lang="en-US" b="1" i="1" dirty="0">
                <a:solidFill>
                  <a:srgbClr val="FFFF00"/>
                </a:solidFill>
                <a:latin typeface="Times New Roman" pitchFamily="28" charset="0"/>
                <a:sym typeface="Symbol" pitchFamily="28" charset="2"/>
              </a:rPr>
              <a:t>yellow</a:t>
            </a:r>
            <a:r>
              <a:rPr lang="en-US" b="1" i="1" dirty="0">
                <a:latin typeface="Times New Roman" pitchFamily="28" charset="0"/>
                <a:sym typeface="Symbol" pitchFamily="28" charset="2"/>
              </a:rPr>
              <a:t> </a:t>
            </a:r>
            <a:r>
              <a:rPr lang="en-US" i="1" dirty="0">
                <a:latin typeface="Times New Roman" pitchFamily="28" charset="0"/>
                <a:sym typeface="Symbol" pitchFamily="28" charset="2"/>
              </a:rPr>
              <a:t>door cross it with </a:t>
            </a:r>
            <a:r>
              <a:rPr lang="en-US" b="1" i="1" dirty="0">
                <a:solidFill>
                  <a:srgbClr val="FF0000"/>
                </a:solidFill>
                <a:latin typeface="Times New Roman" pitchFamily="28" charset="0"/>
                <a:sym typeface="Symbol" pitchFamily="28" charset="2"/>
              </a:rPr>
              <a:t>red </a:t>
            </a:r>
            <a:r>
              <a:rPr lang="en-US" i="1" dirty="0">
                <a:latin typeface="Times New Roman" pitchFamily="28" charset="0"/>
                <a:sym typeface="Symbol" pitchFamily="28" charset="2"/>
              </a:rPr>
              <a:t>on your left hand.</a:t>
            </a:r>
            <a:endParaRPr lang="en-US" i="1" dirty="0"/>
          </a:p>
        </p:txBody>
      </p:sp>
      <p:sp>
        <p:nvSpPr>
          <p:cNvPr id="98" name="Text Box 17"/>
          <p:cNvSpPr txBox="1">
            <a:spLocks noChangeArrowheads="1"/>
          </p:cNvSpPr>
          <p:nvPr/>
        </p:nvSpPr>
        <p:spPr bwMode="auto">
          <a:xfrm>
            <a:off x="2559050" y="2774950"/>
            <a:ext cx="2872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" pitchFamily="28" charset="0"/>
              </a:rPr>
              <a:t>?</a:t>
            </a:r>
            <a:endParaRPr lang="en-US"/>
          </a:p>
        </p:txBody>
      </p:sp>
      <p:sp>
        <p:nvSpPr>
          <p:cNvPr id="99" name="Text Box 19"/>
          <p:cNvSpPr txBox="1">
            <a:spLocks noChangeArrowheads="1"/>
          </p:cNvSpPr>
          <p:nvPr/>
        </p:nvSpPr>
        <p:spPr bwMode="auto">
          <a:xfrm>
            <a:off x="6934200" y="97790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Times New Roman" pitchFamily="28" charset="0"/>
                <a:sym typeface="Symbol" pitchFamily="28" charset="2"/>
              </a:rPr>
              <a:t>Space of Triangles</a:t>
            </a:r>
            <a:endParaRPr lang="en-US" dirty="0">
              <a:latin typeface="Times New Roman" pitchFamily="28" charset="0"/>
            </a:endParaRPr>
          </a:p>
        </p:txBody>
      </p:sp>
      <p:grpSp>
        <p:nvGrpSpPr>
          <p:cNvPr id="3" name="Group 105"/>
          <p:cNvGrpSpPr>
            <a:grpSpLocks/>
          </p:cNvGrpSpPr>
          <p:nvPr/>
        </p:nvGrpSpPr>
        <p:grpSpPr bwMode="auto">
          <a:xfrm>
            <a:off x="2286000" y="3352800"/>
            <a:ext cx="614363" cy="584775"/>
            <a:chOff x="2602971" y="3640667"/>
            <a:chExt cx="614362" cy="584122"/>
          </a:xfrm>
        </p:grpSpPr>
        <p:sp>
          <p:nvSpPr>
            <p:cNvPr id="82024" name="Text Box 5"/>
            <p:cNvSpPr txBox="1">
              <a:spLocks noChangeArrowheads="1"/>
            </p:cNvSpPr>
            <p:nvPr/>
          </p:nvSpPr>
          <p:spPr bwMode="auto">
            <a:xfrm>
              <a:off x="2602971" y="3640667"/>
              <a:ext cx="614362" cy="584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aseline="-25000">
                  <a:latin typeface="Times New Roman" pitchFamily="28" charset="0"/>
                  <a:sym typeface="Symbol" pitchFamily="28" charset="2"/>
                </a:rPr>
                <a:t>1</a:t>
              </a:r>
              <a:endParaRPr lang="en-US" sz="3200">
                <a:latin typeface="Times New Roman" pitchFamily="28" charset="0"/>
              </a:endParaRPr>
            </a:p>
          </p:txBody>
        </p:sp>
        <p:sp>
          <p:nvSpPr>
            <p:cNvPr id="82025" name="AutoShape 144"/>
            <p:cNvSpPr>
              <a:spLocks noChangeArrowheads="1"/>
            </p:cNvSpPr>
            <p:nvPr/>
          </p:nvSpPr>
          <p:spPr bwMode="auto">
            <a:xfrm>
              <a:off x="2819400" y="3733800"/>
              <a:ext cx="381000" cy="381000"/>
            </a:xfrm>
            <a:prstGeom prst="rtTriangl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3200400" y="2895600"/>
            <a:ext cx="614363" cy="584775"/>
            <a:chOff x="3810000" y="3200400"/>
            <a:chExt cx="614362" cy="584775"/>
          </a:xfrm>
        </p:grpSpPr>
        <p:sp>
          <p:nvSpPr>
            <p:cNvPr id="82022" name="Text Box 5"/>
            <p:cNvSpPr txBox="1">
              <a:spLocks noChangeArrowheads="1"/>
            </p:cNvSpPr>
            <p:nvPr/>
          </p:nvSpPr>
          <p:spPr bwMode="auto">
            <a:xfrm>
              <a:off x="3810000" y="3200400"/>
              <a:ext cx="61436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aseline="-25000">
                  <a:latin typeface="Times New Roman" pitchFamily="28" charset="0"/>
                  <a:sym typeface="Symbol" pitchFamily="28" charset="2"/>
                </a:rPr>
                <a:t>2</a:t>
              </a:r>
              <a:endParaRPr lang="en-US" sz="3200">
                <a:latin typeface="Times New Roman" pitchFamily="28" charset="0"/>
              </a:endParaRPr>
            </a:p>
          </p:txBody>
        </p:sp>
        <p:sp>
          <p:nvSpPr>
            <p:cNvPr id="82023" name="AutoShape 144"/>
            <p:cNvSpPr>
              <a:spLocks noChangeArrowheads="1"/>
            </p:cNvSpPr>
            <p:nvPr/>
          </p:nvSpPr>
          <p:spPr bwMode="auto">
            <a:xfrm>
              <a:off x="4021667" y="3276600"/>
              <a:ext cx="381000" cy="381000"/>
            </a:xfrm>
            <a:prstGeom prst="rtTriangl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021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-762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Proof of </a:t>
            </a:r>
            <a:r>
              <a:rPr lang="en-US" sz="3600" dirty="0" err="1"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Sperner’s</a:t>
            </a:r>
            <a:r>
              <a:rPr lang="en-US" sz="3600" dirty="0"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 Lemma</a:t>
            </a:r>
            <a:endParaRPr lang="en-US" sz="3600" dirty="0">
              <a:effectLst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165100" y="5765800"/>
            <a:ext cx="897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-111" charset="0"/>
              </a:rPr>
              <a:t>[</a:t>
            </a:r>
            <a:r>
              <a:rPr lang="en-US" b="1" dirty="0" err="1">
                <a:latin typeface="Times New Roman" pitchFamily="-111" charset="0"/>
              </a:rPr>
              <a:t>Sperner</a:t>
            </a:r>
            <a:r>
              <a:rPr lang="en-US" b="1" dirty="0">
                <a:latin typeface="Times New Roman" pitchFamily="-111" charset="0"/>
              </a:rPr>
              <a:t> 1928]:</a:t>
            </a:r>
            <a:r>
              <a:rPr lang="en-US" dirty="0">
                <a:latin typeface="Times New Roman"/>
                <a:cs typeface="Times New Roman"/>
              </a:rPr>
              <a:t> Color the boundary using three colors in a legal way. No matter how the internal nodes are colored, there exists a tri-chromatic triangle. In fact an odd number of those.</a:t>
            </a:r>
          </a:p>
        </p:txBody>
      </p:sp>
    </p:spTree>
    <p:extLst>
      <p:ext uri="{BB962C8B-B14F-4D97-AF65-F5344CB8AC3E}">
        <p14:creationId xmlns:p14="http://schemas.microsoft.com/office/powerpoint/2010/main" val="378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5" grpId="0" animBg="1"/>
      <p:bldP spid="96" grpId="0"/>
      <p:bldP spid="97" grpId="0"/>
      <p:bldP spid="98" grpId="0"/>
      <p:bldP spid="9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4" name="AutoShape 141"/>
          <p:cNvSpPr>
            <a:spLocks noChangeArrowheads="1"/>
          </p:cNvSpPr>
          <p:nvPr/>
        </p:nvSpPr>
        <p:spPr bwMode="auto">
          <a:xfrm>
            <a:off x="3264674" y="2255093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AutoShape 141"/>
          <p:cNvSpPr>
            <a:spLocks noChangeArrowheads="1"/>
          </p:cNvSpPr>
          <p:nvPr/>
        </p:nvSpPr>
        <p:spPr bwMode="auto">
          <a:xfrm>
            <a:off x="5721909" y="4323149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AutoShape 141"/>
          <p:cNvSpPr>
            <a:spLocks noChangeArrowheads="1"/>
          </p:cNvSpPr>
          <p:nvPr/>
        </p:nvSpPr>
        <p:spPr bwMode="auto">
          <a:xfrm>
            <a:off x="4480591" y="4335849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AutoShape 141"/>
          <p:cNvSpPr>
            <a:spLocks noChangeArrowheads="1"/>
          </p:cNvSpPr>
          <p:nvPr/>
        </p:nvSpPr>
        <p:spPr bwMode="auto">
          <a:xfrm flipH="1" flipV="1">
            <a:off x="2644015" y="3306129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AutoShape 141"/>
          <p:cNvSpPr>
            <a:spLocks noChangeArrowheads="1"/>
          </p:cNvSpPr>
          <p:nvPr/>
        </p:nvSpPr>
        <p:spPr bwMode="auto">
          <a:xfrm>
            <a:off x="3264674" y="3808289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722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-87531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Proof of </a:t>
            </a:r>
            <a:r>
              <a:rPr lang="en-US" sz="3600" dirty="0" err="1"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Sperner’s</a:t>
            </a:r>
            <a:r>
              <a:rPr lang="en-US" sz="3600" dirty="0"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 Lemma</a:t>
            </a:r>
            <a:endParaRPr lang="en-US" sz="3600" dirty="0">
              <a:effectLst/>
              <a:ea typeface="ＭＳ Ｐゴシック" pitchFamily="31" charset="-128"/>
              <a:cs typeface="ＭＳ Ｐゴシック" pitchFamily="31" charset="-128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589443"/>
              </p:ext>
            </p:extLst>
          </p:nvPr>
        </p:nvGraphicFramePr>
        <p:xfrm>
          <a:off x="2044699" y="1233269"/>
          <a:ext cx="4902192" cy="4145280"/>
        </p:xfrm>
        <a:graphic>
          <a:graphicData uri="http://schemas.openxmlformats.org/drawingml/2006/table">
            <a:tbl>
              <a:tblPr/>
              <a:tblGrid>
                <a:gridCol w="612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27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2520311" y="1660485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58"/>
          <p:cNvSpPr>
            <a:spLocks noChangeArrowheads="1"/>
          </p:cNvSpPr>
          <p:nvPr/>
        </p:nvSpPr>
        <p:spPr bwMode="auto">
          <a:xfrm>
            <a:off x="3140970" y="166048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59"/>
          <p:cNvSpPr>
            <a:spLocks noChangeArrowheads="1"/>
          </p:cNvSpPr>
          <p:nvPr/>
        </p:nvSpPr>
        <p:spPr bwMode="auto">
          <a:xfrm>
            <a:off x="3761629" y="166048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60"/>
          <p:cNvSpPr>
            <a:spLocks noChangeArrowheads="1"/>
          </p:cNvSpPr>
          <p:nvPr/>
        </p:nvSpPr>
        <p:spPr bwMode="auto">
          <a:xfrm>
            <a:off x="4382287" y="1660485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61"/>
          <p:cNvSpPr>
            <a:spLocks noChangeArrowheads="1"/>
          </p:cNvSpPr>
          <p:nvPr/>
        </p:nvSpPr>
        <p:spPr bwMode="auto">
          <a:xfrm>
            <a:off x="5002946" y="1660485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62"/>
          <p:cNvSpPr>
            <a:spLocks noChangeArrowheads="1"/>
          </p:cNvSpPr>
          <p:nvPr/>
        </p:nvSpPr>
        <p:spPr bwMode="auto">
          <a:xfrm>
            <a:off x="5623605" y="1660485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63"/>
          <p:cNvSpPr>
            <a:spLocks noChangeArrowheads="1"/>
          </p:cNvSpPr>
          <p:nvPr/>
        </p:nvSpPr>
        <p:spPr bwMode="auto">
          <a:xfrm>
            <a:off x="6244264" y="1660485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64"/>
          <p:cNvSpPr>
            <a:spLocks noChangeArrowheads="1"/>
          </p:cNvSpPr>
          <p:nvPr/>
        </p:nvSpPr>
        <p:spPr bwMode="auto">
          <a:xfrm>
            <a:off x="2520311" y="215926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3140970" y="2159269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66"/>
          <p:cNvSpPr>
            <a:spLocks noChangeArrowheads="1"/>
          </p:cNvSpPr>
          <p:nvPr/>
        </p:nvSpPr>
        <p:spPr bwMode="auto">
          <a:xfrm>
            <a:off x="3761629" y="215926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4382287" y="2159269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68"/>
          <p:cNvSpPr>
            <a:spLocks noChangeArrowheads="1"/>
          </p:cNvSpPr>
          <p:nvPr/>
        </p:nvSpPr>
        <p:spPr bwMode="auto">
          <a:xfrm>
            <a:off x="5002946" y="215926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5623605" y="2159269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70"/>
          <p:cNvSpPr>
            <a:spLocks noChangeArrowheads="1"/>
          </p:cNvSpPr>
          <p:nvPr/>
        </p:nvSpPr>
        <p:spPr bwMode="auto">
          <a:xfrm>
            <a:off x="6244264" y="2159269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71"/>
          <p:cNvSpPr>
            <a:spLocks noChangeArrowheads="1"/>
          </p:cNvSpPr>
          <p:nvPr/>
        </p:nvSpPr>
        <p:spPr bwMode="auto">
          <a:xfrm>
            <a:off x="2520311" y="2677237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72"/>
          <p:cNvSpPr>
            <a:spLocks noChangeArrowheads="1"/>
          </p:cNvSpPr>
          <p:nvPr/>
        </p:nvSpPr>
        <p:spPr bwMode="auto">
          <a:xfrm>
            <a:off x="3140970" y="2677237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73"/>
          <p:cNvSpPr>
            <a:spLocks noChangeArrowheads="1"/>
          </p:cNvSpPr>
          <p:nvPr/>
        </p:nvSpPr>
        <p:spPr bwMode="auto">
          <a:xfrm>
            <a:off x="3761629" y="2677237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74"/>
          <p:cNvSpPr>
            <a:spLocks noChangeArrowheads="1"/>
          </p:cNvSpPr>
          <p:nvPr/>
        </p:nvSpPr>
        <p:spPr bwMode="auto">
          <a:xfrm>
            <a:off x="4382287" y="2677237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5002946" y="2677237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76"/>
          <p:cNvSpPr>
            <a:spLocks noChangeArrowheads="1"/>
          </p:cNvSpPr>
          <p:nvPr/>
        </p:nvSpPr>
        <p:spPr bwMode="auto">
          <a:xfrm>
            <a:off x="5623605" y="2677237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77"/>
          <p:cNvSpPr>
            <a:spLocks noChangeArrowheads="1"/>
          </p:cNvSpPr>
          <p:nvPr/>
        </p:nvSpPr>
        <p:spPr bwMode="auto">
          <a:xfrm>
            <a:off x="6244264" y="2677237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78"/>
          <p:cNvSpPr>
            <a:spLocks noChangeAspect="1" noChangeArrowheads="1"/>
          </p:cNvSpPr>
          <p:nvPr/>
        </p:nvSpPr>
        <p:spPr bwMode="auto">
          <a:xfrm>
            <a:off x="2520311" y="3195205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79"/>
          <p:cNvSpPr>
            <a:spLocks noChangeArrowheads="1"/>
          </p:cNvSpPr>
          <p:nvPr/>
        </p:nvSpPr>
        <p:spPr bwMode="auto">
          <a:xfrm>
            <a:off x="3140970" y="319520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80"/>
          <p:cNvSpPr>
            <a:spLocks noChangeArrowheads="1"/>
          </p:cNvSpPr>
          <p:nvPr/>
        </p:nvSpPr>
        <p:spPr bwMode="auto">
          <a:xfrm>
            <a:off x="3761629" y="319520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81"/>
          <p:cNvSpPr>
            <a:spLocks noChangeArrowheads="1"/>
          </p:cNvSpPr>
          <p:nvPr/>
        </p:nvSpPr>
        <p:spPr bwMode="auto">
          <a:xfrm>
            <a:off x="4382287" y="319520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2"/>
          <p:cNvSpPr>
            <a:spLocks noChangeArrowheads="1"/>
          </p:cNvSpPr>
          <p:nvPr/>
        </p:nvSpPr>
        <p:spPr bwMode="auto">
          <a:xfrm>
            <a:off x="5002946" y="3195205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83"/>
          <p:cNvSpPr>
            <a:spLocks noChangeArrowheads="1"/>
          </p:cNvSpPr>
          <p:nvPr/>
        </p:nvSpPr>
        <p:spPr bwMode="auto">
          <a:xfrm>
            <a:off x="5623605" y="319520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84"/>
          <p:cNvSpPr>
            <a:spLocks noChangeArrowheads="1"/>
          </p:cNvSpPr>
          <p:nvPr/>
        </p:nvSpPr>
        <p:spPr bwMode="auto">
          <a:xfrm>
            <a:off x="6244264" y="3195205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85"/>
          <p:cNvSpPr>
            <a:spLocks noChangeArrowheads="1"/>
          </p:cNvSpPr>
          <p:nvPr/>
        </p:nvSpPr>
        <p:spPr bwMode="auto">
          <a:xfrm>
            <a:off x="2529715" y="369398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86"/>
          <p:cNvSpPr>
            <a:spLocks noChangeArrowheads="1"/>
          </p:cNvSpPr>
          <p:nvPr/>
        </p:nvSpPr>
        <p:spPr bwMode="auto">
          <a:xfrm>
            <a:off x="3150374" y="369398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87"/>
          <p:cNvSpPr>
            <a:spLocks noChangeArrowheads="1"/>
          </p:cNvSpPr>
          <p:nvPr/>
        </p:nvSpPr>
        <p:spPr bwMode="auto">
          <a:xfrm>
            <a:off x="3771033" y="3693989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88"/>
          <p:cNvSpPr>
            <a:spLocks noChangeArrowheads="1"/>
          </p:cNvSpPr>
          <p:nvPr/>
        </p:nvSpPr>
        <p:spPr bwMode="auto">
          <a:xfrm>
            <a:off x="4391691" y="369398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89"/>
          <p:cNvSpPr>
            <a:spLocks noChangeArrowheads="1"/>
          </p:cNvSpPr>
          <p:nvPr/>
        </p:nvSpPr>
        <p:spPr bwMode="auto">
          <a:xfrm>
            <a:off x="5012350" y="3693989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90"/>
          <p:cNvSpPr>
            <a:spLocks noChangeArrowheads="1"/>
          </p:cNvSpPr>
          <p:nvPr/>
        </p:nvSpPr>
        <p:spPr bwMode="auto">
          <a:xfrm>
            <a:off x="5633009" y="369398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91"/>
          <p:cNvSpPr>
            <a:spLocks noChangeArrowheads="1"/>
          </p:cNvSpPr>
          <p:nvPr/>
        </p:nvSpPr>
        <p:spPr bwMode="auto">
          <a:xfrm>
            <a:off x="6253668" y="3693989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92"/>
          <p:cNvSpPr>
            <a:spLocks noChangeArrowheads="1"/>
          </p:cNvSpPr>
          <p:nvPr/>
        </p:nvSpPr>
        <p:spPr bwMode="auto">
          <a:xfrm>
            <a:off x="2520311" y="422154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93"/>
          <p:cNvSpPr>
            <a:spLocks noChangeArrowheads="1"/>
          </p:cNvSpPr>
          <p:nvPr/>
        </p:nvSpPr>
        <p:spPr bwMode="auto">
          <a:xfrm>
            <a:off x="3140970" y="4221549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94"/>
          <p:cNvSpPr>
            <a:spLocks noChangeArrowheads="1"/>
          </p:cNvSpPr>
          <p:nvPr/>
        </p:nvSpPr>
        <p:spPr bwMode="auto">
          <a:xfrm>
            <a:off x="3761629" y="4221549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95"/>
          <p:cNvSpPr>
            <a:spLocks noChangeArrowheads="1"/>
          </p:cNvSpPr>
          <p:nvPr/>
        </p:nvSpPr>
        <p:spPr bwMode="auto">
          <a:xfrm>
            <a:off x="4382287" y="422154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96"/>
          <p:cNvSpPr>
            <a:spLocks noChangeArrowheads="1"/>
          </p:cNvSpPr>
          <p:nvPr/>
        </p:nvSpPr>
        <p:spPr bwMode="auto">
          <a:xfrm>
            <a:off x="5002946" y="4221549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97"/>
          <p:cNvSpPr>
            <a:spLocks noChangeArrowheads="1"/>
          </p:cNvSpPr>
          <p:nvPr/>
        </p:nvSpPr>
        <p:spPr bwMode="auto">
          <a:xfrm>
            <a:off x="5623605" y="4221549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98"/>
          <p:cNvSpPr>
            <a:spLocks noChangeArrowheads="1"/>
          </p:cNvSpPr>
          <p:nvPr/>
        </p:nvSpPr>
        <p:spPr bwMode="auto">
          <a:xfrm>
            <a:off x="6244264" y="4221549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99"/>
          <p:cNvSpPr>
            <a:spLocks noChangeArrowheads="1"/>
          </p:cNvSpPr>
          <p:nvPr/>
        </p:nvSpPr>
        <p:spPr bwMode="auto">
          <a:xfrm>
            <a:off x="2520311" y="4720333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Oval 100"/>
          <p:cNvSpPr>
            <a:spLocks noChangeArrowheads="1"/>
          </p:cNvSpPr>
          <p:nvPr/>
        </p:nvSpPr>
        <p:spPr bwMode="auto">
          <a:xfrm>
            <a:off x="3140970" y="4720333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101"/>
          <p:cNvSpPr>
            <a:spLocks noChangeArrowheads="1"/>
          </p:cNvSpPr>
          <p:nvPr/>
        </p:nvSpPr>
        <p:spPr bwMode="auto">
          <a:xfrm>
            <a:off x="3761629" y="4720333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Oval 102"/>
          <p:cNvSpPr>
            <a:spLocks noChangeArrowheads="1"/>
          </p:cNvSpPr>
          <p:nvPr/>
        </p:nvSpPr>
        <p:spPr bwMode="auto">
          <a:xfrm>
            <a:off x="4382287" y="4720333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103"/>
          <p:cNvSpPr>
            <a:spLocks noChangeArrowheads="1"/>
          </p:cNvSpPr>
          <p:nvPr/>
        </p:nvSpPr>
        <p:spPr bwMode="auto">
          <a:xfrm>
            <a:off x="5002946" y="4720333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104"/>
          <p:cNvSpPr>
            <a:spLocks noChangeArrowheads="1"/>
          </p:cNvSpPr>
          <p:nvPr/>
        </p:nvSpPr>
        <p:spPr bwMode="auto">
          <a:xfrm>
            <a:off x="5623605" y="4720333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05"/>
          <p:cNvSpPr>
            <a:spLocks noChangeArrowheads="1"/>
          </p:cNvSpPr>
          <p:nvPr/>
        </p:nvSpPr>
        <p:spPr bwMode="auto">
          <a:xfrm>
            <a:off x="6244264" y="4720333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57"/>
          <p:cNvSpPr>
            <a:spLocks noChangeArrowheads="1"/>
          </p:cNvSpPr>
          <p:nvPr/>
        </p:nvSpPr>
        <p:spPr bwMode="auto">
          <a:xfrm>
            <a:off x="1931852" y="1660485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64"/>
          <p:cNvSpPr>
            <a:spLocks noChangeArrowheads="1"/>
          </p:cNvSpPr>
          <p:nvPr/>
        </p:nvSpPr>
        <p:spPr bwMode="auto">
          <a:xfrm>
            <a:off x="1931852" y="215926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Oval 71"/>
          <p:cNvSpPr>
            <a:spLocks noChangeArrowheads="1"/>
          </p:cNvSpPr>
          <p:nvPr/>
        </p:nvSpPr>
        <p:spPr bwMode="auto">
          <a:xfrm>
            <a:off x="1931852" y="2677237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Oval 78"/>
          <p:cNvSpPr>
            <a:spLocks noChangeAspect="1" noChangeArrowheads="1"/>
          </p:cNvSpPr>
          <p:nvPr/>
        </p:nvSpPr>
        <p:spPr bwMode="auto">
          <a:xfrm>
            <a:off x="1931852" y="3195205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85"/>
          <p:cNvSpPr>
            <a:spLocks noChangeArrowheads="1"/>
          </p:cNvSpPr>
          <p:nvPr/>
        </p:nvSpPr>
        <p:spPr bwMode="auto">
          <a:xfrm>
            <a:off x="1941256" y="369398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92"/>
          <p:cNvSpPr>
            <a:spLocks noChangeArrowheads="1"/>
          </p:cNvSpPr>
          <p:nvPr/>
        </p:nvSpPr>
        <p:spPr bwMode="auto">
          <a:xfrm>
            <a:off x="1931852" y="422154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99"/>
          <p:cNvSpPr>
            <a:spLocks noChangeArrowheads="1"/>
          </p:cNvSpPr>
          <p:nvPr/>
        </p:nvSpPr>
        <p:spPr bwMode="auto">
          <a:xfrm>
            <a:off x="1931852" y="4720333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57"/>
          <p:cNvSpPr>
            <a:spLocks noChangeArrowheads="1"/>
          </p:cNvSpPr>
          <p:nvPr/>
        </p:nvSpPr>
        <p:spPr bwMode="auto">
          <a:xfrm>
            <a:off x="1941256" y="1118165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57"/>
          <p:cNvSpPr>
            <a:spLocks noChangeArrowheads="1"/>
          </p:cNvSpPr>
          <p:nvPr/>
        </p:nvSpPr>
        <p:spPr bwMode="auto">
          <a:xfrm>
            <a:off x="1941256" y="526344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57"/>
          <p:cNvSpPr>
            <a:spLocks noChangeArrowheads="1"/>
          </p:cNvSpPr>
          <p:nvPr/>
        </p:nvSpPr>
        <p:spPr bwMode="auto">
          <a:xfrm>
            <a:off x="6824640" y="166048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64"/>
          <p:cNvSpPr>
            <a:spLocks noChangeArrowheads="1"/>
          </p:cNvSpPr>
          <p:nvPr/>
        </p:nvSpPr>
        <p:spPr bwMode="auto">
          <a:xfrm>
            <a:off x="6824640" y="2159269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71"/>
          <p:cNvSpPr>
            <a:spLocks noChangeArrowheads="1"/>
          </p:cNvSpPr>
          <p:nvPr/>
        </p:nvSpPr>
        <p:spPr bwMode="auto">
          <a:xfrm>
            <a:off x="6824640" y="2677237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Oval 78"/>
          <p:cNvSpPr>
            <a:spLocks noChangeAspect="1" noChangeArrowheads="1"/>
          </p:cNvSpPr>
          <p:nvPr/>
        </p:nvSpPr>
        <p:spPr bwMode="auto">
          <a:xfrm>
            <a:off x="6824640" y="319520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Oval 94"/>
          <p:cNvSpPr>
            <a:spLocks noChangeArrowheads="1"/>
          </p:cNvSpPr>
          <p:nvPr/>
        </p:nvSpPr>
        <p:spPr bwMode="auto">
          <a:xfrm>
            <a:off x="6834044" y="3693989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Oval 92"/>
          <p:cNvSpPr>
            <a:spLocks noChangeArrowheads="1"/>
          </p:cNvSpPr>
          <p:nvPr/>
        </p:nvSpPr>
        <p:spPr bwMode="auto">
          <a:xfrm>
            <a:off x="6824640" y="4221549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Oval 99"/>
          <p:cNvSpPr>
            <a:spLocks noChangeArrowheads="1"/>
          </p:cNvSpPr>
          <p:nvPr/>
        </p:nvSpPr>
        <p:spPr bwMode="auto">
          <a:xfrm>
            <a:off x="6824640" y="4720333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Oval 57"/>
          <p:cNvSpPr>
            <a:spLocks noChangeArrowheads="1"/>
          </p:cNvSpPr>
          <p:nvPr/>
        </p:nvSpPr>
        <p:spPr bwMode="auto">
          <a:xfrm>
            <a:off x="6834044" y="111816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Oval 99"/>
          <p:cNvSpPr>
            <a:spLocks noChangeArrowheads="1"/>
          </p:cNvSpPr>
          <p:nvPr/>
        </p:nvSpPr>
        <p:spPr bwMode="auto">
          <a:xfrm>
            <a:off x="2520311" y="526344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Oval 100"/>
          <p:cNvSpPr>
            <a:spLocks noChangeArrowheads="1"/>
          </p:cNvSpPr>
          <p:nvPr/>
        </p:nvSpPr>
        <p:spPr bwMode="auto">
          <a:xfrm>
            <a:off x="3140970" y="526344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Oval 101"/>
          <p:cNvSpPr>
            <a:spLocks noChangeArrowheads="1"/>
          </p:cNvSpPr>
          <p:nvPr/>
        </p:nvSpPr>
        <p:spPr bwMode="auto">
          <a:xfrm>
            <a:off x="3761629" y="526344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Oval 102"/>
          <p:cNvSpPr>
            <a:spLocks noChangeArrowheads="1"/>
          </p:cNvSpPr>
          <p:nvPr/>
        </p:nvSpPr>
        <p:spPr bwMode="auto">
          <a:xfrm>
            <a:off x="4382287" y="526344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Oval 103"/>
          <p:cNvSpPr>
            <a:spLocks noChangeArrowheads="1"/>
          </p:cNvSpPr>
          <p:nvPr/>
        </p:nvSpPr>
        <p:spPr bwMode="auto">
          <a:xfrm>
            <a:off x="5002946" y="526344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Oval 104"/>
          <p:cNvSpPr>
            <a:spLocks noChangeArrowheads="1"/>
          </p:cNvSpPr>
          <p:nvPr/>
        </p:nvSpPr>
        <p:spPr bwMode="auto">
          <a:xfrm>
            <a:off x="5623605" y="526344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105"/>
          <p:cNvSpPr>
            <a:spLocks noChangeArrowheads="1"/>
          </p:cNvSpPr>
          <p:nvPr/>
        </p:nvSpPr>
        <p:spPr bwMode="auto">
          <a:xfrm>
            <a:off x="6244264" y="526344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Oval 99"/>
          <p:cNvSpPr>
            <a:spLocks noChangeArrowheads="1"/>
          </p:cNvSpPr>
          <p:nvPr/>
        </p:nvSpPr>
        <p:spPr bwMode="auto">
          <a:xfrm>
            <a:off x="2529715" y="111816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Oval 100"/>
          <p:cNvSpPr>
            <a:spLocks noChangeArrowheads="1"/>
          </p:cNvSpPr>
          <p:nvPr/>
        </p:nvSpPr>
        <p:spPr bwMode="auto">
          <a:xfrm>
            <a:off x="3150374" y="111816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Oval 101"/>
          <p:cNvSpPr>
            <a:spLocks noChangeArrowheads="1"/>
          </p:cNvSpPr>
          <p:nvPr/>
        </p:nvSpPr>
        <p:spPr bwMode="auto">
          <a:xfrm>
            <a:off x="3771033" y="111816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Oval 102"/>
          <p:cNvSpPr>
            <a:spLocks noChangeArrowheads="1"/>
          </p:cNvSpPr>
          <p:nvPr/>
        </p:nvSpPr>
        <p:spPr bwMode="auto">
          <a:xfrm>
            <a:off x="4391691" y="111816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Oval 103"/>
          <p:cNvSpPr>
            <a:spLocks noChangeArrowheads="1"/>
          </p:cNvSpPr>
          <p:nvPr/>
        </p:nvSpPr>
        <p:spPr bwMode="auto">
          <a:xfrm>
            <a:off x="5012350" y="111816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Oval 104"/>
          <p:cNvSpPr>
            <a:spLocks noChangeArrowheads="1"/>
          </p:cNvSpPr>
          <p:nvPr/>
        </p:nvSpPr>
        <p:spPr bwMode="auto">
          <a:xfrm>
            <a:off x="5633009" y="111816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Oval 105"/>
          <p:cNvSpPr>
            <a:spLocks noChangeArrowheads="1"/>
          </p:cNvSpPr>
          <p:nvPr/>
        </p:nvSpPr>
        <p:spPr bwMode="auto">
          <a:xfrm>
            <a:off x="6253668" y="111816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Line 141"/>
          <p:cNvSpPr>
            <a:spLocks noChangeShapeType="1"/>
          </p:cNvSpPr>
          <p:nvPr/>
        </p:nvSpPr>
        <p:spPr bwMode="auto">
          <a:xfrm flipV="1">
            <a:off x="2199515" y="4996744"/>
            <a:ext cx="3302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Line 142"/>
          <p:cNvSpPr>
            <a:spLocks noChangeShapeType="1"/>
          </p:cNvSpPr>
          <p:nvPr/>
        </p:nvSpPr>
        <p:spPr bwMode="auto">
          <a:xfrm>
            <a:off x="2488709" y="4587462"/>
            <a:ext cx="304800" cy="4209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Line 143"/>
          <p:cNvSpPr>
            <a:spLocks noChangeShapeType="1"/>
          </p:cNvSpPr>
          <p:nvPr/>
        </p:nvSpPr>
        <p:spPr bwMode="auto">
          <a:xfrm flipV="1">
            <a:off x="2275715" y="4574761"/>
            <a:ext cx="212994" cy="8890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Line 147"/>
          <p:cNvSpPr>
            <a:spLocks noChangeShapeType="1"/>
          </p:cNvSpPr>
          <p:nvPr/>
        </p:nvSpPr>
        <p:spPr bwMode="auto">
          <a:xfrm flipV="1">
            <a:off x="2793509" y="4451757"/>
            <a:ext cx="266700" cy="1651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2" name="Line 148"/>
          <p:cNvSpPr>
            <a:spLocks noChangeShapeType="1"/>
          </p:cNvSpPr>
          <p:nvPr/>
        </p:nvSpPr>
        <p:spPr bwMode="auto">
          <a:xfrm>
            <a:off x="3060209" y="3994557"/>
            <a:ext cx="406400" cy="114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Line 149"/>
          <p:cNvSpPr>
            <a:spLocks noChangeShapeType="1"/>
          </p:cNvSpPr>
          <p:nvPr/>
        </p:nvSpPr>
        <p:spPr bwMode="auto">
          <a:xfrm flipV="1">
            <a:off x="2831609" y="3994557"/>
            <a:ext cx="228600" cy="114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Line 144"/>
          <p:cNvSpPr>
            <a:spLocks noChangeShapeType="1"/>
          </p:cNvSpPr>
          <p:nvPr/>
        </p:nvSpPr>
        <p:spPr bwMode="auto">
          <a:xfrm flipH="1" flipV="1">
            <a:off x="2275715" y="4663662"/>
            <a:ext cx="228600" cy="33308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Line 144"/>
          <p:cNvSpPr>
            <a:spLocks noChangeShapeType="1"/>
          </p:cNvSpPr>
          <p:nvPr/>
        </p:nvSpPr>
        <p:spPr bwMode="auto">
          <a:xfrm flipH="1" flipV="1">
            <a:off x="2831609" y="4108857"/>
            <a:ext cx="228600" cy="342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Rectangle 155"/>
          <p:cNvSpPr>
            <a:spLocks noChangeArrowheads="1"/>
          </p:cNvSpPr>
          <p:nvPr/>
        </p:nvSpPr>
        <p:spPr bwMode="auto">
          <a:xfrm>
            <a:off x="3417887" y="3822597"/>
            <a:ext cx="303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Times New Roman" pitchFamily="31" charset="0"/>
              </a:rPr>
              <a:t>!</a:t>
            </a:r>
            <a:endParaRPr lang="en-US" dirty="0"/>
          </a:p>
        </p:txBody>
      </p:sp>
      <p:sp>
        <p:nvSpPr>
          <p:cNvPr id="141" name="Line 159"/>
          <p:cNvSpPr>
            <a:spLocks noChangeShapeType="1"/>
          </p:cNvSpPr>
          <p:nvPr/>
        </p:nvSpPr>
        <p:spPr bwMode="auto">
          <a:xfrm>
            <a:off x="5542844" y="4451757"/>
            <a:ext cx="306455" cy="165099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Line 161"/>
          <p:cNvSpPr>
            <a:spLocks noChangeShapeType="1"/>
          </p:cNvSpPr>
          <p:nvPr/>
        </p:nvSpPr>
        <p:spPr bwMode="auto">
          <a:xfrm>
            <a:off x="5199945" y="4108857"/>
            <a:ext cx="342900" cy="342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Line 162"/>
          <p:cNvSpPr>
            <a:spLocks noChangeShapeType="1"/>
          </p:cNvSpPr>
          <p:nvPr/>
        </p:nvSpPr>
        <p:spPr bwMode="auto">
          <a:xfrm flipV="1">
            <a:off x="4806243" y="4065369"/>
            <a:ext cx="93447" cy="18158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Line 163"/>
          <p:cNvSpPr>
            <a:spLocks noChangeShapeType="1"/>
          </p:cNvSpPr>
          <p:nvPr/>
        </p:nvSpPr>
        <p:spPr bwMode="auto">
          <a:xfrm>
            <a:off x="4947209" y="3994557"/>
            <a:ext cx="290835" cy="114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Oval 154"/>
          <p:cNvSpPr>
            <a:spLocks noChangeArrowheads="1"/>
          </p:cNvSpPr>
          <p:nvPr/>
        </p:nvSpPr>
        <p:spPr bwMode="auto">
          <a:xfrm>
            <a:off x="4844344" y="3925669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Line 162"/>
          <p:cNvSpPr>
            <a:spLocks noChangeShapeType="1"/>
          </p:cNvSpPr>
          <p:nvPr/>
        </p:nvSpPr>
        <p:spPr bwMode="auto">
          <a:xfrm flipH="1" flipV="1">
            <a:off x="4806243" y="4246949"/>
            <a:ext cx="93447" cy="20480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Line 162"/>
          <p:cNvSpPr>
            <a:spLocks noChangeShapeType="1"/>
          </p:cNvSpPr>
          <p:nvPr/>
        </p:nvSpPr>
        <p:spPr bwMode="auto">
          <a:xfrm flipV="1">
            <a:off x="4655485" y="4459069"/>
            <a:ext cx="256905" cy="26126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Line 151"/>
          <p:cNvSpPr>
            <a:spLocks noChangeShapeType="1"/>
          </p:cNvSpPr>
          <p:nvPr/>
        </p:nvSpPr>
        <p:spPr bwMode="auto">
          <a:xfrm flipH="1">
            <a:off x="5596564" y="1963705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Line 152"/>
          <p:cNvSpPr>
            <a:spLocks noChangeShapeType="1"/>
          </p:cNvSpPr>
          <p:nvPr/>
        </p:nvSpPr>
        <p:spPr bwMode="auto">
          <a:xfrm flipH="1">
            <a:off x="5355264" y="1963705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Line 153"/>
          <p:cNvSpPr>
            <a:spLocks noChangeShapeType="1"/>
          </p:cNvSpPr>
          <p:nvPr/>
        </p:nvSpPr>
        <p:spPr bwMode="auto">
          <a:xfrm>
            <a:off x="5380663" y="2159269"/>
            <a:ext cx="1" cy="23020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Line 154"/>
          <p:cNvSpPr>
            <a:spLocks noChangeShapeType="1"/>
          </p:cNvSpPr>
          <p:nvPr/>
        </p:nvSpPr>
        <p:spPr bwMode="auto">
          <a:xfrm>
            <a:off x="5380665" y="2389477"/>
            <a:ext cx="478038" cy="26002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Line 155"/>
          <p:cNvSpPr>
            <a:spLocks noChangeShapeType="1"/>
          </p:cNvSpPr>
          <p:nvPr/>
        </p:nvSpPr>
        <p:spPr bwMode="auto">
          <a:xfrm flipV="1">
            <a:off x="5888664" y="2364077"/>
            <a:ext cx="203200" cy="26002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Line 156"/>
          <p:cNvSpPr>
            <a:spLocks noChangeShapeType="1"/>
          </p:cNvSpPr>
          <p:nvPr/>
        </p:nvSpPr>
        <p:spPr bwMode="auto">
          <a:xfrm flipH="1" flipV="1">
            <a:off x="5888664" y="1989105"/>
            <a:ext cx="203200" cy="34957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Line 162"/>
          <p:cNvSpPr>
            <a:spLocks noChangeShapeType="1"/>
          </p:cNvSpPr>
          <p:nvPr/>
        </p:nvSpPr>
        <p:spPr bwMode="auto">
          <a:xfrm flipV="1">
            <a:off x="3060210" y="2493473"/>
            <a:ext cx="35767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Line 162"/>
          <p:cNvSpPr>
            <a:spLocks noChangeShapeType="1"/>
          </p:cNvSpPr>
          <p:nvPr/>
        </p:nvSpPr>
        <p:spPr bwMode="auto">
          <a:xfrm flipV="1">
            <a:off x="2831608" y="2493473"/>
            <a:ext cx="228601" cy="13063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Line 162"/>
          <p:cNvSpPr>
            <a:spLocks noChangeShapeType="1"/>
          </p:cNvSpPr>
          <p:nvPr/>
        </p:nvSpPr>
        <p:spPr bwMode="auto">
          <a:xfrm>
            <a:off x="2488709" y="2515241"/>
            <a:ext cx="357678" cy="10886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Line 162"/>
          <p:cNvSpPr>
            <a:spLocks noChangeShapeType="1"/>
          </p:cNvSpPr>
          <p:nvPr/>
        </p:nvSpPr>
        <p:spPr bwMode="auto">
          <a:xfrm flipV="1">
            <a:off x="2260108" y="2518873"/>
            <a:ext cx="228601" cy="13063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Line 144"/>
          <p:cNvSpPr>
            <a:spLocks noChangeShapeType="1"/>
          </p:cNvSpPr>
          <p:nvPr/>
        </p:nvSpPr>
        <p:spPr bwMode="auto">
          <a:xfrm flipH="1" flipV="1">
            <a:off x="2260108" y="2649505"/>
            <a:ext cx="228600" cy="342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Line 147"/>
          <p:cNvSpPr>
            <a:spLocks noChangeShapeType="1"/>
          </p:cNvSpPr>
          <p:nvPr/>
        </p:nvSpPr>
        <p:spPr bwMode="auto">
          <a:xfrm flipV="1">
            <a:off x="2222008" y="3030105"/>
            <a:ext cx="266700" cy="1651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Line 144"/>
          <p:cNvSpPr>
            <a:spLocks noChangeShapeType="1"/>
          </p:cNvSpPr>
          <p:nvPr/>
        </p:nvSpPr>
        <p:spPr bwMode="auto">
          <a:xfrm flipH="1" flipV="1">
            <a:off x="2222008" y="3195205"/>
            <a:ext cx="228600" cy="33308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Line 144"/>
          <p:cNvSpPr>
            <a:spLocks noChangeShapeType="1"/>
          </p:cNvSpPr>
          <p:nvPr/>
        </p:nvSpPr>
        <p:spPr bwMode="auto">
          <a:xfrm flipH="1" flipV="1">
            <a:off x="2450606" y="3541588"/>
            <a:ext cx="342902" cy="12639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Line 152"/>
          <p:cNvSpPr>
            <a:spLocks noChangeShapeType="1"/>
          </p:cNvSpPr>
          <p:nvPr/>
        </p:nvSpPr>
        <p:spPr bwMode="auto">
          <a:xfrm flipH="1">
            <a:off x="2831608" y="3439386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med" len="med"/>
            <a:tailEnd type="stealth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165100" y="5754469"/>
            <a:ext cx="897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-111" charset="0"/>
              </a:rPr>
              <a:t>[</a:t>
            </a:r>
            <a:r>
              <a:rPr lang="en-US" b="1" dirty="0" err="1">
                <a:latin typeface="Times New Roman" pitchFamily="-111" charset="0"/>
              </a:rPr>
              <a:t>Sperner</a:t>
            </a:r>
            <a:r>
              <a:rPr lang="en-US" b="1" dirty="0">
                <a:latin typeface="Times New Roman" pitchFamily="-111" charset="0"/>
              </a:rPr>
              <a:t> 1928]:</a:t>
            </a:r>
            <a:r>
              <a:rPr lang="en-US" dirty="0">
                <a:latin typeface="Times New Roman"/>
                <a:cs typeface="Times New Roman"/>
              </a:rPr>
              <a:t> Color the boundary using three colors in a legal way. No matter how the internal nodes are colored, there exists a tri-chromatic triangle. In fact an odd number of those.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-57464" y="4259868"/>
            <a:ext cx="2165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Starting from other triangles we do the same going forward or backward.</a:t>
            </a:r>
            <a:endParaRPr lang="en-US" i="1" dirty="0"/>
          </a:p>
        </p:txBody>
      </p:sp>
      <p:sp>
        <p:nvSpPr>
          <p:cNvPr id="140" name="Rectangle 139"/>
          <p:cNvSpPr/>
          <p:nvPr/>
        </p:nvSpPr>
        <p:spPr>
          <a:xfrm>
            <a:off x="-29647" y="1438477"/>
            <a:ext cx="2196597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Claim</a:t>
            </a:r>
            <a:r>
              <a:rPr lang="en-US" b="1" dirty="0">
                <a:latin typeface="Times New Roman"/>
                <a:cs typeface="Times New Roman"/>
              </a:rPr>
              <a:t>:</a:t>
            </a:r>
            <a:r>
              <a:rPr lang="en-US" i="1" dirty="0">
                <a:latin typeface="Times New Roman"/>
                <a:cs typeface="Times New Roman"/>
              </a:rPr>
              <a:t> The walk cannot exit the square, nor can it loop into itself.</a:t>
            </a:r>
          </a:p>
          <a:p>
            <a:endParaRPr lang="en-US" i="1" dirty="0">
              <a:latin typeface="Times New Roman"/>
              <a:cs typeface="Times New Roman"/>
            </a:endParaRPr>
          </a:p>
          <a:p>
            <a:r>
              <a:rPr lang="en-US" i="1" dirty="0">
                <a:latin typeface="Times New Roman"/>
                <a:cs typeface="Times New Roman"/>
              </a:rPr>
              <a:t>Hence, it must stop somewhere inside. This can only happen at tri-chromatic triangle…</a:t>
            </a:r>
            <a:endParaRPr lang="en-US" i="1" dirty="0"/>
          </a:p>
        </p:txBody>
      </p:sp>
      <p:sp>
        <p:nvSpPr>
          <p:cNvPr id="134" name="Oval 154"/>
          <p:cNvSpPr>
            <a:spLocks noChangeArrowheads="1"/>
          </p:cNvSpPr>
          <p:nvPr/>
        </p:nvSpPr>
        <p:spPr bwMode="auto">
          <a:xfrm>
            <a:off x="1831215" y="509834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37"/>
          <p:cNvGrpSpPr/>
          <p:nvPr/>
        </p:nvGrpSpPr>
        <p:grpSpPr>
          <a:xfrm>
            <a:off x="1450706" y="4916828"/>
            <a:ext cx="514199" cy="576824"/>
            <a:chOff x="1450706" y="5156759"/>
            <a:chExt cx="514199" cy="576824"/>
          </a:xfrm>
        </p:grpSpPr>
        <p:sp>
          <p:nvSpPr>
            <p:cNvPr id="146" name="Oval 57"/>
            <p:cNvSpPr>
              <a:spLocks noChangeArrowheads="1"/>
            </p:cNvSpPr>
            <p:nvPr/>
          </p:nvSpPr>
          <p:spPr bwMode="auto">
            <a:xfrm>
              <a:off x="1450706" y="5503375"/>
              <a:ext cx="225694" cy="23020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65" name="Straight Connector 164"/>
            <p:cNvCxnSpPr>
              <a:stCxn id="146" idx="7"/>
            </p:cNvCxnSpPr>
            <p:nvPr/>
          </p:nvCxnSpPr>
          <p:spPr bwMode="auto">
            <a:xfrm rot="5400000" flipH="1" flipV="1">
              <a:off x="1613962" y="5186146"/>
              <a:ext cx="380329" cy="32155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>
              <a:stCxn id="146" idx="6"/>
            </p:cNvCxnSpPr>
            <p:nvPr/>
          </p:nvCxnSpPr>
          <p:spPr bwMode="auto">
            <a:xfrm>
              <a:off x="1676400" y="5618479"/>
              <a:ext cx="264856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7" name="Line 141"/>
          <p:cNvSpPr>
            <a:spLocks noChangeShapeType="1"/>
          </p:cNvSpPr>
          <p:nvPr/>
        </p:nvSpPr>
        <p:spPr bwMode="auto">
          <a:xfrm flipV="1">
            <a:off x="1879599" y="5149144"/>
            <a:ext cx="319916" cy="25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7156137" y="1348373"/>
            <a:ext cx="21656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For convenience we introduce an outer boundary, that does not create new tri-chromatic triangles.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7156137" y="4022125"/>
            <a:ext cx="21656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Next we define a directed walk starting from the artificial tri-chromatic triangle.</a:t>
            </a:r>
            <a:endParaRPr lang="en-US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7156137" y="2963748"/>
            <a:ext cx="20962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We also introduce an artificial tri-chromatic triangle.</a:t>
            </a:r>
            <a:endParaRPr lang="en-US" i="1" dirty="0"/>
          </a:p>
        </p:txBody>
      </p:sp>
      <p:sp>
        <p:nvSpPr>
          <p:cNvPr id="138" name="Oval 57">
            <a:extLst>
              <a:ext uri="{FF2B5EF4-FFF2-40B4-BE49-F238E27FC236}">
                <a16:creationId xmlns:a16="http://schemas.microsoft.com/office/drawing/2014/main" id="{14647A57-D0C5-4E78-9460-2494B9F50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640" y="5253061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6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117" grpId="0" animBg="1"/>
      <p:bldP spid="124" grpId="0" animBg="1"/>
      <p:bldP spid="121" grpId="0" animBg="1"/>
      <p:bldP spid="114" grpId="0" animBg="1"/>
      <p:bldP spid="125" grpId="0" animBg="1"/>
      <p:bldP spid="126" grpId="0" animBg="1"/>
      <p:bldP spid="127" grpId="0" animBg="1"/>
      <p:bldP spid="131" grpId="0" animBg="1"/>
      <p:bldP spid="132" grpId="0" animBg="1"/>
      <p:bldP spid="133" grpId="0" animBg="1"/>
      <p:bldP spid="136" grpId="0" animBg="1"/>
      <p:bldP spid="137" grpId="0" animBg="1"/>
      <p:bldP spid="139" grpId="0"/>
      <p:bldP spid="141" grpId="0" animBg="1"/>
      <p:bldP spid="142" grpId="0" animBg="1"/>
      <p:bldP spid="143" grpId="0" animBg="1"/>
      <p:bldP spid="144" grpId="0" animBg="1"/>
      <p:bldP spid="145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30" grpId="0"/>
      <p:bldP spid="140" grpId="0" build="p" bldLvl="3"/>
      <p:bldP spid="16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1" name="AutoShape 209"/>
          <p:cNvSpPr>
            <a:spLocks noChangeArrowheads="1"/>
          </p:cNvSpPr>
          <p:nvPr/>
        </p:nvSpPr>
        <p:spPr bwMode="auto">
          <a:xfrm>
            <a:off x="6096000" y="448644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74" name="AutoShape 210"/>
          <p:cNvSpPr>
            <a:spLocks noChangeArrowheads="1"/>
          </p:cNvSpPr>
          <p:nvPr/>
        </p:nvSpPr>
        <p:spPr bwMode="auto">
          <a:xfrm>
            <a:off x="6096000" y="311484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75" name="AutoShape 211"/>
          <p:cNvSpPr>
            <a:spLocks noChangeArrowheads="1"/>
          </p:cNvSpPr>
          <p:nvPr/>
        </p:nvSpPr>
        <p:spPr bwMode="auto">
          <a:xfrm flipH="1" flipV="1">
            <a:off x="4419600" y="380064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76" name="AutoShape 212"/>
          <p:cNvSpPr>
            <a:spLocks noChangeArrowheads="1"/>
          </p:cNvSpPr>
          <p:nvPr/>
        </p:nvSpPr>
        <p:spPr bwMode="auto">
          <a:xfrm>
            <a:off x="5257800" y="244174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77" name="AutoShape 213"/>
          <p:cNvSpPr>
            <a:spLocks noChangeArrowheads="1"/>
          </p:cNvSpPr>
          <p:nvPr/>
        </p:nvSpPr>
        <p:spPr bwMode="auto">
          <a:xfrm flipH="1" flipV="1">
            <a:off x="3568700" y="311484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graphicFrame>
        <p:nvGraphicFramePr>
          <p:cNvPr id="7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726717"/>
              </p:ext>
            </p:extLst>
          </p:nvPr>
        </p:nvGraphicFramePr>
        <p:xfrm>
          <a:off x="1905000" y="1082840"/>
          <a:ext cx="5029200" cy="4064002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9" name="Oval 89"/>
          <p:cNvSpPr>
            <a:spLocks noChangeArrowheads="1"/>
          </p:cNvSpPr>
          <p:nvPr/>
        </p:nvSpPr>
        <p:spPr bwMode="auto">
          <a:xfrm>
            <a:off x="1752600" y="9304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0" name="Oval 90"/>
          <p:cNvSpPr>
            <a:spLocks noChangeArrowheads="1"/>
          </p:cNvSpPr>
          <p:nvPr/>
        </p:nvSpPr>
        <p:spPr bwMode="auto">
          <a:xfrm>
            <a:off x="2590800" y="930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1" name="Oval 91"/>
          <p:cNvSpPr>
            <a:spLocks noChangeArrowheads="1"/>
          </p:cNvSpPr>
          <p:nvPr/>
        </p:nvSpPr>
        <p:spPr bwMode="auto">
          <a:xfrm>
            <a:off x="3429000" y="930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2" name="Oval 92"/>
          <p:cNvSpPr>
            <a:spLocks noChangeArrowheads="1"/>
          </p:cNvSpPr>
          <p:nvPr/>
        </p:nvSpPr>
        <p:spPr bwMode="auto">
          <a:xfrm>
            <a:off x="4267200" y="930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3" name="Oval 93"/>
          <p:cNvSpPr>
            <a:spLocks noChangeArrowheads="1"/>
          </p:cNvSpPr>
          <p:nvPr/>
        </p:nvSpPr>
        <p:spPr bwMode="auto">
          <a:xfrm>
            <a:off x="5105400" y="930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4" name="Oval 94"/>
          <p:cNvSpPr>
            <a:spLocks noChangeArrowheads="1"/>
          </p:cNvSpPr>
          <p:nvPr/>
        </p:nvSpPr>
        <p:spPr bwMode="auto">
          <a:xfrm>
            <a:off x="5943600" y="930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5" name="Oval 95"/>
          <p:cNvSpPr>
            <a:spLocks noChangeArrowheads="1"/>
          </p:cNvSpPr>
          <p:nvPr/>
        </p:nvSpPr>
        <p:spPr bwMode="auto">
          <a:xfrm>
            <a:off x="6781800" y="930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6" name="Oval 96"/>
          <p:cNvSpPr>
            <a:spLocks noChangeArrowheads="1"/>
          </p:cNvSpPr>
          <p:nvPr/>
        </p:nvSpPr>
        <p:spPr bwMode="auto">
          <a:xfrm>
            <a:off x="1752600" y="15908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7" name="Oval 97"/>
          <p:cNvSpPr>
            <a:spLocks noChangeArrowheads="1"/>
          </p:cNvSpPr>
          <p:nvPr/>
        </p:nvSpPr>
        <p:spPr bwMode="auto">
          <a:xfrm>
            <a:off x="2590800" y="15908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8" name="Oval 98"/>
          <p:cNvSpPr>
            <a:spLocks noChangeArrowheads="1"/>
          </p:cNvSpPr>
          <p:nvPr/>
        </p:nvSpPr>
        <p:spPr bwMode="auto">
          <a:xfrm>
            <a:off x="3429000" y="15908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9" name="Oval 99"/>
          <p:cNvSpPr>
            <a:spLocks noChangeArrowheads="1"/>
          </p:cNvSpPr>
          <p:nvPr/>
        </p:nvSpPr>
        <p:spPr bwMode="auto">
          <a:xfrm>
            <a:off x="4267200" y="15908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0" name="Oval 100"/>
          <p:cNvSpPr>
            <a:spLocks noChangeArrowheads="1"/>
          </p:cNvSpPr>
          <p:nvPr/>
        </p:nvSpPr>
        <p:spPr bwMode="auto">
          <a:xfrm>
            <a:off x="5105400" y="15908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1" name="Oval 101"/>
          <p:cNvSpPr>
            <a:spLocks noChangeArrowheads="1"/>
          </p:cNvSpPr>
          <p:nvPr/>
        </p:nvSpPr>
        <p:spPr bwMode="auto">
          <a:xfrm>
            <a:off x="5943600" y="15908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2" name="Oval 102"/>
          <p:cNvSpPr>
            <a:spLocks noChangeArrowheads="1"/>
          </p:cNvSpPr>
          <p:nvPr/>
        </p:nvSpPr>
        <p:spPr bwMode="auto">
          <a:xfrm>
            <a:off x="6781800" y="15908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3" name="Oval 103"/>
          <p:cNvSpPr>
            <a:spLocks noChangeArrowheads="1"/>
          </p:cNvSpPr>
          <p:nvPr/>
        </p:nvSpPr>
        <p:spPr bwMode="auto">
          <a:xfrm>
            <a:off x="1752600" y="22766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4" name="Oval 104"/>
          <p:cNvSpPr>
            <a:spLocks noChangeArrowheads="1"/>
          </p:cNvSpPr>
          <p:nvPr/>
        </p:nvSpPr>
        <p:spPr bwMode="auto">
          <a:xfrm>
            <a:off x="2590800" y="22766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5" name="Oval 105"/>
          <p:cNvSpPr>
            <a:spLocks noChangeArrowheads="1"/>
          </p:cNvSpPr>
          <p:nvPr/>
        </p:nvSpPr>
        <p:spPr bwMode="auto">
          <a:xfrm>
            <a:off x="3429000" y="22766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6" name="Oval 106"/>
          <p:cNvSpPr>
            <a:spLocks noChangeArrowheads="1"/>
          </p:cNvSpPr>
          <p:nvPr/>
        </p:nvSpPr>
        <p:spPr bwMode="auto">
          <a:xfrm>
            <a:off x="4267200" y="22766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7" name="Oval 107"/>
          <p:cNvSpPr>
            <a:spLocks noChangeArrowheads="1"/>
          </p:cNvSpPr>
          <p:nvPr/>
        </p:nvSpPr>
        <p:spPr bwMode="auto">
          <a:xfrm>
            <a:off x="5105400" y="22766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8" name="Oval 108"/>
          <p:cNvSpPr>
            <a:spLocks noChangeArrowheads="1"/>
          </p:cNvSpPr>
          <p:nvPr/>
        </p:nvSpPr>
        <p:spPr bwMode="auto">
          <a:xfrm>
            <a:off x="5943600" y="22766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9" name="Oval 109"/>
          <p:cNvSpPr>
            <a:spLocks noChangeArrowheads="1"/>
          </p:cNvSpPr>
          <p:nvPr/>
        </p:nvSpPr>
        <p:spPr bwMode="auto">
          <a:xfrm>
            <a:off x="6781800" y="22766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0" name="Oval 110"/>
          <p:cNvSpPr>
            <a:spLocks noChangeArrowheads="1"/>
          </p:cNvSpPr>
          <p:nvPr/>
        </p:nvSpPr>
        <p:spPr bwMode="auto">
          <a:xfrm>
            <a:off x="1752600" y="29624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1" name="Oval 111"/>
          <p:cNvSpPr>
            <a:spLocks noChangeArrowheads="1"/>
          </p:cNvSpPr>
          <p:nvPr/>
        </p:nvSpPr>
        <p:spPr bwMode="auto">
          <a:xfrm>
            <a:off x="2590800" y="29624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2" name="Oval 112"/>
          <p:cNvSpPr>
            <a:spLocks noChangeArrowheads="1"/>
          </p:cNvSpPr>
          <p:nvPr/>
        </p:nvSpPr>
        <p:spPr bwMode="auto">
          <a:xfrm>
            <a:off x="3429000" y="29624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3" name="Oval 113"/>
          <p:cNvSpPr>
            <a:spLocks noChangeArrowheads="1"/>
          </p:cNvSpPr>
          <p:nvPr/>
        </p:nvSpPr>
        <p:spPr bwMode="auto">
          <a:xfrm>
            <a:off x="4267200" y="2962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4" name="Oval 114"/>
          <p:cNvSpPr>
            <a:spLocks noChangeArrowheads="1"/>
          </p:cNvSpPr>
          <p:nvPr/>
        </p:nvSpPr>
        <p:spPr bwMode="auto">
          <a:xfrm>
            <a:off x="5105400" y="29624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5" name="Oval 115"/>
          <p:cNvSpPr>
            <a:spLocks noChangeArrowheads="1"/>
          </p:cNvSpPr>
          <p:nvPr/>
        </p:nvSpPr>
        <p:spPr bwMode="auto">
          <a:xfrm>
            <a:off x="5943600" y="29624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6" name="Oval 116"/>
          <p:cNvSpPr>
            <a:spLocks noChangeArrowheads="1"/>
          </p:cNvSpPr>
          <p:nvPr/>
        </p:nvSpPr>
        <p:spPr bwMode="auto">
          <a:xfrm>
            <a:off x="6781800" y="2962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7" name="Oval 117"/>
          <p:cNvSpPr>
            <a:spLocks noChangeArrowheads="1"/>
          </p:cNvSpPr>
          <p:nvPr/>
        </p:nvSpPr>
        <p:spPr bwMode="auto">
          <a:xfrm>
            <a:off x="1765300" y="36228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8" name="Oval 118"/>
          <p:cNvSpPr>
            <a:spLocks noChangeArrowheads="1"/>
          </p:cNvSpPr>
          <p:nvPr/>
        </p:nvSpPr>
        <p:spPr bwMode="auto">
          <a:xfrm>
            <a:off x="2603500" y="36228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9" name="Oval 119"/>
          <p:cNvSpPr>
            <a:spLocks noChangeArrowheads="1"/>
          </p:cNvSpPr>
          <p:nvPr/>
        </p:nvSpPr>
        <p:spPr bwMode="auto">
          <a:xfrm>
            <a:off x="3441700" y="36228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0" name="Oval 120"/>
          <p:cNvSpPr>
            <a:spLocks noChangeArrowheads="1"/>
          </p:cNvSpPr>
          <p:nvPr/>
        </p:nvSpPr>
        <p:spPr bwMode="auto">
          <a:xfrm>
            <a:off x="4279900" y="36228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1" name="Oval 121"/>
          <p:cNvSpPr>
            <a:spLocks noChangeArrowheads="1"/>
          </p:cNvSpPr>
          <p:nvPr/>
        </p:nvSpPr>
        <p:spPr bwMode="auto">
          <a:xfrm>
            <a:off x="5118100" y="36228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2" name="Oval 122"/>
          <p:cNvSpPr>
            <a:spLocks noChangeArrowheads="1"/>
          </p:cNvSpPr>
          <p:nvPr/>
        </p:nvSpPr>
        <p:spPr bwMode="auto">
          <a:xfrm>
            <a:off x="5956300" y="36228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3" name="Oval 123"/>
          <p:cNvSpPr>
            <a:spLocks noChangeArrowheads="1"/>
          </p:cNvSpPr>
          <p:nvPr/>
        </p:nvSpPr>
        <p:spPr bwMode="auto">
          <a:xfrm>
            <a:off x="6794500" y="36228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4" name="Oval 124"/>
          <p:cNvSpPr>
            <a:spLocks noChangeArrowheads="1"/>
          </p:cNvSpPr>
          <p:nvPr/>
        </p:nvSpPr>
        <p:spPr bwMode="auto">
          <a:xfrm>
            <a:off x="1752600" y="43213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5" name="Oval 125"/>
          <p:cNvSpPr>
            <a:spLocks noChangeArrowheads="1"/>
          </p:cNvSpPr>
          <p:nvPr/>
        </p:nvSpPr>
        <p:spPr bwMode="auto">
          <a:xfrm>
            <a:off x="2590800" y="43213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6" name="Oval 126"/>
          <p:cNvSpPr>
            <a:spLocks noChangeArrowheads="1"/>
          </p:cNvSpPr>
          <p:nvPr/>
        </p:nvSpPr>
        <p:spPr bwMode="auto">
          <a:xfrm>
            <a:off x="3429000" y="43213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7" name="Oval 127"/>
          <p:cNvSpPr>
            <a:spLocks noChangeArrowheads="1"/>
          </p:cNvSpPr>
          <p:nvPr/>
        </p:nvSpPr>
        <p:spPr bwMode="auto">
          <a:xfrm>
            <a:off x="4267200" y="43213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8" name="Oval 128"/>
          <p:cNvSpPr>
            <a:spLocks noChangeArrowheads="1"/>
          </p:cNvSpPr>
          <p:nvPr/>
        </p:nvSpPr>
        <p:spPr bwMode="auto">
          <a:xfrm>
            <a:off x="5105400" y="43213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9" name="Oval 129"/>
          <p:cNvSpPr>
            <a:spLocks noChangeArrowheads="1"/>
          </p:cNvSpPr>
          <p:nvPr/>
        </p:nvSpPr>
        <p:spPr bwMode="auto">
          <a:xfrm>
            <a:off x="5943600" y="43213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0" name="Oval 130"/>
          <p:cNvSpPr>
            <a:spLocks noChangeArrowheads="1"/>
          </p:cNvSpPr>
          <p:nvPr/>
        </p:nvSpPr>
        <p:spPr bwMode="auto">
          <a:xfrm>
            <a:off x="6781800" y="43213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1" name="Oval 131"/>
          <p:cNvSpPr>
            <a:spLocks noChangeArrowheads="1"/>
          </p:cNvSpPr>
          <p:nvPr/>
        </p:nvSpPr>
        <p:spPr bwMode="auto">
          <a:xfrm>
            <a:off x="1752600" y="49817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4" name="Oval 132"/>
          <p:cNvSpPr>
            <a:spLocks noChangeArrowheads="1"/>
          </p:cNvSpPr>
          <p:nvPr/>
        </p:nvSpPr>
        <p:spPr bwMode="auto">
          <a:xfrm>
            <a:off x="2590800" y="49817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5" name="Oval 133"/>
          <p:cNvSpPr>
            <a:spLocks noChangeArrowheads="1"/>
          </p:cNvSpPr>
          <p:nvPr/>
        </p:nvSpPr>
        <p:spPr bwMode="auto">
          <a:xfrm>
            <a:off x="3429000" y="49817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6" name="Oval 134"/>
          <p:cNvSpPr>
            <a:spLocks noChangeArrowheads="1"/>
          </p:cNvSpPr>
          <p:nvPr/>
        </p:nvSpPr>
        <p:spPr bwMode="auto">
          <a:xfrm>
            <a:off x="4267200" y="49817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7" name="Oval 135"/>
          <p:cNvSpPr>
            <a:spLocks noChangeArrowheads="1"/>
          </p:cNvSpPr>
          <p:nvPr/>
        </p:nvSpPr>
        <p:spPr bwMode="auto">
          <a:xfrm>
            <a:off x="5105400" y="49817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8" name="Oval 136"/>
          <p:cNvSpPr>
            <a:spLocks noChangeArrowheads="1"/>
          </p:cNvSpPr>
          <p:nvPr/>
        </p:nvSpPr>
        <p:spPr bwMode="auto">
          <a:xfrm>
            <a:off x="5943600" y="49817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9" name="Oval 137"/>
          <p:cNvSpPr>
            <a:spLocks noChangeArrowheads="1"/>
          </p:cNvSpPr>
          <p:nvPr/>
        </p:nvSpPr>
        <p:spPr bwMode="auto">
          <a:xfrm>
            <a:off x="6781800" y="49817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0" name="Line 151"/>
          <p:cNvSpPr>
            <a:spLocks noChangeShapeType="1"/>
          </p:cNvSpPr>
          <p:nvPr/>
        </p:nvSpPr>
        <p:spPr bwMode="auto">
          <a:xfrm flipH="1">
            <a:off x="2552700" y="202264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1" name="Line 152"/>
          <p:cNvSpPr>
            <a:spLocks noChangeShapeType="1"/>
          </p:cNvSpPr>
          <p:nvPr/>
        </p:nvSpPr>
        <p:spPr bwMode="auto">
          <a:xfrm flipH="1">
            <a:off x="2286000" y="2022640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2" name="Line 153"/>
          <p:cNvSpPr>
            <a:spLocks noChangeShapeType="1"/>
          </p:cNvSpPr>
          <p:nvPr/>
        </p:nvSpPr>
        <p:spPr bwMode="auto">
          <a:xfrm>
            <a:off x="2336800" y="2302040"/>
            <a:ext cx="101600" cy="406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3" name="Line 154"/>
          <p:cNvSpPr>
            <a:spLocks noChangeShapeType="1"/>
          </p:cNvSpPr>
          <p:nvPr/>
        </p:nvSpPr>
        <p:spPr bwMode="auto">
          <a:xfrm>
            <a:off x="2540000" y="278464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4" name="Line 155"/>
          <p:cNvSpPr>
            <a:spLocks noChangeShapeType="1"/>
          </p:cNvSpPr>
          <p:nvPr/>
        </p:nvSpPr>
        <p:spPr bwMode="auto">
          <a:xfrm flipV="1">
            <a:off x="2908300" y="2581440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5" name="Line 156"/>
          <p:cNvSpPr>
            <a:spLocks noChangeShapeType="1"/>
          </p:cNvSpPr>
          <p:nvPr/>
        </p:nvSpPr>
        <p:spPr bwMode="auto">
          <a:xfrm flipH="1" flipV="1">
            <a:off x="2946400" y="2098840"/>
            <a:ext cx="254000" cy="457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6" name="Line 193"/>
          <p:cNvSpPr>
            <a:spLocks noChangeShapeType="1"/>
          </p:cNvSpPr>
          <p:nvPr/>
        </p:nvSpPr>
        <p:spPr bwMode="auto">
          <a:xfrm flipH="1" flipV="1">
            <a:off x="5562600" y="2810040"/>
            <a:ext cx="22860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7" name="Line 194"/>
          <p:cNvSpPr>
            <a:spLocks noChangeShapeType="1"/>
          </p:cNvSpPr>
          <p:nvPr/>
        </p:nvSpPr>
        <p:spPr bwMode="auto">
          <a:xfrm flipH="1" flipV="1">
            <a:off x="5791200" y="3343440"/>
            <a:ext cx="6096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8" name="Line 215"/>
          <p:cNvSpPr>
            <a:spLocks noChangeShapeType="1"/>
          </p:cNvSpPr>
          <p:nvPr/>
        </p:nvSpPr>
        <p:spPr bwMode="auto">
          <a:xfrm flipV="1">
            <a:off x="2260600" y="4791240"/>
            <a:ext cx="3302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9" name="Line 216"/>
          <p:cNvSpPr>
            <a:spLocks noChangeShapeType="1"/>
          </p:cNvSpPr>
          <p:nvPr/>
        </p:nvSpPr>
        <p:spPr bwMode="auto">
          <a:xfrm>
            <a:off x="2641600" y="479124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0" name="Line 217"/>
          <p:cNvSpPr>
            <a:spLocks noChangeShapeType="1"/>
          </p:cNvSpPr>
          <p:nvPr/>
        </p:nvSpPr>
        <p:spPr bwMode="auto">
          <a:xfrm flipV="1">
            <a:off x="3009900" y="4588040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1" name="Line 218"/>
          <p:cNvSpPr>
            <a:spLocks noChangeShapeType="1"/>
          </p:cNvSpPr>
          <p:nvPr/>
        </p:nvSpPr>
        <p:spPr bwMode="auto">
          <a:xfrm flipH="1" flipV="1">
            <a:off x="2971800" y="4181640"/>
            <a:ext cx="228600" cy="381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2" name="Line 219"/>
          <p:cNvSpPr>
            <a:spLocks noChangeShapeType="1"/>
          </p:cNvSpPr>
          <p:nvPr/>
        </p:nvSpPr>
        <p:spPr bwMode="auto">
          <a:xfrm flipH="1" flipV="1">
            <a:off x="2400300" y="4067340"/>
            <a:ext cx="571500" cy="114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3" name="Line 220"/>
          <p:cNvSpPr>
            <a:spLocks noChangeShapeType="1"/>
          </p:cNvSpPr>
          <p:nvPr/>
        </p:nvSpPr>
        <p:spPr bwMode="auto">
          <a:xfrm flipH="1" flipV="1">
            <a:off x="2260600" y="3584740"/>
            <a:ext cx="177800" cy="4445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4" name="Line 221"/>
          <p:cNvSpPr>
            <a:spLocks noChangeShapeType="1"/>
          </p:cNvSpPr>
          <p:nvPr/>
        </p:nvSpPr>
        <p:spPr bwMode="auto">
          <a:xfrm flipV="1">
            <a:off x="2247900" y="3419640"/>
            <a:ext cx="266700" cy="1651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5" name="Line 222"/>
          <p:cNvSpPr>
            <a:spLocks noChangeShapeType="1"/>
          </p:cNvSpPr>
          <p:nvPr/>
        </p:nvSpPr>
        <p:spPr bwMode="auto">
          <a:xfrm>
            <a:off x="2590800" y="341964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6" name="Line 223"/>
          <p:cNvSpPr>
            <a:spLocks noChangeShapeType="1"/>
          </p:cNvSpPr>
          <p:nvPr/>
        </p:nvSpPr>
        <p:spPr bwMode="auto">
          <a:xfrm flipV="1">
            <a:off x="2971800" y="3343440"/>
            <a:ext cx="381000" cy="76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57" name="Line 224"/>
          <p:cNvSpPr>
            <a:spLocks noChangeShapeType="1"/>
          </p:cNvSpPr>
          <p:nvPr/>
        </p:nvSpPr>
        <p:spPr bwMode="auto">
          <a:xfrm>
            <a:off x="3416300" y="338154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81" name="Line 225"/>
          <p:cNvSpPr>
            <a:spLocks noChangeShapeType="1"/>
          </p:cNvSpPr>
          <p:nvPr/>
        </p:nvSpPr>
        <p:spPr bwMode="auto">
          <a:xfrm flipV="1">
            <a:off x="3733800" y="3343440"/>
            <a:ext cx="381000" cy="76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94" name="Line 226"/>
          <p:cNvSpPr>
            <a:spLocks noChangeShapeType="1"/>
          </p:cNvSpPr>
          <p:nvPr/>
        </p:nvSpPr>
        <p:spPr bwMode="auto">
          <a:xfrm flipH="1">
            <a:off x="4267200" y="4105440"/>
            <a:ext cx="381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04" name="Line 227"/>
          <p:cNvSpPr>
            <a:spLocks noChangeShapeType="1"/>
          </p:cNvSpPr>
          <p:nvPr/>
        </p:nvSpPr>
        <p:spPr bwMode="auto">
          <a:xfrm flipH="1">
            <a:off x="3886200" y="4105440"/>
            <a:ext cx="3810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05" name="Line 228"/>
          <p:cNvSpPr>
            <a:spLocks noChangeShapeType="1"/>
          </p:cNvSpPr>
          <p:nvPr/>
        </p:nvSpPr>
        <p:spPr bwMode="auto">
          <a:xfrm>
            <a:off x="3962400" y="4410240"/>
            <a:ext cx="228600" cy="355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06" name="Line 229"/>
          <p:cNvSpPr>
            <a:spLocks noChangeShapeType="1"/>
          </p:cNvSpPr>
          <p:nvPr/>
        </p:nvSpPr>
        <p:spPr bwMode="auto">
          <a:xfrm>
            <a:off x="4191000" y="4799178"/>
            <a:ext cx="406400" cy="428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07" name="Line 230"/>
          <p:cNvSpPr>
            <a:spLocks noChangeShapeType="1"/>
          </p:cNvSpPr>
          <p:nvPr/>
        </p:nvSpPr>
        <p:spPr bwMode="auto">
          <a:xfrm flipV="1">
            <a:off x="4660900" y="4715040"/>
            <a:ext cx="2159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08" name="Line 231"/>
          <p:cNvSpPr>
            <a:spLocks noChangeShapeType="1"/>
          </p:cNvSpPr>
          <p:nvPr/>
        </p:nvSpPr>
        <p:spPr bwMode="auto">
          <a:xfrm flipV="1">
            <a:off x="4648200" y="3953040"/>
            <a:ext cx="3810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09" name="Line 232"/>
          <p:cNvSpPr>
            <a:spLocks noChangeShapeType="1"/>
          </p:cNvSpPr>
          <p:nvPr/>
        </p:nvSpPr>
        <p:spPr bwMode="auto">
          <a:xfrm>
            <a:off x="5105400" y="479124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10" name="Line 233"/>
          <p:cNvSpPr>
            <a:spLocks noChangeShapeType="1"/>
          </p:cNvSpPr>
          <p:nvPr/>
        </p:nvSpPr>
        <p:spPr bwMode="auto">
          <a:xfrm flipV="1">
            <a:off x="5410200" y="4715040"/>
            <a:ext cx="457200" cy="76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11" name="Line 234"/>
          <p:cNvSpPr>
            <a:spLocks noChangeShapeType="1"/>
          </p:cNvSpPr>
          <p:nvPr/>
        </p:nvSpPr>
        <p:spPr bwMode="auto">
          <a:xfrm>
            <a:off x="5918200" y="4740440"/>
            <a:ext cx="406400" cy="50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12" name="Oval 236"/>
          <p:cNvSpPr>
            <a:spLocks noChangeArrowheads="1"/>
          </p:cNvSpPr>
          <p:nvPr/>
        </p:nvSpPr>
        <p:spPr bwMode="auto">
          <a:xfrm>
            <a:off x="4914900" y="468964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cxnSp>
        <p:nvCxnSpPr>
          <p:cNvPr id="213" name="Straight Connector 212"/>
          <p:cNvCxnSpPr>
            <a:stCxn id="214" idx="3"/>
          </p:cNvCxnSpPr>
          <p:nvPr/>
        </p:nvCxnSpPr>
        <p:spPr bwMode="auto">
          <a:xfrm rot="5400000" flipH="1" flipV="1">
            <a:off x="1092387" y="4321527"/>
            <a:ext cx="875926" cy="9648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4" name="Oval 91"/>
          <p:cNvSpPr>
            <a:spLocks noChangeArrowheads="1"/>
          </p:cNvSpPr>
          <p:nvPr/>
        </p:nvSpPr>
        <p:spPr bwMode="auto">
          <a:xfrm>
            <a:off x="1003300" y="49817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cxnSp>
        <p:nvCxnSpPr>
          <p:cNvPr id="215" name="Straight Connector 214"/>
          <p:cNvCxnSpPr>
            <a:stCxn id="214" idx="6"/>
          </p:cNvCxnSpPr>
          <p:nvPr/>
        </p:nvCxnSpPr>
        <p:spPr bwMode="auto">
          <a:xfrm>
            <a:off x="1308100" y="5134140"/>
            <a:ext cx="4445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6" name="Oval 154"/>
          <p:cNvSpPr>
            <a:spLocks noChangeArrowheads="1"/>
          </p:cNvSpPr>
          <p:nvPr/>
        </p:nvSpPr>
        <p:spPr bwMode="auto">
          <a:xfrm>
            <a:off x="1616932" y="4844052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17" name="Line 148"/>
          <p:cNvSpPr>
            <a:spLocks noChangeShapeType="1"/>
          </p:cNvSpPr>
          <p:nvPr/>
        </p:nvSpPr>
        <p:spPr bwMode="auto">
          <a:xfrm>
            <a:off x="1757952" y="4910892"/>
            <a:ext cx="48994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02" name="Rounded Rectangle 201"/>
          <p:cNvSpPr/>
          <p:nvPr/>
        </p:nvSpPr>
        <p:spPr bwMode="auto">
          <a:xfrm>
            <a:off x="1003300" y="914400"/>
            <a:ext cx="6692900" cy="5331320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-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400" b="1" dirty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Proof Structure: A directed parity argument</a:t>
            </a:r>
            <a:endParaRPr lang="en-US" sz="3400" b="1" dirty="0"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" name="Text Box 19"/>
          <p:cNvSpPr txBox="1">
            <a:spLocks noChangeArrowheads="1"/>
          </p:cNvSpPr>
          <p:nvPr/>
        </p:nvSpPr>
        <p:spPr bwMode="auto">
          <a:xfrm>
            <a:off x="2144102" y="1114920"/>
            <a:ext cx="46533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Times New Roman" charset="0"/>
                <a:sym typeface="Symbol" charset="2"/>
              </a:rPr>
              <a:t>Vertices of Graph </a:t>
            </a:r>
            <a:r>
              <a:rPr lang="en-US" dirty="0" err="1">
                <a:sym typeface="Symbol"/>
              </a:rPr>
              <a:t></a:t>
            </a:r>
            <a:r>
              <a:rPr lang="en-US" dirty="0">
                <a:sym typeface="Symbol"/>
              </a:rPr>
              <a:t> </a:t>
            </a:r>
            <a:r>
              <a:rPr lang="en-US" dirty="0">
                <a:latin typeface="Times New Roman" charset="0"/>
                <a:sym typeface="Symbol" charset="2"/>
              </a:rPr>
              <a:t>Triangles</a:t>
            </a:r>
          </a:p>
          <a:p>
            <a:pPr algn="ctr"/>
            <a:r>
              <a:rPr lang="en-US" dirty="0">
                <a:latin typeface="Times New Roman" charset="0"/>
                <a:sym typeface="Symbol" charset="2"/>
              </a:rPr>
              <a:t>all vertices have in-degree, out-degree </a:t>
            </a:r>
            <a:r>
              <a:rPr lang="en-US" dirty="0">
                <a:latin typeface="Times New Roman" charset="0"/>
                <a:ea typeface="ＭＳ Ｐゴシック" charset="-128"/>
                <a:cs typeface="ＭＳ Ｐゴシック" charset="-128"/>
              </a:rPr>
              <a:t>≤ 1</a:t>
            </a:r>
            <a:endParaRPr lang="en-US" dirty="0"/>
          </a:p>
          <a:p>
            <a:pPr algn="ctr"/>
            <a:endParaRPr lang="en-US" dirty="0">
              <a:latin typeface="Times New Roman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4799" y="6309220"/>
            <a:ext cx="471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Proof:  </a:t>
            </a:r>
            <a:r>
              <a:rPr lang="en-US" dirty="0" err="1">
                <a:sym typeface="Symbol"/>
              </a:rPr>
              <a:t></a:t>
            </a:r>
            <a:r>
              <a:rPr lang="en-US" dirty="0">
                <a:latin typeface="Times New Roman"/>
                <a:cs typeface="Times New Roman"/>
                <a:sym typeface="Symbol"/>
              </a:rPr>
              <a:t> at least one </a:t>
            </a:r>
            <a:r>
              <a:rPr lang="en-US" dirty="0" err="1">
                <a:latin typeface="Times New Roman"/>
                <a:cs typeface="Times New Roman"/>
                <a:sym typeface="Symbol"/>
              </a:rPr>
              <a:t>trichromatic</a:t>
            </a:r>
            <a:r>
              <a:rPr lang="en-US" dirty="0">
                <a:latin typeface="Times New Roman"/>
                <a:cs typeface="Times New Roman"/>
                <a:sym typeface="Symbol"/>
              </a:rPr>
              <a:t> (artificial one)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2285999" y="5296990"/>
            <a:ext cx="4222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degree 1 vertices: </a:t>
            </a:r>
            <a:r>
              <a:rPr lang="en-US" dirty="0" err="1">
                <a:latin typeface="Times New Roman"/>
                <a:cs typeface="Times New Roman"/>
              </a:rPr>
              <a:t>trichromatic</a:t>
            </a:r>
            <a:r>
              <a:rPr lang="en-US" dirty="0">
                <a:latin typeface="Times New Roman"/>
                <a:cs typeface="Times New Roman"/>
              </a:rPr>
              <a:t> triangles</a:t>
            </a:r>
          </a:p>
          <a:p>
            <a:r>
              <a:rPr lang="en-US" dirty="0">
                <a:latin typeface="Times New Roman"/>
                <a:cs typeface="Times New Roman"/>
              </a:rPr>
              <a:t>degree 2 vertices: no blue, non-</a:t>
            </a:r>
            <a:r>
              <a:rPr lang="en-US" dirty="0" err="1">
                <a:latin typeface="Times New Roman"/>
                <a:cs typeface="Times New Roman"/>
              </a:rPr>
              <a:t>trichromatic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degree 0 vertices: all other triangles</a:t>
            </a:r>
          </a:p>
          <a:p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029200" y="6309220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Wingdings"/>
                <a:ea typeface="Wingdings"/>
                <a:cs typeface="Wingdings"/>
              </a:rPr>
              <a:t></a:t>
            </a:r>
            <a:r>
              <a:rPr lang="en-US" b="1" dirty="0">
                <a:latin typeface="+mn-ea"/>
                <a:cs typeface="Wingdings"/>
              </a:rPr>
              <a:t> </a:t>
            </a:r>
            <a:r>
              <a:rPr lang="en-US" dirty="0" err="1">
                <a:latin typeface="Times New Roman"/>
                <a:cs typeface="Times New Roman"/>
                <a:sym typeface="Symbol"/>
              </a:rPr>
              <a:t></a:t>
            </a:r>
            <a:r>
              <a:rPr lang="en-US" dirty="0">
                <a:latin typeface="Times New Roman"/>
                <a:cs typeface="Times New Roman"/>
                <a:sym typeface="Symbol"/>
              </a:rPr>
              <a:t> another </a:t>
            </a:r>
            <a:r>
              <a:rPr lang="en-US" dirty="0" err="1">
                <a:latin typeface="Times New Roman"/>
                <a:cs typeface="Times New Roman"/>
                <a:sym typeface="Symbol"/>
              </a:rPr>
              <a:t>trichromatic</a:t>
            </a:r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752599" y="1724519"/>
            <a:ext cx="5560525" cy="3373967"/>
            <a:chOff x="1752599" y="1904999"/>
            <a:chExt cx="5560525" cy="3373967"/>
          </a:xfrm>
        </p:grpSpPr>
        <p:grpSp>
          <p:nvGrpSpPr>
            <p:cNvPr id="2" name="Group 55"/>
            <p:cNvGrpSpPr>
              <a:grpSpLocks/>
            </p:cNvGrpSpPr>
            <p:nvPr/>
          </p:nvGrpSpPr>
          <p:grpSpPr bwMode="auto">
            <a:xfrm>
              <a:off x="2681288" y="2438399"/>
              <a:ext cx="1827456" cy="1735667"/>
              <a:chOff x="1689" y="1584"/>
              <a:chExt cx="1095" cy="960"/>
            </a:xfrm>
          </p:grpSpPr>
          <p:sp>
            <p:nvSpPr>
              <p:cNvPr id="122" name="Oval 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Oval 6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Oval 7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Oval 8"/>
              <p:cNvSpPr>
                <a:spLocks noChangeArrowheads="1"/>
              </p:cNvSpPr>
              <p:nvPr/>
            </p:nvSpPr>
            <p:spPr bwMode="auto">
              <a:xfrm>
                <a:off x="2421" y="229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9"/>
              <p:cNvSpPr>
                <a:spLocks noChangeShapeType="1"/>
              </p:cNvSpPr>
              <p:nvPr/>
            </p:nvSpPr>
            <p:spPr bwMode="auto">
              <a:xfrm flipV="1">
                <a:off x="1776" y="1632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10"/>
              <p:cNvSpPr>
                <a:spLocks noChangeShapeType="1"/>
              </p:cNvSpPr>
              <p:nvPr/>
            </p:nvSpPr>
            <p:spPr bwMode="auto">
              <a:xfrm>
                <a:off x="2352" y="1632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11"/>
              <p:cNvSpPr>
                <a:spLocks noChangeShapeType="1"/>
              </p:cNvSpPr>
              <p:nvPr/>
            </p:nvSpPr>
            <p:spPr bwMode="auto">
              <a:xfrm flipH="1">
                <a:off x="2496" y="1920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Oval 12"/>
              <p:cNvSpPr>
                <a:spLocks noChangeArrowheads="1"/>
              </p:cNvSpPr>
              <p:nvPr/>
            </p:nvSpPr>
            <p:spPr bwMode="auto">
              <a:xfrm>
                <a:off x="1689" y="2217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Oval 13"/>
              <p:cNvSpPr>
                <a:spLocks noChangeArrowheads="1"/>
              </p:cNvSpPr>
              <p:nvPr/>
            </p:nvSpPr>
            <p:spPr bwMode="auto">
              <a:xfrm>
                <a:off x="2016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14"/>
              <p:cNvSpPr>
                <a:spLocks noChangeShapeType="1"/>
              </p:cNvSpPr>
              <p:nvPr/>
            </p:nvSpPr>
            <p:spPr bwMode="auto">
              <a:xfrm flipV="1">
                <a:off x="1728" y="1824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15"/>
              <p:cNvSpPr>
                <a:spLocks noChangeShapeType="1"/>
              </p:cNvSpPr>
              <p:nvPr/>
            </p:nvSpPr>
            <p:spPr bwMode="auto">
              <a:xfrm flipH="1">
                <a:off x="2112" y="234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16"/>
              <p:cNvSpPr>
                <a:spLocks noChangeShapeType="1"/>
              </p:cNvSpPr>
              <p:nvPr/>
            </p:nvSpPr>
            <p:spPr bwMode="auto">
              <a:xfrm flipH="1" flipV="1">
                <a:off x="1776" y="2304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" name="Group 54"/>
            <p:cNvGrpSpPr>
              <a:grpSpLocks/>
            </p:cNvGrpSpPr>
            <p:nvPr/>
          </p:nvGrpSpPr>
          <p:grpSpPr bwMode="auto">
            <a:xfrm>
              <a:off x="4953000" y="1904999"/>
              <a:ext cx="1827457" cy="1735667"/>
              <a:chOff x="3225" y="1680"/>
              <a:chExt cx="1095" cy="960"/>
            </a:xfrm>
          </p:grpSpPr>
          <p:sp>
            <p:nvSpPr>
              <p:cNvPr id="158" name="Oval 17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Oval 18"/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Oval 19"/>
              <p:cNvSpPr>
                <a:spLocks noChangeArrowheads="1"/>
              </p:cNvSpPr>
              <p:nvPr/>
            </p:nvSpPr>
            <p:spPr bwMode="auto">
              <a:xfrm>
                <a:off x="4224" y="19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Oval 20"/>
              <p:cNvSpPr>
                <a:spLocks noChangeArrowheads="1"/>
              </p:cNvSpPr>
              <p:nvPr/>
            </p:nvSpPr>
            <p:spPr bwMode="auto">
              <a:xfrm>
                <a:off x="3957" y="2391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Line 21"/>
              <p:cNvSpPr>
                <a:spLocks noChangeShapeType="1"/>
              </p:cNvSpPr>
              <p:nvPr/>
            </p:nvSpPr>
            <p:spPr bwMode="auto">
              <a:xfrm flipV="1">
                <a:off x="3312" y="1728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Line 22"/>
              <p:cNvSpPr>
                <a:spLocks noChangeShapeType="1"/>
              </p:cNvSpPr>
              <p:nvPr/>
            </p:nvSpPr>
            <p:spPr bwMode="auto">
              <a:xfrm>
                <a:off x="3888" y="1728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Line 23"/>
              <p:cNvSpPr>
                <a:spLocks noChangeShapeType="1"/>
              </p:cNvSpPr>
              <p:nvPr/>
            </p:nvSpPr>
            <p:spPr bwMode="auto">
              <a:xfrm flipH="1">
                <a:off x="4032" y="2016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Oval 24"/>
              <p:cNvSpPr>
                <a:spLocks noChangeArrowheads="1"/>
              </p:cNvSpPr>
              <p:nvPr/>
            </p:nvSpPr>
            <p:spPr bwMode="auto">
              <a:xfrm>
                <a:off x="3225" y="2313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Oval 25"/>
              <p:cNvSpPr>
                <a:spLocks noChangeArrowheads="1"/>
              </p:cNvSpPr>
              <p:nvPr/>
            </p:nvSpPr>
            <p:spPr bwMode="auto">
              <a:xfrm>
                <a:off x="3552" y="25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Line 26"/>
              <p:cNvSpPr>
                <a:spLocks noChangeShapeType="1"/>
              </p:cNvSpPr>
              <p:nvPr/>
            </p:nvSpPr>
            <p:spPr bwMode="auto">
              <a:xfrm flipV="1">
                <a:off x="3264" y="1920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Line 27"/>
              <p:cNvSpPr>
                <a:spLocks noChangeShapeType="1"/>
              </p:cNvSpPr>
              <p:nvPr/>
            </p:nvSpPr>
            <p:spPr bwMode="auto">
              <a:xfrm flipH="1">
                <a:off x="3648" y="2439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Line 28"/>
              <p:cNvSpPr>
                <a:spLocks noChangeShapeType="1"/>
              </p:cNvSpPr>
              <p:nvPr/>
            </p:nvSpPr>
            <p:spPr bwMode="auto">
              <a:xfrm flipH="1" flipV="1">
                <a:off x="3312" y="2400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0" name="Oval 29"/>
            <p:cNvSpPr>
              <a:spLocks noChangeArrowheads="1"/>
            </p:cNvSpPr>
            <p:nvPr/>
          </p:nvSpPr>
          <p:spPr bwMode="auto">
            <a:xfrm>
              <a:off x="1890712" y="4876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Oval 30"/>
            <p:cNvSpPr>
              <a:spLocks noChangeArrowheads="1"/>
            </p:cNvSpPr>
            <p:nvPr/>
          </p:nvSpPr>
          <p:spPr bwMode="auto">
            <a:xfrm>
              <a:off x="2805112" y="46481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Oval 31"/>
            <p:cNvSpPr>
              <a:spLocks noChangeArrowheads="1"/>
            </p:cNvSpPr>
            <p:nvPr/>
          </p:nvSpPr>
          <p:spPr bwMode="auto">
            <a:xfrm>
              <a:off x="3414712" y="5105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32"/>
            <p:cNvSpPr>
              <a:spLocks noChangeArrowheads="1"/>
            </p:cNvSpPr>
            <p:nvPr/>
          </p:nvSpPr>
          <p:spPr bwMode="auto">
            <a:xfrm>
              <a:off x="4267199" y="5105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33"/>
            <p:cNvSpPr>
              <a:spLocks noChangeShapeType="1"/>
            </p:cNvSpPr>
            <p:nvPr/>
          </p:nvSpPr>
          <p:spPr bwMode="auto">
            <a:xfrm flipV="1">
              <a:off x="1966913" y="4724400"/>
              <a:ext cx="859570" cy="260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34"/>
            <p:cNvSpPr>
              <a:spLocks noChangeShapeType="1"/>
            </p:cNvSpPr>
            <p:nvPr/>
          </p:nvSpPr>
          <p:spPr bwMode="auto">
            <a:xfrm>
              <a:off x="2881313" y="4724399"/>
              <a:ext cx="560754" cy="4339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35"/>
            <p:cNvSpPr>
              <a:spLocks noChangeShapeType="1"/>
            </p:cNvSpPr>
            <p:nvPr/>
          </p:nvSpPr>
          <p:spPr bwMode="auto">
            <a:xfrm>
              <a:off x="3490913" y="5181600"/>
              <a:ext cx="8160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Text Box 43"/>
            <p:cNvSpPr txBox="1">
              <a:spLocks noChangeArrowheads="1"/>
            </p:cNvSpPr>
            <p:nvPr/>
          </p:nvSpPr>
          <p:spPr bwMode="auto">
            <a:xfrm>
              <a:off x="4343400" y="4876800"/>
              <a:ext cx="9612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i="1">
                  <a:latin typeface="Times New Roman" charset="0"/>
                  <a:sym typeface="Symbol" charset="2"/>
                </a:rPr>
                <a:t>...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78" name="Oval 44"/>
            <p:cNvSpPr>
              <a:spLocks noChangeArrowheads="1"/>
            </p:cNvSpPr>
            <p:nvPr/>
          </p:nvSpPr>
          <p:spPr bwMode="auto">
            <a:xfrm>
              <a:off x="5167312" y="5105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46"/>
            <p:cNvSpPr>
              <a:spLocks noChangeShapeType="1"/>
            </p:cNvSpPr>
            <p:nvPr/>
          </p:nvSpPr>
          <p:spPr bwMode="auto">
            <a:xfrm>
              <a:off x="5243513" y="5181600"/>
              <a:ext cx="8160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53"/>
            <p:cNvGrpSpPr>
              <a:grpSpLocks/>
            </p:cNvGrpSpPr>
            <p:nvPr/>
          </p:nvGrpSpPr>
          <p:grpSpPr bwMode="auto">
            <a:xfrm>
              <a:off x="6476999" y="2895599"/>
              <a:ext cx="836125" cy="1735667"/>
              <a:chOff x="4416" y="1824"/>
              <a:chExt cx="501" cy="960"/>
            </a:xfrm>
          </p:grpSpPr>
          <p:sp>
            <p:nvSpPr>
              <p:cNvPr id="182" name="Oval 36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Oval 37"/>
              <p:cNvSpPr>
                <a:spLocks noChangeArrowheads="1"/>
              </p:cNvSpPr>
              <p:nvPr/>
            </p:nvSpPr>
            <p:spPr bwMode="auto">
              <a:xfrm>
                <a:off x="4821" y="253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Line 38"/>
              <p:cNvSpPr>
                <a:spLocks noChangeShapeType="1"/>
              </p:cNvSpPr>
              <p:nvPr/>
            </p:nvSpPr>
            <p:spPr bwMode="auto">
              <a:xfrm flipH="1">
                <a:off x="4656" y="1872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Line 39"/>
              <p:cNvSpPr>
                <a:spLocks noChangeShapeType="1"/>
              </p:cNvSpPr>
              <p:nvPr/>
            </p:nvSpPr>
            <p:spPr bwMode="auto">
              <a:xfrm>
                <a:off x="4656" y="2208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Oval 40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7" name="Line 41"/>
              <p:cNvSpPr>
                <a:spLocks noChangeShapeType="1"/>
              </p:cNvSpPr>
              <p:nvPr/>
            </p:nvSpPr>
            <p:spPr bwMode="auto">
              <a:xfrm flipH="1">
                <a:off x="4512" y="258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Oval 47"/>
              <p:cNvSpPr>
                <a:spLocks noChangeArrowheads="1"/>
              </p:cNvSpPr>
              <p:nvPr/>
            </p:nvSpPr>
            <p:spPr bwMode="auto">
              <a:xfrm>
                <a:off x="4704" y="182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89" name="Oval 56"/>
            <p:cNvSpPr>
              <a:spLocks noChangeArrowheads="1"/>
            </p:cNvSpPr>
            <p:nvPr/>
          </p:nvSpPr>
          <p:spPr bwMode="auto">
            <a:xfrm>
              <a:off x="4648199" y="36575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Oval 57"/>
            <p:cNvSpPr>
              <a:spLocks noChangeArrowheads="1"/>
            </p:cNvSpPr>
            <p:nvPr/>
          </p:nvSpPr>
          <p:spPr bwMode="auto">
            <a:xfrm>
              <a:off x="4648199" y="2209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58"/>
            <p:cNvSpPr>
              <a:spLocks noChangeArrowheads="1"/>
            </p:cNvSpPr>
            <p:nvPr/>
          </p:nvSpPr>
          <p:spPr bwMode="auto">
            <a:xfrm>
              <a:off x="1752599" y="32765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59"/>
            <p:cNvSpPr>
              <a:spLocks noChangeArrowheads="1"/>
            </p:cNvSpPr>
            <p:nvPr/>
          </p:nvSpPr>
          <p:spPr bwMode="auto">
            <a:xfrm>
              <a:off x="2285999" y="309562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60"/>
            <p:cNvSpPr>
              <a:spLocks noChangeArrowheads="1"/>
            </p:cNvSpPr>
            <p:nvPr/>
          </p:nvSpPr>
          <p:spPr bwMode="auto">
            <a:xfrm>
              <a:off x="2209799" y="362902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Oval 57"/>
            <p:cNvSpPr>
              <a:spLocks noChangeArrowheads="1"/>
            </p:cNvSpPr>
            <p:nvPr/>
          </p:nvSpPr>
          <p:spPr bwMode="auto">
            <a:xfrm>
              <a:off x="3352799" y="2819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Oval 56"/>
            <p:cNvSpPr>
              <a:spLocks noChangeArrowheads="1"/>
            </p:cNvSpPr>
            <p:nvPr/>
          </p:nvSpPr>
          <p:spPr bwMode="auto">
            <a:xfrm>
              <a:off x="3428999" y="3352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Oval 57"/>
            <p:cNvSpPr>
              <a:spLocks noChangeArrowheads="1"/>
            </p:cNvSpPr>
            <p:nvPr/>
          </p:nvSpPr>
          <p:spPr bwMode="auto">
            <a:xfrm>
              <a:off x="5562599" y="231457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Oval 56"/>
            <p:cNvSpPr>
              <a:spLocks noChangeArrowheads="1"/>
            </p:cNvSpPr>
            <p:nvPr/>
          </p:nvSpPr>
          <p:spPr bwMode="auto">
            <a:xfrm>
              <a:off x="5638799" y="284797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Oval 56"/>
            <p:cNvSpPr>
              <a:spLocks noChangeArrowheads="1"/>
            </p:cNvSpPr>
            <p:nvPr/>
          </p:nvSpPr>
          <p:spPr bwMode="auto">
            <a:xfrm>
              <a:off x="5105399" y="38861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Oval 56"/>
            <p:cNvSpPr>
              <a:spLocks noChangeArrowheads="1"/>
            </p:cNvSpPr>
            <p:nvPr/>
          </p:nvSpPr>
          <p:spPr bwMode="auto">
            <a:xfrm>
              <a:off x="4800599" y="42671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Oval 56"/>
            <p:cNvSpPr>
              <a:spLocks noChangeArrowheads="1"/>
            </p:cNvSpPr>
            <p:nvPr/>
          </p:nvSpPr>
          <p:spPr bwMode="auto">
            <a:xfrm>
              <a:off x="5638799" y="44195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Oval 45"/>
            <p:cNvSpPr>
              <a:spLocks noChangeArrowheads="1"/>
            </p:cNvSpPr>
            <p:nvPr/>
          </p:nvSpPr>
          <p:spPr bwMode="auto">
            <a:xfrm>
              <a:off x="6019799" y="5105399"/>
              <a:ext cx="160215" cy="17356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3" name="Oval 45"/>
          <p:cNvSpPr>
            <a:spLocks noChangeArrowheads="1"/>
          </p:cNvSpPr>
          <p:nvPr/>
        </p:nvSpPr>
        <p:spPr bwMode="auto">
          <a:xfrm>
            <a:off x="6019799" y="4924919"/>
            <a:ext cx="160215" cy="17356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292099" y="4331195"/>
            <a:ext cx="1842477" cy="646331"/>
            <a:chOff x="292099" y="4511675"/>
            <a:chExt cx="1842477" cy="646331"/>
          </a:xfrm>
        </p:grpSpPr>
        <p:sp>
          <p:nvSpPr>
            <p:cNvPr id="69" name="Text Box 42"/>
            <p:cNvSpPr txBox="1">
              <a:spLocks noChangeArrowheads="1"/>
            </p:cNvSpPr>
            <p:nvPr/>
          </p:nvSpPr>
          <p:spPr bwMode="auto">
            <a:xfrm>
              <a:off x="292099" y="4511675"/>
              <a:ext cx="184247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Times New Roman" charset="0"/>
                  <a:sym typeface="Symbol" charset="2"/>
                </a:rPr>
                <a:t>Artificial </a:t>
              </a:r>
              <a:r>
                <a:rPr lang="en-US" dirty="0" err="1">
                  <a:latin typeface="Times New Roman" charset="0"/>
                  <a:sym typeface="Symbol" charset="2"/>
                </a:rPr>
                <a:t>Trichromatic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70" name="Oval 29"/>
            <p:cNvSpPr>
              <a:spLocks noChangeArrowheads="1"/>
            </p:cNvSpPr>
            <p:nvPr/>
          </p:nvSpPr>
          <p:spPr bwMode="auto">
            <a:xfrm>
              <a:off x="1890712" y="4876799"/>
              <a:ext cx="160215" cy="17356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BDEAC9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19" name="Oval 45"/>
          <p:cNvSpPr>
            <a:spLocks noChangeArrowheads="1"/>
          </p:cNvSpPr>
          <p:nvPr/>
        </p:nvSpPr>
        <p:spPr bwMode="auto">
          <a:xfrm>
            <a:off x="6466089" y="4279193"/>
            <a:ext cx="160215" cy="17356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Oval 45"/>
          <p:cNvSpPr>
            <a:spLocks noChangeArrowheads="1"/>
          </p:cNvSpPr>
          <p:nvPr/>
        </p:nvSpPr>
        <p:spPr bwMode="auto">
          <a:xfrm>
            <a:off x="6959793" y="2695407"/>
            <a:ext cx="160215" cy="17356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1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 bldLvl="2"/>
      <p:bldP spid="64" grpId="0"/>
      <p:bldP spid="65" grpId="0" build="p" bldLvl="2"/>
      <p:bldP spid="66" grpId="0"/>
      <p:bldP spid="73" grpId="0" animBg="1"/>
      <p:bldP spid="219" grpId="0" animBg="1"/>
      <p:bldP spid="2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tangle 220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1" name="AutoShape 209"/>
          <p:cNvSpPr>
            <a:spLocks noChangeArrowheads="1"/>
          </p:cNvSpPr>
          <p:nvPr/>
        </p:nvSpPr>
        <p:spPr bwMode="auto">
          <a:xfrm>
            <a:off x="6096000" y="448644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74" name="AutoShape 210"/>
          <p:cNvSpPr>
            <a:spLocks noChangeArrowheads="1"/>
          </p:cNvSpPr>
          <p:nvPr/>
        </p:nvSpPr>
        <p:spPr bwMode="auto">
          <a:xfrm>
            <a:off x="6096000" y="311484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75" name="AutoShape 211"/>
          <p:cNvSpPr>
            <a:spLocks noChangeArrowheads="1"/>
          </p:cNvSpPr>
          <p:nvPr/>
        </p:nvSpPr>
        <p:spPr bwMode="auto">
          <a:xfrm flipH="1" flipV="1">
            <a:off x="4419600" y="380064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76" name="AutoShape 212"/>
          <p:cNvSpPr>
            <a:spLocks noChangeArrowheads="1"/>
          </p:cNvSpPr>
          <p:nvPr/>
        </p:nvSpPr>
        <p:spPr bwMode="auto">
          <a:xfrm>
            <a:off x="5257800" y="244174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77" name="AutoShape 213"/>
          <p:cNvSpPr>
            <a:spLocks noChangeArrowheads="1"/>
          </p:cNvSpPr>
          <p:nvPr/>
        </p:nvSpPr>
        <p:spPr bwMode="auto">
          <a:xfrm flipH="1" flipV="1">
            <a:off x="3568700" y="311484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graphicFrame>
        <p:nvGraphicFramePr>
          <p:cNvPr id="7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965547"/>
              </p:ext>
            </p:extLst>
          </p:nvPr>
        </p:nvGraphicFramePr>
        <p:xfrm>
          <a:off x="1905000" y="1082840"/>
          <a:ext cx="5029200" cy="4064002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9" name="Oval 89"/>
          <p:cNvSpPr>
            <a:spLocks noChangeArrowheads="1"/>
          </p:cNvSpPr>
          <p:nvPr/>
        </p:nvSpPr>
        <p:spPr bwMode="auto">
          <a:xfrm>
            <a:off x="1752600" y="9304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0" name="Oval 90"/>
          <p:cNvSpPr>
            <a:spLocks noChangeArrowheads="1"/>
          </p:cNvSpPr>
          <p:nvPr/>
        </p:nvSpPr>
        <p:spPr bwMode="auto">
          <a:xfrm>
            <a:off x="2590800" y="930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1" name="Oval 91"/>
          <p:cNvSpPr>
            <a:spLocks noChangeArrowheads="1"/>
          </p:cNvSpPr>
          <p:nvPr/>
        </p:nvSpPr>
        <p:spPr bwMode="auto">
          <a:xfrm>
            <a:off x="3429000" y="930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2" name="Oval 92"/>
          <p:cNvSpPr>
            <a:spLocks noChangeArrowheads="1"/>
          </p:cNvSpPr>
          <p:nvPr/>
        </p:nvSpPr>
        <p:spPr bwMode="auto">
          <a:xfrm>
            <a:off x="4267200" y="930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3" name="Oval 93"/>
          <p:cNvSpPr>
            <a:spLocks noChangeArrowheads="1"/>
          </p:cNvSpPr>
          <p:nvPr/>
        </p:nvSpPr>
        <p:spPr bwMode="auto">
          <a:xfrm>
            <a:off x="5105400" y="930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4" name="Oval 94"/>
          <p:cNvSpPr>
            <a:spLocks noChangeArrowheads="1"/>
          </p:cNvSpPr>
          <p:nvPr/>
        </p:nvSpPr>
        <p:spPr bwMode="auto">
          <a:xfrm>
            <a:off x="5943600" y="930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5" name="Oval 95"/>
          <p:cNvSpPr>
            <a:spLocks noChangeArrowheads="1"/>
          </p:cNvSpPr>
          <p:nvPr/>
        </p:nvSpPr>
        <p:spPr bwMode="auto">
          <a:xfrm>
            <a:off x="6781800" y="930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6" name="Oval 96"/>
          <p:cNvSpPr>
            <a:spLocks noChangeArrowheads="1"/>
          </p:cNvSpPr>
          <p:nvPr/>
        </p:nvSpPr>
        <p:spPr bwMode="auto">
          <a:xfrm>
            <a:off x="1752600" y="15908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7" name="Oval 97"/>
          <p:cNvSpPr>
            <a:spLocks noChangeArrowheads="1"/>
          </p:cNvSpPr>
          <p:nvPr/>
        </p:nvSpPr>
        <p:spPr bwMode="auto">
          <a:xfrm>
            <a:off x="2590800" y="15908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8" name="Oval 98"/>
          <p:cNvSpPr>
            <a:spLocks noChangeArrowheads="1"/>
          </p:cNvSpPr>
          <p:nvPr/>
        </p:nvSpPr>
        <p:spPr bwMode="auto">
          <a:xfrm>
            <a:off x="3429000" y="15908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9" name="Oval 99"/>
          <p:cNvSpPr>
            <a:spLocks noChangeArrowheads="1"/>
          </p:cNvSpPr>
          <p:nvPr/>
        </p:nvSpPr>
        <p:spPr bwMode="auto">
          <a:xfrm>
            <a:off x="4267200" y="15908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0" name="Oval 100"/>
          <p:cNvSpPr>
            <a:spLocks noChangeArrowheads="1"/>
          </p:cNvSpPr>
          <p:nvPr/>
        </p:nvSpPr>
        <p:spPr bwMode="auto">
          <a:xfrm>
            <a:off x="5105400" y="15908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1" name="Oval 101"/>
          <p:cNvSpPr>
            <a:spLocks noChangeArrowheads="1"/>
          </p:cNvSpPr>
          <p:nvPr/>
        </p:nvSpPr>
        <p:spPr bwMode="auto">
          <a:xfrm>
            <a:off x="5943600" y="15908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2" name="Oval 102"/>
          <p:cNvSpPr>
            <a:spLocks noChangeArrowheads="1"/>
          </p:cNvSpPr>
          <p:nvPr/>
        </p:nvSpPr>
        <p:spPr bwMode="auto">
          <a:xfrm>
            <a:off x="6781800" y="15908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3" name="Oval 103"/>
          <p:cNvSpPr>
            <a:spLocks noChangeArrowheads="1"/>
          </p:cNvSpPr>
          <p:nvPr/>
        </p:nvSpPr>
        <p:spPr bwMode="auto">
          <a:xfrm>
            <a:off x="1752600" y="22766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4" name="Oval 104"/>
          <p:cNvSpPr>
            <a:spLocks noChangeArrowheads="1"/>
          </p:cNvSpPr>
          <p:nvPr/>
        </p:nvSpPr>
        <p:spPr bwMode="auto">
          <a:xfrm>
            <a:off x="2590800" y="22766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5" name="Oval 105"/>
          <p:cNvSpPr>
            <a:spLocks noChangeArrowheads="1"/>
          </p:cNvSpPr>
          <p:nvPr/>
        </p:nvSpPr>
        <p:spPr bwMode="auto">
          <a:xfrm>
            <a:off x="3429000" y="22766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6" name="Oval 106"/>
          <p:cNvSpPr>
            <a:spLocks noChangeArrowheads="1"/>
          </p:cNvSpPr>
          <p:nvPr/>
        </p:nvSpPr>
        <p:spPr bwMode="auto">
          <a:xfrm>
            <a:off x="4267200" y="22766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7" name="Oval 107"/>
          <p:cNvSpPr>
            <a:spLocks noChangeArrowheads="1"/>
          </p:cNvSpPr>
          <p:nvPr/>
        </p:nvSpPr>
        <p:spPr bwMode="auto">
          <a:xfrm>
            <a:off x="5105400" y="22766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8" name="Oval 108"/>
          <p:cNvSpPr>
            <a:spLocks noChangeArrowheads="1"/>
          </p:cNvSpPr>
          <p:nvPr/>
        </p:nvSpPr>
        <p:spPr bwMode="auto">
          <a:xfrm>
            <a:off x="5943600" y="22766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9" name="Oval 109"/>
          <p:cNvSpPr>
            <a:spLocks noChangeArrowheads="1"/>
          </p:cNvSpPr>
          <p:nvPr/>
        </p:nvSpPr>
        <p:spPr bwMode="auto">
          <a:xfrm>
            <a:off x="6781800" y="22766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0" name="Oval 110"/>
          <p:cNvSpPr>
            <a:spLocks noChangeArrowheads="1"/>
          </p:cNvSpPr>
          <p:nvPr/>
        </p:nvSpPr>
        <p:spPr bwMode="auto">
          <a:xfrm>
            <a:off x="1752600" y="29624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1" name="Oval 111"/>
          <p:cNvSpPr>
            <a:spLocks noChangeArrowheads="1"/>
          </p:cNvSpPr>
          <p:nvPr/>
        </p:nvSpPr>
        <p:spPr bwMode="auto">
          <a:xfrm>
            <a:off x="2590800" y="29624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2" name="Oval 112"/>
          <p:cNvSpPr>
            <a:spLocks noChangeArrowheads="1"/>
          </p:cNvSpPr>
          <p:nvPr/>
        </p:nvSpPr>
        <p:spPr bwMode="auto">
          <a:xfrm>
            <a:off x="3429000" y="29624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3" name="Oval 113"/>
          <p:cNvSpPr>
            <a:spLocks noChangeArrowheads="1"/>
          </p:cNvSpPr>
          <p:nvPr/>
        </p:nvSpPr>
        <p:spPr bwMode="auto">
          <a:xfrm>
            <a:off x="4267200" y="2962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4" name="Oval 114"/>
          <p:cNvSpPr>
            <a:spLocks noChangeArrowheads="1"/>
          </p:cNvSpPr>
          <p:nvPr/>
        </p:nvSpPr>
        <p:spPr bwMode="auto">
          <a:xfrm>
            <a:off x="5105400" y="29624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5" name="Oval 115"/>
          <p:cNvSpPr>
            <a:spLocks noChangeArrowheads="1"/>
          </p:cNvSpPr>
          <p:nvPr/>
        </p:nvSpPr>
        <p:spPr bwMode="auto">
          <a:xfrm>
            <a:off x="5943600" y="29624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6" name="Oval 116"/>
          <p:cNvSpPr>
            <a:spLocks noChangeArrowheads="1"/>
          </p:cNvSpPr>
          <p:nvPr/>
        </p:nvSpPr>
        <p:spPr bwMode="auto">
          <a:xfrm>
            <a:off x="6781800" y="2962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7" name="Oval 117"/>
          <p:cNvSpPr>
            <a:spLocks noChangeArrowheads="1"/>
          </p:cNvSpPr>
          <p:nvPr/>
        </p:nvSpPr>
        <p:spPr bwMode="auto">
          <a:xfrm>
            <a:off x="1765300" y="36228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8" name="Oval 118"/>
          <p:cNvSpPr>
            <a:spLocks noChangeArrowheads="1"/>
          </p:cNvSpPr>
          <p:nvPr/>
        </p:nvSpPr>
        <p:spPr bwMode="auto">
          <a:xfrm>
            <a:off x="2603500" y="36228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9" name="Oval 119"/>
          <p:cNvSpPr>
            <a:spLocks noChangeArrowheads="1"/>
          </p:cNvSpPr>
          <p:nvPr/>
        </p:nvSpPr>
        <p:spPr bwMode="auto">
          <a:xfrm>
            <a:off x="3441700" y="36228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0" name="Oval 120"/>
          <p:cNvSpPr>
            <a:spLocks noChangeArrowheads="1"/>
          </p:cNvSpPr>
          <p:nvPr/>
        </p:nvSpPr>
        <p:spPr bwMode="auto">
          <a:xfrm>
            <a:off x="4279900" y="36228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1" name="Oval 121"/>
          <p:cNvSpPr>
            <a:spLocks noChangeArrowheads="1"/>
          </p:cNvSpPr>
          <p:nvPr/>
        </p:nvSpPr>
        <p:spPr bwMode="auto">
          <a:xfrm>
            <a:off x="5118100" y="36228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2" name="Oval 122"/>
          <p:cNvSpPr>
            <a:spLocks noChangeArrowheads="1"/>
          </p:cNvSpPr>
          <p:nvPr/>
        </p:nvSpPr>
        <p:spPr bwMode="auto">
          <a:xfrm>
            <a:off x="5956300" y="36228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3" name="Oval 123"/>
          <p:cNvSpPr>
            <a:spLocks noChangeArrowheads="1"/>
          </p:cNvSpPr>
          <p:nvPr/>
        </p:nvSpPr>
        <p:spPr bwMode="auto">
          <a:xfrm>
            <a:off x="6794500" y="36228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4" name="Oval 124"/>
          <p:cNvSpPr>
            <a:spLocks noChangeArrowheads="1"/>
          </p:cNvSpPr>
          <p:nvPr/>
        </p:nvSpPr>
        <p:spPr bwMode="auto">
          <a:xfrm>
            <a:off x="1752600" y="43213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5" name="Oval 125"/>
          <p:cNvSpPr>
            <a:spLocks noChangeArrowheads="1"/>
          </p:cNvSpPr>
          <p:nvPr/>
        </p:nvSpPr>
        <p:spPr bwMode="auto">
          <a:xfrm>
            <a:off x="2590800" y="43213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6" name="Oval 126"/>
          <p:cNvSpPr>
            <a:spLocks noChangeArrowheads="1"/>
          </p:cNvSpPr>
          <p:nvPr/>
        </p:nvSpPr>
        <p:spPr bwMode="auto">
          <a:xfrm>
            <a:off x="3429000" y="43213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7" name="Oval 127"/>
          <p:cNvSpPr>
            <a:spLocks noChangeArrowheads="1"/>
          </p:cNvSpPr>
          <p:nvPr/>
        </p:nvSpPr>
        <p:spPr bwMode="auto">
          <a:xfrm>
            <a:off x="4267200" y="43213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8" name="Oval 128"/>
          <p:cNvSpPr>
            <a:spLocks noChangeArrowheads="1"/>
          </p:cNvSpPr>
          <p:nvPr/>
        </p:nvSpPr>
        <p:spPr bwMode="auto">
          <a:xfrm>
            <a:off x="5105400" y="43213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9" name="Oval 129"/>
          <p:cNvSpPr>
            <a:spLocks noChangeArrowheads="1"/>
          </p:cNvSpPr>
          <p:nvPr/>
        </p:nvSpPr>
        <p:spPr bwMode="auto">
          <a:xfrm>
            <a:off x="5943600" y="43213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0" name="Oval 130"/>
          <p:cNvSpPr>
            <a:spLocks noChangeArrowheads="1"/>
          </p:cNvSpPr>
          <p:nvPr/>
        </p:nvSpPr>
        <p:spPr bwMode="auto">
          <a:xfrm>
            <a:off x="6781800" y="43213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1" name="Oval 131"/>
          <p:cNvSpPr>
            <a:spLocks noChangeArrowheads="1"/>
          </p:cNvSpPr>
          <p:nvPr/>
        </p:nvSpPr>
        <p:spPr bwMode="auto">
          <a:xfrm>
            <a:off x="1752600" y="49817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4" name="Oval 132"/>
          <p:cNvSpPr>
            <a:spLocks noChangeArrowheads="1"/>
          </p:cNvSpPr>
          <p:nvPr/>
        </p:nvSpPr>
        <p:spPr bwMode="auto">
          <a:xfrm>
            <a:off x="2590800" y="49817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5" name="Oval 133"/>
          <p:cNvSpPr>
            <a:spLocks noChangeArrowheads="1"/>
          </p:cNvSpPr>
          <p:nvPr/>
        </p:nvSpPr>
        <p:spPr bwMode="auto">
          <a:xfrm>
            <a:off x="3429000" y="49817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6" name="Oval 134"/>
          <p:cNvSpPr>
            <a:spLocks noChangeArrowheads="1"/>
          </p:cNvSpPr>
          <p:nvPr/>
        </p:nvSpPr>
        <p:spPr bwMode="auto">
          <a:xfrm>
            <a:off x="4267200" y="49817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7" name="Oval 135"/>
          <p:cNvSpPr>
            <a:spLocks noChangeArrowheads="1"/>
          </p:cNvSpPr>
          <p:nvPr/>
        </p:nvSpPr>
        <p:spPr bwMode="auto">
          <a:xfrm>
            <a:off x="5105400" y="49817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8" name="Oval 136"/>
          <p:cNvSpPr>
            <a:spLocks noChangeArrowheads="1"/>
          </p:cNvSpPr>
          <p:nvPr/>
        </p:nvSpPr>
        <p:spPr bwMode="auto">
          <a:xfrm>
            <a:off x="5943600" y="49817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9" name="Oval 137"/>
          <p:cNvSpPr>
            <a:spLocks noChangeArrowheads="1"/>
          </p:cNvSpPr>
          <p:nvPr/>
        </p:nvSpPr>
        <p:spPr bwMode="auto">
          <a:xfrm>
            <a:off x="6781800" y="49817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0" name="Line 151"/>
          <p:cNvSpPr>
            <a:spLocks noChangeShapeType="1"/>
          </p:cNvSpPr>
          <p:nvPr/>
        </p:nvSpPr>
        <p:spPr bwMode="auto">
          <a:xfrm flipH="1">
            <a:off x="2552700" y="202264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1" name="Line 152"/>
          <p:cNvSpPr>
            <a:spLocks noChangeShapeType="1"/>
          </p:cNvSpPr>
          <p:nvPr/>
        </p:nvSpPr>
        <p:spPr bwMode="auto">
          <a:xfrm flipH="1">
            <a:off x="2286000" y="2022640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2" name="Line 153"/>
          <p:cNvSpPr>
            <a:spLocks noChangeShapeType="1"/>
          </p:cNvSpPr>
          <p:nvPr/>
        </p:nvSpPr>
        <p:spPr bwMode="auto">
          <a:xfrm>
            <a:off x="2336800" y="2302040"/>
            <a:ext cx="101600" cy="406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3" name="Line 154"/>
          <p:cNvSpPr>
            <a:spLocks noChangeShapeType="1"/>
          </p:cNvSpPr>
          <p:nvPr/>
        </p:nvSpPr>
        <p:spPr bwMode="auto">
          <a:xfrm>
            <a:off x="2540000" y="278464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4" name="Line 155"/>
          <p:cNvSpPr>
            <a:spLocks noChangeShapeType="1"/>
          </p:cNvSpPr>
          <p:nvPr/>
        </p:nvSpPr>
        <p:spPr bwMode="auto">
          <a:xfrm flipV="1">
            <a:off x="2908300" y="2581440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5" name="Line 156"/>
          <p:cNvSpPr>
            <a:spLocks noChangeShapeType="1"/>
          </p:cNvSpPr>
          <p:nvPr/>
        </p:nvSpPr>
        <p:spPr bwMode="auto">
          <a:xfrm flipH="1" flipV="1">
            <a:off x="2946400" y="2098840"/>
            <a:ext cx="254000" cy="457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6" name="Line 193"/>
          <p:cNvSpPr>
            <a:spLocks noChangeShapeType="1"/>
          </p:cNvSpPr>
          <p:nvPr/>
        </p:nvSpPr>
        <p:spPr bwMode="auto">
          <a:xfrm flipH="1" flipV="1">
            <a:off x="5562600" y="2810040"/>
            <a:ext cx="22860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7" name="Line 194"/>
          <p:cNvSpPr>
            <a:spLocks noChangeShapeType="1"/>
          </p:cNvSpPr>
          <p:nvPr/>
        </p:nvSpPr>
        <p:spPr bwMode="auto">
          <a:xfrm flipH="1" flipV="1">
            <a:off x="5791200" y="3343440"/>
            <a:ext cx="6096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8" name="Line 215"/>
          <p:cNvSpPr>
            <a:spLocks noChangeShapeType="1"/>
          </p:cNvSpPr>
          <p:nvPr/>
        </p:nvSpPr>
        <p:spPr bwMode="auto">
          <a:xfrm flipV="1">
            <a:off x="2260600" y="4791240"/>
            <a:ext cx="3302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9" name="Line 216"/>
          <p:cNvSpPr>
            <a:spLocks noChangeShapeType="1"/>
          </p:cNvSpPr>
          <p:nvPr/>
        </p:nvSpPr>
        <p:spPr bwMode="auto">
          <a:xfrm>
            <a:off x="2641600" y="479124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0" name="Line 217"/>
          <p:cNvSpPr>
            <a:spLocks noChangeShapeType="1"/>
          </p:cNvSpPr>
          <p:nvPr/>
        </p:nvSpPr>
        <p:spPr bwMode="auto">
          <a:xfrm flipV="1">
            <a:off x="3009900" y="4588040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1" name="Line 218"/>
          <p:cNvSpPr>
            <a:spLocks noChangeShapeType="1"/>
          </p:cNvSpPr>
          <p:nvPr/>
        </p:nvSpPr>
        <p:spPr bwMode="auto">
          <a:xfrm flipH="1" flipV="1">
            <a:off x="2971800" y="4181640"/>
            <a:ext cx="228600" cy="381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2" name="Line 219"/>
          <p:cNvSpPr>
            <a:spLocks noChangeShapeType="1"/>
          </p:cNvSpPr>
          <p:nvPr/>
        </p:nvSpPr>
        <p:spPr bwMode="auto">
          <a:xfrm flipH="1" flipV="1">
            <a:off x="2400300" y="4067340"/>
            <a:ext cx="571500" cy="114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3" name="Line 220"/>
          <p:cNvSpPr>
            <a:spLocks noChangeShapeType="1"/>
          </p:cNvSpPr>
          <p:nvPr/>
        </p:nvSpPr>
        <p:spPr bwMode="auto">
          <a:xfrm flipH="1" flipV="1">
            <a:off x="2260600" y="3584740"/>
            <a:ext cx="177800" cy="4445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4" name="Line 221"/>
          <p:cNvSpPr>
            <a:spLocks noChangeShapeType="1"/>
          </p:cNvSpPr>
          <p:nvPr/>
        </p:nvSpPr>
        <p:spPr bwMode="auto">
          <a:xfrm flipV="1">
            <a:off x="2247900" y="3419640"/>
            <a:ext cx="266700" cy="1651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5" name="Line 222"/>
          <p:cNvSpPr>
            <a:spLocks noChangeShapeType="1"/>
          </p:cNvSpPr>
          <p:nvPr/>
        </p:nvSpPr>
        <p:spPr bwMode="auto">
          <a:xfrm>
            <a:off x="2590800" y="341964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6" name="Line 223"/>
          <p:cNvSpPr>
            <a:spLocks noChangeShapeType="1"/>
          </p:cNvSpPr>
          <p:nvPr/>
        </p:nvSpPr>
        <p:spPr bwMode="auto">
          <a:xfrm flipV="1">
            <a:off x="2971800" y="3343440"/>
            <a:ext cx="381000" cy="76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57" name="Line 224"/>
          <p:cNvSpPr>
            <a:spLocks noChangeShapeType="1"/>
          </p:cNvSpPr>
          <p:nvPr/>
        </p:nvSpPr>
        <p:spPr bwMode="auto">
          <a:xfrm>
            <a:off x="3416300" y="338154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81" name="Line 225"/>
          <p:cNvSpPr>
            <a:spLocks noChangeShapeType="1"/>
          </p:cNvSpPr>
          <p:nvPr/>
        </p:nvSpPr>
        <p:spPr bwMode="auto">
          <a:xfrm flipV="1">
            <a:off x="3733800" y="3343440"/>
            <a:ext cx="381000" cy="76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94" name="Line 226"/>
          <p:cNvSpPr>
            <a:spLocks noChangeShapeType="1"/>
          </p:cNvSpPr>
          <p:nvPr/>
        </p:nvSpPr>
        <p:spPr bwMode="auto">
          <a:xfrm flipH="1">
            <a:off x="4267200" y="4105440"/>
            <a:ext cx="381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04" name="Line 227"/>
          <p:cNvSpPr>
            <a:spLocks noChangeShapeType="1"/>
          </p:cNvSpPr>
          <p:nvPr/>
        </p:nvSpPr>
        <p:spPr bwMode="auto">
          <a:xfrm flipH="1">
            <a:off x="3886200" y="4105440"/>
            <a:ext cx="3810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05" name="Line 228"/>
          <p:cNvSpPr>
            <a:spLocks noChangeShapeType="1"/>
          </p:cNvSpPr>
          <p:nvPr/>
        </p:nvSpPr>
        <p:spPr bwMode="auto">
          <a:xfrm>
            <a:off x="3962400" y="4410240"/>
            <a:ext cx="228600" cy="355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06" name="Line 229"/>
          <p:cNvSpPr>
            <a:spLocks noChangeShapeType="1"/>
          </p:cNvSpPr>
          <p:nvPr/>
        </p:nvSpPr>
        <p:spPr bwMode="auto">
          <a:xfrm>
            <a:off x="4191000" y="4799178"/>
            <a:ext cx="406400" cy="428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07" name="Line 230"/>
          <p:cNvSpPr>
            <a:spLocks noChangeShapeType="1"/>
          </p:cNvSpPr>
          <p:nvPr/>
        </p:nvSpPr>
        <p:spPr bwMode="auto">
          <a:xfrm flipV="1">
            <a:off x="4660900" y="4715040"/>
            <a:ext cx="2159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08" name="Line 231"/>
          <p:cNvSpPr>
            <a:spLocks noChangeShapeType="1"/>
          </p:cNvSpPr>
          <p:nvPr/>
        </p:nvSpPr>
        <p:spPr bwMode="auto">
          <a:xfrm flipV="1">
            <a:off x="4648200" y="3953040"/>
            <a:ext cx="3810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09" name="Line 232"/>
          <p:cNvSpPr>
            <a:spLocks noChangeShapeType="1"/>
          </p:cNvSpPr>
          <p:nvPr/>
        </p:nvSpPr>
        <p:spPr bwMode="auto">
          <a:xfrm>
            <a:off x="5105400" y="479124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10" name="Line 233"/>
          <p:cNvSpPr>
            <a:spLocks noChangeShapeType="1"/>
          </p:cNvSpPr>
          <p:nvPr/>
        </p:nvSpPr>
        <p:spPr bwMode="auto">
          <a:xfrm flipV="1">
            <a:off x="5410200" y="4715040"/>
            <a:ext cx="457200" cy="76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11" name="Line 234"/>
          <p:cNvSpPr>
            <a:spLocks noChangeShapeType="1"/>
          </p:cNvSpPr>
          <p:nvPr/>
        </p:nvSpPr>
        <p:spPr bwMode="auto">
          <a:xfrm>
            <a:off x="5918200" y="4740440"/>
            <a:ext cx="406400" cy="50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12" name="Oval 236"/>
          <p:cNvSpPr>
            <a:spLocks noChangeArrowheads="1"/>
          </p:cNvSpPr>
          <p:nvPr/>
        </p:nvSpPr>
        <p:spPr bwMode="auto">
          <a:xfrm>
            <a:off x="4914900" y="468964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cxnSp>
        <p:nvCxnSpPr>
          <p:cNvPr id="213" name="Straight Connector 212"/>
          <p:cNvCxnSpPr>
            <a:stCxn id="214" idx="3"/>
          </p:cNvCxnSpPr>
          <p:nvPr/>
        </p:nvCxnSpPr>
        <p:spPr bwMode="auto">
          <a:xfrm rot="5400000" flipH="1" flipV="1">
            <a:off x="1092387" y="4321527"/>
            <a:ext cx="875926" cy="9648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4" name="Oval 91"/>
          <p:cNvSpPr>
            <a:spLocks noChangeArrowheads="1"/>
          </p:cNvSpPr>
          <p:nvPr/>
        </p:nvSpPr>
        <p:spPr bwMode="auto">
          <a:xfrm>
            <a:off x="1003300" y="49817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cxnSp>
        <p:nvCxnSpPr>
          <p:cNvPr id="215" name="Straight Connector 214"/>
          <p:cNvCxnSpPr>
            <a:stCxn id="214" idx="6"/>
          </p:cNvCxnSpPr>
          <p:nvPr/>
        </p:nvCxnSpPr>
        <p:spPr bwMode="auto">
          <a:xfrm>
            <a:off x="1308100" y="5134140"/>
            <a:ext cx="4445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6" name="Oval 154"/>
          <p:cNvSpPr>
            <a:spLocks noChangeArrowheads="1"/>
          </p:cNvSpPr>
          <p:nvPr/>
        </p:nvSpPr>
        <p:spPr bwMode="auto">
          <a:xfrm>
            <a:off x="1616932" y="4844052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17" name="Line 148"/>
          <p:cNvSpPr>
            <a:spLocks noChangeShapeType="1"/>
          </p:cNvSpPr>
          <p:nvPr/>
        </p:nvSpPr>
        <p:spPr bwMode="auto">
          <a:xfrm>
            <a:off x="1757952" y="4910892"/>
            <a:ext cx="48994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02" name="Rounded Rectangle 201"/>
          <p:cNvSpPr/>
          <p:nvPr/>
        </p:nvSpPr>
        <p:spPr bwMode="auto">
          <a:xfrm>
            <a:off x="1003300" y="914400"/>
            <a:ext cx="6692900" cy="5331320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3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-228600"/>
            <a:ext cx="8763000" cy="1143000"/>
          </a:xfrm>
        </p:spPr>
        <p:txBody>
          <a:bodyPr/>
          <a:lstStyle/>
          <a:p>
            <a:pPr eaLnBrk="1" hangingPunct="1"/>
            <a:r>
              <a:rPr lang="en-US" sz="3400" b="1" dirty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Recall: Lemke-</a:t>
            </a:r>
            <a:r>
              <a:rPr lang="en-US" sz="3400" b="1" dirty="0" err="1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Howson</a:t>
            </a:r>
            <a:r>
              <a:rPr lang="en-US" sz="3400" b="1" dirty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Structure for 2-Nash</a:t>
            </a:r>
            <a:endParaRPr lang="en-US" sz="3400" b="1" dirty="0"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" name="Text Box 19"/>
          <p:cNvSpPr txBox="1">
            <a:spLocks noChangeArrowheads="1"/>
          </p:cNvSpPr>
          <p:nvPr/>
        </p:nvSpPr>
        <p:spPr bwMode="auto">
          <a:xfrm>
            <a:off x="2144102" y="1114920"/>
            <a:ext cx="46533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Times New Roman" charset="0"/>
                <a:sym typeface="Symbol" charset="2"/>
              </a:rPr>
              <a:t>Vertices of Graph </a:t>
            </a:r>
            <a:r>
              <a:rPr lang="en-US" dirty="0">
                <a:sym typeface="Symbol"/>
              </a:rPr>
              <a:t> </a:t>
            </a:r>
            <a:r>
              <a:rPr lang="en-US" dirty="0">
                <a:latin typeface="Times New Roman" charset="0"/>
                <a:sym typeface="Symbol" charset="2"/>
              </a:rPr>
              <a:t>vertices of the polyhedron.</a:t>
            </a:r>
            <a:endParaRPr lang="en-US" dirty="0"/>
          </a:p>
          <a:p>
            <a:pPr algn="ctr"/>
            <a:endParaRPr lang="en-US" dirty="0">
              <a:latin typeface="Times New Roman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4799" y="6309220"/>
            <a:ext cx="227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Proof:  </a:t>
            </a:r>
            <a:r>
              <a:rPr lang="en-US" b="1" dirty="0">
                <a:sym typeface="Symbol"/>
              </a:rPr>
              <a:t>0 </a:t>
            </a:r>
            <a:r>
              <a:rPr lang="en-US" dirty="0">
                <a:sym typeface="Symbol"/>
              </a:rPr>
              <a:t>fully-labeled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2432919" y="6331859"/>
            <a:ext cx="26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Wingdings"/>
                <a:ea typeface="Wingdings"/>
                <a:cs typeface="Wingdings"/>
              </a:rPr>
              <a:t></a:t>
            </a:r>
            <a:r>
              <a:rPr lang="en-US" b="1" dirty="0">
                <a:latin typeface="+mn-ea"/>
                <a:cs typeface="Wingdings"/>
              </a:rPr>
              <a:t> </a:t>
            </a:r>
            <a:r>
              <a:rPr lang="en-US" dirty="0">
                <a:latin typeface="Times New Roman"/>
                <a:cs typeface="Times New Roman"/>
                <a:sym typeface="Symbol"/>
              </a:rPr>
              <a:t> another fully-labeled</a:t>
            </a:r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752599" y="1724519"/>
            <a:ext cx="5560525" cy="3373967"/>
            <a:chOff x="1752599" y="1904999"/>
            <a:chExt cx="5560525" cy="3373967"/>
          </a:xfrm>
        </p:grpSpPr>
        <p:grpSp>
          <p:nvGrpSpPr>
            <p:cNvPr id="2" name="Group 55"/>
            <p:cNvGrpSpPr>
              <a:grpSpLocks/>
            </p:cNvGrpSpPr>
            <p:nvPr/>
          </p:nvGrpSpPr>
          <p:grpSpPr bwMode="auto">
            <a:xfrm>
              <a:off x="2681288" y="2438399"/>
              <a:ext cx="1827456" cy="1735667"/>
              <a:chOff x="1689" y="1584"/>
              <a:chExt cx="1095" cy="960"/>
            </a:xfrm>
          </p:grpSpPr>
          <p:sp>
            <p:nvSpPr>
              <p:cNvPr id="122" name="Oval 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Oval 6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Oval 7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Oval 8"/>
              <p:cNvSpPr>
                <a:spLocks noChangeArrowheads="1"/>
              </p:cNvSpPr>
              <p:nvPr/>
            </p:nvSpPr>
            <p:spPr bwMode="auto">
              <a:xfrm>
                <a:off x="2421" y="229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9"/>
              <p:cNvSpPr>
                <a:spLocks noChangeShapeType="1"/>
              </p:cNvSpPr>
              <p:nvPr/>
            </p:nvSpPr>
            <p:spPr bwMode="auto">
              <a:xfrm flipV="1">
                <a:off x="1776" y="1632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10"/>
              <p:cNvSpPr>
                <a:spLocks noChangeShapeType="1"/>
              </p:cNvSpPr>
              <p:nvPr/>
            </p:nvSpPr>
            <p:spPr bwMode="auto">
              <a:xfrm>
                <a:off x="2352" y="1632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11"/>
              <p:cNvSpPr>
                <a:spLocks noChangeShapeType="1"/>
              </p:cNvSpPr>
              <p:nvPr/>
            </p:nvSpPr>
            <p:spPr bwMode="auto">
              <a:xfrm flipH="1">
                <a:off x="2496" y="1920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Oval 12"/>
              <p:cNvSpPr>
                <a:spLocks noChangeArrowheads="1"/>
              </p:cNvSpPr>
              <p:nvPr/>
            </p:nvSpPr>
            <p:spPr bwMode="auto">
              <a:xfrm>
                <a:off x="1689" y="2217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Oval 13"/>
              <p:cNvSpPr>
                <a:spLocks noChangeArrowheads="1"/>
              </p:cNvSpPr>
              <p:nvPr/>
            </p:nvSpPr>
            <p:spPr bwMode="auto">
              <a:xfrm>
                <a:off x="2016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14"/>
              <p:cNvSpPr>
                <a:spLocks noChangeShapeType="1"/>
              </p:cNvSpPr>
              <p:nvPr/>
            </p:nvSpPr>
            <p:spPr bwMode="auto">
              <a:xfrm flipV="1">
                <a:off x="1728" y="1824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15"/>
              <p:cNvSpPr>
                <a:spLocks noChangeShapeType="1"/>
              </p:cNvSpPr>
              <p:nvPr/>
            </p:nvSpPr>
            <p:spPr bwMode="auto">
              <a:xfrm flipH="1">
                <a:off x="2112" y="234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16"/>
              <p:cNvSpPr>
                <a:spLocks noChangeShapeType="1"/>
              </p:cNvSpPr>
              <p:nvPr/>
            </p:nvSpPr>
            <p:spPr bwMode="auto">
              <a:xfrm flipH="1" flipV="1">
                <a:off x="1776" y="2304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" name="Group 54"/>
            <p:cNvGrpSpPr>
              <a:grpSpLocks/>
            </p:cNvGrpSpPr>
            <p:nvPr/>
          </p:nvGrpSpPr>
          <p:grpSpPr bwMode="auto">
            <a:xfrm>
              <a:off x="4953000" y="1904999"/>
              <a:ext cx="1827457" cy="1735667"/>
              <a:chOff x="3225" y="1680"/>
              <a:chExt cx="1095" cy="960"/>
            </a:xfrm>
          </p:grpSpPr>
          <p:sp>
            <p:nvSpPr>
              <p:cNvPr id="158" name="Oval 17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Oval 18"/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Oval 19"/>
              <p:cNvSpPr>
                <a:spLocks noChangeArrowheads="1"/>
              </p:cNvSpPr>
              <p:nvPr/>
            </p:nvSpPr>
            <p:spPr bwMode="auto">
              <a:xfrm>
                <a:off x="4224" y="19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Oval 20"/>
              <p:cNvSpPr>
                <a:spLocks noChangeArrowheads="1"/>
              </p:cNvSpPr>
              <p:nvPr/>
            </p:nvSpPr>
            <p:spPr bwMode="auto">
              <a:xfrm>
                <a:off x="3957" y="2391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Line 21"/>
              <p:cNvSpPr>
                <a:spLocks noChangeShapeType="1"/>
              </p:cNvSpPr>
              <p:nvPr/>
            </p:nvSpPr>
            <p:spPr bwMode="auto">
              <a:xfrm flipV="1">
                <a:off x="3312" y="1728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Line 22"/>
              <p:cNvSpPr>
                <a:spLocks noChangeShapeType="1"/>
              </p:cNvSpPr>
              <p:nvPr/>
            </p:nvSpPr>
            <p:spPr bwMode="auto">
              <a:xfrm>
                <a:off x="3888" y="1728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Line 23"/>
              <p:cNvSpPr>
                <a:spLocks noChangeShapeType="1"/>
              </p:cNvSpPr>
              <p:nvPr/>
            </p:nvSpPr>
            <p:spPr bwMode="auto">
              <a:xfrm flipH="1">
                <a:off x="4032" y="2016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Oval 24"/>
              <p:cNvSpPr>
                <a:spLocks noChangeArrowheads="1"/>
              </p:cNvSpPr>
              <p:nvPr/>
            </p:nvSpPr>
            <p:spPr bwMode="auto">
              <a:xfrm>
                <a:off x="3225" y="2313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Oval 25"/>
              <p:cNvSpPr>
                <a:spLocks noChangeArrowheads="1"/>
              </p:cNvSpPr>
              <p:nvPr/>
            </p:nvSpPr>
            <p:spPr bwMode="auto">
              <a:xfrm>
                <a:off x="3552" y="25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Line 26"/>
              <p:cNvSpPr>
                <a:spLocks noChangeShapeType="1"/>
              </p:cNvSpPr>
              <p:nvPr/>
            </p:nvSpPr>
            <p:spPr bwMode="auto">
              <a:xfrm flipV="1">
                <a:off x="3264" y="1920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Line 27"/>
              <p:cNvSpPr>
                <a:spLocks noChangeShapeType="1"/>
              </p:cNvSpPr>
              <p:nvPr/>
            </p:nvSpPr>
            <p:spPr bwMode="auto">
              <a:xfrm flipH="1">
                <a:off x="3648" y="2439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Line 28"/>
              <p:cNvSpPr>
                <a:spLocks noChangeShapeType="1"/>
              </p:cNvSpPr>
              <p:nvPr/>
            </p:nvSpPr>
            <p:spPr bwMode="auto">
              <a:xfrm flipH="1" flipV="1">
                <a:off x="3312" y="2400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0" name="Oval 29"/>
            <p:cNvSpPr>
              <a:spLocks noChangeArrowheads="1"/>
            </p:cNvSpPr>
            <p:nvPr/>
          </p:nvSpPr>
          <p:spPr bwMode="auto">
            <a:xfrm>
              <a:off x="1890712" y="4876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Oval 30"/>
            <p:cNvSpPr>
              <a:spLocks noChangeArrowheads="1"/>
            </p:cNvSpPr>
            <p:nvPr/>
          </p:nvSpPr>
          <p:spPr bwMode="auto">
            <a:xfrm>
              <a:off x="2805112" y="46481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Oval 31"/>
            <p:cNvSpPr>
              <a:spLocks noChangeArrowheads="1"/>
            </p:cNvSpPr>
            <p:nvPr/>
          </p:nvSpPr>
          <p:spPr bwMode="auto">
            <a:xfrm>
              <a:off x="3414712" y="5105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32"/>
            <p:cNvSpPr>
              <a:spLocks noChangeArrowheads="1"/>
            </p:cNvSpPr>
            <p:nvPr/>
          </p:nvSpPr>
          <p:spPr bwMode="auto">
            <a:xfrm>
              <a:off x="4267199" y="5105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33"/>
            <p:cNvSpPr>
              <a:spLocks noChangeShapeType="1"/>
            </p:cNvSpPr>
            <p:nvPr/>
          </p:nvSpPr>
          <p:spPr bwMode="auto">
            <a:xfrm flipV="1">
              <a:off x="1966913" y="4724400"/>
              <a:ext cx="859570" cy="260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34"/>
            <p:cNvSpPr>
              <a:spLocks noChangeShapeType="1"/>
            </p:cNvSpPr>
            <p:nvPr/>
          </p:nvSpPr>
          <p:spPr bwMode="auto">
            <a:xfrm>
              <a:off x="2881313" y="4724399"/>
              <a:ext cx="560754" cy="4339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35"/>
            <p:cNvSpPr>
              <a:spLocks noChangeShapeType="1"/>
            </p:cNvSpPr>
            <p:nvPr/>
          </p:nvSpPr>
          <p:spPr bwMode="auto">
            <a:xfrm>
              <a:off x="3490913" y="5181600"/>
              <a:ext cx="8160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Text Box 43"/>
            <p:cNvSpPr txBox="1">
              <a:spLocks noChangeArrowheads="1"/>
            </p:cNvSpPr>
            <p:nvPr/>
          </p:nvSpPr>
          <p:spPr bwMode="auto">
            <a:xfrm>
              <a:off x="4343400" y="4876800"/>
              <a:ext cx="9612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i="1">
                  <a:latin typeface="Times New Roman" charset="0"/>
                  <a:sym typeface="Symbol" charset="2"/>
                </a:rPr>
                <a:t>...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78" name="Oval 44"/>
            <p:cNvSpPr>
              <a:spLocks noChangeArrowheads="1"/>
            </p:cNvSpPr>
            <p:nvPr/>
          </p:nvSpPr>
          <p:spPr bwMode="auto">
            <a:xfrm>
              <a:off x="5167312" y="5105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46"/>
            <p:cNvSpPr>
              <a:spLocks noChangeShapeType="1"/>
            </p:cNvSpPr>
            <p:nvPr/>
          </p:nvSpPr>
          <p:spPr bwMode="auto">
            <a:xfrm>
              <a:off x="5243513" y="5181600"/>
              <a:ext cx="8160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53"/>
            <p:cNvGrpSpPr>
              <a:grpSpLocks/>
            </p:cNvGrpSpPr>
            <p:nvPr/>
          </p:nvGrpSpPr>
          <p:grpSpPr bwMode="auto">
            <a:xfrm>
              <a:off x="6476999" y="2895599"/>
              <a:ext cx="836125" cy="1735667"/>
              <a:chOff x="4416" y="1824"/>
              <a:chExt cx="501" cy="960"/>
            </a:xfrm>
          </p:grpSpPr>
          <p:sp>
            <p:nvSpPr>
              <p:cNvPr id="182" name="Oval 36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Oval 37"/>
              <p:cNvSpPr>
                <a:spLocks noChangeArrowheads="1"/>
              </p:cNvSpPr>
              <p:nvPr/>
            </p:nvSpPr>
            <p:spPr bwMode="auto">
              <a:xfrm>
                <a:off x="4821" y="253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Line 38"/>
              <p:cNvSpPr>
                <a:spLocks noChangeShapeType="1"/>
              </p:cNvSpPr>
              <p:nvPr/>
            </p:nvSpPr>
            <p:spPr bwMode="auto">
              <a:xfrm flipH="1">
                <a:off x="4656" y="1872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Line 39"/>
              <p:cNvSpPr>
                <a:spLocks noChangeShapeType="1"/>
              </p:cNvSpPr>
              <p:nvPr/>
            </p:nvSpPr>
            <p:spPr bwMode="auto">
              <a:xfrm>
                <a:off x="4656" y="2208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Oval 40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Line 41"/>
              <p:cNvSpPr>
                <a:spLocks noChangeShapeType="1"/>
              </p:cNvSpPr>
              <p:nvPr/>
            </p:nvSpPr>
            <p:spPr bwMode="auto">
              <a:xfrm flipH="1">
                <a:off x="4512" y="258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Oval 47"/>
              <p:cNvSpPr>
                <a:spLocks noChangeArrowheads="1"/>
              </p:cNvSpPr>
              <p:nvPr/>
            </p:nvSpPr>
            <p:spPr bwMode="auto">
              <a:xfrm>
                <a:off x="4704" y="18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9" name="Oval 56"/>
            <p:cNvSpPr>
              <a:spLocks noChangeArrowheads="1"/>
            </p:cNvSpPr>
            <p:nvPr/>
          </p:nvSpPr>
          <p:spPr bwMode="auto">
            <a:xfrm>
              <a:off x="4648199" y="36575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Oval 57"/>
            <p:cNvSpPr>
              <a:spLocks noChangeArrowheads="1"/>
            </p:cNvSpPr>
            <p:nvPr/>
          </p:nvSpPr>
          <p:spPr bwMode="auto">
            <a:xfrm>
              <a:off x="4648199" y="2209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58"/>
            <p:cNvSpPr>
              <a:spLocks noChangeArrowheads="1"/>
            </p:cNvSpPr>
            <p:nvPr/>
          </p:nvSpPr>
          <p:spPr bwMode="auto">
            <a:xfrm>
              <a:off x="1752599" y="32765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59"/>
            <p:cNvSpPr>
              <a:spLocks noChangeArrowheads="1"/>
            </p:cNvSpPr>
            <p:nvPr/>
          </p:nvSpPr>
          <p:spPr bwMode="auto">
            <a:xfrm>
              <a:off x="2285999" y="309562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60"/>
            <p:cNvSpPr>
              <a:spLocks noChangeArrowheads="1"/>
            </p:cNvSpPr>
            <p:nvPr/>
          </p:nvSpPr>
          <p:spPr bwMode="auto">
            <a:xfrm>
              <a:off x="2209799" y="362902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Oval 57"/>
            <p:cNvSpPr>
              <a:spLocks noChangeArrowheads="1"/>
            </p:cNvSpPr>
            <p:nvPr/>
          </p:nvSpPr>
          <p:spPr bwMode="auto">
            <a:xfrm>
              <a:off x="3352799" y="2819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Oval 56"/>
            <p:cNvSpPr>
              <a:spLocks noChangeArrowheads="1"/>
            </p:cNvSpPr>
            <p:nvPr/>
          </p:nvSpPr>
          <p:spPr bwMode="auto">
            <a:xfrm>
              <a:off x="3428999" y="3352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Oval 57"/>
            <p:cNvSpPr>
              <a:spLocks noChangeArrowheads="1"/>
            </p:cNvSpPr>
            <p:nvPr/>
          </p:nvSpPr>
          <p:spPr bwMode="auto">
            <a:xfrm>
              <a:off x="5562599" y="231457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Oval 56"/>
            <p:cNvSpPr>
              <a:spLocks noChangeArrowheads="1"/>
            </p:cNvSpPr>
            <p:nvPr/>
          </p:nvSpPr>
          <p:spPr bwMode="auto">
            <a:xfrm>
              <a:off x="5638799" y="284797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Oval 56"/>
            <p:cNvSpPr>
              <a:spLocks noChangeArrowheads="1"/>
            </p:cNvSpPr>
            <p:nvPr/>
          </p:nvSpPr>
          <p:spPr bwMode="auto">
            <a:xfrm>
              <a:off x="5105399" y="38861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Oval 56"/>
            <p:cNvSpPr>
              <a:spLocks noChangeArrowheads="1"/>
            </p:cNvSpPr>
            <p:nvPr/>
          </p:nvSpPr>
          <p:spPr bwMode="auto">
            <a:xfrm>
              <a:off x="4800599" y="42671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Oval 56"/>
            <p:cNvSpPr>
              <a:spLocks noChangeArrowheads="1"/>
            </p:cNvSpPr>
            <p:nvPr/>
          </p:nvSpPr>
          <p:spPr bwMode="auto">
            <a:xfrm>
              <a:off x="5638799" y="44195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Oval 45"/>
            <p:cNvSpPr>
              <a:spLocks noChangeArrowheads="1"/>
            </p:cNvSpPr>
            <p:nvPr/>
          </p:nvSpPr>
          <p:spPr bwMode="auto">
            <a:xfrm>
              <a:off x="6019799" y="5105399"/>
              <a:ext cx="160215" cy="17356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3" name="Oval 45"/>
          <p:cNvSpPr>
            <a:spLocks noChangeArrowheads="1"/>
          </p:cNvSpPr>
          <p:nvPr/>
        </p:nvSpPr>
        <p:spPr bwMode="auto">
          <a:xfrm>
            <a:off x="6019799" y="4924919"/>
            <a:ext cx="160215" cy="17356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29"/>
          <p:cNvSpPr>
            <a:spLocks noChangeArrowheads="1"/>
          </p:cNvSpPr>
          <p:nvPr/>
        </p:nvSpPr>
        <p:spPr bwMode="auto">
          <a:xfrm>
            <a:off x="1890712" y="4696319"/>
            <a:ext cx="160215" cy="173567"/>
          </a:xfrm>
          <a:prstGeom prst="ellipse">
            <a:avLst/>
          </a:prstGeom>
          <a:solidFill>
            <a:srgbClr val="008000"/>
          </a:solidFill>
          <a:ln w="9525">
            <a:solidFill>
              <a:srgbClr val="BDEAC9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8" name="Text Box 42"/>
          <p:cNvSpPr txBox="1">
            <a:spLocks noChangeArrowheads="1"/>
          </p:cNvSpPr>
          <p:nvPr/>
        </p:nvSpPr>
        <p:spPr bwMode="auto">
          <a:xfrm>
            <a:off x="1580442" y="4783102"/>
            <a:ext cx="711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Times New Roman" charset="0"/>
                <a:sym typeface="Symbol" charset="2"/>
              </a:rPr>
              <a:t>0</a:t>
            </a:r>
            <a:endParaRPr lang="en-US" b="1" dirty="0">
              <a:latin typeface="Times New Roman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2285999" y="5296990"/>
            <a:ext cx="48654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degree 1 vertices: fully-labeled </a:t>
            </a:r>
          </a:p>
          <a:p>
            <a:r>
              <a:rPr lang="en-US" dirty="0">
                <a:latin typeface="Times New Roman"/>
                <a:cs typeface="Times New Roman"/>
              </a:rPr>
              <a:t>degree 2 vertices: no label 1, 1-almost labeled</a:t>
            </a:r>
          </a:p>
          <a:p>
            <a:r>
              <a:rPr lang="en-US" dirty="0">
                <a:latin typeface="Times New Roman"/>
                <a:cs typeface="Times New Roman"/>
              </a:rPr>
              <a:t>degree 0 vertices: all other vertices of the polytope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4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/>
      <p:bldP spid="220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40750" cy="1143000"/>
          </a:xfrm>
        </p:spPr>
        <p:txBody>
          <a:bodyPr/>
          <a:lstStyle/>
          <a:p>
            <a:pPr eaLnBrk="1" hangingPunct="1"/>
            <a:r>
              <a:rPr lang="en-US" sz="3600" b="1" dirty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The PPAD Class [Papadimitriou ’94]</a:t>
            </a:r>
            <a:br>
              <a:rPr lang="en-US" sz="3600" b="1" dirty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</a:br>
            <a:r>
              <a:rPr lang="en-US" sz="2000" dirty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(Polynomial Parity Argument for Directed Graph)</a:t>
            </a:r>
            <a:endParaRPr lang="en-US" sz="3600" dirty="0">
              <a:effectLst/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52229" name="Rectangle 11"/>
          <p:cNvSpPr>
            <a:spLocks noChangeArrowheads="1"/>
          </p:cNvSpPr>
          <p:nvPr/>
        </p:nvSpPr>
        <p:spPr bwMode="auto">
          <a:xfrm>
            <a:off x="123824" y="1268672"/>
            <a:ext cx="90201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Times New Roman" pitchFamily="26" charset="0"/>
              </a:rPr>
              <a:t>Suppose that an exponentially large graph with vertex set {0,1}</a:t>
            </a:r>
            <a:r>
              <a:rPr lang="en-US" sz="2200" baseline="30000" dirty="0">
                <a:latin typeface="Times New Roman" pitchFamily="26" charset="0"/>
              </a:rPr>
              <a:t>n</a:t>
            </a:r>
            <a:r>
              <a:rPr lang="en-US" sz="2200" dirty="0">
                <a:latin typeface="Times New Roman" pitchFamily="26" charset="0"/>
              </a:rPr>
              <a:t> is defined by two circuits:</a:t>
            </a:r>
            <a:endParaRPr lang="en-US" sz="2200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459038" y="2411672"/>
            <a:ext cx="822325" cy="822325"/>
            <a:chOff x="2382520" y="4343400"/>
            <a:chExt cx="822960" cy="822960"/>
          </a:xfrm>
        </p:grpSpPr>
        <p:sp>
          <p:nvSpPr>
            <p:cNvPr id="54300" name="Rectangle 12"/>
            <p:cNvSpPr>
              <a:spLocks noChangeArrowheads="1"/>
            </p:cNvSpPr>
            <p:nvPr/>
          </p:nvSpPr>
          <p:spPr bwMode="auto">
            <a:xfrm>
              <a:off x="2382520" y="4343400"/>
              <a:ext cx="822960" cy="822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01" name="TextBox 14"/>
            <p:cNvSpPr txBox="1">
              <a:spLocks noChangeArrowheads="1"/>
            </p:cNvSpPr>
            <p:nvPr/>
          </p:nvSpPr>
          <p:spPr bwMode="auto">
            <a:xfrm>
              <a:off x="2590800" y="4495800"/>
              <a:ext cx="407799" cy="492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600" i="1" dirty="0">
                  <a:latin typeface="Times New Roman"/>
                  <a:cs typeface="Times New Roman"/>
                </a:rPr>
                <a:t>N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478088" y="3570547"/>
            <a:ext cx="822325" cy="822325"/>
            <a:chOff x="3505200" y="4267200"/>
            <a:chExt cx="822960" cy="822960"/>
          </a:xfrm>
        </p:grpSpPr>
        <p:sp>
          <p:nvSpPr>
            <p:cNvPr id="54298" name="Rectangle 18"/>
            <p:cNvSpPr>
              <a:spLocks noChangeArrowheads="1"/>
            </p:cNvSpPr>
            <p:nvPr/>
          </p:nvSpPr>
          <p:spPr bwMode="auto">
            <a:xfrm>
              <a:off x="3505200" y="4267200"/>
              <a:ext cx="822960" cy="822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9" name="TextBox 15"/>
            <p:cNvSpPr txBox="1">
              <a:spLocks noChangeArrowheads="1"/>
            </p:cNvSpPr>
            <p:nvPr/>
          </p:nvSpPr>
          <p:spPr bwMode="auto">
            <a:xfrm>
              <a:off x="3708381" y="4397464"/>
              <a:ext cx="388548" cy="492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600" i="1" dirty="0">
                  <a:latin typeface="Times New Roman"/>
                  <a:cs typeface="Times New Roman"/>
                </a:rPr>
                <a:t>P</a:t>
              </a:r>
            </a:p>
          </p:txBody>
        </p:sp>
      </p:grpSp>
      <p:cxnSp>
        <p:nvCxnSpPr>
          <p:cNvPr id="52232" name="Straight Arrow Connector 21"/>
          <p:cNvCxnSpPr>
            <a:cxnSpLocks noChangeShapeType="1"/>
          </p:cNvCxnSpPr>
          <p:nvPr/>
        </p:nvCxnSpPr>
        <p:spPr bwMode="auto">
          <a:xfrm>
            <a:off x="2125663" y="2806960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2233" name="Straight Arrow Connector 22"/>
          <p:cNvCxnSpPr>
            <a:cxnSpLocks noChangeShapeType="1"/>
          </p:cNvCxnSpPr>
          <p:nvPr/>
        </p:nvCxnSpPr>
        <p:spPr bwMode="auto">
          <a:xfrm>
            <a:off x="2139950" y="3935672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4" name="TextBox 23"/>
          <p:cNvSpPr txBox="1">
            <a:spLocks noChangeArrowheads="1"/>
          </p:cNvSpPr>
          <p:nvPr/>
        </p:nvSpPr>
        <p:spPr bwMode="auto">
          <a:xfrm>
            <a:off x="1071563" y="2549785"/>
            <a:ext cx="1022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sp>
        <p:nvSpPr>
          <p:cNvPr id="52235" name="TextBox 24"/>
          <p:cNvSpPr txBox="1">
            <a:spLocks noChangeArrowheads="1"/>
          </p:cNvSpPr>
          <p:nvPr/>
        </p:nvSpPr>
        <p:spPr bwMode="auto">
          <a:xfrm>
            <a:off x="1073150" y="3684847"/>
            <a:ext cx="1022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cxnSp>
        <p:nvCxnSpPr>
          <p:cNvPr id="52236" name="Straight Arrow Connector 25"/>
          <p:cNvCxnSpPr>
            <a:cxnSpLocks noChangeShapeType="1"/>
          </p:cNvCxnSpPr>
          <p:nvPr/>
        </p:nvCxnSpPr>
        <p:spPr bwMode="auto">
          <a:xfrm>
            <a:off x="3316288" y="2797435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2237" name="Straight Arrow Connector 26"/>
          <p:cNvCxnSpPr>
            <a:cxnSpLocks noChangeShapeType="1"/>
          </p:cNvCxnSpPr>
          <p:nvPr/>
        </p:nvCxnSpPr>
        <p:spPr bwMode="auto">
          <a:xfrm>
            <a:off x="3330575" y="3926147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8" name="TextBox 27"/>
          <p:cNvSpPr txBox="1">
            <a:spLocks noChangeArrowheads="1"/>
          </p:cNvSpPr>
          <p:nvPr/>
        </p:nvSpPr>
        <p:spPr bwMode="auto">
          <a:xfrm>
            <a:off x="3587750" y="2556135"/>
            <a:ext cx="10223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sp>
        <p:nvSpPr>
          <p:cNvPr id="52239" name="TextBox 28"/>
          <p:cNvSpPr txBox="1">
            <a:spLocks noChangeArrowheads="1"/>
          </p:cNvSpPr>
          <p:nvPr/>
        </p:nvSpPr>
        <p:spPr bwMode="auto">
          <a:xfrm>
            <a:off x="3589338" y="3691197"/>
            <a:ext cx="10223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sp>
        <p:nvSpPr>
          <p:cNvPr id="24" name="Line 47"/>
          <p:cNvSpPr>
            <a:spLocks noChangeShapeType="1"/>
          </p:cNvSpPr>
          <p:nvPr/>
        </p:nvSpPr>
        <p:spPr bwMode="auto">
          <a:xfrm flipV="1">
            <a:off x="5830888" y="3249872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Oval 43"/>
          <p:cNvSpPr>
            <a:spLocks noChangeArrowheads="1"/>
          </p:cNvSpPr>
          <p:nvPr/>
        </p:nvSpPr>
        <p:spPr bwMode="auto">
          <a:xfrm>
            <a:off x="5754688" y="3554672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6669088" y="3097472"/>
            <a:ext cx="382587" cy="546100"/>
            <a:chOff x="6669088" y="4495800"/>
            <a:chExt cx="382587" cy="546100"/>
          </a:xfrm>
        </p:grpSpPr>
        <p:sp>
          <p:nvSpPr>
            <p:cNvPr id="54294" name="Oval 44"/>
            <p:cNvSpPr>
              <a:spLocks noChangeArrowheads="1"/>
            </p:cNvSpPr>
            <p:nvPr/>
          </p:nvSpPr>
          <p:spPr bwMode="auto">
            <a:xfrm>
              <a:off x="6669088" y="44958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4295" name="Picture 26" descr="latex-image-1.pd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72275" y="4826000"/>
              <a:ext cx="2794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246" name="Rectangle 11"/>
          <p:cNvSpPr>
            <a:spLocks noChangeArrowheads="1"/>
          </p:cNvSpPr>
          <p:nvPr/>
        </p:nvSpPr>
        <p:spPr bwMode="auto">
          <a:xfrm>
            <a:off x="123824" y="4838285"/>
            <a:ext cx="273250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END OF THE LINE</a:t>
            </a:r>
            <a:r>
              <a:rPr lang="en-US" sz="2200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:</a:t>
            </a:r>
            <a:endParaRPr lang="en-US" sz="2200" dirty="0"/>
          </a:p>
        </p:txBody>
      </p:sp>
      <p:sp>
        <p:nvSpPr>
          <p:cNvPr id="52247" name="Rectangle 29"/>
          <p:cNvSpPr>
            <a:spLocks noChangeArrowheads="1"/>
          </p:cNvSpPr>
          <p:nvPr/>
        </p:nvSpPr>
        <p:spPr bwMode="auto">
          <a:xfrm>
            <a:off x="2770013" y="4838285"/>
            <a:ext cx="63739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Times New Roman" pitchFamily="26" charset="0"/>
              </a:rPr>
              <a:t> </a:t>
            </a:r>
            <a:r>
              <a:rPr lang="en-US" sz="2200" i="1" dirty="0">
                <a:latin typeface="Times New Roman" pitchFamily="26" charset="0"/>
              </a:rPr>
              <a:t>P</a:t>
            </a:r>
            <a:r>
              <a:rPr lang="en-US" sz="2200" dirty="0">
                <a:latin typeface="Times New Roman" pitchFamily="26" charset="0"/>
              </a:rPr>
              <a:t>  and  </a:t>
            </a:r>
            <a:r>
              <a:rPr lang="en-US" sz="2200" i="1" dirty="0">
                <a:latin typeface="Times New Roman" pitchFamily="26" charset="0"/>
              </a:rPr>
              <a:t>N </a:t>
            </a:r>
            <a:r>
              <a:rPr lang="en-US" sz="2200" dirty="0">
                <a:latin typeface="Times New Roman" pitchFamily="26" charset="0"/>
              </a:rPr>
              <a:t>are given. If</a:t>
            </a:r>
            <a:r>
              <a:rPr lang="en-US" sz="2200" i="1" dirty="0">
                <a:latin typeface="Times New Roman" pitchFamily="26" charset="0"/>
              </a:rPr>
              <a:t>  </a:t>
            </a:r>
            <a:r>
              <a:rPr lang="en-US" sz="2200" dirty="0">
                <a:latin typeface="Times New Roman" pitchFamily="26" charset="0"/>
              </a:rPr>
              <a:t>0</a:t>
            </a:r>
            <a:r>
              <a:rPr lang="en-US" sz="2200" i="1" baseline="30000" dirty="0">
                <a:latin typeface="Times New Roman" pitchFamily="26" charset="0"/>
              </a:rPr>
              <a:t>n</a:t>
            </a:r>
            <a:r>
              <a:rPr lang="en-US" sz="2200" i="1" dirty="0">
                <a:latin typeface="Times New Roman" pitchFamily="26" charset="0"/>
              </a:rPr>
              <a:t> </a:t>
            </a:r>
            <a:r>
              <a:rPr lang="en-US" sz="2200" dirty="0">
                <a:latin typeface="Times New Roman" pitchFamily="26" charset="0"/>
              </a:rPr>
              <a:t> is an unbalanced node, find another unbalanced node. Otherwise output 0</a:t>
            </a:r>
            <a:r>
              <a:rPr lang="en-US" sz="2200" i="1" baseline="30000" dirty="0">
                <a:latin typeface="Times New Roman" pitchFamily="26" charset="0"/>
              </a:rPr>
              <a:t>n</a:t>
            </a:r>
            <a:r>
              <a:rPr lang="en-US" sz="2200" i="1" dirty="0">
                <a:latin typeface="Times New Roman" pitchFamily="26" charset="0"/>
              </a:rPr>
              <a:t>.</a:t>
            </a:r>
            <a:endParaRPr lang="en-US" sz="2200" dirty="0"/>
          </a:p>
        </p:txBody>
      </p:sp>
      <p:grpSp>
        <p:nvGrpSpPr>
          <p:cNvPr id="6" name="Group 38"/>
          <p:cNvGrpSpPr/>
          <p:nvPr/>
        </p:nvGrpSpPr>
        <p:grpSpPr>
          <a:xfrm>
            <a:off x="123824" y="5857092"/>
            <a:ext cx="8486776" cy="430887"/>
            <a:chOff x="123824" y="6137820"/>
            <a:chExt cx="8486776" cy="430887"/>
          </a:xfrm>
        </p:grpSpPr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123824" y="6137820"/>
              <a:ext cx="121847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 b="1" dirty="0">
                  <a:latin typeface="Times" pitchFamily="26" charset="0"/>
                  <a:ea typeface="ＭＳ Ｐゴシック" pitchFamily="26" charset="-128"/>
                  <a:cs typeface="ＭＳ Ｐゴシック" pitchFamily="26" charset="-128"/>
                </a:rPr>
                <a:t>PPAD = </a:t>
              </a:r>
              <a:endParaRPr lang="en-US" sz="2200" dirty="0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298899" y="6137820"/>
              <a:ext cx="731170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latin typeface="Times New Roman" pitchFamily="26" charset="0"/>
                </a:rPr>
                <a:t>{</a:t>
              </a:r>
              <a:r>
                <a:rPr lang="en-US" sz="2200" i="1" dirty="0">
                  <a:latin typeface="Times New Roman" pitchFamily="26" charset="0"/>
                </a:rPr>
                <a:t> Problems reducible to </a:t>
              </a:r>
              <a:r>
                <a:rPr lang="en-US" sz="2200" dirty="0">
                  <a:latin typeface="Times New Roman" pitchFamily="26" charset="0"/>
                </a:rPr>
                <a:t>END OF A LINE</a:t>
              </a:r>
              <a:r>
                <a:rPr lang="en-US" sz="2200" i="1" dirty="0">
                  <a:latin typeface="Times New Roman" pitchFamily="26" charset="0"/>
                </a:rPr>
                <a:t> </a:t>
              </a:r>
              <a:r>
                <a:rPr lang="en-US" sz="2200" dirty="0">
                  <a:latin typeface="Times New Roman" pitchFamily="26" charset="0"/>
                </a:rPr>
                <a:t>}</a:t>
              </a:r>
              <a:r>
                <a:rPr lang="en-US" sz="2200" i="1" dirty="0">
                  <a:latin typeface="Times New Roman" pitchFamily="26" charset="0"/>
                </a:rPr>
                <a:t>  </a:t>
              </a:r>
              <a:endParaRPr lang="en-US" sz="2200" dirty="0"/>
            </a:p>
          </p:txBody>
        </p:sp>
      </p:grpSp>
      <p:grpSp>
        <p:nvGrpSpPr>
          <p:cNvPr id="7" name="Group 37"/>
          <p:cNvGrpSpPr/>
          <p:nvPr/>
        </p:nvGrpSpPr>
        <p:grpSpPr>
          <a:xfrm>
            <a:off x="2942167" y="1853447"/>
            <a:ext cx="2226269" cy="786825"/>
            <a:chOff x="2942167" y="2134175"/>
            <a:chExt cx="2226269" cy="786825"/>
          </a:xfrm>
        </p:grpSpPr>
        <p:sp>
          <p:nvSpPr>
            <p:cNvPr id="33" name="Freeform 32"/>
            <p:cNvSpPr/>
            <p:nvPr/>
          </p:nvSpPr>
          <p:spPr bwMode="auto">
            <a:xfrm>
              <a:off x="2942167" y="2413000"/>
              <a:ext cx="829733" cy="508000"/>
            </a:xfrm>
            <a:custGeom>
              <a:avLst/>
              <a:gdLst>
                <a:gd name="connsiteX0" fmla="*/ 55033 w 829733"/>
                <a:gd name="connsiteY0" fmla="*/ 508000 h 508000"/>
                <a:gd name="connsiteX1" fmla="*/ 93133 w 829733"/>
                <a:gd name="connsiteY1" fmla="*/ 152400 h 508000"/>
                <a:gd name="connsiteX2" fmla="*/ 613833 w 829733"/>
                <a:gd name="connsiteY2" fmla="*/ 152400 h 508000"/>
                <a:gd name="connsiteX3" fmla="*/ 829733 w 829733"/>
                <a:gd name="connsiteY3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733" h="508000">
                  <a:moveTo>
                    <a:pt x="55033" y="508000"/>
                  </a:moveTo>
                  <a:cubicBezTo>
                    <a:pt x="27516" y="359833"/>
                    <a:pt x="0" y="211667"/>
                    <a:pt x="93133" y="152400"/>
                  </a:cubicBezTo>
                  <a:cubicBezTo>
                    <a:pt x="186266" y="93133"/>
                    <a:pt x="491066" y="177800"/>
                    <a:pt x="613833" y="152400"/>
                  </a:cubicBezTo>
                  <a:cubicBezTo>
                    <a:pt x="736600" y="127000"/>
                    <a:pt x="829733" y="0"/>
                    <a:pt x="829733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71900" y="2134175"/>
              <a:ext cx="13965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/>
                  <a:cs typeface="Times New Roman"/>
                </a:rPr>
                <a:t>possible next</a:t>
              </a:r>
            </a:p>
          </p:txBody>
        </p:sp>
      </p:grpSp>
      <p:grpSp>
        <p:nvGrpSpPr>
          <p:cNvPr id="8" name="Group 33"/>
          <p:cNvGrpSpPr/>
          <p:nvPr/>
        </p:nvGrpSpPr>
        <p:grpSpPr>
          <a:xfrm>
            <a:off x="2906183" y="4138872"/>
            <a:ext cx="2475648" cy="623332"/>
            <a:chOff x="2906183" y="4419600"/>
            <a:chExt cx="2475648" cy="623332"/>
          </a:xfrm>
        </p:grpSpPr>
        <p:sp>
          <p:nvSpPr>
            <p:cNvPr id="36" name="Freeform 35"/>
            <p:cNvSpPr/>
            <p:nvPr/>
          </p:nvSpPr>
          <p:spPr bwMode="auto">
            <a:xfrm>
              <a:off x="2906183" y="4419600"/>
              <a:ext cx="586317" cy="459317"/>
            </a:xfrm>
            <a:custGeom>
              <a:avLst/>
              <a:gdLst>
                <a:gd name="connsiteX0" fmla="*/ 40217 w 586317"/>
                <a:gd name="connsiteY0" fmla="*/ 0 h 459317"/>
                <a:gd name="connsiteX1" fmla="*/ 40217 w 586317"/>
                <a:gd name="connsiteY1" fmla="*/ 190500 h 459317"/>
                <a:gd name="connsiteX2" fmla="*/ 281517 w 586317"/>
                <a:gd name="connsiteY2" fmla="*/ 266700 h 459317"/>
                <a:gd name="connsiteX3" fmla="*/ 281517 w 586317"/>
                <a:gd name="connsiteY3" fmla="*/ 431800 h 459317"/>
                <a:gd name="connsiteX4" fmla="*/ 586317 w 586317"/>
                <a:gd name="connsiteY4" fmla="*/ 431800 h 45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317" h="459317">
                  <a:moveTo>
                    <a:pt x="40217" y="0"/>
                  </a:moveTo>
                  <a:cubicBezTo>
                    <a:pt x="20108" y="73025"/>
                    <a:pt x="0" y="146050"/>
                    <a:pt x="40217" y="190500"/>
                  </a:cubicBezTo>
                  <a:cubicBezTo>
                    <a:pt x="80434" y="234950"/>
                    <a:pt x="241300" y="226483"/>
                    <a:pt x="281517" y="266700"/>
                  </a:cubicBezTo>
                  <a:cubicBezTo>
                    <a:pt x="321734" y="306917"/>
                    <a:pt x="230717" y="404283"/>
                    <a:pt x="281517" y="431800"/>
                  </a:cubicBezTo>
                  <a:cubicBezTo>
                    <a:pt x="332317" y="459317"/>
                    <a:pt x="586317" y="431800"/>
                    <a:pt x="586317" y="43180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587750" y="4673600"/>
              <a:ext cx="17940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/>
                  <a:cs typeface="Times New Roman"/>
                </a:rPr>
                <a:t>possible previous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04972" y="3710201"/>
                <a:ext cx="4994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972" y="3710201"/>
                <a:ext cx="499432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850430" y="3027562"/>
                <a:ext cx="5053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430" y="3027562"/>
                <a:ext cx="505395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562600" y="2419290"/>
                <a:ext cx="30047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&amp;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2419290"/>
                <a:ext cx="3004797" cy="400110"/>
              </a:xfrm>
              <a:prstGeom prst="rect">
                <a:avLst/>
              </a:prstGeom>
              <a:blipFill>
                <a:blip r:embed="rId7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4146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4" grpId="0"/>
      <p:bldP spid="52235" grpId="0"/>
      <p:bldP spid="52238" grpId="0"/>
      <p:bldP spid="52239" grpId="0"/>
      <p:bldP spid="24" grpId="0" animBg="1"/>
      <p:bldP spid="54296" grpId="0" animBg="1"/>
      <p:bldP spid="52246" grpId="0"/>
      <p:bldP spid="52247" grpId="0"/>
      <p:bldP spid="9" grpId="0"/>
      <p:bldP spid="38" grpId="0"/>
      <p:bldP spid="3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2" name="Rounded Rectangle 201"/>
          <p:cNvSpPr/>
          <p:nvPr/>
        </p:nvSpPr>
        <p:spPr bwMode="auto">
          <a:xfrm>
            <a:off x="1797724" y="1435100"/>
            <a:ext cx="5898476" cy="4076700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9" name="Text Box 19"/>
          <p:cNvSpPr txBox="1">
            <a:spLocks noChangeArrowheads="1"/>
          </p:cNvSpPr>
          <p:nvPr/>
        </p:nvSpPr>
        <p:spPr bwMode="auto">
          <a:xfrm>
            <a:off x="6003593" y="1514645"/>
            <a:ext cx="1692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Times New Roman" charset="0"/>
                <a:sym typeface="Symbol" charset="2"/>
              </a:rPr>
              <a:t>{0,1}</a:t>
            </a:r>
            <a:r>
              <a:rPr lang="en-US" i="1" baseline="30000" dirty="0">
                <a:solidFill>
                  <a:srgbClr val="FFFFFF"/>
                </a:solidFill>
                <a:latin typeface="Times New Roman" charset="0"/>
                <a:sym typeface="Symbol" charset="2"/>
              </a:rPr>
              <a:t>n</a:t>
            </a:r>
            <a:endParaRPr lang="en-US" i="1" dirty="0">
              <a:solidFill>
                <a:srgbClr val="FFFFFF"/>
              </a:solidFill>
              <a:latin typeface="Times New Roman" charset="0"/>
            </a:endParaRPr>
          </a:p>
        </p:txBody>
      </p:sp>
      <p:grpSp>
        <p:nvGrpSpPr>
          <p:cNvPr id="2" name="Group 79"/>
          <p:cNvGrpSpPr/>
          <p:nvPr/>
        </p:nvGrpSpPr>
        <p:grpSpPr>
          <a:xfrm>
            <a:off x="1447800" y="1972030"/>
            <a:ext cx="5886777" cy="2696035"/>
            <a:chOff x="1447800" y="1972030"/>
            <a:chExt cx="5886777" cy="2696035"/>
          </a:xfrm>
        </p:grpSpPr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2962134" y="2389644"/>
              <a:ext cx="1725115" cy="1358900"/>
              <a:chOff x="1689" y="1584"/>
              <a:chExt cx="1095" cy="960"/>
            </a:xfrm>
          </p:grpSpPr>
          <p:sp>
            <p:nvSpPr>
              <p:cNvPr id="122" name="Oval 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Oval 6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Oval 7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Oval 8"/>
              <p:cNvSpPr>
                <a:spLocks noChangeArrowheads="1"/>
              </p:cNvSpPr>
              <p:nvPr/>
            </p:nvSpPr>
            <p:spPr bwMode="auto">
              <a:xfrm>
                <a:off x="2421" y="229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Line 9"/>
              <p:cNvSpPr>
                <a:spLocks noChangeShapeType="1"/>
              </p:cNvSpPr>
              <p:nvPr/>
            </p:nvSpPr>
            <p:spPr bwMode="auto">
              <a:xfrm flipV="1">
                <a:off x="1776" y="1632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Line 10"/>
              <p:cNvSpPr>
                <a:spLocks noChangeShapeType="1"/>
              </p:cNvSpPr>
              <p:nvPr/>
            </p:nvSpPr>
            <p:spPr bwMode="auto">
              <a:xfrm>
                <a:off x="2352" y="1632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Line 11"/>
              <p:cNvSpPr>
                <a:spLocks noChangeShapeType="1"/>
              </p:cNvSpPr>
              <p:nvPr/>
            </p:nvSpPr>
            <p:spPr bwMode="auto">
              <a:xfrm flipH="1">
                <a:off x="2496" y="1920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Oval 12"/>
              <p:cNvSpPr>
                <a:spLocks noChangeArrowheads="1"/>
              </p:cNvSpPr>
              <p:nvPr/>
            </p:nvSpPr>
            <p:spPr bwMode="auto">
              <a:xfrm>
                <a:off x="1689" y="2217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Oval 13"/>
              <p:cNvSpPr>
                <a:spLocks noChangeArrowheads="1"/>
              </p:cNvSpPr>
              <p:nvPr/>
            </p:nvSpPr>
            <p:spPr bwMode="auto">
              <a:xfrm>
                <a:off x="2016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Line 14"/>
              <p:cNvSpPr>
                <a:spLocks noChangeShapeType="1"/>
              </p:cNvSpPr>
              <p:nvPr/>
            </p:nvSpPr>
            <p:spPr bwMode="auto">
              <a:xfrm flipV="1">
                <a:off x="1728" y="1824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Line 15"/>
              <p:cNvSpPr>
                <a:spLocks noChangeShapeType="1"/>
              </p:cNvSpPr>
              <p:nvPr/>
            </p:nvSpPr>
            <p:spPr bwMode="auto">
              <a:xfrm flipH="1">
                <a:off x="2112" y="234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Line 16"/>
              <p:cNvSpPr>
                <a:spLocks noChangeShapeType="1"/>
              </p:cNvSpPr>
              <p:nvPr/>
            </p:nvSpPr>
            <p:spPr bwMode="auto">
              <a:xfrm flipH="1" flipV="1">
                <a:off x="1776" y="2304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54"/>
            <p:cNvGrpSpPr>
              <a:grpSpLocks/>
            </p:cNvGrpSpPr>
            <p:nvPr/>
          </p:nvGrpSpPr>
          <p:grpSpPr bwMode="auto">
            <a:xfrm>
              <a:off x="5106625" y="1972030"/>
              <a:ext cx="1725115" cy="1358900"/>
              <a:chOff x="3225" y="1680"/>
              <a:chExt cx="1095" cy="960"/>
            </a:xfrm>
          </p:grpSpPr>
          <p:sp>
            <p:nvSpPr>
              <p:cNvPr id="158" name="Oval 17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9" name="Oval 18"/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0" name="Oval 19"/>
              <p:cNvSpPr>
                <a:spLocks noChangeArrowheads="1"/>
              </p:cNvSpPr>
              <p:nvPr/>
            </p:nvSpPr>
            <p:spPr bwMode="auto">
              <a:xfrm>
                <a:off x="4224" y="19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1" name="Oval 20"/>
              <p:cNvSpPr>
                <a:spLocks noChangeArrowheads="1"/>
              </p:cNvSpPr>
              <p:nvPr/>
            </p:nvSpPr>
            <p:spPr bwMode="auto">
              <a:xfrm>
                <a:off x="3957" y="2391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" name="Line 21"/>
              <p:cNvSpPr>
                <a:spLocks noChangeShapeType="1"/>
              </p:cNvSpPr>
              <p:nvPr/>
            </p:nvSpPr>
            <p:spPr bwMode="auto">
              <a:xfrm flipV="1">
                <a:off x="3312" y="1728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3" name="Line 22"/>
              <p:cNvSpPr>
                <a:spLocks noChangeShapeType="1"/>
              </p:cNvSpPr>
              <p:nvPr/>
            </p:nvSpPr>
            <p:spPr bwMode="auto">
              <a:xfrm>
                <a:off x="3888" y="1728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4" name="Line 23"/>
              <p:cNvSpPr>
                <a:spLocks noChangeShapeType="1"/>
              </p:cNvSpPr>
              <p:nvPr/>
            </p:nvSpPr>
            <p:spPr bwMode="auto">
              <a:xfrm flipH="1">
                <a:off x="4032" y="2016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5" name="Oval 24"/>
              <p:cNvSpPr>
                <a:spLocks noChangeArrowheads="1"/>
              </p:cNvSpPr>
              <p:nvPr/>
            </p:nvSpPr>
            <p:spPr bwMode="auto">
              <a:xfrm>
                <a:off x="3225" y="2313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6" name="Oval 25"/>
              <p:cNvSpPr>
                <a:spLocks noChangeArrowheads="1"/>
              </p:cNvSpPr>
              <p:nvPr/>
            </p:nvSpPr>
            <p:spPr bwMode="auto">
              <a:xfrm>
                <a:off x="3552" y="25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7" name="Line 26"/>
              <p:cNvSpPr>
                <a:spLocks noChangeShapeType="1"/>
              </p:cNvSpPr>
              <p:nvPr/>
            </p:nvSpPr>
            <p:spPr bwMode="auto">
              <a:xfrm flipV="1">
                <a:off x="3264" y="1920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8" name="Line 27"/>
              <p:cNvSpPr>
                <a:spLocks noChangeShapeType="1"/>
              </p:cNvSpPr>
              <p:nvPr/>
            </p:nvSpPr>
            <p:spPr bwMode="auto">
              <a:xfrm flipH="1">
                <a:off x="3648" y="2439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9" name="Line 28"/>
              <p:cNvSpPr>
                <a:spLocks noChangeShapeType="1"/>
              </p:cNvSpPr>
              <p:nvPr/>
            </p:nvSpPr>
            <p:spPr bwMode="auto">
              <a:xfrm flipH="1" flipV="1">
                <a:off x="3312" y="2400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0" name="Oval 29"/>
            <p:cNvSpPr>
              <a:spLocks noChangeArrowheads="1"/>
            </p:cNvSpPr>
            <p:nvPr/>
          </p:nvSpPr>
          <p:spPr bwMode="auto">
            <a:xfrm>
              <a:off x="2215832" y="4298732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1" name="Oval 30"/>
            <p:cNvSpPr>
              <a:spLocks noChangeArrowheads="1"/>
            </p:cNvSpPr>
            <p:nvPr/>
          </p:nvSpPr>
          <p:spPr bwMode="auto">
            <a:xfrm>
              <a:off x="3079024" y="4119755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2" name="Oval 31"/>
            <p:cNvSpPr>
              <a:spLocks noChangeArrowheads="1"/>
            </p:cNvSpPr>
            <p:nvPr/>
          </p:nvSpPr>
          <p:spPr bwMode="auto">
            <a:xfrm>
              <a:off x="3654485" y="4477709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3" name="Oval 32"/>
            <p:cNvSpPr>
              <a:spLocks noChangeArrowheads="1"/>
            </p:cNvSpPr>
            <p:nvPr/>
          </p:nvSpPr>
          <p:spPr bwMode="auto">
            <a:xfrm>
              <a:off x="4459230" y="4477709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4" name="Line 33"/>
            <p:cNvSpPr>
              <a:spLocks noChangeShapeType="1"/>
            </p:cNvSpPr>
            <p:nvPr/>
          </p:nvSpPr>
          <p:spPr bwMode="auto">
            <a:xfrm flipV="1">
              <a:off x="2287765" y="4179415"/>
              <a:ext cx="811432" cy="203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5" name="Line 34"/>
            <p:cNvSpPr>
              <a:spLocks noChangeShapeType="1"/>
            </p:cNvSpPr>
            <p:nvPr/>
          </p:nvSpPr>
          <p:spPr bwMode="auto">
            <a:xfrm>
              <a:off x="3150957" y="4179414"/>
              <a:ext cx="529351" cy="339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6" name="Line 35"/>
            <p:cNvSpPr>
              <a:spLocks noChangeShapeType="1"/>
            </p:cNvSpPr>
            <p:nvPr/>
          </p:nvSpPr>
          <p:spPr bwMode="auto">
            <a:xfrm>
              <a:off x="3726418" y="4537369"/>
              <a:ext cx="7703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7" name="Text Box 43"/>
            <p:cNvSpPr txBox="1">
              <a:spLocks noChangeArrowheads="1"/>
            </p:cNvSpPr>
            <p:nvPr/>
          </p:nvSpPr>
          <p:spPr bwMode="auto">
            <a:xfrm>
              <a:off x="4531164" y="4298733"/>
              <a:ext cx="9074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i="1">
                  <a:solidFill>
                    <a:srgbClr val="FFFFFF"/>
                  </a:solidFill>
                  <a:latin typeface="Times New Roman" charset="0"/>
                  <a:sym typeface="Symbol" charset="2"/>
                </a:rPr>
                <a:t>...</a:t>
              </a:r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8" name="Oval 44"/>
            <p:cNvSpPr>
              <a:spLocks noChangeArrowheads="1"/>
            </p:cNvSpPr>
            <p:nvPr/>
          </p:nvSpPr>
          <p:spPr bwMode="auto">
            <a:xfrm>
              <a:off x="5308935" y="4477709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0" name="Line 46"/>
            <p:cNvSpPr>
              <a:spLocks noChangeShapeType="1"/>
            </p:cNvSpPr>
            <p:nvPr/>
          </p:nvSpPr>
          <p:spPr bwMode="auto">
            <a:xfrm>
              <a:off x="5380869" y="4537369"/>
              <a:ext cx="7703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6545277" y="2747598"/>
              <a:ext cx="789300" cy="1358900"/>
              <a:chOff x="4416" y="1824"/>
              <a:chExt cx="501" cy="960"/>
            </a:xfrm>
          </p:grpSpPr>
          <p:sp>
            <p:nvSpPr>
              <p:cNvPr id="182" name="Oval 36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3" name="Oval 37"/>
              <p:cNvSpPr>
                <a:spLocks noChangeArrowheads="1"/>
              </p:cNvSpPr>
              <p:nvPr/>
            </p:nvSpPr>
            <p:spPr bwMode="auto">
              <a:xfrm>
                <a:off x="4821" y="253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4" name="Line 38"/>
              <p:cNvSpPr>
                <a:spLocks noChangeShapeType="1"/>
              </p:cNvSpPr>
              <p:nvPr/>
            </p:nvSpPr>
            <p:spPr bwMode="auto">
              <a:xfrm flipH="1">
                <a:off x="4656" y="1872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5" name="Line 39"/>
              <p:cNvSpPr>
                <a:spLocks noChangeShapeType="1"/>
              </p:cNvSpPr>
              <p:nvPr/>
            </p:nvSpPr>
            <p:spPr bwMode="auto">
              <a:xfrm>
                <a:off x="4656" y="2208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6" name="Oval 40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7" name="Line 41"/>
              <p:cNvSpPr>
                <a:spLocks noChangeShapeType="1"/>
              </p:cNvSpPr>
              <p:nvPr/>
            </p:nvSpPr>
            <p:spPr bwMode="auto">
              <a:xfrm flipH="1">
                <a:off x="4512" y="258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8" name="Oval 47"/>
              <p:cNvSpPr>
                <a:spLocks noChangeArrowheads="1"/>
              </p:cNvSpPr>
              <p:nvPr/>
            </p:nvSpPr>
            <p:spPr bwMode="auto">
              <a:xfrm>
                <a:off x="4704" y="18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9" name="Oval 56"/>
            <p:cNvSpPr>
              <a:spLocks noChangeArrowheads="1"/>
            </p:cNvSpPr>
            <p:nvPr/>
          </p:nvSpPr>
          <p:spPr bwMode="auto">
            <a:xfrm>
              <a:off x="4818894" y="3344188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0" name="Oval 57"/>
            <p:cNvSpPr>
              <a:spLocks noChangeArrowheads="1"/>
            </p:cNvSpPr>
            <p:nvPr/>
          </p:nvSpPr>
          <p:spPr bwMode="auto">
            <a:xfrm>
              <a:off x="4818894" y="2210667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1" name="Oval 58"/>
            <p:cNvSpPr>
              <a:spLocks noChangeArrowheads="1"/>
            </p:cNvSpPr>
            <p:nvPr/>
          </p:nvSpPr>
          <p:spPr bwMode="auto">
            <a:xfrm>
              <a:off x="2085454" y="3045893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2" name="Oval 59"/>
            <p:cNvSpPr>
              <a:spLocks noChangeArrowheads="1"/>
            </p:cNvSpPr>
            <p:nvPr/>
          </p:nvSpPr>
          <p:spPr bwMode="auto">
            <a:xfrm>
              <a:off x="2588982" y="2904203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3" name="Oval 60"/>
            <p:cNvSpPr>
              <a:spLocks noChangeArrowheads="1"/>
            </p:cNvSpPr>
            <p:nvPr/>
          </p:nvSpPr>
          <p:spPr bwMode="auto">
            <a:xfrm>
              <a:off x="2517049" y="3321816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4" name="Text Box 42"/>
            <p:cNvSpPr txBox="1">
              <a:spLocks noChangeArrowheads="1"/>
            </p:cNvSpPr>
            <p:nvPr/>
          </p:nvSpPr>
          <p:spPr bwMode="auto">
            <a:xfrm>
              <a:off x="1447800" y="4053791"/>
              <a:ext cx="12992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Times New Roman" charset="0"/>
                  <a:sym typeface="Symbol" charset="2"/>
                </a:rPr>
                <a:t>0</a:t>
              </a:r>
              <a:r>
                <a:rPr lang="en-US" i="1" baseline="30000" dirty="0">
                  <a:solidFill>
                    <a:srgbClr val="FFFFFF"/>
                  </a:solidFill>
                  <a:latin typeface="Times New Roman" charset="0"/>
                  <a:sym typeface="Symbol" charset="2"/>
                </a:rPr>
                <a:t>n</a:t>
              </a:r>
              <a:endParaRPr lang="en-US" i="1" dirty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95" name="Oval 57"/>
            <p:cNvSpPr>
              <a:spLocks noChangeArrowheads="1"/>
            </p:cNvSpPr>
            <p:nvPr/>
          </p:nvSpPr>
          <p:spPr bwMode="auto">
            <a:xfrm>
              <a:off x="3596039" y="2687939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6" name="Oval 56"/>
            <p:cNvSpPr>
              <a:spLocks noChangeArrowheads="1"/>
            </p:cNvSpPr>
            <p:nvPr/>
          </p:nvSpPr>
          <p:spPr bwMode="auto">
            <a:xfrm>
              <a:off x="3667972" y="3105552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7" name="Oval 57"/>
            <p:cNvSpPr>
              <a:spLocks noChangeArrowheads="1"/>
            </p:cNvSpPr>
            <p:nvPr/>
          </p:nvSpPr>
          <p:spPr bwMode="auto">
            <a:xfrm>
              <a:off x="5682085" y="2292698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8" name="Oval 56"/>
            <p:cNvSpPr>
              <a:spLocks noChangeArrowheads="1"/>
            </p:cNvSpPr>
            <p:nvPr/>
          </p:nvSpPr>
          <p:spPr bwMode="auto">
            <a:xfrm>
              <a:off x="5754018" y="2710311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9" name="Oval 56"/>
            <p:cNvSpPr>
              <a:spLocks noChangeArrowheads="1"/>
            </p:cNvSpPr>
            <p:nvPr/>
          </p:nvSpPr>
          <p:spPr bwMode="auto">
            <a:xfrm>
              <a:off x="5250489" y="3523165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0" name="Oval 56"/>
            <p:cNvSpPr>
              <a:spLocks noChangeArrowheads="1"/>
            </p:cNvSpPr>
            <p:nvPr/>
          </p:nvSpPr>
          <p:spPr bwMode="auto">
            <a:xfrm>
              <a:off x="4962759" y="3821460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1" name="Oval 56"/>
            <p:cNvSpPr>
              <a:spLocks noChangeArrowheads="1"/>
            </p:cNvSpPr>
            <p:nvPr/>
          </p:nvSpPr>
          <p:spPr bwMode="auto">
            <a:xfrm>
              <a:off x="5754018" y="3940778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9" name="Oval 45"/>
            <p:cNvSpPr>
              <a:spLocks noChangeArrowheads="1"/>
            </p:cNvSpPr>
            <p:nvPr/>
          </p:nvSpPr>
          <p:spPr bwMode="auto">
            <a:xfrm>
              <a:off x="6113681" y="4477709"/>
              <a:ext cx="151243" cy="13589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4" name="Oval 45"/>
          <p:cNvSpPr>
            <a:spLocks noChangeArrowheads="1"/>
          </p:cNvSpPr>
          <p:nvPr/>
        </p:nvSpPr>
        <p:spPr bwMode="auto">
          <a:xfrm>
            <a:off x="6159499" y="5003799"/>
            <a:ext cx="160215" cy="173567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286499" y="4857233"/>
            <a:ext cx="1219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= solution</a:t>
            </a:r>
          </a:p>
        </p:txBody>
      </p:sp>
      <p:sp>
        <p:nvSpPr>
          <p:cNvPr id="69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357009" y="-90236"/>
            <a:ext cx="7899400" cy="1498600"/>
          </a:xfrm>
        </p:spPr>
        <p:txBody>
          <a:bodyPr/>
          <a:lstStyle/>
          <a:p>
            <a:pPr eaLnBrk="1" hangingPunct="1"/>
            <a:r>
              <a:rPr lang="en-US" sz="3600" b="1" dirty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END OF </a:t>
            </a:r>
            <a:r>
              <a:rPr lang="en-US" sz="3600" b="1" dirty="0">
                <a:latin typeface="Times New Roman" charset="0"/>
              </a:rPr>
              <a:t>A</a:t>
            </a:r>
            <a:r>
              <a:rPr lang="en-US" sz="3600" b="1" dirty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LINE</a:t>
            </a:r>
            <a:endParaRPr lang="en-US" sz="3600" b="1" dirty="0">
              <a:effectLst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6" name="Group 78"/>
          <p:cNvGrpSpPr/>
          <p:nvPr/>
        </p:nvGrpSpPr>
        <p:grpSpPr>
          <a:xfrm>
            <a:off x="3150957" y="5676900"/>
            <a:ext cx="5523143" cy="1155700"/>
            <a:chOff x="3150957" y="5702300"/>
            <a:chExt cx="5523143" cy="1155700"/>
          </a:xfrm>
        </p:grpSpPr>
        <p:sp>
          <p:nvSpPr>
            <p:cNvPr id="78" name="Rectangle 77"/>
            <p:cNvSpPr/>
            <p:nvPr/>
          </p:nvSpPr>
          <p:spPr bwMode="auto">
            <a:xfrm>
              <a:off x="3150957" y="5702300"/>
              <a:ext cx="5523143" cy="11557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8" name="Line 47"/>
            <p:cNvSpPr>
              <a:spLocks noChangeShapeType="1"/>
            </p:cNvSpPr>
            <p:nvPr/>
          </p:nvSpPr>
          <p:spPr bwMode="auto">
            <a:xfrm flipV="1">
              <a:off x="3720505" y="6031166"/>
              <a:ext cx="815501" cy="3108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" name="Oval 43"/>
            <p:cNvSpPr>
              <a:spLocks noChangeArrowheads="1"/>
            </p:cNvSpPr>
            <p:nvPr/>
          </p:nvSpPr>
          <p:spPr bwMode="auto">
            <a:xfrm>
              <a:off x="3620499" y="6265866"/>
              <a:ext cx="182880" cy="1828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4" name="Oval 44"/>
            <p:cNvSpPr>
              <a:spLocks noChangeAspect="1" noChangeArrowheads="1"/>
            </p:cNvSpPr>
            <p:nvPr/>
          </p:nvSpPr>
          <p:spPr bwMode="auto">
            <a:xfrm>
              <a:off x="4520599" y="5948362"/>
              <a:ext cx="146304" cy="1463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29200" y="6172200"/>
                <a:ext cx="33434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⇔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&amp;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6172200"/>
                <a:ext cx="3343416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505200" y="6321439"/>
                <a:ext cx="4994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6321439"/>
                <a:ext cx="499432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572000" y="5715000"/>
                <a:ext cx="5053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715000"/>
                <a:ext cx="505395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59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27100" y="1285557"/>
            <a:ext cx="1142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49B1FF"/>
                </a:solidFill>
                <a:latin typeface="Times New Roman"/>
                <a:cs typeface="Times New Roman"/>
              </a:rPr>
              <a:t>Menu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1549401" y="1816099"/>
            <a:ext cx="7105759" cy="802105"/>
            <a:chOff x="1549401" y="2171699"/>
            <a:chExt cx="7105759" cy="802105"/>
          </a:xfrm>
        </p:grpSpPr>
        <p:sp>
          <p:nvSpPr>
            <p:cNvPr id="24" name="TextBox 23"/>
            <p:cNvSpPr txBox="1"/>
            <p:nvPr/>
          </p:nvSpPr>
          <p:spPr>
            <a:xfrm>
              <a:off x="1841500" y="2450584"/>
              <a:ext cx="6813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/>
                  <a:cs typeface="Times New Roman"/>
                </a:rPr>
                <a:t>Existence Theorems: Nash, </a:t>
              </a:r>
              <a:r>
                <a:rPr lang="en-US" sz="2800" b="1" dirty="0" err="1">
                  <a:latin typeface="Times New Roman"/>
                  <a:cs typeface="Times New Roman"/>
                </a:rPr>
                <a:t>Brouwer</a:t>
              </a:r>
              <a:r>
                <a:rPr lang="en-US" sz="2800" b="1" dirty="0">
                  <a:latin typeface="Times New Roman"/>
                  <a:cs typeface="Times New Roman"/>
                </a:rPr>
                <a:t>,</a:t>
              </a:r>
              <a:r>
                <a:rPr lang="en-US" sz="2800" dirty="0">
                  <a:latin typeface="Times New Roman"/>
                  <a:cs typeface="Times New Roman"/>
                </a:rPr>
                <a:t> </a:t>
              </a:r>
              <a:r>
                <a:rPr lang="en-US" sz="2800" dirty="0" err="1">
                  <a:solidFill>
                    <a:schemeClr val="accent5"/>
                  </a:solidFill>
                  <a:latin typeface="Times New Roman"/>
                  <a:cs typeface="Times New Roman"/>
                </a:rPr>
                <a:t>Sperner</a:t>
              </a:r>
              <a:endParaRPr lang="en-US" sz="2800" dirty="0">
                <a:solidFill>
                  <a:schemeClr val="accent5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7" name="Elbow Connector 26"/>
            <p:cNvCxnSpPr/>
            <p:nvPr/>
          </p:nvCxnSpPr>
          <p:spPr>
            <a:xfrm rot="16200000" flipH="1">
              <a:off x="1416735" y="2304365"/>
              <a:ext cx="557431" cy="292100"/>
            </a:xfrm>
            <a:prstGeom prst="bentConnector3">
              <a:avLst>
                <a:gd name="adj1" fmla="val 100123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8407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371600"/>
          </a:xfrm>
        </p:spPr>
        <p:txBody>
          <a:bodyPr/>
          <a:lstStyle/>
          <a:p>
            <a:r>
              <a:rPr lang="en-US" b="1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[Papadimitriou ’94]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752600"/>
                <a:ext cx="8229600" cy="38862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200" b="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22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2200" dirty="0"/>
                  <a:t>-Brower: Given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𝑓</m:t>
                    </m:r>
                    <m:r>
                      <a:rPr lang="en-US" sz="2200" b="0" i="1" smtClean="0">
                        <a:latin typeface="Cambria Math"/>
                      </a:rPr>
                      <m:t>:</m:t>
                    </m:r>
                    <m:r>
                      <a:rPr lang="en-US" sz="2200" b="0" i="1" smtClean="0">
                        <a:latin typeface="Cambria Math"/>
                      </a:rPr>
                      <m:t>𝐷</m:t>
                    </m:r>
                    <m:r>
                      <a:rPr lang="en-US" sz="2200" b="0" i="1" smtClean="0">
                        <a:latin typeface="Cambria Math"/>
                      </a:rPr>
                      <m:t>→</m:t>
                    </m:r>
                    <m:r>
                      <a:rPr lang="en-US" sz="2200" b="0" i="1" smtClean="0">
                        <a:latin typeface="Cambria Math"/>
                      </a:rPr>
                      <m:t>𝐷</m:t>
                    </m:r>
                    <m:r>
                      <a:rPr lang="en-US" sz="22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200" dirty="0"/>
                  <a:t> find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</a:rPr>
                      <m:t>∈</m:t>
                    </m:r>
                    <m:r>
                      <a:rPr lang="en-US" sz="2200" b="0" i="1" smtClean="0">
                        <a:latin typeface="Cambria Math"/>
                      </a:rPr>
                      <m:t>𝐷</m:t>
                    </m:r>
                    <m:r>
                      <a:rPr lang="en-US" sz="2200" b="0" i="1" smtClean="0">
                        <a:latin typeface="Cambria Math"/>
                      </a:rPr>
                      <m:t>, </m:t>
                    </m:r>
                    <m:r>
                      <a:rPr lang="en-US" sz="2200" b="0" i="1" smtClean="0">
                        <a:latin typeface="Cambria Math"/>
                      </a:rPr>
                      <m:t>𝑠</m:t>
                    </m:r>
                    <m:r>
                      <a:rPr lang="en-US" sz="2200" b="0" i="1" smtClean="0">
                        <a:latin typeface="Cambria Math"/>
                      </a:rPr>
                      <m:t>.</m:t>
                    </m:r>
                    <m:r>
                      <a:rPr lang="en-US" sz="2200" b="0" i="1" smtClean="0">
                        <a:latin typeface="Cambria Math"/>
                      </a:rPr>
                      <m:t>𝑡</m:t>
                    </m:r>
                    <m:r>
                      <a:rPr lang="en-US" sz="2200" b="0" i="1" smtClean="0">
                        <a:latin typeface="Cambria Math"/>
                      </a:rPr>
                      <m:t>. |</m:t>
                    </m:r>
                    <m:r>
                      <a:rPr lang="en-US" sz="22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−</m:t>
                    </m:r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</a:rPr>
                      <m:t>|&lt;</m:t>
                    </m:r>
                    <m:r>
                      <a:rPr lang="en-US" sz="2200" b="0" i="1" smtClean="0">
                        <a:latin typeface="Cambria Math"/>
                      </a:rPr>
                      <m:t>𝜖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2200" dirty="0"/>
                  <a:t>-Nash: Profile from which no player can deviate and gains by more  </a:t>
                </a:r>
              </a:p>
              <a:p>
                <a:pPr marL="0" indent="0">
                  <a:buNone/>
                </a:pPr>
                <a:r>
                  <a:rPr lang="en-US" sz="2200" dirty="0"/>
                  <a:t>              than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2200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752600"/>
                <a:ext cx="8229600" cy="3886200"/>
              </a:xfrm>
              <a:blipFill rotWithShape="1">
                <a:blip r:embed="rId2"/>
                <a:stretch>
                  <a:fillRect b="-11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14297" y="5715000"/>
                <a:ext cx="40142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∵</m:t>
                    </m:r>
                  </m:oMath>
                </a14:m>
                <a:r>
                  <a:rPr lang="en-US" sz="2800" dirty="0"/>
                  <a:t>Exact could be irrational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297" y="5715000"/>
                <a:ext cx="4014240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765" r="-2124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327942" y="990600"/>
            <a:ext cx="1195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PPAD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178383" y="1504950"/>
            <a:ext cx="1536909" cy="1148120"/>
            <a:chOff x="4178383" y="1504950"/>
            <a:chExt cx="1536909" cy="1148120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 flipV="1">
              <a:off x="4851692" y="1504950"/>
              <a:ext cx="863600" cy="7747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4178383" y="2191405"/>
              <a:ext cx="11416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tx1"/>
                  </a:solidFill>
                </a:rPr>
                <a:t>Sperner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016792" y="1504950"/>
            <a:ext cx="1608038" cy="2000250"/>
            <a:chOff x="5016792" y="1504950"/>
            <a:chExt cx="1608038" cy="2000250"/>
          </a:xfrm>
        </p:grpSpPr>
        <p:grpSp>
          <p:nvGrpSpPr>
            <p:cNvPr id="16" name="Group 13"/>
            <p:cNvGrpSpPr/>
            <p:nvPr/>
          </p:nvGrpSpPr>
          <p:grpSpPr>
            <a:xfrm>
              <a:off x="5016792" y="1504950"/>
              <a:ext cx="869951" cy="1562898"/>
              <a:chOff x="3879850" y="3162300"/>
              <a:chExt cx="869951" cy="1562898"/>
            </a:xfrm>
          </p:grpSpPr>
          <p:cxnSp>
            <p:nvCxnSpPr>
              <p:cNvPr id="18" name="Straight Arrow Connector 17"/>
              <p:cNvCxnSpPr/>
              <p:nvPr/>
            </p:nvCxnSpPr>
            <p:spPr bwMode="auto">
              <a:xfrm rot="10800000">
                <a:off x="3879850" y="4368801"/>
                <a:ext cx="463550" cy="3556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9" name="Straight Arrow Connector 18"/>
              <p:cNvCxnSpPr/>
              <p:nvPr/>
            </p:nvCxnSpPr>
            <p:spPr bwMode="auto">
              <a:xfrm rot="16200000" flipV="1">
                <a:off x="3965178" y="3940574"/>
                <a:ext cx="1562898" cy="634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 w="med" len="med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107940" y="3043535"/>
                  <a:ext cx="15168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</a:rPr>
                    <a:t>-</a:t>
                  </a:r>
                  <a:r>
                    <a:rPr lang="en-US" sz="2400" dirty="0" err="1">
                      <a:solidFill>
                        <a:schemeClr val="tx1"/>
                      </a:solidFill>
                    </a:rPr>
                    <a:t>Brouwer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7940" y="3043535"/>
                  <a:ext cx="1516890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526" r="-5622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6121692" y="1504950"/>
            <a:ext cx="1269708" cy="2838450"/>
            <a:chOff x="6121692" y="1504950"/>
            <a:chExt cx="1269708" cy="2838450"/>
          </a:xfrm>
        </p:grpSpPr>
        <p:grpSp>
          <p:nvGrpSpPr>
            <p:cNvPr id="20" name="Group 14"/>
            <p:cNvGrpSpPr/>
            <p:nvPr/>
          </p:nvGrpSpPr>
          <p:grpSpPr>
            <a:xfrm>
              <a:off x="6121692" y="1504950"/>
              <a:ext cx="793751" cy="2419351"/>
              <a:chOff x="4984750" y="3162300"/>
              <a:chExt cx="793751" cy="2419351"/>
            </a:xfrm>
          </p:grpSpPr>
          <p:cxnSp>
            <p:nvCxnSpPr>
              <p:cNvPr id="22" name="Straight Arrow Connector 21"/>
              <p:cNvCxnSpPr/>
              <p:nvPr/>
            </p:nvCxnSpPr>
            <p:spPr bwMode="auto">
              <a:xfrm rot="10800000">
                <a:off x="4984750" y="5226049"/>
                <a:ext cx="463550" cy="3556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3" name="Straight Arrow Connector 22"/>
              <p:cNvCxnSpPr/>
              <p:nvPr/>
            </p:nvCxnSpPr>
            <p:spPr bwMode="auto">
              <a:xfrm rot="16200000" flipV="1">
                <a:off x="4171950" y="3975100"/>
                <a:ext cx="2419351" cy="79375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 w="med" len="med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318542" y="3881735"/>
                  <a:ext cx="10728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</a:rPr>
                    <a:t>-Nash</a:t>
                  </a: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8542" y="3881735"/>
                  <a:ext cx="1072858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0526" r="-6818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37C985F-7464-49C9-8196-D3E93D8D7749}"/>
              </a:ext>
            </a:extLst>
          </p:cNvPr>
          <p:cNvSpPr txBox="1"/>
          <p:nvPr/>
        </p:nvSpPr>
        <p:spPr>
          <a:xfrm>
            <a:off x="334411" y="1575375"/>
            <a:ext cx="421301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PPAD-complete:</a:t>
            </a:r>
          </a:p>
          <a:p>
            <a:r>
              <a:rPr lang="en-US" sz="2000" dirty="0"/>
              <a:t>Nash eq. (even 2-player games), </a:t>
            </a:r>
          </a:p>
          <a:p>
            <a:r>
              <a:rPr lang="en-US" sz="2000" dirty="0">
                <a:solidFill>
                  <a:schemeClr val="tx1"/>
                </a:solidFill>
              </a:rPr>
              <a:t>Market eq.,</a:t>
            </a:r>
            <a:r>
              <a:rPr lang="en-US" sz="2000" dirty="0"/>
              <a:t> </a:t>
            </a:r>
            <a:r>
              <a:rPr lang="en-US" sz="2000" dirty="0" err="1"/>
              <a:t>Sperner</a:t>
            </a:r>
            <a:r>
              <a:rPr lang="en-US" sz="2000" dirty="0"/>
              <a:t>, Brouwer, </a:t>
            </a:r>
          </a:p>
          <a:p>
            <a:r>
              <a:rPr lang="en-US" sz="2000" dirty="0"/>
              <a:t>win-lose games, </a:t>
            </a:r>
            <a:r>
              <a:rPr lang="en-US" sz="2000" dirty="0">
                <a:solidFill>
                  <a:schemeClr val="tx1"/>
                </a:solidFill>
              </a:rPr>
              <a:t>sparse games, </a:t>
            </a:r>
          </a:p>
          <a:p>
            <a:r>
              <a:rPr lang="en-US" sz="2000" dirty="0">
                <a:solidFill>
                  <a:schemeClr val="tx1"/>
                </a:solidFill>
              </a:rPr>
              <a:t>competitive eq. </a:t>
            </a:r>
            <a:r>
              <a:rPr lang="en-US" sz="2000" dirty="0"/>
              <a:t>with equal income, </a:t>
            </a:r>
          </a:p>
          <a:p>
            <a:r>
              <a:rPr lang="en-US" sz="2000" dirty="0"/>
              <a:t>clearing payments i</a:t>
            </a:r>
            <a:r>
              <a:rPr lang="en-US" sz="2000" dirty="0">
                <a:solidFill>
                  <a:schemeClr val="tx1"/>
                </a:solidFill>
              </a:rPr>
              <a:t>n financial markets,</a:t>
            </a:r>
          </a:p>
          <a:p>
            <a:r>
              <a:rPr lang="en-US" sz="2000" dirty="0"/>
              <a:t>Fractional hypergraph matching, </a:t>
            </a:r>
          </a:p>
          <a:p>
            <a:r>
              <a:rPr lang="en-US" sz="2000" dirty="0">
                <a:solidFill>
                  <a:schemeClr val="tx1"/>
                </a:solidFill>
              </a:rPr>
              <a:t>Fractional stable path problem, …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3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27100" y="1285557"/>
            <a:ext cx="1142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49B1FF"/>
                </a:solidFill>
                <a:latin typeface="Times New Roman"/>
                <a:cs typeface="Times New Roman"/>
              </a:rPr>
              <a:t>Menu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1549401" y="1816099"/>
            <a:ext cx="7151669" cy="802105"/>
            <a:chOff x="1549401" y="2171699"/>
            <a:chExt cx="7151669" cy="802105"/>
          </a:xfrm>
        </p:grpSpPr>
        <p:sp>
          <p:nvSpPr>
            <p:cNvPr id="24" name="TextBox 23"/>
            <p:cNvSpPr txBox="1"/>
            <p:nvPr/>
          </p:nvSpPr>
          <p:spPr>
            <a:xfrm>
              <a:off x="1841500" y="2450584"/>
              <a:ext cx="6859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/>
                  <a:cs typeface="Times New Roman"/>
                </a:rPr>
                <a:t>Existence Theorems: Nash, </a:t>
              </a:r>
              <a:r>
                <a:rPr lang="en-US" sz="2800" dirty="0" err="1">
                  <a:latin typeface="Times New Roman"/>
                  <a:cs typeface="Times New Roman"/>
                </a:rPr>
                <a:t>Brouwer</a:t>
              </a:r>
              <a:r>
                <a:rPr lang="en-US" sz="2800" dirty="0">
                  <a:latin typeface="Times New Roman"/>
                  <a:cs typeface="Times New Roman"/>
                </a:rPr>
                <a:t>,</a:t>
              </a:r>
              <a:r>
                <a:rPr lang="en-US" sz="2800" b="1" dirty="0">
                  <a:latin typeface="Times New Roman"/>
                  <a:cs typeface="Times New Roman"/>
                </a:rPr>
                <a:t> </a:t>
              </a:r>
              <a:r>
                <a:rPr lang="en-US" sz="2800" dirty="0" err="1">
                  <a:latin typeface="Times New Roman"/>
                  <a:cs typeface="Times New Roman"/>
                </a:rPr>
                <a:t>Sperner</a:t>
              </a:r>
              <a:endParaRPr lang="en-US" sz="2800" dirty="0">
                <a:latin typeface="Times New Roman"/>
                <a:cs typeface="Times New Roman"/>
              </a:endParaRPr>
            </a:p>
          </p:txBody>
        </p:sp>
        <p:cxnSp>
          <p:nvCxnSpPr>
            <p:cNvPr id="27" name="Elbow Connector 26"/>
            <p:cNvCxnSpPr/>
            <p:nvPr/>
          </p:nvCxnSpPr>
          <p:spPr>
            <a:xfrm rot="16200000" flipH="1">
              <a:off x="1416735" y="2304365"/>
              <a:ext cx="557431" cy="292100"/>
            </a:xfrm>
            <a:prstGeom prst="bentConnector3">
              <a:avLst>
                <a:gd name="adj1" fmla="val 100123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7" name="Group 14"/>
          <p:cNvGrpSpPr/>
          <p:nvPr/>
        </p:nvGrpSpPr>
        <p:grpSpPr>
          <a:xfrm>
            <a:off x="1524000" y="2362200"/>
            <a:ext cx="6674744" cy="802105"/>
            <a:chOff x="1549401" y="2171699"/>
            <a:chExt cx="6674744" cy="802105"/>
          </a:xfrm>
        </p:grpSpPr>
        <p:sp>
          <p:nvSpPr>
            <p:cNvPr id="8" name="TextBox 7"/>
            <p:cNvSpPr txBox="1"/>
            <p:nvPr/>
          </p:nvSpPr>
          <p:spPr>
            <a:xfrm>
              <a:off x="1841500" y="2450584"/>
              <a:ext cx="63826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/>
                  <a:cs typeface="Times New Roman"/>
                </a:rPr>
                <a:t>(Constructive) proof of </a:t>
              </a:r>
              <a:r>
                <a:rPr lang="en-US" sz="2800" dirty="0" err="1">
                  <a:latin typeface="Times New Roman"/>
                  <a:cs typeface="Times New Roman"/>
                </a:rPr>
                <a:t>Sperner</a:t>
              </a:r>
              <a:r>
                <a:rPr lang="en-US" sz="2800" dirty="0">
                  <a:latin typeface="Times New Roman"/>
                  <a:cs typeface="Times New Roman"/>
                </a:rPr>
                <a:t>, and PPAD</a:t>
              </a:r>
            </a:p>
          </p:txBody>
        </p:sp>
        <p:cxnSp>
          <p:nvCxnSpPr>
            <p:cNvPr id="9" name="Elbow Connector 8"/>
            <p:cNvCxnSpPr/>
            <p:nvPr/>
          </p:nvCxnSpPr>
          <p:spPr>
            <a:xfrm rot="16200000" flipH="1">
              <a:off x="1416735" y="2304365"/>
              <a:ext cx="557431" cy="292100"/>
            </a:xfrm>
            <a:prstGeom prst="bentConnector3">
              <a:avLst>
                <a:gd name="adj1" fmla="val 100123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4"/>
          <p:cNvGrpSpPr/>
          <p:nvPr/>
        </p:nvGrpSpPr>
        <p:grpSpPr>
          <a:xfrm>
            <a:off x="1524000" y="2931695"/>
            <a:ext cx="3789147" cy="1232992"/>
            <a:chOff x="1549401" y="2171699"/>
            <a:chExt cx="3789147" cy="1232992"/>
          </a:xfrm>
        </p:grpSpPr>
        <p:sp>
          <p:nvSpPr>
            <p:cNvPr id="11" name="TextBox 10"/>
            <p:cNvSpPr txBox="1"/>
            <p:nvPr/>
          </p:nvSpPr>
          <p:spPr>
            <a:xfrm>
              <a:off x="1841500" y="2450584"/>
              <a:ext cx="349704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Times New Roman"/>
                  <a:cs typeface="Times New Roman"/>
                </a:rPr>
                <a:t>Why not use NP? </a:t>
              </a:r>
            </a:p>
            <a:p>
              <a:r>
                <a:rPr lang="en-US" sz="28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Times New Roman"/>
                  <a:cs typeface="Times New Roman"/>
                </a:rPr>
                <a:t>Total Search problems.</a:t>
              </a:r>
            </a:p>
          </p:txBody>
        </p:sp>
        <p:cxnSp>
          <p:nvCxnSpPr>
            <p:cNvPr id="12" name="Elbow Connector 11"/>
            <p:cNvCxnSpPr/>
            <p:nvPr/>
          </p:nvCxnSpPr>
          <p:spPr>
            <a:xfrm rot="16200000" flipH="1">
              <a:off x="1416735" y="2304365"/>
              <a:ext cx="557431" cy="292100"/>
            </a:xfrm>
            <a:prstGeom prst="bentConnector3">
              <a:avLst>
                <a:gd name="adj1" fmla="val 100123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570665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371600"/>
          </a:xfrm>
        </p:spPr>
        <p:txBody>
          <a:bodyPr/>
          <a:lstStyle/>
          <a:p>
            <a:r>
              <a:rPr lang="en-US" b="1" dirty="0">
                <a:latin typeface="Times" pitchFamily="26" charset="0"/>
                <a:ea typeface="ＭＳ Ｐゴシック" pitchFamily="26" charset="-128"/>
              </a:rPr>
              <a:t>NP, co-NP vs PPAD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609854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Can they be NP-hard?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If there exists a solution?</a:t>
            </a:r>
          </a:p>
          <a:p>
            <a:r>
              <a:rPr lang="en-US" sz="2800" dirty="0"/>
              <a:t>NP: poly-time verifier for YES answer</a:t>
            </a:r>
          </a:p>
          <a:p>
            <a:r>
              <a:rPr lang="en-US" sz="2800" dirty="0"/>
              <a:t>co-NP: poly-time verifier for NO answer</a:t>
            </a:r>
          </a:p>
          <a:p>
            <a:endParaRPr lang="en-US" dirty="0"/>
          </a:p>
          <a:p>
            <a:r>
              <a:rPr lang="en-US" dirty="0"/>
              <a:t>Here the answer is always YES!</a:t>
            </a:r>
          </a:p>
          <a:p>
            <a:pPr lvl="1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problem is to find a solution.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1517362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NO!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1942" y="1295400"/>
            <a:ext cx="1195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PPAD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702383" y="1809750"/>
            <a:ext cx="1536909" cy="1148120"/>
            <a:chOff x="4178383" y="1504950"/>
            <a:chExt cx="1536909" cy="1148120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 flipV="1">
              <a:off x="4851692" y="1504950"/>
              <a:ext cx="863600" cy="7747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4178383" y="2191405"/>
              <a:ext cx="11416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tx1"/>
                  </a:solidFill>
                </a:rPr>
                <a:t>Sperner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40792" y="1809750"/>
            <a:ext cx="1608038" cy="2000250"/>
            <a:chOff x="5016792" y="1504950"/>
            <a:chExt cx="1608038" cy="2000250"/>
          </a:xfrm>
        </p:grpSpPr>
        <p:grpSp>
          <p:nvGrpSpPr>
            <p:cNvPr id="15" name="Group 13"/>
            <p:cNvGrpSpPr/>
            <p:nvPr/>
          </p:nvGrpSpPr>
          <p:grpSpPr>
            <a:xfrm>
              <a:off x="5016792" y="1504950"/>
              <a:ext cx="869951" cy="1562898"/>
              <a:chOff x="3879850" y="3162300"/>
              <a:chExt cx="869951" cy="1562898"/>
            </a:xfrm>
          </p:grpSpPr>
          <p:cxnSp>
            <p:nvCxnSpPr>
              <p:cNvPr id="17" name="Straight Arrow Connector 16"/>
              <p:cNvCxnSpPr/>
              <p:nvPr/>
            </p:nvCxnSpPr>
            <p:spPr bwMode="auto">
              <a:xfrm rot="10800000">
                <a:off x="3879850" y="4368801"/>
                <a:ext cx="463550" cy="3556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8" name="Straight Arrow Connector 17"/>
              <p:cNvCxnSpPr/>
              <p:nvPr/>
            </p:nvCxnSpPr>
            <p:spPr bwMode="auto">
              <a:xfrm rot="16200000" flipV="1">
                <a:off x="3965178" y="3940574"/>
                <a:ext cx="1562898" cy="634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 w="med" len="med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107940" y="3043535"/>
                  <a:ext cx="15168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</a:rPr>
                    <a:t>-</a:t>
                  </a:r>
                  <a:r>
                    <a:rPr lang="en-US" sz="2400" dirty="0" err="1">
                      <a:solidFill>
                        <a:schemeClr val="tx1"/>
                      </a:solidFill>
                    </a:rPr>
                    <a:t>Brouwer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7940" y="3043535"/>
                  <a:ext cx="1516890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10526" r="-5622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7645692" y="1809750"/>
            <a:ext cx="1269708" cy="2838450"/>
            <a:chOff x="6121692" y="1504950"/>
            <a:chExt cx="1269708" cy="2838450"/>
          </a:xfrm>
        </p:grpSpPr>
        <p:grpSp>
          <p:nvGrpSpPr>
            <p:cNvPr id="20" name="Group 14"/>
            <p:cNvGrpSpPr/>
            <p:nvPr/>
          </p:nvGrpSpPr>
          <p:grpSpPr>
            <a:xfrm>
              <a:off x="6121692" y="1504950"/>
              <a:ext cx="793751" cy="2419351"/>
              <a:chOff x="4984750" y="3162300"/>
              <a:chExt cx="793751" cy="2419351"/>
            </a:xfrm>
          </p:grpSpPr>
          <p:cxnSp>
            <p:nvCxnSpPr>
              <p:cNvPr id="22" name="Straight Arrow Connector 21"/>
              <p:cNvCxnSpPr/>
              <p:nvPr/>
            </p:nvCxnSpPr>
            <p:spPr bwMode="auto">
              <a:xfrm rot="10800000">
                <a:off x="4984750" y="5226049"/>
                <a:ext cx="463550" cy="3556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3" name="Straight Arrow Connector 22"/>
              <p:cNvCxnSpPr/>
              <p:nvPr/>
            </p:nvCxnSpPr>
            <p:spPr bwMode="auto">
              <a:xfrm rot="16200000" flipV="1">
                <a:off x="4171950" y="3975100"/>
                <a:ext cx="2419351" cy="79375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 w="med" len="med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318542" y="3881735"/>
                  <a:ext cx="10728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</a:rPr>
                    <a:t>-Nash</a:t>
                  </a: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8542" y="3881735"/>
                  <a:ext cx="1072858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0526" r="-6818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Arrow Connector 23"/>
          <p:cNvCxnSpPr>
            <a:stCxn id="9" idx="0"/>
          </p:cNvCxnSpPr>
          <p:nvPr/>
        </p:nvCxnSpPr>
        <p:spPr bwMode="auto">
          <a:xfrm flipH="1" flipV="1">
            <a:off x="7449605" y="990600"/>
            <a:ext cx="1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527664" y="381398"/>
                <a:ext cx="22260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</a:rPr>
                  <a:t>NP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co-NP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664" y="381398"/>
                <a:ext cx="2226059" cy="584775"/>
              </a:xfrm>
              <a:prstGeom prst="rect">
                <a:avLst/>
              </a:prstGeom>
              <a:blipFill>
                <a:blip r:embed="rId4"/>
                <a:stretch>
                  <a:fillRect l="-7123" t="-14737" r="-5753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5594867" y="774412"/>
            <a:ext cx="1257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Poly-time </a:t>
            </a:r>
          </a:p>
          <a:p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verifier</a:t>
            </a:r>
          </a:p>
        </p:txBody>
      </p:sp>
    </p:spTree>
    <p:extLst>
      <p:ext uri="{BB962C8B-B14F-4D97-AF65-F5344CB8AC3E}">
        <p14:creationId xmlns:p14="http://schemas.microsoft.com/office/powerpoint/2010/main" val="375702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0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-34752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b="1" dirty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Function NP (FNP): Search problems</a:t>
            </a:r>
            <a:endParaRPr lang="en-US" sz="3600" b="1" dirty="0"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911" y="1062335"/>
            <a:ext cx="8194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Either find a solution or say there is none! </a:t>
            </a:r>
            <a:endParaRPr lang="en-US" sz="2400" i="1" dirty="0">
              <a:solidFill>
                <a:schemeClr val="bg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34996" y="5943600"/>
                <a:ext cx="82245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/>
                    <a:cs typeface="Times New Roman"/>
                  </a:rPr>
                  <a:t>SPERNER, NASH, BROUWER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/>
                      </a:rPr>
                      <m:t>∈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latin typeface="Times New Roman"/>
                    <a:cs typeface="Times New Roman"/>
                  </a:rPr>
                  <a:t> FNP.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96" y="5943600"/>
                <a:ext cx="822454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18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600" y="2187714"/>
                <a:ext cx="85245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/>
                    <a:cs typeface="Times New Roman"/>
                  </a:rPr>
                  <a:t>It is </a:t>
                </a:r>
                <a:r>
                  <a:rPr lang="en-US" sz="2000" b="1" i="1" dirty="0">
                    <a:latin typeface="Times New Roman"/>
                    <a:cs typeface="Times New Roman"/>
                  </a:rPr>
                  <a:t>poly-time (Karp) reducible</a:t>
                </a:r>
                <a:r>
                  <a:rPr lang="en-US" sz="2000" dirty="0">
                    <a:latin typeface="Times New Roman"/>
                    <a:cs typeface="Times New Roman"/>
                  </a:rPr>
                  <a:t> to another problem </a:t>
                </a:r>
                <a:r>
                  <a:rPr lang="en-US" sz="2000" i="1" dirty="0">
                    <a:latin typeface="Times New Roman"/>
                    <a:cs typeface="Times New Roman"/>
                  </a:rPr>
                  <a:t>L’</a:t>
                </a:r>
                <a:r>
                  <a:rPr lang="en-US" sz="2000" dirty="0"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/>
                      </a:rPr>
                      <m:t>∈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latin typeface="Times New Roman"/>
                    <a:cs typeface="Times New Roman"/>
                  </a:rPr>
                  <a:t>FNP, associated with A</a:t>
                </a:r>
                <a:r>
                  <a:rPr lang="en-US" sz="2000" i="1" baseline="-25000" dirty="0">
                    <a:latin typeface="Times New Roman"/>
                    <a:cs typeface="Times New Roman"/>
                  </a:rPr>
                  <a:t>L</a:t>
                </a:r>
                <a:r>
                  <a:rPr lang="en-US" sz="2000" baseline="-25000" dirty="0">
                    <a:latin typeface="Times New Roman"/>
                    <a:cs typeface="Times New Roman"/>
                  </a:rPr>
                  <a:t>’</a:t>
                </a:r>
                <a:r>
                  <a:rPr lang="en-US" sz="2000" dirty="0">
                    <a:latin typeface="Times New Roman"/>
                    <a:cs typeface="Times New Roman"/>
                  </a:rPr>
                  <a:t>, </a:t>
                </a:r>
                <a:r>
                  <a:rPr lang="en-US" sz="2000" dirty="0" err="1">
                    <a:latin typeface="Times New Roman"/>
                    <a:cs typeface="Times New Roman"/>
                  </a:rPr>
                  <a:t>iff</a:t>
                </a:r>
                <a:r>
                  <a:rPr lang="en-US" sz="2000" dirty="0">
                    <a:latin typeface="Times New Roman"/>
                    <a:cs typeface="Times New Roman"/>
                  </a:rPr>
                  <a:t> there exist poly-time functions</a:t>
                </a:r>
                <a:r>
                  <a:rPr lang="en-US" sz="2000" i="1" dirty="0">
                    <a:latin typeface="Times New Roman"/>
                    <a:cs typeface="Times New Roman"/>
                  </a:rPr>
                  <a:t> f, g</a:t>
                </a:r>
                <a:r>
                  <a:rPr lang="en-US" sz="2000" dirty="0">
                    <a:latin typeface="Times New Roman"/>
                    <a:cs typeface="Times New Roman"/>
                  </a:rPr>
                  <a:t> such that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187714"/>
                <a:ext cx="8524578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787" t="-4310" r="-1431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81000" y="2971800"/>
            <a:ext cx="6757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(</a:t>
            </a:r>
            <a:r>
              <a:rPr lang="en-US" sz="2000" dirty="0" err="1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)   </a:t>
            </a:r>
            <a:r>
              <a:rPr lang="en-US" sz="2000" i="1" dirty="0">
                <a:latin typeface="Times New Roman"/>
                <a:cs typeface="Times New Roman"/>
              </a:rPr>
              <a:t>f </a:t>
            </a:r>
            <a:r>
              <a:rPr lang="en-US" sz="2000" dirty="0">
                <a:latin typeface="Times New Roman"/>
                <a:cs typeface="Times New Roman"/>
              </a:rPr>
              <a:t>: {0,1}</a:t>
            </a:r>
            <a:r>
              <a:rPr lang="en-US" sz="2000" baseline="30000" dirty="0">
                <a:latin typeface="Times New Roman"/>
                <a:cs typeface="Times New Roman"/>
              </a:rPr>
              <a:t>*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  <a:sym typeface="Symbol"/>
              </a:rPr>
              <a:t> </a:t>
            </a:r>
            <a:r>
              <a:rPr lang="en-US" sz="2000" dirty="0">
                <a:latin typeface="Times New Roman"/>
                <a:cs typeface="Times New Roman"/>
              </a:rPr>
              <a:t> {0,1}</a:t>
            </a:r>
            <a:r>
              <a:rPr lang="en-US" sz="2000" baseline="30000" dirty="0">
                <a:latin typeface="Times New Roman"/>
                <a:cs typeface="Times New Roman"/>
              </a:rPr>
              <a:t>*</a:t>
            </a:r>
            <a:r>
              <a:rPr lang="en-US" sz="2000" dirty="0">
                <a:latin typeface="Times New Roman"/>
                <a:cs typeface="Times New Roman"/>
              </a:rPr>
              <a:t> maps inputs </a:t>
            </a:r>
            <a:r>
              <a:rPr lang="en-US" sz="2000" i="1" dirty="0">
                <a:latin typeface="Times New Roman"/>
                <a:cs typeface="Times New Roman"/>
              </a:rPr>
              <a:t>x</a:t>
            </a:r>
            <a:r>
              <a:rPr lang="en-US" sz="2000" dirty="0">
                <a:latin typeface="Times New Roman"/>
                <a:cs typeface="Times New Roman"/>
              </a:rPr>
              <a:t> to </a:t>
            </a:r>
            <a:r>
              <a:rPr lang="en-US" sz="2000" i="1" dirty="0">
                <a:latin typeface="Times New Roman"/>
                <a:cs typeface="Times New Roman"/>
              </a:rPr>
              <a:t>L</a:t>
            </a:r>
            <a:r>
              <a:rPr lang="en-US" sz="2000" dirty="0">
                <a:latin typeface="Times New Roman"/>
                <a:cs typeface="Times New Roman"/>
              </a:rPr>
              <a:t> into inputs </a:t>
            </a:r>
            <a:r>
              <a:rPr lang="en-US" sz="2000" i="1" dirty="0">
                <a:latin typeface="Times New Roman"/>
                <a:cs typeface="Times New Roman"/>
              </a:rPr>
              <a:t> f</a:t>
            </a:r>
            <a:r>
              <a:rPr lang="en-US" sz="2000" dirty="0">
                <a:latin typeface="Times New Roman"/>
                <a:cs typeface="Times New Roman"/>
              </a:rPr>
              <a:t>(</a:t>
            </a:r>
            <a:r>
              <a:rPr lang="en-US" sz="2000" i="1" dirty="0">
                <a:latin typeface="Times New Roman"/>
                <a:cs typeface="Times New Roman"/>
              </a:rPr>
              <a:t>x</a:t>
            </a:r>
            <a:r>
              <a:rPr lang="en-US" sz="2000" dirty="0">
                <a:latin typeface="Times New Roman"/>
                <a:cs typeface="Times New Roman"/>
              </a:rPr>
              <a:t>) to </a:t>
            </a:r>
            <a:r>
              <a:rPr lang="en-US" sz="2000" i="1" dirty="0">
                <a:latin typeface="Times New Roman"/>
                <a:cs typeface="Times New Roman"/>
              </a:rPr>
              <a:t>L’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97949" y="3576935"/>
                <a:ext cx="44666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/>
                      </a:rPr>
                      <m:t>∀</m:t>
                    </m:r>
                  </m:oMath>
                </a14:m>
                <a:r>
                  <a:rPr lang="en-US" sz="2000" dirty="0">
                    <a:latin typeface="Times New Roman"/>
                    <a:cs typeface="Times New Roman"/>
                  </a:rPr>
                  <a:t> </a:t>
                </a:r>
                <a:r>
                  <a:rPr lang="en-US" sz="2000" dirty="0" err="1">
                    <a:latin typeface="Times New Roman"/>
                    <a:cs typeface="Times New Roman"/>
                  </a:rPr>
                  <a:t>x,y</a:t>
                </a:r>
                <a:r>
                  <a:rPr lang="en-US" sz="2000" dirty="0">
                    <a:latin typeface="Times New Roman"/>
                    <a:cs typeface="Times New Roman"/>
                  </a:rPr>
                  <a:t>: A</a:t>
                </a:r>
                <a:r>
                  <a:rPr lang="en-US" sz="2000" i="1" baseline="-25000" dirty="0">
                    <a:latin typeface="Times New Roman"/>
                    <a:cs typeface="Times New Roman"/>
                  </a:rPr>
                  <a:t>L</a:t>
                </a:r>
                <a:r>
                  <a:rPr lang="en-US" sz="2000" baseline="-25000" dirty="0">
                    <a:latin typeface="Times New Roman"/>
                    <a:cs typeface="Times New Roman"/>
                  </a:rPr>
                  <a:t>’ </a:t>
                </a:r>
                <a:r>
                  <a:rPr lang="en-US" sz="2000" dirty="0">
                    <a:latin typeface="Times New Roman"/>
                    <a:cs typeface="Times New Roman"/>
                  </a:rPr>
                  <a:t>(</a:t>
                </a:r>
                <a:r>
                  <a:rPr lang="en-US" sz="2000" i="1" dirty="0">
                    <a:latin typeface="Times New Roman"/>
                    <a:cs typeface="Times New Roman"/>
                  </a:rPr>
                  <a:t>f</a:t>
                </a:r>
                <a:r>
                  <a:rPr lang="en-US" sz="2000" dirty="0">
                    <a:latin typeface="Times New Roman"/>
                    <a:cs typeface="Times New Roman"/>
                  </a:rPr>
                  <a:t>(</a:t>
                </a:r>
                <a:r>
                  <a:rPr lang="en-US" sz="2000" i="1" dirty="0">
                    <a:latin typeface="Times New Roman"/>
                    <a:cs typeface="Times New Roman"/>
                  </a:rPr>
                  <a:t>x</a:t>
                </a:r>
                <a:r>
                  <a:rPr lang="en-US" sz="2000" dirty="0">
                    <a:latin typeface="Times New Roman"/>
                    <a:cs typeface="Times New Roman"/>
                  </a:rPr>
                  <a:t>), </a:t>
                </a:r>
                <a:r>
                  <a:rPr lang="en-US" sz="2000" i="1" dirty="0">
                    <a:latin typeface="Times New Roman"/>
                    <a:cs typeface="Times New Roman"/>
                  </a:rPr>
                  <a:t>y</a:t>
                </a:r>
                <a:r>
                  <a:rPr lang="en-US" sz="2000" dirty="0">
                    <a:latin typeface="Times New Roman"/>
                    <a:cs typeface="Times New Roman"/>
                  </a:rPr>
                  <a:t>)=1 </a:t>
                </a:r>
                <a:r>
                  <a:rPr lang="en-US" sz="2000" i="1" dirty="0">
                    <a:latin typeface="Times New Roman"/>
                    <a:cs typeface="Times New Roman"/>
                  </a:rPr>
                  <a:t>    </a:t>
                </a:r>
                <a:r>
                  <a:rPr lang="en-US" sz="2000" dirty="0">
                    <a:sym typeface="Symbol"/>
                  </a:rPr>
                  <a:t></a:t>
                </a:r>
                <a:r>
                  <a:rPr lang="en-US" sz="2000" i="1" dirty="0">
                    <a:latin typeface="Times New Roman"/>
                    <a:cs typeface="Times New Roman"/>
                  </a:rPr>
                  <a:t>    </a:t>
                </a:r>
                <a:r>
                  <a:rPr lang="en-US" sz="2000" dirty="0">
                    <a:latin typeface="Times New Roman"/>
                    <a:cs typeface="Times New Roman"/>
                  </a:rPr>
                  <a:t>A</a:t>
                </a:r>
                <a:r>
                  <a:rPr lang="en-US" sz="2000" i="1" baseline="-25000" dirty="0">
                    <a:latin typeface="Times New Roman"/>
                    <a:cs typeface="Times New Roman"/>
                  </a:rPr>
                  <a:t>L</a:t>
                </a:r>
                <a:r>
                  <a:rPr lang="en-US" sz="2000" dirty="0">
                    <a:latin typeface="Times New Roman"/>
                    <a:cs typeface="Times New Roman"/>
                  </a:rPr>
                  <a:t>(</a:t>
                </a:r>
                <a:r>
                  <a:rPr lang="en-US" sz="2000" i="1" dirty="0">
                    <a:latin typeface="Times New Roman"/>
                    <a:cs typeface="Times New Roman"/>
                  </a:rPr>
                  <a:t>x</a:t>
                </a:r>
                <a:r>
                  <a:rPr lang="en-US" sz="2000" dirty="0">
                    <a:latin typeface="Times New Roman"/>
                    <a:cs typeface="Times New Roman"/>
                  </a:rPr>
                  <a:t>, </a:t>
                </a:r>
                <a:r>
                  <a:rPr lang="en-US" sz="2000" i="1" dirty="0">
                    <a:latin typeface="Times New Roman"/>
                    <a:cs typeface="Times New Roman"/>
                  </a:rPr>
                  <a:t>g</a:t>
                </a:r>
                <a:r>
                  <a:rPr lang="en-US" sz="2000" dirty="0">
                    <a:latin typeface="Times New Roman"/>
                    <a:cs typeface="Times New Roman"/>
                  </a:rPr>
                  <a:t>(</a:t>
                </a:r>
                <a:r>
                  <a:rPr lang="en-US" sz="2000" i="1" dirty="0">
                    <a:latin typeface="Times New Roman"/>
                    <a:cs typeface="Times New Roman"/>
                  </a:rPr>
                  <a:t>y</a:t>
                </a:r>
                <a:r>
                  <a:rPr lang="en-US" sz="2000" dirty="0">
                    <a:latin typeface="Times New Roman"/>
                    <a:cs typeface="Times New Roman"/>
                  </a:rPr>
                  <a:t>))=1</a:t>
                </a:r>
                <a:endParaRPr lang="en-US" sz="2000" i="1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949" y="3576935"/>
                <a:ext cx="4466672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9231" r="-68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34996" y="3576935"/>
            <a:ext cx="559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(ii)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1664732"/>
                <a:ext cx="89808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Problem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 L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FNP has a poly-time verifier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a soln</a:t>
                </a:r>
                <a:r>
                  <a:rPr lang="en-US" sz="2000" dirty="0"/>
                  <a:t>.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</a:rPr>
                      <m:t>𝐿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664732"/>
                <a:ext cx="8980856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74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75980" y="3949594"/>
                <a:ext cx="4697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/>
                      </a:rPr>
                      <m:t>∀</m:t>
                    </m:r>
                  </m:oMath>
                </a14:m>
                <a:r>
                  <a:rPr lang="en-US" sz="2000" dirty="0">
                    <a:latin typeface="Times New Roman"/>
                    <a:cs typeface="Times New Roman"/>
                  </a:rPr>
                  <a:t> x: A</a:t>
                </a:r>
                <a:r>
                  <a:rPr lang="en-US" sz="2000" i="1" baseline="-25000" dirty="0">
                    <a:latin typeface="Times New Roman"/>
                    <a:cs typeface="Times New Roman"/>
                  </a:rPr>
                  <a:t>L</a:t>
                </a:r>
                <a:r>
                  <a:rPr lang="en-US" sz="2000" baseline="-25000" dirty="0">
                    <a:latin typeface="Times New Roman"/>
                    <a:cs typeface="Times New Roman"/>
                  </a:rPr>
                  <a:t>’ </a:t>
                </a:r>
                <a:r>
                  <a:rPr lang="en-US" sz="2000" dirty="0">
                    <a:latin typeface="Times New Roman"/>
                    <a:cs typeface="Times New Roman"/>
                  </a:rPr>
                  <a:t>(</a:t>
                </a:r>
                <a:r>
                  <a:rPr lang="en-US" sz="2000" i="1" dirty="0">
                    <a:latin typeface="Times New Roman"/>
                    <a:cs typeface="Times New Roman"/>
                  </a:rPr>
                  <a:t>f</a:t>
                </a:r>
                <a:r>
                  <a:rPr lang="en-US" sz="2000" dirty="0">
                    <a:latin typeface="Times New Roman"/>
                    <a:cs typeface="Times New Roman"/>
                  </a:rPr>
                  <a:t>(</a:t>
                </a:r>
                <a:r>
                  <a:rPr lang="en-US" sz="2000" i="1" dirty="0">
                    <a:latin typeface="Times New Roman"/>
                    <a:cs typeface="Times New Roman"/>
                  </a:rPr>
                  <a:t>x</a:t>
                </a:r>
                <a:r>
                  <a:rPr lang="en-US" sz="2000" dirty="0">
                    <a:latin typeface="Times New Roman"/>
                    <a:cs typeface="Times New Roman"/>
                  </a:rPr>
                  <a:t>), </a:t>
                </a:r>
                <a:r>
                  <a:rPr lang="en-US" sz="2000" i="1" dirty="0">
                    <a:latin typeface="Times New Roman"/>
                    <a:cs typeface="Times New Roman"/>
                  </a:rPr>
                  <a:t>y</a:t>
                </a:r>
                <a:r>
                  <a:rPr lang="en-US" sz="2000" dirty="0">
                    <a:latin typeface="Times New Roman"/>
                    <a:cs typeface="Times New Roman"/>
                  </a:rPr>
                  <a:t>)=0, </a:t>
                </a:r>
                <a:r>
                  <a:rPr lang="en-US" sz="2000" dirty="0">
                    <a:sym typeface="Symbol"/>
                  </a:rPr>
                  <a:t></a:t>
                </a:r>
                <a:r>
                  <a:rPr lang="en-US" sz="2000" dirty="0"/>
                  <a:t> </a:t>
                </a:r>
                <a:r>
                  <a:rPr lang="en-US" sz="2000" i="1" dirty="0">
                    <a:latin typeface="Times New Roman"/>
                    <a:cs typeface="Times New Roman"/>
                  </a:rPr>
                  <a:t>y</a:t>
                </a:r>
                <a:r>
                  <a:rPr lang="en-US" sz="2000" dirty="0">
                    <a:latin typeface="Times New Roman"/>
                    <a:cs typeface="Times New Roman"/>
                  </a:rPr>
                  <a:t> </a:t>
                </a:r>
                <a:r>
                  <a:rPr lang="en-US" sz="2000" dirty="0">
                    <a:sym typeface="Symbol"/>
                  </a:rPr>
                  <a:t></a:t>
                </a:r>
                <a:r>
                  <a:rPr lang="en-US" sz="2000" i="1" dirty="0">
                    <a:latin typeface="Wingdings"/>
                    <a:ea typeface="Wingdings"/>
                    <a:cs typeface="Wingdings"/>
                  </a:rPr>
                  <a:t> </a:t>
                </a:r>
                <a:r>
                  <a:rPr lang="en-US" sz="2000" dirty="0">
                    <a:latin typeface="Times New Roman"/>
                    <a:cs typeface="Times New Roman"/>
                  </a:rPr>
                  <a:t>A</a:t>
                </a:r>
                <a:r>
                  <a:rPr lang="en-US" sz="2000" i="1" baseline="-25000" dirty="0">
                    <a:latin typeface="Times New Roman"/>
                    <a:cs typeface="Times New Roman"/>
                  </a:rPr>
                  <a:t>L</a:t>
                </a:r>
                <a:r>
                  <a:rPr lang="en-US" sz="2000" dirty="0">
                    <a:latin typeface="Times New Roman"/>
                    <a:cs typeface="Times New Roman"/>
                  </a:rPr>
                  <a:t>(</a:t>
                </a:r>
                <a:r>
                  <a:rPr lang="en-US" sz="2000" i="1" dirty="0">
                    <a:latin typeface="Times New Roman"/>
                    <a:cs typeface="Times New Roman"/>
                  </a:rPr>
                  <a:t>x</a:t>
                </a:r>
                <a:r>
                  <a:rPr lang="en-US" sz="2000" dirty="0">
                    <a:latin typeface="Times New Roman"/>
                    <a:cs typeface="Times New Roman"/>
                  </a:rPr>
                  <a:t>, </a:t>
                </a:r>
                <a:r>
                  <a:rPr lang="en-US" sz="2000" i="1" dirty="0">
                    <a:latin typeface="Times New Roman"/>
                    <a:cs typeface="Times New Roman"/>
                  </a:rPr>
                  <a:t>y</a:t>
                </a:r>
                <a:r>
                  <a:rPr lang="en-US" sz="2000" dirty="0">
                    <a:latin typeface="Times New Roman"/>
                    <a:cs typeface="Times New Roman"/>
                  </a:rPr>
                  <a:t>)=0, </a:t>
                </a:r>
                <a:r>
                  <a:rPr lang="en-US" sz="2000" dirty="0">
                    <a:latin typeface="Times New Roman"/>
                    <a:cs typeface="Times New Roman"/>
                    <a:sym typeface="Symbol"/>
                  </a:rPr>
                  <a:t></a:t>
                </a:r>
                <a:r>
                  <a:rPr lang="en-US" sz="2000" dirty="0">
                    <a:latin typeface="Times New Roman"/>
                    <a:cs typeface="Times New Roman"/>
                  </a:rPr>
                  <a:t> </a:t>
                </a:r>
                <a:r>
                  <a:rPr lang="en-US" sz="2000" i="1" dirty="0">
                    <a:latin typeface="Times New Roman"/>
                    <a:cs typeface="Times New Roman"/>
                  </a:rPr>
                  <a:t>y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80" y="3949594"/>
                <a:ext cx="4697504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9091" r="-390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455913" y="4988123"/>
            <a:ext cx="1070576" cy="400110"/>
          </a:xfrm>
          <a:prstGeom prst="rect">
            <a:avLst/>
          </a:prstGeom>
          <a:solidFill>
            <a:srgbClr val="49B1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e.g. SAT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5726184" y="3240615"/>
            <a:ext cx="2179604" cy="971039"/>
          </a:xfrm>
          <a:prstGeom prst="wedgeRoundRectCallout">
            <a:avLst>
              <a:gd name="adj1" fmla="val -67889"/>
              <a:gd name="adj2" fmla="val 8443"/>
              <a:gd name="adj3" fmla="val 16667"/>
            </a:avLst>
          </a:prstGeom>
          <a:solidFill>
            <a:srgbClr val="49B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can’t reduce SAT to SPERNER, NASH or BROUWER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4622" y="4495800"/>
            <a:ext cx="4409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A search problem </a:t>
            </a:r>
            <a:r>
              <a:rPr lang="en-US" sz="2000" i="1" dirty="0">
                <a:latin typeface="Times New Roman"/>
                <a:cs typeface="Times New Roman"/>
              </a:rPr>
              <a:t>L’</a:t>
            </a:r>
            <a:r>
              <a:rPr lang="en-US" sz="2000" dirty="0">
                <a:latin typeface="Times New Roman"/>
                <a:cs typeface="Times New Roman"/>
              </a:rPr>
              <a:t> is </a:t>
            </a:r>
            <a:r>
              <a:rPr lang="en-US" sz="2000" b="1" i="1" dirty="0">
                <a:latin typeface="Times New Roman"/>
                <a:cs typeface="Times New Roman"/>
              </a:rPr>
              <a:t>FNP-complete </a:t>
            </a:r>
            <a:r>
              <a:rPr lang="en-US" sz="2000" dirty="0" err="1">
                <a:latin typeface="Times New Roman"/>
                <a:cs typeface="Times New Roman"/>
              </a:rPr>
              <a:t>iff</a:t>
            </a:r>
            <a:endParaRPr lang="en-US" sz="2000" i="1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283436" y="5376565"/>
                <a:ext cx="655576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/>
                      </a:rPr>
                      <m:t>∀</m:t>
                    </m:r>
                    <m:r>
                      <a:rPr lang="en-US" sz="2000" b="0" i="1" smtClean="0">
                        <a:latin typeface="Cambria Math"/>
                        <a:cs typeface="Times New Roman"/>
                      </a:rPr>
                      <m:t>𝐿</m:t>
                    </m:r>
                    <m:r>
                      <a:rPr lang="en-US" sz="2000" b="0" i="1" smtClean="0">
                        <a:latin typeface="Cambria Math"/>
                        <a:cs typeface="Times New Roman"/>
                      </a:rPr>
                      <m:t>∈</m:t>
                    </m:r>
                  </m:oMath>
                </a14:m>
                <a:r>
                  <a:rPr lang="en-US" sz="2000" i="1" dirty="0">
                    <a:latin typeface="Times New Roman"/>
                    <a:cs typeface="Times New Roman"/>
                  </a:rPr>
                  <a:t> </a:t>
                </a:r>
                <a:r>
                  <a:rPr lang="en-US" sz="2000" dirty="0">
                    <a:latin typeface="Times New Roman"/>
                    <a:cs typeface="Times New Roman"/>
                  </a:rPr>
                  <a:t>FNP</a:t>
                </a:r>
                <a:r>
                  <a:rPr lang="en-US" sz="2000" i="1" dirty="0">
                    <a:latin typeface="Times New Roman"/>
                    <a:cs typeface="Times New Roman"/>
                  </a:rPr>
                  <a:t>, L</a:t>
                </a:r>
                <a:r>
                  <a:rPr lang="en-US" sz="1600" dirty="0">
                    <a:latin typeface="Cambria"/>
                    <a:ea typeface="Cambria"/>
                    <a:cs typeface="Times New Roman"/>
                    <a:sym typeface="Symbol"/>
                  </a:rPr>
                  <a:t> </a:t>
                </a:r>
                <a:r>
                  <a:rPr lang="en-US" sz="2000" dirty="0">
                    <a:latin typeface="Times New Roman"/>
                    <a:ea typeface="Cambria"/>
                    <a:cs typeface="Times New Roman"/>
                    <a:sym typeface="Symbol"/>
                  </a:rPr>
                  <a:t> is poly-time reducible to </a:t>
                </a:r>
                <a:r>
                  <a:rPr lang="en-US" sz="2000" i="1" dirty="0">
                    <a:latin typeface="Times New Roman"/>
                    <a:ea typeface="Cambria"/>
                    <a:cs typeface="Times New Roman"/>
                    <a:sym typeface="Symbol"/>
                  </a:rPr>
                  <a:t>L’.</a:t>
                </a:r>
                <a:endParaRPr lang="en-US" sz="2000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436" y="5376565"/>
                <a:ext cx="6555763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368299" y="4988123"/>
                <a:ext cx="11342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latin typeface="Times New Roman"/>
                    <a:cs typeface="Times New Roman"/>
                  </a:rPr>
                  <a:t>L’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/>
                      </a:rPr>
                      <m:t>∈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latin typeface="Times New Roman"/>
                    <a:cs typeface="Times New Roman"/>
                  </a:rPr>
                  <a:t>FNP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299" y="4988123"/>
                <a:ext cx="1134221" cy="400110"/>
              </a:xfrm>
              <a:prstGeom prst="rect">
                <a:avLst/>
              </a:prstGeom>
              <a:blipFill rotWithShape="1">
                <a:blip r:embed="rId9"/>
                <a:stretch>
                  <a:fillRect l="-5914" t="-7576" r="-430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117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9" grpId="0"/>
      <p:bldP spid="10" grpId="0"/>
      <p:bldP spid="12" grpId="0"/>
      <p:bldP spid="13" grpId="0"/>
      <p:bldP spid="2" grpId="0"/>
      <p:bldP spid="15" grpId="0"/>
      <p:bldP spid="17" grpId="0" animBg="1"/>
      <p:bldP spid="20" grpId="0" animBg="1"/>
      <p:bldP spid="21" grpId="0"/>
      <p:bldP spid="22" grpId="0"/>
      <p:bldP spid="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371600"/>
          </a:xfrm>
        </p:spPr>
        <p:txBody>
          <a:bodyPr/>
          <a:lstStyle/>
          <a:p>
            <a:r>
              <a:rPr lang="en-US" b="1" dirty="0"/>
              <a:t>Total Function NP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2311426"/>
            <a:ext cx="9159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Total FNP: A search problem is called </a:t>
            </a:r>
            <a:r>
              <a:rPr lang="en-US" sz="24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total</a:t>
            </a:r>
            <a:r>
              <a:rPr lang="en-US" sz="24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 </a:t>
            </a:r>
            <a:r>
              <a:rPr lang="en-US" sz="2400" dirty="0" err="1">
                <a:latin typeface="Times New Roman"/>
                <a:cs typeface="Times New Roman"/>
              </a:rPr>
              <a:t>iff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a solution is g</a:t>
            </a:r>
            <a:r>
              <a:rPr lang="en-US" sz="2400" dirty="0">
                <a:solidFill>
                  <a:srgbClr val="FF0000"/>
                </a:solidFill>
              </a:rPr>
              <a:t>uaranteed</a:t>
            </a:r>
            <a:endParaRPr lang="en-US" sz="2400" i="1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09800" y="2905780"/>
                <a:ext cx="48570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PPAD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⊆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TFNP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(NP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co-NP)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905780"/>
                <a:ext cx="4857035" cy="523220"/>
              </a:xfrm>
              <a:prstGeom prst="rect">
                <a:avLst/>
              </a:prstGeom>
              <a:blipFill>
                <a:blip r:embed="rId2"/>
                <a:stretch>
                  <a:fillRect l="-2638" t="-12791" r="-125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04800" y="3505200"/>
            <a:ext cx="5057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Complexity Theory of TFNP: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4191000"/>
            <a:ext cx="825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/>
                <a:cs typeface="Times New Roman"/>
              </a:rPr>
              <a:t>1. identify the combinatorial argument of existence, responsible for making these problems total;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5050169"/>
            <a:ext cx="7708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/>
                <a:cs typeface="Times New Roman"/>
              </a:rPr>
              <a:t>2. define a complexity class inspired by the argument of existence;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5588000"/>
            <a:ext cx="825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/>
                <a:cs typeface="Times New Roman"/>
              </a:rPr>
              <a:t>3. make sure that the complexity of the problem was captured as tightly as possible (via completeness results).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4F58C3-92B7-4A43-B66C-54FAA7FD8CFC}"/>
              </a:ext>
            </a:extLst>
          </p:cNvPr>
          <p:cNvSpPr txBox="1"/>
          <p:nvPr/>
        </p:nvSpPr>
        <p:spPr>
          <a:xfrm>
            <a:off x="457771" y="1407436"/>
            <a:ext cx="62824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Function NP (FNP): Search problems</a:t>
            </a:r>
          </a:p>
          <a:p>
            <a:r>
              <a:rPr lang="en-US" sz="2400" dirty="0">
                <a:cs typeface="Times New Roman"/>
              </a:rPr>
              <a:t>	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cs typeface="Times New Roman"/>
              </a:rPr>
              <a:t>Either find a solution or say there is none!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48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2" name="Rounded Rectangle 201"/>
          <p:cNvSpPr/>
          <p:nvPr/>
        </p:nvSpPr>
        <p:spPr bwMode="auto">
          <a:xfrm>
            <a:off x="2864524" y="1435100"/>
            <a:ext cx="5898476" cy="4076700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9" name="Text Box 19"/>
          <p:cNvSpPr txBox="1">
            <a:spLocks noChangeArrowheads="1"/>
          </p:cNvSpPr>
          <p:nvPr/>
        </p:nvSpPr>
        <p:spPr bwMode="auto">
          <a:xfrm>
            <a:off x="7070393" y="1514645"/>
            <a:ext cx="1692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Times New Roman" charset="0"/>
                <a:sym typeface="Symbol" charset="2"/>
              </a:rPr>
              <a:t>{0,1}</a:t>
            </a:r>
            <a:r>
              <a:rPr lang="en-US" i="1" baseline="30000" dirty="0">
                <a:solidFill>
                  <a:srgbClr val="FFFFFF"/>
                </a:solidFill>
                <a:latin typeface="Times New Roman" charset="0"/>
                <a:sym typeface="Symbol" charset="2"/>
              </a:rPr>
              <a:t>n</a:t>
            </a:r>
            <a:endParaRPr lang="en-US" i="1" dirty="0">
              <a:solidFill>
                <a:srgbClr val="FFFFFF"/>
              </a:solidFill>
              <a:latin typeface="Times New Roman" charset="0"/>
            </a:endParaRPr>
          </a:p>
        </p:txBody>
      </p:sp>
      <p:grpSp>
        <p:nvGrpSpPr>
          <p:cNvPr id="2" name="Group 79"/>
          <p:cNvGrpSpPr/>
          <p:nvPr/>
        </p:nvGrpSpPr>
        <p:grpSpPr>
          <a:xfrm>
            <a:off x="2514600" y="1972030"/>
            <a:ext cx="5886777" cy="2696035"/>
            <a:chOff x="1447800" y="1972030"/>
            <a:chExt cx="5886777" cy="2696035"/>
          </a:xfrm>
        </p:grpSpPr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2962134" y="2389644"/>
              <a:ext cx="1725115" cy="1358900"/>
              <a:chOff x="1689" y="1584"/>
              <a:chExt cx="1095" cy="960"/>
            </a:xfrm>
          </p:grpSpPr>
          <p:sp>
            <p:nvSpPr>
              <p:cNvPr id="122" name="Oval 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Oval 6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Oval 7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Oval 8"/>
              <p:cNvSpPr>
                <a:spLocks noChangeArrowheads="1"/>
              </p:cNvSpPr>
              <p:nvPr/>
            </p:nvSpPr>
            <p:spPr bwMode="auto">
              <a:xfrm>
                <a:off x="2421" y="229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Line 9"/>
              <p:cNvSpPr>
                <a:spLocks noChangeShapeType="1"/>
              </p:cNvSpPr>
              <p:nvPr/>
            </p:nvSpPr>
            <p:spPr bwMode="auto">
              <a:xfrm flipV="1">
                <a:off x="1776" y="1632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Line 10"/>
              <p:cNvSpPr>
                <a:spLocks noChangeShapeType="1"/>
              </p:cNvSpPr>
              <p:nvPr/>
            </p:nvSpPr>
            <p:spPr bwMode="auto">
              <a:xfrm>
                <a:off x="2352" y="1632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Line 11"/>
              <p:cNvSpPr>
                <a:spLocks noChangeShapeType="1"/>
              </p:cNvSpPr>
              <p:nvPr/>
            </p:nvSpPr>
            <p:spPr bwMode="auto">
              <a:xfrm flipH="1">
                <a:off x="2496" y="1920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Oval 12"/>
              <p:cNvSpPr>
                <a:spLocks noChangeArrowheads="1"/>
              </p:cNvSpPr>
              <p:nvPr/>
            </p:nvSpPr>
            <p:spPr bwMode="auto">
              <a:xfrm>
                <a:off x="1689" y="2217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Oval 13"/>
              <p:cNvSpPr>
                <a:spLocks noChangeArrowheads="1"/>
              </p:cNvSpPr>
              <p:nvPr/>
            </p:nvSpPr>
            <p:spPr bwMode="auto">
              <a:xfrm>
                <a:off x="2016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Line 14"/>
              <p:cNvSpPr>
                <a:spLocks noChangeShapeType="1"/>
              </p:cNvSpPr>
              <p:nvPr/>
            </p:nvSpPr>
            <p:spPr bwMode="auto">
              <a:xfrm flipV="1">
                <a:off x="1728" y="1824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Line 15"/>
              <p:cNvSpPr>
                <a:spLocks noChangeShapeType="1"/>
              </p:cNvSpPr>
              <p:nvPr/>
            </p:nvSpPr>
            <p:spPr bwMode="auto">
              <a:xfrm flipH="1">
                <a:off x="2112" y="234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Line 16"/>
              <p:cNvSpPr>
                <a:spLocks noChangeShapeType="1"/>
              </p:cNvSpPr>
              <p:nvPr/>
            </p:nvSpPr>
            <p:spPr bwMode="auto">
              <a:xfrm flipH="1" flipV="1">
                <a:off x="1776" y="2304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54"/>
            <p:cNvGrpSpPr>
              <a:grpSpLocks/>
            </p:cNvGrpSpPr>
            <p:nvPr/>
          </p:nvGrpSpPr>
          <p:grpSpPr bwMode="auto">
            <a:xfrm>
              <a:off x="5106625" y="1972030"/>
              <a:ext cx="1725115" cy="1358900"/>
              <a:chOff x="3225" y="1680"/>
              <a:chExt cx="1095" cy="960"/>
            </a:xfrm>
          </p:grpSpPr>
          <p:sp>
            <p:nvSpPr>
              <p:cNvPr id="158" name="Oval 17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9" name="Oval 18"/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0" name="Oval 19"/>
              <p:cNvSpPr>
                <a:spLocks noChangeArrowheads="1"/>
              </p:cNvSpPr>
              <p:nvPr/>
            </p:nvSpPr>
            <p:spPr bwMode="auto">
              <a:xfrm>
                <a:off x="4224" y="19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1" name="Oval 20"/>
              <p:cNvSpPr>
                <a:spLocks noChangeArrowheads="1"/>
              </p:cNvSpPr>
              <p:nvPr/>
            </p:nvSpPr>
            <p:spPr bwMode="auto">
              <a:xfrm>
                <a:off x="3957" y="2391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" name="Line 21"/>
              <p:cNvSpPr>
                <a:spLocks noChangeShapeType="1"/>
              </p:cNvSpPr>
              <p:nvPr/>
            </p:nvSpPr>
            <p:spPr bwMode="auto">
              <a:xfrm flipV="1">
                <a:off x="3312" y="1728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3" name="Line 22"/>
              <p:cNvSpPr>
                <a:spLocks noChangeShapeType="1"/>
              </p:cNvSpPr>
              <p:nvPr/>
            </p:nvSpPr>
            <p:spPr bwMode="auto">
              <a:xfrm>
                <a:off x="3888" y="1728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4" name="Line 23"/>
              <p:cNvSpPr>
                <a:spLocks noChangeShapeType="1"/>
              </p:cNvSpPr>
              <p:nvPr/>
            </p:nvSpPr>
            <p:spPr bwMode="auto">
              <a:xfrm flipH="1">
                <a:off x="4032" y="2016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5" name="Oval 24"/>
              <p:cNvSpPr>
                <a:spLocks noChangeArrowheads="1"/>
              </p:cNvSpPr>
              <p:nvPr/>
            </p:nvSpPr>
            <p:spPr bwMode="auto">
              <a:xfrm>
                <a:off x="3225" y="2313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6" name="Oval 25"/>
              <p:cNvSpPr>
                <a:spLocks noChangeArrowheads="1"/>
              </p:cNvSpPr>
              <p:nvPr/>
            </p:nvSpPr>
            <p:spPr bwMode="auto">
              <a:xfrm>
                <a:off x="3552" y="25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7" name="Line 26"/>
              <p:cNvSpPr>
                <a:spLocks noChangeShapeType="1"/>
              </p:cNvSpPr>
              <p:nvPr/>
            </p:nvSpPr>
            <p:spPr bwMode="auto">
              <a:xfrm flipV="1">
                <a:off x="3264" y="1920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8" name="Line 27"/>
              <p:cNvSpPr>
                <a:spLocks noChangeShapeType="1"/>
              </p:cNvSpPr>
              <p:nvPr/>
            </p:nvSpPr>
            <p:spPr bwMode="auto">
              <a:xfrm flipH="1">
                <a:off x="3648" y="2439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9" name="Line 28"/>
              <p:cNvSpPr>
                <a:spLocks noChangeShapeType="1"/>
              </p:cNvSpPr>
              <p:nvPr/>
            </p:nvSpPr>
            <p:spPr bwMode="auto">
              <a:xfrm flipH="1" flipV="1">
                <a:off x="3312" y="2400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0" name="Oval 29"/>
            <p:cNvSpPr>
              <a:spLocks noChangeArrowheads="1"/>
            </p:cNvSpPr>
            <p:nvPr/>
          </p:nvSpPr>
          <p:spPr bwMode="auto">
            <a:xfrm>
              <a:off x="2215832" y="4298732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1" name="Oval 30"/>
            <p:cNvSpPr>
              <a:spLocks noChangeArrowheads="1"/>
            </p:cNvSpPr>
            <p:nvPr/>
          </p:nvSpPr>
          <p:spPr bwMode="auto">
            <a:xfrm>
              <a:off x="3079024" y="4119755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2" name="Oval 31"/>
            <p:cNvSpPr>
              <a:spLocks noChangeArrowheads="1"/>
            </p:cNvSpPr>
            <p:nvPr/>
          </p:nvSpPr>
          <p:spPr bwMode="auto">
            <a:xfrm>
              <a:off x="3654485" y="4477709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3" name="Oval 32"/>
            <p:cNvSpPr>
              <a:spLocks noChangeArrowheads="1"/>
            </p:cNvSpPr>
            <p:nvPr/>
          </p:nvSpPr>
          <p:spPr bwMode="auto">
            <a:xfrm>
              <a:off x="4459230" y="4477709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4" name="Line 33"/>
            <p:cNvSpPr>
              <a:spLocks noChangeShapeType="1"/>
            </p:cNvSpPr>
            <p:nvPr/>
          </p:nvSpPr>
          <p:spPr bwMode="auto">
            <a:xfrm flipV="1">
              <a:off x="2287765" y="4179415"/>
              <a:ext cx="811432" cy="203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5" name="Line 34"/>
            <p:cNvSpPr>
              <a:spLocks noChangeShapeType="1"/>
            </p:cNvSpPr>
            <p:nvPr/>
          </p:nvSpPr>
          <p:spPr bwMode="auto">
            <a:xfrm>
              <a:off x="3150957" y="4179414"/>
              <a:ext cx="529351" cy="339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6" name="Line 35"/>
            <p:cNvSpPr>
              <a:spLocks noChangeShapeType="1"/>
            </p:cNvSpPr>
            <p:nvPr/>
          </p:nvSpPr>
          <p:spPr bwMode="auto">
            <a:xfrm>
              <a:off x="3726418" y="4537369"/>
              <a:ext cx="7703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7" name="Text Box 43"/>
            <p:cNvSpPr txBox="1">
              <a:spLocks noChangeArrowheads="1"/>
            </p:cNvSpPr>
            <p:nvPr/>
          </p:nvSpPr>
          <p:spPr bwMode="auto">
            <a:xfrm>
              <a:off x="4531164" y="4298733"/>
              <a:ext cx="9074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i="1">
                  <a:solidFill>
                    <a:srgbClr val="FFFFFF"/>
                  </a:solidFill>
                  <a:latin typeface="Times New Roman" charset="0"/>
                  <a:sym typeface="Symbol" charset="2"/>
                </a:rPr>
                <a:t>...</a:t>
              </a:r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8" name="Oval 44"/>
            <p:cNvSpPr>
              <a:spLocks noChangeArrowheads="1"/>
            </p:cNvSpPr>
            <p:nvPr/>
          </p:nvSpPr>
          <p:spPr bwMode="auto">
            <a:xfrm>
              <a:off x="5308935" y="4477709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0" name="Line 46"/>
            <p:cNvSpPr>
              <a:spLocks noChangeShapeType="1"/>
            </p:cNvSpPr>
            <p:nvPr/>
          </p:nvSpPr>
          <p:spPr bwMode="auto">
            <a:xfrm>
              <a:off x="5380869" y="4537369"/>
              <a:ext cx="7703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6545277" y="2747598"/>
              <a:ext cx="789300" cy="1358900"/>
              <a:chOff x="4416" y="1824"/>
              <a:chExt cx="501" cy="960"/>
            </a:xfrm>
          </p:grpSpPr>
          <p:sp>
            <p:nvSpPr>
              <p:cNvPr id="182" name="Oval 36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3" name="Oval 37"/>
              <p:cNvSpPr>
                <a:spLocks noChangeArrowheads="1"/>
              </p:cNvSpPr>
              <p:nvPr/>
            </p:nvSpPr>
            <p:spPr bwMode="auto">
              <a:xfrm>
                <a:off x="4821" y="253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4" name="Line 38"/>
              <p:cNvSpPr>
                <a:spLocks noChangeShapeType="1"/>
              </p:cNvSpPr>
              <p:nvPr/>
            </p:nvSpPr>
            <p:spPr bwMode="auto">
              <a:xfrm flipH="1">
                <a:off x="4656" y="1872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5" name="Line 39"/>
              <p:cNvSpPr>
                <a:spLocks noChangeShapeType="1"/>
              </p:cNvSpPr>
              <p:nvPr/>
            </p:nvSpPr>
            <p:spPr bwMode="auto">
              <a:xfrm>
                <a:off x="4656" y="2208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6" name="Oval 40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7" name="Line 41"/>
              <p:cNvSpPr>
                <a:spLocks noChangeShapeType="1"/>
              </p:cNvSpPr>
              <p:nvPr/>
            </p:nvSpPr>
            <p:spPr bwMode="auto">
              <a:xfrm flipH="1">
                <a:off x="4512" y="258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8" name="Oval 47"/>
              <p:cNvSpPr>
                <a:spLocks noChangeArrowheads="1"/>
              </p:cNvSpPr>
              <p:nvPr/>
            </p:nvSpPr>
            <p:spPr bwMode="auto">
              <a:xfrm>
                <a:off x="4704" y="18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9" name="Oval 56"/>
            <p:cNvSpPr>
              <a:spLocks noChangeArrowheads="1"/>
            </p:cNvSpPr>
            <p:nvPr/>
          </p:nvSpPr>
          <p:spPr bwMode="auto">
            <a:xfrm>
              <a:off x="4818894" y="3344188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0" name="Oval 57"/>
            <p:cNvSpPr>
              <a:spLocks noChangeArrowheads="1"/>
            </p:cNvSpPr>
            <p:nvPr/>
          </p:nvSpPr>
          <p:spPr bwMode="auto">
            <a:xfrm>
              <a:off x="4818894" y="2210667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1" name="Oval 58"/>
            <p:cNvSpPr>
              <a:spLocks noChangeArrowheads="1"/>
            </p:cNvSpPr>
            <p:nvPr/>
          </p:nvSpPr>
          <p:spPr bwMode="auto">
            <a:xfrm>
              <a:off x="2085454" y="3045893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2" name="Oval 59"/>
            <p:cNvSpPr>
              <a:spLocks noChangeArrowheads="1"/>
            </p:cNvSpPr>
            <p:nvPr/>
          </p:nvSpPr>
          <p:spPr bwMode="auto">
            <a:xfrm>
              <a:off x="2588982" y="2904203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3" name="Oval 60"/>
            <p:cNvSpPr>
              <a:spLocks noChangeArrowheads="1"/>
            </p:cNvSpPr>
            <p:nvPr/>
          </p:nvSpPr>
          <p:spPr bwMode="auto">
            <a:xfrm>
              <a:off x="2517049" y="3321816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4" name="Text Box 42"/>
            <p:cNvSpPr txBox="1">
              <a:spLocks noChangeArrowheads="1"/>
            </p:cNvSpPr>
            <p:nvPr/>
          </p:nvSpPr>
          <p:spPr bwMode="auto">
            <a:xfrm>
              <a:off x="1447800" y="4053791"/>
              <a:ext cx="12992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Times New Roman" charset="0"/>
                  <a:sym typeface="Symbol" charset="2"/>
                </a:rPr>
                <a:t>0</a:t>
              </a:r>
              <a:r>
                <a:rPr lang="en-US" i="1" baseline="30000" dirty="0">
                  <a:solidFill>
                    <a:srgbClr val="FFFFFF"/>
                  </a:solidFill>
                  <a:latin typeface="Times New Roman" charset="0"/>
                  <a:sym typeface="Symbol" charset="2"/>
                </a:rPr>
                <a:t>n</a:t>
              </a:r>
              <a:endParaRPr lang="en-US" i="1" dirty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95" name="Oval 57"/>
            <p:cNvSpPr>
              <a:spLocks noChangeArrowheads="1"/>
            </p:cNvSpPr>
            <p:nvPr/>
          </p:nvSpPr>
          <p:spPr bwMode="auto">
            <a:xfrm>
              <a:off x="3596039" y="2687939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6" name="Oval 56"/>
            <p:cNvSpPr>
              <a:spLocks noChangeArrowheads="1"/>
            </p:cNvSpPr>
            <p:nvPr/>
          </p:nvSpPr>
          <p:spPr bwMode="auto">
            <a:xfrm>
              <a:off x="3667972" y="3105552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7" name="Oval 57"/>
            <p:cNvSpPr>
              <a:spLocks noChangeArrowheads="1"/>
            </p:cNvSpPr>
            <p:nvPr/>
          </p:nvSpPr>
          <p:spPr bwMode="auto">
            <a:xfrm>
              <a:off x="5682085" y="2292698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8" name="Oval 56"/>
            <p:cNvSpPr>
              <a:spLocks noChangeArrowheads="1"/>
            </p:cNvSpPr>
            <p:nvPr/>
          </p:nvSpPr>
          <p:spPr bwMode="auto">
            <a:xfrm>
              <a:off x="5754018" y="2710311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9" name="Oval 56"/>
            <p:cNvSpPr>
              <a:spLocks noChangeArrowheads="1"/>
            </p:cNvSpPr>
            <p:nvPr/>
          </p:nvSpPr>
          <p:spPr bwMode="auto">
            <a:xfrm>
              <a:off x="5250489" y="3523165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0" name="Oval 56"/>
            <p:cNvSpPr>
              <a:spLocks noChangeArrowheads="1"/>
            </p:cNvSpPr>
            <p:nvPr/>
          </p:nvSpPr>
          <p:spPr bwMode="auto">
            <a:xfrm>
              <a:off x="4962759" y="3821460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1" name="Oval 56"/>
            <p:cNvSpPr>
              <a:spLocks noChangeArrowheads="1"/>
            </p:cNvSpPr>
            <p:nvPr/>
          </p:nvSpPr>
          <p:spPr bwMode="auto">
            <a:xfrm>
              <a:off x="5754018" y="3940778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9" name="Oval 45"/>
            <p:cNvSpPr>
              <a:spLocks noChangeArrowheads="1"/>
            </p:cNvSpPr>
            <p:nvPr/>
          </p:nvSpPr>
          <p:spPr bwMode="auto">
            <a:xfrm>
              <a:off x="6113681" y="4477709"/>
              <a:ext cx="151243" cy="13589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4" name="Oval 45"/>
          <p:cNvSpPr>
            <a:spLocks noChangeArrowheads="1"/>
          </p:cNvSpPr>
          <p:nvPr/>
        </p:nvSpPr>
        <p:spPr bwMode="auto">
          <a:xfrm>
            <a:off x="7226299" y="5003799"/>
            <a:ext cx="160215" cy="173567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53299" y="4857233"/>
            <a:ext cx="1219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= solution</a:t>
            </a:r>
          </a:p>
        </p:txBody>
      </p:sp>
      <p:sp>
        <p:nvSpPr>
          <p:cNvPr id="69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357009" y="-90236"/>
            <a:ext cx="7899400" cy="1498600"/>
          </a:xfrm>
        </p:spPr>
        <p:txBody>
          <a:bodyPr/>
          <a:lstStyle/>
          <a:p>
            <a:pPr eaLnBrk="1" hangingPunct="1"/>
            <a:r>
              <a:rPr lang="en-US" sz="3600" b="1" dirty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PPAD:</a:t>
            </a:r>
            <a:endParaRPr lang="en-US" sz="3600" b="1" dirty="0">
              <a:effectLst/>
              <a:ea typeface="ＭＳ Ｐゴシック" charset="-128"/>
              <a:cs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2238" y="2448724"/>
                <a:ext cx="2680542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In &amp; out </a:t>
                </a:r>
                <a:r>
                  <a:rPr lang="en-US" sz="2400" dirty="0"/>
                  <a:t>degree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≤1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with </a:t>
                </a:r>
                <a:r>
                  <a:rPr lang="en-US" sz="2400" dirty="0" err="1"/>
                  <a:t>in+out</a:t>
                </a:r>
                <a:r>
                  <a:rPr lang="en-US" sz="2400" dirty="0"/>
                  <a:t>=1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∃</m:t>
                    </m:r>
                  </m:oMath>
                </a14:m>
                <a:r>
                  <a:rPr lang="en-US" sz="2400" dirty="0"/>
                  <a:t> another such node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38" y="2448724"/>
                <a:ext cx="2680542" cy="1938992"/>
              </a:xfrm>
              <a:prstGeom prst="rect">
                <a:avLst/>
              </a:prstGeom>
              <a:blipFill rotWithShape="1">
                <a:blip r:embed="rId3"/>
                <a:stretch>
                  <a:fillRect l="-3409" t="-2516" r="-2500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7219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54000"/>
            <a:ext cx="8540750" cy="1143000"/>
          </a:xfrm>
        </p:spPr>
        <p:txBody>
          <a:bodyPr/>
          <a:lstStyle/>
          <a:p>
            <a:pPr eaLnBrk="1" hangingPunct="1"/>
            <a:r>
              <a:rPr lang="en-US" sz="3600" dirty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Other arguments of existence, and resulting complexity classes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1800" y="1625600"/>
            <a:ext cx="71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“If an undirected graph has a node of odd degree, then it must have another.”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6658950" y="2025710"/>
            <a:ext cx="71227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PPA</a:t>
            </a:r>
            <a:endParaRPr lang="en-US" sz="2200" dirty="0">
              <a:solidFill>
                <a:schemeClr val="bg2">
                  <a:lumMod val="60000"/>
                  <a:lumOff val="40000"/>
                </a:schemeClr>
              </a:solidFill>
              <a:latin typeface="Tahom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1800" y="2967335"/>
            <a:ext cx="6730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“Every directed acyclic graph must have a sink.”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6658950" y="3336667"/>
            <a:ext cx="70208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PLS</a:t>
            </a:r>
            <a:endParaRPr lang="en-US" sz="2200" dirty="0">
              <a:solidFill>
                <a:schemeClr val="bg2">
                  <a:lumMod val="60000"/>
                  <a:lumOff val="40000"/>
                </a:schemeClr>
              </a:solidFill>
              <a:latin typeface="Tahom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1800" y="4268282"/>
            <a:ext cx="7861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“If a function maps </a:t>
            </a:r>
            <a:r>
              <a:rPr lang="en-US" sz="2000" i="1" dirty="0" err="1">
                <a:latin typeface="Times New Roman"/>
                <a:cs typeface="Times New Roman"/>
              </a:rPr>
              <a:t>n</a:t>
            </a:r>
            <a:r>
              <a:rPr lang="en-US" sz="2000" dirty="0">
                <a:latin typeface="Times New Roman"/>
                <a:cs typeface="Times New Roman"/>
              </a:rPr>
              <a:t> elements to </a:t>
            </a:r>
            <a:r>
              <a:rPr lang="en-US" sz="2000" i="1" dirty="0">
                <a:latin typeface="Times New Roman"/>
                <a:cs typeface="Times New Roman"/>
              </a:rPr>
              <a:t>n</a:t>
            </a:r>
            <a:r>
              <a:rPr lang="en-US" sz="2000" dirty="0">
                <a:latin typeface="Times New Roman"/>
                <a:cs typeface="Times New Roman"/>
              </a:rPr>
              <a:t>-1 elements, then there is a collision.”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6811350" y="4877713"/>
            <a:ext cx="7016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PPP</a:t>
            </a:r>
            <a:endParaRPr lang="en-US" sz="2200" dirty="0">
              <a:solidFill>
                <a:schemeClr val="bg2">
                  <a:lumMod val="60000"/>
                  <a:lumOff val="40000"/>
                </a:schemeClr>
              </a:solidFill>
              <a:latin typeface="Tahom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700" y="5829300"/>
            <a:ext cx="13443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/>
                <a:cs typeface="Times New Roman"/>
              </a:rPr>
              <a:t>Formally?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266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sz="3600" dirty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PPA: Polynomial Parity Argument </a:t>
            </a:r>
            <a:r>
              <a:rPr lang="en-US" sz="2400" dirty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[Papadimitriou ’94]</a:t>
            </a:r>
            <a:endParaRPr lang="en-US" sz="3600" dirty="0">
              <a:effectLst/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52229" name="Rectangle 11"/>
          <p:cNvSpPr>
            <a:spLocks noChangeArrowheads="1"/>
          </p:cNvSpPr>
          <p:nvPr/>
        </p:nvSpPr>
        <p:spPr bwMode="auto">
          <a:xfrm>
            <a:off x="123824" y="1790700"/>
            <a:ext cx="90201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Times New Roman" pitchFamily="26" charset="0"/>
              </a:rPr>
              <a:t>Suppose that an exponentially large graph with vertex set {0,1}</a:t>
            </a:r>
            <a:r>
              <a:rPr lang="en-US" sz="2200" baseline="30000" dirty="0">
                <a:latin typeface="Times New Roman" pitchFamily="26" charset="0"/>
              </a:rPr>
              <a:t>n</a:t>
            </a:r>
            <a:r>
              <a:rPr lang="en-US" sz="2200" dirty="0">
                <a:latin typeface="Times New Roman" pitchFamily="26" charset="0"/>
              </a:rPr>
              <a:t> is defined by one circuit:</a:t>
            </a:r>
            <a:endParaRPr lang="en-US" sz="2200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722438" y="2933700"/>
            <a:ext cx="1149350" cy="1231900"/>
            <a:chOff x="2382520" y="4343400"/>
            <a:chExt cx="822960" cy="822960"/>
          </a:xfrm>
        </p:grpSpPr>
        <p:sp>
          <p:nvSpPr>
            <p:cNvPr id="54300" name="Rectangle 12"/>
            <p:cNvSpPr>
              <a:spLocks noChangeArrowheads="1"/>
            </p:cNvSpPr>
            <p:nvPr/>
          </p:nvSpPr>
          <p:spPr bwMode="auto">
            <a:xfrm>
              <a:off x="2382520" y="4343400"/>
              <a:ext cx="822960" cy="822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01" name="TextBox 14"/>
            <p:cNvSpPr txBox="1">
              <a:spLocks noChangeArrowheads="1"/>
            </p:cNvSpPr>
            <p:nvPr/>
          </p:nvSpPr>
          <p:spPr bwMode="auto">
            <a:xfrm>
              <a:off x="2608987" y="4546705"/>
              <a:ext cx="519669" cy="370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000" i="1" dirty="0">
                  <a:latin typeface="Times New Roman"/>
                  <a:cs typeface="Times New Roman"/>
                </a:rPr>
                <a:t>A</a:t>
              </a:r>
            </a:p>
          </p:txBody>
        </p:sp>
      </p:grpSp>
      <p:cxnSp>
        <p:nvCxnSpPr>
          <p:cNvPr id="52232" name="Straight Arrow Connector 21"/>
          <p:cNvCxnSpPr>
            <a:cxnSpLocks noChangeShapeType="1"/>
          </p:cNvCxnSpPr>
          <p:nvPr/>
        </p:nvCxnSpPr>
        <p:spPr bwMode="auto">
          <a:xfrm>
            <a:off x="1389063" y="3557588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4" name="TextBox 23"/>
          <p:cNvSpPr txBox="1">
            <a:spLocks noChangeArrowheads="1"/>
          </p:cNvSpPr>
          <p:nvPr/>
        </p:nvSpPr>
        <p:spPr bwMode="auto">
          <a:xfrm>
            <a:off x="334963" y="3300413"/>
            <a:ext cx="1022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cxnSp>
        <p:nvCxnSpPr>
          <p:cNvPr id="52236" name="Straight Arrow Connector 25"/>
          <p:cNvCxnSpPr>
            <a:cxnSpLocks noChangeShapeType="1"/>
          </p:cNvCxnSpPr>
          <p:nvPr/>
        </p:nvCxnSpPr>
        <p:spPr bwMode="auto">
          <a:xfrm>
            <a:off x="2871788" y="3548063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8" name="TextBox 27"/>
          <p:cNvSpPr txBox="1">
            <a:spLocks noChangeArrowheads="1"/>
          </p:cNvSpPr>
          <p:nvPr/>
        </p:nvSpPr>
        <p:spPr bwMode="auto">
          <a:xfrm>
            <a:off x="3143250" y="3319463"/>
            <a:ext cx="26025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{ node id</a:t>
            </a:r>
            <a:r>
              <a:rPr lang="en-US" sz="2200" baseline="-25000" dirty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1</a:t>
            </a:r>
            <a:r>
              <a:rPr lang="en-US" sz="2200" dirty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 , node id</a:t>
            </a:r>
            <a:r>
              <a:rPr lang="en-US" sz="2200" baseline="-25000" dirty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2</a:t>
            </a:r>
            <a:r>
              <a:rPr lang="en-US" sz="2200" dirty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}</a:t>
            </a:r>
          </a:p>
        </p:txBody>
      </p:sp>
      <p:sp>
        <p:nvSpPr>
          <p:cNvPr id="24" name="Line 47"/>
          <p:cNvSpPr>
            <a:spLocks noChangeShapeType="1"/>
          </p:cNvSpPr>
          <p:nvPr/>
        </p:nvSpPr>
        <p:spPr bwMode="auto">
          <a:xfrm flipV="1">
            <a:off x="6689724" y="3492500"/>
            <a:ext cx="76676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Oval 43"/>
          <p:cNvSpPr>
            <a:spLocks noChangeArrowheads="1"/>
          </p:cNvSpPr>
          <p:nvPr/>
        </p:nvSpPr>
        <p:spPr bwMode="auto">
          <a:xfrm>
            <a:off x="6542088" y="37973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4" name="Oval 44"/>
          <p:cNvSpPr>
            <a:spLocks noChangeArrowheads="1"/>
          </p:cNvSpPr>
          <p:nvPr/>
        </p:nvSpPr>
        <p:spPr bwMode="auto">
          <a:xfrm>
            <a:off x="7456488" y="33401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6" name="Rectangle 11"/>
          <p:cNvSpPr>
            <a:spLocks noChangeArrowheads="1"/>
          </p:cNvSpPr>
          <p:nvPr/>
        </p:nvSpPr>
        <p:spPr bwMode="auto">
          <a:xfrm>
            <a:off x="123824" y="4814213"/>
            <a:ext cx="30376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ODD DEGREE NODE</a:t>
            </a:r>
            <a:r>
              <a:rPr lang="en-US" sz="2200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:</a:t>
            </a:r>
            <a:endParaRPr lang="en-US" sz="2200" dirty="0"/>
          </a:p>
        </p:txBody>
      </p:sp>
      <p:sp>
        <p:nvSpPr>
          <p:cNvPr id="52247" name="Rectangle 29"/>
          <p:cNvSpPr>
            <a:spLocks noChangeArrowheads="1"/>
          </p:cNvSpPr>
          <p:nvPr/>
        </p:nvSpPr>
        <p:spPr bwMode="auto">
          <a:xfrm>
            <a:off x="3049412" y="4834979"/>
            <a:ext cx="63739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Times New Roman" pitchFamily="26" charset="0"/>
              </a:rPr>
              <a:t>Given  </a:t>
            </a:r>
            <a:r>
              <a:rPr lang="en-US" sz="2200" i="1" dirty="0">
                <a:latin typeface="Times New Roman" pitchFamily="26" charset="0"/>
              </a:rPr>
              <a:t>C</a:t>
            </a:r>
            <a:r>
              <a:rPr lang="en-US" sz="2200" dirty="0">
                <a:latin typeface="Times New Roman" pitchFamily="26" charset="0"/>
              </a:rPr>
              <a:t>, if</a:t>
            </a:r>
            <a:r>
              <a:rPr lang="en-US" sz="2200" i="1" dirty="0">
                <a:latin typeface="Times New Roman" pitchFamily="26" charset="0"/>
              </a:rPr>
              <a:t>  </a:t>
            </a:r>
            <a:r>
              <a:rPr lang="en-US" sz="2200" dirty="0">
                <a:latin typeface="Times New Roman" pitchFamily="26" charset="0"/>
              </a:rPr>
              <a:t>0</a:t>
            </a:r>
            <a:r>
              <a:rPr lang="en-US" sz="2200" i="1" baseline="30000" dirty="0">
                <a:latin typeface="Times New Roman" pitchFamily="26" charset="0"/>
              </a:rPr>
              <a:t>n</a:t>
            </a:r>
            <a:r>
              <a:rPr lang="en-US" sz="2200" i="1" dirty="0">
                <a:latin typeface="Times New Roman" pitchFamily="26" charset="0"/>
              </a:rPr>
              <a:t> </a:t>
            </a:r>
            <a:r>
              <a:rPr lang="en-US" sz="2200" dirty="0">
                <a:latin typeface="Times New Roman" pitchFamily="26" charset="0"/>
              </a:rPr>
              <a:t> has odd degree, find another node </a:t>
            </a:r>
          </a:p>
          <a:p>
            <a:r>
              <a:rPr lang="en-US" sz="2200" dirty="0">
                <a:latin typeface="Times New Roman" pitchFamily="26" charset="0"/>
              </a:rPr>
              <a:t>with odd degree. Otherwise say “yes”</a:t>
            </a:r>
            <a:r>
              <a:rPr lang="en-US" sz="2200" i="1" dirty="0">
                <a:latin typeface="Times New Roman" pitchFamily="26" charset="0"/>
              </a:rPr>
              <a:t>.</a:t>
            </a:r>
            <a:endParaRPr lang="en-US" sz="2200" dirty="0"/>
          </a:p>
        </p:txBody>
      </p:sp>
      <p:grpSp>
        <p:nvGrpSpPr>
          <p:cNvPr id="6" name="Group 38"/>
          <p:cNvGrpSpPr/>
          <p:nvPr/>
        </p:nvGrpSpPr>
        <p:grpSpPr>
          <a:xfrm>
            <a:off x="212723" y="5769520"/>
            <a:ext cx="8629651" cy="523220"/>
            <a:chOff x="123824" y="6074320"/>
            <a:chExt cx="8283576" cy="523220"/>
          </a:xfrm>
        </p:grpSpPr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123824" y="6137820"/>
              <a:ext cx="92814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200" b="1" dirty="0">
                  <a:latin typeface="Times" pitchFamily="26" charset="0"/>
                  <a:ea typeface="ＭＳ Ｐゴシック" pitchFamily="26" charset="-128"/>
                  <a:cs typeface="ＭＳ Ｐゴシック" pitchFamily="26" charset="-128"/>
                </a:rPr>
                <a:t>PPA = </a:t>
              </a:r>
              <a:endParaRPr lang="en-US" sz="2200" dirty="0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095699" y="6074320"/>
              <a:ext cx="731170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latin typeface="Times New Roman" pitchFamily="26" charset="0"/>
                </a:rPr>
                <a:t>{ </a:t>
              </a:r>
              <a:r>
                <a:rPr lang="en-US" sz="2200" i="1" dirty="0">
                  <a:latin typeface="Times New Roman" pitchFamily="26" charset="0"/>
                </a:rPr>
                <a:t>Search problems in FNP reducible to </a:t>
              </a:r>
              <a:r>
                <a:rPr lang="en-US" sz="2200" dirty="0">
                  <a:latin typeface="Times" pitchFamily="26" charset="0"/>
                  <a:ea typeface="ＭＳ Ｐゴシック" pitchFamily="26" charset="-128"/>
                  <a:cs typeface="ＭＳ Ｐゴシック" pitchFamily="26" charset="-128"/>
                </a:rPr>
                <a:t>ODD DEGREE NODE</a:t>
              </a:r>
              <a:r>
                <a:rPr lang="en-US" sz="2800" dirty="0">
                  <a:latin typeface="Times New Roman" pitchFamily="26" charset="0"/>
                </a:rPr>
                <a:t>}</a:t>
              </a:r>
              <a:r>
                <a:rPr lang="en-US" sz="2200" i="1" dirty="0">
                  <a:latin typeface="Times New Roman" pitchFamily="26" charset="0"/>
                </a:rPr>
                <a:t> </a:t>
              </a:r>
              <a:endParaRPr lang="en-US" sz="2200" dirty="0"/>
            </a:p>
          </p:txBody>
        </p:sp>
      </p:grpSp>
      <p:grpSp>
        <p:nvGrpSpPr>
          <p:cNvPr id="7" name="Group 37"/>
          <p:cNvGrpSpPr/>
          <p:nvPr/>
        </p:nvGrpSpPr>
        <p:grpSpPr>
          <a:xfrm>
            <a:off x="2205567" y="2375475"/>
            <a:ext cx="3194483" cy="786825"/>
            <a:chOff x="2942167" y="2134175"/>
            <a:chExt cx="3194483" cy="786825"/>
          </a:xfrm>
        </p:grpSpPr>
        <p:sp>
          <p:nvSpPr>
            <p:cNvPr id="33" name="Freeform 32"/>
            <p:cNvSpPr/>
            <p:nvPr/>
          </p:nvSpPr>
          <p:spPr bwMode="auto">
            <a:xfrm>
              <a:off x="2942167" y="2413000"/>
              <a:ext cx="829733" cy="508000"/>
            </a:xfrm>
            <a:custGeom>
              <a:avLst/>
              <a:gdLst>
                <a:gd name="connsiteX0" fmla="*/ 55033 w 829733"/>
                <a:gd name="connsiteY0" fmla="*/ 508000 h 508000"/>
                <a:gd name="connsiteX1" fmla="*/ 93133 w 829733"/>
                <a:gd name="connsiteY1" fmla="*/ 152400 h 508000"/>
                <a:gd name="connsiteX2" fmla="*/ 613833 w 829733"/>
                <a:gd name="connsiteY2" fmla="*/ 152400 h 508000"/>
                <a:gd name="connsiteX3" fmla="*/ 829733 w 829733"/>
                <a:gd name="connsiteY3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733" h="508000">
                  <a:moveTo>
                    <a:pt x="55033" y="508000"/>
                  </a:moveTo>
                  <a:cubicBezTo>
                    <a:pt x="27516" y="359833"/>
                    <a:pt x="0" y="211667"/>
                    <a:pt x="93133" y="152400"/>
                  </a:cubicBezTo>
                  <a:cubicBezTo>
                    <a:pt x="186266" y="93133"/>
                    <a:pt x="491066" y="177800"/>
                    <a:pt x="613833" y="152400"/>
                  </a:cubicBezTo>
                  <a:cubicBezTo>
                    <a:pt x="736600" y="127000"/>
                    <a:pt x="829733" y="0"/>
                    <a:pt x="829733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71900" y="2134175"/>
              <a:ext cx="2364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/>
                  <a:cs typeface="Times New Roman"/>
                </a:rPr>
                <a:t>possible adjacent nodes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36522" y="1120745"/>
            <a:ext cx="8067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“If a graph has a node of odd degree, then it must have another.”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49199" y="2647682"/>
                <a:ext cx="30228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&amp; 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199" y="2647682"/>
                <a:ext cx="3022879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302547" y="3959239"/>
                <a:ext cx="4994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547" y="3959239"/>
                <a:ext cx="499432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648005" y="3276600"/>
                <a:ext cx="5053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005" y="3276600"/>
                <a:ext cx="505395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9350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4" grpId="0"/>
      <p:bldP spid="52238" grpId="0"/>
      <p:bldP spid="24" grpId="0" animBg="1"/>
      <p:bldP spid="54296" grpId="0" animBg="1"/>
      <p:bldP spid="54294" grpId="0" animBg="1"/>
      <p:bldP spid="52246" grpId="0"/>
      <p:bldP spid="52247" grpId="0"/>
      <p:bldP spid="42" grpId="0"/>
      <p:bldP spid="3" grpId="0"/>
      <p:bldP spid="29" grpId="0"/>
      <p:bldP spid="3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447800" y="1219200"/>
            <a:ext cx="6618288" cy="5207000"/>
            <a:chOff x="1447800" y="1219200"/>
            <a:chExt cx="6618288" cy="5207000"/>
          </a:xfrm>
        </p:grpSpPr>
        <p:sp>
          <p:nvSpPr>
            <p:cNvPr id="202" name="Rounded Rectangle 201"/>
            <p:cNvSpPr/>
            <p:nvPr/>
          </p:nvSpPr>
          <p:spPr bwMode="auto">
            <a:xfrm>
              <a:off x="1447800" y="1219200"/>
              <a:ext cx="6248400" cy="52070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Text Box 19"/>
            <p:cNvSpPr txBox="1">
              <a:spLocks noChangeArrowheads="1"/>
            </p:cNvSpPr>
            <p:nvPr/>
          </p:nvSpPr>
          <p:spPr bwMode="auto">
            <a:xfrm>
              <a:off x="5903180" y="1320800"/>
              <a:ext cx="21629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Times New Roman" charset="0"/>
                  <a:sym typeface="Symbol" charset="2"/>
                </a:rPr>
                <a:t>{0,1}</a:t>
              </a:r>
              <a:r>
                <a:rPr lang="en-US" i="1" baseline="30000" dirty="0">
                  <a:latin typeface="Times New Roman" charset="0"/>
                  <a:sym typeface="Symbol" charset="2"/>
                </a:rPr>
                <a:t>n</a:t>
              </a:r>
              <a:endParaRPr lang="en-US" i="1" dirty="0">
                <a:latin typeface="Times New Roman" charset="0"/>
              </a:endParaRPr>
            </a:p>
          </p:txBody>
        </p:sp>
        <p:grpSp>
          <p:nvGrpSpPr>
            <p:cNvPr id="2" name="Group 55"/>
            <p:cNvGrpSpPr>
              <a:grpSpLocks/>
            </p:cNvGrpSpPr>
            <p:nvPr/>
          </p:nvGrpSpPr>
          <p:grpSpPr bwMode="auto">
            <a:xfrm>
              <a:off x="2681288" y="2438399"/>
              <a:ext cx="1827456" cy="1735667"/>
              <a:chOff x="1689" y="1584"/>
              <a:chExt cx="1095" cy="960"/>
            </a:xfrm>
          </p:grpSpPr>
          <p:sp>
            <p:nvSpPr>
              <p:cNvPr id="122" name="Oval 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Oval 6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Oval 7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Oval 8"/>
              <p:cNvSpPr>
                <a:spLocks noChangeArrowheads="1"/>
              </p:cNvSpPr>
              <p:nvPr/>
            </p:nvSpPr>
            <p:spPr bwMode="auto">
              <a:xfrm>
                <a:off x="2421" y="229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9"/>
              <p:cNvSpPr>
                <a:spLocks noChangeShapeType="1"/>
              </p:cNvSpPr>
              <p:nvPr/>
            </p:nvSpPr>
            <p:spPr bwMode="auto">
              <a:xfrm flipV="1">
                <a:off x="1776" y="1632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10"/>
              <p:cNvSpPr>
                <a:spLocks noChangeShapeType="1"/>
              </p:cNvSpPr>
              <p:nvPr/>
            </p:nvSpPr>
            <p:spPr bwMode="auto">
              <a:xfrm>
                <a:off x="2352" y="1632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11"/>
              <p:cNvSpPr>
                <a:spLocks noChangeShapeType="1"/>
              </p:cNvSpPr>
              <p:nvPr/>
            </p:nvSpPr>
            <p:spPr bwMode="auto">
              <a:xfrm flipH="1">
                <a:off x="2496" y="1920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Oval 12"/>
              <p:cNvSpPr>
                <a:spLocks noChangeArrowheads="1"/>
              </p:cNvSpPr>
              <p:nvPr/>
            </p:nvSpPr>
            <p:spPr bwMode="auto">
              <a:xfrm>
                <a:off x="1689" y="2217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Oval 13"/>
              <p:cNvSpPr>
                <a:spLocks noChangeArrowheads="1"/>
              </p:cNvSpPr>
              <p:nvPr/>
            </p:nvSpPr>
            <p:spPr bwMode="auto">
              <a:xfrm>
                <a:off x="2016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14"/>
              <p:cNvSpPr>
                <a:spLocks noChangeShapeType="1"/>
              </p:cNvSpPr>
              <p:nvPr/>
            </p:nvSpPr>
            <p:spPr bwMode="auto">
              <a:xfrm flipV="1">
                <a:off x="1728" y="1824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15"/>
              <p:cNvSpPr>
                <a:spLocks noChangeShapeType="1"/>
              </p:cNvSpPr>
              <p:nvPr/>
            </p:nvSpPr>
            <p:spPr bwMode="auto">
              <a:xfrm flipH="1">
                <a:off x="2112" y="234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16"/>
              <p:cNvSpPr>
                <a:spLocks noChangeShapeType="1"/>
              </p:cNvSpPr>
              <p:nvPr/>
            </p:nvSpPr>
            <p:spPr bwMode="auto">
              <a:xfrm flipH="1" flipV="1">
                <a:off x="1776" y="2304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" name="Group 54"/>
            <p:cNvGrpSpPr>
              <a:grpSpLocks/>
            </p:cNvGrpSpPr>
            <p:nvPr/>
          </p:nvGrpSpPr>
          <p:grpSpPr bwMode="auto">
            <a:xfrm>
              <a:off x="4953000" y="1904999"/>
              <a:ext cx="1827457" cy="1735667"/>
              <a:chOff x="3225" y="1680"/>
              <a:chExt cx="1095" cy="960"/>
            </a:xfrm>
          </p:grpSpPr>
          <p:sp>
            <p:nvSpPr>
              <p:cNvPr id="158" name="Oval 17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Oval 18"/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Oval 19"/>
              <p:cNvSpPr>
                <a:spLocks noChangeArrowheads="1"/>
              </p:cNvSpPr>
              <p:nvPr/>
            </p:nvSpPr>
            <p:spPr bwMode="auto">
              <a:xfrm>
                <a:off x="4224" y="19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Oval 20"/>
              <p:cNvSpPr>
                <a:spLocks noChangeArrowheads="1"/>
              </p:cNvSpPr>
              <p:nvPr/>
            </p:nvSpPr>
            <p:spPr bwMode="auto">
              <a:xfrm>
                <a:off x="3957" y="2391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Line 21"/>
              <p:cNvSpPr>
                <a:spLocks noChangeShapeType="1"/>
              </p:cNvSpPr>
              <p:nvPr/>
            </p:nvSpPr>
            <p:spPr bwMode="auto">
              <a:xfrm flipV="1">
                <a:off x="3312" y="1728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Line 22"/>
              <p:cNvSpPr>
                <a:spLocks noChangeShapeType="1"/>
              </p:cNvSpPr>
              <p:nvPr/>
            </p:nvSpPr>
            <p:spPr bwMode="auto">
              <a:xfrm>
                <a:off x="3888" y="1728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Line 23"/>
              <p:cNvSpPr>
                <a:spLocks noChangeShapeType="1"/>
              </p:cNvSpPr>
              <p:nvPr/>
            </p:nvSpPr>
            <p:spPr bwMode="auto">
              <a:xfrm flipH="1">
                <a:off x="4032" y="2016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Oval 24"/>
              <p:cNvSpPr>
                <a:spLocks noChangeArrowheads="1"/>
              </p:cNvSpPr>
              <p:nvPr/>
            </p:nvSpPr>
            <p:spPr bwMode="auto">
              <a:xfrm>
                <a:off x="3225" y="2313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Oval 25"/>
              <p:cNvSpPr>
                <a:spLocks noChangeArrowheads="1"/>
              </p:cNvSpPr>
              <p:nvPr/>
            </p:nvSpPr>
            <p:spPr bwMode="auto">
              <a:xfrm>
                <a:off x="3552" y="25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Line 26"/>
              <p:cNvSpPr>
                <a:spLocks noChangeShapeType="1"/>
              </p:cNvSpPr>
              <p:nvPr/>
            </p:nvSpPr>
            <p:spPr bwMode="auto">
              <a:xfrm flipV="1">
                <a:off x="3264" y="1920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Line 27"/>
              <p:cNvSpPr>
                <a:spLocks noChangeShapeType="1"/>
              </p:cNvSpPr>
              <p:nvPr/>
            </p:nvSpPr>
            <p:spPr bwMode="auto">
              <a:xfrm flipH="1">
                <a:off x="3648" y="2439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Line 28"/>
              <p:cNvSpPr>
                <a:spLocks noChangeShapeType="1"/>
              </p:cNvSpPr>
              <p:nvPr/>
            </p:nvSpPr>
            <p:spPr bwMode="auto">
              <a:xfrm flipH="1" flipV="1">
                <a:off x="3312" y="2400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0" name="Oval 29"/>
            <p:cNvSpPr>
              <a:spLocks noChangeArrowheads="1"/>
            </p:cNvSpPr>
            <p:nvPr/>
          </p:nvSpPr>
          <p:spPr bwMode="auto">
            <a:xfrm>
              <a:off x="1890712" y="4876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Oval 30"/>
            <p:cNvSpPr>
              <a:spLocks noChangeArrowheads="1"/>
            </p:cNvSpPr>
            <p:nvPr/>
          </p:nvSpPr>
          <p:spPr bwMode="auto">
            <a:xfrm>
              <a:off x="2805112" y="46481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Oval 31"/>
            <p:cNvSpPr>
              <a:spLocks noChangeArrowheads="1"/>
            </p:cNvSpPr>
            <p:nvPr/>
          </p:nvSpPr>
          <p:spPr bwMode="auto">
            <a:xfrm>
              <a:off x="3414712" y="5105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32"/>
            <p:cNvSpPr>
              <a:spLocks noChangeArrowheads="1"/>
            </p:cNvSpPr>
            <p:nvPr/>
          </p:nvSpPr>
          <p:spPr bwMode="auto">
            <a:xfrm>
              <a:off x="4267199" y="5105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33"/>
            <p:cNvSpPr>
              <a:spLocks noChangeShapeType="1"/>
            </p:cNvSpPr>
            <p:nvPr/>
          </p:nvSpPr>
          <p:spPr bwMode="auto">
            <a:xfrm flipV="1">
              <a:off x="1966913" y="4724400"/>
              <a:ext cx="859570" cy="260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34"/>
            <p:cNvSpPr>
              <a:spLocks noChangeShapeType="1"/>
            </p:cNvSpPr>
            <p:nvPr/>
          </p:nvSpPr>
          <p:spPr bwMode="auto">
            <a:xfrm>
              <a:off x="2881313" y="4724399"/>
              <a:ext cx="560754" cy="4339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35"/>
            <p:cNvSpPr>
              <a:spLocks noChangeShapeType="1"/>
            </p:cNvSpPr>
            <p:nvPr/>
          </p:nvSpPr>
          <p:spPr bwMode="auto">
            <a:xfrm>
              <a:off x="3490913" y="5181600"/>
              <a:ext cx="8160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Text Box 43"/>
            <p:cNvSpPr txBox="1">
              <a:spLocks noChangeArrowheads="1"/>
            </p:cNvSpPr>
            <p:nvPr/>
          </p:nvSpPr>
          <p:spPr bwMode="auto">
            <a:xfrm>
              <a:off x="4343400" y="4876800"/>
              <a:ext cx="9612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i="1">
                  <a:latin typeface="Times New Roman" charset="0"/>
                  <a:sym typeface="Symbol" charset="2"/>
                </a:rPr>
                <a:t>...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78" name="Oval 44"/>
            <p:cNvSpPr>
              <a:spLocks noChangeArrowheads="1"/>
            </p:cNvSpPr>
            <p:nvPr/>
          </p:nvSpPr>
          <p:spPr bwMode="auto">
            <a:xfrm>
              <a:off x="5167312" y="5105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46"/>
            <p:cNvSpPr>
              <a:spLocks noChangeShapeType="1"/>
            </p:cNvSpPr>
            <p:nvPr/>
          </p:nvSpPr>
          <p:spPr bwMode="auto">
            <a:xfrm>
              <a:off x="5243513" y="5181600"/>
              <a:ext cx="8160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53"/>
            <p:cNvGrpSpPr>
              <a:grpSpLocks/>
            </p:cNvGrpSpPr>
            <p:nvPr/>
          </p:nvGrpSpPr>
          <p:grpSpPr bwMode="auto">
            <a:xfrm>
              <a:off x="6476999" y="2895599"/>
              <a:ext cx="836125" cy="1735667"/>
              <a:chOff x="4416" y="1824"/>
              <a:chExt cx="501" cy="960"/>
            </a:xfrm>
          </p:grpSpPr>
          <p:sp>
            <p:nvSpPr>
              <p:cNvPr id="182" name="Oval 36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Oval 37"/>
              <p:cNvSpPr>
                <a:spLocks noChangeArrowheads="1"/>
              </p:cNvSpPr>
              <p:nvPr/>
            </p:nvSpPr>
            <p:spPr bwMode="auto">
              <a:xfrm>
                <a:off x="4821" y="253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Line 38"/>
              <p:cNvSpPr>
                <a:spLocks noChangeShapeType="1"/>
              </p:cNvSpPr>
              <p:nvPr/>
            </p:nvSpPr>
            <p:spPr bwMode="auto">
              <a:xfrm flipH="1">
                <a:off x="4656" y="1872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Line 39"/>
              <p:cNvSpPr>
                <a:spLocks noChangeShapeType="1"/>
              </p:cNvSpPr>
              <p:nvPr/>
            </p:nvSpPr>
            <p:spPr bwMode="auto">
              <a:xfrm>
                <a:off x="4656" y="2208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Oval 40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Line 41"/>
              <p:cNvSpPr>
                <a:spLocks noChangeShapeType="1"/>
              </p:cNvSpPr>
              <p:nvPr/>
            </p:nvSpPr>
            <p:spPr bwMode="auto">
              <a:xfrm flipH="1">
                <a:off x="4512" y="258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Oval 47"/>
              <p:cNvSpPr>
                <a:spLocks noChangeArrowheads="1"/>
              </p:cNvSpPr>
              <p:nvPr/>
            </p:nvSpPr>
            <p:spPr bwMode="auto">
              <a:xfrm>
                <a:off x="4704" y="18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9" name="Oval 56"/>
            <p:cNvSpPr>
              <a:spLocks noChangeArrowheads="1"/>
            </p:cNvSpPr>
            <p:nvPr/>
          </p:nvSpPr>
          <p:spPr bwMode="auto">
            <a:xfrm>
              <a:off x="4648199" y="36575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Oval 57"/>
            <p:cNvSpPr>
              <a:spLocks noChangeArrowheads="1"/>
            </p:cNvSpPr>
            <p:nvPr/>
          </p:nvSpPr>
          <p:spPr bwMode="auto">
            <a:xfrm>
              <a:off x="4648199" y="2209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58"/>
            <p:cNvSpPr>
              <a:spLocks noChangeArrowheads="1"/>
            </p:cNvSpPr>
            <p:nvPr/>
          </p:nvSpPr>
          <p:spPr bwMode="auto">
            <a:xfrm>
              <a:off x="1752599" y="32765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59"/>
            <p:cNvSpPr>
              <a:spLocks noChangeArrowheads="1"/>
            </p:cNvSpPr>
            <p:nvPr/>
          </p:nvSpPr>
          <p:spPr bwMode="auto">
            <a:xfrm>
              <a:off x="2285999" y="309562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60"/>
            <p:cNvSpPr>
              <a:spLocks noChangeArrowheads="1"/>
            </p:cNvSpPr>
            <p:nvPr/>
          </p:nvSpPr>
          <p:spPr bwMode="auto">
            <a:xfrm>
              <a:off x="2209799" y="362902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Text Box 42"/>
            <p:cNvSpPr txBox="1">
              <a:spLocks noChangeArrowheads="1"/>
            </p:cNvSpPr>
            <p:nvPr/>
          </p:nvSpPr>
          <p:spPr bwMode="auto">
            <a:xfrm>
              <a:off x="1530226" y="4637100"/>
              <a:ext cx="50800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Times New Roman" charset="0"/>
                  <a:sym typeface="Symbol" charset="2"/>
                </a:rPr>
                <a:t>0</a:t>
              </a:r>
              <a:r>
                <a:rPr lang="en-US" i="1" baseline="30000" dirty="0">
                  <a:latin typeface="Times New Roman" charset="0"/>
                  <a:sym typeface="Symbol" charset="2"/>
                </a:rPr>
                <a:t>n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95" name="Oval 57"/>
            <p:cNvSpPr>
              <a:spLocks noChangeArrowheads="1"/>
            </p:cNvSpPr>
            <p:nvPr/>
          </p:nvSpPr>
          <p:spPr bwMode="auto">
            <a:xfrm>
              <a:off x="3352799" y="2819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Oval 56"/>
            <p:cNvSpPr>
              <a:spLocks noChangeArrowheads="1"/>
            </p:cNvSpPr>
            <p:nvPr/>
          </p:nvSpPr>
          <p:spPr bwMode="auto">
            <a:xfrm>
              <a:off x="3428999" y="3352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Oval 57"/>
            <p:cNvSpPr>
              <a:spLocks noChangeArrowheads="1"/>
            </p:cNvSpPr>
            <p:nvPr/>
          </p:nvSpPr>
          <p:spPr bwMode="auto">
            <a:xfrm>
              <a:off x="5562599" y="231457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Oval 56"/>
            <p:cNvSpPr>
              <a:spLocks noChangeArrowheads="1"/>
            </p:cNvSpPr>
            <p:nvPr/>
          </p:nvSpPr>
          <p:spPr bwMode="auto">
            <a:xfrm>
              <a:off x="5638799" y="284797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Oval 56"/>
            <p:cNvSpPr>
              <a:spLocks noChangeArrowheads="1"/>
            </p:cNvSpPr>
            <p:nvPr/>
          </p:nvSpPr>
          <p:spPr bwMode="auto">
            <a:xfrm>
              <a:off x="5105399" y="38861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Oval 56"/>
            <p:cNvSpPr>
              <a:spLocks noChangeArrowheads="1"/>
            </p:cNvSpPr>
            <p:nvPr/>
          </p:nvSpPr>
          <p:spPr bwMode="auto">
            <a:xfrm>
              <a:off x="4800599" y="42671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Oval 56"/>
            <p:cNvSpPr>
              <a:spLocks noChangeArrowheads="1"/>
            </p:cNvSpPr>
            <p:nvPr/>
          </p:nvSpPr>
          <p:spPr bwMode="auto">
            <a:xfrm>
              <a:off x="5638799" y="44195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Oval 45"/>
            <p:cNvSpPr>
              <a:spLocks noChangeArrowheads="1"/>
            </p:cNvSpPr>
            <p:nvPr/>
          </p:nvSpPr>
          <p:spPr bwMode="auto">
            <a:xfrm>
              <a:off x="6019799" y="5105399"/>
              <a:ext cx="160215" cy="17356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3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The Undirected Graph</a:t>
            </a:r>
            <a:endParaRPr lang="en-US" sz="3600" dirty="0">
              <a:effectLst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6400799" y="5377933"/>
            <a:ext cx="1346980" cy="400110"/>
            <a:chOff x="6400799" y="5377933"/>
            <a:chExt cx="1346980" cy="400110"/>
          </a:xfrm>
        </p:grpSpPr>
        <p:sp>
          <p:nvSpPr>
            <p:cNvPr id="63" name="Oval 45"/>
            <p:cNvSpPr>
              <a:spLocks noChangeArrowheads="1"/>
            </p:cNvSpPr>
            <p:nvPr/>
          </p:nvSpPr>
          <p:spPr bwMode="auto">
            <a:xfrm>
              <a:off x="6400799" y="5499099"/>
              <a:ext cx="160215" cy="17356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527799" y="5377933"/>
              <a:ext cx="12199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/>
                  <a:cs typeface="Times New Roman"/>
                </a:rPr>
                <a:t>= solution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166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sz="3600" dirty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PLS: Polynomial Local Search  </a:t>
            </a:r>
            <a:br>
              <a:rPr lang="en-US" sz="3600" dirty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</a:br>
            <a:r>
              <a:rPr lang="en-US" sz="2400" dirty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[Johnson, Papadimitriou, </a:t>
            </a:r>
            <a:r>
              <a:rPr lang="en-US" sz="2400" dirty="0" err="1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Yannakakis</a:t>
            </a:r>
            <a:r>
              <a:rPr lang="en-US" sz="2400" dirty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 ’89]</a:t>
            </a:r>
          </a:p>
        </p:txBody>
      </p:sp>
      <p:sp>
        <p:nvSpPr>
          <p:cNvPr id="52229" name="Rectangle 11"/>
          <p:cNvSpPr>
            <a:spLocks noChangeArrowheads="1"/>
          </p:cNvSpPr>
          <p:nvPr/>
        </p:nvSpPr>
        <p:spPr bwMode="auto">
          <a:xfrm>
            <a:off x="123825" y="1892300"/>
            <a:ext cx="81438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Times New Roman" pitchFamily="26" charset="0"/>
              </a:rPr>
              <a:t>Suppose that a DAG with vertex set {0,1}</a:t>
            </a:r>
            <a:r>
              <a:rPr lang="en-US" sz="2200" baseline="30000" dirty="0">
                <a:latin typeface="Times New Roman" pitchFamily="26" charset="0"/>
              </a:rPr>
              <a:t>n</a:t>
            </a:r>
            <a:r>
              <a:rPr lang="en-US" sz="2200" dirty="0">
                <a:latin typeface="Times New Roman" pitchFamily="26" charset="0"/>
              </a:rPr>
              <a:t> is defined by two circuits:</a:t>
            </a:r>
            <a:endParaRPr lang="en-US" sz="2200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138363" y="2449513"/>
            <a:ext cx="1149350" cy="1231900"/>
            <a:chOff x="2382520" y="4343400"/>
            <a:chExt cx="822960" cy="822960"/>
          </a:xfrm>
        </p:grpSpPr>
        <p:sp>
          <p:nvSpPr>
            <p:cNvPr id="54300" name="Rectangle 12"/>
            <p:cNvSpPr>
              <a:spLocks noChangeArrowheads="1"/>
            </p:cNvSpPr>
            <p:nvPr/>
          </p:nvSpPr>
          <p:spPr bwMode="auto">
            <a:xfrm>
              <a:off x="2382520" y="4343400"/>
              <a:ext cx="822960" cy="822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01" name="TextBox 14"/>
            <p:cNvSpPr txBox="1">
              <a:spLocks noChangeArrowheads="1"/>
            </p:cNvSpPr>
            <p:nvPr/>
          </p:nvSpPr>
          <p:spPr bwMode="auto">
            <a:xfrm>
              <a:off x="2608987" y="4521253"/>
              <a:ext cx="519669" cy="370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000" i="1" dirty="0">
                  <a:latin typeface="Times New Roman"/>
                  <a:cs typeface="Times New Roman"/>
                </a:rPr>
                <a:t>A</a:t>
              </a:r>
            </a:p>
          </p:txBody>
        </p:sp>
      </p:grpSp>
      <p:cxnSp>
        <p:nvCxnSpPr>
          <p:cNvPr id="52232" name="Straight Arrow Connector 21"/>
          <p:cNvCxnSpPr>
            <a:cxnSpLocks noChangeShapeType="1"/>
          </p:cNvCxnSpPr>
          <p:nvPr/>
        </p:nvCxnSpPr>
        <p:spPr bwMode="auto">
          <a:xfrm>
            <a:off x="1804988" y="3073401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4" name="TextBox 23"/>
          <p:cNvSpPr txBox="1">
            <a:spLocks noChangeArrowheads="1"/>
          </p:cNvSpPr>
          <p:nvPr/>
        </p:nvSpPr>
        <p:spPr bwMode="auto">
          <a:xfrm>
            <a:off x="668471" y="2816226"/>
            <a:ext cx="1022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cxnSp>
        <p:nvCxnSpPr>
          <p:cNvPr id="52236" name="Straight Arrow Connector 25"/>
          <p:cNvCxnSpPr>
            <a:cxnSpLocks noChangeShapeType="1"/>
          </p:cNvCxnSpPr>
          <p:nvPr/>
        </p:nvCxnSpPr>
        <p:spPr bwMode="auto">
          <a:xfrm>
            <a:off x="3287713" y="3063876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8" name="TextBox 27"/>
          <p:cNvSpPr txBox="1">
            <a:spLocks noChangeArrowheads="1"/>
          </p:cNvSpPr>
          <p:nvPr/>
        </p:nvSpPr>
        <p:spPr bwMode="auto">
          <a:xfrm>
            <a:off x="3559175" y="2822576"/>
            <a:ext cx="28846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{node id</a:t>
            </a:r>
            <a:r>
              <a:rPr lang="en-US" sz="2200" baseline="-25000" dirty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1</a:t>
            </a:r>
            <a:r>
              <a:rPr lang="en-US" sz="2200" dirty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, …, node </a:t>
            </a:r>
            <a:r>
              <a:rPr lang="en-US" sz="2200" dirty="0" err="1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id</a:t>
            </a:r>
            <a:r>
              <a:rPr lang="en-US" sz="2200" baseline="-25000" dirty="0" err="1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k</a:t>
            </a:r>
            <a:r>
              <a:rPr lang="en-US" sz="2200" dirty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}</a:t>
            </a:r>
          </a:p>
        </p:txBody>
      </p:sp>
      <p:sp>
        <p:nvSpPr>
          <p:cNvPr id="52246" name="Rectangle 11"/>
          <p:cNvSpPr>
            <a:spLocks noChangeArrowheads="1"/>
          </p:cNvSpPr>
          <p:nvPr/>
        </p:nvSpPr>
        <p:spPr bwMode="auto">
          <a:xfrm>
            <a:off x="123824" y="5487313"/>
            <a:ext cx="17130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FIND SINK</a:t>
            </a:r>
            <a:r>
              <a:rPr lang="en-US" sz="2200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:</a:t>
            </a:r>
            <a:endParaRPr lang="en-US" sz="2200" dirty="0"/>
          </a:p>
        </p:txBody>
      </p:sp>
      <p:sp>
        <p:nvSpPr>
          <p:cNvPr id="52247" name="Rectangle 29"/>
          <p:cNvSpPr>
            <a:spLocks noChangeArrowheads="1"/>
          </p:cNvSpPr>
          <p:nvPr/>
        </p:nvSpPr>
        <p:spPr bwMode="auto">
          <a:xfrm>
            <a:off x="1982612" y="5457279"/>
            <a:ext cx="7161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Times New Roman" pitchFamily="26" charset="0"/>
              </a:rPr>
              <a:t>Given  </a:t>
            </a:r>
            <a:r>
              <a:rPr lang="en-US" sz="2200" i="1" dirty="0">
                <a:latin typeface="Times New Roman" pitchFamily="26" charset="0"/>
              </a:rPr>
              <a:t>C, F</a:t>
            </a:r>
            <a:r>
              <a:rPr lang="en-US" sz="2200" dirty="0">
                <a:latin typeface="Times New Roman" pitchFamily="26" charset="0"/>
              </a:rPr>
              <a:t>:  Find </a:t>
            </a:r>
            <a:r>
              <a:rPr lang="en-US" sz="2200" i="1" dirty="0" err="1">
                <a:latin typeface="Times New Roman" pitchFamily="26" charset="0"/>
              </a:rPr>
              <a:t>x</a:t>
            </a:r>
            <a:r>
              <a:rPr lang="en-US" sz="2200" dirty="0">
                <a:latin typeface="Times New Roman" pitchFamily="26" charset="0"/>
              </a:rPr>
              <a:t>  </a:t>
            </a:r>
            <a:r>
              <a:rPr lang="en-US" sz="2200" dirty="0" err="1">
                <a:latin typeface="Times New Roman" pitchFamily="26" charset="0"/>
              </a:rPr>
              <a:t>s.t</a:t>
            </a:r>
            <a:r>
              <a:rPr lang="en-US" sz="2200" dirty="0">
                <a:latin typeface="Times New Roman" pitchFamily="26" charset="0"/>
              </a:rPr>
              <a:t>. </a:t>
            </a:r>
            <a:r>
              <a:rPr lang="en-US" sz="2200" dirty="0" err="1">
                <a:latin typeface="Times New Roman" pitchFamily="26" charset="0"/>
              </a:rPr>
              <a:t>F(x</a:t>
            </a:r>
            <a:r>
              <a:rPr lang="en-US" sz="2200" dirty="0">
                <a:latin typeface="Times New Roman" pitchFamily="26" charset="0"/>
              </a:rPr>
              <a:t>) ≥ </a:t>
            </a:r>
            <a:r>
              <a:rPr lang="en-US" sz="2200" dirty="0" err="1">
                <a:latin typeface="Times New Roman" pitchFamily="26" charset="0"/>
              </a:rPr>
              <a:t>F(y</a:t>
            </a:r>
            <a:r>
              <a:rPr lang="en-US" sz="2200" dirty="0">
                <a:latin typeface="Times New Roman" pitchFamily="26" charset="0"/>
              </a:rPr>
              <a:t>), for all </a:t>
            </a:r>
            <a:r>
              <a:rPr lang="en-US" sz="2200" i="1" dirty="0" err="1">
                <a:latin typeface="Times New Roman" pitchFamily="26" charset="0"/>
              </a:rPr>
              <a:t>y</a:t>
            </a:r>
            <a:r>
              <a:rPr lang="en-US" sz="2200" dirty="0">
                <a:latin typeface="Times New Roman" pitchFamily="26" charset="0"/>
              </a:rPr>
              <a:t> </a:t>
            </a:r>
            <a:r>
              <a:rPr lang="en-US" dirty="0" err="1">
                <a:sym typeface="Symbol"/>
              </a:rPr>
              <a:t></a:t>
            </a:r>
            <a:r>
              <a:rPr lang="en-US" sz="2400" dirty="0">
                <a:sym typeface="Symbol"/>
              </a:rPr>
              <a:t> </a:t>
            </a:r>
            <a:r>
              <a:rPr lang="en-US" sz="2200" i="1" dirty="0" err="1">
                <a:latin typeface="Times New Roman" pitchFamily="26" charset="0"/>
              </a:rPr>
              <a:t>C</a:t>
            </a:r>
            <a:r>
              <a:rPr lang="en-US" sz="2200" dirty="0" err="1">
                <a:latin typeface="Times New Roman" pitchFamily="26" charset="0"/>
              </a:rPr>
              <a:t>(</a:t>
            </a:r>
            <a:r>
              <a:rPr lang="en-US" sz="2200" i="1" dirty="0" err="1">
                <a:latin typeface="Times New Roman" pitchFamily="26" charset="0"/>
              </a:rPr>
              <a:t>x</a:t>
            </a:r>
            <a:r>
              <a:rPr lang="en-US" sz="2200" dirty="0">
                <a:latin typeface="Times New Roman" pitchFamily="26" charset="0"/>
              </a:rPr>
              <a:t>). </a:t>
            </a:r>
            <a:endParaRPr lang="en-US" sz="2200" dirty="0"/>
          </a:p>
        </p:txBody>
      </p:sp>
      <p:grpSp>
        <p:nvGrpSpPr>
          <p:cNvPr id="3" name="Group 38"/>
          <p:cNvGrpSpPr/>
          <p:nvPr/>
        </p:nvGrpSpPr>
        <p:grpSpPr>
          <a:xfrm>
            <a:off x="212723" y="6010820"/>
            <a:ext cx="8629651" cy="523220"/>
            <a:chOff x="123824" y="6074320"/>
            <a:chExt cx="8283576" cy="523220"/>
          </a:xfrm>
        </p:grpSpPr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123824" y="6137820"/>
              <a:ext cx="92814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200" b="1" dirty="0">
                  <a:latin typeface="Times" pitchFamily="26" charset="0"/>
                  <a:ea typeface="ＭＳ Ｐゴシック" pitchFamily="26" charset="-128"/>
                  <a:cs typeface="ＭＳ Ｐゴシック" pitchFamily="26" charset="-128"/>
                </a:rPr>
                <a:t>PLS = </a:t>
              </a:r>
              <a:endParaRPr lang="en-US" sz="2200" dirty="0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095699" y="6074320"/>
              <a:ext cx="731170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latin typeface="Times New Roman" pitchFamily="26" charset="0"/>
                </a:rPr>
                <a:t>{</a:t>
              </a:r>
              <a:r>
                <a:rPr lang="en-US" sz="2200" i="1" dirty="0">
                  <a:latin typeface="Times New Roman" pitchFamily="26" charset="0"/>
                </a:rPr>
                <a:t> Search problems in FNP reducible to </a:t>
              </a:r>
              <a:r>
                <a:rPr lang="en-US" sz="2200" dirty="0">
                  <a:latin typeface="Times" pitchFamily="26" charset="0"/>
                  <a:ea typeface="ＭＳ Ｐゴシック" pitchFamily="26" charset="-128"/>
                  <a:cs typeface="ＭＳ Ｐゴシック" pitchFamily="26" charset="-128"/>
                </a:rPr>
                <a:t>FIND SINK</a:t>
              </a:r>
              <a:r>
                <a:rPr lang="en-US" sz="2800" dirty="0">
                  <a:latin typeface="Times New Roman" pitchFamily="26" charset="0"/>
                </a:rPr>
                <a:t>}</a:t>
              </a:r>
              <a:r>
                <a:rPr lang="en-US" sz="2200" i="1" dirty="0">
                  <a:latin typeface="Times New Roman" pitchFamily="26" charset="0"/>
                </a:rPr>
                <a:t> </a:t>
              </a:r>
              <a:endParaRPr lang="en-US" sz="2200" dirty="0"/>
            </a:p>
          </p:txBody>
        </p:sp>
      </p:grpSp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2138363" y="4023843"/>
            <a:ext cx="1149350" cy="927570"/>
            <a:chOff x="2382520" y="4343400"/>
            <a:chExt cx="822960" cy="822960"/>
          </a:xfrm>
        </p:grpSpPr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382520" y="4343400"/>
              <a:ext cx="822960" cy="822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Box 14"/>
            <p:cNvSpPr txBox="1">
              <a:spLocks noChangeArrowheads="1"/>
            </p:cNvSpPr>
            <p:nvPr/>
          </p:nvSpPr>
          <p:spPr bwMode="auto">
            <a:xfrm>
              <a:off x="2608987" y="4467831"/>
              <a:ext cx="519669" cy="491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000" i="1" dirty="0">
                  <a:latin typeface="Times New Roman"/>
                  <a:cs typeface="Times New Roman"/>
                </a:rPr>
                <a:t>F</a:t>
              </a:r>
            </a:p>
          </p:txBody>
        </p:sp>
      </p:grpSp>
      <p:cxnSp>
        <p:nvCxnSpPr>
          <p:cNvPr id="19" name="Straight Arrow Connector 21"/>
          <p:cNvCxnSpPr>
            <a:cxnSpLocks noChangeShapeType="1"/>
          </p:cNvCxnSpPr>
          <p:nvPr/>
        </p:nvCxnSpPr>
        <p:spPr bwMode="auto">
          <a:xfrm>
            <a:off x="1804988" y="4457701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668471" y="4200526"/>
            <a:ext cx="1022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00" y="4330700"/>
            <a:ext cx="558800" cy="5588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4088" y="4227513"/>
            <a:ext cx="1587500" cy="571500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2940050" y="4204227"/>
            <a:ext cx="1708150" cy="672573"/>
            <a:chOff x="2940050" y="4432827"/>
            <a:chExt cx="1708150" cy="672573"/>
          </a:xfrm>
        </p:grpSpPr>
        <p:cxnSp>
          <p:nvCxnSpPr>
            <p:cNvPr id="21" name="Straight Arrow Connector 25"/>
            <p:cNvCxnSpPr>
              <a:cxnSpLocks noChangeShapeType="1"/>
            </p:cNvCxnSpPr>
            <p:nvPr/>
          </p:nvCxnSpPr>
          <p:spPr bwMode="auto">
            <a:xfrm>
              <a:off x="3292475" y="4684714"/>
              <a:ext cx="3048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pSp>
          <p:nvGrpSpPr>
            <p:cNvPr id="29" name="Group 28"/>
            <p:cNvGrpSpPr/>
            <p:nvPr/>
          </p:nvGrpSpPr>
          <p:grpSpPr>
            <a:xfrm>
              <a:off x="2940050" y="4432827"/>
              <a:ext cx="1708150" cy="672573"/>
              <a:chOff x="2940050" y="3658127"/>
              <a:chExt cx="1708150" cy="672573"/>
            </a:xfrm>
          </p:grpSpPr>
          <p:pic>
            <p:nvPicPr>
              <p:cNvPr id="23" name="Picture 22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89400" y="3771900"/>
                <a:ext cx="558800" cy="558800"/>
              </a:xfrm>
              <a:prstGeom prst="rect">
                <a:avLst/>
              </a:prstGeom>
            </p:spPr>
          </p:pic>
          <p:pic>
            <p:nvPicPr>
              <p:cNvPr id="26" name="Picture 25" descr="latex-image-1.pd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40050" y="3658127"/>
                <a:ext cx="1587500" cy="584200"/>
              </a:xfrm>
              <a:prstGeom prst="rect">
                <a:avLst/>
              </a:prstGeom>
            </p:spPr>
          </p:pic>
        </p:grpSp>
      </p:grpSp>
      <p:sp>
        <p:nvSpPr>
          <p:cNvPr id="32" name="Line 47"/>
          <p:cNvSpPr>
            <a:spLocks noChangeShapeType="1"/>
          </p:cNvSpPr>
          <p:nvPr/>
        </p:nvSpPr>
        <p:spPr bwMode="auto">
          <a:xfrm flipV="1">
            <a:off x="5830888" y="42164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28"/>
          <p:cNvGrpSpPr>
            <a:grpSpLocks/>
          </p:cNvGrpSpPr>
          <p:nvPr/>
        </p:nvGrpSpPr>
        <p:grpSpPr bwMode="auto">
          <a:xfrm>
            <a:off x="5635625" y="4521200"/>
            <a:ext cx="347663" cy="554038"/>
            <a:chOff x="5635625" y="4953000"/>
            <a:chExt cx="347663" cy="554038"/>
          </a:xfrm>
        </p:grpSpPr>
        <p:sp>
          <p:nvSpPr>
            <p:cNvPr id="34" name="Oval 43"/>
            <p:cNvSpPr>
              <a:spLocks noChangeArrowheads="1"/>
            </p:cNvSpPr>
            <p:nvPr/>
          </p:nvSpPr>
          <p:spPr bwMode="auto">
            <a:xfrm>
              <a:off x="5754688" y="49530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5" name="Picture 25" descr="latex-image-1.pdf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635625" y="5291138"/>
              <a:ext cx="2667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Group 27"/>
          <p:cNvGrpSpPr>
            <a:grpSpLocks/>
          </p:cNvGrpSpPr>
          <p:nvPr/>
        </p:nvGrpSpPr>
        <p:grpSpPr bwMode="auto">
          <a:xfrm>
            <a:off x="6669088" y="4064000"/>
            <a:ext cx="382587" cy="546100"/>
            <a:chOff x="6669088" y="4495800"/>
            <a:chExt cx="382587" cy="546100"/>
          </a:xfrm>
        </p:grpSpPr>
        <p:sp>
          <p:nvSpPr>
            <p:cNvPr id="37" name="Oval 44"/>
            <p:cNvSpPr>
              <a:spLocks noChangeArrowheads="1"/>
            </p:cNvSpPr>
            <p:nvPr/>
          </p:nvSpPr>
          <p:spPr bwMode="auto">
            <a:xfrm>
              <a:off x="6669088" y="44958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8" name="Picture 26" descr="latex-image-1.pd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772275" y="4826000"/>
              <a:ext cx="2794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" name="TextBox 40"/>
          <p:cNvSpPr txBox="1"/>
          <p:nvPr/>
        </p:nvSpPr>
        <p:spPr>
          <a:xfrm>
            <a:off x="161923" y="1196945"/>
            <a:ext cx="3565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“Every DAG has a sink.”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47265" y="4191000"/>
                <a:ext cx="4908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ℝ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265" y="4191000"/>
                <a:ext cx="490839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67722" y="3481358"/>
                <a:ext cx="35511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&amp;  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722" y="3481358"/>
                <a:ext cx="3551100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540547" y="4645039"/>
                <a:ext cx="4994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547" y="4645039"/>
                <a:ext cx="499432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886005" y="3962400"/>
                <a:ext cx="5053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005" y="3962400"/>
                <a:ext cx="505395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3598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4" grpId="0"/>
      <p:bldP spid="52238" grpId="0"/>
      <p:bldP spid="52246" grpId="0"/>
      <p:bldP spid="52247" grpId="0"/>
      <p:bldP spid="20" grpId="0"/>
      <p:bldP spid="32" grpId="0" animBg="1"/>
      <p:bldP spid="41" grpId="0"/>
      <p:bldP spid="4" grpId="0"/>
      <p:bldP spid="5" grpId="0"/>
      <p:bldP spid="42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9351" name="Rectangle 23"/>
          <p:cNvSpPr>
            <a:spLocks noRot="1" noChangeArrowheads="1"/>
          </p:cNvSpPr>
          <p:nvPr/>
        </p:nvSpPr>
        <p:spPr bwMode="auto">
          <a:xfrm>
            <a:off x="876304" y="-45785"/>
            <a:ext cx="74873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 b="1" dirty="0" err="1">
                <a:latin typeface="Times New Roman"/>
                <a:cs typeface="Times New Roman"/>
              </a:rPr>
              <a:t>Brouwer’s</a:t>
            </a:r>
            <a:r>
              <a:rPr lang="en-US" sz="3600" b="1" dirty="0">
                <a:latin typeface="Times New Roman"/>
                <a:cs typeface="Times New Roman"/>
              </a:rPr>
              <a:t> Fixed Point Theorem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257300" y="3517902"/>
            <a:ext cx="2148840" cy="21463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" name="Oval 8"/>
          <p:cNvSpPr/>
          <p:nvPr/>
        </p:nvSpPr>
        <p:spPr bwMode="auto">
          <a:xfrm>
            <a:off x="4775200" y="3517902"/>
            <a:ext cx="2148840" cy="21463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3975100" y="3848103"/>
            <a:ext cx="2776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err="1">
                <a:latin typeface="Times New Roman"/>
                <a:cs typeface="Times New Roman"/>
              </a:rPr>
              <a:t>f</a:t>
            </a:r>
            <a:endParaRPr lang="en-US" sz="2600" i="1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4274" y="1143002"/>
                <a:ext cx="78845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>
                    <a:latin typeface="Times New Roman"/>
                    <a:cs typeface="Times New Roman"/>
                  </a:rPr>
                  <a:t>[</a:t>
                </a:r>
                <a:r>
                  <a:rPr lang="en-US" sz="2600" b="1" dirty="0" err="1">
                    <a:latin typeface="Times New Roman"/>
                    <a:cs typeface="Times New Roman"/>
                  </a:rPr>
                  <a:t>Brouwer</a:t>
                </a:r>
                <a:r>
                  <a:rPr lang="en-US" sz="2600" b="1" dirty="0">
                    <a:latin typeface="Times New Roman"/>
                    <a:cs typeface="Times New Roman"/>
                  </a:rPr>
                  <a:t> 1910]:</a:t>
                </a:r>
                <a:r>
                  <a:rPr lang="en-US" sz="2600" dirty="0">
                    <a:latin typeface="Times New Roman"/>
                    <a:cs typeface="Times New Roman"/>
                  </a:rPr>
                  <a:t>  </a:t>
                </a:r>
                <a:r>
                  <a:rPr lang="en-US" sz="2200" dirty="0">
                    <a:latin typeface="Times New Roman"/>
                    <a:cs typeface="Times New Roman"/>
                  </a:rPr>
                  <a:t>Let </a:t>
                </a:r>
                <a:r>
                  <a:rPr lang="en-US" sz="2200" i="1" dirty="0">
                    <a:latin typeface="Times New Roman"/>
                    <a:cs typeface="Times New Roman"/>
                  </a:rPr>
                  <a:t>f</a:t>
                </a:r>
                <a:r>
                  <a:rPr lang="en-US" sz="2200" dirty="0">
                    <a:latin typeface="Times New Roman"/>
                    <a:cs typeface="Times New Roman"/>
                  </a:rPr>
                  <a:t> : </a:t>
                </a:r>
                <a:r>
                  <a:rPr lang="en-US" sz="2200" i="1" dirty="0">
                    <a:latin typeface="Times New Roman"/>
                    <a:cs typeface="Times New Roman"/>
                  </a:rPr>
                  <a:t>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cs typeface="Times New Roman"/>
                      </a:rPr>
                      <m:t>→</m:t>
                    </m:r>
                  </m:oMath>
                </a14:m>
                <a:r>
                  <a:rPr lang="en-US" sz="2200" i="1" dirty="0">
                    <a:latin typeface="Times New Roman"/>
                    <a:cs typeface="Times New Roman"/>
                  </a:rPr>
                  <a:t> D</a:t>
                </a:r>
                <a:r>
                  <a:rPr lang="en-US" sz="2200" dirty="0">
                    <a:latin typeface="Times New Roman"/>
                    <a:cs typeface="Times New Roman"/>
                  </a:rPr>
                  <a:t>  be a continuous function from a convex and compact subset </a:t>
                </a:r>
                <a:r>
                  <a:rPr lang="en-US" sz="2200" i="1" dirty="0">
                    <a:latin typeface="Times New Roman"/>
                    <a:cs typeface="Times New Roman"/>
                  </a:rPr>
                  <a:t>D</a:t>
                </a:r>
                <a:r>
                  <a:rPr lang="en-US" sz="2200" dirty="0">
                    <a:latin typeface="Times New Roman"/>
                    <a:cs typeface="Times New Roman"/>
                  </a:rPr>
                  <a:t> of the Euclidean space to itself.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74" y="1143002"/>
                <a:ext cx="7884526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314" t="-6618" r="-1700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94610" y="1973998"/>
                <a:ext cx="584993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Times New Roman"/>
                    <a:cs typeface="Times New Roman"/>
                  </a:rPr>
                  <a:t>Then there exists an  </a:t>
                </a:r>
                <a:r>
                  <a:rPr lang="en-US" sz="2200" i="1" dirty="0">
                    <a:latin typeface="Times New Roman"/>
                    <a:cs typeface="Times New Roman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cs typeface="Times New Roman"/>
                      </a:rPr>
                      <m:t>∈</m:t>
                    </m:r>
                    <m:r>
                      <a:rPr lang="en-US" sz="2200" b="0" i="1" smtClean="0">
                        <a:latin typeface="Cambria Math"/>
                        <a:cs typeface="Times New Roman"/>
                      </a:rPr>
                      <m:t>𝐷</m:t>
                    </m:r>
                  </m:oMath>
                </a14:m>
                <a:r>
                  <a:rPr lang="en-US" sz="2200" i="1" dirty="0">
                    <a:latin typeface="Times New Roman"/>
                    <a:cs typeface="Times New Roman"/>
                  </a:rPr>
                  <a:t>  </a:t>
                </a:r>
                <a:r>
                  <a:rPr lang="en-US" sz="2200" dirty="0" err="1">
                    <a:latin typeface="Times New Roman"/>
                    <a:cs typeface="Times New Roman"/>
                  </a:rPr>
                  <a:t>s.t.</a:t>
                </a:r>
                <a:r>
                  <a:rPr lang="en-US" sz="2200" dirty="0">
                    <a:latin typeface="Times New Roman"/>
                    <a:cs typeface="Times New Roman"/>
                  </a:rPr>
                  <a:t>  </a:t>
                </a:r>
                <a:r>
                  <a:rPr lang="en-US" sz="2200" i="1" dirty="0" err="1">
                    <a:latin typeface="Times New Roman"/>
                    <a:cs typeface="Times New Roman"/>
                  </a:rPr>
                  <a:t>x</a:t>
                </a:r>
                <a:r>
                  <a:rPr lang="en-US" sz="2200" dirty="0">
                    <a:latin typeface="Times New Roman"/>
                    <a:cs typeface="Times New Roman"/>
                  </a:rPr>
                  <a:t> = </a:t>
                </a:r>
                <a:r>
                  <a:rPr lang="en-US" sz="2200" i="1" dirty="0" err="1">
                    <a:latin typeface="Times New Roman"/>
                    <a:cs typeface="Times New Roman"/>
                  </a:rPr>
                  <a:t>f</a:t>
                </a:r>
                <a:r>
                  <a:rPr lang="en-US" sz="2200" i="1" dirty="0">
                    <a:latin typeface="Times New Roman"/>
                    <a:cs typeface="Times New Roman"/>
                  </a:rPr>
                  <a:t> </a:t>
                </a:r>
                <a:r>
                  <a:rPr lang="en-US" sz="2200" dirty="0">
                    <a:latin typeface="Times New Roman"/>
                    <a:cs typeface="Times New Roman"/>
                  </a:rPr>
                  <a:t>(</a:t>
                </a:r>
                <a:r>
                  <a:rPr lang="en-US" sz="2200" i="1" dirty="0" err="1">
                    <a:latin typeface="Times New Roman"/>
                    <a:cs typeface="Times New Roman"/>
                  </a:rPr>
                  <a:t>x</a:t>
                </a:r>
                <a:r>
                  <a:rPr lang="en-US" sz="2200" dirty="0">
                    <a:latin typeface="Times New Roman"/>
                    <a:cs typeface="Times New Roman"/>
                  </a:rPr>
                  <a:t>) 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610" y="1973998"/>
                <a:ext cx="5849938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1356" t="-8451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1"/>
          <p:cNvGrpSpPr/>
          <p:nvPr/>
        </p:nvGrpSpPr>
        <p:grpSpPr>
          <a:xfrm>
            <a:off x="4" y="1973996"/>
            <a:ext cx="2018501" cy="1022172"/>
            <a:chOff x="0" y="1973996"/>
            <a:chExt cx="2018501" cy="1022172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rot="10800000" flipV="1">
              <a:off x="1003301" y="1973996"/>
              <a:ext cx="889001" cy="6104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0" y="2626836"/>
              <a:ext cx="2018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/>
                  <a:cs typeface="Times New Roman"/>
                </a:rPr>
                <a:t>closed and bounded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094610" y="4334990"/>
            <a:ext cx="6676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i="1" dirty="0">
                <a:latin typeface="Times New Roman"/>
                <a:cs typeface="Times New Roman"/>
              </a:rPr>
              <a:t>D</a:t>
            </a:r>
            <a:endParaRPr lang="en-US" sz="2600" dirty="0"/>
          </a:p>
        </p:txBody>
      </p:sp>
      <p:sp>
        <p:nvSpPr>
          <p:cNvPr id="21" name="Rectangle 20"/>
          <p:cNvSpPr/>
          <p:nvPr/>
        </p:nvSpPr>
        <p:spPr>
          <a:xfrm>
            <a:off x="5580760" y="4289746"/>
            <a:ext cx="6676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i="1" dirty="0">
                <a:latin typeface="Times New Roman"/>
                <a:cs typeface="Times New Roman"/>
              </a:rPr>
              <a:t>D</a:t>
            </a:r>
            <a:endParaRPr lang="en-US" sz="2600" dirty="0"/>
          </a:p>
        </p:txBody>
      </p:sp>
      <p:sp>
        <p:nvSpPr>
          <p:cNvPr id="24" name="Rectangle 23"/>
          <p:cNvSpPr/>
          <p:nvPr/>
        </p:nvSpPr>
        <p:spPr>
          <a:xfrm>
            <a:off x="1676400" y="3014442"/>
            <a:ext cx="5463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A few examples, when </a:t>
            </a:r>
            <a:r>
              <a:rPr lang="en-US" sz="2000" i="1" dirty="0">
                <a:latin typeface="Times New Roman"/>
                <a:cs typeface="Times New Roman"/>
              </a:rPr>
              <a:t>D </a:t>
            </a:r>
            <a:r>
              <a:rPr lang="en-US" sz="2000" dirty="0">
                <a:latin typeface="Times New Roman"/>
                <a:cs typeface="Times New Roman"/>
              </a:rPr>
              <a:t>is the 2-dimensional disk.</a:t>
            </a:r>
            <a:endParaRPr lang="en-US" sz="20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733800" y="4340546"/>
            <a:ext cx="75476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03229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20" grpId="0"/>
      <p:bldP spid="21" grpId="0"/>
      <p:bldP spid="2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3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The DAG</a:t>
            </a:r>
            <a:endParaRPr lang="en-US" sz="3600" dirty="0">
              <a:effectLst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06" name="Group 205"/>
          <p:cNvGrpSpPr/>
          <p:nvPr/>
        </p:nvGrpSpPr>
        <p:grpSpPr>
          <a:xfrm>
            <a:off x="1447800" y="1219200"/>
            <a:ext cx="6618288" cy="5207000"/>
            <a:chOff x="1447800" y="1219200"/>
            <a:chExt cx="6618288" cy="5207000"/>
          </a:xfrm>
        </p:grpSpPr>
        <p:sp>
          <p:nvSpPr>
            <p:cNvPr id="202" name="Rounded Rectangle 201"/>
            <p:cNvSpPr/>
            <p:nvPr/>
          </p:nvSpPr>
          <p:spPr bwMode="auto">
            <a:xfrm>
              <a:off x="1447800" y="1219200"/>
              <a:ext cx="6248400" cy="52070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Text Box 19"/>
            <p:cNvSpPr txBox="1">
              <a:spLocks noChangeArrowheads="1"/>
            </p:cNvSpPr>
            <p:nvPr/>
          </p:nvSpPr>
          <p:spPr bwMode="auto">
            <a:xfrm>
              <a:off x="5903180" y="1320800"/>
              <a:ext cx="21629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Times New Roman" charset="0"/>
                  <a:sym typeface="Symbol" charset="2"/>
                </a:rPr>
                <a:t>{0,1}</a:t>
              </a:r>
              <a:r>
                <a:rPr lang="en-US" i="1" baseline="30000" dirty="0">
                  <a:latin typeface="Times New Roman" charset="0"/>
                  <a:sym typeface="Symbol" charset="2"/>
                </a:rPr>
                <a:t>n</a:t>
              </a:r>
              <a:endParaRPr lang="en-US" i="1" dirty="0">
                <a:latin typeface="Times New Roman" charset="0"/>
              </a:endParaRPr>
            </a:p>
          </p:txBody>
        </p:sp>
        <p:sp>
          <p:nvSpPr>
            <p:cNvPr id="189" name="Oval 56"/>
            <p:cNvSpPr>
              <a:spLocks noChangeArrowheads="1"/>
            </p:cNvSpPr>
            <p:nvPr/>
          </p:nvSpPr>
          <p:spPr bwMode="auto">
            <a:xfrm>
              <a:off x="4745892" y="2674406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Oval 57"/>
            <p:cNvSpPr>
              <a:spLocks noChangeArrowheads="1"/>
            </p:cNvSpPr>
            <p:nvPr/>
          </p:nvSpPr>
          <p:spPr bwMode="auto">
            <a:xfrm>
              <a:off x="5160107" y="2252132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58"/>
            <p:cNvSpPr>
              <a:spLocks noChangeArrowheads="1"/>
            </p:cNvSpPr>
            <p:nvPr/>
          </p:nvSpPr>
          <p:spPr bwMode="auto">
            <a:xfrm>
              <a:off x="2990727" y="276118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59"/>
            <p:cNvSpPr>
              <a:spLocks noChangeArrowheads="1"/>
            </p:cNvSpPr>
            <p:nvPr/>
          </p:nvSpPr>
          <p:spPr bwMode="auto">
            <a:xfrm>
              <a:off x="2636104" y="2252132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60"/>
            <p:cNvSpPr>
              <a:spLocks noChangeArrowheads="1"/>
            </p:cNvSpPr>
            <p:nvPr/>
          </p:nvSpPr>
          <p:spPr bwMode="auto">
            <a:xfrm>
              <a:off x="3363912" y="3242733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Oval 57"/>
            <p:cNvSpPr>
              <a:spLocks noChangeArrowheads="1"/>
            </p:cNvSpPr>
            <p:nvPr/>
          </p:nvSpPr>
          <p:spPr bwMode="auto">
            <a:xfrm>
              <a:off x="3681412" y="2328332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Oval 56"/>
            <p:cNvSpPr>
              <a:spLocks noChangeArrowheads="1"/>
            </p:cNvSpPr>
            <p:nvPr/>
          </p:nvSpPr>
          <p:spPr bwMode="auto">
            <a:xfrm>
              <a:off x="2644896" y="3242733"/>
              <a:ext cx="160215" cy="173567"/>
            </a:xfrm>
            <a:prstGeom prst="ellipse">
              <a:avLst/>
            </a:prstGeom>
            <a:solidFill>
              <a:srgbClr val="FF1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Oval 57"/>
            <p:cNvSpPr>
              <a:spLocks noChangeArrowheads="1"/>
            </p:cNvSpPr>
            <p:nvPr/>
          </p:nvSpPr>
          <p:spPr bwMode="auto">
            <a:xfrm>
              <a:off x="4483100" y="2252132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Oval 56"/>
            <p:cNvSpPr>
              <a:spLocks noChangeArrowheads="1"/>
            </p:cNvSpPr>
            <p:nvPr/>
          </p:nvSpPr>
          <p:spPr bwMode="auto">
            <a:xfrm>
              <a:off x="5731606" y="2674406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Oval 56"/>
            <p:cNvSpPr>
              <a:spLocks noChangeArrowheads="1"/>
            </p:cNvSpPr>
            <p:nvPr/>
          </p:nvSpPr>
          <p:spPr bwMode="auto">
            <a:xfrm>
              <a:off x="4221285" y="3589866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Oval 56"/>
            <p:cNvSpPr>
              <a:spLocks noChangeArrowheads="1"/>
            </p:cNvSpPr>
            <p:nvPr/>
          </p:nvSpPr>
          <p:spPr bwMode="auto">
            <a:xfrm>
              <a:off x="5240214" y="3242733"/>
              <a:ext cx="160215" cy="173567"/>
            </a:xfrm>
            <a:prstGeom prst="ellipse">
              <a:avLst/>
            </a:prstGeom>
            <a:solidFill>
              <a:srgbClr val="FF1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6" name="Oval 56"/>
            <p:cNvSpPr>
              <a:spLocks noChangeArrowheads="1"/>
            </p:cNvSpPr>
            <p:nvPr/>
          </p:nvSpPr>
          <p:spPr bwMode="auto">
            <a:xfrm>
              <a:off x="3975100" y="4537073"/>
              <a:ext cx="160215" cy="173567"/>
            </a:xfrm>
            <a:prstGeom prst="ellipse">
              <a:avLst/>
            </a:prstGeom>
            <a:solidFill>
              <a:srgbClr val="FF1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58"/>
            <p:cNvSpPr>
              <a:spLocks noChangeArrowheads="1"/>
            </p:cNvSpPr>
            <p:nvPr/>
          </p:nvSpPr>
          <p:spPr bwMode="auto">
            <a:xfrm>
              <a:off x="3045435" y="4623856"/>
              <a:ext cx="160215" cy="173567"/>
            </a:xfrm>
            <a:prstGeom prst="ellipse">
              <a:avLst/>
            </a:prstGeom>
            <a:solidFill>
              <a:srgbClr val="FF1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57"/>
            <p:cNvSpPr>
              <a:spLocks noChangeArrowheads="1"/>
            </p:cNvSpPr>
            <p:nvPr/>
          </p:nvSpPr>
          <p:spPr bwMode="auto">
            <a:xfrm>
              <a:off x="3494820" y="4114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79" name="Straight Arrow Connector 78"/>
            <p:cNvCxnSpPr>
              <a:stCxn id="192" idx="5"/>
              <a:endCxn id="191" idx="1"/>
            </p:cNvCxnSpPr>
            <p:nvPr/>
          </p:nvCxnSpPr>
          <p:spPr bwMode="auto">
            <a:xfrm rot="16200000" flipH="1">
              <a:off x="2700360" y="2472777"/>
              <a:ext cx="386326" cy="24133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4" name="Straight Arrow Connector 83"/>
            <p:cNvCxnSpPr>
              <a:stCxn id="191" idx="3"/>
              <a:endCxn id="196" idx="7"/>
            </p:cNvCxnSpPr>
            <p:nvPr/>
          </p:nvCxnSpPr>
          <p:spPr bwMode="auto">
            <a:xfrm rot="5400000">
              <a:off x="2718513" y="2972473"/>
              <a:ext cx="358813" cy="23254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7" name="Straight Arrow Connector 86"/>
            <p:cNvCxnSpPr>
              <a:stCxn id="191" idx="5"/>
              <a:endCxn id="193" idx="1"/>
            </p:cNvCxnSpPr>
            <p:nvPr/>
          </p:nvCxnSpPr>
          <p:spPr bwMode="auto">
            <a:xfrm rot="16200000" flipH="1">
              <a:off x="3078021" y="2958796"/>
              <a:ext cx="358813" cy="2598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4" name="Straight Arrow Connector 93"/>
            <p:cNvCxnSpPr>
              <a:stCxn id="195" idx="3"/>
              <a:endCxn id="193" idx="0"/>
            </p:cNvCxnSpPr>
            <p:nvPr/>
          </p:nvCxnSpPr>
          <p:spPr bwMode="auto">
            <a:xfrm rot="5400000">
              <a:off x="3191322" y="2729180"/>
              <a:ext cx="766252" cy="26085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7" name="Straight Arrow Connector 96"/>
            <p:cNvCxnSpPr>
              <a:stCxn id="190" idx="3"/>
              <a:endCxn id="189" idx="7"/>
            </p:cNvCxnSpPr>
            <p:nvPr/>
          </p:nvCxnSpPr>
          <p:spPr bwMode="auto">
            <a:xfrm rot="5400000">
              <a:off x="4883336" y="2399589"/>
              <a:ext cx="299543" cy="30092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0" name="Straight Arrow Connector 99"/>
            <p:cNvCxnSpPr>
              <a:stCxn id="189" idx="3"/>
              <a:endCxn id="199" idx="7"/>
            </p:cNvCxnSpPr>
            <p:nvPr/>
          </p:nvCxnSpPr>
          <p:spPr bwMode="auto">
            <a:xfrm rot="5400000">
              <a:off x="4167332" y="3013260"/>
              <a:ext cx="792729" cy="41131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3" name="Straight Arrow Connector 102"/>
            <p:cNvCxnSpPr>
              <a:stCxn id="193" idx="4"/>
              <a:endCxn id="71" idx="0"/>
            </p:cNvCxnSpPr>
            <p:nvPr/>
          </p:nvCxnSpPr>
          <p:spPr bwMode="auto">
            <a:xfrm rot="16200000" flipH="1">
              <a:off x="3160225" y="3700095"/>
              <a:ext cx="698499" cy="1309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6" name="Straight Arrow Connector 105"/>
            <p:cNvCxnSpPr>
              <a:stCxn id="189" idx="5"/>
              <a:endCxn id="200" idx="1"/>
            </p:cNvCxnSpPr>
            <p:nvPr/>
          </p:nvCxnSpPr>
          <p:spPr bwMode="auto">
            <a:xfrm rot="16200000" flipH="1">
              <a:off x="4850362" y="2854836"/>
              <a:ext cx="445596" cy="3810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1" name="Straight Arrow Connector 110"/>
            <p:cNvCxnSpPr>
              <a:stCxn id="199" idx="4"/>
              <a:endCxn id="66" idx="0"/>
            </p:cNvCxnSpPr>
            <p:nvPr/>
          </p:nvCxnSpPr>
          <p:spPr bwMode="auto">
            <a:xfrm rot="5400000">
              <a:off x="3791481" y="4027161"/>
              <a:ext cx="773640" cy="24618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1" name="Straight Arrow Connector 120"/>
            <p:cNvCxnSpPr>
              <a:stCxn id="198" idx="3"/>
            </p:cNvCxnSpPr>
            <p:nvPr/>
          </p:nvCxnSpPr>
          <p:spPr bwMode="auto">
            <a:xfrm rot="5400000">
              <a:off x="5327607" y="2815271"/>
              <a:ext cx="420178" cy="4347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4" name="Straight Arrow Connector 123"/>
            <p:cNvCxnSpPr/>
            <p:nvPr/>
          </p:nvCxnSpPr>
          <p:spPr bwMode="auto">
            <a:xfrm>
              <a:off x="3594068" y="4288368"/>
              <a:ext cx="381031" cy="3354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6" name="Straight Arrow Connector 125"/>
            <p:cNvCxnSpPr>
              <a:stCxn id="71" idx="3"/>
              <a:endCxn id="68" idx="7"/>
            </p:cNvCxnSpPr>
            <p:nvPr/>
          </p:nvCxnSpPr>
          <p:spPr bwMode="auto">
            <a:xfrm rot="5400000">
              <a:off x="3157072" y="4288063"/>
              <a:ext cx="386326" cy="3360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1" name="Straight Arrow Connector 130"/>
            <p:cNvCxnSpPr>
              <a:stCxn id="195" idx="5"/>
              <a:endCxn id="199" idx="1"/>
            </p:cNvCxnSpPr>
            <p:nvPr/>
          </p:nvCxnSpPr>
          <p:spPr bwMode="auto">
            <a:xfrm rot="16200000" flipH="1">
              <a:off x="3462055" y="2832590"/>
              <a:ext cx="1138803" cy="42658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7" name="Straight Arrow Connector 136"/>
            <p:cNvCxnSpPr>
              <a:stCxn id="197" idx="5"/>
              <a:endCxn id="189" idx="1"/>
            </p:cNvCxnSpPr>
            <p:nvPr/>
          </p:nvCxnSpPr>
          <p:spPr bwMode="auto">
            <a:xfrm rot="16200000" flipH="1">
              <a:off x="4544832" y="2475300"/>
              <a:ext cx="299543" cy="14950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0" name="Oval 56"/>
            <p:cNvSpPr>
              <a:spLocks noChangeArrowheads="1"/>
            </p:cNvSpPr>
            <p:nvPr/>
          </p:nvSpPr>
          <p:spPr bwMode="auto">
            <a:xfrm>
              <a:off x="5401406" y="4352402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Oval 57"/>
            <p:cNvSpPr>
              <a:spLocks noChangeArrowheads="1"/>
            </p:cNvSpPr>
            <p:nvPr/>
          </p:nvSpPr>
          <p:spPr bwMode="auto">
            <a:xfrm>
              <a:off x="5815621" y="3930128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Oval 57"/>
            <p:cNvSpPr>
              <a:spLocks noChangeArrowheads="1"/>
            </p:cNvSpPr>
            <p:nvPr/>
          </p:nvSpPr>
          <p:spPr bwMode="auto">
            <a:xfrm>
              <a:off x="5138614" y="3930128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Oval 56"/>
            <p:cNvSpPr>
              <a:spLocks noChangeArrowheads="1"/>
            </p:cNvSpPr>
            <p:nvPr/>
          </p:nvSpPr>
          <p:spPr bwMode="auto">
            <a:xfrm>
              <a:off x="6387120" y="4352402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Oval 56"/>
            <p:cNvSpPr>
              <a:spLocks noChangeArrowheads="1"/>
            </p:cNvSpPr>
            <p:nvPr/>
          </p:nvSpPr>
          <p:spPr bwMode="auto">
            <a:xfrm>
              <a:off x="5895728" y="4920729"/>
              <a:ext cx="160215" cy="173567"/>
            </a:xfrm>
            <a:prstGeom prst="ellipse">
              <a:avLst/>
            </a:prstGeom>
            <a:solidFill>
              <a:srgbClr val="FF1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45" name="Straight Arrow Connector 144"/>
            <p:cNvCxnSpPr>
              <a:stCxn id="141" idx="3"/>
              <a:endCxn id="140" idx="7"/>
            </p:cNvCxnSpPr>
            <p:nvPr/>
          </p:nvCxnSpPr>
          <p:spPr bwMode="auto">
            <a:xfrm rot="5400000">
              <a:off x="5538850" y="4077585"/>
              <a:ext cx="299543" cy="30092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6" name="Straight Arrow Connector 145"/>
            <p:cNvCxnSpPr>
              <a:stCxn id="140" idx="5"/>
              <a:endCxn id="144" idx="1"/>
            </p:cNvCxnSpPr>
            <p:nvPr/>
          </p:nvCxnSpPr>
          <p:spPr bwMode="auto">
            <a:xfrm rot="16200000" flipH="1">
              <a:off x="5505876" y="4532832"/>
              <a:ext cx="445596" cy="3810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7" name="Straight Arrow Connector 156"/>
            <p:cNvCxnSpPr>
              <a:stCxn id="143" idx="3"/>
            </p:cNvCxnSpPr>
            <p:nvPr/>
          </p:nvCxnSpPr>
          <p:spPr bwMode="auto">
            <a:xfrm rot="5400000">
              <a:off x="5983121" y="4493267"/>
              <a:ext cx="420178" cy="4347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1" name="Straight Arrow Connector 180"/>
            <p:cNvCxnSpPr>
              <a:stCxn id="142" idx="5"/>
              <a:endCxn id="140" idx="1"/>
            </p:cNvCxnSpPr>
            <p:nvPr/>
          </p:nvCxnSpPr>
          <p:spPr bwMode="auto">
            <a:xfrm rot="16200000" flipH="1">
              <a:off x="5200346" y="4153296"/>
              <a:ext cx="299543" cy="14950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07" name="Group 206"/>
          <p:cNvGrpSpPr/>
          <p:nvPr/>
        </p:nvGrpSpPr>
        <p:grpSpPr>
          <a:xfrm>
            <a:off x="6400799" y="5352533"/>
            <a:ext cx="1346980" cy="400110"/>
            <a:chOff x="6400799" y="5352533"/>
            <a:chExt cx="1346980" cy="400110"/>
          </a:xfrm>
        </p:grpSpPr>
        <p:sp>
          <p:nvSpPr>
            <p:cNvPr id="204" name="Oval 45"/>
            <p:cNvSpPr>
              <a:spLocks noChangeArrowheads="1"/>
            </p:cNvSpPr>
            <p:nvPr/>
          </p:nvSpPr>
          <p:spPr bwMode="auto">
            <a:xfrm>
              <a:off x="6400799" y="5499099"/>
              <a:ext cx="160215" cy="17356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6527799" y="5352533"/>
              <a:ext cx="12199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/>
                  <a:cs typeface="Times New Roman"/>
                </a:rPr>
                <a:t>= solution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989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76200"/>
            <a:ext cx="8229600" cy="1371600"/>
          </a:xfrm>
        </p:spPr>
        <p:txBody>
          <a:bodyPr/>
          <a:lstStyle/>
          <a:p>
            <a:r>
              <a:rPr lang="en-US" sz="3600" dirty="0"/>
              <a:t>PPP: Polynomial Pigeonhole Principle</a:t>
            </a:r>
            <a:r>
              <a:rPr lang="en-US" sz="3600" dirty="0">
                <a:latin typeface="Times" pitchFamily="26" charset="0"/>
                <a:ea typeface="ＭＳ Ｐゴシック" pitchFamily="26" charset="-128"/>
              </a:rPr>
              <a:t> </a:t>
            </a:r>
            <a:r>
              <a:rPr lang="en-US" sz="2400" dirty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[Papadimitriou ’94]</a:t>
            </a:r>
          </a:p>
        </p:txBody>
      </p:sp>
      <p:sp>
        <p:nvSpPr>
          <p:cNvPr id="52229" name="Rectangle 11"/>
          <p:cNvSpPr>
            <a:spLocks noChangeArrowheads="1"/>
          </p:cNvSpPr>
          <p:nvPr/>
        </p:nvSpPr>
        <p:spPr bwMode="auto">
          <a:xfrm>
            <a:off x="123824" y="2057400"/>
            <a:ext cx="90201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Times New Roman" pitchFamily="26" charset="0"/>
              </a:rPr>
              <a:t>Suppose that an exponentially large graph with vertex set {0,1}</a:t>
            </a:r>
            <a:r>
              <a:rPr lang="en-US" sz="2200" baseline="30000" dirty="0">
                <a:latin typeface="Times New Roman" pitchFamily="26" charset="0"/>
              </a:rPr>
              <a:t>n</a:t>
            </a:r>
            <a:r>
              <a:rPr lang="en-US" sz="2200" dirty="0">
                <a:latin typeface="Times New Roman" pitchFamily="26" charset="0"/>
              </a:rPr>
              <a:t> is defined by one circuit:</a:t>
            </a:r>
            <a:endParaRPr lang="en-US" sz="2200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678238" y="2946400"/>
            <a:ext cx="1149350" cy="1231900"/>
            <a:chOff x="2382520" y="4343400"/>
            <a:chExt cx="822960" cy="822960"/>
          </a:xfrm>
        </p:grpSpPr>
        <p:sp>
          <p:nvSpPr>
            <p:cNvPr id="54300" name="Rectangle 12"/>
            <p:cNvSpPr>
              <a:spLocks noChangeArrowheads="1"/>
            </p:cNvSpPr>
            <p:nvPr/>
          </p:nvSpPr>
          <p:spPr bwMode="auto">
            <a:xfrm>
              <a:off x="2382520" y="4343400"/>
              <a:ext cx="822960" cy="822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01" name="TextBox 14"/>
            <p:cNvSpPr txBox="1">
              <a:spLocks noChangeArrowheads="1"/>
            </p:cNvSpPr>
            <p:nvPr/>
          </p:nvSpPr>
          <p:spPr bwMode="auto">
            <a:xfrm>
              <a:off x="2608987" y="4546705"/>
              <a:ext cx="519669" cy="370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000" i="1" dirty="0">
                  <a:latin typeface="Times New Roman"/>
                  <a:cs typeface="Times New Roman"/>
                </a:rPr>
                <a:t>C</a:t>
              </a:r>
            </a:p>
          </p:txBody>
        </p:sp>
      </p:grpSp>
      <p:cxnSp>
        <p:nvCxnSpPr>
          <p:cNvPr id="52232" name="Straight Arrow Connector 21"/>
          <p:cNvCxnSpPr>
            <a:cxnSpLocks noChangeShapeType="1"/>
          </p:cNvCxnSpPr>
          <p:nvPr/>
        </p:nvCxnSpPr>
        <p:spPr bwMode="auto">
          <a:xfrm>
            <a:off x="3344863" y="3570288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4" name="TextBox 23"/>
          <p:cNvSpPr txBox="1">
            <a:spLocks noChangeArrowheads="1"/>
          </p:cNvSpPr>
          <p:nvPr/>
        </p:nvSpPr>
        <p:spPr bwMode="auto">
          <a:xfrm>
            <a:off x="2290763" y="3313113"/>
            <a:ext cx="1022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cxnSp>
        <p:nvCxnSpPr>
          <p:cNvPr id="52236" name="Straight Arrow Connector 25"/>
          <p:cNvCxnSpPr>
            <a:cxnSpLocks noChangeShapeType="1"/>
          </p:cNvCxnSpPr>
          <p:nvPr/>
        </p:nvCxnSpPr>
        <p:spPr bwMode="auto">
          <a:xfrm>
            <a:off x="4827588" y="3560763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8" name="TextBox 27"/>
          <p:cNvSpPr txBox="1">
            <a:spLocks noChangeArrowheads="1"/>
          </p:cNvSpPr>
          <p:nvPr/>
        </p:nvSpPr>
        <p:spPr bwMode="auto">
          <a:xfrm>
            <a:off x="5099050" y="3332163"/>
            <a:ext cx="10230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sp>
        <p:nvSpPr>
          <p:cNvPr id="52246" name="Rectangle 11"/>
          <p:cNvSpPr>
            <a:spLocks noChangeArrowheads="1"/>
          </p:cNvSpPr>
          <p:nvPr/>
        </p:nvSpPr>
        <p:spPr bwMode="auto">
          <a:xfrm>
            <a:off x="123824" y="4890413"/>
            <a:ext cx="18622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COLLISION</a:t>
            </a:r>
            <a:r>
              <a:rPr lang="en-US" sz="2200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:</a:t>
            </a:r>
            <a:endParaRPr lang="en-US" sz="2200" dirty="0"/>
          </a:p>
        </p:txBody>
      </p:sp>
      <p:sp>
        <p:nvSpPr>
          <p:cNvPr id="52247" name="Rectangle 29"/>
          <p:cNvSpPr>
            <a:spLocks noChangeArrowheads="1"/>
          </p:cNvSpPr>
          <p:nvPr/>
        </p:nvSpPr>
        <p:spPr bwMode="auto">
          <a:xfrm>
            <a:off x="1982612" y="4911179"/>
            <a:ext cx="69835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Times New Roman" pitchFamily="26" charset="0"/>
              </a:rPr>
              <a:t>Given  </a:t>
            </a:r>
            <a:r>
              <a:rPr lang="en-US" sz="2200" i="1" dirty="0">
                <a:latin typeface="Times New Roman" pitchFamily="26" charset="0"/>
              </a:rPr>
              <a:t>C</a:t>
            </a:r>
            <a:r>
              <a:rPr lang="en-US" sz="2200" dirty="0">
                <a:latin typeface="Times New Roman" pitchFamily="26" charset="0"/>
              </a:rPr>
              <a:t>:  Find </a:t>
            </a:r>
            <a:r>
              <a:rPr lang="en-US" sz="2200" i="1" dirty="0" err="1">
                <a:latin typeface="Times New Roman" pitchFamily="26" charset="0"/>
              </a:rPr>
              <a:t>x</a:t>
            </a:r>
            <a:r>
              <a:rPr lang="en-US" sz="2200" dirty="0">
                <a:latin typeface="Times New Roman" pitchFamily="26" charset="0"/>
              </a:rPr>
              <a:t>  </a:t>
            </a:r>
            <a:r>
              <a:rPr lang="en-US" sz="2200" dirty="0" err="1">
                <a:latin typeface="Times New Roman" pitchFamily="26" charset="0"/>
              </a:rPr>
              <a:t>s.t</a:t>
            </a:r>
            <a:r>
              <a:rPr lang="en-US" sz="2200" dirty="0">
                <a:latin typeface="Times New Roman" pitchFamily="26" charset="0"/>
              </a:rPr>
              <a:t>. </a:t>
            </a:r>
            <a:r>
              <a:rPr lang="en-US" sz="2200" i="1" dirty="0">
                <a:latin typeface="Times New Roman" pitchFamily="26" charset="0"/>
              </a:rPr>
              <a:t>C</a:t>
            </a:r>
            <a:r>
              <a:rPr lang="en-US" sz="2200" dirty="0">
                <a:latin typeface="Times New Roman" pitchFamily="26" charset="0"/>
              </a:rPr>
              <a:t>( </a:t>
            </a:r>
            <a:r>
              <a:rPr lang="en-US" sz="2200" i="1" dirty="0" err="1">
                <a:latin typeface="Times New Roman" pitchFamily="26" charset="0"/>
              </a:rPr>
              <a:t>x</a:t>
            </a:r>
            <a:r>
              <a:rPr lang="en-US" sz="2200" i="1" dirty="0">
                <a:latin typeface="Times New Roman" pitchFamily="26" charset="0"/>
              </a:rPr>
              <a:t> </a:t>
            </a:r>
            <a:r>
              <a:rPr lang="en-US" sz="2200" dirty="0">
                <a:latin typeface="Times New Roman" pitchFamily="26" charset="0"/>
              </a:rPr>
              <a:t>)=</a:t>
            </a:r>
            <a:r>
              <a:rPr lang="en-US" sz="2200" i="1" dirty="0">
                <a:latin typeface="Times New Roman" pitchFamily="26" charset="0"/>
              </a:rPr>
              <a:t> </a:t>
            </a:r>
            <a:r>
              <a:rPr lang="en-US" sz="2200" dirty="0">
                <a:latin typeface="Times New Roman" pitchFamily="26" charset="0"/>
              </a:rPr>
              <a:t>0</a:t>
            </a:r>
            <a:r>
              <a:rPr lang="en-US" sz="2200" i="1" baseline="30000" dirty="0">
                <a:latin typeface="Times New Roman" pitchFamily="26" charset="0"/>
              </a:rPr>
              <a:t>n</a:t>
            </a:r>
            <a:r>
              <a:rPr lang="en-US" sz="2200" dirty="0">
                <a:latin typeface="Times New Roman" pitchFamily="26" charset="0"/>
              </a:rPr>
              <a:t>; or find </a:t>
            </a:r>
            <a:r>
              <a:rPr lang="en-US" sz="2200" i="1" dirty="0" err="1">
                <a:latin typeface="Times New Roman" pitchFamily="26" charset="0"/>
              </a:rPr>
              <a:t>x</a:t>
            </a:r>
            <a:r>
              <a:rPr lang="en-US" sz="2200" i="1" dirty="0">
                <a:latin typeface="Times New Roman" pitchFamily="26" charset="0"/>
              </a:rPr>
              <a:t> ≠ </a:t>
            </a:r>
            <a:r>
              <a:rPr lang="en-US" sz="2200" i="1" dirty="0" err="1">
                <a:latin typeface="Times New Roman" pitchFamily="26" charset="0"/>
              </a:rPr>
              <a:t>y</a:t>
            </a:r>
            <a:r>
              <a:rPr lang="en-US" sz="2200" dirty="0">
                <a:latin typeface="Times New Roman" pitchFamily="26" charset="0"/>
              </a:rPr>
              <a:t> </a:t>
            </a:r>
            <a:r>
              <a:rPr lang="en-US" sz="2200" dirty="0" err="1">
                <a:latin typeface="Times New Roman" pitchFamily="26" charset="0"/>
              </a:rPr>
              <a:t>s.t</a:t>
            </a:r>
            <a:r>
              <a:rPr lang="en-US" sz="2200" dirty="0">
                <a:latin typeface="Times New Roman" pitchFamily="26" charset="0"/>
              </a:rPr>
              <a:t>. </a:t>
            </a:r>
            <a:r>
              <a:rPr lang="en-US" sz="2200" i="1" dirty="0" err="1">
                <a:latin typeface="Times New Roman" pitchFamily="26" charset="0"/>
              </a:rPr>
              <a:t>C</a:t>
            </a:r>
            <a:r>
              <a:rPr lang="en-US" sz="2200" dirty="0" err="1">
                <a:latin typeface="Times New Roman" pitchFamily="26" charset="0"/>
              </a:rPr>
              <a:t>(</a:t>
            </a:r>
            <a:r>
              <a:rPr lang="en-US" sz="2200" i="1" dirty="0" err="1">
                <a:latin typeface="Times New Roman" pitchFamily="26" charset="0"/>
              </a:rPr>
              <a:t>x</a:t>
            </a:r>
            <a:r>
              <a:rPr lang="en-US" sz="2200" dirty="0">
                <a:latin typeface="Times New Roman" pitchFamily="26" charset="0"/>
              </a:rPr>
              <a:t>)=</a:t>
            </a:r>
            <a:r>
              <a:rPr lang="en-US" sz="2200" i="1" dirty="0" err="1">
                <a:latin typeface="Times New Roman" pitchFamily="26" charset="0"/>
              </a:rPr>
              <a:t>C</a:t>
            </a:r>
            <a:r>
              <a:rPr lang="en-US" sz="2200" dirty="0" err="1">
                <a:latin typeface="Times New Roman" pitchFamily="26" charset="0"/>
              </a:rPr>
              <a:t>(</a:t>
            </a:r>
            <a:r>
              <a:rPr lang="en-US" sz="2200" i="1" dirty="0" err="1">
                <a:latin typeface="Times New Roman" pitchFamily="26" charset="0"/>
              </a:rPr>
              <a:t>y</a:t>
            </a:r>
            <a:r>
              <a:rPr lang="en-US" sz="2200" dirty="0">
                <a:latin typeface="Times New Roman" pitchFamily="26" charset="0"/>
              </a:rPr>
              <a:t>). </a:t>
            </a:r>
            <a:endParaRPr lang="en-US" sz="2200" dirty="0"/>
          </a:p>
        </p:txBody>
      </p:sp>
      <p:grpSp>
        <p:nvGrpSpPr>
          <p:cNvPr id="5" name="Group 38"/>
          <p:cNvGrpSpPr/>
          <p:nvPr/>
        </p:nvGrpSpPr>
        <p:grpSpPr>
          <a:xfrm>
            <a:off x="212723" y="5845720"/>
            <a:ext cx="8629651" cy="523220"/>
            <a:chOff x="123824" y="6074320"/>
            <a:chExt cx="8283576" cy="523220"/>
          </a:xfrm>
        </p:grpSpPr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123824" y="6137820"/>
              <a:ext cx="92814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200" b="1" dirty="0">
                  <a:latin typeface="Times" pitchFamily="26" charset="0"/>
                  <a:ea typeface="ＭＳ Ｐゴシック" pitchFamily="26" charset="-128"/>
                  <a:cs typeface="ＭＳ Ｐゴシック" pitchFamily="26" charset="-128"/>
                </a:rPr>
                <a:t>PPP = </a:t>
              </a:r>
              <a:endParaRPr lang="en-US" sz="2200" dirty="0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095699" y="6074320"/>
              <a:ext cx="731170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latin typeface="Times New Roman" pitchFamily="26" charset="0"/>
                </a:rPr>
                <a:t>{</a:t>
              </a:r>
              <a:r>
                <a:rPr lang="en-US" sz="2200" i="1" dirty="0">
                  <a:latin typeface="Times New Roman" pitchFamily="26" charset="0"/>
                </a:rPr>
                <a:t> Search problems in FNP reducible to </a:t>
              </a:r>
              <a:r>
                <a:rPr lang="en-US" sz="2200" dirty="0">
                  <a:latin typeface="Times" pitchFamily="26" charset="0"/>
                  <a:ea typeface="ＭＳ Ｐゴシック" pitchFamily="26" charset="-128"/>
                  <a:cs typeface="ＭＳ Ｐゴシック" pitchFamily="26" charset="-128"/>
                </a:rPr>
                <a:t>COLLISION </a:t>
              </a:r>
              <a:r>
                <a:rPr lang="en-US" sz="2800" dirty="0">
                  <a:latin typeface="Times New Roman" pitchFamily="26" charset="0"/>
                </a:rPr>
                <a:t>}</a:t>
              </a:r>
              <a:r>
                <a:rPr lang="en-US" sz="2200" i="1" dirty="0">
                  <a:latin typeface="Times New Roman" pitchFamily="26" charset="0"/>
                </a:rPr>
                <a:t> </a:t>
              </a:r>
              <a:endParaRPr lang="en-US" sz="2200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98423" y="1397000"/>
            <a:ext cx="87534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“If a function maps </a:t>
            </a:r>
            <a:r>
              <a:rPr lang="en-US" sz="220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lang="en-US" sz="22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elements to n-1 elements, then there is a collision.”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317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4" grpId="0"/>
      <p:bldP spid="52238" grpId="0"/>
      <p:bldP spid="52246" grpId="0"/>
      <p:bldP spid="52247" grpId="0"/>
      <p:bldP spid="2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200" y="901700"/>
            <a:ext cx="1117600" cy="723900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 bwMode="auto">
          <a:xfrm rot="5400000" flipH="1" flipV="1">
            <a:off x="4794647" y="3638947"/>
            <a:ext cx="1117600" cy="4452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16200000" flipV="1">
            <a:off x="4159647" y="3690541"/>
            <a:ext cx="1117600" cy="3421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9" name="Group 18"/>
          <p:cNvGrpSpPr/>
          <p:nvPr/>
        </p:nvGrpSpPr>
        <p:grpSpPr>
          <a:xfrm>
            <a:off x="3289301" y="1523999"/>
            <a:ext cx="2209799" cy="1225551"/>
            <a:chOff x="3289301" y="1523999"/>
            <a:chExt cx="2209799" cy="1225551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4537075" y="1787525"/>
              <a:ext cx="1225550" cy="698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rot="5400000" flipH="1" flipV="1">
              <a:off x="3946922" y="2085578"/>
              <a:ext cx="1162051" cy="388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 rot="5400000" flipH="1" flipV="1">
              <a:off x="3165475" y="1647825"/>
              <a:ext cx="1225551" cy="9779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36" name="Straight Arrow Connector 35"/>
          <p:cNvCxnSpPr/>
          <p:nvPr/>
        </p:nvCxnSpPr>
        <p:spPr bwMode="auto">
          <a:xfrm rot="16200000" flipV="1">
            <a:off x="2651126" y="3946524"/>
            <a:ext cx="2127250" cy="11049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8" name="Group 17"/>
          <p:cNvGrpSpPr/>
          <p:nvPr/>
        </p:nvGrpSpPr>
        <p:grpSpPr>
          <a:xfrm>
            <a:off x="4547394" y="4267200"/>
            <a:ext cx="1308100" cy="1295400"/>
            <a:chOff x="4547394" y="4267200"/>
            <a:chExt cx="1308100" cy="1295400"/>
          </a:xfrm>
        </p:grpSpPr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47394" y="4267200"/>
              <a:ext cx="1308100" cy="749300"/>
            </a:xfrm>
            <a:prstGeom prst="rect">
              <a:avLst/>
            </a:prstGeom>
          </p:spPr>
        </p:pic>
        <p:cxnSp>
          <p:nvCxnSpPr>
            <p:cNvPr id="39" name="Straight Arrow Connector 38"/>
            <p:cNvCxnSpPr/>
            <p:nvPr/>
          </p:nvCxnSpPr>
          <p:spPr bwMode="auto">
            <a:xfrm rot="5400000" flipH="1" flipV="1">
              <a:off x="4445397" y="5118497"/>
              <a:ext cx="546100" cy="34210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" name="TextBox 2"/>
          <p:cNvSpPr txBox="1"/>
          <p:nvPr/>
        </p:nvSpPr>
        <p:spPr>
          <a:xfrm>
            <a:off x="3962400" y="990600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TFNP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76371" y="2829580"/>
            <a:ext cx="805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PLS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25432" y="2749550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PPP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38721" y="2799090"/>
            <a:ext cx="812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PPA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95800" y="4409782"/>
            <a:ext cx="1071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PPAD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63639" y="56045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730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641600" y="1895157"/>
            <a:ext cx="3238500" cy="323697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" name="Freeform 13"/>
          <p:cNvSpPr/>
          <p:nvPr/>
        </p:nvSpPr>
        <p:spPr bwMode="auto">
          <a:xfrm>
            <a:off x="3419689" y="2235201"/>
            <a:ext cx="1231900" cy="527051"/>
          </a:xfrm>
          <a:custGeom>
            <a:avLst/>
            <a:gdLst>
              <a:gd name="connsiteX0" fmla="*/ 0 w 812800"/>
              <a:gd name="connsiteY0" fmla="*/ 374650 h 374650"/>
              <a:gd name="connsiteX1" fmla="*/ 330200 w 812800"/>
              <a:gd name="connsiteY1" fmla="*/ 44450 h 374650"/>
              <a:gd name="connsiteX2" fmla="*/ 812800 w 812800"/>
              <a:gd name="connsiteY2" fmla="*/ 107950 h 3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2800" h="374650">
                <a:moveTo>
                  <a:pt x="0" y="374650"/>
                </a:moveTo>
                <a:cubicBezTo>
                  <a:pt x="97366" y="231775"/>
                  <a:pt x="194733" y="88900"/>
                  <a:pt x="330200" y="44450"/>
                </a:cubicBezTo>
                <a:cubicBezTo>
                  <a:pt x="465667" y="0"/>
                  <a:pt x="812800" y="107950"/>
                  <a:pt x="812800" y="107950"/>
                </a:cubicBezTo>
              </a:path>
            </a:pathLst>
          </a:cu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5" name="Freeform 14"/>
          <p:cNvSpPr/>
          <p:nvPr/>
        </p:nvSpPr>
        <p:spPr bwMode="auto">
          <a:xfrm rot="20016220" flipV="1">
            <a:off x="3855443" y="4439680"/>
            <a:ext cx="1163940" cy="401376"/>
          </a:xfrm>
          <a:custGeom>
            <a:avLst/>
            <a:gdLst>
              <a:gd name="connsiteX0" fmla="*/ 0 w 812800"/>
              <a:gd name="connsiteY0" fmla="*/ 374650 h 374650"/>
              <a:gd name="connsiteX1" fmla="*/ 330200 w 812800"/>
              <a:gd name="connsiteY1" fmla="*/ 44450 h 374650"/>
              <a:gd name="connsiteX2" fmla="*/ 812800 w 812800"/>
              <a:gd name="connsiteY2" fmla="*/ 107950 h 3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2800" h="374650">
                <a:moveTo>
                  <a:pt x="0" y="374650"/>
                </a:moveTo>
                <a:cubicBezTo>
                  <a:pt x="97366" y="231775"/>
                  <a:pt x="194733" y="88900"/>
                  <a:pt x="330200" y="44450"/>
                </a:cubicBezTo>
                <a:cubicBezTo>
                  <a:pt x="465667" y="0"/>
                  <a:pt x="812800" y="107950"/>
                  <a:pt x="812800" y="107950"/>
                </a:cubicBezTo>
              </a:path>
            </a:pathLst>
          </a:cu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grpSp>
        <p:nvGrpSpPr>
          <p:cNvPr id="2" name="Group 8"/>
          <p:cNvGrpSpPr/>
          <p:nvPr/>
        </p:nvGrpSpPr>
        <p:grpSpPr>
          <a:xfrm>
            <a:off x="4273018" y="3397258"/>
            <a:ext cx="3119113" cy="1664210"/>
            <a:chOff x="4273014" y="3397255"/>
            <a:chExt cx="3119113" cy="1664211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>
              <a:off x="4356100" y="3467100"/>
              <a:ext cx="2060575" cy="11557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stealth" w="med" len="med"/>
              <a:tailEnd type="none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6200775" y="4692134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fixed point</a:t>
              </a: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 bwMode="auto">
            <a:xfrm>
              <a:off x="4273014" y="3397255"/>
              <a:ext cx="91440" cy="920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/>
            </a:p>
          </p:txBody>
        </p:sp>
      </p:grpSp>
      <p:sp>
        <p:nvSpPr>
          <p:cNvPr id="11" name="Rectangle 23"/>
          <p:cNvSpPr>
            <a:spLocks noRot="1" noChangeArrowheads="1"/>
          </p:cNvSpPr>
          <p:nvPr/>
        </p:nvSpPr>
        <p:spPr bwMode="auto">
          <a:xfrm>
            <a:off x="876304" y="-45785"/>
            <a:ext cx="74873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 b="1" dirty="0" err="1">
                <a:latin typeface="Times New Roman"/>
                <a:cs typeface="Times New Roman"/>
              </a:rPr>
              <a:t>Brouwer’s</a:t>
            </a:r>
            <a:r>
              <a:rPr lang="en-US" sz="3600" b="1" dirty="0">
                <a:latin typeface="Times New Roman"/>
                <a:cs typeface="Times New Roman"/>
              </a:rPr>
              <a:t> Fixed Point Theorem</a:t>
            </a:r>
          </a:p>
        </p:txBody>
      </p:sp>
    </p:spTree>
    <p:extLst>
      <p:ext uri="{BB962C8B-B14F-4D97-AF65-F5344CB8AC3E}">
        <p14:creationId xmlns:p14="http://schemas.microsoft.com/office/powerpoint/2010/main" val="1306479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641600" y="1895157"/>
            <a:ext cx="3238500" cy="323697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293526" y="2368545"/>
            <a:ext cx="1178560" cy="117774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3657600" y="1313937"/>
            <a:ext cx="3795196" cy="1408063"/>
            <a:chOff x="3657600" y="1313934"/>
            <a:chExt cx="3795196" cy="1408063"/>
          </a:xfrm>
        </p:grpSpPr>
        <p:cxnSp>
          <p:nvCxnSpPr>
            <p:cNvPr id="17" name="Straight Arrow Connector 16"/>
            <p:cNvCxnSpPr>
              <a:stCxn id="20" idx="6"/>
            </p:cNvCxnSpPr>
            <p:nvPr/>
          </p:nvCxnSpPr>
          <p:spPr bwMode="auto">
            <a:xfrm flipV="1">
              <a:off x="3749040" y="1498600"/>
              <a:ext cx="2448560" cy="11773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stealth" w="med" len="med"/>
              <a:tailEnd type="none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6197600" y="1313934"/>
              <a:ext cx="1255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fixed point</a:t>
              </a: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 bwMode="auto">
            <a:xfrm>
              <a:off x="3657600" y="2629922"/>
              <a:ext cx="91440" cy="920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cxnSp>
        <p:nvCxnSpPr>
          <p:cNvPr id="11" name="Straight Arrow Connector 10"/>
          <p:cNvCxnSpPr>
            <a:stCxn id="7" idx="2"/>
            <a:endCxn id="9" idx="2"/>
          </p:cNvCxnSpPr>
          <p:nvPr/>
        </p:nvCxnSpPr>
        <p:spPr bwMode="auto">
          <a:xfrm rot="10800000" flipH="1">
            <a:off x="2641600" y="2957420"/>
            <a:ext cx="651926" cy="5562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9" idx="3"/>
          </p:cNvCxnSpPr>
          <p:nvPr/>
        </p:nvCxnSpPr>
        <p:spPr bwMode="auto">
          <a:xfrm rot="5400000" flipH="1" flipV="1">
            <a:off x="2660154" y="3829531"/>
            <a:ext cx="1261685" cy="3502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4"/>
            <a:endCxn id="9" idx="4"/>
          </p:cNvCxnSpPr>
          <p:nvPr/>
        </p:nvCxnSpPr>
        <p:spPr bwMode="auto">
          <a:xfrm rot="5400000" flipH="1">
            <a:off x="3278911" y="4150191"/>
            <a:ext cx="1585841" cy="3780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7" idx="5"/>
            <a:endCxn id="9" idx="5"/>
          </p:cNvCxnSpPr>
          <p:nvPr/>
        </p:nvCxnSpPr>
        <p:spPr bwMode="auto">
          <a:xfrm rot="5400000" flipH="1">
            <a:off x="4210526" y="3462783"/>
            <a:ext cx="1284275" cy="11063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7" idx="7"/>
            <a:endCxn id="9" idx="7"/>
          </p:cNvCxnSpPr>
          <p:nvPr/>
        </p:nvCxnSpPr>
        <p:spPr bwMode="auto">
          <a:xfrm rot="16200000" flipH="1" flipV="1">
            <a:off x="4766753" y="1901942"/>
            <a:ext cx="171821" cy="11063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7" idx="6"/>
            <a:endCxn id="9" idx="6"/>
          </p:cNvCxnSpPr>
          <p:nvPr/>
        </p:nvCxnSpPr>
        <p:spPr bwMode="auto">
          <a:xfrm flipH="1" flipV="1">
            <a:off x="4472086" y="2957420"/>
            <a:ext cx="1408014" cy="5562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7" idx="0"/>
            <a:endCxn id="9" idx="0"/>
          </p:cNvCxnSpPr>
          <p:nvPr/>
        </p:nvCxnSpPr>
        <p:spPr bwMode="auto">
          <a:xfrm rot="16200000" flipH="1" flipV="1">
            <a:off x="3835136" y="1942829"/>
            <a:ext cx="473388" cy="3780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7" idx="1"/>
            <a:endCxn id="9" idx="1"/>
          </p:cNvCxnSpPr>
          <p:nvPr/>
        </p:nvCxnSpPr>
        <p:spPr bwMode="auto">
          <a:xfrm rot="16200000" flipH="1">
            <a:off x="3205085" y="2279987"/>
            <a:ext cx="171821" cy="3502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3"/>
          <p:cNvSpPr>
            <a:spLocks noRot="1" noChangeArrowheads="1"/>
          </p:cNvSpPr>
          <p:nvPr/>
        </p:nvSpPr>
        <p:spPr bwMode="auto">
          <a:xfrm>
            <a:off x="876304" y="-45785"/>
            <a:ext cx="74873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 b="1" dirty="0" err="1">
                <a:latin typeface="Times New Roman"/>
                <a:cs typeface="Times New Roman"/>
              </a:rPr>
              <a:t>Brouwer’s</a:t>
            </a:r>
            <a:r>
              <a:rPr lang="en-US" sz="3600" b="1" dirty="0">
                <a:latin typeface="Times New Roman"/>
                <a:cs typeface="Times New Roman"/>
              </a:rPr>
              <a:t> Fixed Point Theorem</a:t>
            </a:r>
          </a:p>
        </p:txBody>
      </p:sp>
    </p:spTree>
    <p:extLst>
      <p:ext uri="{BB962C8B-B14F-4D97-AF65-F5344CB8AC3E}">
        <p14:creationId xmlns:p14="http://schemas.microsoft.com/office/powerpoint/2010/main" val="3673040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641600" y="1895157"/>
            <a:ext cx="3238500" cy="323697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>
            <a:stCxn id="7" idx="2"/>
          </p:cNvCxnSpPr>
          <p:nvPr/>
        </p:nvCxnSpPr>
        <p:spPr bwMode="auto">
          <a:xfrm rot="10800000" flipH="1">
            <a:off x="2641600" y="2957420"/>
            <a:ext cx="651926" cy="5562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2660154" y="3829531"/>
            <a:ext cx="1261685" cy="3502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4"/>
          </p:cNvCxnSpPr>
          <p:nvPr/>
        </p:nvCxnSpPr>
        <p:spPr bwMode="auto">
          <a:xfrm rot="5400000" flipH="1">
            <a:off x="3278911" y="4150191"/>
            <a:ext cx="1585841" cy="3780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7" idx="5"/>
          </p:cNvCxnSpPr>
          <p:nvPr/>
        </p:nvCxnSpPr>
        <p:spPr bwMode="auto">
          <a:xfrm rot="5400000" flipH="1">
            <a:off x="4210526" y="3462783"/>
            <a:ext cx="1284275" cy="11063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7" idx="7"/>
          </p:cNvCxnSpPr>
          <p:nvPr/>
        </p:nvCxnSpPr>
        <p:spPr bwMode="auto">
          <a:xfrm rot="16200000" flipH="1" flipV="1">
            <a:off x="4766753" y="1901942"/>
            <a:ext cx="171821" cy="11063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7" idx="6"/>
          </p:cNvCxnSpPr>
          <p:nvPr/>
        </p:nvCxnSpPr>
        <p:spPr bwMode="auto">
          <a:xfrm flipH="1" flipV="1">
            <a:off x="4472086" y="2957420"/>
            <a:ext cx="1408014" cy="5562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7" idx="0"/>
          </p:cNvCxnSpPr>
          <p:nvPr/>
        </p:nvCxnSpPr>
        <p:spPr bwMode="auto">
          <a:xfrm rot="16200000" flipH="1" flipV="1">
            <a:off x="3944783" y="2052476"/>
            <a:ext cx="473388" cy="1587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Explosion 1 15"/>
          <p:cNvSpPr/>
          <p:nvPr/>
        </p:nvSpPr>
        <p:spPr bwMode="auto">
          <a:xfrm>
            <a:off x="3197006" y="2094485"/>
            <a:ext cx="1371600" cy="1725867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3746500" y="1428237"/>
            <a:ext cx="3795196" cy="1408063"/>
            <a:chOff x="3746500" y="1428234"/>
            <a:chExt cx="3795196" cy="1408063"/>
          </a:xfrm>
        </p:grpSpPr>
        <p:cxnSp>
          <p:nvCxnSpPr>
            <p:cNvPr id="21" name="Straight Arrow Connector 20"/>
            <p:cNvCxnSpPr>
              <a:stCxn id="23" idx="6"/>
            </p:cNvCxnSpPr>
            <p:nvPr/>
          </p:nvCxnSpPr>
          <p:spPr bwMode="auto">
            <a:xfrm flipV="1">
              <a:off x="3837940" y="1612900"/>
              <a:ext cx="2448560" cy="11773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stealth" w="med" len="med"/>
              <a:tailEnd type="none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6286500" y="1428234"/>
              <a:ext cx="1255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fixed point</a:t>
              </a: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 bwMode="auto">
            <a:xfrm>
              <a:off x="3746500" y="2744222"/>
              <a:ext cx="91440" cy="920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cxnSp>
        <p:nvCxnSpPr>
          <p:cNvPr id="35" name="Straight Arrow Connector 34"/>
          <p:cNvCxnSpPr>
            <a:stCxn id="7" idx="1"/>
          </p:cNvCxnSpPr>
          <p:nvPr/>
        </p:nvCxnSpPr>
        <p:spPr bwMode="auto">
          <a:xfrm rot="16200000" flipH="1">
            <a:off x="3103485" y="2381584"/>
            <a:ext cx="375021" cy="3502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23"/>
          <p:cNvSpPr>
            <a:spLocks noRot="1" noChangeArrowheads="1"/>
          </p:cNvSpPr>
          <p:nvPr/>
        </p:nvSpPr>
        <p:spPr bwMode="auto">
          <a:xfrm>
            <a:off x="876304" y="-45785"/>
            <a:ext cx="74873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 b="1" dirty="0" err="1">
                <a:latin typeface="Times New Roman"/>
                <a:cs typeface="Times New Roman"/>
              </a:rPr>
              <a:t>Brouwer’s</a:t>
            </a:r>
            <a:r>
              <a:rPr lang="en-US" sz="3600" b="1" dirty="0">
                <a:latin typeface="Times New Roman"/>
                <a:cs typeface="Times New Roman"/>
              </a:rPr>
              <a:t> Fixed Point Theorem</a:t>
            </a:r>
          </a:p>
        </p:txBody>
      </p:sp>
    </p:spTree>
    <p:extLst>
      <p:ext uri="{BB962C8B-B14F-4D97-AF65-F5344CB8AC3E}">
        <p14:creationId xmlns:p14="http://schemas.microsoft.com/office/powerpoint/2010/main" val="41115814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90800" y="2895600"/>
            <a:ext cx="3661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latin typeface="Times New Roman"/>
                <a:cs typeface="Times New Roman"/>
              </a:rPr>
              <a:t>Brouwer </a:t>
            </a:r>
            <a:r>
              <a:rPr lang="en-US" sz="3600" dirty="0">
                <a:sym typeface="Symbol"/>
              </a:rPr>
              <a:t></a:t>
            </a:r>
            <a:r>
              <a:rPr lang="en-US" sz="3600" dirty="0"/>
              <a:t> </a:t>
            </a:r>
            <a:r>
              <a:rPr lang="en-US" sz="3600" i="1" dirty="0">
                <a:latin typeface="Times New Roman"/>
                <a:cs typeface="Times New Roman"/>
              </a:rPr>
              <a:t>Nash </a:t>
            </a:r>
            <a:r>
              <a:rPr lang="en-US" sz="3600" dirty="0">
                <a:latin typeface="Times New Roman"/>
                <a:cs typeface="Times New Roman"/>
              </a:rPr>
              <a:t>(Nash’51)</a:t>
            </a:r>
          </a:p>
        </p:txBody>
      </p:sp>
    </p:spTree>
    <p:extLst>
      <p:ext uri="{BB962C8B-B14F-4D97-AF65-F5344CB8AC3E}">
        <p14:creationId xmlns:p14="http://schemas.microsoft.com/office/powerpoint/2010/main" val="56617480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Times New Roman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Times New Roman" charset="0"/>
            <a:cs typeface="Times New Roman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514350" indent="-514350">
          <a:buFont typeface="+mj-lt"/>
          <a:buAutoNum type="arabicPeriod"/>
          <a:defRPr sz="32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LemkeLinearSPLC1</Template>
  <TotalTime>35336</TotalTime>
  <Words>2877</Words>
  <Application>Microsoft Office PowerPoint</Application>
  <PresentationFormat>On-screen Show (4:3)</PresentationFormat>
  <Paragraphs>513</Paragraphs>
  <Slides>52</Slides>
  <Notes>44</Notes>
  <HiddenSlides>7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</vt:lpstr>
      <vt:lpstr>Arial Black</vt:lpstr>
      <vt:lpstr>Calibri</vt:lpstr>
      <vt:lpstr>Cambria</vt:lpstr>
      <vt:lpstr>Cambria Math</vt:lpstr>
      <vt:lpstr>Tahoma</vt:lpstr>
      <vt:lpstr>Times</vt:lpstr>
      <vt:lpstr>Times New Roman</vt:lpstr>
      <vt:lpstr>Wingdings</vt:lpstr>
      <vt:lpstr>Pixel</vt:lpstr>
      <vt:lpstr>PowerPoint Presentation</vt:lpstr>
      <vt:lpstr>PowerPoint Presentation</vt:lpstr>
      <vt:lpstr>Games and Equilibria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Sperner’s Lemma (2-d)</vt:lpstr>
      <vt:lpstr>Sperner’s Lemma (2-d)</vt:lpstr>
      <vt:lpstr>Sperner’s Lemma (2-d)</vt:lpstr>
      <vt:lpstr>Sperner’s Lemma (2-d)</vt:lpstr>
      <vt:lpstr>PowerPoint Presentation</vt:lpstr>
      <vt:lpstr>Sperner  Brouwer (High-Level) </vt:lpstr>
      <vt:lpstr>Sperner  Brouwer (High-Level) </vt:lpstr>
      <vt:lpstr>Sperner  Brouwer (High-Level) </vt:lpstr>
      <vt:lpstr>Sperner  Brouwer (High-Level)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Proof of Sperner’s Lemma</vt:lpstr>
      <vt:lpstr>Proof of Sperner’s Lemma</vt:lpstr>
      <vt:lpstr>Proof of Sperner’s Lemma</vt:lpstr>
      <vt:lpstr>Proof of Sperner’s Lemma</vt:lpstr>
      <vt:lpstr>Proof Structure: A directed parity argument</vt:lpstr>
      <vt:lpstr>Recall: Lemke-Howson Structure for 2-Nash</vt:lpstr>
      <vt:lpstr>The PPAD Class [Papadimitriou ’94] (Polynomial Parity Argument for Directed Graph)</vt:lpstr>
      <vt:lpstr>END OF A LINE</vt:lpstr>
      <vt:lpstr>[Papadimitriou ’94]</vt:lpstr>
      <vt:lpstr>PowerPoint Presentation</vt:lpstr>
      <vt:lpstr>NP, co-NP vs PPAD</vt:lpstr>
      <vt:lpstr>Function NP (FNP): Search problems</vt:lpstr>
      <vt:lpstr>Total Function NP</vt:lpstr>
      <vt:lpstr>PPAD:</vt:lpstr>
      <vt:lpstr>Other arguments of existence, and resulting complexity classes</vt:lpstr>
      <vt:lpstr>PPA: Polynomial Parity Argument [Papadimitriou ’94]</vt:lpstr>
      <vt:lpstr>The Undirected Graph</vt:lpstr>
      <vt:lpstr>PLS: Polynomial Local Search   [Johnson, Papadimitriou, Yannakakis ’89]</vt:lpstr>
      <vt:lpstr>The DAG</vt:lpstr>
      <vt:lpstr>PPP: Polynomial Pigeonhole Principle [Papadimitriou ’94]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localadmin</dc:creator>
  <cp:lastModifiedBy>Ruta Mehta</cp:lastModifiedBy>
  <cp:revision>1144</cp:revision>
  <dcterms:created xsi:type="dcterms:W3CDTF">2013-04-16T19:12:34Z</dcterms:created>
  <dcterms:modified xsi:type="dcterms:W3CDTF">2019-09-06T20:17:14Z</dcterms:modified>
</cp:coreProperties>
</file>