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56" r:id="rId2"/>
    <p:sldId id="862" r:id="rId3"/>
    <p:sldId id="956" r:id="rId4"/>
    <p:sldId id="898" r:id="rId5"/>
    <p:sldId id="957" r:id="rId6"/>
    <p:sldId id="899" r:id="rId7"/>
    <p:sldId id="900" r:id="rId8"/>
    <p:sldId id="901" r:id="rId9"/>
    <p:sldId id="905" r:id="rId10"/>
    <p:sldId id="828" r:id="rId11"/>
    <p:sldId id="895" r:id="rId12"/>
    <p:sldId id="908" r:id="rId13"/>
    <p:sldId id="896" r:id="rId14"/>
    <p:sldId id="897" r:id="rId15"/>
    <p:sldId id="894" r:id="rId16"/>
    <p:sldId id="910" r:id="rId17"/>
    <p:sldId id="949" r:id="rId18"/>
    <p:sldId id="911" r:id="rId19"/>
    <p:sldId id="950" r:id="rId20"/>
    <p:sldId id="912" r:id="rId21"/>
    <p:sldId id="958" r:id="rId22"/>
    <p:sldId id="933" r:id="rId23"/>
    <p:sldId id="934" r:id="rId24"/>
    <p:sldId id="922" r:id="rId25"/>
    <p:sldId id="935" r:id="rId26"/>
    <p:sldId id="941" r:id="rId27"/>
    <p:sldId id="923" r:id="rId28"/>
    <p:sldId id="924" r:id="rId29"/>
    <p:sldId id="925" r:id="rId30"/>
    <p:sldId id="926" r:id="rId31"/>
    <p:sldId id="927" r:id="rId32"/>
    <p:sldId id="928" r:id="rId33"/>
    <p:sldId id="929" r:id="rId34"/>
    <p:sldId id="930" r:id="rId35"/>
    <p:sldId id="931" r:id="rId36"/>
    <p:sldId id="932" r:id="rId37"/>
    <p:sldId id="940" r:id="rId38"/>
    <p:sldId id="936" r:id="rId39"/>
    <p:sldId id="939" r:id="rId40"/>
    <p:sldId id="937" r:id="rId41"/>
    <p:sldId id="938" r:id="rId42"/>
    <p:sldId id="942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A1DA54"/>
    <a:srgbClr val="EE1802"/>
    <a:srgbClr val="FFC5C5"/>
    <a:srgbClr val="FF8585"/>
    <a:srgbClr val="D41602"/>
    <a:srgbClr val="E5C3EF"/>
    <a:srgbClr val="DE005A"/>
    <a:srgbClr val="EA005F"/>
    <a:srgbClr val="CAE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26" autoAdjust="0"/>
    <p:restoredTop sz="90451" autoAdjust="0"/>
  </p:normalViewPr>
  <p:slideViewPr>
    <p:cSldViewPr>
      <p:cViewPr varScale="1">
        <p:scale>
          <a:sx n="69" d="100"/>
          <a:sy n="69" d="100"/>
        </p:scale>
        <p:origin x="1204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552FB-925B-4EE5-91BD-44D7BA50A70E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D553BA-1AA6-48F2-A840-6F9A25925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61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AutoShape 1"/>
          <p:cNvSpPr>
            <a:spLocks noChangeArrowheads="1"/>
          </p:cNvSpPr>
          <p:nvPr/>
        </p:nvSpPr>
        <p:spPr bwMode="auto">
          <a:xfrm>
            <a:off x="1400474" y="914703"/>
            <a:ext cx="4055566" cy="3134178"/>
          </a:xfrm>
          <a:prstGeom prst="roundRect">
            <a:avLst>
              <a:gd name="adj" fmla="val 42"/>
            </a:avLst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6483" tIns="43241" rIns="86483" bIns="43241" anchor="ctr"/>
          <a:lstStyle/>
          <a:p>
            <a:pPr defTabSz="453488">
              <a:lnSpc>
                <a:spcPct val="118000"/>
              </a:lnSpc>
              <a:buClr>
                <a:srgbClr val="000000"/>
              </a:buClr>
              <a:buSzPct val="100000"/>
            </a:pPr>
            <a:endParaRPr lang="en-US" sz="2400"/>
          </a:p>
        </p:txBody>
      </p:sp>
      <p:sp>
        <p:nvSpPr>
          <p:cNvPr id="8806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6098" y="4342191"/>
            <a:ext cx="5470922" cy="4101798"/>
          </a:xfrm>
          <a:noFill/>
          <a:ln/>
        </p:spPr>
        <p:txBody>
          <a:bodyPr wrap="none" lIns="82046" tIns="41024" rIns="82046" bIns="41024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2898438" y="-8982075"/>
            <a:ext cx="25800051" cy="193516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32" tIns="45716" rIns="91432" bIns="45716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9CD0B5-48A1-4486-B894-3A0ED05379B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2898438" y="-8982075"/>
            <a:ext cx="25800051" cy="193516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32" tIns="45716" rIns="91432" bIns="45716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9CD0B5-48A1-4486-B894-3A0ED05379B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2400" b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n-US" sz="2400" b="0"/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n-US" sz="2400" b="0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n-US" sz="2400" b="0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n-US" sz="2400" b="0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n-US" sz="2400" b="0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n-US" sz="2400" b="0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n-US" sz="2400" b="0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n-US" sz="2400" b="0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n-US" sz="2400" b="0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n-US" sz="2400" b="0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n-US" sz="2400" b="0"/>
              </a:p>
            </p:txBody>
          </p:sp>
        </p:grpSp>
      </p:grpSp>
      <p:sp>
        <p:nvSpPr>
          <p:cNvPr id="16693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693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73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9/11/2018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62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685800"/>
            <a:ext cx="22098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685800"/>
            <a:ext cx="64770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9/11/2018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04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0574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81600" y="20574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9/11/2018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448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685800"/>
            <a:ext cx="88392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9/11/2018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567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81000" y="6858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2057400"/>
            <a:ext cx="4038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81600" y="2057400"/>
            <a:ext cx="4038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90600" y="4076700"/>
            <a:ext cx="4038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076700"/>
            <a:ext cx="4038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9/11/2018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5115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20574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0574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9/11/2018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09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0574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81600" y="2057400"/>
            <a:ext cx="4038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81600" y="4076700"/>
            <a:ext cx="4038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9/11/2018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511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89" y="274544"/>
            <a:ext cx="8216034" cy="11317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489" y="1599640"/>
            <a:ext cx="8216034" cy="4514570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0128E-AA16-4CBD-B569-316D1BAC36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9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9/11/2018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35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9/11/2018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7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0574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0574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9/11/2018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9/11/2018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48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9/11/2018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72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9/11/2018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91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9/11/2018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9/11/2018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84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Times New Roman" charset="0"/>
                <a:cs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 Black" pitchFamily="1" charset="0"/>
              </a:defRPr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2400" b="0"/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n-US" sz="2400" b="0"/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n-US" sz="1800" b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n-US" sz="1800" b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n-US" sz="1800" b="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n-US" sz="1800" b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n-US" sz="2400" b="0"/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n-US" sz="1800" b="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n-US" sz="1800" b="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0574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590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  <a:ea typeface="Times New Roman" charset="0"/>
                <a:cs typeface="Times New Roman" charset="0"/>
              </a:defRPr>
            </a:lvl1pPr>
          </a:lstStyle>
          <a:p>
            <a:fld id="{31B64C77-61C5-47DC-A1E7-0097BE906F8C}" type="datetimeFigureOut">
              <a:rPr lang="en-US" smtClean="0"/>
              <a:t>9/11/2018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1" charset="2"/>
        <a:buChar char="n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1" charset="2"/>
        <a:buChar char="¨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1" charset="2"/>
        <a:buChar char="n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1" charset="2"/>
        <a:buChar char="¨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51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ags" Target="../tags/tag5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80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60793" y="990599"/>
            <a:ext cx="612699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+mj-lt"/>
                <a:cs typeface="Andalus" pitchFamily="18" charset="-78"/>
              </a:rPr>
              <a:t>Other Solution Concepts and</a:t>
            </a:r>
          </a:p>
          <a:p>
            <a:pPr algn="ctr"/>
            <a:r>
              <a:rPr lang="en-US" sz="4000" dirty="0">
                <a:solidFill>
                  <a:srgbClr val="FF0000"/>
                </a:solidFill>
                <a:latin typeface="+mj-lt"/>
                <a:cs typeface="Andalus" pitchFamily="18" charset="-78"/>
              </a:rPr>
              <a:t>Game Models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260" y="3124200"/>
            <a:ext cx="8725530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/>
              <a:t>CS598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 err="1"/>
              <a:t>Ruta</a:t>
            </a:r>
            <a:r>
              <a:rPr lang="en-US" sz="3600" dirty="0"/>
              <a:t> Mehta</a:t>
            </a:r>
          </a:p>
          <a:p>
            <a:pPr algn="ctr"/>
            <a:endParaRPr lang="en-US" sz="3600" dirty="0"/>
          </a:p>
          <a:p>
            <a:pPr algn="ctr"/>
            <a:r>
              <a:rPr lang="en-US" sz="2800" dirty="0"/>
              <a:t>Some slides are borrowed from V. </a:t>
            </a:r>
            <a:r>
              <a:rPr lang="en-US" sz="2800" dirty="0" err="1"/>
              <a:t>Conitzer’s</a:t>
            </a:r>
            <a:r>
              <a:rPr lang="en-US" sz="2800" dirty="0"/>
              <a:t> presentations.</a:t>
            </a:r>
            <a:endParaRPr lang="en-US" sz="3600" dirty="0"/>
          </a:p>
        </p:txBody>
      </p:sp>
      <p:sp>
        <p:nvSpPr>
          <p:cNvPr id="4" name="AutoShape 2" descr="Hom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176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507747" y="626574"/>
            <a:ext cx="6721853" cy="1973697"/>
            <a:chOff x="1074761" y="3048000"/>
            <a:chExt cx="6964190" cy="2819400"/>
          </a:xfrm>
        </p:grpSpPr>
        <p:sp>
          <p:nvSpPr>
            <p:cNvPr id="6" name="Rectangle 5"/>
            <p:cNvSpPr/>
            <p:nvPr/>
          </p:nvSpPr>
          <p:spPr bwMode="auto">
            <a:xfrm>
              <a:off x="5689366" y="3048000"/>
              <a:ext cx="2349585" cy="28194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bg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3200" b="1" dirty="0">
                <a:latin typeface="Times New Roman" charset="0"/>
                <a:ea typeface="Times New Roman" charset="0"/>
                <a:cs typeface="Times New Roman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074761" y="3048000"/>
              <a:ext cx="2405503" cy="28194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EE180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3200" b="1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002061" y="4014444"/>
              <a:ext cx="4812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solidFill>
                    <a:srgbClr val="EE1802"/>
                  </a:solidFill>
                </a:rPr>
                <a:t>A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571970" y="4107296"/>
              <a:ext cx="45878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>
                  <a:solidFill>
                    <a:schemeClr val="bg2">
                      <a:lumMod val="60000"/>
                      <a:lumOff val="40000"/>
                    </a:schemeClr>
                  </a:solidFill>
                </a:rPr>
                <a:t>B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819035" y="76200"/>
            <a:ext cx="7410565" cy="2571788"/>
            <a:chOff x="304800" y="2205238"/>
            <a:chExt cx="7410565" cy="257178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5326314" y="2220598"/>
                  <a:ext cx="2389051" cy="5579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 … 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 … 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2800" dirty="0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26314" y="2220598"/>
                  <a:ext cx="2389051" cy="55791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926258" y="2205238"/>
                  <a:ext cx="2389051" cy="5579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 … 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r>
                          <a:rPr lang="en-US" sz="2800" b="0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 … </m:t>
                        </m:r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accent1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2800" dirty="0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6258" y="2205238"/>
                  <a:ext cx="2389051" cy="5579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4818160" y="2513463"/>
                  <a:ext cx="726289" cy="224676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srgbClr val="EE180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EE1802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EE1802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800" dirty="0">
                    <a:solidFill>
                      <a:srgbClr val="EE1802"/>
                    </a:solidFill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>
                            <a:solidFill>
                              <a:srgbClr val="EE1802"/>
                            </a:solidFill>
                            <a:latin typeface="Cambria Math"/>
                          </a:rPr>
                          <m:t>⋮</m:t>
                        </m:r>
                      </m:oMath>
                    </m:oMathPara>
                  </a14:m>
                  <a:endParaRPr lang="en-US" sz="2800" dirty="0">
                    <a:solidFill>
                      <a:srgbClr val="EE1802"/>
                    </a:solidFill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srgbClr val="EE180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EE1802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EE180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sz="2800" dirty="0">
                    <a:solidFill>
                      <a:srgbClr val="EE1802"/>
                    </a:solidFill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i="1">
                            <a:solidFill>
                              <a:srgbClr val="EE1802"/>
                            </a:solidFill>
                            <a:latin typeface="Cambria Math"/>
                          </a:rPr>
                          <m:t>⋮</m:t>
                        </m:r>
                      </m:oMath>
                    </m:oMathPara>
                  </a14:m>
                  <a:endParaRPr lang="en-US" sz="2800" dirty="0">
                    <a:solidFill>
                      <a:srgbClr val="EE1802"/>
                    </a:solidFill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srgbClr val="EE180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EE1802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EE1802"/>
                                </a:solidFill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</m:oMath>
                    </m:oMathPara>
                  </a14:m>
                  <a:endParaRPr lang="en-US" sz="2800" b="0" dirty="0">
                    <a:solidFill>
                      <a:srgbClr val="EE1802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18160" y="2513463"/>
                  <a:ext cx="726289" cy="2246769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304800" y="2530257"/>
                  <a:ext cx="726288" cy="224676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rgbClr val="EE180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EE1802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EE1802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800" dirty="0">
                    <a:solidFill>
                      <a:srgbClr val="EE1802"/>
                    </a:solidFill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solidFill>
                              <a:srgbClr val="EE1802"/>
                            </a:solidFill>
                            <a:latin typeface="Cambria Math"/>
                          </a:rPr>
                          <m:t>⋮</m:t>
                        </m:r>
                      </m:oMath>
                    </m:oMathPara>
                  </a14:m>
                  <a:endParaRPr lang="en-US" sz="2800" b="0" dirty="0">
                    <a:solidFill>
                      <a:srgbClr val="EE1802"/>
                    </a:solidFill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solidFill>
                                  <a:srgbClr val="EE180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EE1802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EE180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sz="2800" b="0" dirty="0">
                    <a:solidFill>
                      <a:srgbClr val="EE1802"/>
                    </a:solidFill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solidFill>
                              <a:srgbClr val="EE1802"/>
                            </a:solidFill>
                            <a:latin typeface="Cambria Math"/>
                          </a:rPr>
                          <m:t>⋮</m:t>
                        </m:r>
                      </m:oMath>
                    </m:oMathPara>
                  </a14:m>
                  <a:endParaRPr lang="en-US" sz="2800" b="0" dirty="0">
                    <a:solidFill>
                      <a:srgbClr val="EE1802"/>
                    </a:solidFill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rgbClr val="EE180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EE1802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EE1802"/>
                                </a:solidFill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</m:oMath>
                    </m:oMathPara>
                  </a14:m>
                  <a:endParaRPr lang="en-US" sz="2800" b="0" dirty="0">
                    <a:solidFill>
                      <a:srgbClr val="EE1802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800" y="2530257"/>
                  <a:ext cx="726288" cy="2246769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TextBox 2"/>
          <p:cNvSpPr txBox="1"/>
          <p:nvPr/>
        </p:nvSpPr>
        <p:spPr>
          <a:xfrm>
            <a:off x="327609" y="3530025"/>
            <a:ext cx="8915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NE: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422100" y="3505200"/>
                <a:ext cx="3149900" cy="5772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i="1" dirty="0"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US" sz="2800" i="1" dirty="0">
                        <a:latin typeface="Cambria Math"/>
                      </a:rPr>
                      <m:t>𝐴</m:t>
                    </m:r>
                    <m:r>
                      <a:rPr lang="en-US" sz="2800" i="1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𝑦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≥</m:t>
                    </m:r>
                    <m:sSup>
                      <m:sSup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e>
                      <m:sup>
                        <m:r>
                          <a:rPr lang="en-US" sz="2800" i="1" dirty="0"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US" sz="2800" i="1" dirty="0">
                        <a:latin typeface="Cambria Math"/>
                      </a:rPr>
                      <m:t>𝐴</m:t>
                    </m:r>
                    <m:r>
                      <a:rPr lang="en-US" sz="2800" i="1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𝑦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∀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/>
                      </a:rPr>
                      <m:t>′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2100" y="3505200"/>
                <a:ext cx="3149900" cy="57720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105400" y="3532194"/>
                <a:ext cx="317324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i="1" dirty="0"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US" sz="2800" b="0" i="1" dirty="0" smtClean="0">
                        <a:latin typeface="Cambria Math"/>
                      </a:rPr>
                      <m:t>𝐵</m:t>
                    </m:r>
                    <m:r>
                      <a:rPr lang="en-US" sz="2800" i="1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𝑦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≥</m:t>
                    </m:r>
                    <m:sSup>
                      <m:sSupPr>
                        <m:ctrlPr>
                          <a:rPr lang="en-US" sz="28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i="1" dirty="0"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US" sz="2800" b="0" i="1" dirty="0" smtClean="0">
                        <a:latin typeface="Cambria Math"/>
                      </a:rPr>
                      <m:t>𝐵</m:t>
                    </m:r>
                    <m:r>
                      <a:rPr lang="en-US" sz="2800" i="1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𝑦</m:t>
                    </m:r>
                    <m:r>
                      <a:rPr lang="en-US" sz="28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′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∀</m:t>
                    </m:r>
                    <m:r>
                      <a:rPr lang="en-US" sz="28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𝑦</m:t>
                    </m:r>
                    <m:r>
                      <a:rPr lang="en-US" sz="28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′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32194"/>
                <a:ext cx="3173241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309188" y="4419600"/>
            <a:ext cx="1165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Why?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07017" y="5231250"/>
            <a:ext cx="6332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What if they can discuss beforehand?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0488" y="4267200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No one plays </a:t>
            </a:r>
          </a:p>
          <a:p>
            <a:r>
              <a:rPr lang="en-US" sz="3200" dirty="0">
                <a:solidFill>
                  <a:schemeClr val="tx1"/>
                </a:solidFill>
              </a:rPr>
              <a:t>dominated </a:t>
            </a:r>
          </a:p>
          <a:p>
            <a:r>
              <a:rPr lang="en-US" sz="3200" dirty="0">
                <a:solidFill>
                  <a:schemeClr val="tx1"/>
                </a:solidFill>
              </a:rPr>
              <a:t>strategies. </a:t>
            </a:r>
          </a:p>
        </p:txBody>
      </p:sp>
    </p:spTree>
    <p:extLst>
      <p:ext uri="{BB962C8B-B14F-4D97-AF65-F5344CB8AC3E}">
        <p14:creationId xmlns:p14="http://schemas.microsoft.com/office/powerpoint/2010/main" val="61392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 bwMode="auto">
          <a:xfrm>
            <a:off x="1805" y="0"/>
            <a:ext cx="9026980" cy="740650"/>
          </a:xfrm>
          <a:prstGeom prst="rect">
            <a:avLst/>
          </a:prstGeom>
          <a:solidFill>
            <a:schemeClr val="bg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347663" y="381000"/>
            <a:ext cx="8382000" cy="45974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ea typeface="ＭＳ Ｐゴシック" pitchFamily="1" charset="-128"/>
              </a:rPr>
              <a:t>Players: {</a:t>
            </a:r>
            <a:r>
              <a:rPr lang="en-US" dirty="0">
                <a:solidFill>
                  <a:srgbClr val="FF0000"/>
                </a:solidFill>
                <a:ea typeface="ＭＳ Ｐゴシック" pitchFamily="1" charset="-128"/>
              </a:rPr>
              <a:t>Alice,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ea typeface="ＭＳ Ｐゴシック" pitchFamily="1" charset="-128"/>
              </a:rPr>
              <a:t> Bob</a:t>
            </a:r>
            <a:r>
              <a:rPr lang="en-US" dirty="0">
                <a:ea typeface="ＭＳ Ｐゴシック" pitchFamily="1" charset="-128"/>
              </a:rPr>
              <a:t>}</a:t>
            </a:r>
          </a:p>
          <a:p>
            <a:pPr marL="0" indent="0">
              <a:buNone/>
            </a:pPr>
            <a:r>
              <a:rPr lang="en-US" dirty="0">
                <a:ea typeface="ＭＳ Ｐゴシック" pitchFamily="1" charset="-128"/>
              </a:rPr>
              <a:t>Two options: {Football, Shopping} 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897441"/>
              </p:ext>
            </p:extLst>
          </p:nvPr>
        </p:nvGraphicFramePr>
        <p:xfrm>
          <a:off x="1752599" y="2683943"/>
          <a:ext cx="4199166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9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9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2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DA5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DA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066800" y="2836343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EE1802"/>
                </a:solidFill>
              </a:rPr>
              <a:t>F</a:t>
            </a:r>
            <a:endParaRPr lang="en-US" sz="4400" dirty="0">
              <a:solidFill>
                <a:srgbClr val="EE180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43556" y="3826943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E1802"/>
                </a:solidFill>
              </a:rPr>
              <a:t>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77356" y="221998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endParaRPr lang="en-US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67711" y="221998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endParaRPr lang="en-US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69365" y="2886033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1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   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369051" y="3873583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2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   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47138" y="2886033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0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   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37492" y="3835483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0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  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255741" y="1696760"/>
                <a:ext cx="325505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en-US" sz="280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                     </m:t>
                      </m:r>
                      <m:f>
                        <m:fPr>
                          <m:type m:val="lin"/>
                          <m:ctrlPr>
                            <a:rPr lang="en-US" sz="2800" i="1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741" y="1696760"/>
                <a:ext cx="3255058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6200" y="2836343"/>
                <a:ext cx="1090363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2800" b="0" i="1" dirty="0">
                  <a:solidFill>
                    <a:srgbClr val="FF0000"/>
                  </a:solidFill>
                  <a:latin typeface="Cambria Math"/>
                </a:endParaRPr>
              </a:p>
              <a:p>
                <a:endParaRPr lang="en-US" sz="2800" i="1" dirty="0">
                  <a:solidFill>
                    <a:srgbClr val="FF0000"/>
                  </a:solidFill>
                  <a:latin typeface="Cambria Math"/>
                </a:endParaRPr>
              </a:p>
              <a:p>
                <a:endParaRPr lang="en-US" sz="1200" i="1" dirty="0">
                  <a:solidFill>
                    <a:srgbClr val="FF0000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2836343"/>
                <a:ext cx="1090363" cy="15696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6248400" y="2630112"/>
            <a:ext cx="278634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At Mixed NE </a:t>
            </a:r>
          </a:p>
          <a:p>
            <a:r>
              <a:rPr lang="en-US" sz="3200" dirty="0">
                <a:solidFill>
                  <a:schemeClr val="tx1"/>
                </a:solidFill>
              </a:rPr>
              <a:t>both get 2/3 &lt; 1</a:t>
            </a:r>
          </a:p>
        </p:txBody>
      </p:sp>
      <p:sp>
        <p:nvSpPr>
          <p:cNvPr id="44" name="Multiply 43"/>
          <p:cNvSpPr/>
          <p:nvPr/>
        </p:nvSpPr>
        <p:spPr bwMode="auto">
          <a:xfrm>
            <a:off x="7129740" y="3429000"/>
            <a:ext cx="914400" cy="1143000"/>
          </a:xfrm>
          <a:prstGeom prst="mathMultiply">
            <a:avLst/>
          </a:prstGeom>
          <a:solidFill>
            <a:srgbClr val="D4160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272978" y="3159508"/>
            <a:ext cx="505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0.5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429767" y="4149105"/>
            <a:ext cx="505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0.5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09600" y="4724400"/>
            <a:ext cx="654454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Instead they agree on ½(F, S), ½(S, F) </a:t>
            </a:r>
          </a:p>
          <a:p>
            <a:r>
              <a:rPr lang="en-US" sz="3200" dirty="0"/>
              <a:t>Payoffs are (1.5, 1.5)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362200" y="5943600"/>
            <a:ext cx="47243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Needs a common coin toss!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648063" y="5263009"/>
            <a:ext cx="9813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Fair!</a:t>
            </a:r>
          </a:p>
        </p:txBody>
      </p:sp>
    </p:spTree>
    <p:extLst>
      <p:ext uri="{BB962C8B-B14F-4D97-AF65-F5344CB8AC3E}">
        <p14:creationId xmlns:p14="http://schemas.microsoft.com/office/powerpoint/2010/main" val="421470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2" grpId="0"/>
      <p:bldP spid="40" grpId="0"/>
      <p:bldP spid="44" grpId="0" animBg="1"/>
      <p:bldP spid="41" grpId="0"/>
      <p:bldP spid="46" grpId="0"/>
      <p:bldP spid="43" grpId="0"/>
      <p:bldP spid="45" grpId="0"/>
      <p:bldP spid="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676400"/>
                <a:ext cx="8229600" cy="5029200"/>
              </a:xfrm>
            </p:spPr>
            <p:txBody>
              <a:bodyPr/>
              <a:lstStyle/>
              <a:p>
                <a:r>
                  <a:rPr lang="en-US" sz="2800" b="1" dirty="0">
                    <a:solidFill>
                      <a:srgbClr val="FF0000"/>
                    </a:solidFill>
                  </a:rPr>
                  <a:t>Mediator</a:t>
                </a:r>
                <a:r>
                  <a:rPr lang="en-US" sz="2800" dirty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 declares a joint distribution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𝑃</m:t>
                    </m:r>
                    <m:r>
                      <a:rPr lang="en-US" sz="28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over S=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×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sz="2800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  <a:p>
                <a:r>
                  <a:rPr lang="en-US" sz="2800" dirty="0"/>
                  <a:t>Tosses a coin, chooses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800" b="0" i="1" smtClean="0">
                        <a:latin typeface="Cambria Math"/>
                      </a:rPr>
                      <m:t>~</m:t>
                    </m:r>
                    <m:r>
                      <a:rPr lang="en-US" sz="2800" b="0" i="1" smtClean="0">
                        <a:latin typeface="Cambria Math"/>
                      </a:rPr>
                      <m:t>𝑃</m:t>
                    </m:r>
                    <m:r>
                      <a:rPr lang="en-US" sz="2800" b="0" i="1" smtClean="0">
                        <a:latin typeface="Cambria Math"/>
                      </a:rPr>
                      <m:t>.</m:t>
                    </m:r>
                  </m:oMath>
                </a14:m>
                <a:endParaRPr lang="en-US" sz="2800" b="0" dirty="0"/>
              </a:p>
              <a:p>
                <a:r>
                  <a:rPr lang="en-US" sz="2800" dirty="0"/>
                  <a:t>Suggests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/>
                          </a:rPr>
                          <m:t>s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800" dirty="0"/>
                  <a:t> to player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sz="2800" dirty="0"/>
                  <a:t> in private</a:t>
                </a:r>
              </a:p>
              <a:p>
                <a:endParaRPr lang="en-US" sz="2800" dirty="0"/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𝑃</m:t>
                    </m:r>
                  </m:oMath>
                </a14:m>
                <a:r>
                  <a:rPr lang="en-US" sz="2800" dirty="0"/>
                  <a:t> is at </a:t>
                </a:r>
                <a:r>
                  <a:rPr lang="en-US" sz="2800" dirty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equilibrium if each player wants to follow the suggestion</a:t>
                </a:r>
                <a:r>
                  <a:rPr lang="en-US" sz="2800" dirty="0"/>
                  <a:t> when others do.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/>
                              </a:rPr>
                              <m:t>,   .)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/>
                      </a:rPr>
                      <m:t>≥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  <m:r>
                          <a:rPr lang="en-US" sz="2400" b="0" i="1" smtClean="0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/>
                              </a:rPr>
                              <m:t>,   .)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/>
                      </a:rPr>
                      <m:t>,</m:t>
                    </m:r>
                    <m:r>
                      <m:rPr>
                        <m:lit/>
                      </m:rP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∀</m:t>
                    </m:r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US" sz="2400" b="0" i="1" smtClean="0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sz="2400" b="0" i="1" smtClean="0">
                        <a:latin typeface="Cambria Math"/>
                      </a:rPr>
                      <m:t>∈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sz="2400" dirty="0"/>
              </a:p>
              <a:p>
                <a:pPr marL="457200" lvl="1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676400"/>
                <a:ext cx="8229600" cy="5029200"/>
              </a:xfrm>
              <a:blipFill>
                <a:blip r:embed="rId2"/>
                <a:stretch>
                  <a:fillRect l="-741" t="-12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371600"/>
          </a:xfrm>
        </p:spPr>
        <p:txBody>
          <a:bodyPr/>
          <a:lstStyle/>
          <a:p>
            <a:pPr algn="ctr"/>
            <a:r>
              <a:rPr lang="en-US" dirty="0"/>
              <a:t>Correlated Equilibrium – (CE) </a:t>
            </a:r>
            <a:r>
              <a:rPr lang="en-US" sz="3200" dirty="0"/>
              <a:t>(Aumann’74)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95400" y="5698901"/>
                <a:ext cx="3840923" cy="504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, 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𝑈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5698901"/>
                <a:ext cx="3840923" cy="504754"/>
              </a:xfrm>
              <a:prstGeom prst="rect">
                <a:avLst/>
              </a:prstGeom>
              <a:blipFill rotWithShape="1">
                <a:blip r:embed="rId3"/>
                <a:stretch>
                  <a:fillRect l="-12381" t="-118072" b="-171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 bwMode="auto">
          <a:xfrm flipH="1" flipV="1">
            <a:off x="2286000" y="5257800"/>
            <a:ext cx="381000" cy="381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5166145" y="5698901"/>
            <a:ext cx="32699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Linear in P variables!</a:t>
            </a:r>
          </a:p>
        </p:txBody>
      </p:sp>
    </p:spTree>
    <p:extLst>
      <p:ext uri="{BB962C8B-B14F-4D97-AF65-F5344CB8AC3E}">
        <p14:creationId xmlns:p14="http://schemas.microsoft.com/office/powerpoint/2010/main" val="428051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3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295400"/>
                <a:ext cx="8229600" cy="5029200"/>
              </a:xfrm>
            </p:spPr>
            <p:txBody>
              <a:bodyPr/>
              <a:lstStyle/>
              <a:p>
                <a:r>
                  <a:rPr lang="en-US" sz="2400" b="1" dirty="0">
                    <a:solidFill>
                      <a:srgbClr val="FF0000"/>
                    </a:solidFill>
                  </a:rPr>
                  <a:t>Mediator</a:t>
                </a:r>
                <a:r>
                  <a:rPr lang="en-US" sz="2400" dirty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 declares a joint distribution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𝑃</m:t>
                    </m:r>
                    <m:r>
                      <a:rPr lang="en-US" sz="24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solidFill>
                                  <a:schemeClr val="bg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bg2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400" b="0" i="1" smtClean="0">
                                      <a:solidFill>
                                        <a:schemeClr val="bg2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sz="2400" b="0" i="1" smtClean="0">
                                      <a:solidFill>
                                        <a:schemeClr val="bg2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solidFill>
                                        <a:schemeClr val="bg2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bg2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bg2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bg2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en-US" sz="2400" b="0" i="1" smtClean="0">
                                      <a:solidFill>
                                        <a:schemeClr val="bg2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bg2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bg2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bg2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/>
                                    </a:rPr>
                                    <m:t>𝑚</m:t>
                                  </m:r>
                                  <m:r>
                                    <a:rPr lang="en-US" sz="2400" b="0" i="1" smtClean="0">
                                      <a:solidFill>
                                        <a:schemeClr val="bg2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bg2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bg2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bg2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/>
                                    </a:rPr>
                                    <m:t>𝑚𝑛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2400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  <a:p>
                <a:r>
                  <a:rPr lang="en-US" sz="2400" dirty="0"/>
                  <a:t>Tosses a coin, chooses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𝑗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~</m:t>
                    </m:r>
                    <m:r>
                      <a:rPr lang="en-US" sz="2400" b="0" i="1" smtClean="0">
                        <a:latin typeface="Cambria Math"/>
                      </a:rPr>
                      <m:t>𝑃</m:t>
                    </m:r>
                    <m:r>
                      <a:rPr lang="en-US" sz="2400" b="0" i="1" smtClean="0">
                        <a:latin typeface="Cambria Math"/>
                      </a:rPr>
                      <m:t>.</m:t>
                    </m:r>
                  </m:oMath>
                </a14:m>
                <a:endParaRPr lang="en-US" sz="2400" b="0" dirty="0"/>
              </a:p>
              <a:p>
                <a:r>
                  <a:rPr lang="en-US" sz="2400" dirty="0"/>
                  <a:t>Suggests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sz="2400" dirty="0"/>
                  <a:t> to Alice,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𝑗</m:t>
                    </m:r>
                  </m:oMath>
                </a14:m>
                <a:r>
                  <a:rPr lang="en-US" sz="2400" dirty="0"/>
                  <a:t> to Bob, in private.</a:t>
                </a:r>
              </a:p>
              <a:p>
                <a:endParaRPr lang="en-US" sz="2400" dirty="0"/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𝑃</m:t>
                    </m:r>
                  </m:oMath>
                </a14:m>
                <a:r>
                  <a:rPr lang="en-US" sz="2400" dirty="0"/>
                  <a:t> is at </a:t>
                </a:r>
                <a:r>
                  <a:rPr lang="en-US" sz="2400" dirty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equilibrium if each player wants to follow the suggestion</a:t>
                </a:r>
                <a:r>
                  <a:rPr lang="en-US" sz="2400" dirty="0"/>
                  <a:t>, when the other do too.</a:t>
                </a:r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295400"/>
                <a:ext cx="8229600" cy="5029200"/>
              </a:xfrm>
              <a:blipFill rotWithShape="1">
                <a:blip r:embed="rId2"/>
                <a:stretch>
                  <a:fillRect l="-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371600"/>
          </a:xfrm>
        </p:spPr>
        <p:txBody>
          <a:bodyPr/>
          <a:lstStyle/>
          <a:p>
            <a:pPr algn="ctr"/>
            <a:r>
              <a:rPr lang="en-US" dirty="0"/>
              <a:t>CE for 2-Player Case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295400" y="5094692"/>
                <a:ext cx="61725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d>
                          <m:d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,.</m:t>
                            </m:r>
                          </m:e>
                        </m:d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,.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≥</m:t>
                    </m:r>
                    <m:d>
                      <m:dPr>
                        <m:begChr m:val="⟨"/>
                        <m:endChr m:val="⟩"/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,.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,.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:∀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∈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5094692"/>
                <a:ext cx="6172524" cy="461665"/>
              </a:xfrm>
              <a:prstGeom prst="rect">
                <a:avLst/>
              </a:prstGeom>
              <a:blipFill>
                <a:blip r:embed="rId3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400" y="5588040"/>
                <a:ext cx="619297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.,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.,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d>
                      </m:e>
                    </m:d>
                    <m:r>
                      <a:rPr lang="en-US" sz="2400" i="1">
                        <a:latin typeface="Cambria Math"/>
                      </a:rPr>
                      <m:t>≥</m:t>
                    </m:r>
                    <m:d>
                      <m:dPr>
                        <m:begChr m:val="⟨"/>
                        <m:endChr m:val="⟩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.,</m:t>
                            </m:r>
                            <m:sSup>
                              <m:sSup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.,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2400" i="1">
                        <a:latin typeface="Cambria Math"/>
                      </a:rPr>
                      <m:t>:∀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∈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sz="2400" dirty="0"/>
                      <m:t> </m:t>
                    </m:r>
                  </m:oMath>
                </a14:m>
                <a:r>
                  <a:rPr lang="en-US" sz="2400" dirty="0"/>
                  <a:t> 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5588040"/>
                <a:ext cx="6192977" cy="461665"/>
              </a:xfrm>
              <a:prstGeom prst="rect">
                <a:avLst/>
              </a:prstGeom>
              <a:blipFill>
                <a:blip r:embed="rId4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85800" y="4531948"/>
                <a:ext cx="83592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</a:rPr>
                  <a:t>Given Alice is suggested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𝑖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she knows Bob is suggested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𝑗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~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,.)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531948"/>
                <a:ext cx="8359211" cy="461665"/>
              </a:xfrm>
              <a:prstGeom prst="rect">
                <a:avLst/>
              </a:prstGeom>
              <a:blipFill>
                <a:blip r:embed="rId5"/>
                <a:stretch>
                  <a:fillRect l="-1167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8888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 bwMode="auto">
          <a:xfrm>
            <a:off x="1805" y="0"/>
            <a:ext cx="9026980" cy="740650"/>
          </a:xfrm>
          <a:prstGeom prst="rect">
            <a:avLst/>
          </a:prstGeom>
          <a:solidFill>
            <a:schemeClr val="bg1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347663" y="381000"/>
            <a:ext cx="8382000" cy="45974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ea typeface="ＭＳ Ｐゴシック" pitchFamily="1" charset="-128"/>
              </a:rPr>
              <a:t>Players: {</a:t>
            </a:r>
            <a:r>
              <a:rPr lang="en-US" dirty="0">
                <a:solidFill>
                  <a:srgbClr val="FF0000"/>
                </a:solidFill>
                <a:ea typeface="ＭＳ Ｐゴシック" pitchFamily="1" charset="-128"/>
              </a:rPr>
              <a:t>Alice,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ea typeface="ＭＳ Ｐゴシック" pitchFamily="1" charset="-128"/>
              </a:rPr>
              <a:t> Bob</a:t>
            </a:r>
            <a:r>
              <a:rPr lang="en-US" dirty="0">
                <a:ea typeface="ＭＳ Ｐゴシック" pitchFamily="1" charset="-128"/>
              </a:rPr>
              <a:t>}</a:t>
            </a:r>
          </a:p>
          <a:p>
            <a:pPr marL="0" indent="0">
              <a:buNone/>
            </a:pPr>
            <a:r>
              <a:rPr lang="en-US" dirty="0">
                <a:ea typeface="ＭＳ Ｐゴシック" pitchFamily="1" charset="-128"/>
              </a:rPr>
              <a:t>Two options: {Football, Shopping} 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63191"/>
              </p:ext>
            </p:extLst>
          </p:nvPr>
        </p:nvGraphicFramePr>
        <p:xfrm>
          <a:off x="1752599" y="2368963"/>
          <a:ext cx="4199166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9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9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2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DA5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DA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066800" y="2521363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EE1802"/>
                </a:solidFill>
              </a:rPr>
              <a:t>F</a:t>
            </a:r>
            <a:endParaRPr lang="en-US" sz="4400" dirty="0">
              <a:solidFill>
                <a:srgbClr val="EE180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43556" y="3511963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EE1802"/>
                </a:solidFill>
              </a:rPr>
              <a:t>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77356" y="190500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endParaRPr lang="en-US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67711" y="190500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endParaRPr lang="en-US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69365" y="2571053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1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   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369051" y="3558603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2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   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47138" y="2571053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0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   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37492" y="3520503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0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   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272978" y="2844528"/>
            <a:ext cx="505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0.5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429767" y="3834125"/>
            <a:ext cx="505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0.5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09600" y="4724400"/>
            <a:ext cx="654454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Instead they agree on ½(F, S), ½(S, F) </a:t>
            </a:r>
          </a:p>
          <a:p>
            <a:r>
              <a:rPr lang="en-US" sz="3200" dirty="0"/>
              <a:t>Payoffs are (1.5, 1.5)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648063" y="5263009"/>
            <a:ext cx="9813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Fair!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36897" y="4876800"/>
            <a:ext cx="8451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CE!</a:t>
            </a:r>
          </a:p>
        </p:txBody>
      </p:sp>
    </p:spTree>
    <p:extLst>
      <p:ext uri="{BB962C8B-B14F-4D97-AF65-F5344CB8AC3E}">
        <p14:creationId xmlns:p14="http://schemas.microsoft.com/office/powerpoint/2010/main" val="2829643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graphicFrame>
        <p:nvGraphicFramePr>
          <p:cNvPr id="7" name="Group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011868529"/>
              </p:ext>
            </p:extLst>
          </p:nvPr>
        </p:nvGraphicFramePr>
        <p:xfrm>
          <a:off x="704850" y="1960562"/>
          <a:ext cx="3314700" cy="1581111"/>
        </p:xfrm>
        <a:graphic>
          <a:graphicData uri="http://schemas.openxmlformats.org/drawingml/2006/table">
            <a:tbl>
              <a:tblPr/>
              <a:tblGrid>
                <a:gridCol w="1502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2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05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-5, -5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05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-6, 0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-1, 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1387654" y="1371600"/>
            <a:ext cx="44114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3000" dirty="0">
                <a:latin typeface="Times New Roman" pitchFamily="18" charset="0"/>
              </a:rPr>
              <a:t>C</a:t>
            </a: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2724150" y="1371600"/>
            <a:ext cx="71846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3000" dirty="0">
                <a:latin typeface="Times New Roman" pitchFamily="18" charset="0"/>
              </a:rPr>
              <a:t>NC</a:t>
            </a:r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0" y="2819400"/>
            <a:ext cx="71846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3000" dirty="0">
                <a:latin typeface="Times New Roman" pitchFamily="18" charset="0"/>
              </a:rPr>
              <a:t>NC</a:t>
            </a: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206833" y="2073275"/>
            <a:ext cx="44114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3000" dirty="0">
                <a:latin typeface="Times New Roman" pitchFamily="18" charset="0"/>
              </a:rPr>
              <a:t>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19429" y="710625"/>
            <a:ext cx="34714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Prisoner’s Dilemma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47446" y="23577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28396" y="313492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05091" y="313223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05091" y="230635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8466" y="3778150"/>
            <a:ext cx="29674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NC is dominated</a:t>
            </a:r>
          </a:p>
        </p:txBody>
      </p:sp>
      <p:graphicFrame>
        <p:nvGraphicFramePr>
          <p:cNvPr id="17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441966"/>
              </p:ext>
            </p:extLst>
          </p:nvPr>
        </p:nvGraphicFramePr>
        <p:xfrm>
          <a:off x="4953001" y="2119314"/>
          <a:ext cx="3886199" cy="2376486"/>
        </p:xfrm>
        <a:graphic>
          <a:graphicData uri="http://schemas.openxmlformats.org/drawingml/2006/table">
            <a:tbl>
              <a:tblPr/>
              <a:tblGrid>
                <a:gridCol w="1226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06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8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21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0, 0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0, 1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1, 0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1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1, 0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0, 0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0, 1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1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0, 1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1, 0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0, 0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499414" y="2221279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499414" y="3047067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97834" y="382018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82136" y="1523067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25358" y="1523067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996958" y="1523067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082147" y="533400"/>
            <a:ext cx="35972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Rock-Paper-Scissors</a:t>
            </a:r>
          </a:p>
          <a:p>
            <a:pPr algn="ctr"/>
            <a:r>
              <a:rPr lang="en-US" sz="3200" dirty="0"/>
              <a:t>(</a:t>
            </a:r>
            <a:r>
              <a:rPr lang="en-US" sz="3200" dirty="0" err="1"/>
              <a:t>Aumann</a:t>
            </a:r>
            <a:r>
              <a:rPr lang="en-US" sz="3200" dirty="0"/>
              <a:t>)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68612" y="2604700"/>
            <a:ext cx="5116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1/6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403721" y="2572989"/>
            <a:ext cx="5116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1/6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03721" y="3398777"/>
            <a:ext cx="5116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1/6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68612" y="4160637"/>
            <a:ext cx="5116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1/6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30113" y="4171890"/>
            <a:ext cx="5116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1/6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36721" y="3393843"/>
            <a:ext cx="5116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1/6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733800" y="4799300"/>
                <a:ext cx="5418791" cy="8665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When Alice is suggested</a:t>
                </a:r>
                <a:r>
                  <a:rPr lang="en-US" sz="2400" dirty="0">
                    <a:solidFill>
                      <a:schemeClr val="tx1"/>
                    </a:solidFill>
                  </a:rPr>
                  <a:t> R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Bob must be following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𝑅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,.)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=(0,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1/6,1/6)</a:t>
                </a: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799300"/>
                <a:ext cx="5418791" cy="866584"/>
              </a:xfrm>
              <a:prstGeom prst="rect">
                <a:avLst/>
              </a:prstGeom>
              <a:blipFill rotWithShape="1">
                <a:blip r:embed="rId2"/>
                <a:stretch>
                  <a:fillRect l="-1802" t="-5634" r="-1014" b="-11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3751985" y="5634335"/>
            <a:ext cx="4960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Following the suggestion gives her 1/6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785830" y="6091535"/>
            <a:ext cx="4248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While P gives 0, and S gives 1/6.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241737" y="330867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525009" y="407053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64280" y="2523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522167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4267200"/>
                <a:ext cx="8001000" cy="1828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dirty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N-player game: </a:t>
                </a:r>
                <a:r>
                  <a:rPr lang="en-US" sz="2800" dirty="0">
                    <a:solidFill>
                      <a:srgbClr val="00B050"/>
                    </a:solidFill>
                  </a:rPr>
                  <a:t>Find distribution P over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B050"/>
                        </a:solidFill>
                        <a:latin typeface="Cambria Math"/>
                      </a:rPr>
                      <m:t>𝑆</m:t>
                    </m:r>
                    <m:r>
                      <a:rPr lang="en-US" sz="2800" b="0" i="1" smtClean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sz="2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×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𝑁</m:t>
                        </m:r>
                      </m:sup>
                    </m:sSubSup>
                    <m:sSub>
                      <m:sSubPr>
                        <m:ctrlPr>
                          <a:rPr lang="en-US" sz="2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sz="2800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en-US" sz="2600" dirty="0" err="1"/>
                  <a:t>s.t.</a:t>
                </a:r>
                <a:r>
                  <a:rPr lang="en-US" sz="2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26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6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600" i="1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600" i="1"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600" b="0" i="1" smtClean="0"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600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600" i="1">
                                <a:latin typeface="Cambria Math"/>
                              </a:rPr>
                              <m:t>,</m:t>
                            </m:r>
                            <m:r>
                              <a:rPr lang="en-US" sz="2600" b="0" i="1" smtClean="0">
                                <a:latin typeface="Cambria Math"/>
                              </a:rPr>
                              <m:t>   </m:t>
                            </m:r>
                            <m:r>
                              <a:rPr lang="en-US" sz="2600" i="1">
                                <a:latin typeface="Cambria Math"/>
                              </a:rPr>
                              <m:t>.)</m:t>
                            </m:r>
                          </m:sub>
                        </m:sSub>
                      </m:e>
                    </m:d>
                    <m:r>
                      <a:rPr lang="en-US" sz="2600" i="1">
                        <a:latin typeface="Cambria Math"/>
                      </a:rPr>
                      <m:t>≥</m:t>
                    </m:r>
                    <m:sSub>
                      <m:sSub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26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600" i="1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600" b="0" i="1" smtClean="0">
                                <a:latin typeface="Cambria Math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2600" i="1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  <m:r>
                          <a:rPr lang="en-US" sz="2600" i="1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d>
                              <m:d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600" i="1"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sz="2600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sz="2600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2600" b="0" i="1" smtClean="0">
                                    <a:latin typeface="Cambria Math"/>
                                  </a:rPr>
                                  <m:t>   </m:t>
                                </m:r>
                                <m:r>
                                  <a:rPr lang="en-US" sz="2600" i="1">
                                    <a:latin typeface="Cambria Math"/>
                                  </a:rPr>
                                  <m:t>.</m:t>
                                </m:r>
                              </m:e>
                            </m:d>
                          </m:sub>
                        </m:sSub>
                      </m:e>
                    </m:d>
                    <m:r>
                      <a:rPr lang="en-US" sz="2600" i="1">
                        <a:latin typeface="Cambria Math"/>
                      </a:rPr>
                      <m:t>,</m:t>
                    </m:r>
                    <m:r>
                      <m:rPr>
                        <m:lit/>
                      </m:rPr>
                      <a:rPr lang="en-US" sz="2600" i="1">
                        <a:latin typeface="Cambria Math"/>
                      </a:rPr>
                      <m:t> </m:t>
                    </m:r>
                    <m:r>
                      <a:rPr lang="en-US" sz="2600" i="1">
                        <a:latin typeface="Cambria Math"/>
                      </a:rPr>
                      <m:t>∀</m:t>
                    </m:r>
                    <m:sSub>
                      <m:sSub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26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600" b="0" i="1" smtClean="0">
                        <a:latin typeface="Cambria Math"/>
                      </a:rPr>
                      <m:t>, </m:t>
                    </m:r>
                    <m:sSubSup>
                      <m:sSub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2600" b="0" i="1" smtClean="0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US" sz="2600" i="1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sz="2600" i="1">
                        <a:latin typeface="Cambria Math"/>
                      </a:rPr>
                      <m:t>∈</m:t>
                    </m:r>
                    <m:sSub>
                      <m:sSub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6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        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600" b="0" i="1" smtClean="0">
                            <a:latin typeface="Cambria Math"/>
                          </a:rPr>
                          <m:t>𝑠</m:t>
                        </m:r>
                        <m:r>
                          <a:rPr lang="en-US" sz="2600" b="0" i="1" smtClean="0">
                            <a:latin typeface="Cambria Math"/>
                          </a:rPr>
                          <m:t>∈</m:t>
                        </m:r>
                        <m:r>
                          <a:rPr lang="en-US" sz="2600" b="0" i="1" smtClean="0">
                            <a:latin typeface="Cambria Math"/>
                          </a:rPr>
                          <m:t>𝑆</m:t>
                        </m:r>
                      </m:sub>
                      <m:sup/>
                      <m:e>
                        <m:r>
                          <a:rPr lang="en-US" sz="2600" b="0" i="1" smtClean="0">
                            <a:latin typeface="Cambria Math"/>
                          </a:rPr>
                          <m:t>𝑃</m:t>
                        </m:r>
                        <m:r>
                          <a:rPr lang="en-US" sz="2600" b="0" i="1" smtClean="0">
                            <a:latin typeface="Cambria Math"/>
                          </a:rPr>
                          <m:t>(</m:t>
                        </m:r>
                        <m:r>
                          <a:rPr lang="en-US" sz="2600" b="0" i="1" smtClean="0">
                            <a:latin typeface="Cambria Math"/>
                          </a:rPr>
                          <m:t>𝑠</m:t>
                        </m:r>
                        <m:r>
                          <a:rPr lang="en-US" sz="2600" b="0" i="1" smtClean="0">
                            <a:latin typeface="Cambria Math"/>
                          </a:rPr>
                          <m:t>)</m:t>
                        </m:r>
                      </m:e>
                    </m:nary>
                    <m:r>
                      <a:rPr lang="en-US" sz="2600" b="0" i="1" smtClean="0">
                        <a:latin typeface="Cambria Math"/>
                      </a:rPr>
                      <m:t>=1</m:t>
                    </m:r>
                  </m:oMath>
                </a14:m>
                <a:endParaRPr lang="en-US" sz="260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4267200"/>
                <a:ext cx="8001000" cy="1828800"/>
              </a:xfrm>
              <a:blipFill>
                <a:blip r:embed="rId2"/>
                <a:stretch>
                  <a:fillRect l="-1523" t="-2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371600"/>
          </a:xfrm>
        </p:spPr>
        <p:txBody>
          <a:bodyPr/>
          <a:lstStyle/>
          <a:p>
            <a:pPr algn="ctr"/>
            <a:r>
              <a:rPr lang="en-US" sz="3600" dirty="0"/>
              <a:t>Computation: Linear Feasibility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38200" y="5972246"/>
                <a:ext cx="3876767" cy="504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𝑈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400" i="1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400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/>
                          </a:rPr>
                          <m:t>)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, 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972246"/>
                <a:ext cx="3876767" cy="504754"/>
              </a:xfrm>
              <a:prstGeom prst="rect">
                <a:avLst/>
              </a:prstGeom>
              <a:blipFill>
                <a:blip r:embed="rId3"/>
                <a:stretch>
                  <a:fillRect l="-12283" t="-118072" b="-171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708945" y="5877580"/>
            <a:ext cx="32699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Linear in P variables!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295400" y="5457325"/>
            <a:ext cx="0" cy="5620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92BD501-92F4-4EE8-BB0C-3476D2480204}"/>
                  </a:ext>
                </a:extLst>
              </p:cNvPr>
              <p:cNvSpPr txBox="1"/>
              <p:nvPr/>
            </p:nvSpPr>
            <p:spPr>
              <a:xfrm>
                <a:off x="609600" y="1905000"/>
                <a:ext cx="4997907" cy="14381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𝑗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  <m:sSub>
                          <m:sSubPr>
                            <m:ctrlPr>
                              <a:rPr lang="en-US" sz="2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</m:e>
                    </m:nary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/>
                      </a:rPr>
                      <m:t>≥</m:t>
                    </m:r>
                    <m:nary>
                      <m:naryPr>
                        <m:chr m:val="∑"/>
                        <m:supHide m:val="on"/>
                        <m:ctrlPr>
                          <a:rPr lang="en-US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𝑗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sSup>
                              <m:sSupPr>
                                <m:ctrlPr>
                                  <a:rPr lang="en-US" sz="2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6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e>
                              <m:sup>
                                <m:r>
                                  <a:rPr lang="en-US" sz="26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2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sSub>
                          <m:sSubPr>
                            <m:ctrlPr>
                              <a:rPr lang="en-US" sz="2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</m:e>
                    </m:nary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/>
                      </a:rPr>
                      <m:t>   ∀</m:t>
                    </m:r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/>
                      </a:rPr>
                      <m:t>𝑖</m:t>
                    </m:r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sSup>
                      <m:sSupPr>
                        <m:ctrlPr>
                          <a:rPr lang="en-US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e>
                      <m:sup>
                        <m:r>
                          <a:rPr lang="en-US" sz="2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/>
                      </a:rPr>
                      <m:t>∈</m:t>
                    </m:r>
                    <m:sSub>
                      <m:sSubPr>
                        <m:ctrlPr>
                          <a:rPr lang="en-US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600" b="0" i="1" smtClean="0"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b="0" i="1" smtClean="0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600" i="1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  <m:sSub>
                          <m:sSub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600" i="1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</m:e>
                    </m:nary>
                    <m:r>
                      <a:rPr lang="en-US" sz="2600" i="1">
                        <a:latin typeface="Cambria Math"/>
                      </a:rPr>
                      <m:t>≥</m:t>
                    </m:r>
                    <m:nary>
                      <m:naryPr>
                        <m:chr m:val="∑"/>
                        <m:supHide m:val="on"/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600" b="0" i="1" smtClean="0"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600" i="1">
                                <a:latin typeface="Cambria Math"/>
                              </a:rPr>
                              <m:t>𝑖</m:t>
                            </m:r>
                            <m:sSup>
                              <m:sSup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600" i="1">
                                    <a:latin typeface="Cambria Math"/>
                                  </a:rPr>
                                  <m:t>𝑗</m:t>
                                </m:r>
                              </m:e>
                              <m:sup>
                                <m:r>
                                  <a:rPr lang="en-US" sz="2600" i="1">
                                    <a:latin typeface="Cambria Math"/>
                                  </a:rPr>
                                  <m:t>′</m:t>
                                </m:r>
                              </m:sup>
                            </m:sSup>
                          </m:sub>
                        </m:sSub>
                        <m:sSub>
                          <m:sSub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600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sz="2600" b="0" i="1" smtClean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lang="en-US" sz="2600" i="1">
                        <a:latin typeface="Cambria Math"/>
                      </a:rPr>
                      <m:t> </m:t>
                    </m:r>
                    <m:r>
                      <a:rPr lang="en-US" sz="2600" b="0" i="1" smtClean="0">
                        <a:latin typeface="Cambria Math"/>
                      </a:rPr>
                      <m:t>   </m:t>
                    </m:r>
                    <m:r>
                      <a:rPr lang="en-US" sz="2600" i="1">
                        <a:latin typeface="Cambria Math"/>
                      </a:rPr>
                      <m:t>∀</m:t>
                    </m:r>
                    <m:r>
                      <a:rPr lang="en-US" sz="2600" b="0" i="1" smtClean="0">
                        <a:latin typeface="Cambria Math"/>
                      </a:rPr>
                      <m:t>𝑗</m:t>
                    </m:r>
                    <m:r>
                      <a:rPr lang="en-US" sz="2600" b="0" i="1" smtClean="0">
                        <a:latin typeface="Cambria Math"/>
                      </a:rPr>
                      <m:t>, </m:t>
                    </m:r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latin typeface="Cambria Math"/>
                          </a:rPr>
                          <m:t>𝑗</m:t>
                        </m:r>
                      </m:e>
                      <m:sup>
                        <m:r>
                          <a:rPr lang="en-US" sz="2600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sz="2600" i="1">
                        <a:latin typeface="Cambria Math"/>
                      </a:rPr>
                      <m:t>∈</m:t>
                    </m:r>
                    <m:sSub>
                      <m:sSub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6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600" dirty="0"/>
                  <a:t> </a:t>
                </a:r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𝑖𝑗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</m:e>
                    </m:nary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92BD501-92F4-4EE8-BB0C-3476D24802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905000"/>
                <a:ext cx="4997907" cy="14381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86D48EB-5213-4302-AC1E-B50E94472199}"/>
                  </a:ext>
                </a:extLst>
              </p:cNvPr>
              <p:cNvSpPr txBox="1"/>
              <p:nvPr/>
            </p:nvSpPr>
            <p:spPr>
              <a:xfrm>
                <a:off x="609600" y="1371600"/>
                <a:ext cx="6580328" cy="5579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Two-player Game (A, B): play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8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8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8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US" sz="2800" dirty="0" err="1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w.p.</a:t>
                </a:r>
                <a:r>
                  <a:rPr lang="en-US" sz="2800" dirty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endParaRPr lang="en-US" sz="2800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86D48EB-5213-4302-AC1E-B50E944721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371600"/>
                <a:ext cx="6580328" cy="557910"/>
              </a:xfrm>
              <a:prstGeom prst="rect">
                <a:avLst/>
              </a:prstGeom>
              <a:blipFill>
                <a:blip r:embed="rId5"/>
                <a:stretch>
                  <a:fillRect l="-1854" t="-10870" b="-228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2341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  <p:bldP spid="8" grpId="0"/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752600"/>
                <a:ext cx="8001000" cy="1828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dirty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N-player game: </a:t>
                </a:r>
                <a:r>
                  <a:rPr lang="en-US" sz="2800" dirty="0">
                    <a:solidFill>
                      <a:srgbClr val="00B050"/>
                    </a:solidFill>
                  </a:rPr>
                  <a:t>Find distribution P over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B050"/>
                        </a:solidFill>
                        <a:latin typeface="Cambria Math"/>
                      </a:rPr>
                      <m:t>𝑆</m:t>
                    </m:r>
                    <m:r>
                      <a:rPr lang="en-US" sz="2800" b="0" i="1" smtClean="0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sz="2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×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𝑁</m:t>
                        </m:r>
                      </m:sup>
                    </m:sSubSup>
                    <m:sSub>
                      <m:sSubPr>
                        <m:ctrlPr>
                          <a:rPr lang="en-US" sz="2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sz="2800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en-US" sz="2600" dirty="0" err="1"/>
                  <a:t>s.t.</a:t>
                </a:r>
                <a:r>
                  <a:rPr lang="en-US" sz="2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26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6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600" i="1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6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600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sz="2600" i="1">
                                <a:latin typeface="Cambria Math"/>
                              </a:rPr>
                              <m:t>,.)</m:t>
                            </m:r>
                          </m:sub>
                        </m:sSub>
                      </m:e>
                    </m:d>
                    <m:r>
                      <a:rPr lang="en-US" sz="2600" i="1">
                        <a:latin typeface="Cambria Math"/>
                      </a:rPr>
                      <m:t>≥</m:t>
                    </m:r>
                    <m:sSub>
                      <m:sSub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26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600" i="1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600" b="0" i="1" smtClean="0">
                                <a:latin typeface="Cambria Math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2600" i="1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  <m:r>
                          <a:rPr lang="en-US" sz="2600" i="1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d>
                              <m:dPr>
                                <m:ctrlPr>
                                  <a:rPr lang="en-US" sz="2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600" i="1"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sz="2600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sz="2600" i="1">
                                    <a:latin typeface="Cambria Math"/>
                                  </a:rPr>
                                  <m:t>,.</m:t>
                                </m:r>
                              </m:e>
                            </m:d>
                          </m:sub>
                        </m:sSub>
                      </m:e>
                    </m:d>
                    <m:r>
                      <a:rPr lang="en-US" sz="2600" i="1">
                        <a:latin typeface="Cambria Math"/>
                      </a:rPr>
                      <m:t>,</m:t>
                    </m:r>
                    <m:r>
                      <m:rPr>
                        <m:lit/>
                      </m:rPr>
                      <a:rPr lang="en-US" sz="2600" i="1">
                        <a:latin typeface="Cambria Math"/>
                      </a:rPr>
                      <m:t> </m:t>
                    </m:r>
                    <m:r>
                      <a:rPr lang="en-US" sz="2600" i="1">
                        <a:latin typeface="Cambria Math"/>
                      </a:rPr>
                      <m:t>∀</m:t>
                    </m:r>
                    <m:sSub>
                      <m:sSub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26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600" b="0" i="1" smtClean="0">
                        <a:latin typeface="Cambria Math"/>
                      </a:rPr>
                      <m:t>, </m:t>
                    </m:r>
                    <m:sSubSup>
                      <m:sSub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2600" b="0" i="1" smtClean="0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US" sz="2600" i="1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sz="2600" i="1">
                        <a:latin typeface="Cambria Math"/>
                      </a:rPr>
                      <m:t>∈</m:t>
                    </m:r>
                    <m:sSub>
                      <m:sSub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6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        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600" b="0" i="1" smtClean="0">
                            <a:latin typeface="Cambria Math"/>
                          </a:rPr>
                          <m:t>𝑠</m:t>
                        </m:r>
                        <m:r>
                          <a:rPr lang="en-US" sz="2600" b="0" i="1" smtClean="0">
                            <a:latin typeface="Cambria Math"/>
                          </a:rPr>
                          <m:t>∈</m:t>
                        </m:r>
                        <m:r>
                          <a:rPr lang="en-US" sz="2600" b="0" i="1" smtClean="0">
                            <a:latin typeface="Cambria Math"/>
                          </a:rPr>
                          <m:t>𝑆</m:t>
                        </m:r>
                      </m:sub>
                      <m:sup/>
                      <m:e>
                        <m:r>
                          <a:rPr lang="en-US" sz="2600" b="0" i="1" smtClean="0">
                            <a:latin typeface="Cambria Math"/>
                          </a:rPr>
                          <m:t>𝑃</m:t>
                        </m:r>
                        <m:r>
                          <a:rPr lang="en-US" sz="2600" b="0" i="1" smtClean="0">
                            <a:latin typeface="Cambria Math"/>
                          </a:rPr>
                          <m:t>(</m:t>
                        </m:r>
                        <m:r>
                          <a:rPr lang="en-US" sz="2600" b="0" i="1" smtClean="0">
                            <a:latin typeface="Cambria Math"/>
                          </a:rPr>
                          <m:t>𝑠</m:t>
                        </m:r>
                        <m:r>
                          <a:rPr lang="en-US" sz="2600" b="0" i="1" smtClean="0">
                            <a:latin typeface="Cambria Math"/>
                          </a:rPr>
                          <m:t>)</m:t>
                        </m:r>
                      </m:e>
                    </m:nary>
                    <m:r>
                      <a:rPr lang="en-US" sz="2600" b="0" i="1" smtClean="0">
                        <a:latin typeface="Cambria Math"/>
                      </a:rPr>
                      <m:t>=1</m:t>
                    </m:r>
                  </m:oMath>
                </a14:m>
                <a:endParaRPr lang="en-US" sz="260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752600"/>
                <a:ext cx="8001000" cy="1828800"/>
              </a:xfrm>
              <a:blipFill rotWithShape="1">
                <a:blip r:embed="rId2"/>
                <a:stretch>
                  <a:fillRect l="-1523" t="-2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371600"/>
          </a:xfrm>
        </p:spPr>
        <p:txBody>
          <a:bodyPr/>
          <a:lstStyle/>
          <a:p>
            <a:pPr algn="ctr"/>
            <a:r>
              <a:rPr lang="en-US" sz="3600" dirty="0"/>
              <a:t>Computation: Linear Feasibility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38200" y="3457646"/>
                <a:ext cx="3876767" cy="504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𝑈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400" i="1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400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/>
                          </a:rPr>
                          <m:t>)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, 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457646"/>
                <a:ext cx="3876767" cy="504754"/>
              </a:xfrm>
              <a:prstGeom prst="rect">
                <a:avLst/>
              </a:prstGeom>
              <a:blipFill rotWithShape="1">
                <a:blip r:embed="rId3"/>
                <a:stretch>
                  <a:fillRect l="-12283" t="-118072" b="-171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708945" y="3362980"/>
            <a:ext cx="32699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Linear in P variables!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295400" y="2895600"/>
            <a:ext cx="0" cy="56204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143000" y="4953000"/>
            <a:ext cx="65357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Can optimize convex function as well!</a:t>
            </a:r>
          </a:p>
        </p:txBody>
      </p:sp>
    </p:spTree>
    <p:extLst>
      <p:ext uri="{BB962C8B-B14F-4D97-AF65-F5344CB8AC3E}">
        <p14:creationId xmlns:p14="http://schemas.microsoft.com/office/powerpoint/2010/main" val="1844128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524000"/>
                <a:ext cx="8229600" cy="3886200"/>
              </a:xfrm>
            </p:spPr>
            <p:txBody>
              <a:bodyPr/>
              <a:lstStyle/>
              <a:p>
                <a:r>
                  <a:rPr lang="en-US" sz="2800" dirty="0"/>
                  <a:t>After mediator declares P, </a:t>
                </a:r>
                <a:r>
                  <a:rPr lang="en-US" sz="2800" dirty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each player opts in or out</a:t>
                </a:r>
                <a:r>
                  <a:rPr lang="en-US" sz="2800" dirty="0"/>
                  <a:t>.</a:t>
                </a:r>
              </a:p>
              <a:p>
                <a:r>
                  <a:rPr lang="en-US" sz="2800" dirty="0"/>
                  <a:t>Mediator tosses a coin, and chooses s ~ P. </a:t>
                </a:r>
              </a:p>
              <a:p>
                <a:r>
                  <a:rPr lang="en-US" sz="2800" dirty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If player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𝑖</m:t>
                    </m:r>
                  </m:oMath>
                </a14:m>
                <a:r>
                  <a:rPr lang="en-US" sz="2800" dirty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 opted in, then suggests her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 in private, and she has to obey. </a:t>
                </a:r>
              </a:p>
              <a:p>
                <a:r>
                  <a:rPr lang="en-US" sz="2800" dirty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If she opted out, then she knows nothing about </a:t>
                </a:r>
                <a:r>
                  <a:rPr lang="en-US" sz="2800" i="1" dirty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s</a:t>
                </a:r>
                <a:r>
                  <a:rPr lang="en-US" sz="2800" dirty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, and plays a fixed strategy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𝑡</m:t>
                    </m:r>
                    <m:r>
                      <a:rPr lang="en-US" sz="28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∈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sz="2800" dirty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  <a:p>
                <a:r>
                  <a:rPr lang="en-US" sz="2800" dirty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At equilibrium, each player wants to opt in, if others are.</a:t>
                </a:r>
              </a:p>
              <a:p>
                <a:pPr marL="0" indent="0">
                  <a:buNone/>
                </a:pPr>
                <a:r>
                  <a:rPr lang="en-US" sz="28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𝑃</m:t>
                        </m:r>
                      </m:e>
                    </m:d>
                    <m:r>
                      <a:rPr lang="en-US" sz="2800" b="0" i="1" smtClean="0">
                        <a:latin typeface="Cambria Math"/>
                      </a:rPr>
                      <m:t>≥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𝑡</m:t>
                        </m:r>
                        <m:r>
                          <a:rPr lang="en-US" sz="2800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sz="28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2800" b="0" i="1" smtClean="0">
                        <a:latin typeface="Cambria Math"/>
                      </a:rPr>
                      <m:t>,  ∀</m:t>
                    </m:r>
                    <m:r>
                      <a:rPr lang="en-US" sz="2800" b="0" i="1" smtClean="0">
                        <a:latin typeface="Cambria Math"/>
                      </a:rPr>
                      <m:t>𝑡</m:t>
                    </m:r>
                    <m:r>
                      <a:rPr lang="en-US" sz="2800" b="0" i="1" smtClean="0">
                        <a:latin typeface="Cambria Math"/>
                      </a:rPr>
                      <m:t>∈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sz="2800" dirty="0"/>
              </a:p>
              <a:p>
                <a:pPr marL="0" indent="0">
                  <a:buNone/>
                </a:pPr>
                <a:r>
                  <a:rPr lang="en-US" sz="280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800" dirty="0"/>
                  <a:t> is joint distribution of all players except </a:t>
                </a:r>
                <a:r>
                  <a:rPr lang="en-US" sz="2800" i="1" dirty="0" err="1"/>
                  <a:t>i</a:t>
                </a:r>
                <a:r>
                  <a:rPr lang="en-US" sz="2800" dirty="0"/>
                  <a:t>. </a:t>
                </a:r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524000"/>
                <a:ext cx="8229600" cy="3886200"/>
              </a:xfrm>
              <a:blipFill rotWithShape="1">
                <a:blip r:embed="rId2"/>
                <a:stretch>
                  <a:fillRect l="-1556" t="-1567" r="-815" b="-296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371600"/>
          </a:xfrm>
        </p:spPr>
        <p:txBody>
          <a:bodyPr/>
          <a:lstStyle/>
          <a:p>
            <a:pPr algn="ctr"/>
            <a:r>
              <a:rPr lang="en-US" dirty="0"/>
              <a:t>Coarse- Correlated Equilibrium</a:t>
            </a:r>
          </a:p>
        </p:txBody>
      </p:sp>
    </p:spTree>
    <p:extLst>
      <p:ext uri="{BB962C8B-B14F-4D97-AF65-F5344CB8AC3E}">
        <p14:creationId xmlns:p14="http://schemas.microsoft.com/office/powerpoint/2010/main" val="156478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(Coarse) 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8229600" cy="3886200"/>
          </a:xfrm>
        </p:spPr>
        <p:txBody>
          <a:bodyPr/>
          <a:lstStyle/>
          <a:p>
            <a:r>
              <a:rPr lang="en-US" dirty="0"/>
              <a:t>Natural dynamics quickly arrive at approximation of such equilibria.</a:t>
            </a:r>
          </a:p>
          <a:p>
            <a:pPr lvl="1"/>
            <a:r>
              <a:rPr lang="en-US" dirty="0"/>
              <a:t>No-regret, Multiplicative Weight Update (MWU)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Poly-time computable in the size of the game.</a:t>
            </a:r>
          </a:p>
          <a:p>
            <a:pPr lvl="1"/>
            <a:r>
              <a:rPr lang="en-US" dirty="0"/>
              <a:t>Can optimize a convex function too.</a:t>
            </a:r>
          </a:p>
        </p:txBody>
      </p:sp>
    </p:spTree>
    <p:extLst>
      <p:ext uri="{BB962C8B-B14F-4D97-AF65-F5344CB8AC3E}">
        <p14:creationId xmlns:p14="http://schemas.microsoft.com/office/powerpoint/2010/main" val="1979324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371600"/>
          </a:xfrm>
        </p:spPr>
        <p:txBody>
          <a:bodyPr/>
          <a:lstStyle/>
          <a:p>
            <a:r>
              <a:rPr lang="en-US" dirty="0"/>
              <a:t>So far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3886200"/>
          </a:xfrm>
        </p:spPr>
        <p:txBody>
          <a:bodyPr/>
          <a:lstStyle/>
          <a:p>
            <a:r>
              <a:rPr lang="en-US" dirty="0"/>
              <a:t>Normal-form games</a:t>
            </a:r>
          </a:p>
          <a:p>
            <a:pPr lvl="1"/>
            <a:r>
              <a:rPr lang="en-US" dirty="0"/>
              <a:t>Multiple rational players, single shot, simultaneous move</a:t>
            </a:r>
          </a:p>
          <a:p>
            <a:pPr lvl="1"/>
            <a:endParaRPr lang="en-US" dirty="0"/>
          </a:p>
          <a:p>
            <a:r>
              <a:rPr lang="en-US" dirty="0"/>
              <a:t>Nash equilibrium</a:t>
            </a:r>
          </a:p>
          <a:p>
            <a:pPr lvl="1"/>
            <a:r>
              <a:rPr lang="en-US" dirty="0"/>
              <a:t>Existence</a:t>
            </a:r>
          </a:p>
          <a:p>
            <a:pPr lvl="1"/>
            <a:r>
              <a:rPr lang="en-US" dirty="0"/>
              <a:t>Computation in two-player games.</a:t>
            </a:r>
          </a:p>
        </p:txBody>
      </p:sp>
    </p:spTree>
    <p:extLst>
      <p:ext uri="{BB962C8B-B14F-4D97-AF65-F5344CB8AC3E}">
        <p14:creationId xmlns:p14="http://schemas.microsoft.com/office/powerpoint/2010/main" val="25848341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371600"/>
          </a:xfrm>
        </p:spPr>
        <p:txBody>
          <a:bodyPr/>
          <a:lstStyle/>
          <a:p>
            <a:pPr algn="ctr"/>
            <a:r>
              <a:rPr lang="en-US" dirty="0"/>
              <a:t>Show the following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514600" y="1676400"/>
            <a:ext cx="4419600" cy="45720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32919" y="1841212"/>
            <a:ext cx="881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CCE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3124200" y="2549842"/>
            <a:ext cx="3276600" cy="3622358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27958" y="2626042"/>
            <a:ext cx="6690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CE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3538554" y="3378607"/>
            <a:ext cx="2447892" cy="27432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38492" y="3543419"/>
            <a:ext cx="729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NE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3940977" y="4267200"/>
            <a:ext cx="1643046" cy="1726793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38492" y="4495800"/>
            <a:ext cx="1171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PNE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BC3EEBD-764F-4E7B-9873-BE95F1FC5313}"/>
              </a:ext>
            </a:extLst>
          </p:cNvPr>
          <p:cNvSpPr/>
          <p:nvPr/>
        </p:nvSpPr>
        <p:spPr bwMode="auto">
          <a:xfrm>
            <a:off x="4264588" y="5145851"/>
            <a:ext cx="993212" cy="635169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4EC4D7A-441A-4C05-8561-AB91FAE5F53B}"/>
              </a:ext>
            </a:extLst>
          </p:cNvPr>
          <p:cNvSpPr txBox="1"/>
          <p:nvPr/>
        </p:nvSpPr>
        <p:spPr>
          <a:xfrm>
            <a:off x="4338491" y="5198403"/>
            <a:ext cx="1171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DSE</a:t>
            </a:r>
          </a:p>
        </p:txBody>
      </p:sp>
    </p:spTree>
    <p:extLst>
      <p:ext uri="{BB962C8B-B14F-4D97-AF65-F5344CB8AC3E}">
        <p14:creationId xmlns:p14="http://schemas.microsoft.com/office/powerpoint/2010/main" val="5327744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267200"/>
          </a:xfrm>
        </p:spPr>
        <p:txBody>
          <a:bodyPr/>
          <a:lstStyle/>
          <a:p>
            <a:r>
              <a:rPr lang="en-US" sz="2800" dirty="0"/>
              <a:t>Players move one after another</a:t>
            </a:r>
          </a:p>
          <a:p>
            <a:pPr lvl="1"/>
            <a:r>
              <a:rPr lang="en-US" sz="2400" dirty="0"/>
              <a:t>Chess, Poker, etc. </a:t>
            </a:r>
          </a:p>
          <a:p>
            <a:pPr lvl="1"/>
            <a:r>
              <a:rPr lang="en-US" sz="2400" dirty="0"/>
              <a:t>Tree representation.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371600"/>
          </a:xfrm>
        </p:spPr>
        <p:txBody>
          <a:bodyPr/>
          <a:lstStyle/>
          <a:p>
            <a:pPr algn="ctr"/>
            <a:r>
              <a:rPr lang="en-US" dirty="0"/>
              <a:t>Extensive-form Game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 flipH="1">
            <a:off x="5881077" y="3581400"/>
            <a:ext cx="533400" cy="762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6414477" y="3581400"/>
            <a:ext cx="609600" cy="762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7024077" y="4343400"/>
            <a:ext cx="719214" cy="10668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H="1">
            <a:off x="6414477" y="4343400"/>
            <a:ext cx="609600" cy="10668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147777" y="3228945"/>
            <a:ext cx="931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Firm 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21734" y="3996311"/>
            <a:ext cx="931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Firm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92376" y="3588807"/>
            <a:ext cx="5116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out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90366" y="3619897"/>
            <a:ext cx="383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80892" y="4695351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fight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61270" y="4676745"/>
            <a:ext cx="16065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accommodate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42510" y="4291544"/>
            <a:ext cx="505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2</a:t>
            </a:r>
            <a:r>
              <a:rPr lang="en-US" sz="2000" dirty="0"/>
              <a:t>,</a:t>
            </a:r>
            <a:r>
              <a:rPr lang="en-US" sz="20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066891" y="5391090"/>
            <a:ext cx="5902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-1</a:t>
            </a:r>
            <a:r>
              <a:rPr lang="en-US" sz="2000" dirty="0"/>
              <a:t>,</a:t>
            </a:r>
            <a:r>
              <a:rPr lang="en-US" sz="2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542824" y="5391090"/>
            <a:ext cx="505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1</a:t>
            </a:r>
            <a:r>
              <a:rPr lang="en-US" sz="2000" dirty="0"/>
              <a:t>,</a:t>
            </a:r>
            <a:r>
              <a:rPr lang="en-US" sz="2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66891" y="5980164"/>
            <a:ext cx="18485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Entry game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79159" y="3546901"/>
            <a:ext cx="41617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Strategy of a player: </a:t>
            </a:r>
          </a:p>
          <a:p>
            <a:r>
              <a:rPr lang="en-US" sz="2400" dirty="0"/>
              <a:t>What to play at each of its node.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23" name="Group 46"/>
          <p:cNvGraphicFramePr>
            <a:graphicFrameLocks noGrp="1"/>
          </p:cNvGraphicFramePr>
          <p:nvPr>
            <p:extLst/>
          </p:nvPr>
        </p:nvGraphicFramePr>
        <p:xfrm>
          <a:off x="1781175" y="5227320"/>
          <a:ext cx="2759701" cy="1276064"/>
        </p:xfrm>
        <a:graphic>
          <a:graphicData uri="http://schemas.openxmlformats.org/drawingml/2006/table">
            <a:tbl>
              <a:tblPr/>
              <a:tblGrid>
                <a:gridCol w="1379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9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8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</a:rPr>
                        <a:t>-1</a:t>
                      </a: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" name="Text Box 73"/>
          <p:cNvSpPr txBox="1">
            <a:spLocks noChangeArrowheads="1"/>
          </p:cNvSpPr>
          <p:nvPr/>
        </p:nvSpPr>
        <p:spPr bwMode="auto">
          <a:xfrm>
            <a:off x="3657600" y="4763677"/>
            <a:ext cx="370592" cy="400097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28" name="Text Box 73"/>
          <p:cNvSpPr txBox="1">
            <a:spLocks noChangeArrowheads="1"/>
          </p:cNvSpPr>
          <p:nvPr/>
        </p:nvSpPr>
        <p:spPr bwMode="auto">
          <a:xfrm>
            <a:off x="2457612" y="4763677"/>
            <a:ext cx="269603" cy="400097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30" name="Text Box 73"/>
          <p:cNvSpPr txBox="1">
            <a:spLocks noChangeArrowheads="1"/>
          </p:cNvSpPr>
          <p:nvPr/>
        </p:nvSpPr>
        <p:spPr bwMode="auto">
          <a:xfrm>
            <a:off x="1416753" y="5410200"/>
            <a:ext cx="327311" cy="400097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F</a:t>
            </a:r>
          </a:p>
        </p:txBody>
      </p:sp>
      <p:sp>
        <p:nvSpPr>
          <p:cNvPr id="31" name="Text Box 73"/>
          <p:cNvSpPr txBox="1">
            <a:spLocks noChangeArrowheads="1"/>
          </p:cNvSpPr>
          <p:nvPr/>
        </p:nvSpPr>
        <p:spPr bwMode="auto">
          <a:xfrm>
            <a:off x="1373472" y="5943600"/>
            <a:ext cx="370592" cy="400097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00778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  <p:bldP spid="24" grpId="0"/>
      <p:bldP spid="25" grpId="0"/>
      <p:bldP spid="26" grpId="0"/>
      <p:bldP spid="29" grpId="0"/>
      <p:bldP spid="27" grpId="0"/>
      <p:bldP spid="28" grpId="0"/>
      <p:bldP spid="30" grpId="0"/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/>
            <a:r>
              <a:rPr lang="en-US" dirty="0"/>
              <a:t>A poker-like game</a:t>
            </a:r>
          </a:p>
        </p:txBody>
      </p:sp>
      <p:sp>
        <p:nvSpPr>
          <p:cNvPr id="112" name="Rectangle 3"/>
          <p:cNvSpPr txBox="1">
            <a:spLocks noChangeArrowheads="1"/>
          </p:cNvSpPr>
          <p:nvPr/>
        </p:nvSpPr>
        <p:spPr bwMode="auto">
          <a:xfrm>
            <a:off x="228600" y="992187"/>
            <a:ext cx="8839200" cy="578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/>
          <a:lstStyle/>
          <a:p>
            <a:pPr marL="342860" indent="-34286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/>
              <a:t>Both players put 1 chip in the pot</a:t>
            </a:r>
          </a:p>
          <a:p>
            <a:pPr marL="342860" indent="-34286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/>
              <a:t>Player 1 gets a card (King is a winning card, Jack a losing card)</a:t>
            </a:r>
          </a:p>
          <a:p>
            <a:pPr marL="342860" indent="-34286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/>
              <a:t>Player 1 decides to raise (add one to the pot) or check</a:t>
            </a:r>
          </a:p>
          <a:p>
            <a:pPr marL="342860" indent="-34286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/>
              <a:t>Player 2 decides to call</a:t>
            </a:r>
          </a:p>
          <a:p>
            <a:pPr marL="342860" indent="-342860" eaLnBrk="0" hangingPunct="0">
              <a:spcBef>
                <a:spcPct val="20000"/>
              </a:spcBef>
              <a:defRPr/>
            </a:pPr>
            <a:r>
              <a:rPr lang="en-US" sz="2400" kern="0" dirty="0"/>
              <a:t>	(match) or fold (P1 wins)</a:t>
            </a:r>
          </a:p>
          <a:p>
            <a:pPr marL="342860" indent="-34286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/>
              <a:t>If player 2 called, player</a:t>
            </a:r>
          </a:p>
          <a:p>
            <a:pPr marL="342860" indent="-342860" eaLnBrk="0" hangingPunct="0">
              <a:spcBef>
                <a:spcPct val="20000"/>
              </a:spcBef>
              <a:defRPr/>
            </a:pPr>
            <a:r>
              <a:rPr lang="en-US" sz="2400" kern="0" dirty="0"/>
              <a:t>	1’s card determines</a:t>
            </a:r>
          </a:p>
          <a:p>
            <a:pPr marL="342860" indent="-342860" eaLnBrk="0" hangingPunct="0">
              <a:spcBef>
                <a:spcPct val="20000"/>
              </a:spcBef>
              <a:defRPr/>
            </a:pPr>
            <a:r>
              <a:rPr lang="en-US" sz="2400" kern="0" dirty="0"/>
              <a:t>	pot winner</a:t>
            </a:r>
          </a:p>
          <a:p>
            <a:pPr marL="342860" indent="-342860" eaLnBrk="0" hangingPunct="0">
              <a:spcBef>
                <a:spcPct val="20000"/>
              </a:spcBef>
              <a:buFontTx/>
              <a:buChar char="•"/>
              <a:defRPr/>
            </a:pPr>
            <a:endParaRPr lang="en-US" sz="2800" kern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1455" y="2667000"/>
            <a:ext cx="5723092" cy="4034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050413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/>
          <a:lstStyle/>
          <a:p>
            <a:pPr eaLnBrk="1" hangingPunct="1"/>
            <a:r>
              <a:rPr lang="en-US" dirty="0"/>
              <a:t>Poker-like game in normal form</a:t>
            </a:r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 flipH="1">
            <a:off x="1371600" y="23622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29" tIns="45714" rIns="91429" bIns="45714"/>
          <a:lstStyle/>
          <a:p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1905000" y="23622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29" tIns="45714" rIns="91429" bIns="45714"/>
          <a:lstStyle/>
          <a:p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838200" y="31242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29" tIns="45714" rIns="91429" bIns="45714"/>
          <a:lstStyle/>
          <a:p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1371600" y="31242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29" tIns="45714" rIns="91429" bIns="45714"/>
          <a:lstStyle/>
          <a:p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>
            <a:off x="2286000" y="31242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29" tIns="45714" rIns="91429" bIns="45714"/>
          <a:lstStyle/>
          <a:p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2438400" y="31242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29" tIns="45714" rIns="91429" bIns="45714"/>
          <a:lstStyle/>
          <a:p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609600" y="38862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29" tIns="45714" rIns="91429" bIns="45714"/>
          <a:lstStyle/>
          <a:p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838200" y="38862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29" tIns="45714" rIns="91429" bIns="45714"/>
          <a:lstStyle/>
          <a:p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1371600" y="38862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29" tIns="45714" rIns="91429" bIns="45714"/>
          <a:lstStyle/>
          <a:p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1600200" y="38862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29" tIns="45714" rIns="91429" bIns="45714"/>
          <a:lstStyle/>
          <a:p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 flipH="1">
            <a:off x="2057400" y="38862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29" tIns="45714" rIns="91429" bIns="45714"/>
          <a:lstStyle/>
          <a:p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2286000" y="38862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29" tIns="45714" rIns="91429" bIns="45714"/>
          <a:lstStyle/>
          <a:p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 flipH="1">
            <a:off x="2743200" y="38862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29" tIns="45714" rIns="91429" bIns="45714"/>
          <a:lstStyle/>
          <a:p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>
            <a:off x="2971800" y="38862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91429" tIns="45714" rIns="91429" bIns="45714"/>
          <a:lstStyle/>
          <a:p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381000" y="2514601"/>
            <a:ext cx="1295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1400" dirty="0"/>
              <a:t>1 gets King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2286000" y="2514600"/>
            <a:ext cx="1371600" cy="308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1400" dirty="0"/>
              <a:t>1 gets Jack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609600" y="3197225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1400" dirty="0"/>
              <a:t>raise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1905000" y="3200401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1400" dirty="0"/>
              <a:t>raise</a:t>
            </a: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1371600" y="3200401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1400" dirty="0"/>
              <a:t>check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2590800" y="3200401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1400" dirty="0"/>
              <a:t>check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457200" y="41148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900" dirty="0"/>
              <a:t>call</a:t>
            </a: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914400" y="4114800"/>
            <a:ext cx="533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900" dirty="0"/>
              <a:t>fold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1219200" y="41148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900" dirty="0"/>
              <a:t>call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1676400" y="4114800"/>
            <a:ext cx="533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900" dirty="0"/>
              <a:t>fold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1905000" y="41148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900" dirty="0"/>
              <a:t>call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2362200" y="4114800"/>
            <a:ext cx="533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900" dirty="0"/>
              <a:t>fold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2590800" y="41148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900" dirty="0"/>
              <a:t>call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3048000" y="4114800"/>
            <a:ext cx="533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900" dirty="0"/>
              <a:t>fold</a:t>
            </a:r>
          </a:p>
        </p:txBody>
      </p:sp>
      <p:sp>
        <p:nvSpPr>
          <p:cNvPr id="6175" name="Freeform 31"/>
          <p:cNvSpPr>
            <a:spLocks/>
          </p:cNvSpPr>
          <p:nvPr/>
        </p:nvSpPr>
        <p:spPr bwMode="auto">
          <a:xfrm>
            <a:off x="838200" y="3657600"/>
            <a:ext cx="1447800" cy="228600"/>
          </a:xfrm>
          <a:custGeom>
            <a:avLst/>
            <a:gdLst>
              <a:gd name="T0" fmla="*/ 0 w 912"/>
              <a:gd name="T1" fmla="*/ 2147483647 h 144"/>
              <a:gd name="T2" fmla="*/ 2147483647 w 912"/>
              <a:gd name="T3" fmla="*/ 0 h 144"/>
              <a:gd name="T4" fmla="*/ 2147483647 w 912"/>
              <a:gd name="T5" fmla="*/ 2147483647 h 144"/>
              <a:gd name="T6" fmla="*/ 0 60000 65536"/>
              <a:gd name="T7" fmla="*/ 0 60000 65536"/>
              <a:gd name="T8" fmla="*/ 0 60000 65536"/>
              <a:gd name="T9" fmla="*/ 0 w 912"/>
              <a:gd name="T10" fmla="*/ 0 h 144"/>
              <a:gd name="T11" fmla="*/ 912 w 912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2" h="144">
                <a:moveTo>
                  <a:pt x="0" y="144"/>
                </a:moveTo>
                <a:cubicBezTo>
                  <a:pt x="164" y="72"/>
                  <a:pt x="328" y="0"/>
                  <a:pt x="480" y="0"/>
                </a:cubicBezTo>
                <a:cubicBezTo>
                  <a:pt x="632" y="0"/>
                  <a:pt x="772" y="72"/>
                  <a:pt x="912" y="144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91429" tIns="45714" rIns="91429" bIns="45714"/>
          <a:lstStyle/>
          <a:p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76" name="Freeform 32"/>
          <p:cNvSpPr>
            <a:spLocks/>
          </p:cNvSpPr>
          <p:nvPr/>
        </p:nvSpPr>
        <p:spPr bwMode="auto">
          <a:xfrm>
            <a:off x="1600200" y="3657600"/>
            <a:ext cx="1371600" cy="228600"/>
          </a:xfrm>
          <a:custGeom>
            <a:avLst/>
            <a:gdLst>
              <a:gd name="T0" fmla="*/ 0 w 912"/>
              <a:gd name="T1" fmla="*/ 2147483647 h 144"/>
              <a:gd name="T2" fmla="*/ 2147483647 w 912"/>
              <a:gd name="T3" fmla="*/ 0 h 144"/>
              <a:gd name="T4" fmla="*/ 2147483647 w 912"/>
              <a:gd name="T5" fmla="*/ 2147483647 h 144"/>
              <a:gd name="T6" fmla="*/ 0 60000 65536"/>
              <a:gd name="T7" fmla="*/ 0 60000 65536"/>
              <a:gd name="T8" fmla="*/ 0 60000 65536"/>
              <a:gd name="T9" fmla="*/ 0 w 912"/>
              <a:gd name="T10" fmla="*/ 0 h 144"/>
              <a:gd name="T11" fmla="*/ 912 w 912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2" h="144">
                <a:moveTo>
                  <a:pt x="0" y="144"/>
                </a:moveTo>
                <a:cubicBezTo>
                  <a:pt x="164" y="72"/>
                  <a:pt x="328" y="0"/>
                  <a:pt x="480" y="0"/>
                </a:cubicBezTo>
                <a:cubicBezTo>
                  <a:pt x="632" y="0"/>
                  <a:pt x="772" y="72"/>
                  <a:pt x="912" y="144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91429" tIns="45714" rIns="91429" bIns="45714"/>
          <a:lstStyle/>
          <a:p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1905000" y="2209800"/>
            <a:ext cx="914400" cy="308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1400" i="1" dirty="0"/>
              <a:t>“nature”</a:t>
            </a:r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2438400" y="2895600"/>
            <a:ext cx="914400" cy="308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1400" i="1" dirty="0"/>
              <a:t>player 1</a:t>
            </a:r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609600" y="2895600"/>
            <a:ext cx="914400" cy="308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1400" i="1" dirty="0"/>
              <a:t>player 1</a:t>
            </a: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76200" y="3733800"/>
            <a:ext cx="914400" cy="308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1400" i="1" dirty="0"/>
              <a:t>player 2</a:t>
            </a:r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2971800" y="3657600"/>
            <a:ext cx="914400" cy="308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1400" i="1" dirty="0"/>
              <a:t>player 2</a:t>
            </a:r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457200" y="4648200"/>
            <a:ext cx="22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1000" dirty="0"/>
              <a:t>2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914400" y="4648200"/>
            <a:ext cx="22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1000" dirty="0"/>
              <a:t>1</a:t>
            </a: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1295400" y="4648200"/>
            <a:ext cx="22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1000" dirty="0"/>
              <a:t>1</a:t>
            </a:r>
          </a:p>
        </p:txBody>
      </p: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1676400" y="4648200"/>
            <a:ext cx="22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1000" dirty="0"/>
              <a:t>1</a:t>
            </a:r>
          </a:p>
        </p:txBody>
      </p:sp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1905000" y="4648200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1000" dirty="0"/>
              <a:t>-2</a:t>
            </a: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2590800" y="4648200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1000" dirty="0"/>
              <a:t>-1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2362200" y="4648200"/>
            <a:ext cx="22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1000" dirty="0"/>
              <a:t>1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3048000" y="4648200"/>
            <a:ext cx="22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l"/>
            <a:r>
              <a:rPr lang="en-US" sz="1000" dirty="0"/>
              <a:t>1</a:t>
            </a:r>
          </a:p>
        </p:txBody>
      </p:sp>
      <p:graphicFrame>
        <p:nvGraphicFramePr>
          <p:cNvPr id="330798" name="Group 46"/>
          <p:cNvGraphicFramePr>
            <a:graphicFrameLocks noGrp="1"/>
          </p:cNvGraphicFramePr>
          <p:nvPr/>
        </p:nvGraphicFramePr>
        <p:xfrm>
          <a:off x="4552950" y="2971800"/>
          <a:ext cx="4514850" cy="1584960"/>
        </p:xfrm>
        <a:graphic>
          <a:graphicData uri="http://schemas.openxmlformats.org/drawingml/2006/table">
            <a:tbl>
              <a:tblPr/>
              <a:tblGrid>
                <a:gridCol w="1128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8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87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 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 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.5, -.5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1.5, -1.5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 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-.5, 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-.5, 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 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 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 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 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217" name="Text Box 73"/>
          <p:cNvSpPr txBox="1">
            <a:spLocks noChangeArrowheads="1"/>
          </p:cNvSpPr>
          <p:nvPr/>
        </p:nvSpPr>
        <p:spPr bwMode="auto">
          <a:xfrm>
            <a:off x="4876800" y="2587626"/>
            <a:ext cx="389828" cy="369320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cc</a:t>
            </a:r>
          </a:p>
        </p:txBody>
      </p:sp>
      <p:sp>
        <p:nvSpPr>
          <p:cNvPr id="6218" name="Text Box 74"/>
          <p:cNvSpPr txBox="1">
            <a:spLocks noChangeArrowheads="1"/>
          </p:cNvSpPr>
          <p:nvPr/>
        </p:nvSpPr>
        <p:spPr bwMode="auto">
          <a:xfrm>
            <a:off x="6038850" y="2587626"/>
            <a:ext cx="364180" cy="369320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cf</a:t>
            </a:r>
          </a:p>
        </p:txBody>
      </p:sp>
      <p:sp>
        <p:nvSpPr>
          <p:cNvPr id="6219" name="Text Box 75"/>
          <p:cNvSpPr txBox="1">
            <a:spLocks noChangeArrowheads="1"/>
          </p:cNvSpPr>
          <p:nvPr/>
        </p:nvSpPr>
        <p:spPr bwMode="auto">
          <a:xfrm>
            <a:off x="7162800" y="2587626"/>
            <a:ext cx="364180" cy="369320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fc</a:t>
            </a:r>
          </a:p>
        </p:txBody>
      </p:sp>
      <p:sp>
        <p:nvSpPr>
          <p:cNvPr id="6220" name="Text Box 76"/>
          <p:cNvSpPr txBox="1">
            <a:spLocks noChangeArrowheads="1"/>
          </p:cNvSpPr>
          <p:nvPr/>
        </p:nvSpPr>
        <p:spPr bwMode="auto">
          <a:xfrm>
            <a:off x="8305800" y="2587626"/>
            <a:ext cx="334365" cy="369320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ff</a:t>
            </a:r>
          </a:p>
        </p:txBody>
      </p:sp>
      <p:sp>
        <p:nvSpPr>
          <p:cNvPr id="6221" name="Text Box 77"/>
          <p:cNvSpPr txBox="1">
            <a:spLocks noChangeArrowheads="1"/>
          </p:cNvSpPr>
          <p:nvPr/>
        </p:nvSpPr>
        <p:spPr bwMode="auto">
          <a:xfrm>
            <a:off x="4164014" y="2971800"/>
            <a:ext cx="338532" cy="369320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rr</a:t>
            </a:r>
          </a:p>
        </p:txBody>
      </p:sp>
      <p:sp>
        <p:nvSpPr>
          <p:cNvPr id="6222" name="Text Box 78"/>
          <p:cNvSpPr txBox="1">
            <a:spLocks noChangeArrowheads="1"/>
          </p:cNvSpPr>
          <p:nvPr/>
        </p:nvSpPr>
        <p:spPr bwMode="auto">
          <a:xfrm>
            <a:off x="4144963" y="3733800"/>
            <a:ext cx="364180" cy="369320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cr</a:t>
            </a:r>
          </a:p>
        </p:txBody>
      </p:sp>
      <p:sp>
        <p:nvSpPr>
          <p:cNvPr id="6223" name="Text Box 79"/>
          <p:cNvSpPr txBox="1">
            <a:spLocks noChangeArrowheads="1"/>
          </p:cNvSpPr>
          <p:nvPr/>
        </p:nvSpPr>
        <p:spPr bwMode="auto">
          <a:xfrm>
            <a:off x="4138614" y="4114800"/>
            <a:ext cx="389828" cy="369320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cc</a:t>
            </a:r>
          </a:p>
        </p:txBody>
      </p:sp>
      <p:sp>
        <p:nvSpPr>
          <p:cNvPr id="6224" name="Text Box 80"/>
          <p:cNvSpPr txBox="1">
            <a:spLocks noChangeArrowheads="1"/>
          </p:cNvSpPr>
          <p:nvPr/>
        </p:nvSpPr>
        <p:spPr bwMode="auto">
          <a:xfrm>
            <a:off x="4144963" y="3352800"/>
            <a:ext cx="364180" cy="369320"/>
          </a:xfrm>
          <a:prstGeom prst="rect">
            <a:avLst/>
          </a:prstGeom>
          <a:noFill/>
          <a:ln w="38100" algn="ctr">
            <a:noFill/>
            <a:miter lim="800000"/>
            <a:headEnd/>
            <a:tailEnd type="none" w="lg" len="lg"/>
          </a:ln>
        </p:spPr>
        <p:txBody>
          <a:bodyPr wrap="none" lIns="91429" tIns="45714" rIns="91429" bIns="45714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rc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962400" y="5257800"/>
            <a:ext cx="44374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Can be exponentially big!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572000" y="3965628"/>
            <a:ext cx="4572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4528442" y="4343400"/>
            <a:ext cx="461555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6220940" y="2956946"/>
            <a:ext cx="0" cy="152717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8472982" y="2956946"/>
            <a:ext cx="0" cy="152717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270641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267200"/>
          </a:xfrm>
        </p:spPr>
        <p:txBody>
          <a:bodyPr/>
          <a:lstStyle/>
          <a:p>
            <a:r>
              <a:rPr lang="en-US" sz="2800" dirty="0"/>
              <a:t>Every sub-tree is at equilibrium</a:t>
            </a:r>
          </a:p>
          <a:p>
            <a:r>
              <a:rPr lang="en-US" sz="2800" dirty="0"/>
              <a:t>Computation when perfect information (no nature/chance move):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Backward induction</a:t>
            </a:r>
            <a:endParaRPr lang="en-US" sz="2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371600"/>
          </a:xfrm>
        </p:spPr>
        <p:txBody>
          <a:bodyPr/>
          <a:lstStyle/>
          <a:p>
            <a:pPr algn="ctr"/>
            <a:r>
              <a:rPr lang="en-US" dirty="0"/>
              <a:t>Sub-Game Perfect Equilibrium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592376" y="3228945"/>
            <a:ext cx="3475424" cy="3274439"/>
            <a:chOff x="5592376" y="3228945"/>
            <a:chExt cx="3475424" cy="3274439"/>
          </a:xfrm>
        </p:grpSpPr>
        <p:cxnSp>
          <p:nvCxnSpPr>
            <p:cNvPr id="3" name="Straight Connector 2"/>
            <p:cNvCxnSpPr/>
            <p:nvPr/>
          </p:nvCxnSpPr>
          <p:spPr bwMode="auto">
            <a:xfrm flipH="1">
              <a:off x="5881077" y="3581400"/>
              <a:ext cx="533400" cy="7620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>
              <a:off x="6414477" y="3581400"/>
              <a:ext cx="609600" cy="7620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7024077" y="4343400"/>
              <a:ext cx="719214" cy="10668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H="1">
              <a:off x="6414477" y="4343400"/>
              <a:ext cx="609600" cy="10668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6147777" y="3228945"/>
              <a:ext cx="9316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tx1"/>
                  </a:solidFill>
                </a:rPr>
                <a:t>Firm 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021734" y="3996311"/>
              <a:ext cx="9316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tx1"/>
                  </a:solidFill>
                </a:rPr>
                <a:t>Firm 1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92376" y="3588807"/>
              <a:ext cx="51167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</a:rPr>
                <a:t>out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690366" y="3619897"/>
              <a:ext cx="3834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in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80892" y="4695351"/>
              <a:ext cx="6671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fight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461270" y="4676745"/>
              <a:ext cx="16065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accommodate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642510" y="4291544"/>
              <a:ext cx="505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2,0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066891" y="5391090"/>
              <a:ext cx="5902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-1,1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542824" y="5391090"/>
              <a:ext cx="505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1</a:t>
              </a:r>
              <a:r>
                <a:rPr lang="en-US" sz="2000" dirty="0"/>
                <a:t>,1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66891" y="5980164"/>
              <a:ext cx="18485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chemeClr val="tx1"/>
                  </a:solidFill>
                </a:rPr>
                <a:t>Entry game</a:t>
              </a:r>
            </a:p>
          </p:txBody>
        </p:sp>
      </p:grpSp>
      <p:cxnSp>
        <p:nvCxnSpPr>
          <p:cNvPr id="7" name="Straight Arrow Connector 6"/>
          <p:cNvCxnSpPr/>
          <p:nvPr/>
        </p:nvCxnSpPr>
        <p:spPr bwMode="auto">
          <a:xfrm flipH="1">
            <a:off x="4724400" y="4876800"/>
            <a:ext cx="68580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H="1">
            <a:off x="2971800" y="5095461"/>
            <a:ext cx="533400" cy="762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3505200" y="5095461"/>
            <a:ext cx="609600" cy="762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238500" y="4743006"/>
            <a:ext cx="931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Firm 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683099" y="5102868"/>
            <a:ext cx="5116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out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781089" y="5133958"/>
            <a:ext cx="383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689511" y="5857461"/>
            <a:ext cx="505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2,0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62166" y="5837817"/>
            <a:ext cx="505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1,1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326045" y="5780109"/>
            <a:ext cx="16065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accommodate</a:t>
            </a:r>
          </a:p>
        </p:txBody>
      </p:sp>
    </p:spTree>
    <p:extLst>
      <p:ext uri="{BB962C8B-B14F-4D97-AF65-F5344CB8AC3E}">
        <p14:creationId xmlns:p14="http://schemas.microsoft.com/office/powerpoint/2010/main" val="1554103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267200"/>
          </a:xfrm>
        </p:spPr>
        <p:txBody>
          <a:bodyPr/>
          <a:lstStyle/>
          <a:p>
            <a:r>
              <a:rPr lang="en-US" sz="2800" dirty="0"/>
              <a:t>Every sub-tree is at equilibrium</a:t>
            </a:r>
          </a:p>
          <a:p>
            <a:r>
              <a:rPr lang="en-US" sz="2800" dirty="0"/>
              <a:t>Computation when perfect information (no nature/chance move):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Backward induction</a:t>
            </a:r>
            <a:endParaRPr lang="en-US" sz="2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371600"/>
          </a:xfrm>
        </p:spPr>
        <p:txBody>
          <a:bodyPr/>
          <a:lstStyle/>
          <a:p>
            <a:pPr algn="ctr"/>
            <a:r>
              <a:rPr lang="en-US" dirty="0"/>
              <a:t>Sub-Game Perfect Equilibrium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592376" y="3228945"/>
            <a:ext cx="3475424" cy="3274439"/>
            <a:chOff x="5592376" y="3228945"/>
            <a:chExt cx="3475424" cy="3274439"/>
          </a:xfrm>
        </p:grpSpPr>
        <p:cxnSp>
          <p:nvCxnSpPr>
            <p:cNvPr id="3" name="Straight Connector 2"/>
            <p:cNvCxnSpPr/>
            <p:nvPr/>
          </p:nvCxnSpPr>
          <p:spPr bwMode="auto">
            <a:xfrm flipH="1">
              <a:off x="5881077" y="3581400"/>
              <a:ext cx="533400" cy="7620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 bwMode="auto">
            <a:xfrm>
              <a:off x="6414477" y="3581400"/>
              <a:ext cx="609600" cy="7620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7024077" y="4343400"/>
              <a:ext cx="719214" cy="10668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H="1">
              <a:off x="6414477" y="4343400"/>
              <a:ext cx="609600" cy="10668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6147777" y="3228945"/>
              <a:ext cx="9316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tx1"/>
                  </a:solidFill>
                </a:rPr>
                <a:t>Firm 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021734" y="3996311"/>
              <a:ext cx="9316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tx1"/>
                  </a:solidFill>
                </a:rPr>
                <a:t>Firm 1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92376" y="3588807"/>
              <a:ext cx="51167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</a:rPr>
                <a:t>out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690366" y="3619897"/>
              <a:ext cx="3834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in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80892" y="4695351"/>
              <a:ext cx="6671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fight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461270" y="4676745"/>
              <a:ext cx="16065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accommodate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642510" y="4291544"/>
              <a:ext cx="505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2,0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066891" y="5391090"/>
              <a:ext cx="5902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-1,1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542824" y="5391090"/>
              <a:ext cx="505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1</a:t>
              </a:r>
              <a:r>
                <a:rPr lang="en-US" sz="2000" dirty="0"/>
                <a:t>,1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66891" y="5980164"/>
              <a:ext cx="18485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chemeClr val="tx1"/>
                  </a:solidFill>
                </a:rPr>
                <a:t>Entry game</a:t>
              </a:r>
            </a:p>
          </p:txBody>
        </p:sp>
      </p:grpSp>
      <p:cxnSp>
        <p:nvCxnSpPr>
          <p:cNvPr id="7" name="Straight Arrow Connector 6"/>
          <p:cNvCxnSpPr/>
          <p:nvPr/>
        </p:nvCxnSpPr>
        <p:spPr bwMode="auto">
          <a:xfrm flipH="1">
            <a:off x="4724400" y="4876800"/>
            <a:ext cx="685800" cy="304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H="1">
            <a:off x="2971800" y="5095461"/>
            <a:ext cx="533400" cy="762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3505200" y="5095461"/>
            <a:ext cx="609600" cy="762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238500" y="4743006"/>
            <a:ext cx="931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Firm 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683099" y="5102868"/>
            <a:ext cx="5116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out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781089" y="5133958"/>
            <a:ext cx="383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in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689511" y="5857461"/>
            <a:ext cx="505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2,0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62166" y="5837817"/>
            <a:ext cx="505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1,</a:t>
            </a:r>
            <a:r>
              <a:rPr lang="en-US" sz="20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326045" y="5780109"/>
            <a:ext cx="16065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accommodate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8485" y="4196366"/>
            <a:ext cx="21034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dirty="0">
                <a:solidFill>
                  <a:srgbClr val="FF0000"/>
                </a:solidFill>
              </a:rPr>
              <a:t>accommodate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in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 flipV="1">
            <a:off x="2057400" y="4876800"/>
            <a:ext cx="381000" cy="51429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50624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Corr. Eq. in Extensive form Game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09800"/>
            <a:ext cx="8229600" cy="3886200"/>
          </a:xfrm>
        </p:spPr>
        <p:txBody>
          <a:bodyPr/>
          <a:lstStyle/>
          <a:p>
            <a:r>
              <a:rPr lang="en-US" dirty="0"/>
              <a:t>How to define?</a:t>
            </a:r>
          </a:p>
          <a:p>
            <a:pPr lvl="1"/>
            <a:r>
              <a:rPr lang="en-US" dirty="0"/>
              <a:t>CE in its normal-form representation.</a:t>
            </a:r>
          </a:p>
          <a:p>
            <a:r>
              <a:rPr lang="en-US" dirty="0"/>
              <a:t>Is it computable?</a:t>
            </a:r>
          </a:p>
          <a:p>
            <a:pPr lvl="1"/>
            <a:r>
              <a:rPr lang="en-US" dirty="0"/>
              <a:t>Recall: exponential blow up in size.</a:t>
            </a:r>
          </a:p>
          <a:p>
            <a:r>
              <a:rPr lang="en-US" dirty="0"/>
              <a:t>Can there be other notions?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400" dirty="0"/>
              <a:t>See “Extensive-Form Correlated Equilibrium: Definition and Computational Complexity” by von Stengel and Forges, 2008. </a:t>
            </a:r>
          </a:p>
        </p:txBody>
      </p:sp>
    </p:spTree>
    <p:extLst>
      <p:ext uri="{BB962C8B-B14F-4D97-AF65-F5344CB8AC3E}">
        <p14:creationId xmlns:p14="http://schemas.microsoft.com/office/powerpoint/2010/main" val="28300965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"/>
          <p:cNvSpPr>
            <a:spLocks noGrp="1" noChangeArrowheads="1"/>
          </p:cNvSpPr>
          <p:nvPr>
            <p:ph type="ctrTitle" idx="4294967295"/>
          </p:nvPr>
        </p:nvSpPr>
        <p:spPr>
          <a:xfrm>
            <a:off x="2424544" y="2699216"/>
            <a:ext cx="5424055" cy="1469372"/>
          </a:xfrm>
        </p:spPr>
        <p:txBody>
          <a:bodyPr lIns="0" tIns="0" rIns="0" bIns="0"/>
          <a:lstStyle/>
          <a:p>
            <a:pPr>
              <a:tabLst>
                <a:tab pos="0" algn="l"/>
                <a:tab pos="410291" algn="l"/>
                <a:tab pos="820583" algn="l"/>
                <a:tab pos="1230874" algn="l"/>
                <a:tab pos="1641165" algn="l"/>
                <a:tab pos="2051456" algn="l"/>
                <a:tab pos="2461748" algn="l"/>
                <a:tab pos="2872039" algn="l"/>
                <a:tab pos="3282330" algn="l"/>
                <a:tab pos="3692622" algn="l"/>
                <a:tab pos="4102913" algn="l"/>
                <a:tab pos="4513204" algn="l"/>
                <a:tab pos="4923495" algn="l"/>
                <a:tab pos="5333787" algn="l"/>
                <a:tab pos="5744078" algn="l"/>
                <a:tab pos="6154369" algn="l"/>
                <a:tab pos="6564660" algn="l"/>
                <a:tab pos="6974952" algn="l"/>
                <a:tab pos="7385243" algn="l"/>
                <a:tab pos="7795534" algn="l"/>
                <a:tab pos="8205826" algn="l"/>
              </a:tabLst>
            </a:pPr>
            <a:r>
              <a:rPr lang="en-US" b="1" dirty="0">
                <a:solidFill>
                  <a:srgbClr val="0000CC"/>
                </a:solidFill>
              </a:rPr>
              <a:t> Commitment (</a:t>
            </a:r>
            <a:r>
              <a:rPr lang="en-US" b="1" dirty="0" err="1">
                <a:solidFill>
                  <a:srgbClr val="0000CC"/>
                </a:solidFill>
              </a:rPr>
              <a:t>Stackelberg</a:t>
            </a:r>
            <a:r>
              <a:rPr lang="en-US" b="1" dirty="0">
                <a:solidFill>
                  <a:srgbClr val="0000CC"/>
                </a:solidFill>
              </a:rPr>
              <a:t> strategies)</a:t>
            </a:r>
          </a:p>
        </p:txBody>
      </p:sp>
    </p:spTree>
    <p:extLst>
      <p:ext uri="{BB962C8B-B14F-4D97-AF65-F5344CB8AC3E}">
        <p14:creationId xmlns:p14="http://schemas.microsoft.com/office/powerpoint/2010/main" val="26701891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489" y="381000"/>
            <a:ext cx="7543511" cy="1143000"/>
          </a:xfrm>
        </p:spPr>
        <p:txBody>
          <a:bodyPr/>
          <a:lstStyle/>
          <a:p>
            <a:r>
              <a:rPr lang="en-US" dirty="0"/>
              <a:t>Commitment</a:t>
            </a:r>
          </a:p>
        </p:txBody>
      </p:sp>
      <p:graphicFrame>
        <p:nvGraphicFramePr>
          <p:cNvPr id="103427" name="Group 3"/>
          <p:cNvGraphicFramePr>
            <a:graphicFrameLocks noGrp="1"/>
          </p:cNvGraphicFramePr>
          <p:nvPr>
            <p:ph idx="1"/>
          </p:nvPr>
        </p:nvGraphicFramePr>
        <p:xfrm>
          <a:off x="3424671" y="1752320"/>
          <a:ext cx="2561647" cy="1780532"/>
        </p:xfrm>
        <a:graphic>
          <a:graphicData uri="http://schemas.openxmlformats.org/drawingml/2006/table">
            <a:tbl>
              <a:tblPr/>
              <a:tblGrid>
                <a:gridCol w="1281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02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4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4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1, 1</a:t>
                      </a:r>
                    </a:p>
                  </a:txBody>
                  <a:tcPr marL="92609" marR="92609" marT="44943" marB="449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4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4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3, 0</a:t>
                      </a:r>
                    </a:p>
                  </a:txBody>
                  <a:tcPr marL="92609" marR="92609" marT="44943" marB="449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2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4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4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0, 0</a:t>
                      </a:r>
                    </a:p>
                  </a:txBody>
                  <a:tcPr marL="92609" marR="92609" marT="44943" marB="449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4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4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2, 1</a:t>
                      </a:r>
                    </a:p>
                  </a:txBody>
                  <a:tcPr marL="92609" marR="92609" marT="44943" marB="449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3438" name="Rectangle 14"/>
          <p:cNvSpPr>
            <a:spLocks noChangeArrowheads="1"/>
          </p:cNvSpPr>
          <p:nvPr/>
        </p:nvSpPr>
        <p:spPr bwMode="auto">
          <a:xfrm>
            <a:off x="207818" y="3810001"/>
            <a:ext cx="8687955" cy="686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18" tIns="45709" rIns="91418" bIns="45709"/>
          <a:lstStyle/>
          <a:p>
            <a:pPr marL="330512" indent="-330512">
              <a:lnSpc>
                <a:spcPct val="124000"/>
              </a:lnSpc>
              <a:spcBef>
                <a:spcPts val="808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500" dirty="0">
                <a:solidFill>
                  <a:srgbClr val="000000"/>
                </a:solidFill>
                <a:latin typeface="Arial" charset="0"/>
              </a:rPr>
              <a:t>Suppose the game is played as follows:</a:t>
            </a:r>
          </a:p>
          <a:p>
            <a:pPr marL="729407" lvl="1" indent="-284925">
              <a:lnSpc>
                <a:spcPct val="124000"/>
              </a:lnSpc>
              <a:spcBef>
                <a:spcPts val="695"/>
              </a:spcBef>
              <a:buClr>
                <a:srgbClr val="000000"/>
              </a:buClr>
              <a:buSzPct val="100000"/>
              <a:buFont typeface="Arial" charset="0"/>
              <a:buChar char="–"/>
            </a:pPr>
            <a:r>
              <a:rPr lang="en-US" sz="2100" dirty="0">
                <a:solidFill>
                  <a:srgbClr val="000000"/>
                </a:solidFill>
                <a:latin typeface="Arial" charset="0"/>
              </a:rPr>
              <a:t>Player 1 </a:t>
            </a:r>
            <a:r>
              <a:rPr lang="en-US" sz="2100" dirty="0">
                <a:solidFill>
                  <a:schemeClr val="bg2">
                    <a:lumMod val="60000"/>
                    <a:lumOff val="40000"/>
                  </a:schemeClr>
                </a:solidFill>
                <a:latin typeface="Arial" charset="0"/>
              </a:rPr>
              <a:t>commits</a:t>
            </a:r>
            <a:r>
              <a:rPr lang="en-US" sz="2100" dirty="0">
                <a:solidFill>
                  <a:srgbClr val="000000"/>
                </a:solidFill>
                <a:latin typeface="Arial" charset="0"/>
              </a:rPr>
              <a:t> to playing one of the rows,</a:t>
            </a:r>
          </a:p>
          <a:p>
            <a:pPr marL="729407" lvl="1" indent="-284925">
              <a:lnSpc>
                <a:spcPct val="124000"/>
              </a:lnSpc>
              <a:spcBef>
                <a:spcPts val="695"/>
              </a:spcBef>
              <a:buClr>
                <a:srgbClr val="000000"/>
              </a:buClr>
              <a:buSzPct val="100000"/>
              <a:buFont typeface="Arial" charset="0"/>
              <a:buChar char="–"/>
            </a:pPr>
            <a:r>
              <a:rPr lang="en-US" sz="2100" dirty="0">
                <a:solidFill>
                  <a:srgbClr val="000000"/>
                </a:solidFill>
                <a:latin typeface="Arial" charset="0"/>
              </a:rPr>
              <a:t>Player 2 observes the commitment and then chooses a column</a:t>
            </a:r>
          </a:p>
          <a:p>
            <a:pPr marL="330512" indent="-330512">
              <a:lnSpc>
                <a:spcPct val="124000"/>
              </a:lnSpc>
              <a:spcBef>
                <a:spcPts val="808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500" dirty="0">
                <a:solidFill>
                  <a:srgbClr val="000000"/>
                </a:solidFill>
                <a:latin typeface="Arial" charset="0"/>
              </a:rPr>
              <a:t>Optimal strategy for player 1: commit to Down</a:t>
            </a:r>
          </a:p>
        </p:txBody>
      </p:sp>
      <p:sp>
        <p:nvSpPr>
          <p:cNvPr id="103439" name="Line 15"/>
          <p:cNvSpPr>
            <a:spLocks noChangeShapeType="1"/>
          </p:cNvSpPr>
          <p:nvPr/>
        </p:nvSpPr>
        <p:spPr bwMode="auto">
          <a:xfrm flipV="1">
            <a:off x="2743490" y="2514321"/>
            <a:ext cx="838488" cy="228319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03440" name="Text Box 16"/>
          <p:cNvSpPr txBox="1">
            <a:spLocks noChangeArrowheads="1"/>
          </p:cNvSpPr>
          <p:nvPr/>
        </p:nvSpPr>
        <p:spPr bwMode="auto">
          <a:xfrm>
            <a:off x="69273" y="2236408"/>
            <a:ext cx="2978727" cy="92331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square" lIns="91429" tIns="45714" rIns="91429" bIns="45714">
            <a:spAutoFit/>
          </a:bodyPr>
          <a:lstStyle/>
          <a:p>
            <a:pPr algn="ctr" defTabSz="457304"/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cs typeface="Times New Roman" pitchFamily="18" charset="0"/>
              </a:rPr>
              <a:t>Unique Nash equilibrium (iterated strict dominance solution)</a:t>
            </a:r>
          </a:p>
        </p:txBody>
      </p:sp>
      <p:pic>
        <p:nvPicPr>
          <p:cNvPr id="7" name="Picture 6" descr="Heinrich_von_stackelber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65818" y="1570767"/>
            <a:ext cx="1385455" cy="216919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957454" y="3765177"/>
            <a:ext cx="3671455" cy="35985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von Stackelberg</a:t>
            </a:r>
            <a:endParaRPr lang="en-US" dirty="0">
              <a:solidFill>
                <a:srgbClr val="0000CC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7059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9" grpId="0" animBg="1"/>
      <p:bldP spid="10344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1" y="228320"/>
            <a:ext cx="8076622" cy="839040"/>
          </a:xfrm>
        </p:spPr>
        <p:txBody>
          <a:bodyPr/>
          <a:lstStyle/>
          <a:p>
            <a:r>
              <a:rPr lang="en-US" dirty="0"/>
              <a:t>Commitment: an extensive-form game</a:t>
            </a:r>
          </a:p>
        </p:txBody>
      </p:sp>
      <p:sp>
        <p:nvSpPr>
          <p:cNvPr id="63491" name="Line 3"/>
          <p:cNvSpPr>
            <a:spLocks noChangeShapeType="1"/>
          </p:cNvSpPr>
          <p:nvPr/>
        </p:nvSpPr>
        <p:spPr bwMode="auto">
          <a:xfrm flipH="1">
            <a:off x="3200977" y="2603967"/>
            <a:ext cx="913535" cy="137272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4114512" y="2603967"/>
            <a:ext cx="914977" cy="137272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200977" y="2375648"/>
            <a:ext cx="913535" cy="305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sz="1400" i="1">
                <a:latin typeface="Arial" charset="0"/>
              </a:rPr>
              <a:t>Player 1</a:t>
            </a: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2133023" y="3746968"/>
            <a:ext cx="914977" cy="305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sz="1400" i="1">
                <a:latin typeface="Arial" charset="0"/>
              </a:rPr>
              <a:t>Player 2</a:t>
            </a:r>
          </a:p>
        </p:txBody>
      </p:sp>
      <p:sp>
        <p:nvSpPr>
          <p:cNvPr id="63495" name="Line 7"/>
          <p:cNvSpPr>
            <a:spLocks noChangeShapeType="1"/>
          </p:cNvSpPr>
          <p:nvPr/>
        </p:nvSpPr>
        <p:spPr bwMode="auto">
          <a:xfrm flipH="1">
            <a:off x="4419023" y="3976688"/>
            <a:ext cx="610466" cy="13713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63496" name="Line 8"/>
          <p:cNvSpPr>
            <a:spLocks noChangeShapeType="1"/>
          </p:cNvSpPr>
          <p:nvPr/>
        </p:nvSpPr>
        <p:spPr bwMode="auto">
          <a:xfrm>
            <a:off x="5029489" y="3976688"/>
            <a:ext cx="913534" cy="13713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63497" name="Line 9"/>
          <p:cNvSpPr>
            <a:spLocks noChangeShapeType="1"/>
          </p:cNvSpPr>
          <p:nvPr/>
        </p:nvSpPr>
        <p:spPr bwMode="auto">
          <a:xfrm flipH="1">
            <a:off x="2286001" y="3976688"/>
            <a:ext cx="914977" cy="13713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>
            <a:off x="3200978" y="3976688"/>
            <a:ext cx="456045" cy="13713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5105977" y="3746968"/>
            <a:ext cx="913535" cy="305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sz="1400" i="1">
                <a:latin typeface="Arial" charset="0"/>
              </a:rPr>
              <a:t>Player 2</a:t>
            </a: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1981489" y="5423647"/>
            <a:ext cx="913534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dirty="0">
                <a:latin typeface="Arial" charset="0"/>
              </a:rPr>
              <a:t>1, 1</a:t>
            </a:r>
          </a:p>
        </p:txBody>
      </p:sp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3352512" y="5423647"/>
            <a:ext cx="914977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dirty="0">
                <a:latin typeface="Arial" charset="0"/>
              </a:rPr>
              <a:t>3, 0</a:t>
            </a:r>
          </a:p>
        </p:txBody>
      </p:sp>
      <p:sp>
        <p:nvSpPr>
          <p:cNvPr id="63502" name="Text Box 14"/>
          <p:cNvSpPr txBox="1">
            <a:spLocks noChangeArrowheads="1"/>
          </p:cNvSpPr>
          <p:nvPr/>
        </p:nvSpPr>
        <p:spPr bwMode="auto">
          <a:xfrm>
            <a:off x="4114512" y="5423647"/>
            <a:ext cx="914977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dirty="0">
                <a:latin typeface="Arial" charset="0"/>
              </a:rPr>
              <a:t>0, 0</a:t>
            </a:r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5715001" y="5423647"/>
            <a:ext cx="914977" cy="36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dirty="0">
                <a:latin typeface="Arial" charset="0"/>
              </a:rPr>
              <a:t>2, 1</a:t>
            </a:r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228023" y="1581431"/>
            <a:ext cx="8382000" cy="83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/>
          <a:lstStyle/>
          <a:p>
            <a:pPr>
              <a:lnSpc>
                <a:spcPct val="124000"/>
              </a:lnSpc>
              <a:spcBef>
                <a:spcPts val="808"/>
              </a:spcBef>
              <a:buClr>
                <a:srgbClr val="000000"/>
              </a:buClr>
              <a:buSzPct val="100000"/>
            </a:pPr>
            <a:r>
              <a:rPr lang="en-US" sz="2500" dirty="0">
                <a:solidFill>
                  <a:srgbClr val="000000"/>
                </a:solidFill>
                <a:latin typeface="Arial" charset="0"/>
              </a:rPr>
              <a:t>For the case of committing to a pure strategy:</a:t>
            </a:r>
            <a:endParaRPr lang="en-US" sz="36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3505" name="Text Box 17"/>
          <p:cNvSpPr txBox="1">
            <a:spLocks noChangeArrowheads="1"/>
          </p:cNvSpPr>
          <p:nvPr/>
        </p:nvSpPr>
        <p:spPr bwMode="auto">
          <a:xfrm>
            <a:off x="3048001" y="3062007"/>
            <a:ext cx="533977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sz="1400">
                <a:latin typeface="Arial" charset="0"/>
              </a:rPr>
              <a:t>Up</a:t>
            </a:r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>
            <a:off x="4572000" y="3062007"/>
            <a:ext cx="685512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sz="1400">
                <a:latin typeface="Arial" charset="0"/>
              </a:rPr>
              <a:t>Down</a:t>
            </a:r>
          </a:p>
        </p:txBody>
      </p:sp>
      <p:sp>
        <p:nvSpPr>
          <p:cNvPr id="63507" name="Text Box 19"/>
          <p:cNvSpPr txBox="1">
            <a:spLocks noChangeArrowheads="1"/>
          </p:cNvSpPr>
          <p:nvPr/>
        </p:nvSpPr>
        <p:spPr bwMode="auto">
          <a:xfrm>
            <a:off x="2057978" y="4586007"/>
            <a:ext cx="685512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sz="1400">
                <a:latin typeface="Arial" charset="0"/>
              </a:rPr>
              <a:t>Left</a:t>
            </a:r>
          </a:p>
        </p:txBody>
      </p:sp>
      <p:sp>
        <p:nvSpPr>
          <p:cNvPr id="63508" name="Text Box 20"/>
          <p:cNvSpPr txBox="1">
            <a:spLocks noChangeArrowheads="1"/>
          </p:cNvSpPr>
          <p:nvPr/>
        </p:nvSpPr>
        <p:spPr bwMode="auto">
          <a:xfrm>
            <a:off x="4225637" y="4586007"/>
            <a:ext cx="685512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sz="1400">
                <a:latin typeface="Arial" charset="0"/>
              </a:rPr>
              <a:t>Left</a:t>
            </a:r>
          </a:p>
        </p:txBody>
      </p:sp>
      <p:sp>
        <p:nvSpPr>
          <p:cNvPr id="63509" name="Text Box 21"/>
          <p:cNvSpPr txBox="1">
            <a:spLocks noChangeArrowheads="1"/>
          </p:cNvSpPr>
          <p:nvPr/>
        </p:nvSpPr>
        <p:spPr bwMode="auto">
          <a:xfrm>
            <a:off x="5562023" y="4586007"/>
            <a:ext cx="686955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sz="1400">
                <a:latin typeface="Arial" charset="0"/>
              </a:rPr>
              <a:t>Right</a:t>
            </a:r>
          </a:p>
        </p:txBody>
      </p:sp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3429000" y="4586007"/>
            <a:ext cx="685512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sz="1400">
                <a:latin typeface="Arial" charset="0"/>
              </a:rPr>
              <a:t>Right</a:t>
            </a:r>
          </a:p>
        </p:txBody>
      </p:sp>
    </p:spTree>
    <p:extLst>
      <p:ext uri="{BB962C8B-B14F-4D97-AF65-F5344CB8AC3E}">
        <p14:creationId xmlns:p14="http://schemas.microsoft.com/office/powerpoint/2010/main" val="192384875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CE635D6-3593-4CD1-A203-5E26CCB0820F}"/>
              </a:ext>
            </a:extLst>
          </p:cNvPr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228600"/>
            <a:ext cx="8229600" cy="1371600"/>
          </a:xfrm>
        </p:spPr>
        <p:txBody>
          <a:bodyPr/>
          <a:lstStyle/>
          <a:p>
            <a:r>
              <a:rPr lang="en-US" dirty="0"/>
              <a:t>Today: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153400" cy="3886200"/>
          </a:xfrm>
        </p:spPr>
        <p:txBody>
          <a:bodyPr/>
          <a:lstStyle/>
          <a:p>
            <a:r>
              <a:rPr lang="en-US" sz="2800" dirty="0"/>
              <a:t>Issues with NE</a:t>
            </a:r>
          </a:p>
          <a:p>
            <a:pPr lvl="1"/>
            <a:r>
              <a:rPr lang="en-US" sz="2400" dirty="0"/>
              <a:t>Multiplicity</a:t>
            </a:r>
          </a:p>
          <a:p>
            <a:pPr lvl="1"/>
            <a:r>
              <a:rPr lang="en-US" sz="2400" dirty="0"/>
              <a:t>Selection: How players decide/reach any particular NE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800" dirty="0"/>
              <a:t>Possible Solutions</a:t>
            </a:r>
          </a:p>
          <a:p>
            <a:pPr lvl="1"/>
            <a:r>
              <a:rPr lang="en-US" sz="2400" dirty="0"/>
              <a:t>Dominance: Dominant Strategy equilibria</a:t>
            </a:r>
          </a:p>
          <a:p>
            <a:pPr lvl="1"/>
            <a:r>
              <a:rPr lang="en-US" sz="2400" dirty="0"/>
              <a:t>Arbitrator/Mediator: Correlated equilibria, Coarse-correlated equilibria</a:t>
            </a:r>
          </a:p>
          <a:p>
            <a:pPr lvl="1"/>
            <a:r>
              <a:rPr lang="en-US" sz="2400" dirty="0"/>
              <a:t>Communication/Contract: </a:t>
            </a:r>
            <a:r>
              <a:rPr lang="en-US" sz="2400" dirty="0" err="1"/>
              <a:t>Stackelberg</a:t>
            </a:r>
            <a:r>
              <a:rPr lang="en-US" sz="2400" dirty="0"/>
              <a:t> equilibria, Nash bargaining</a:t>
            </a:r>
          </a:p>
          <a:p>
            <a:r>
              <a:rPr lang="en-US" sz="2800" dirty="0"/>
              <a:t>Other Games </a:t>
            </a:r>
          </a:p>
          <a:p>
            <a:pPr lvl="1"/>
            <a:r>
              <a:rPr lang="en-US" sz="2400" dirty="0"/>
              <a:t>Extensive-form Games, Bayesian Games</a:t>
            </a:r>
          </a:p>
          <a:p>
            <a:endParaRPr lang="en-US" sz="2800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1906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489" y="0"/>
            <a:ext cx="8229023" cy="1143000"/>
          </a:xfrm>
        </p:spPr>
        <p:txBody>
          <a:bodyPr/>
          <a:lstStyle/>
          <a:p>
            <a:r>
              <a:rPr lang="en-US" dirty="0"/>
              <a:t>Commitment to mixed strategies</a:t>
            </a:r>
          </a:p>
        </p:txBody>
      </p:sp>
      <p:graphicFrame>
        <p:nvGraphicFramePr>
          <p:cNvPr id="64515" name="Group 3"/>
          <p:cNvGraphicFramePr>
            <a:graphicFrameLocks noGrp="1"/>
          </p:cNvGraphicFramePr>
          <p:nvPr>
            <p:ph idx="1"/>
          </p:nvPr>
        </p:nvGraphicFramePr>
        <p:xfrm>
          <a:off x="3176444" y="1919007"/>
          <a:ext cx="2573193" cy="1647090"/>
        </p:xfrm>
        <a:graphic>
          <a:graphicData uri="http://schemas.openxmlformats.org/drawingml/2006/table">
            <a:tbl>
              <a:tblPr/>
              <a:tblGrid>
                <a:gridCol w="1287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35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4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3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1, 1</a:t>
                      </a:r>
                    </a:p>
                  </a:txBody>
                  <a:tcPr marL="92620" marR="92620" marT="44948" marB="449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4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3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3, 0</a:t>
                      </a: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5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4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3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0, 0</a:t>
                      </a:r>
                    </a:p>
                  </a:txBody>
                  <a:tcPr marL="92620" marR="92620" marT="44948" marB="449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4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3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2, 1</a:t>
                      </a: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4526" name="Text Box 14"/>
          <p:cNvSpPr txBox="1">
            <a:spLocks noChangeArrowheads="1"/>
          </p:cNvSpPr>
          <p:nvPr/>
        </p:nvSpPr>
        <p:spPr bwMode="auto">
          <a:xfrm>
            <a:off x="2232410" y="1969434"/>
            <a:ext cx="678680" cy="663916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 lIns="82058" tIns="41029" rIns="82058" bIns="41029">
            <a:spAutoFit/>
          </a:bodyPr>
          <a:lstStyle/>
          <a:p>
            <a:pPr algn="ctr"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3200"/>
              <a:t>.49</a:t>
            </a:r>
          </a:p>
        </p:txBody>
      </p:sp>
      <p:sp>
        <p:nvSpPr>
          <p:cNvPr id="64527" name="Text Box 15"/>
          <p:cNvSpPr txBox="1">
            <a:spLocks noChangeArrowheads="1"/>
          </p:cNvSpPr>
          <p:nvPr/>
        </p:nvSpPr>
        <p:spPr bwMode="auto">
          <a:xfrm>
            <a:off x="2232410" y="2843493"/>
            <a:ext cx="678680" cy="663916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 lIns="82058" tIns="41029" rIns="82058" bIns="41029">
            <a:spAutoFit/>
          </a:bodyPr>
          <a:lstStyle/>
          <a:p>
            <a:pPr algn="ctr"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3200"/>
              <a:t>.51</a:t>
            </a:r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3656299" y="1210235"/>
            <a:ext cx="370903" cy="663916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 lIns="82058" tIns="41029" rIns="82058" bIns="41029">
            <a:spAutoFit/>
          </a:bodyPr>
          <a:lstStyle/>
          <a:p>
            <a:pPr algn="ctr"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3200" dirty="0"/>
              <a:t>0</a:t>
            </a:r>
          </a:p>
        </p:txBody>
      </p: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4903208" y="1210235"/>
            <a:ext cx="370903" cy="663916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 lIns="82058" tIns="41029" rIns="82058" bIns="41029">
            <a:spAutoFit/>
          </a:bodyPr>
          <a:lstStyle/>
          <a:p>
            <a:pPr algn="ctr"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3200" dirty="0"/>
              <a:t>1</a:t>
            </a:r>
          </a:p>
        </p:txBody>
      </p:sp>
      <p:sp>
        <p:nvSpPr>
          <p:cNvPr id="64532" name="Rectangle 20"/>
          <p:cNvSpPr>
            <a:spLocks noChangeArrowheads="1"/>
          </p:cNvSpPr>
          <p:nvPr/>
        </p:nvSpPr>
        <p:spPr bwMode="auto">
          <a:xfrm>
            <a:off x="760845" y="4155983"/>
            <a:ext cx="8687955" cy="684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/>
          <a:lstStyle/>
          <a:p>
            <a:pPr marL="319115" indent="-284925">
              <a:lnSpc>
                <a:spcPct val="124000"/>
              </a:lnSpc>
              <a:spcBef>
                <a:spcPts val="695"/>
              </a:spcBef>
              <a:buClr>
                <a:srgbClr val="000000"/>
              </a:buClr>
              <a:buSzPct val="100000"/>
            </a:pPr>
            <a:r>
              <a:rPr lang="en-US" sz="2500" dirty="0">
                <a:solidFill>
                  <a:srgbClr val="000000"/>
                </a:solidFill>
                <a:latin typeface="Arial" charset="0"/>
              </a:rPr>
              <a:t>Also called a </a:t>
            </a:r>
            <a:r>
              <a:rPr lang="en-US" sz="2500" dirty="0">
                <a:solidFill>
                  <a:srgbClr val="FF0000"/>
                </a:solidFill>
                <a:latin typeface="Arial" charset="0"/>
              </a:rPr>
              <a:t>Stackelberg (mixed) strategy</a:t>
            </a:r>
          </a:p>
          <a:p>
            <a:pPr marL="729407" lvl="1" indent="-284925">
              <a:lnSpc>
                <a:spcPct val="124000"/>
              </a:lnSpc>
              <a:spcBef>
                <a:spcPts val="695"/>
              </a:spcBef>
              <a:buClr>
                <a:srgbClr val="000000"/>
              </a:buClr>
              <a:buSzPct val="100000"/>
              <a:buFont typeface="Arial" charset="0"/>
              <a:buChar char="–"/>
            </a:pPr>
            <a:endParaRPr lang="en-US" sz="20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6310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6" grpId="0"/>
      <p:bldP spid="64527" grpId="0"/>
      <p:bldP spid="64528" grpId="0"/>
      <p:bldP spid="6452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5539" name="Line 3"/>
          <p:cNvSpPr>
            <a:spLocks noChangeShapeType="1"/>
          </p:cNvSpPr>
          <p:nvPr/>
        </p:nvSpPr>
        <p:spPr bwMode="auto">
          <a:xfrm flipH="1">
            <a:off x="1295977" y="2147328"/>
            <a:ext cx="2818535" cy="158703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65540" name="Line 4"/>
          <p:cNvSpPr>
            <a:spLocks noChangeShapeType="1"/>
          </p:cNvSpPr>
          <p:nvPr/>
        </p:nvSpPr>
        <p:spPr bwMode="auto">
          <a:xfrm>
            <a:off x="4114512" y="2147328"/>
            <a:ext cx="3505488" cy="158703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3200977" y="1919008"/>
            <a:ext cx="913535" cy="305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sz="1400" i="1">
                <a:latin typeface="Arial" charset="0"/>
              </a:rPr>
              <a:t>Player 1</a:t>
            </a: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228023" y="3504640"/>
            <a:ext cx="914977" cy="305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sz="1400" i="1">
                <a:latin typeface="Arial" charset="0"/>
              </a:rPr>
              <a:t>Player 2</a:t>
            </a:r>
          </a:p>
        </p:txBody>
      </p:sp>
      <p:sp>
        <p:nvSpPr>
          <p:cNvPr id="65543" name="Line 7"/>
          <p:cNvSpPr>
            <a:spLocks noChangeShapeType="1"/>
          </p:cNvSpPr>
          <p:nvPr/>
        </p:nvSpPr>
        <p:spPr bwMode="auto">
          <a:xfrm flipH="1">
            <a:off x="7010978" y="3734361"/>
            <a:ext cx="609023" cy="13713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>
            <a:off x="7620001" y="3734361"/>
            <a:ext cx="914977" cy="13713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 flipH="1">
            <a:off x="381001" y="3734361"/>
            <a:ext cx="914977" cy="13713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1295978" y="3734361"/>
            <a:ext cx="456045" cy="13713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76489" y="5181321"/>
            <a:ext cx="913534" cy="36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dirty="0">
                <a:latin typeface="Arial" charset="0"/>
              </a:rPr>
              <a:t>1, 1</a:t>
            </a:r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1447512" y="5181321"/>
            <a:ext cx="914977" cy="36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dirty="0">
                <a:latin typeface="Arial" charset="0"/>
              </a:rPr>
              <a:t>3, 0</a:t>
            </a:r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6705023" y="5181321"/>
            <a:ext cx="914977" cy="36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dirty="0">
                <a:latin typeface="Arial" charset="0"/>
              </a:rPr>
              <a:t>0, 0</a:t>
            </a: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8305512" y="5146302"/>
            <a:ext cx="914977" cy="36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dirty="0">
                <a:latin typeface="Arial" charset="0"/>
              </a:rPr>
              <a:t>2, 1</a:t>
            </a:r>
          </a:p>
        </p:txBody>
      </p:sp>
      <p:sp>
        <p:nvSpPr>
          <p:cNvPr id="65551" name="Rectangle 15"/>
          <p:cNvSpPr>
            <a:spLocks noChangeArrowheads="1"/>
          </p:cNvSpPr>
          <p:nvPr/>
        </p:nvSpPr>
        <p:spPr bwMode="auto">
          <a:xfrm>
            <a:off x="228023" y="1371320"/>
            <a:ext cx="8382000" cy="83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/>
          <a:lstStyle/>
          <a:p>
            <a:pPr marL="330512" indent="-330512">
              <a:lnSpc>
                <a:spcPct val="124000"/>
              </a:lnSpc>
              <a:spcBef>
                <a:spcPts val="808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500">
                <a:solidFill>
                  <a:srgbClr val="000000"/>
                </a:solidFill>
                <a:latin typeface="Arial" charset="0"/>
              </a:rPr>
              <a:t>… for the case of committing to a mixed strategy:</a:t>
            </a:r>
            <a:endParaRPr lang="en-US" sz="36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1828512" y="2591360"/>
            <a:ext cx="762000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sz="1400">
                <a:latin typeface="Arial" charset="0"/>
              </a:rPr>
              <a:t>(1,0) (=Up)</a:t>
            </a:r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152978" y="4343681"/>
            <a:ext cx="685512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sz="1400">
                <a:latin typeface="Arial" charset="0"/>
              </a:rPr>
              <a:t>Left</a:t>
            </a:r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6781512" y="4343681"/>
            <a:ext cx="685511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sz="1400">
                <a:latin typeface="Arial" charset="0"/>
              </a:rPr>
              <a:t>Left</a:t>
            </a:r>
          </a:p>
        </p:txBody>
      </p:sp>
      <p:sp>
        <p:nvSpPr>
          <p:cNvPr id="65555" name="Text Box 19"/>
          <p:cNvSpPr txBox="1">
            <a:spLocks noChangeArrowheads="1"/>
          </p:cNvSpPr>
          <p:nvPr/>
        </p:nvSpPr>
        <p:spPr bwMode="auto">
          <a:xfrm>
            <a:off x="8153978" y="4343681"/>
            <a:ext cx="685512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sz="1400">
                <a:latin typeface="Arial" charset="0"/>
              </a:rPr>
              <a:t>Right</a:t>
            </a:r>
          </a:p>
        </p:txBody>
      </p:sp>
      <p:sp>
        <p:nvSpPr>
          <p:cNvPr id="65556" name="Text Box 20"/>
          <p:cNvSpPr txBox="1">
            <a:spLocks noChangeArrowheads="1"/>
          </p:cNvSpPr>
          <p:nvPr/>
        </p:nvSpPr>
        <p:spPr bwMode="auto">
          <a:xfrm>
            <a:off x="1524000" y="4343681"/>
            <a:ext cx="685512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sz="1400">
                <a:latin typeface="Arial" charset="0"/>
              </a:rPr>
              <a:t>Right</a:t>
            </a:r>
          </a:p>
        </p:txBody>
      </p:sp>
      <p:sp>
        <p:nvSpPr>
          <p:cNvPr id="65557" name="Line 21"/>
          <p:cNvSpPr>
            <a:spLocks noChangeShapeType="1"/>
          </p:cNvSpPr>
          <p:nvPr/>
        </p:nvSpPr>
        <p:spPr bwMode="auto">
          <a:xfrm flipH="1">
            <a:off x="3657023" y="3734361"/>
            <a:ext cx="914977" cy="13713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>
            <a:off x="4572000" y="3734361"/>
            <a:ext cx="457489" cy="13713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65559" name="Text Box 23"/>
          <p:cNvSpPr txBox="1">
            <a:spLocks noChangeArrowheads="1"/>
          </p:cNvSpPr>
          <p:nvPr/>
        </p:nvSpPr>
        <p:spPr bwMode="auto">
          <a:xfrm>
            <a:off x="3124489" y="5181321"/>
            <a:ext cx="913534" cy="36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dirty="0">
                <a:latin typeface="Arial" charset="0"/>
              </a:rPr>
              <a:t>.5, .5</a:t>
            </a:r>
          </a:p>
        </p:txBody>
      </p:sp>
      <p:sp>
        <p:nvSpPr>
          <p:cNvPr id="65560" name="Text Box 24"/>
          <p:cNvSpPr txBox="1">
            <a:spLocks noChangeArrowheads="1"/>
          </p:cNvSpPr>
          <p:nvPr/>
        </p:nvSpPr>
        <p:spPr bwMode="auto">
          <a:xfrm>
            <a:off x="4724977" y="5181321"/>
            <a:ext cx="913535" cy="36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dirty="0">
                <a:latin typeface="Arial" charset="0"/>
              </a:rPr>
              <a:t>2.5, .5</a:t>
            </a:r>
          </a:p>
        </p:txBody>
      </p:sp>
      <p:sp>
        <p:nvSpPr>
          <p:cNvPr id="65561" name="Text Box 25"/>
          <p:cNvSpPr txBox="1">
            <a:spLocks noChangeArrowheads="1"/>
          </p:cNvSpPr>
          <p:nvPr/>
        </p:nvSpPr>
        <p:spPr bwMode="auto">
          <a:xfrm>
            <a:off x="3429000" y="4343681"/>
            <a:ext cx="685512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sz="1400">
                <a:latin typeface="Arial" charset="0"/>
              </a:rPr>
              <a:t>Left</a:t>
            </a:r>
          </a:p>
        </p:txBody>
      </p:sp>
      <p:sp>
        <p:nvSpPr>
          <p:cNvPr id="65562" name="Text Box 26"/>
          <p:cNvSpPr txBox="1">
            <a:spLocks noChangeArrowheads="1"/>
          </p:cNvSpPr>
          <p:nvPr/>
        </p:nvSpPr>
        <p:spPr bwMode="auto">
          <a:xfrm>
            <a:off x="4800023" y="4343681"/>
            <a:ext cx="686955" cy="307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sz="1400">
                <a:latin typeface="Arial" charset="0"/>
              </a:rPr>
              <a:t>Right</a:t>
            </a:r>
          </a:p>
        </p:txBody>
      </p:sp>
      <p:sp>
        <p:nvSpPr>
          <p:cNvPr id="65563" name="Line 27"/>
          <p:cNvSpPr>
            <a:spLocks noChangeShapeType="1"/>
          </p:cNvSpPr>
          <p:nvPr/>
        </p:nvSpPr>
        <p:spPr bwMode="auto">
          <a:xfrm>
            <a:off x="4114512" y="2133320"/>
            <a:ext cx="457488" cy="1601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6019512" y="2591360"/>
            <a:ext cx="914977" cy="52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sz="1400">
                <a:latin typeface="Arial" charset="0"/>
              </a:rPr>
              <a:t>(0,1) (=Down)</a:t>
            </a:r>
          </a:p>
        </p:txBody>
      </p:sp>
      <p:sp>
        <p:nvSpPr>
          <p:cNvPr id="65565" name="Text Box 29"/>
          <p:cNvSpPr txBox="1">
            <a:spLocks noChangeArrowheads="1"/>
          </p:cNvSpPr>
          <p:nvPr/>
        </p:nvSpPr>
        <p:spPr bwMode="auto">
          <a:xfrm>
            <a:off x="3657023" y="2606769"/>
            <a:ext cx="914977" cy="305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spAutoFit/>
          </a:bodyPr>
          <a:lstStyle/>
          <a:p>
            <a:pPr defTabSz="457304"/>
            <a:r>
              <a:rPr lang="en-US" sz="1400">
                <a:latin typeface="Arial" charset="0"/>
              </a:rPr>
              <a:t>(.5,.5)</a:t>
            </a:r>
          </a:p>
        </p:txBody>
      </p:sp>
      <p:sp>
        <p:nvSpPr>
          <p:cNvPr id="65566" name="Text Box 30"/>
          <p:cNvSpPr txBox="1">
            <a:spLocks noChangeArrowheads="1"/>
          </p:cNvSpPr>
          <p:nvPr/>
        </p:nvSpPr>
        <p:spPr bwMode="auto">
          <a:xfrm>
            <a:off x="2781012" y="3050802"/>
            <a:ext cx="489238" cy="458041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91429" tIns="45714" rIns="91429" bIns="45714">
            <a:spAutoFit/>
          </a:bodyPr>
          <a:lstStyle/>
          <a:p>
            <a:pPr algn="ctr" defTabSz="457304"/>
            <a:r>
              <a:rPr lang="en-US" sz="2400" b="1">
                <a:latin typeface="Arial" charset="0"/>
              </a:rPr>
              <a:t>…</a:t>
            </a:r>
          </a:p>
        </p:txBody>
      </p:sp>
      <p:sp>
        <p:nvSpPr>
          <p:cNvPr id="65567" name="Text Box 31"/>
          <p:cNvSpPr txBox="1">
            <a:spLocks noChangeArrowheads="1"/>
          </p:cNvSpPr>
          <p:nvPr/>
        </p:nvSpPr>
        <p:spPr bwMode="auto">
          <a:xfrm>
            <a:off x="5071916" y="3048000"/>
            <a:ext cx="492420" cy="46165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91429" tIns="45714" rIns="91429" bIns="45714">
            <a:spAutoFit/>
          </a:bodyPr>
          <a:lstStyle/>
          <a:p>
            <a:pPr algn="ctr" defTabSz="457304"/>
            <a:r>
              <a:rPr lang="en-US" sz="2400" b="1">
                <a:latin typeface="Arial" charset="0"/>
              </a:rPr>
              <a:t>…</a:t>
            </a:r>
          </a:p>
        </p:txBody>
      </p:sp>
      <p:sp>
        <p:nvSpPr>
          <p:cNvPr id="65568" name="Rectangle 32"/>
          <p:cNvSpPr>
            <a:spLocks noChangeArrowheads="1"/>
          </p:cNvSpPr>
          <p:nvPr/>
        </p:nvSpPr>
        <p:spPr bwMode="auto">
          <a:xfrm>
            <a:off x="138545" y="5750019"/>
            <a:ext cx="9005455" cy="83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/>
          <a:lstStyle/>
          <a:p>
            <a:pPr marL="330512" indent="-330512">
              <a:lnSpc>
                <a:spcPct val="124000"/>
              </a:lnSpc>
              <a:spcBef>
                <a:spcPts val="808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Economist: Just an extensive-form game, nothing new here</a:t>
            </a:r>
          </a:p>
          <a:p>
            <a:pPr marL="330512" indent="-330512">
              <a:lnSpc>
                <a:spcPct val="124000"/>
              </a:lnSpc>
              <a:spcBef>
                <a:spcPts val="808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Computer scientist: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Infinite-size game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!  Representation matters</a:t>
            </a:r>
            <a:endParaRPr lang="en-US" sz="32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533401" y="228320"/>
            <a:ext cx="8076622" cy="839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kern="0"/>
              <a:t>Commitment: an extensive-form game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590423082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927" y="336176"/>
            <a:ext cx="8409709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Computing the optimal mixed strategy to commit to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sz="2700" dirty="0">
                <a:solidFill>
                  <a:srgbClr val="FF0000"/>
                </a:solidFill>
              </a:rPr>
              <a:t>[</a:t>
            </a:r>
            <a:r>
              <a:rPr lang="en-US" sz="2700" dirty="0" err="1">
                <a:solidFill>
                  <a:srgbClr val="FF0000"/>
                </a:solidFill>
              </a:rPr>
              <a:t>Conitzer</a:t>
            </a:r>
            <a:r>
              <a:rPr lang="en-US" sz="2700" dirty="0">
                <a:solidFill>
                  <a:srgbClr val="FF0000"/>
                </a:solidFill>
              </a:rPr>
              <a:t> &amp; </a:t>
            </a:r>
            <a:r>
              <a:rPr lang="en-US" sz="2700" dirty="0" err="1">
                <a:solidFill>
                  <a:srgbClr val="FF0000"/>
                </a:solidFill>
              </a:rPr>
              <a:t>Sandholm</a:t>
            </a:r>
            <a:r>
              <a:rPr lang="en-US" sz="2700" dirty="0">
                <a:solidFill>
                  <a:srgbClr val="FF0000"/>
                </a:solidFill>
              </a:rPr>
              <a:t> EC’06]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77091" y="2081026"/>
                <a:ext cx="7550727" cy="2871974"/>
              </a:xfrm>
            </p:spPr>
            <p:txBody>
              <a:bodyPr/>
              <a:lstStyle/>
              <a:p>
                <a:pPr eaLnBrk="1" hangingPunct="1"/>
                <a:r>
                  <a:rPr lang="en-US" sz="2800" dirty="0"/>
                  <a:t>Alice is a leader. </a:t>
                </a:r>
              </a:p>
              <a:p>
                <a:pPr eaLnBrk="1" hangingPunct="1"/>
                <a:r>
                  <a:rPr lang="en-US" sz="2800" dirty="0"/>
                  <a:t>Separate LP for every column </a:t>
                </a:r>
                <a:r>
                  <a:rPr lang="en-US" sz="2800" i="1" dirty="0"/>
                  <a:t>j*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∈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/>
                  <a:t>:</a:t>
                </a:r>
              </a:p>
              <a:p>
                <a:pPr eaLnBrk="1" hangingPunct="1">
                  <a:buNone/>
                </a:pPr>
                <a:r>
                  <a:rPr lang="en-US" sz="2800" dirty="0"/>
                  <a:t>	</a:t>
                </a:r>
              </a:p>
              <a:p>
                <a:pPr eaLnBrk="1" hangingPunct="1">
                  <a:buNone/>
                </a:pPr>
                <a:r>
                  <a:rPr lang="en-US" sz="2800" dirty="0"/>
                  <a:t>	maximize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800" b="0" i="1" smtClean="0"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/>
                              </a:rPr>
                              <m:t>𝑖</m:t>
                            </m:r>
                            <m:sSup>
                              <m:sSup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𝑗</m:t>
                                </m:r>
                              </m:e>
                              <m:sup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∗</m:t>
                                </m:r>
                              </m:sup>
                            </m:sSup>
                          </m:sub>
                        </m:sSub>
                      </m:e>
                    </m:nary>
                  </m:oMath>
                </a14:m>
                <a:endParaRPr lang="en-US" sz="2800" dirty="0"/>
              </a:p>
              <a:p>
                <a:pPr eaLnBrk="1" hangingPunct="1">
                  <a:buNone/>
                </a:pPr>
                <a:r>
                  <a:rPr lang="en-US" sz="2800" dirty="0"/>
                  <a:t>	subject to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∀</m:t>
                    </m:r>
                    <m:r>
                      <a:rPr lang="en-US" sz="2800" b="0" i="1" smtClean="0">
                        <a:latin typeface="Cambria Math"/>
                      </a:rPr>
                      <m:t>𝑗</m:t>
                    </m:r>
                    <m:r>
                      <a:rPr lang="en-US" sz="2800" b="0" i="1" smtClean="0">
                        <a:latin typeface="Cambria Math"/>
                      </a:rPr>
                      <m:t>,   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𝑇</m:t>
                                </m:r>
                              </m:sup>
                            </m:sSup>
                            <m:r>
                              <a:rPr lang="en-US" sz="2800" b="0" i="1" smtClean="0">
                                <a:latin typeface="Cambria Math"/>
                              </a:rPr>
                              <m:t>𝐵</m:t>
                            </m:r>
                          </m:e>
                        </m:d>
                      </m:e>
                      <m:sub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𝑗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</a:rPr>
                              <m:t>∗</m:t>
                            </m:r>
                          </m:sup>
                        </m:sSup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≥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𝑇</m:t>
                                </m:r>
                              </m:sup>
                            </m:sSup>
                            <m:r>
                              <a:rPr lang="en-US" sz="2800" b="0" i="1" smtClean="0">
                                <a:latin typeface="Cambria Math"/>
                              </a:rPr>
                              <m:t>𝐵</m:t>
                            </m:r>
                          </m:e>
                        </m:d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endParaRPr lang="en-US" sz="2800" dirty="0"/>
              </a:p>
              <a:p>
                <a:pPr eaLnBrk="1" hangingPunct="1">
                  <a:buNone/>
                </a:pPr>
                <a:r>
                  <a:rPr lang="en-US" sz="2800" dirty="0"/>
                  <a:t>	</a:t>
                </a:r>
                <a:r>
                  <a:rPr lang="el-GR" sz="2800" i="1" dirty="0"/>
                  <a:t> </a:t>
                </a:r>
                <a:r>
                  <a:rPr lang="en-US" sz="2800" i="1" dirty="0"/>
                  <a:t>		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800" b="0" i="1" smtClean="0"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sz="2800" b="0" i="1" smtClean="0">
                        <a:latin typeface="Cambria Math"/>
                      </a:rPr>
                      <m:t>=1</m:t>
                    </m:r>
                  </m:oMath>
                </a14:m>
                <a:endParaRPr lang="en-US" sz="2800" dirty="0"/>
              </a:p>
              <a:p>
                <a:pPr eaLnBrk="1" hangingPunct="1">
                  <a:buNone/>
                </a:pPr>
                <a:r>
                  <a:rPr lang="en-US" sz="2800" dirty="0"/>
                  <a:t>	</a:t>
                </a:r>
                <a:endParaRPr lang="en-US" sz="2800" i="1" dirty="0"/>
              </a:p>
              <a:p>
                <a:pPr eaLnBrk="1" hangingPunct="1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921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7091" y="2081026"/>
                <a:ext cx="7550727" cy="2871974"/>
              </a:xfrm>
              <a:blipFill rotWithShape="1">
                <a:blip r:embed="rId3"/>
                <a:stretch>
                  <a:fillRect l="-726" t="-2119" b="-88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740728" y="3714690"/>
            <a:ext cx="1357746" cy="400110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Row utility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54582" y="4857690"/>
            <a:ext cx="2687782" cy="400110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algn="r"/>
            <a:r>
              <a:rPr lang="en-US" sz="2000" dirty="0">
                <a:solidFill>
                  <a:srgbClr val="FF0000"/>
                </a:solidFill>
              </a:rPr>
              <a:t>distributional constraint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43600" y="4248090"/>
            <a:ext cx="2286000" cy="400110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Column optimality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37254" y="5651212"/>
            <a:ext cx="58694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Pick the one that gives max utility.</a:t>
            </a:r>
          </a:p>
        </p:txBody>
      </p:sp>
    </p:spTree>
    <p:extLst>
      <p:ext uri="{BB962C8B-B14F-4D97-AF65-F5344CB8AC3E}">
        <p14:creationId xmlns:p14="http://schemas.microsoft.com/office/powerpoint/2010/main" val="2333784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927" y="336176"/>
            <a:ext cx="8409709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000CC"/>
                </a:solidFill>
              </a:rPr>
              <a:t>On the game we saw before</a:t>
            </a:r>
            <a:endParaRPr lang="en-US" sz="2400" dirty="0">
              <a:solidFill>
                <a:srgbClr val="0000CC"/>
              </a:solidFill>
            </a:endParaRPr>
          </a:p>
        </p:txBody>
      </p:sp>
      <p:graphicFrame>
        <p:nvGraphicFramePr>
          <p:cNvPr id="9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481715"/>
              </p:ext>
            </p:extLst>
          </p:nvPr>
        </p:nvGraphicFramePr>
        <p:xfrm>
          <a:off x="3325091" y="1680882"/>
          <a:ext cx="2561647" cy="1780532"/>
        </p:xfrm>
        <a:graphic>
          <a:graphicData uri="http://schemas.openxmlformats.org/drawingml/2006/table">
            <a:tbl>
              <a:tblPr/>
              <a:tblGrid>
                <a:gridCol w="1281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02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4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4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</a:t>
                      </a:r>
                      <a:r>
                        <a:rPr kumimoji="0" lang="en-US" sz="4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, </a:t>
                      </a:r>
                      <a:r>
                        <a:rPr kumimoji="0" lang="en-US" sz="4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2609" marR="92609" marT="44943" marB="449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4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4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3</a:t>
                      </a:r>
                      <a:r>
                        <a:rPr kumimoji="0" lang="en-US" sz="4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, </a:t>
                      </a:r>
                      <a:r>
                        <a:rPr kumimoji="0" lang="en-US" sz="4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2609" marR="92609" marT="44943" marB="449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2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4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4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0</a:t>
                      </a:r>
                      <a:r>
                        <a:rPr kumimoji="0" lang="en-US" sz="4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, </a:t>
                      </a:r>
                      <a:r>
                        <a:rPr kumimoji="0" lang="en-US" sz="4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marL="92609" marR="92609" marT="44943" marB="449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4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4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</a:t>
                      </a:r>
                      <a:r>
                        <a:rPr kumimoji="0" lang="en-US" sz="4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, </a:t>
                      </a:r>
                      <a:r>
                        <a:rPr kumimoji="0" lang="en-US" sz="4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marL="92609" marR="92609" marT="44943" marB="449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0" y="3455894"/>
            <a:ext cx="3865418" cy="548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27" tIns="45552" rIns="91427" bIns="45552" numCol="1" anchor="t" anchorCtr="0" compatLnSpc="1">
            <a:prstTxWarp prst="textNoShape">
              <a:avLst/>
            </a:prstTxWarp>
          </a:bodyPr>
          <a:lstStyle/>
          <a:p>
            <a:pPr marL="330512" indent="-330512" algn="ctr">
              <a:lnSpc>
                <a:spcPct val="124000"/>
              </a:lnSpc>
              <a:spcBef>
                <a:spcPts val="808"/>
              </a:spcBef>
              <a:buClr>
                <a:srgbClr val="000000"/>
              </a:buClr>
              <a:buSzPct val="100000"/>
            </a:pPr>
            <a:r>
              <a:rPr lang="en-US" sz="2500" i="1" kern="0" dirty="0"/>
              <a:t>maximize</a:t>
            </a:r>
            <a:r>
              <a:rPr lang="en-US" sz="2500" kern="0" dirty="0"/>
              <a:t> </a:t>
            </a:r>
            <a:r>
              <a:rPr lang="en-US" sz="2500" kern="0" dirty="0">
                <a:solidFill>
                  <a:srgbClr val="00B050"/>
                </a:solidFill>
              </a:rPr>
              <a:t>1</a:t>
            </a:r>
            <a:r>
              <a:rPr lang="en-US" sz="2500" kern="0" dirty="0"/>
              <a:t>x + </a:t>
            </a:r>
            <a:r>
              <a:rPr lang="en-US" sz="2500" kern="0" dirty="0">
                <a:solidFill>
                  <a:srgbClr val="00B050"/>
                </a:solidFill>
              </a:rPr>
              <a:t>0</a:t>
            </a:r>
            <a:r>
              <a:rPr lang="en-US" sz="2500" kern="0" dirty="0"/>
              <a:t>y</a:t>
            </a:r>
          </a:p>
          <a:p>
            <a:pPr marL="330512" indent="-330512" algn="ctr" defTabSz="410291" fontAlgn="base">
              <a:lnSpc>
                <a:spcPct val="124000"/>
              </a:lnSpc>
              <a:spcBef>
                <a:spcPts val="808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r>
              <a:rPr lang="en-US" sz="2500" i="1" kern="0" dirty="0"/>
              <a:t>subject to</a:t>
            </a:r>
          </a:p>
          <a:p>
            <a:pPr marL="330512" indent="-330512" algn="ctr">
              <a:lnSpc>
                <a:spcPct val="124000"/>
              </a:lnSpc>
              <a:spcBef>
                <a:spcPts val="808"/>
              </a:spcBef>
              <a:buClr>
                <a:srgbClr val="000000"/>
              </a:buClr>
              <a:buSzPct val="100000"/>
            </a:pPr>
            <a:r>
              <a:rPr lang="en-US" sz="2500" kern="0" dirty="0">
                <a:solidFill>
                  <a:srgbClr val="0000CC"/>
                </a:solidFill>
                <a:cs typeface="Arial" charset="0"/>
              </a:rPr>
              <a:t>1</a:t>
            </a:r>
            <a:r>
              <a:rPr lang="en-US" sz="2500" kern="0" dirty="0">
                <a:cs typeface="Arial" charset="0"/>
              </a:rPr>
              <a:t>x + </a:t>
            </a:r>
            <a:r>
              <a:rPr lang="en-US" sz="2500" kern="0" dirty="0">
                <a:solidFill>
                  <a:srgbClr val="0000CC"/>
                </a:solidFill>
                <a:cs typeface="Arial" charset="0"/>
              </a:rPr>
              <a:t>0</a:t>
            </a:r>
            <a:r>
              <a:rPr lang="en-US" sz="2500" kern="0" dirty="0">
                <a:cs typeface="Arial" charset="0"/>
              </a:rPr>
              <a:t>y ≥ </a:t>
            </a:r>
            <a:r>
              <a:rPr lang="en-US" sz="2500" kern="0" dirty="0">
                <a:solidFill>
                  <a:srgbClr val="C00000"/>
                </a:solidFill>
                <a:cs typeface="Arial" charset="0"/>
              </a:rPr>
              <a:t>0</a:t>
            </a:r>
            <a:r>
              <a:rPr lang="en-US" sz="2500" kern="0" dirty="0">
                <a:cs typeface="Arial" charset="0"/>
              </a:rPr>
              <a:t>x + </a:t>
            </a:r>
            <a:r>
              <a:rPr lang="en-US" sz="2500" kern="0" dirty="0">
                <a:solidFill>
                  <a:srgbClr val="C00000"/>
                </a:solidFill>
                <a:cs typeface="Arial" charset="0"/>
              </a:rPr>
              <a:t>1</a:t>
            </a:r>
            <a:r>
              <a:rPr lang="en-US" sz="2500" kern="0" dirty="0">
                <a:cs typeface="Arial" charset="0"/>
              </a:rPr>
              <a:t>y </a:t>
            </a:r>
          </a:p>
          <a:p>
            <a:pPr marL="330512" indent="-330512" algn="ctr">
              <a:lnSpc>
                <a:spcPct val="124000"/>
              </a:lnSpc>
              <a:spcBef>
                <a:spcPts val="808"/>
              </a:spcBef>
              <a:buClr>
                <a:srgbClr val="000000"/>
              </a:buClr>
              <a:buSzPct val="100000"/>
            </a:pPr>
            <a:r>
              <a:rPr lang="en-US" sz="2500" kern="0" dirty="0">
                <a:cs typeface="Arial" charset="0"/>
              </a:rPr>
              <a:t>x + y = 1</a:t>
            </a:r>
          </a:p>
          <a:p>
            <a:pPr marL="330512" indent="-330512" algn="ctr">
              <a:lnSpc>
                <a:spcPct val="124000"/>
              </a:lnSpc>
              <a:spcBef>
                <a:spcPts val="808"/>
              </a:spcBef>
              <a:buClr>
                <a:srgbClr val="000000"/>
              </a:buClr>
              <a:buSzPct val="100000"/>
            </a:pPr>
            <a:r>
              <a:rPr lang="en-US" sz="2500" kern="0" dirty="0">
                <a:cs typeface="Arial" charset="0"/>
              </a:rPr>
              <a:t>x ≥ 0, y ≥ 0</a:t>
            </a:r>
          </a:p>
          <a:p>
            <a:pPr marL="330512" indent="-330512" defTabSz="410291" fontAlgn="base">
              <a:lnSpc>
                <a:spcPct val="124000"/>
              </a:lnSpc>
              <a:spcBef>
                <a:spcPts val="80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endParaRPr lang="en-US" sz="2500" kern="0" dirty="0">
              <a:solidFill>
                <a:srgbClr val="000000"/>
              </a:solidFill>
              <a:cs typeface="Arial" charset="0"/>
            </a:endParaRPr>
          </a:p>
          <a:p>
            <a:pPr marL="330512" indent="-330512" defTabSz="410291" fontAlgn="base">
              <a:lnSpc>
                <a:spcPct val="124000"/>
              </a:lnSpc>
              <a:spcBef>
                <a:spcPts val="80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endParaRPr lang="en-US" sz="2500" i="1" kern="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5430982" y="3455894"/>
            <a:ext cx="3865418" cy="548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27" tIns="45552" rIns="91427" bIns="45552" numCol="1" anchor="t" anchorCtr="0" compatLnSpc="1">
            <a:prstTxWarp prst="textNoShape">
              <a:avLst/>
            </a:prstTxWarp>
          </a:bodyPr>
          <a:lstStyle/>
          <a:p>
            <a:pPr marL="330512" indent="-330512" algn="ctr">
              <a:lnSpc>
                <a:spcPct val="124000"/>
              </a:lnSpc>
              <a:spcBef>
                <a:spcPts val="808"/>
              </a:spcBef>
              <a:buClr>
                <a:srgbClr val="000000"/>
              </a:buClr>
              <a:buSzPct val="100000"/>
            </a:pPr>
            <a:r>
              <a:rPr lang="en-US" sz="2500" i="1" kern="0" dirty="0"/>
              <a:t>maximize</a:t>
            </a:r>
            <a:r>
              <a:rPr lang="en-US" sz="2500" kern="0" dirty="0"/>
              <a:t> </a:t>
            </a:r>
            <a:r>
              <a:rPr lang="en-US" sz="2500" kern="0" dirty="0">
                <a:solidFill>
                  <a:srgbClr val="009900"/>
                </a:solidFill>
              </a:rPr>
              <a:t>3</a:t>
            </a:r>
            <a:r>
              <a:rPr lang="en-US" sz="2500" kern="0" dirty="0"/>
              <a:t>x + </a:t>
            </a:r>
            <a:r>
              <a:rPr lang="en-US" sz="2500" kern="0" dirty="0">
                <a:solidFill>
                  <a:srgbClr val="009900"/>
                </a:solidFill>
              </a:rPr>
              <a:t>2</a:t>
            </a:r>
            <a:r>
              <a:rPr lang="en-US" sz="2500" kern="0" dirty="0"/>
              <a:t>y</a:t>
            </a:r>
          </a:p>
          <a:p>
            <a:pPr marL="330512" indent="-330512" algn="ctr" defTabSz="410291" fontAlgn="base">
              <a:lnSpc>
                <a:spcPct val="124000"/>
              </a:lnSpc>
              <a:spcBef>
                <a:spcPts val="808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r>
              <a:rPr lang="en-US" sz="2500" i="1" kern="0" dirty="0"/>
              <a:t>subject to</a:t>
            </a:r>
          </a:p>
          <a:p>
            <a:pPr marL="330512" indent="-330512" algn="ctr">
              <a:lnSpc>
                <a:spcPct val="124000"/>
              </a:lnSpc>
              <a:spcBef>
                <a:spcPts val="808"/>
              </a:spcBef>
              <a:buClr>
                <a:srgbClr val="000000"/>
              </a:buClr>
              <a:buSzPct val="100000"/>
            </a:pPr>
            <a:r>
              <a:rPr lang="en-US" sz="2500" kern="0" dirty="0">
                <a:solidFill>
                  <a:srgbClr val="C00000"/>
                </a:solidFill>
                <a:cs typeface="Arial" charset="0"/>
              </a:rPr>
              <a:t>0</a:t>
            </a:r>
            <a:r>
              <a:rPr lang="en-US" sz="2500" kern="0" dirty="0">
                <a:cs typeface="Arial" charset="0"/>
              </a:rPr>
              <a:t>x + </a:t>
            </a:r>
            <a:r>
              <a:rPr lang="en-US" sz="2500" kern="0" dirty="0">
                <a:solidFill>
                  <a:srgbClr val="C00000"/>
                </a:solidFill>
                <a:cs typeface="Arial" charset="0"/>
              </a:rPr>
              <a:t>1</a:t>
            </a:r>
            <a:r>
              <a:rPr lang="en-US" sz="2500" kern="0" dirty="0">
                <a:cs typeface="Arial" charset="0"/>
              </a:rPr>
              <a:t>y ≥ </a:t>
            </a:r>
            <a:r>
              <a:rPr lang="en-US" sz="2500" kern="0" dirty="0">
                <a:solidFill>
                  <a:srgbClr val="0000CC"/>
                </a:solidFill>
                <a:cs typeface="Arial" charset="0"/>
              </a:rPr>
              <a:t>1</a:t>
            </a:r>
            <a:r>
              <a:rPr lang="en-US" sz="2500" kern="0" dirty="0">
                <a:cs typeface="Arial" charset="0"/>
              </a:rPr>
              <a:t>x + </a:t>
            </a:r>
            <a:r>
              <a:rPr lang="en-US" sz="2500" kern="0" dirty="0">
                <a:solidFill>
                  <a:srgbClr val="0000CC"/>
                </a:solidFill>
                <a:cs typeface="Arial" charset="0"/>
              </a:rPr>
              <a:t>0</a:t>
            </a:r>
            <a:r>
              <a:rPr lang="en-US" sz="2500" kern="0" dirty="0">
                <a:cs typeface="Arial" charset="0"/>
              </a:rPr>
              <a:t>y </a:t>
            </a:r>
          </a:p>
          <a:p>
            <a:pPr marL="330512" indent="-330512" algn="ctr">
              <a:lnSpc>
                <a:spcPct val="124000"/>
              </a:lnSpc>
              <a:spcBef>
                <a:spcPts val="808"/>
              </a:spcBef>
              <a:buClr>
                <a:srgbClr val="000000"/>
              </a:buClr>
              <a:buSzPct val="100000"/>
            </a:pPr>
            <a:r>
              <a:rPr lang="en-US" sz="2500" kern="0" dirty="0">
                <a:cs typeface="Arial" charset="0"/>
              </a:rPr>
              <a:t>x + y = 1</a:t>
            </a:r>
          </a:p>
          <a:p>
            <a:pPr marL="330512" indent="-330512" algn="ctr">
              <a:lnSpc>
                <a:spcPct val="124000"/>
              </a:lnSpc>
              <a:spcBef>
                <a:spcPts val="808"/>
              </a:spcBef>
              <a:buClr>
                <a:srgbClr val="000000"/>
              </a:buClr>
              <a:buSzPct val="100000"/>
            </a:pPr>
            <a:r>
              <a:rPr lang="en-US" sz="2500" kern="0" dirty="0">
                <a:cs typeface="Arial" charset="0"/>
              </a:rPr>
              <a:t>x ≥ 0, y ≥ 0</a:t>
            </a:r>
          </a:p>
          <a:p>
            <a:pPr marL="330512" indent="-330512" defTabSz="410291" fontAlgn="base">
              <a:lnSpc>
                <a:spcPct val="124000"/>
              </a:lnSpc>
              <a:spcBef>
                <a:spcPts val="80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endParaRPr lang="en-US" sz="2500" kern="0" dirty="0">
              <a:solidFill>
                <a:srgbClr val="000000"/>
              </a:solidFill>
              <a:cs typeface="Arial" charset="0"/>
            </a:endParaRPr>
          </a:p>
          <a:p>
            <a:pPr marL="330512" indent="-330512" defTabSz="410291" fontAlgn="base">
              <a:lnSpc>
                <a:spcPct val="124000"/>
              </a:lnSpc>
              <a:spcBef>
                <a:spcPts val="80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endParaRPr lang="en-US" sz="2500" i="1" kern="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32136" y="1815353"/>
            <a:ext cx="351667" cy="529135"/>
          </a:xfrm>
          <a:prstGeom prst="rect">
            <a:avLst/>
          </a:prstGeom>
        </p:spPr>
        <p:txBody>
          <a:bodyPr wrap="none" lIns="82058" tIns="41029" rIns="82058" bIns="41029">
            <a:spAutoFit/>
          </a:bodyPr>
          <a:lstStyle/>
          <a:p>
            <a:r>
              <a:rPr lang="en-US" sz="2900" kern="0" dirty="0">
                <a:cs typeface="Arial" charset="0"/>
              </a:rPr>
              <a:t>x</a:t>
            </a:r>
            <a:endParaRPr lang="en-US" sz="2900" dirty="0"/>
          </a:p>
        </p:txBody>
      </p:sp>
      <p:sp>
        <p:nvSpPr>
          <p:cNvPr id="17" name="Rectangle 16"/>
          <p:cNvSpPr/>
          <p:nvPr/>
        </p:nvSpPr>
        <p:spPr>
          <a:xfrm>
            <a:off x="2832136" y="2711317"/>
            <a:ext cx="351667" cy="529135"/>
          </a:xfrm>
          <a:prstGeom prst="rect">
            <a:avLst/>
          </a:prstGeom>
        </p:spPr>
        <p:txBody>
          <a:bodyPr wrap="none" lIns="82058" tIns="41029" rIns="82058" bIns="41029">
            <a:spAutoFit/>
          </a:bodyPr>
          <a:lstStyle/>
          <a:p>
            <a:r>
              <a:rPr lang="en-US" sz="2900" kern="0" dirty="0">
                <a:cs typeface="Arial" charset="0"/>
              </a:rPr>
              <a:t>y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81646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489" y="201706"/>
            <a:ext cx="8216034" cy="1131794"/>
          </a:xfrm>
        </p:spPr>
        <p:txBody>
          <a:bodyPr/>
          <a:lstStyle/>
          <a:p>
            <a:r>
              <a:rPr lang="en-US" sz="3900" dirty="0"/>
              <a:t>Visualization</a:t>
            </a:r>
          </a:p>
        </p:txBody>
      </p:sp>
      <p:graphicFrame>
        <p:nvGraphicFramePr>
          <p:cNvPr id="17452" name="Group 44"/>
          <p:cNvGraphicFramePr>
            <a:graphicFrameLocks noGrp="1"/>
          </p:cNvGraphicFramePr>
          <p:nvPr>
            <p:ph idx="1"/>
          </p:nvPr>
        </p:nvGraphicFramePr>
        <p:xfrm>
          <a:off x="346364" y="1599639"/>
          <a:ext cx="4641272" cy="1832164"/>
        </p:xfrm>
        <a:graphic>
          <a:graphicData uri="http://schemas.openxmlformats.org/drawingml/2006/table">
            <a:tbl>
              <a:tblPr/>
              <a:tblGrid>
                <a:gridCol w="1160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0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03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03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83127" marR="83127" marT="40341" marB="4034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L</a:t>
                      </a:r>
                    </a:p>
                  </a:txBody>
                  <a:tcPr marL="83127" marR="83127" marT="40341" marB="4034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</a:t>
                      </a:r>
                    </a:p>
                  </a:txBody>
                  <a:tcPr marL="83127" marR="83127" marT="40341" marB="4034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R</a:t>
                      </a:r>
                    </a:p>
                  </a:txBody>
                  <a:tcPr marL="83127" marR="83127" marT="40341" marB="4034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U</a:t>
                      </a:r>
                    </a:p>
                  </a:txBody>
                  <a:tcPr marL="83127" marR="83127" marT="40341" marB="4034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0,1</a:t>
                      </a:r>
                    </a:p>
                  </a:txBody>
                  <a:tcPr marL="83127" marR="83127" marT="40341" marB="403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1,0</a:t>
                      </a:r>
                    </a:p>
                  </a:txBody>
                  <a:tcPr marL="83127" marR="83127" marT="40341" marB="403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0,0</a:t>
                      </a:r>
                    </a:p>
                  </a:txBody>
                  <a:tcPr marL="83127" marR="83127" marT="40341" marB="403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M</a:t>
                      </a:r>
                    </a:p>
                  </a:txBody>
                  <a:tcPr marL="83127" marR="83127" marT="40341" marB="4034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4,0</a:t>
                      </a:r>
                    </a:p>
                  </a:txBody>
                  <a:tcPr marL="83127" marR="83127" marT="40341" marB="403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0,1</a:t>
                      </a:r>
                    </a:p>
                  </a:txBody>
                  <a:tcPr marL="83127" marR="83127" marT="40341" marB="403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0,0</a:t>
                      </a:r>
                    </a:p>
                  </a:txBody>
                  <a:tcPr marL="83127" marR="83127" marT="40341" marB="403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D</a:t>
                      </a:r>
                    </a:p>
                  </a:txBody>
                  <a:tcPr marL="83127" marR="83127" marT="40341" marB="4034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0,0</a:t>
                      </a:r>
                    </a:p>
                  </a:txBody>
                  <a:tcPr marL="83127" marR="83127" marT="40341" marB="403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1,0</a:t>
                      </a:r>
                    </a:p>
                  </a:txBody>
                  <a:tcPr marL="83127" marR="83127" marT="40341" marB="403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1,1</a:t>
                      </a:r>
                    </a:p>
                  </a:txBody>
                  <a:tcPr marL="83127" marR="83127" marT="40341" marB="4034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927967" y="3899647"/>
            <a:ext cx="6276397" cy="19498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427" tIns="45552" rIns="91427" bIns="45552"/>
          <a:lstStyle/>
          <a:p>
            <a:pPr marL="330512" indent="-330512">
              <a:lnSpc>
                <a:spcPct val="124000"/>
              </a:lnSpc>
              <a:spcBef>
                <a:spcPts val="808"/>
              </a:spcBef>
              <a:buClr>
                <a:srgbClr val="000000"/>
              </a:buClr>
              <a:buSzPct val="100000"/>
              <a:defRPr/>
            </a:pPr>
            <a:endParaRPr lang="en-US" sz="3200" kern="0" dirty="0">
              <a:solidFill>
                <a:srgbClr val="000000"/>
              </a:solidFill>
            </a:endParaRPr>
          </a:p>
        </p:txBody>
      </p:sp>
      <p:sp>
        <p:nvSpPr>
          <p:cNvPr id="8" name="Isosceles Triangle 7"/>
          <p:cNvSpPr/>
          <p:nvPr/>
        </p:nvSpPr>
        <p:spPr bwMode="auto">
          <a:xfrm>
            <a:off x="4433454" y="2689412"/>
            <a:ext cx="4006273" cy="3351960"/>
          </a:xfrm>
          <a:prstGeom prst="triangle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058" tIns="41029" rIns="82058" bIns="41029"/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dirty="0"/>
          </a:p>
        </p:txBody>
      </p:sp>
      <p:sp>
        <p:nvSpPr>
          <p:cNvPr id="17436" name="TextBox 8"/>
          <p:cNvSpPr txBox="1">
            <a:spLocks noChangeArrowheads="1"/>
          </p:cNvSpPr>
          <p:nvPr/>
        </p:nvSpPr>
        <p:spPr bwMode="auto">
          <a:xfrm>
            <a:off x="3810000" y="6118412"/>
            <a:ext cx="1193244" cy="40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chemeClr val="tx1"/>
                </a:solidFill>
              </a:rPr>
              <a:t>(1,0,0) = U</a:t>
            </a:r>
          </a:p>
        </p:txBody>
      </p:sp>
      <p:sp>
        <p:nvSpPr>
          <p:cNvPr id="17437" name="TextBox 9"/>
          <p:cNvSpPr txBox="1">
            <a:spLocks noChangeArrowheads="1"/>
          </p:cNvSpPr>
          <p:nvPr/>
        </p:nvSpPr>
        <p:spPr bwMode="auto">
          <a:xfrm>
            <a:off x="6026728" y="2218765"/>
            <a:ext cx="1231716" cy="40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chemeClr val="tx1"/>
                </a:solidFill>
              </a:rPr>
              <a:t>(0,1,0) = M</a:t>
            </a:r>
          </a:p>
        </p:txBody>
      </p:sp>
      <p:sp>
        <p:nvSpPr>
          <p:cNvPr id="17438" name="TextBox 10"/>
          <p:cNvSpPr txBox="1">
            <a:spLocks noChangeArrowheads="1"/>
          </p:cNvSpPr>
          <p:nvPr/>
        </p:nvSpPr>
        <p:spPr bwMode="auto">
          <a:xfrm>
            <a:off x="7689273" y="6118412"/>
            <a:ext cx="1193244" cy="40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chemeClr val="tx1"/>
                </a:solidFill>
              </a:rPr>
              <a:t>(0,0,1) = D</a:t>
            </a:r>
          </a:p>
        </p:txBody>
      </p:sp>
      <p:cxnSp>
        <p:nvCxnSpPr>
          <p:cNvPr id="17439" name="Straight Connector 12"/>
          <p:cNvCxnSpPr>
            <a:cxnSpLocks noChangeShapeType="1"/>
            <a:endCxn id="8" idx="1"/>
          </p:cNvCxnSpPr>
          <p:nvPr/>
        </p:nvCxnSpPr>
        <p:spPr bwMode="auto">
          <a:xfrm rot="10800000">
            <a:off x="5435023" y="4366092"/>
            <a:ext cx="1007341" cy="54208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40" name="Straight Connector 14"/>
          <p:cNvCxnSpPr>
            <a:cxnSpLocks noChangeShapeType="1"/>
            <a:stCxn id="8" idx="5"/>
          </p:cNvCxnSpPr>
          <p:nvPr/>
        </p:nvCxnSpPr>
        <p:spPr bwMode="auto">
          <a:xfrm flipH="1">
            <a:off x="6442364" y="4366092"/>
            <a:ext cx="995795" cy="54208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41" name="Straight Connector 16"/>
          <p:cNvCxnSpPr>
            <a:cxnSpLocks noChangeShapeType="1"/>
            <a:endCxn id="8" idx="3"/>
          </p:cNvCxnSpPr>
          <p:nvPr/>
        </p:nvCxnSpPr>
        <p:spPr bwMode="auto">
          <a:xfrm rot="5400000">
            <a:off x="5872880" y="5471888"/>
            <a:ext cx="1133195" cy="577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42" name="Straight Arrow Connector 32"/>
          <p:cNvCxnSpPr>
            <a:cxnSpLocks noChangeShapeType="1"/>
          </p:cNvCxnSpPr>
          <p:nvPr/>
        </p:nvCxnSpPr>
        <p:spPr bwMode="auto">
          <a:xfrm rot="5400000" flipH="1" flipV="1">
            <a:off x="5172025" y="5277929"/>
            <a:ext cx="739588" cy="2886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7443" name="Straight Arrow Connector 34"/>
          <p:cNvCxnSpPr>
            <a:cxnSpLocks noChangeShapeType="1"/>
          </p:cNvCxnSpPr>
          <p:nvPr/>
        </p:nvCxnSpPr>
        <p:spPr bwMode="auto">
          <a:xfrm rot="5400000">
            <a:off x="5971718" y="3765135"/>
            <a:ext cx="941294" cy="2886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7444" name="Straight Arrow Connector 36"/>
          <p:cNvCxnSpPr>
            <a:cxnSpLocks noChangeShapeType="1"/>
          </p:cNvCxnSpPr>
          <p:nvPr/>
        </p:nvCxnSpPr>
        <p:spPr bwMode="auto">
          <a:xfrm>
            <a:off x="6927273" y="5244353"/>
            <a:ext cx="831273" cy="47064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7445" name="Oval 37"/>
          <p:cNvSpPr>
            <a:spLocks noChangeArrowheads="1"/>
          </p:cNvSpPr>
          <p:nvPr/>
        </p:nvSpPr>
        <p:spPr bwMode="auto">
          <a:xfrm>
            <a:off x="6373091" y="4840941"/>
            <a:ext cx="138545" cy="134471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82058" tIns="41029" rIns="82058" bIns="41029"/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7446" name="Oval 38"/>
          <p:cNvSpPr>
            <a:spLocks noChangeArrowheads="1"/>
          </p:cNvSpPr>
          <p:nvPr/>
        </p:nvSpPr>
        <p:spPr bwMode="auto">
          <a:xfrm>
            <a:off x="8382000" y="5983941"/>
            <a:ext cx="138545" cy="134471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82058" tIns="41029" rIns="82058" bIns="41029"/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7447" name="Oval 39"/>
          <p:cNvSpPr>
            <a:spLocks noChangeArrowheads="1"/>
          </p:cNvSpPr>
          <p:nvPr/>
        </p:nvSpPr>
        <p:spPr bwMode="auto">
          <a:xfrm>
            <a:off x="5334000" y="4235824"/>
            <a:ext cx="277091" cy="268941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82058" tIns="41029" rIns="82058" bIns="41029"/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7448" name="TextBox 40"/>
          <p:cNvSpPr txBox="1">
            <a:spLocks noChangeArrowheads="1"/>
          </p:cNvSpPr>
          <p:nvPr/>
        </p:nvSpPr>
        <p:spPr bwMode="auto">
          <a:xfrm>
            <a:off x="5611091" y="5042647"/>
            <a:ext cx="306783" cy="40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7449" name="TextBox 41"/>
          <p:cNvSpPr txBox="1">
            <a:spLocks noChangeArrowheads="1"/>
          </p:cNvSpPr>
          <p:nvPr/>
        </p:nvSpPr>
        <p:spPr bwMode="auto">
          <a:xfrm>
            <a:off x="6511637" y="3630706"/>
            <a:ext cx="319607" cy="40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7450" name="TextBox 42"/>
          <p:cNvSpPr txBox="1">
            <a:spLocks noChangeArrowheads="1"/>
          </p:cNvSpPr>
          <p:nvPr/>
        </p:nvSpPr>
        <p:spPr bwMode="auto">
          <a:xfrm>
            <a:off x="7204364" y="4908177"/>
            <a:ext cx="319607" cy="40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8" tIns="41029" rIns="82058" bIns="41029">
            <a:spAutoFit/>
          </a:bodyPr>
          <a:lstStyle/>
          <a:p>
            <a:pPr>
              <a:lnSpc>
                <a:spcPct val="11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chemeClr val="tx1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692232053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34471"/>
            <a:ext cx="9144000" cy="739588"/>
          </a:xfrm>
        </p:spPr>
        <p:txBody>
          <a:bodyPr/>
          <a:lstStyle/>
          <a:p>
            <a:r>
              <a:rPr lang="en-US" sz="3900" dirty="0"/>
              <a:t>Generalizing beyond zero-sum games </a:t>
            </a:r>
            <a:br>
              <a:rPr lang="en-US" sz="3600" dirty="0"/>
            </a:br>
            <a:endParaRPr lang="en-US" sz="1400" dirty="0"/>
          </a:p>
        </p:txBody>
      </p:sp>
      <p:sp>
        <p:nvSpPr>
          <p:cNvPr id="3" name="Oval 2"/>
          <p:cNvSpPr/>
          <p:nvPr/>
        </p:nvSpPr>
        <p:spPr bwMode="auto">
          <a:xfrm>
            <a:off x="138545" y="5118865"/>
            <a:ext cx="7135091" cy="1008529"/>
          </a:xfrm>
          <a:prstGeom prst="ellipse">
            <a:avLst/>
          </a:prstGeom>
          <a:gradFill>
            <a:gsLst>
              <a:gs pos="0">
                <a:srgbClr val="0000CC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058" tIns="41029" rIns="82058" bIns="41029" numCol="1" rtlCol="0" anchor="t" anchorCtr="0" compatLnSpc="1">
            <a:prstTxWarp prst="textNoShape">
              <a:avLst/>
            </a:prstTxWarp>
          </a:bodyPr>
          <a:lstStyle/>
          <a:p>
            <a:pPr defTabSz="410291" fontAlgn="base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2200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0" y="3303512"/>
            <a:ext cx="7135091" cy="1008529"/>
          </a:xfrm>
          <a:prstGeom prst="ellipse">
            <a:avLst/>
          </a:prstGeom>
          <a:gradFill>
            <a:gsLst>
              <a:gs pos="0">
                <a:srgbClr val="C00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058" tIns="41029" rIns="82058" bIns="41029" numCol="1" rtlCol="0" anchor="t" anchorCtr="0" compatLnSpc="1">
            <a:prstTxWarp prst="textNoShape">
              <a:avLst/>
            </a:prstTxWarp>
          </a:bodyPr>
          <a:lstStyle/>
          <a:p>
            <a:pPr defTabSz="410291" fontAlgn="base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2200">
              <a:solidFill>
                <a:schemeClr val="bg1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484909" y="5253335"/>
            <a:ext cx="2840182" cy="67235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058" tIns="41029" rIns="82058" bIns="41029" numCol="1" rtlCol="0" anchor="t" anchorCtr="0" compatLnSpc="1">
            <a:prstTxWarp prst="textNoShape">
              <a:avLst/>
            </a:prstTxWarp>
          </a:bodyPr>
          <a:lstStyle/>
          <a:p>
            <a:pPr defTabSz="410291" fontAlgn="base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2200">
              <a:solidFill>
                <a:schemeClr val="bg1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46364" y="3437982"/>
            <a:ext cx="2840182" cy="67235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058" tIns="41029" rIns="82058" bIns="41029" numCol="1" rtlCol="0" anchor="t" anchorCtr="0" compatLnSpc="1">
            <a:prstTxWarp prst="textNoShape">
              <a:avLst/>
            </a:prstTxWarp>
          </a:bodyPr>
          <a:lstStyle/>
          <a:p>
            <a:pPr defTabSz="410291" fontAlgn="base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2200">
              <a:solidFill>
                <a:schemeClr val="bg1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32909" y="5383867"/>
            <a:ext cx="2840182" cy="35985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general-sum games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2727" y="3568514"/>
            <a:ext cx="2147455" cy="35985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zero-sum games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1273" y="5383867"/>
            <a:ext cx="2147455" cy="35985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zero-sum games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25091" y="3568514"/>
            <a:ext cx="2840182" cy="35985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general-sum games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55273" y="4446512"/>
            <a:ext cx="2493818" cy="467580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n-US" sz="2500" dirty="0">
                <a:solidFill>
                  <a:srgbClr val="C00000"/>
                </a:solidFill>
              </a:rPr>
              <a:t>Nash equilibrium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801091" y="6329100"/>
            <a:ext cx="3879273" cy="467580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n-US" sz="2500" dirty="0">
                <a:solidFill>
                  <a:srgbClr val="0000CC"/>
                </a:solidFill>
              </a:rPr>
              <a:t>Stackelberg mixed strategies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77091" y="1824335"/>
            <a:ext cx="2840182" cy="672353"/>
          </a:xfrm>
          <a:prstGeom prst="ellipse">
            <a:avLst/>
          </a:prstGeom>
          <a:gradFill>
            <a:gsLst>
              <a:gs pos="0">
                <a:schemeClr val="tx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058" tIns="41029" rIns="82058" bIns="41029" numCol="1" rtlCol="0" anchor="t" anchorCtr="0" compatLnSpc="1">
            <a:prstTxWarp prst="textNoShape">
              <a:avLst/>
            </a:prstTxWarp>
          </a:bodyPr>
          <a:lstStyle/>
          <a:p>
            <a:pPr defTabSz="410291" fontAlgn="base">
              <a:lnSpc>
                <a:spcPct val="11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sz="2200">
              <a:solidFill>
                <a:schemeClr val="bg1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3454" y="1954867"/>
            <a:ext cx="2147455" cy="359858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zero-sum games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7091" y="2496688"/>
            <a:ext cx="2840182" cy="467580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n-US" sz="2500" dirty="0" err="1">
                <a:solidFill>
                  <a:srgbClr val="7030A0"/>
                </a:solidFill>
              </a:rPr>
              <a:t>minimax</a:t>
            </a:r>
            <a:r>
              <a:rPr lang="en-US" sz="2500" dirty="0">
                <a:solidFill>
                  <a:srgbClr val="7030A0"/>
                </a:solidFill>
              </a:rPr>
              <a:t> strategies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07818" y="940077"/>
            <a:ext cx="8936182" cy="672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/>
          <a:lstStyle/>
          <a:p>
            <a:pPr marL="330512" indent="-330512">
              <a:lnSpc>
                <a:spcPct val="124000"/>
              </a:lnSpc>
              <a:spcBef>
                <a:spcPts val="808"/>
              </a:spcBef>
              <a:buClr>
                <a:srgbClr val="000000"/>
              </a:buClr>
              <a:buSzPct val="100000"/>
            </a:pPr>
            <a:r>
              <a:rPr lang="en-US" sz="2500" dirty="0">
                <a:solidFill>
                  <a:srgbClr val="000000"/>
                </a:solidFill>
                <a:latin typeface="Arial" charset="0"/>
              </a:rPr>
              <a:t>	</a:t>
            </a:r>
            <a:r>
              <a:rPr lang="en-US" sz="2500" dirty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sz="2500" dirty="0" err="1">
                <a:solidFill>
                  <a:srgbClr val="7030A0"/>
                </a:solidFill>
                <a:latin typeface="Arial" charset="0"/>
              </a:rPr>
              <a:t>Minimax</a:t>
            </a:r>
            <a:r>
              <a:rPr lang="en-US" sz="2500" dirty="0">
                <a:latin typeface="Arial" charset="0"/>
              </a:rPr>
              <a:t>,</a:t>
            </a:r>
            <a:r>
              <a:rPr lang="en-US" sz="2500" dirty="0">
                <a:solidFill>
                  <a:srgbClr val="C00000"/>
                </a:solidFill>
                <a:latin typeface="Arial" charset="0"/>
              </a:rPr>
              <a:t> Nash</a:t>
            </a:r>
            <a:r>
              <a:rPr lang="en-US" sz="2500" dirty="0">
                <a:latin typeface="Arial" charset="0"/>
              </a:rPr>
              <a:t>,</a:t>
            </a:r>
            <a:r>
              <a:rPr lang="en-US" sz="25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500" dirty="0">
                <a:solidFill>
                  <a:srgbClr val="0000CC"/>
                </a:solidFill>
                <a:latin typeface="Arial" charset="0"/>
              </a:rPr>
              <a:t>Stackelberg </a:t>
            </a:r>
            <a:r>
              <a:rPr lang="en-US" sz="2500" dirty="0">
                <a:latin typeface="Arial" charset="0"/>
              </a:rPr>
              <a:t>all agree in zero-sum games</a:t>
            </a:r>
          </a:p>
        </p:txBody>
      </p:sp>
      <p:pic>
        <p:nvPicPr>
          <p:cNvPr id="17" name="Picture 5" descr="nas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2546" y="1477960"/>
            <a:ext cx="742488" cy="875276"/>
          </a:xfrm>
          <a:prstGeom prst="rect">
            <a:avLst/>
          </a:prstGeom>
          <a:noFill/>
        </p:spPr>
      </p:pic>
      <p:pic>
        <p:nvPicPr>
          <p:cNvPr id="18" name="Picture 17" descr="Heinrich_von_stackelberg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68585" y="1479177"/>
            <a:ext cx="644143" cy="1008529"/>
          </a:xfrm>
          <a:prstGeom prst="rect">
            <a:avLst/>
          </a:prstGeom>
        </p:spPr>
      </p:pic>
      <p:pic>
        <p:nvPicPr>
          <p:cNvPr id="19" name="Picture 3" descr="C:\Users\vince\AppData\Local\Microsoft\Windows\Temporary Internet Files\Content.IE5\47DAVALE\MP900430803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0909" y="2282324"/>
            <a:ext cx="522371" cy="339853"/>
          </a:xfrm>
          <a:prstGeom prst="rect">
            <a:avLst/>
          </a:prstGeom>
          <a:noFill/>
        </p:spPr>
      </p:pic>
      <p:graphicFrame>
        <p:nvGraphicFramePr>
          <p:cNvPr id="20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6269182" y="1479177"/>
          <a:ext cx="1281545" cy="739588"/>
        </p:xfrm>
        <a:graphic>
          <a:graphicData uri="http://schemas.openxmlformats.org/drawingml/2006/table">
            <a:tbl>
              <a:tblPr/>
              <a:tblGrid>
                <a:gridCol w="580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1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7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4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0, 0</a:t>
                      </a:r>
                    </a:p>
                  </a:txBody>
                  <a:tcPr marL="92620" marR="92620" marT="44948" marB="449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4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-1, 1</a:t>
                      </a: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7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4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-1, 1</a:t>
                      </a:r>
                    </a:p>
                  </a:txBody>
                  <a:tcPr marL="92620" marR="92620" marT="44948" marB="449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4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0, 0</a:t>
                      </a: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651764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969818" y="312365"/>
            <a:ext cx="7481455" cy="830636"/>
          </a:xfrm>
        </p:spPr>
        <p:txBody>
          <a:bodyPr/>
          <a:lstStyle/>
          <a:p>
            <a:r>
              <a:rPr lang="en-US" sz="3700" dirty="0"/>
              <a:t>Other nice properties of commitment to mixed strategies</a:t>
            </a:r>
            <a:endParaRPr lang="en-US" sz="19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274" y="1848970"/>
            <a:ext cx="5403273" cy="77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/>
          <a:lstStyle/>
          <a:p>
            <a:pPr marL="330512" indent="-330512">
              <a:lnSpc>
                <a:spcPct val="124000"/>
              </a:lnSpc>
              <a:spcBef>
                <a:spcPts val="808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500" dirty="0">
                <a:latin typeface="Arial" charset="0"/>
              </a:rPr>
              <a:t>No</a:t>
            </a:r>
            <a:r>
              <a:rPr lang="en-US" sz="2500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500" dirty="0">
                <a:solidFill>
                  <a:schemeClr val="bg2">
                    <a:lumMod val="60000"/>
                    <a:lumOff val="40000"/>
                  </a:schemeClr>
                </a:solidFill>
                <a:latin typeface="Arial" charset="0"/>
              </a:rPr>
              <a:t>equilibrium selection </a:t>
            </a:r>
            <a:r>
              <a:rPr lang="en-US" sz="2500" dirty="0">
                <a:latin typeface="Arial" charset="0"/>
              </a:rPr>
              <a:t>problem</a:t>
            </a: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69274" y="2958353"/>
            <a:ext cx="6096000" cy="672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/>
          <a:lstStyle/>
          <a:p>
            <a:pPr marL="330512" indent="-330512">
              <a:lnSpc>
                <a:spcPct val="124000"/>
              </a:lnSpc>
              <a:spcBef>
                <a:spcPts val="808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500" dirty="0">
                <a:solidFill>
                  <a:srgbClr val="000000"/>
                </a:solidFill>
                <a:latin typeface="Arial" charset="0"/>
              </a:rPr>
              <a:t>Leader’s payoff </a:t>
            </a:r>
            <a:r>
              <a:rPr lang="en-US" sz="2500" dirty="0">
                <a:solidFill>
                  <a:schemeClr val="bg2">
                    <a:lumMod val="60000"/>
                    <a:lumOff val="40000"/>
                  </a:schemeClr>
                </a:solidFill>
                <a:latin typeface="Arial" charset="0"/>
              </a:rPr>
              <a:t>at least as good as </a:t>
            </a:r>
            <a:r>
              <a:rPr lang="en-US" sz="2500" dirty="0">
                <a:solidFill>
                  <a:srgbClr val="000000"/>
                </a:solidFill>
                <a:latin typeface="Arial" charset="0"/>
              </a:rPr>
              <a:t>any Nash eq. or even correlated eq.        (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von Stengel &amp; </a:t>
            </a:r>
            <a:r>
              <a:rPr lang="en-US" dirty="0" err="1">
                <a:solidFill>
                  <a:schemeClr val="accent2"/>
                </a:solidFill>
                <a:latin typeface="Arial" charset="0"/>
              </a:rPr>
              <a:t>Zamir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 [GEB ‘10]</a:t>
            </a:r>
            <a:r>
              <a:rPr lang="en-US" sz="2500" dirty="0">
                <a:solidFill>
                  <a:srgbClr val="000000"/>
                </a:solidFill>
                <a:latin typeface="Arial" charset="0"/>
              </a:rPr>
              <a:t>)</a:t>
            </a:r>
            <a:endParaRPr lang="en-US" sz="2500" dirty="0">
              <a:latin typeface="Arial" charset="0"/>
            </a:endParaRPr>
          </a:p>
        </p:txBody>
      </p:sp>
      <p:pic>
        <p:nvPicPr>
          <p:cNvPr id="14" name="Picture 13" descr="Heinrich_von_stackelber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34547" y="3496236"/>
            <a:ext cx="644143" cy="100852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273637" y="3630706"/>
            <a:ext cx="346364" cy="678919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n-US" sz="3900" b="1" dirty="0"/>
              <a:t>≥</a:t>
            </a:r>
          </a:p>
        </p:txBody>
      </p:sp>
      <p:pic>
        <p:nvPicPr>
          <p:cNvPr id="16" name="Picture 5" descr="nas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35638" y="3562254"/>
            <a:ext cx="742488" cy="875276"/>
          </a:xfrm>
          <a:prstGeom prst="rect">
            <a:avLst/>
          </a:prstGeom>
          <a:noFill/>
        </p:spPr>
      </p:pic>
      <p:pic>
        <p:nvPicPr>
          <p:cNvPr id="20" name="Picture 19" descr="Heinrich_von_stackelber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8572" y="2084293"/>
            <a:ext cx="343543" cy="537882"/>
          </a:xfrm>
          <a:prstGeom prst="rect">
            <a:avLst/>
          </a:prstGeom>
        </p:spPr>
      </p:pic>
      <p:graphicFrame>
        <p:nvGraphicFramePr>
          <p:cNvPr id="18" name="Group 32"/>
          <p:cNvGraphicFramePr>
            <a:graphicFrameLocks/>
          </p:cNvGraphicFramePr>
          <p:nvPr/>
        </p:nvGraphicFramePr>
        <p:xfrm>
          <a:off x="6858002" y="1680882"/>
          <a:ext cx="1939635" cy="913442"/>
        </p:xfrm>
        <a:graphic>
          <a:graphicData uri="http://schemas.openxmlformats.org/drawingml/2006/table">
            <a:tbl>
              <a:tblPr/>
              <a:tblGrid>
                <a:gridCol w="969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67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4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0, 0</a:t>
                      </a:r>
                    </a:p>
                  </a:txBody>
                  <a:tcPr marL="92620" marR="92620" marT="44948" marB="449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4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-1, 1</a:t>
                      </a: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7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4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1, -1</a:t>
                      </a:r>
                    </a:p>
                  </a:txBody>
                  <a:tcPr marL="92620" marR="92620" marT="44948" marB="4494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4000"/>
                        </a:lnSpc>
                        <a:spcBef>
                          <a:spcPts val="9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-5, -5</a:t>
                      </a:r>
                    </a:p>
                  </a:txBody>
                  <a:tcPr marL="92620" marR="92620" marT="44948" marB="4494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88285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371600"/>
          </a:xfrm>
        </p:spPr>
        <p:txBody>
          <a:bodyPr/>
          <a:lstStyle/>
          <a:p>
            <a:pPr algn="ctr"/>
            <a:r>
              <a:rPr lang="en-US" dirty="0"/>
              <a:t>Bayesian Games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57225" y="2009775"/>
            <a:ext cx="78295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ja-JP" sz="3200" b="1" dirty="0">
                <a:ea typeface="ＭＳ Ｐゴシック" pitchFamily="50" charset="-128"/>
              </a:rPr>
              <a:t>So far in Games,</a:t>
            </a:r>
            <a:endParaRPr lang="en-US" altLang="ja-JP" dirty="0">
              <a:ea typeface="ＭＳ Ｐゴシック" pitchFamily="50" charset="-128"/>
            </a:endParaRPr>
          </a:p>
          <a:p>
            <a:pPr eaLnBrk="1" hangingPunct="1">
              <a:buFontTx/>
              <a:buChar char="-"/>
            </a:pPr>
            <a:r>
              <a:rPr lang="en-US" altLang="ja-JP" dirty="0">
                <a:ea typeface="ＭＳ Ｐゴシック" pitchFamily="50" charset="-128"/>
              </a:rPr>
              <a:t> Complete information (each player has perfect information</a:t>
            </a:r>
          </a:p>
          <a:p>
            <a:pPr eaLnBrk="1" hangingPunct="1"/>
            <a:r>
              <a:rPr lang="en-US" altLang="ja-JP" dirty="0">
                <a:ea typeface="ＭＳ Ｐゴシック" pitchFamily="50" charset="-128"/>
              </a:rPr>
              <a:t>   regarding the element of the game).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09600" y="3733800"/>
            <a:ext cx="6884987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ja-JP" sz="3200" b="1" dirty="0">
                <a:ea typeface="ＭＳ Ｐゴシック" pitchFamily="50" charset="-128"/>
              </a:rPr>
              <a:t>Bayesian Game</a:t>
            </a:r>
          </a:p>
          <a:p>
            <a:pPr eaLnBrk="1" hangingPunct="1">
              <a:buFontTx/>
              <a:buChar char="-"/>
            </a:pPr>
            <a:r>
              <a:rPr lang="en-US" altLang="ja-JP" dirty="0">
                <a:ea typeface="ＭＳ Ｐゴシック" pitchFamily="50" charset="-128"/>
              </a:rPr>
              <a:t> A game with </a:t>
            </a:r>
            <a:r>
              <a:rPr lang="en-US" altLang="ja-JP" dirty="0">
                <a:solidFill>
                  <a:srgbClr val="FF0000"/>
                </a:solidFill>
                <a:ea typeface="ＭＳ Ｐゴシック" pitchFamily="50" charset="-128"/>
              </a:rPr>
              <a:t>incomplete information</a:t>
            </a:r>
          </a:p>
          <a:p>
            <a:pPr eaLnBrk="1" hangingPunct="1">
              <a:buFontTx/>
              <a:buChar char="-"/>
            </a:pPr>
            <a:r>
              <a:rPr lang="en-US" altLang="ja-JP" dirty="0">
                <a:ea typeface="ＭＳ Ｐゴシック" pitchFamily="50" charset="-128"/>
              </a:rPr>
              <a:t> Each player has initial </a:t>
            </a:r>
            <a:r>
              <a:rPr lang="en-US" altLang="ja-JP" dirty="0">
                <a:solidFill>
                  <a:srgbClr val="FF0000"/>
                </a:solidFill>
                <a:ea typeface="ＭＳ Ｐゴシック" pitchFamily="50" charset="-128"/>
              </a:rPr>
              <a:t>private information</a:t>
            </a:r>
            <a:r>
              <a:rPr lang="en-US" altLang="ja-JP" dirty="0">
                <a:ea typeface="ＭＳ Ｐゴシック" pitchFamily="50" charset="-128"/>
              </a:rPr>
              <a:t>, </a:t>
            </a:r>
            <a:r>
              <a:rPr lang="en-US" altLang="ja-JP" b="1" dirty="0">
                <a:ea typeface="ＭＳ Ｐゴシック" pitchFamily="50" charset="-128"/>
              </a:rPr>
              <a:t>type</a:t>
            </a:r>
            <a:r>
              <a:rPr lang="en-US" altLang="ja-JP" dirty="0">
                <a:ea typeface="ＭＳ Ｐゴシック" pitchFamily="50" charset="-128"/>
              </a:rPr>
              <a:t>.</a:t>
            </a:r>
          </a:p>
          <a:p>
            <a:pPr eaLnBrk="1" hangingPunct="1"/>
            <a:r>
              <a:rPr lang="en-US" altLang="ja-JP" dirty="0">
                <a:ea typeface="ＭＳ Ｐゴシック" pitchFamily="50" charset="-128"/>
              </a:rPr>
              <a:t>- Bayesian equilibrium: solution of the Bayesian game</a:t>
            </a:r>
          </a:p>
        </p:txBody>
      </p:sp>
    </p:spTree>
    <p:extLst>
      <p:ext uri="{BB962C8B-B14F-4D97-AF65-F5344CB8AC3E}">
        <p14:creationId xmlns:p14="http://schemas.microsoft.com/office/powerpoint/2010/main" val="437780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901113" cy="685800"/>
          </a:xfrm>
        </p:spPr>
        <p:txBody>
          <a:bodyPr/>
          <a:lstStyle/>
          <a:p>
            <a:r>
              <a:rPr lang="en-US" altLang="en-US" sz="4400" dirty="0">
                <a:solidFill>
                  <a:schemeClr val="tx1"/>
                </a:solidFill>
              </a:rPr>
              <a:t>Bayesian game</a:t>
            </a:r>
            <a:endParaRPr lang="en-US" altLang="en-US" sz="3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54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6200" y="914400"/>
                <a:ext cx="8915400" cy="2895600"/>
              </a:xfrm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en-US" altLang="en-US" sz="2200" dirty="0"/>
                  <a:t>Utility of a player depends on her </a:t>
                </a:r>
                <a:r>
                  <a:rPr lang="en-US" altLang="en-US" sz="2200" b="1" dirty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type</a:t>
                </a:r>
                <a:r>
                  <a:rPr lang="en-US" altLang="en-US" sz="2200" dirty="0">
                    <a:solidFill>
                      <a:srgbClr val="008000"/>
                    </a:solidFill>
                  </a:rPr>
                  <a:t> </a:t>
                </a:r>
                <a:r>
                  <a:rPr lang="en-US" altLang="en-US" sz="2200" dirty="0"/>
                  <a:t>and the actions taken in the game </a:t>
                </a:r>
                <a:endParaRPr lang="en-US" altLang="en-US" sz="2200" dirty="0">
                  <a:solidFill>
                    <a:srgbClr val="008000"/>
                  </a:solidFill>
                </a:endParaRPr>
              </a:p>
              <a:p>
                <a:pPr lvl="1">
                  <a:lnSpc>
                    <a:spcPct val="90000"/>
                  </a:lnSpc>
                </a:pPr>
                <a:r>
                  <a:rPr lang="el-GR" altLang="en-US" sz="2000" dirty="0">
                    <a:cs typeface="Arial" charset="0"/>
                  </a:rPr>
                  <a:t>θ</a:t>
                </a:r>
                <a:r>
                  <a:rPr lang="en-US" altLang="en-US" sz="2000" baseline="-25000" dirty="0" err="1">
                    <a:cs typeface="Arial" charset="0"/>
                  </a:rPr>
                  <a:t>i</a:t>
                </a:r>
                <a:r>
                  <a:rPr lang="en-US" altLang="en-US" sz="2000" baseline="-25000" dirty="0">
                    <a:cs typeface="Arial" charset="0"/>
                  </a:rPr>
                  <a:t> </a:t>
                </a:r>
                <a:r>
                  <a:rPr lang="en-US" altLang="en-US" sz="2000" dirty="0"/>
                  <a:t>is player i’s type,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en-US" sz="2000" b="0" i="1" smtClean="0">
                        <a:latin typeface="Cambria Math" panose="02040503050406030204" pitchFamily="18" charset="0"/>
                      </a:rPr>
                      <m:t>~</m:t>
                    </m:r>
                    <m:sSub>
                      <m:sSubPr>
                        <m:ctrlPr>
                          <a:rPr lang="en-US" alt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en-US" sz="2000" b="0" i="0" smtClean="0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  <m:sub>
                        <m:r>
                          <a:rPr lang="en-US" alt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en-US" sz="20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en-US" sz="2000" dirty="0">
                    <a:cs typeface="Arial" charset="0"/>
                  </a:rPr>
                  <a:t> Utilily 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000" b="0" i="1" dirty="0" smtClean="0"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  <a:cs typeface="Arial" charset="0"/>
                          </a:rPr>
                          <m:t>𝜃</m:t>
                        </m:r>
                      </m:e>
                      <m:sub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  <a:cs typeface="Arial" charset="0"/>
                          </a:rPr>
                          <m:t>𝑖</m:t>
                        </m:r>
                      </m:sub>
                    </m:sSub>
                    <m:r>
                      <a:rPr lang="en-US" altLang="en-US" sz="2000" b="0" i="1" dirty="0" smtClean="0">
                        <a:latin typeface="Cambria Math" panose="02040503050406030204" pitchFamily="18" charset="0"/>
                        <a:cs typeface="Arial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en-US" sz="2000" b="0" i="0" dirty="0" smtClean="0">
                        <a:latin typeface="Cambria Math" panose="02040503050406030204" pitchFamily="18" charset="0"/>
                        <a:cs typeface="Arial" charset="0"/>
                      </a:rPr>
                      <m:t>type</m:t>
                    </m:r>
                    <m:r>
                      <a:rPr lang="en-US" altLang="en-US" sz="2000" b="0" i="0" dirty="0" smtClean="0">
                        <a:latin typeface="Cambria Math" panose="02040503050406030204" pitchFamily="18" charset="0"/>
                        <a:cs typeface="Arial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en-US" sz="2000" b="0" i="0" dirty="0" smtClean="0">
                        <a:latin typeface="Cambria Math" panose="02040503050406030204" pitchFamily="18" charset="0"/>
                        <a:cs typeface="Arial" charset="0"/>
                      </a:rPr>
                      <m:t>and</m:t>
                    </m:r>
                    <m:r>
                      <a:rPr lang="en-US" altLang="en-US" sz="2000" b="0" i="0" dirty="0" smtClean="0">
                        <a:latin typeface="Cambria Math" panose="02040503050406030204" pitchFamily="18" charset="0"/>
                        <a:cs typeface="Arial" charset="0"/>
                      </a:rPr>
                      <m:t> </m:t>
                    </m:r>
                    <m:r>
                      <a:rPr lang="en-US" altLang="en-US" sz="2000" b="0" i="1" dirty="0" smtClean="0">
                        <a:latin typeface="Cambria Math" panose="02040503050406030204" pitchFamily="18" charset="0"/>
                        <a:cs typeface="Arial" charset="0"/>
                      </a:rPr>
                      <m:t>𝑠</m:t>
                    </m:r>
                    <m:r>
                      <a:rPr lang="en-US" altLang="en-US" sz="2000" b="0" i="0" dirty="0" smtClean="0">
                        <a:latin typeface="Cambria Math" panose="02040503050406030204" pitchFamily="18" charset="0"/>
                        <a:cs typeface="Arial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en-US" sz="2000" b="0" i="0" dirty="0" smtClean="0">
                        <a:latin typeface="Cambria Math" panose="02040503050406030204" pitchFamily="18" charset="0"/>
                        <a:cs typeface="Arial" charset="0"/>
                      </a:rPr>
                      <m:t>play</m:t>
                    </m:r>
                    <m:r>
                      <a:rPr lang="en-US" altLang="en-US" sz="2000" b="0" i="1" dirty="0" smtClean="0">
                        <a:latin typeface="Cambria Math" panose="02040503050406030204" pitchFamily="18" charset="0"/>
                        <a:cs typeface="Arial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en-US" sz="2000" b="0" i="0" dirty="0" smtClean="0">
                        <a:latin typeface="Cambria Math" panose="02040503050406030204" pitchFamily="18" charset="0"/>
                        <a:cs typeface="Arial" charset="0"/>
                      </a:rPr>
                      <m:t>is</m:t>
                    </m:r>
                    <m:r>
                      <a:rPr lang="en-US" altLang="en-US" sz="2000" b="0" i="1" dirty="0" smtClean="0">
                        <a:latin typeface="Cambria Math" panose="02040503050406030204" pitchFamily="18" charset="0"/>
                        <a:cs typeface="Arial" charset="0"/>
                      </a:rPr>
                      <m:t> </m:t>
                    </m:r>
                    <m:sSub>
                      <m:sSubPr>
                        <m:ctrlPr>
                          <a:rPr lang="en-US" altLang="en-US" sz="2000" b="0" i="1" dirty="0" smtClean="0"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  <a:cs typeface="Arial" charset="0"/>
                          </a:rPr>
                          <m:t>𝑢</m:t>
                        </m:r>
                      </m:e>
                      <m:sub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  <a:cs typeface="Arial" charset="0"/>
                          </a:rPr>
                          <m:t>𝑖</m:t>
                        </m:r>
                      </m:sub>
                    </m:sSub>
                    <m:r>
                      <a:rPr lang="en-US" altLang="en-US" sz="2000" b="0" i="1" dirty="0" smtClean="0">
                        <a:latin typeface="Cambria Math" panose="02040503050406030204" pitchFamily="18" charset="0"/>
                        <a:cs typeface="Arial" charset="0"/>
                      </a:rPr>
                      <m:t>(</m:t>
                    </m:r>
                    <m:sSub>
                      <m:sSubPr>
                        <m:ctrlPr>
                          <a:rPr lang="en-US" altLang="en-US" sz="2000" b="0" i="1" dirty="0" smtClean="0"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  <a:cs typeface="Arial" charset="0"/>
                          </a:rPr>
                          <m:t>𝜃</m:t>
                        </m:r>
                      </m:e>
                      <m:sub>
                        <m:r>
                          <a:rPr lang="en-US" altLang="en-US" sz="2000" b="0" i="1" dirty="0" smtClean="0">
                            <a:latin typeface="Cambria Math" panose="02040503050406030204" pitchFamily="18" charset="0"/>
                            <a:cs typeface="Arial" charset="0"/>
                          </a:rPr>
                          <m:t>𝑖</m:t>
                        </m:r>
                      </m:sub>
                    </m:sSub>
                    <m:r>
                      <a:rPr lang="en-US" altLang="en-US" sz="2000" b="0" i="1" dirty="0" smtClean="0">
                        <a:latin typeface="Cambria Math" panose="02040503050406030204" pitchFamily="18" charset="0"/>
                        <a:cs typeface="Arial" charset="0"/>
                      </a:rPr>
                      <m:t>,</m:t>
                    </m:r>
                    <m:r>
                      <a:rPr lang="en-US" altLang="en-US" sz="2000" b="0" i="1" dirty="0" smtClean="0">
                        <a:latin typeface="Cambria Math" panose="02040503050406030204" pitchFamily="18" charset="0"/>
                        <a:cs typeface="Arial" charset="0"/>
                      </a:rPr>
                      <m:t>𝑠</m:t>
                    </m:r>
                    <m:r>
                      <a:rPr lang="en-US" altLang="en-US" sz="2000" b="0" i="1" dirty="0" smtClean="0">
                        <a:latin typeface="Cambria Math" panose="02040503050406030204" pitchFamily="18" charset="0"/>
                        <a:cs typeface="Arial" charset="0"/>
                      </a:rPr>
                      <m:t>)</m:t>
                    </m:r>
                  </m:oMath>
                </a14:m>
                <a:endParaRPr lang="el-GR" altLang="en-US" sz="2000" dirty="0">
                  <a:cs typeface="Arial" charset="0"/>
                </a:endParaRPr>
              </a:p>
              <a:p>
                <a:pPr lvl="1">
                  <a:lnSpc>
                    <a:spcPct val="90000"/>
                  </a:lnSpc>
                </a:pPr>
                <a:r>
                  <a:rPr lang="en-US" altLang="en-US" sz="2000" dirty="0">
                    <a:cs typeface="Arial" charset="0"/>
                  </a:rPr>
                  <a:t>Each player knows/learns its own type, but only distribution of others (before choosing action)</a:t>
                </a:r>
              </a:p>
              <a:p>
                <a:pPr lvl="2">
                  <a:lnSpc>
                    <a:spcPct val="90000"/>
                  </a:lnSpc>
                </a:pPr>
                <a:r>
                  <a:rPr lang="en-US" altLang="en-US" sz="2000" dirty="0">
                    <a:cs typeface="Arial" charset="0"/>
                  </a:rPr>
                  <a:t>Pure strategy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000" b="0" i="1" smtClean="0"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n-US" altLang="en-US" sz="2000" b="0" i="1" smtClean="0">
                            <a:latin typeface="Cambria Math"/>
                            <a:cs typeface="Arial" charset="0"/>
                          </a:rPr>
                          <m:t>𝑠</m:t>
                        </m:r>
                      </m:e>
                      <m:sub>
                        <m:r>
                          <a:rPr lang="en-US" altLang="en-US" sz="2000" b="0" i="1" smtClean="0">
                            <a:latin typeface="Cambria Math"/>
                            <a:cs typeface="Arial" charset="0"/>
                          </a:rPr>
                          <m:t>𝑖</m:t>
                        </m:r>
                      </m:sub>
                    </m:sSub>
                    <m:r>
                      <a:rPr lang="en-US" altLang="en-US" sz="2000" b="0" i="1" smtClean="0">
                        <a:latin typeface="Cambria Math"/>
                        <a:cs typeface="Arial" charset="0"/>
                      </a:rPr>
                      <m:t>:</m:t>
                    </m:r>
                    <m:sSub>
                      <m:sSubPr>
                        <m:ctrlPr>
                          <a:rPr lang="en-US" altLang="en-US" sz="2000" b="0" i="1" smtClean="0"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en-US" sz="2000" b="0" i="0" smtClean="0">
                            <a:latin typeface="Cambria Math"/>
                            <a:cs typeface="Arial" charset="0"/>
                          </a:rPr>
                          <m:t>Θ</m:t>
                        </m:r>
                      </m:e>
                      <m:sub>
                        <m:r>
                          <a:rPr lang="en-US" altLang="en-US" sz="2000" b="0" i="1" smtClean="0">
                            <a:latin typeface="Cambria Math"/>
                            <a:cs typeface="Arial" charset="0"/>
                          </a:rPr>
                          <m:t>𝑖</m:t>
                        </m:r>
                      </m:sub>
                    </m:sSub>
                    <m:r>
                      <a:rPr lang="en-US" altLang="en-US" sz="2000" b="0" i="1" smtClean="0">
                        <a:latin typeface="Cambria Math"/>
                        <a:cs typeface="Arial" charset="0"/>
                      </a:rPr>
                      <m:t>→</m:t>
                    </m:r>
                    <m:sSub>
                      <m:sSubPr>
                        <m:ctrlPr>
                          <a:rPr lang="en-US" altLang="en-US" sz="2000" b="0" i="1" smtClean="0">
                            <a:latin typeface="Cambria Math" panose="02040503050406030204" pitchFamily="18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n-US" altLang="en-US" sz="2000" b="0" i="1" smtClean="0">
                            <a:latin typeface="Cambria Math"/>
                            <a:cs typeface="Arial" charset="0"/>
                          </a:rPr>
                          <m:t>𝑆</m:t>
                        </m:r>
                      </m:e>
                      <m:sub>
                        <m:r>
                          <a:rPr lang="en-US" altLang="en-US" sz="2000" b="0" i="1" smtClean="0">
                            <a:latin typeface="Cambria Math"/>
                            <a:cs typeface="Arial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en-US" sz="2000" baseline="-25000" dirty="0">
                    <a:cs typeface="Arial" charset="0"/>
                  </a:rPr>
                  <a:t> </a:t>
                </a:r>
                <a:r>
                  <a:rPr lang="en-US" altLang="en-US" sz="2000" dirty="0">
                    <a:cs typeface="Arial" charset="0"/>
                  </a:rPr>
                  <a:t>(where S</a:t>
                </a:r>
                <a:r>
                  <a:rPr lang="en-US" altLang="en-US" sz="2000" baseline="-25000" dirty="0">
                    <a:cs typeface="Arial" charset="0"/>
                  </a:rPr>
                  <a:t>i </a:t>
                </a:r>
                <a:r>
                  <a:rPr lang="en-US" altLang="en-US" sz="2000" dirty="0">
                    <a:cs typeface="Arial" charset="0"/>
                  </a:rPr>
                  <a:t>is i’s set of actions)</a:t>
                </a:r>
                <a:endParaRPr lang="el-GR" altLang="en-US" sz="2000" dirty="0">
                  <a:cs typeface="Arial" charset="0"/>
                </a:endParaRPr>
              </a:p>
              <a:p>
                <a:pPr marL="457200" lvl="1" indent="0">
                  <a:lnSpc>
                    <a:spcPct val="90000"/>
                  </a:lnSpc>
                  <a:buNone/>
                </a:pPr>
                <a:r>
                  <a:rPr lang="en-US" altLang="en-US" sz="2000" i="1" dirty="0"/>
                  <a:t>(In general players can also receive signals about other players’ utilities; we will not go into this)</a:t>
                </a:r>
              </a:p>
            </p:txBody>
          </p:sp>
        </mc:Choice>
        <mc:Fallback xmlns="">
          <p:sp>
            <p:nvSpPr>
              <p:cNvPr id="10854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6200" y="914400"/>
                <a:ext cx="8915400" cy="2895600"/>
              </a:xfrm>
              <a:blipFill>
                <a:blip r:embed="rId3"/>
                <a:stretch>
                  <a:fillRect l="-342" t="-2526" r="-13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854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134781"/>
              </p:ext>
            </p:extLst>
          </p:nvPr>
        </p:nvGraphicFramePr>
        <p:xfrm>
          <a:off x="2857500" y="4103688"/>
          <a:ext cx="1209675" cy="908050"/>
        </p:xfrm>
        <a:graphic>
          <a:graphicData uri="http://schemas.openxmlformats.org/drawingml/2006/table">
            <a:tbl>
              <a:tblPr/>
              <a:tblGrid>
                <a:gridCol w="606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8559" name="Text Box 15"/>
          <p:cNvSpPr txBox="1">
            <a:spLocks noChangeArrowheads="1"/>
          </p:cNvSpPr>
          <p:nvPr/>
        </p:nvSpPr>
        <p:spPr bwMode="auto">
          <a:xfrm>
            <a:off x="2451100" y="4095750"/>
            <a:ext cx="3857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 dirty="0">
                <a:solidFill>
                  <a:srgbClr val="FF0000"/>
                </a:solidFill>
                <a:latin typeface="Times New Roman" pitchFamily="18" charset="0"/>
              </a:rPr>
              <a:t>U</a:t>
            </a:r>
          </a:p>
        </p:txBody>
      </p:sp>
      <p:sp>
        <p:nvSpPr>
          <p:cNvPr id="108560" name="Text Box 16"/>
          <p:cNvSpPr txBox="1">
            <a:spLocks noChangeArrowheads="1"/>
          </p:cNvSpPr>
          <p:nvPr/>
        </p:nvSpPr>
        <p:spPr bwMode="auto">
          <a:xfrm>
            <a:off x="2460625" y="4562475"/>
            <a:ext cx="3857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rgbClr val="FF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108561" name="Text Box 17"/>
          <p:cNvSpPr txBox="1">
            <a:spLocks noChangeArrowheads="1"/>
          </p:cNvSpPr>
          <p:nvPr/>
        </p:nvSpPr>
        <p:spPr bwMode="auto">
          <a:xfrm>
            <a:off x="2970213" y="3676650"/>
            <a:ext cx="355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108562" name="Text Box 18"/>
          <p:cNvSpPr txBox="1">
            <a:spLocks noChangeArrowheads="1"/>
          </p:cNvSpPr>
          <p:nvPr/>
        </p:nvSpPr>
        <p:spPr bwMode="auto">
          <a:xfrm>
            <a:off x="3602038" y="3676650"/>
            <a:ext cx="36988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R</a:t>
            </a:r>
          </a:p>
        </p:txBody>
      </p:sp>
      <p:sp>
        <p:nvSpPr>
          <p:cNvPr id="108563" name="Text Box 19"/>
          <p:cNvSpPr txBox="1">
            <a:spLocks noChangeArrowheads="1"/>
          </p:cNvSpPr>
          <p:nvPr/>
        </p:nvSpPr>
        <p:spPr bwMode="auto">
          <a:xfrm>
            <a:off x="457200" y="4105275"/>
            <a:ext cx="2133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 dirty="0">
                <a:solidFill>
                  <a:srgbClr val="FF0000"/>
                </a:solidFill>
                <a:latin typeface="Times New Roman" pitchFamily="18" charset="0"/>
              </a:rPr>
              <a:t>row player</a:t>
            </a:r>
          </a:p>
          <a:p>
            <a:pPr eaLnBrk="0" hangingPunct="0"/>
            <a:r>
              <a:rPr lang="en-US" altLang="en-US" sz="2200" dirty="0">
                <a:latin typeface="Times New Roman" pitchFamily="18" charset="0"/>
              </a:rPr>
              <a:t>type 1 (prob. 0.5)</a:t>
            </a:r>
          </a:p>
        </p:txBody>
      </p:sp>
      <p:sp>
        <p:nvSpPr>
          <p:cNvPr id="108564" name="Text Box 20"/>
          <p:cNvSpPr txBox="1">
            <a:spLocks noChangeArrowheads="1"/>
          </p:cNvSpPr>
          <p:nvPr/>
        </p:nvSpPr>
        <p:spPr bwMode="auto">
          <a:xfrm>
            <a:off x="457200" y="5534025"/>
            <a:ext cx="2133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 dirty="0">
                <a:solidFill>
                  <a:srgbClr val="FF0000"/>
                </a:solidFill>
                <a:latin typeface="Times New Roman" pitchFamily="18" charset="0"/>
              </a:rPr>
              <a:t>row player</a:t>
            </a:r>
          </a:p>
          <a:p>
            <a:pPr eaLnBrk="0" hangingPunct="0"/>
            <a:r>
              <a:rPr lang="en-US" altLang="en-US" sz="2200" dirty="0">
                <a:latin typeface="Times New Roman" pitchFamily="18" charset="0"/>
              </a:rPr>
              <a:t>type 2 (prob. 0.5)</a:t>
            </a:r>
          </a:p>
        </p:txBody>
      </p:sp>
      <p:graphicFrame>
        <p:nvGraphicFramePr>
          <p:cNvPr id="108565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543309"/>
              </p:ext>
            </p:extLst>
          </p:nvPr>
        </p:nvGraphicFramePr>
        <p:xfrm>
          <a:off x="2847975" y="5484813"/>
          <a:ext cx="1209675" cy="908050"/>
        </p:xfrm>
        <a:graphic>
          <a:graphicData uri="http://schemas.openxmlformats.org/drawingml/2006/table">
            <a:tbl>
              <a:tblPr/>
              <a:tblGrid>
                <a:gridCol w="606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8576" name="Text Box 32"/>
          <p:cNvSpPr txBox="1">
            <a:spLocks noChangeArrowheads="1"/>
          </p:cNvSpPr>
          <p:nvPr/>
        </p:nvSpPr>
        <p:spPr bwMode="auto">
          <a:xfrm>
            <a:off x="2441575" y="5476875"/>
            <a:ext cx="3857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rgbClr val="FF0000"/>
                </a:solidFill>
                <a:latin typeface="Times New Roman" pitchFamily="18" charset="0"/>
              </a:rPr>
              <a:t>U</a:t>
            </a:r>
          </a:p>
        </p:txBody>
      </p:sp>
      <p:sp>
        <p:nvSpPr>
          <p:cNvPr id="108577" name="Text Box 33"/>
          <p:cNvSpPr txBox="1">
            <a:spLocks noChangeArrowheads="1"/>
          </p:cNvSpPr>
          <p:nvPr/>
        </p:nvSpPr>
        <p:spPr bwMode="auto">
          <a:xfrm>
            <a:off x="2451100" y="5943600"/>
            <a:ext cx="3857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rgbClr val="FF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108578" name="Text Box 34"/>
          <p:cNvSpPr txBox="1">
            <a:spLocks noChangeArrowheads="1"/>
          </p:cNvSpPr>
          <p:nvPr/>
        </p:nvSpPr>
        <p:spPr bwMode="auto">
          <a:xfrm>
            <a:off x="2960688" y="5057775"/>
            <a:ext cx="355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108579" name="Text Box 35"/>
          <p:cNvSpPr txBox="1">
            <a:spLocks noChangeArrowheads="1"/>
          </p:cNvSpPr>
          <p:nvPr/>
        </p:nvSpPr>
        <p:spPr bwMode="auto">
          <a:xfrm>
            <a:off x="3592513" y="5057775"/>
            <a:ext cx="36988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R</a:t>
            </a:r>
          </a:p>
        </p:txBody>
      </p:sp>
      <p:graphicFrame>
        <p:nvGraphicFramePr>
          <p:cNvPr id="108580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335227"/>
              </p:ext>
            </p:extLst>
          </p:nvPr>
        </p:nvGraphicFramePr>
        <p:xfrm>
          <a:off x="7153275" y="4084638"/>
          <a:ext cx="1209675" cy="908050"/>
        </p:xfrm>
        <a:graphic>
          <a:graphicData uri="http://schemas.openxmlformats.org/drawingml/2006/table">
            <a:tbl>
              <a:tblPr/>
              <a:tblGrid>
                <a:gridCol w="606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8591" name="Text Box 47"/>
          <p:cNvSpPr txBox="1">
            <a:spLocks noChangeArrowheads="1"/>
          </p:cNvSpPr>
          <p:nvPr/>
        </p:nvSpPr>
        <p:spPr bwMode="auto">
          <a:xfrm>
            <a:off x="6746875" y="4076700"/>
            <a:ext cx="3857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rgbClr val="FF0000"/>
                </a:solidFill>
                <a:latin typeface="Times New Roman" pitchFamily="18" charset="0"/>
              </a:rPr>
              <a:t>U</a:t>
            </a:r>
          </a:p>
        </p:txBody>
      </p:sp>
      <p:sp>
        <p:nvSpPr>
          <p:cNvPr id="108592" name="Text Box 48"/>
          <p:cNvSpPr txBox="1">
            <a:spLocks noChangeArrowheads="1"/>
          </p:cNvSpPr>
          <p:nvPr/>
        </p:nvSpPr>
        <p:spPr bwMode="auto">
          <a:xfrm>
            <a:off x="6756400" y="4543425"/>
            <a:ext cx="3857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rgbClr val="FF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108593" name="Text Box 49"/>
          <p:cNvSpPr txBox="1">
            <a:spLocks noChangeArrowheads="1"/>
          </p:cNvSpPr>
          <p:nvPr/>
        </p:nvSpPr>
        <p:spPr bwMode="auto">
          <a:xfrm>
            <a:off x="7265988" y="3657600"/>
            <a:ext cx="355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108594" name="Text Box 50"/>
          <p:cNvSpPr txBox="1">
            <a:spLocks noChangeArrowheads="1"/>
          </p:cNvSpPr>
          <p:nvPr/>
        </p:nvSpPr>
        <p:spPr bwMode="auto">
          <a:xfrm>
            <a:off x="7897813" y="3657600"/>
            <a:ext cx="36988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R</a:t>
            </a:r>
          </a:p>
        </p:txBody>
      </p:sp>
      <p:sp>
        <p:nvSpPr>
          <p:cNvPr id="108595" name="Text Box 51"/>
          <p:cNvSpPr txBox="1">
            <a:spLocks noChangeArrowheads="1"/>
          </p:cNvSpPr>
          <p:nvPr/>
        </p:nvSpPr>
        <p:spPr bwMode="auto">
          <a:xfrm>
            <a:off x="4732338" y="4095750"/>
            <a:ext cx="2133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column player</a:t>
            </a:r>
          </a:p>
          <a:p>
            <a:pPr eaLnBrk="0" hangingPunct="0"/>
            <a:r>
              <a:rPr lang="en-US" altLang="en-US" sz="2200" dirty="0">
                <a:latin typeface="Times New Roman" pitchFamily="18" charset="0"/>
              </a:rPr>
              <a:t>type 1 (prob. 0.5)</a:t>
            </a:r>
          </a:p>
        </p:txBody>
      </p:sp>
      <p:sp>
        <p:nvSpPr>
          <p:cNvPr id="108596" name="Text Box 52"/>
          <p:cNvSpPr txBox="1">
            <a:spLocks noChangeArrowheads="1"/>
          </p:cNvSpPr>
          <p:nvPr/>
        </p:nvSpPr>
        <p:spPr bwMode="auto">
          <a:xfrm>
            <a:off x="4714875" y="5514975"/>
            <a:ext cx="2133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column player</a:t>
            </a:r>
          </a:p>
          <a:p>
            <a:pPr eaLnBrk="0" hangingPunct="0"/>
            <a:r>
              <a:rPr lang="en-US" altLang="en-US" sz="2200" dirty="0">
                <a:latin typeface="Times New Roman" pitchFamily="18" charset="0"/>
              </a:rPr>
              <a:t>type 2 (prob. 0.5)</a:t>
            </a:r>
          </a:p>
        </p:txBody>
      </p:sp>
      <p:graphicFrame>
        <p:nvGraphicFramePr>
          <p:cNvPr id="10859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594431"/>
              </p:ext>
            </p:extLst>
          </p:nvPr>
        </p:nvGraphicFramePr>
        <p:xfrm>
          <a:off x="7143750" y="5465763"/>
          <a:ext cx="1209675" cy="908050"/>
        </p:xfrm>
        <a:graphic>
          <a:graphicData uri="http://schemas.openxmlformats.org/drawingml/2006/table">
            <a:tbl>
              <a:tblPr/>
              <a:tblGrid>
                <a:gridCol w="606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8608" name="Text Box 64"/>
          <p:cNvSpPr txBox="1">
            <a:spLocks noChangeArrowheads="1"/>
          </p:cNvSpPr>
          <p:nvPr/>
        </p:nvSpPr>
        <p:spPr bwMode="auto">
          <a:xfrm>
            <a:off x="6737350" y="5457825"/>
            <a:ext cx="3857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 dirty="0">
                <a:solidFill>
                  <a:srgbClr val="FF0000"/>
                </a:solidFill>
                <a:latin typeface="Times New Roman" pitchFamily="18" charset="0"/>
              </a:rPr>
              <a:t>U</a:t>
            </a:r>
          </a:p>
        </p:txBody>
      </p:sp>
      <p:sp>
        <p:nvSpPr>
          <p:cNvPr id="108609" name="Text Box 65"/>
          <p:cNvSpPr txBox="1">
            <a:spLocks noChangeArrowheads="1"/>
          </p:cNvSpPr>
          <p:nvPr/>
        </p:nvSpPr>
        <p:spPr bwMode="auto">
          <a:xfrm>
            <a:off x="6746875" y="5924550"/>
            <a:ext cx="3857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rgbClr val="FF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108610" name="Text Box 66"/>
          <p:cNvSpPr txBox="1">
            <a:spLocks noChangeArrowheads="1"/>
          </p:cNvSpPr>
          <p:nvPr/>
        </p:nvSpPr>
        <p:spPr bwMode="auto">
          <a:xfrm>
            <a:off x="7256463" y="5038725"/>
            <a:ext cx="355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108611" name="Text Box 67"/>
          <p:cNvSpPr txBox="1">
            <a:spLocks noChangeArrowheads="1"/>
          </p:cNvSpPr>
          <p:nvPr/>
        </p:nvSpPr>
        <p:spPr bwMode="auto">
          <a:xfrm>
            <a:off x="7888288" y="5038725"/>
            <a:ext cx="36988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94588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uiExpand="1" build="p"/>
      <p:bldP spid="108559" grpId="0"/>
      <p:bldP spid="108560" grpId="0"/>
      <p:bldP spid="108561" grpId="0"/>
      <p:bldP spid="108562" grpId="0"/>
      <p:bldP spid="108563" grpId="0"/>
      <p:bldP spid="108564" grpId="0"/>
      <p:bldP spid="108576" grpId="0"/>
      <p:bldP spid="108577" grpId="0"/>
      <p:bldP spid="108578" grpId="0"/>
      <p:bldP spid="108579" grpId="0"/>
      <p:bldP spid="108591" grpId="0"/>
      <p:bldP spid="108592" grpId="0"/>
      <p:bldP spid="108593" grpId="0"/>
      <p:bldP spid="108594" grpId="0"/>
      <p:bldP spid="108595" grpId="0"/>
      <p:bldP spid="108596" grpId="0"/>
      <p:bldP spid="108608" grpId="0"/>
      <p:bldP spid="108609" grpId="0"/>
      <p:bldP spid="108610" grpId="0"/>
      <p:bldP spid="10861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969818" y="312365"/>
            <a:ext cx="7481455" cy="830636"/>
          </a:xfrm>
        </p:spPr>
        <p:txBody>
          <a:bodyPr/>
          <a:lstStyle/>
          <a:p>
            <a:r>
              <a:rPr lang="en-US" sz="3700" dirty="0"/>
              <a:t>Car Selling Game</a:t>
            </a:r>
            <a:endParaRPr lang="en-US" sz="19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1302691"/>
            <a:ext cx="8610600" cy="2812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/>
          <a:lstStyle/>
          <a:p>
            <a:pPr marL="330512" indent="-330512">
              <a:lnSpc>
                <a:spcPct val="124000"/>
              </a:lnSpc>
              <a:spcBef>
                <a:spcPts val="808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300" dirty="0">
                <a:latin typeface="Arial" charset="0"/>
              </a:rPr>
              <a:t>A seller wants to sell a car</a:t>
            </a:r>
          </a:p>
          <a:p>
            <a:pPr marL="330512" indent="-330512">
              <a:lnSpc>
                <a:spcPct val="124000"/>
              </a:lnSpc>
              <a:spcBef>
                <a:spcPts val="808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300" dirty="0">
                <a:latin typeface="Arial" charset="0"/>
              </a:rPr>
              <a:t>A buyer has private value ‘v’ for the car </a:t>
            </a:r>
            <a:r>
              <a:rPr lang="en-US" sz="2300" dirty="0" err="1">
                <a:latin typeface="Arial" charset="0"/>
              </a:rPr>
              <a:t>w.p</a:t>
            </a:r>
            <a:r>
              <a:rPr lang="en-US" sz="2300" dirty="0">
                <a:latin typeface="Arial" charset="0"/>
              </a:rPr>
              <a:t>. P(v)</a:t>
            </a:r>
          </a:p>
          <a:p>
            <a:pPr marL="330512" indent="-330512">
              <a:lnSpc>
                <a:spcPct val="124000"/>
              </a:lnSpc>
              <a:spcBef>
                <a:spcPts val="808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300" dirty="0">
                <a:latin typeface="Arial" charset="0"/>
              </a:rPr>
              <a:t>Sellers knows P, but not v</a:t>
            </a:r>
          </a:p>
          <a:p>
            <a:pPr marL="330512" indent="-330512">
              <a:lnSpc>
                <a:spcPct val="124000"/>
              </a:lnSpc>
              <a:spcBef>
                <a:spcPts val="808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300" dirty="0">
                <a:latin typeface="Arial" charset="0"/>
              </a:rPr>
              <a:t>Seller sets a price ‘p’, and buyer decides to buy or not buy.</a:t>
            </a:r>
          </a:p>
          <a:p>
            <a:pPr marL="330512" indent="-330512">
              <a:lnSpc>
                <a:spcPct val="124000"/>
              </a:lnSpc>
              <a:spcBef>
                <a:spcPts val="808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300" dirty="0">
                <a:latin typeface="Arial" charset="0"/>
              </a:rPr>
              <a:t>If sell happens then the seller gets p, and buyer gets (v-p).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62000" y="4419600"/>
                <a:ext cx="6376810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b="0" dirty="0">
                    <a:solidFill>
                      <a:schemeClr val="tx1"/>
                    </a:solidFill>
                    <a:latin typeface="Cambria Math"/>
                  </a:rPr>
                  <a:t>=All possible prices,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Θ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b="0" dirty="0">
                    <a:solidFill>
                      <a:schemeClr val="tx1"/>
                    </a:solidFill>
                    <a:latin typeface="Cambria Math"/>
                  </a:rPr>
                  <a:t>={1}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b="0" dirty="0">
                    <a:solidFill>
                      <a:schemeClr val="tx1"/>
                    </a:solidFill>
                    <a:latin typeface="Cambria Math"/>
                  </a:rPr>
                  <a:t>={buy, not buy},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Θ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All possible ‘v’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1,(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𝑝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buy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e>
                    </m:d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U</m:t>
                        </m:r>
                      </m:e>
                      <m:sub>
                        <m: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1, (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𝑝</m:t>
                        </m:r>
                        <m: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not</m:t>
                        </m:r>
                        <m: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buy</m:t>
                        </m:r>
                        <m: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e>
                    </m:d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𝑣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,(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𝑝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tx1"/>
                        </a:solidFill>
                        <a:latin typeface="Cambria Math"/>
                      </a:rPr>
                      <m:t>buy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))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𝑣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𝑝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,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𝑣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,(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𝑝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not</m:t>
                        </m:r>
                        <m: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buy</m:t>
                        </m:r>
                        <m:r>
                          <a:rPr lang="en-US" sz="24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e>
                    </m:d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419600"/>
                <a:ext cx="6376810" cy="1569660"/>
              </a:xfrm>
              <a:prstGeom prst="rect">
                <a:avLst/>
              </a:prstGeom>
              <a:blipFill>
                <a:blip r:embed="rId2"/>
                <a:stretch>
                  <a:fillRect l="-191" t="-3113" b="-81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176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dirty="0"/>
              <a:t>Dominance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7200" y="914400"/>
                <a:ext cx="9144000" cy="2590800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en-US" altLang="en-US" sz="2600" dirty="0"/>
                  <a:t>Player i’s strategy </a:t>
                </a:r>
                <a14:m>
                  <m:oMath xmlns:m="http://schemas.openxmlformats.org/officeDocument/2006/math">
                    <m:r>
                      <a:rPr lang="en-US" altLang="en-US" sz="2600" i="1" dirty="0" smtClean="0">
                        <a:latin typeface="Cambria Math"/>
                      </a:rPr>
                      <m:t>𝑠</m:t>
                    </m:r>
                    <m:r>
                      <a:rPr lang="en-US" altLang="en-US" sz="2600" i="1" baseline="-25000" dirty="0" err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altLang="en-US" sz="2600" dirty="0"/>
                  <a:t> </a:t>
                </a:r>
                <a:r>
                  <a:rPr lang="en-US" altLang="en-US" sz="2600" dirty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strictly dominates</a:t>
                </a:r>
                <a:r>
                  <a:rPr lang="en-US" altLang="en-US" sz="2600" dirty="0">
                    <a:solidFill>
                      <a:srgbClr val="00B0F0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en-US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en-US" sz="2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altLang="en-US" sz="2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US" altLang="en-US" sz="2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r>
                  <a:rPr lang="en-US" altLang="en-US" sz="2600" dirty="0"/>
                  <a:t> if </a:t>
                </a:r>
              </a:p>
              <a:p>
                <a:pPr lvl="1" eaLnBrk="1" hangingPunct="1">
                  <a:lnSpc>
                    <a:spcPct val="90000"/>
                  </a:lnSpc>
                </a:pPr>
                <a:r>
                  <a:rPr lang="en-US" altLang="en-US" sz="2600" dirty="0"/>
                  <a:t>for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600" i="1" dirty="0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altLang="en-US" sz="2600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altLang="en-US" sz="2600" b="0" i="1" dirty="0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en-US" sz="2600" i="1" dirty="0" smtClean="0">
                        <a:latin typeface="Cambria Math"/>
                      </a:rPr>
                      <m:t>, </m:t>
                    </m:r>
                    <m:r>
                      <a:rPr lang="en-US" altLang="en-US" sz="2600" b="0" i="1" dirty="0" smtClean="0">
                        <a:latin typeface="Cambria Math"/>
                      </a:rPr>
                      <m:t> </m:t>
                    </m:r>
                    <m:r>
                      <a:rPr lang="en-US" altLang="en-US" sz="2600" i="1" dirty="0" err="1" smtClean="0">
                        <a:latin typeface="Cambria Math"/>
                      </a:rPr>
                      <m:t>𝑢</m:t>
                    </m:r>
                    <m:r>
                      <a:rPr lang="en-US" altLang="en-US" sz="2600" i="1" baseline="-25000" dirty="0" err="1" smtClean="0">
                        <a:latin typeface="Cambria Math"/>
                      </a:rPr>
                      <m:t>𝑖</m:t>
                    </m:r>
                    <m:r>
                      <a:rPr lang="en-US" altLang="en-US" sz="2600" i="1" dirty="0" smtClean="0">
                        <a:latin typeface="Cambria Math"/>
                      </a:rPr>
                      <m:t>(</m:t>
                    </m:r>
                    <m:r>
                      <a:rPr lang="en-US" altLang="en-US" sz="2600" i="1" dirty="0" err="1" smtClean="0">
                        <a:latin typeface="Cambria Math"/>
                      </a:rPr>
                      <m:t>𝑠</m:t>
                    </m:r>
                    <m:r>
                      <a:rPr lang="en-US" altLang="en-US" sz="2600" i="1" baseline="-25000" dirty="0" err="1" smtClean="0">
                        <a:latin typeface="Cambria Math"/>
                      </a:rPr>
                      <m:t>𝑖</m:t>
                    </m:r>
                    <m:r>
                      <a:rPr lang="en-US" altLang="en-US" sz="2600" i="1" baseline="-25000" dirty="0" smtClean="0">
                        <a:latin typeface="Cambria Math"/>
                      </a:rPr>
                      <m:t> </m:t>
                    </m:r>
                    <m:r>
                      <a:rPr lang="en-US" altLang="en-US" sz="2600" i="1" dirty="0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altLang="en-US" sz="2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600" i="1" dirty="0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altLang="en-US" sz="2600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altLang="en-US" sz="2600" b="0" i="1" dirty="0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en-US" sz="2600" i="1" dirty="0" smtClean="0">
                        <a:latin typeface="Cambria Math"/>
                      </a:rPr>
                      <m:t>) &gt; </m:t>
                    </m:r>
                    <m:r>
                      <a:rPr lang="en-US" altLang="en-US" sz="2600" i="1" dirty="0" err="1" smtClean="0">
                        <a:latin typeface="Cambria Math"/>
                      </a:rPr>
                      <m:t>𝑢</m:t>
                    </m:r>
                    <m:r>
                      <a:rPr lang="en-US" altLang="en-US" sz="2600" i="1" baseline="-25000" dirty="0" err="1" smtClean="0">
                        <a:latin typeface="Cambria Math"/>
                      </a:rPr>
                      <m:t>𝑖</m:t>
                    </m:r>
                    <m:sSub>
                      <m:sSubPr>
                        <m:ctrlPr>
                          <a:rPr lang="en-US" altLang="en-US" sz="2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600" b="0" i="1" dirty="0" smtClean="0">
                            <a:latin typeface="Cambria Math"/>
                          </a:rPr>
                          <m:t>(</m:t>
                        </m:r>
                        <m:sSubSup>
                          <m:sSubSupPr>
                            <m:ctrlPr>
                              <a:rPr lang="en-US" altLang="en-US" sz="2600" b="0" i="1" dirty="0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en-US" sz="2600" b="0" i="1" dirty="0" smtClean="0"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en-US" sz="2600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  <m:sup>
                            <m:r>
                              <a:rPr lang="en-US" altLang="en-US" sz="2600" b="0" i="1" dirty="0" smtClean="0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  <m:r>
                          <a:rPr lang="en-US" altLang="en-US" sz="2600" b="0" i="1" dirty="0" smtClean="0">
                            <a:latin typeface="Cambria Math"/>
                          </a:rPr>
                          <m:t>, </m:t>
                        </m:r>
                        <m:r>
                          <a:rPr lang="en-US" altLang="en-US" sz="2600" i="1" dirty="0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altLang="en-US" sz="2600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altLang="en-US" sz="2600" b="0" i="1" dirty="0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en-US" sz="2600" i="1" dirty="0" smtClean="0">
                        <a:latin typeface="Cambria Math"/>
                      </a:rPr>
                      <m:t>) </m:t>
                    </m:r>
                  </m:oMath>
                </a14:m>
                <a:endParaRPr lang="en-US" altLang="en-US" sz="2600" dirty="0"/>
              </a:p>
              <a:p>
                <a:pPr eaLnBrk="1" hangingPunct="1">
                  <a:lnSpc>
                    <a:spcPct val="90000"/>
                  </a:lnSpc>
                </a:pPr>
                <a14:m>
                  <m:oMath xmlns:m="http://schemas.openxmlformats.org/officeDocument/2006/math">
                    <m:r>
                      <a:rPr lang="en-US" altLang="en-US" sz="2600" i="1" dirty="0" smtClean="0">
                        <a:latin typeface="Cambria Math"/>
                      </a:rPr>
                      <m:t>𝑠</m:t>
                    </m:r>
                    <m:r>
                      <a:rPr lang="en-US" altLang="en-US" sz="2600" i="1" baseline="-25000" dirty="0" err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altLang="en-US" sz="2600" dirty="0"/>
                  <a:t> </a:t>
                </a:r>
                <a:r>
                  <a:rPr lang="en-US" altLang="en-US" sz="2600" dirty="0">
                    <a:solidFill>
                      <a:srgbClr val="008000"/>
                    </a:solidFill>
                  </a:rPr>
                  <a:t>weakly dominates</a:t>
                </a:r>
                <a:r>
                  <a:rPr lang="en-US" altLang="en-US" sz="2600" dirty="0"/>
                  <a:t> </a:t>
                </a:r>
                <a14:m>
                  <m:oMath xmlns:m="http://schemas.openxmlformats.org/officeDocument/2006/math">
                    <m:r>
                      <a:rPr lang="en-US" altLang="en-US" sz="2600" i="1" dirty="0" smtClean="0">
                        <a:latin typeface="Cambria Math"/>
                      </a:rPr>
                      <m:t>𝑠</m:t>
                    </m:r>
                    <m:r>
                      <a:rPr lang="en-US" altLang="en-US" sz="2600" i="1" baseline="-25000" dirty="0" err="1" smtClean="0">
                        <a:latin typeface="Cambria Math"/>
                      </a:rPr>
                      <m:t>𝑖</m:t>
                    </m:r>
                    <m:r>
                      <a:rPr lang="en-US" altLang="en-US" sz="2600" i="1" dirty="0" smtClean="0">
                        <a:latin typeface="Cambria Math"/>
                      </a:rPr>
                      <m:t>’</m:t>
                    </m:r>
                  </m:oMath>
                </a14:m>
                <a:r>
                  <a:rPr lang="en-US" altLang="en-US" sz="2600" dirty="0"/>
                  <a:t> if 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en-US" sz="2600" dirty="0"/>
                  <a:t>for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600" i="1" dirty="0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altLang="en-US" sz="2600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altLang="en-US" sz="2600" b="0" i="1" dirty="0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en-US" sz="2600" b="0" i="1" dirty="0" smtClean="0">
                        <a:latin typeface="Cambria Math"/>
                      </a:rPr>
                      <m:t>,  </m:t>
                    </m:r>
                    <m:r>
                      <a:rPr lang="en-US" altLang="en-US" sz="2600" i="1" dirty="0" err="1" smtClean="0">
                        <a:latin typeface="Cambria Math"/>
                      </a:rPr>
                      <m:t>𝑢</m:t>
                    </m:r>
                    <m:r>
                      <a:rPr lang="en-US" altLang="en-US" sz="2600" i="1" baseline="-25000" dirty="0" err="1" smtClean="0">
                        <a:latin typeface="Cambria Math"/>
                      </a:rPr>
                      <m:t>𝑖</m:t>
                    </m:r>
                    <m:r>
                      <a:rPr lang="en-US" altLang="en-US" sz="2600" i="1" dirty="0" smtClean="0">
                        <a:latin typeface="Cambria Math"/>
                      </a:rPr>
                      <m:t>(</m:t>
                    </m:r>
                    <m:r>
                      <a:rPr lang="en-US" altLang="en-US" sz="2600" i="1" dirty="0" err="1" smtClean="0">
                        <a:latin typeface="Cambria Math"/>
                      </a:rPr>
                      <m:t>𝑠</m:t>
                    </m:r>
                    <m:r>
                      <a:rPr lang="en-US" altLang="en-US" sz="2600" i="1" baseline="-25000" dirty="0" err="1" smtClean="0">
                        <a:latin typeface="Cambria Math"/>
                      </a:rPr>
                      <m:t>𝑖</m:t>
                    </m:r>
                    <m:r>
                      <a:rPr lang="en-US" altLang="en-US" sz="2600" i="1" baseline="-25000" dirty="0" smtClean="0">
                        <a:latin typeface="Cambria Math"/>
                      </a:rPr>
                      <m:t> </m:t>
                    </m:r>
                    <m:r>
                      <a:rPr lang="en-US" altLang="en-US" sz="2600" i="1" dirty="0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altLang="en-US" sz="2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600" i="1" dirty="0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altLang="en-US" sz="2600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altLang="en-US" sz="2600" b="0" i="1" dirty="0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en-US" sz="2600" i="1" dirty="0" smtClean="0">
                        <a:latin typeface="Cambria Math"/>
                      </a:rPr>
                      <m:t>) </m:t>
                    </m:r>
                    <m:r>
                      <a:rPr lang="en-US" altLang="en-US" sz="2600" i="1" dirty="0" smtClean="0">
                        <a:latin typeface="Cambria Math"/>
                        <a:cs typeface="Arial" charset="0"/>
                      </a:rPr>
                      <m:t>≥</m:t>
                    </m:r>
                    <m:r>
                      <a:rPr lang="en-US" altLang="en-US" sz="2600" i="1" dirty="0" smtClean="0">
                        <a:latin typeface="Cambria Math"/>
                      </a:rPr>
                      <m:t> </m:t>
                    </m:r>
                    <m:r>
                      <a:rPr lang="en-US" altLang="en-US" sz="2600" i="1" dirty="0" err="1" smtClean="0">
                        <a:latin typeface="Cambria Math"/>
                      </a:rPr>
                      <m:t>𝑢</m:t>
                    </m:r>
                    <m:r>
                      <a:rPr lang="en-US" altLang="en-US" sz="2600" i="1" baseline="-25000" dirty="0" err="1" smtClean="0">
                        <a:latin typeface="Cambria Math"/>
                      </a:rPr>
                      <m:t>𝑖</m:t>
                    </m:r>
                    <m:r>
                      <a:rPr lang="en-US" altLang="en-US" sz="2600" i="1" dirty="0" smtClean="0">
                        <a:latin typeface="Cambria Math"/>
                      </a:rPr>
                      <m:t>(</m:t>
                    </m:r>
                    <m:sSubSup>
                      <m:sSubSupPr>
                        <m:ctrlPr>
                          <a:rPr lang="en-US" altLang="en-US" sz="2600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en-US" sz="2600" i="1" dirty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altLang="en-US" sz="2600" i="1" dirty="0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US" altLang="en-US" sz="2600" i="1" dirty="0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altLang="en-US" sz="2600" i="1" dirty="0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altLang="en-US" sz="2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600" i="1" dirty="0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altLang="en-US" sz="2600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altLang="en-US" sz="2600" b="0" i="1" dirty="0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en-US" sz="2600" i="1" dirty="0" smtClean="0">
                        <a:latin typeface="Cambria Math"/>
                      </a:rPr>
                      <m:t>); </m:t>
                    </m:r>
                  </m:oMath>
                </a14:m>
                <a:r>
                  <a:rPr lang="en-US" altLang="en-US" sz="2600" dirty="0"/>
                  <a:t>and</a:t>
                </a:r>
              </a:p>
              <a:p>
                <a:pPr lvl="1" eaLnBrk="1" hangingPunct="1">
                  <a:lnSpc>
                    <a:spcPct val="90000"/>
                  </a:lnSpc>
                </a:pPr>
                <a:r>
                  <a:rPr lang="en-US" altLang="en-US" sz="2600" dirty="0"/>
                  <a:t>for some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600" i="1" dirty="0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altLang="en-US" sz="2600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altLang="en-US" sz="2600" b="0" i="1" dirty="0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en-US" sz="2600" b="0" i="1" dirty="0" smtClean="0">
                        <a:latin typeface="Cambria Math"/>
                      </a:rPr>
                      <m:t>,</m:t>
                    </m:r>
                    <m:r>
                      <a:rPr lang="en-US" altLang="en-US" sz="2600" i="1" dirty="0" smtClean="0">
                        <a:latin typeface="Cambria Math"/>
                      </a:rPr>
                      <m:t> </m:t>
                    </m:r>
                    <m:r>
                      <a:rPr lang="en-US" altLang="en-US" sz="2600" b="0" i="1" dirty="0" smtClean="0">
                        <a:latin typeface="Cambria Math"/>
                      </a:rPr>
                      <m:t> </m:t>
                    </m:r>
                    <m:r>
                      <a:rPr lang="en-US" altLang="en-US" sz="2600" i="1" dirty="0" err="1" smtClean="0">
                        <a:latin typeface="Cambria Math"/>
                      </a:rPr>
                      <m:t>𝑢</m:t>
                    </m:r>
                    <m:r>
                      <a:rPr lang="en-US" altLang="en-US" sz="2600" i="1" baseline="-25000" dirty="0" err="1" smtClean="0">
                        <a:latin typeface="Cambria Math"/>
                      </a:rPr>
                      <m:t>𝑖</m:t>
                    </m:r>
                    <m:r>
                      <a:rPr lang="en-US" altLang="en-US" sz="2600" i="1" dirty="0" smtClean="0">
                        <a:latin typeface="Cambria Math"/>
                      </a:rPr>
                      <m:t>(</m:t>
                    </m:r>
                    <m:r>
                      <a:rPr lang="en-US" altLang="en-US" sz="2600" i="1" dirty="0" err="1" smtClean="0">
                        <a:latin typeface="Cambria Math"/>
                      </a:rPr>
                      <m:t>𝑠</m:t>
                    </m:r>
                    <m:r>
                      <a:rPr lang="en-US" altLang="en-US" sz="2600" i="1" baseline="-25000" dirty="0" err="1" smtClean="0">
                        <a:latin typeface="Cambria Math"/>
                      </a:rPr>
                      <m:t>𝑖</m:t>
                    </m:r>
                    <m:r>
                      <a:rPr lang="en-US" altLang="en-US" sz="2600" i="1" baseline="-25000" dirty="0" smtClean="0">
                        <a:latin typeface="Cambria Math"/>
                      </a:rPr>
                      <m:t> </m:t>
                    </m:r>
                    <m:r>
                      <a:rPr lang="en-US" altLang="en-US" sz="2600" i="1" dirty="0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altLang="en-US" sz="2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600" i="1" dirty="0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altLang="en-US" sz="2600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altLang="en-US" sz="2600" b="0" i="1" dirty="0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en-US" sz="2600" i="1" dirty="0" smtClean="0">
                        <a:latin typeface="Cambria Math"/>
                      </a:rPr>
                      <m:t>) &gt; </m:t>
                    </m:r>
                    <m:r>
                      <a:rPr lang="en-US" altLang="en-US" sz="2600" i="1" dirty="0" err="1" smtClean="0">
                        <a:latin typeface="Cambria Math"/>
                      </a:rPr>
                      <m:t>𝑢</m:t>
                    </m:r>
                    <m:r>
                      <a:rPr lang="en-US" altLang="en-US" sz="2600" i="1" baseline="-25000" dirty="0" err="1" smtClean="0">
                        <a:latin typeface="Cambria Math"/>
                      </a:rPr>
                      <m:t>𝑖</m:t>
                    </m:r>
                    <m:r>
                      <a:rPr lang="en-US" altLang="en-US" sz="2600" i="1" dirty="0" smtClean="0">
                        <a:latin typeface="Cambria Math"/>
                      </a:rPr>
                      <m:t>(</m:t>
                    </m:r>
                    <m:r>
                      <a:rPr lang="en-US" altLang="en-US" sz="2600" i="1" dirty="0" err="1" smtClean="0">
                        <a:latin typeface="Cambria Math"/>
                      </a:rPr>
                      <m:t>𝑠</m:t>
                    </m:r>
                    <m:r>
                      <a:rPr lang="en-US" altLang="en-US" sz="2600" i="1" baseline="-25000" dirty="0" err="1" smtClean="0">
                        <a:latin typeface="Cambria Math"/>
                      </a:rPr>
                      <m:t>𝑖</m:t>
                    </m:r>
                    <m:r>
                      <a:rPr lang="en-US" altLang="en-US" sz="2600" i="1" dirty="0" smtClean="0">
                        <a:latin typeface="Cambria Math"/>
                      </a:rPr>
                      <m:t>’, </m:t>
                    </m:r>
                    <m:sSub>
                      <m:sSubPr>
                        <m:ctrlPr>
                          <a:rPr lang="en-US" altLang="en-US" sz="2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600" i="1" dirty="0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altLang="en-US" sz="2600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altLang="en-US" sz="2600" b="0" i="1" dirty="0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en-US" sz="2600" i="1" dirty="0" smtClean="0">
                        <a:latin typeface="Cambria Math"/>
                      </a:rPr>
                      <m:t>)</m:t>
                    </m:r>
                  </m:oMath>
                </a14:m>
                <a:endParaRPr lang="en-US" altLang="en-US" sz="2600" dirty="0">
                  <a:sym typeface="Symbol" pitchFamily="18" charset="2"/>
                </a:endParaRPr>
              </a:p>
              <a:p>
                <a:pPr lvl="1" eaLnBrk="1" hangingPunct="1">
                  <a:lnSpc>
                    <a:spcPct val="90000"/>
                  </a:lnSpc>
                </a:pPr>
                <a:endParaRPr lang="en-US" altLang="en-US" sz="2600" dirty="0"/>
              </a:p>
            </p:txBody>
          </p:sp>
        </mc:Choice>
        <mc:Fallback xmlns="">
          <p:sp>
            <p:nvSpPr>
              <p:cNvPr id="819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914400"/>
                <a:ext cx="9144000" cy="2590800"/>
              </a:xfrm>
              <a:blipFill>
                <a:blip r:embed="rId2"/>
                <a:stretch>
                  <a:fillRect l="-533" t="-3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8979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486349"/>
              </p:ext>
            </p:extLst>
          </p:nvPr>
        </p:nvGraphicFramePr>
        <p:xfrm>
          <a:off x="4579938" y="4013200"/>
          <a:ext cx="4283075" cy="2786064"/>
        </p:xfrm>
        <a:graphic>
          <a:graphicData uri="http://schemas.openxmlformats.org/drawingml/2006/table">
            <a:tbl>
              <a:tblPr/>
              <a:tblGrid>
                <a:gridCol w="1352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5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52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5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-1</a:t>
                      </a: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-1</a:t>
                      </a: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-1</a:t>
                      </a: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9820" name="Freeform 28"/>
          <p:cNvSpPr>
            <a:spLocks/>
          </p:cNvSpPr>
          <p:nvPr/>
        </p:nvSpPr>
        <p:spPr bwMode="auto">
          <a:xfrm>
            <a:off x="3403600" y="4419600"/>
            <a:ext cx="711200" cy="990600"/>
          </a:xfrm>
          <a:custGeom>
            <a:avLst/>
            <a:gdLst>
              <a:gd name="T0" fmla="*/ 2147483647 w 448"/>
              <a:gd name="T1" fmla="*/ 0 h 624"/>
              <a:gd name="T2" fmla="*/ 2147483647 w 448"/>
              <a:gd name="T3" fmla="*/ 2147483647 h 624"/>
              <a:gd name="T4" fmla="*/ 2147483647 w 448"/>
              <a:gd name="T5" fmla="*/ 2147483647 h 624"/>
              <a:gd name="T6" fmla="*/ 2147483647 w 448"/>
              <a:gd name="T7" fmla="*/ 2147483647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448"/>
              <a:gd name="T13" fmla="*/ 0 h 624"/>
              <a:gd name="T14" fmla="*/ 448 w 448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8" h="624">
                <a:moveTo>
                  <a:pt x="400" y="0"/>
                </a:moveTo>
                <a:cubicBezTo>
                  <a:pt x="260" y="52"/>
                  <a:pt x="120" y="104"/>
                  <a:pt x="64" y="192"/>
                </a:cubicBezTo>
                <a:cubicBezTo>
                  <a:pt x="8" y="280"/>
                  <a:pt x="0" y="456"/>
                  <a:pt x="64" y="528"/>
                </a:cubicBezTo>
                <a:cubicBezTo>
                  <a:pt x="128" y="600"/>
                  <a:pt x="288" y="612"/>
                  <a:pt x="448" y="624"/>
                </a:cubicBezTo>
              </a:path>
            </a:pathLst>
          </a:custGeom>
          <a:noFill/>
          <a:ln w="38100" cap="flat" cmpd="sng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821" name="Freeform 29"/>
          <p:cNvSpPr>
            <a:spLocks/>
          </p:cNvSpPr>
          <p:nvPr/>
        </p:nvSpPr>
        <p:spPr bwMode="auto">
          <a:xfrm>
            <a:off x="2984500" y="4572000"/>
            <a:ext cx="977900" cy="1905000"/>
          </a:xfrm>
          <a:custGeom>
            <a:avLst/>
            <a:gdLst>
              <a:gd name="T0" fmla="*/ 2147483647 w 616"/>
              <a:gd name="T1" fmla="*/ 0 h 1104"/>
              <a:gd name="T2" fmla="*/ 2147483647 w 616"/>
              <a:gd name="T3" fmla="*/ 2147483647 h 1104"/>
              <a:gd name="T4" fmla="*/ 2147483647 w 616"/>
              <a:gd name="T5" fmla="*/ 2147483647 h 1104"/>
              <a:gd name="T6" fmla="*/ 2147483647 w 616"/>
              <a:gd name="T7" fmla="*/ 2147483647 h 1104"/>
              <a:gd name="T8" fmla="*/ 0 60000 65536"/>
              <a:gd name="T9" fmla="*/ 0 60000 65536"/>
              <a:gd name="T10" fmla="*/ 0 60000 65536"/>
              <a:gd name="T11" fmla="*/ 0 60000 65536"/>
              <a:gd name="T12" fmla="*/ 0 w 616"/>
              <a:gd name="T13" fmla="*/ 0 h 1104"/>
              <a:gd name="T14" fmla="*/ 616 w 616"/>
              <a:gd name="T15" fmla="*/ 1104 h 11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16" h="1104">
                <a:moveTo>
                  <a:pt x="616" y="0"/>
                </a:moveTo>
                <a:cubicBezTo>
                  <a:pt x="396" y="144"/>
                  <a:pt x="176" y="288"/>
                  <a:pt x="88" y="432"/>
                </a:cubicBezTo>
                <a:cubicBezTo>
                  <a:pt x="0" y="576"/>
                  <a:pt x="24" y="752"/>
                  <a:pt x="88" y="864"/>
                </a:cubicBezTo>
                <a:cubicBezTo>
                  <a:pt x="152" y="976"/>
                  <a:pt x="312" y="1040"/>
                  <a:pt x="472" y="1104"/>
                </a:cubicBezTo>
              </a:path>
            </a:pathLst>
          </a:custGeom>
          <a:noFill/>
          <a:ln w="38100" cap="flat" cmpd="sng">
            <a:solidFill>
              <a:srgbClr val="008000"/>
            </a:solidFill>
            <a:prstDash val="solid"/>
            <a:round/>
            <a:headEnd type="arrow" w="med" len="med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822" name="Text Box 30"/>
          <p:cNvSpPr txBox="1">
            <a:spLocks noChangeArrowheads="1"/>
          </p:cNvSpPr>
          <p:nvPr/>
        </p:nvSpPr>
        <p:spPr bwMode="auto">
          <a:xfrm>
            <a:off x="1752600" y="4419600"/>
            <a:ext cx="184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strict dominance</a:t>
            </a:r>
          </a:p>
        </p:txBody>
      </p:sp>
      <p:sp>
        <p:nvSpPr>
          <p:cNvPr id="289823" name="Text Box 31"/>
          <p:cNvSpPr txBox="1">
            <a:spLocks noChangeArrowheads="1"/>
          </p:cNvSpPr>
          <p:nvPr/>
        </p:nvSpPr>
        <p:spPr bwMode="auto">
          <a:xfrm>
            <a:off x="1143000" y="5334000"/>
            <a:ext cx="189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8000"/>
                </a:solidFill>
              </a:rPr>
              <a:t>weak dominance</a:t>
            </a: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6908215" y="1447800"/>
            <a:ext cx="26908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i="1" dirty="0"/>
              <a:t>-</a:t>
            </a:r>
            <a:r>
              <a:rPr lang="en-US" altLang="en-US" sz="2000" i="1" dirty="0" err="1"/>
              <a:t>i</a:t>
            </a:r>
            <a:r>
              <a:rPr lang="en-US" altLang="en-US" sz="2000" i="1" dirty="0"/>
              <a:t> = “the player(s) other than </a:t>
            </a:r>
            <a:r>
              <a:rPr lang="en-US" altLang="en-US" sz="2000" i="1" dirty="0" err="1"/>
              <a:t>i</a:t>
            </a:r>
            <a:r>
              <a:rPr lang="en-US" altLang="en-US" sz="2000" i="1" dirty="0"/>
              <a:t>”</a:t>
            </a:r>
          </a:p>
        </p:txBody>
      </p:sp>
      <p:sp>
        <p:nvSpPr>
          <p:cNvPr id="289825" name="Freeform 33"/>
          <p:cNvSpPr>
            <a:spLocks/>
          </p:cNvSpPr>
          <p:nvPr/>
        </p:nvSpPr>
        <p:spPr bwMode="auto">
          <a:xfrm>
            <a:off x="3327400" y="5562600"/>
            <a:ext cx="787400" cy="914400"/>
          </a:xfrm>
          <a:custGeom>
            <a:avLst/>
            <a:gdLst>
              <a:gd name="T0" fmla="*/ 2147483647 w 400"/>
              <a:gd name="T1" fmla="*/ 2147483647 h 480"/>
              <a:gd name="T2" fmla="*/ 2147483647 w 400"/>
              <a:gd name="T3" fmla="*/ 2147483647 h 480"/>
              <a:gd name="T4" fmla="*/ 2147483647 w 400"/>
              <a:gd name="T5" fmla="*/ 0 h 480"/>
              <a:gd name="T6" fmla="*/ 0 60000 65536"/>
              <a:gd name="T7" fmla="*/ 0 60000 65536"/>
              <a:gd name="T8" fmla="*/ 0 60000 65536"/>
              <a:gd name="T9" fmla="*/ 0 w 400"/>
              <a:gd name="T10" fmla="*/ 0 h 480"/>
              <a:gd name="T11" fmla="*/ 400 w 400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0" h="480">
                <a:moveTo>
                  <a:pt x="304" y="480"/>
                </a:moveTo>
                <a:cubicBezTo>
                  <a:pt x="152" y="352"/>
                  <a:pt x="0" y="224"/>
                  <a:pt x="16" y="144"/>
                </a:cubicBezTo>
                <a:cubicBezTo>
                  <a:pt x="32" y="64"/>
                  <a:pt x="216" y="32"/>
                  <a:pt x="400" y="0"/>
                </a:cubicBezTo>
              </a:path>
            </a:pathLst>
          </a:custGeom>
          <a:noFill/>
          <a:ln w="38100" cap="flat" cmpd="sng">
            <a:solidFill>
              <a:srgbClr val="008000"/>
            </a:solidFill>
            <a:prstDash val="solid"/>
            <a:round/>
            <a:headEnd type="arrow" w="med" len="med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038600" y="4127212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U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38600" y="5105400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37020" y="6032212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29200" y="3429000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99220" y="3429000"/>
            <a:ext cx="5725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772400" y="3429000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6692430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  <p:bldP spid="289820" grpId="0" animBg="1"/>
      <p:bldP spid="289821" grpId="0" animBg="1"/>
      <p:bldP spid="289822" grpId="0"/>
      <p:bldP spid="289823" grpId="0"/>
      <p:bldP spid="289825" grpId="0" animBg="1"/>
      <p:bldP spid="2" grpId="0"/>
      <p:bldP spid="18" grpId="0"/>
      <p:bldP spid="19" grpId="0"/>
      <p:bldP spid="20" grpId="0"/>
      <p:bldP spid="21" grpId="0"/>
      <p:bldP spid="2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63500"/>
            <a:ext cx="9144000" cy="749300"/>
          </a:xfrm>
          <a:noFill/>
          <a:ln/>
        </p:spPr>
        <p:txBody>
          <a:bodyPr/>
          <a:lstStyle/>
          <a:p>
            <a:r>
              <a:rPr lang="en-US" altLang="en-US" sz="3600" dirty="0"/>
              <a:t>Converting Bayesian games to normal form</a:t>
            </a:r>
          </a:p>
        </p:txBody>
      </p:sp>
      <p:sp>
        <p:nvSpPr>
          <p:cNvPr id="109588" name="Text Box 20"/>
          <p:cNvSpPr txBox="1">
            <a:spLocks noChangeArrowheads="1"/>
          </p:cNvSpPr>
          <p:nvPr/>
        </p:nvSpPr>
        <p:spPr bwMode="auto">
          <a:xfrm>
            <a:off x="388938" y="4243388"/>
            <a:ext cx="1225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dirty="0"/>
              <a:t>type 1: U</a:t>
            </a:r>
          </a:p>
          <a:p>
            <a:pPr eaLnBrk="0" hangingPunct="0"/>
            <a:r>
              <a:rPr lang="en-US" altLang="en-US" dirty="0"/>
              <a:t> type 2: U </a:t>
            </a:r>
          </a:p>
        </p:txBody>
      </p:sp>
      <p:sp>
        <p:nvSpPr>
          <p:cNvPr id="109589" name="Text Box 21"/>
          <p:cNvSpPr txBox="1">
            <a:spLocks noChangeArrowheads="1"/>
          </p:cNvSpPr>
          <p:nvPr/>
        </p:nvSpPr>
        <p:spPr bwMode="auto">
          <a:xfrm>
            <a:off x="398463" y="4910138"/>
            <a:ext cx="1225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type 1: U</a:t>
            </a:r>
          </a:p>
          <a:p>
            <a:pPr eaLnBrk="0" hangingPunct="0"/>
            <a:r>
              <a:rPr lang="en-US" altLang="en-US"/>
              <a:t> type 2: D </a:t>
            </a:r>
          </a:p>
        </p:txBody>
      </p:sp>
      <p:sp>
        <p:nvSpPr>
          <p:cNvPr id="109590" name="Text Box 22"/>
          <p:cNvSpPr txBox="1">
            <a:spLocks noChangeArrowheads="1"/>
          </p:cNvSpPr>
          <p:nvPr/>
        </p:nvSpPr>
        <p:spPr bwMode="auto">
          <a:xfrm>
            <a:off x="398463" y="5557838"/>
            <a:ext cx="1225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type 1: D</a:t>
            </a:r>
          </a:p>
          <a:p>
            <a:pPr eaLnBrk="0" hangingPunct="0"/>
            <a:r>
              <a:rPr lang="en-US" altLang="en-US"/>
              <a:t> type 2: U </a:t>
            </a:r>
          </a:p>
        </p:txBody>
      </p:sp>
      <p:sp>
        <p:nvSpPr>
          <p:cNvPr id="109591" name="Text Box 23"/>
          <p:cNvSpPr txBox="1">
            <a:spLocks noChangeArrowheads="1"/>
          </p:cNvSpPr>
          <p:nvPr/>
        </p:nvSpPr>
        <p:spPr bwMode="auto">
          <a:xfrm>
            <a:off x="379413" y="6215063"/>
            <a:ext cx="1225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type 1: D</a:t>
            </a:r>
          </a:p>
          <a:p>
            <a:pPr eaLnBrk="0" hangingPunct="0"/>
            <a:r>
              <a:rPr lang="en-US" altLang="en-US"/>
              <a:t> type 2: D </a:t>
            </a:r>
          </a:p>
        </p:txBody>
      </p:sp>
      <p:graphicFrame>
        <p:nvGraphicFramePr>
          <p:cNvPr id="109639" name="Group 71"/>
          <p:cNvGraphicFramePr>
            <a:graphicFrameLocks noGrp="1"/>
          </p:cNvGraphicFramePr>
          <p:nvPr/>
        </p:nvGraphicFramePr>
        <p:xfrm>
          <a:off x="1676400" y="4268788"/>
          <a:ext cx="4352925" cy="2574926"/>
        </p:xfrm>
        <a:graphic>
          <a:graphicData uri="http://schemas.openxmlformats.org/drawingml/2006/table">
            <a:tbl>
              <a:tblPr/>
              <a:tblGrid>
                <a:gridCol w="1089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7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9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74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45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9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4, 3.5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4, 3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4, 4.5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5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2, 3.5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3, 4.5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3, 3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9666" name="Text Box 98"/>
          <p:cNvSpPr txBox="1">
            <a:spLocks noChangeArrowheads="1"/>
          </p:cNvSpPr>
          <p:nvPr/>
        </p:nvSpPr>
        <p:spPr bwMode="auto">
          <a:xfrm>
            <a:off x="1608138" y="3652838"/>
            <a:ext cx="1187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type 1: L</a:t>
            </a:r>
          </a:p>
          <a:p>
            <a:pPr eaLnBrk="0" hangingPunct="0"/>
            <a:r>
              <a:rPr lang="en-US" altLang="en-US"/>
              <a:t> type 2: L </a:t>
            </a:r>
          </a:p>
        </p:txBody>
      </p:sp>
      <p:sp>
        <p:nvSpPr>
          <p:cNvPr id="109667" name="Text Box 99"/>
          <p:cNvSpPr txBox="1">
            <a:spLocks noChangeArrowheads="1"/>
          </p:cNvSpPr>
          <p:nvPr/>
        </p:nvSpPr>
        <p:spPr bwMode="auto">
          <a:xfrm>
            <a:off x="2703513" y="3652838"/>
            <a:ext cx="1225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type 1: L</a:t>
            </a:r>
          </a:p>
          <a:p>
            <a:pPr eaLnBrk="0" hangingPunct="0"/>
            <a:r>
              <a:rPr lang="en-US" altLang="en-US"/>
              <a:t> type 2: R </a:t>
            </a:r>
          </a:p>
        </p:txBody>
      </p:sp>
      <p:sp>
        <p:nvSpPr>
          <p:cNvPr id="109668" name="Text Box 100"/>
          <p:cNvSpPr txBox="1">
            <a:spLocks noChangeArrowheads="1"/>
          </p:cNvSpPr>
          <p:nvPr/>
        </p:nvSpPr>
        <p:spPr bwMode="auto">
          <a:xfrm>
            <a:off x="3798888" y="3652838"/>
            <a:ext cx="1187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type 1: R</a:t>
            </a:r>
          </a:p>
          <a:p>
            <a:pPr eaLnBrk="0" hangingPunct="0"/>
            <a:r>
              <a:rPr lang="en-US" altLang="en-US"/>
              <a:t> type 2: L </a:t>
            </a:r>
          </a:p>
        </p:txBody>
      </p:sp>
      <p:sp>
        <p:nvSpPr>
          <p:cNvPr id="109669" name="Text Box 101"/>
          <p:cNvSpPr txBox="1">
            <a:spLocks noChangeArrowheads="1"/>
          </p:cNvSpPr>
          <p:nvPr/>
        </p:nvSpPr>
        <p:spPr bwMode="auto">
          <a:xfrm>
            <a:off x="4875213" y="3652838"/>
            <a:ext cx="1225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/>
              <a:t>type 1: R</a:t>
            </a:r>
          </a:p>
          <a:p>
            <a:pPr eaLnBrk="0" hangingPunct="0"/>
            <a:r>
              <a:rPr lang="en-US" altLang="en-US"/>
              <a:t> type 2: R </a:t>
            </a:r>
          </a:p>
        </p:txBody>
      </p:sp>
      <p:sp>
        <p:nvSpPr>
          <p:cNvPr id="109670" name="Text Box 102"/>
          <p:cNvSpPr txBox="1">
            <a:spLocks noChangeArrowheads="1"/>
          </p:cNvSpPr>
          <p:nvPr/>
        </p:nvSpPr>
        <p:spPr bwMode="auto">
          <a:xfrm>
            <a:off x="6327775" y="4779963"/>
            <a:ext cx="21383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CC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2200"/>
              <a:t>exponential blowup in size</a:t>
            </a:r>
          </a:p>
        </p:txBody>
      </p:sp>
      <p:graphicFrame>
        <p:nvGraphicFramePr>
          <p:cNvPr id="39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917331"/>
              </p:ext>
            </p:extLst>
          </p:nvPr>
        </p:nvGraphicFramePr>
        <p:xfrm>
          <a:off x="2857500" y="1055688"/>
          <a:ext cx="1209675" cy="908050"/>
        </p:xfrm>
        <a:graphic>
          <a:graphicData uri="http://schemas.openxmlformats.org/drawingml/2006/table">
            <a:tbl>
              <a:tblPr/>
              <a:tblGrid>
                <a:gridCol w="606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2451100" y="1047750"/>
            <a:ext cx="3857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 dirty="0">
                <a:solidFill>
                  <a:srgbClr val="FF0000"/>
                </a:solidFill>
                <a:latin typeface="Times New Roman" pitchFamily="18" charset="0"/>
              </a:rPr>
              <a:t>U</a:t>
            </a:r>
          </a:p>
        </p:txBody>
      </p:sp>
      <p:sp>
        <p:nvSpPr>
          <p:cNvPr id="41" name="Text Box 16"/>
          <p:cNvSpPr txBox="1">
            <a:spLocks noChangeArrowheads="1"/>
          </p:cNvSpPr>
          <p:nvPr/>
        </p:nvSpPr>
        <p:spPr bwMode="auto">
          <a:xfrm>
            <a:off x="2460625" y="1514475"/>
            <a:ext cx="3857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rgbClr val="FF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42" name="Text Box 17"/>
          <p:cNvSpPr txBox="1">
            <a:spLocks noChangeArrowheads="1"/>
          </p:cNvSpPr>
          <p:nvPr/>
        </p:nvSpPr>
        <p:spPr bwMode="auto">
          <a:xfrm>
            <a:off x="2970213" y="628650"/>
            <a:ext cx="355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3602038" y="628650"/>
            <a:ext cx="36988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R</a:t>
            </a:r>
          </a:p>
        </p:txBody>
      </p:sp>
      <p:sp>
        <p:nvSpPr>
          <p:cNvPr id="44" name="Text Box 19"/>
          <p:cNvSpPr txBox="1">
            <a:spLocks noChangeArrowheads="1"/>
          </p:cNvSpPr>
          <p:nvPr/>
        </p:nvSpPr>
        <p:spPr bwMode="auto">
          <a:xfrm>
            <a:off x="457200" y="1057275"/>
            <a:ext cx="2133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 dirty="0">
                <a:solidFill>
                  <a:srgbClr val="FF0000"/>
                </a:solidFill>
                <a:latin typeface="Times New Roman" pitchFamily="18" charset="0"/>
              </a:rPr>
              <a:t>row player</a:t>
            </a:r>
          </a:p>
          <a:p>
            <a:pPr eaLnBrk="0" hangingPunct="0"/>
            <a:r>
              <a:rPr lang="en-US" altLang="en-US" sz="2200" dirty="0">
                <a:latin typeface="Times New Roman" pitchFamily="18" charset="0"/>
              </a:rPr>
              <a:t>type 1 (prob. 0.5)</a:t>
            </a:r>
          </a:p>
        </p:txBody>
      </p:sp>
      <p:sp>
        <p:nvSpPr>
          <p:cNvPr id="45" name="Text Box 20"/>
          <p:cNvSpPr txBox="1">
            <a:spLocks noChangeArrowheads="1"/>
          </p:cNvSpPr>
          <p:nvPr/>
        </p:nvSpPr>
        <p:spPr bwMode="auto">
          <a:xfrm>
            <a:off x="457200" y="2486025"/>
            <a:ext cx="2133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 dirty="0">
                <a:solidFill>
                  <a:srgbClr val="FF0000"/>
                </a:solidFill>
                <a:latin typeface="Times New Roman" pitchFamily="18" charset="0"/>
              </a:rPr>
              <a:t>row player</a:t>
            </a:r>
          </a:p>
          <a:p>
            <a:pPr eaLnBrk="0" hangingPunct="0"/>
            <a:r>
              <a:rPr lang="en-US" altLang="en-US" sz="2200" dirty="0">
                <a:latin typeface="Times New Roman" pitchFamily="18" charset="0"/>
              </a:rPr>
              <a:t>type 2 (prob. 0.5)</a:t>
            </a:r>
          </a:p>
        </p:txBody>
      </p:sp>
      <p:graphicFrame>
        <p:nvGraphicFramePr>
          <p:cNvPr id="46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666163"/>
              </p:ext>
            </p:extLst>
          </p:nvPr>
        </p:nvGraphicFramePr>
        <p:xfrm>
          <a:off x="2847975" y="2436813"/>
          <a:ext cx="1209675" cy="908050"/>
        </p:xfrm>
        <a:graphic>
          <a:graphicData uri="http://schemas.openxmlformats.org/drawingml/2006/table">
            <a:tbl>
              <a:tblPr/>
              <a:tblGrid>
                <a:gridCol w="606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7" name="Text Box 32"/>
          <p:cNvSpPr txBox="1">
            <a:spLocks noChangeArrowheads="1"/>
          </p:cNvSpPr>
          <p:nvPr/>
        </p:nvSpPr>
        <p:spPr bwMode="auto">
          <a:xfrm>
            <a:off x="2441575" y="2428875"/>
            <a:ext cx="3857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rgbClr val="FF0000"/>
                </a:solidFill>
                <a:latin typeface="Times New Roman" pitchFamily="18" charset="0"/>
              </a:rPr>
              <a:t>U</a:t>
            </a:r>
          </a:p>
        </p:txBody>
      </p:sp>
      <p:sp>
        <p:nvSpPr>
          <p:cNvPr id="48" name="Text Box 33"/>
          <p:cNvSpPr txBox="1">
            <a:spLocks noChangeArrowheads="1"/>
          </p:cNvSpPr>
          <p:nvPr/>
        </p:nvSpPr>
        <p:spPr bwMode="auto">
          <a:xfrm>
            <a:off x="2451100" y="2895600"/>
            <a:ext cx="3857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rgbClr val="FF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49" name="Text Box 34"/>
          <p:cNvSpPr txBox="1">
            <a:spLocks noChangeArrowheads="1"/>
          </p:cNvSpPr>
          <p:nvPr/>
        </p:nvSpPr>
        <p:spPr bwMode="auto">
          <a:xfrm>
            <a:off x="2960688" y="2009775"/>
            <a:ext cx="355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50" name="Text Box 35"/>
          <p:cNvSpPr txBox="1">
            <a:spLocks noChangeArrowheads="1"/>
          </p:cNvSpPr>
          <p:nvPr/>
        </p:nvSpPr>
        <p:spPr bwMode="auto">
          <a:xfrm>
            <a:off x="3592513" y="2009775"/>
            <a:ext cx="36988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R</a:t>
            </a:r>
          </a:p>
        </p:txBody>
      </p:sp>
      <p:graphicFrame>
        <p:nvGraphicFramePr>
          <p:cNvPr id="51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73132"/>
              </p:ext>
            </p:extLst>
          </p:nvPr>
        </p:nvGraphicFramePr>
        <p:xfrm>
          <a:off x="7153275" y="1036638"/>
          <a:ext cx="1209675" cy="908050"/>
        </p:xfrm>
        <a:graphic>
          <a:graphicData uri="http://schemas.openxmlformats.org/drawingml/2006/table">
            <a:tbl>
              <a:tblPr/>
              <a:tblGrid>
                <a:gridCol w="606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2" name="Text Box 47"/>
          <p:cNvSpPr txBox="1">
            <a:spLocks noChangeArrowheads="1"/>
          </p:cNvSpPr>
          <p:nvPr/>
        </p:nvSpPr>
        <p:spPr bwMode="auto">
          <a:xfrm>
            <a:off x="6746875" y="1028700"/>
            <a:ext cx="3857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rgbClr val="FF0000"/>
                </a:solidFill>
                <a:latin typeface="Times New Roman" pitchFamily="18" charset="0"/>
              </a:rPr>
              <a:t>U</a:t>
            </a:r>
          </a:p>
        </p:txBody>
      </p:sp>
      <p:sp>
        <p:nvSpPr>
          <p:cNvPr id="53" name="Text Box 48"/>
          <p:cNvSpPr txBox="1">
            <a:spLocks noChangeArrowheads="1"/>
          </p:cNvSpPr>
          <p:nvPr/>
        </p:nvSpPr>
        <p:spPr bwMode="auto">
          <a:xfrm>
            <a:off x="6756400" y="1495425"/>
            <a:ext cx="3857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rgbClr val="FF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54" name="Text Box 49"/>
          <p:cNvSpPr txBox="1">
            <a:spLocks noChangeArrowheads="1"/>
          </p:cNvSpPr>
          <p:nvPr/>
        </p:nvSpPr>
        <p:spPr bwMode="auto">
          <a:xfrm>
            <a:off x="7265988" y="609600"/>
            <a:ext cx="355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55" name="Text Box 50"/>
          <p:cNvSpPr txBox="1">
            <a:spLocks noChangeArrowheads="1"/>
          </p:cNvSpPr>
          <p:nvPr/>
        </p:nvSpPr>
        <p:spPr bwMode="auto">
          <a:xfrm>
            <a:off x="7897813" y="609600"/>
            <a:ext cx="36988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R</a:t>
            </a:r>
          </a:p>
        </p:txBody>
      </p:sp>
      <p:sp>
        <p:nvSpPr>
          <p:cNvPr id="56" name="Text Box 51"/>
          <p:cNvSpPr txBox="1">
            <a:spLocks noChangeArrowheads="1"/>
          </p:cNvSpPr>
          <p:nvPr/>
        </p:nvSpPr>
        <p:spPr bwMode="auto">
          <a:xfrm>
            <a:off x="4732338" y="1047750"/>
            <a:ext cx="2133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column player</a:t>
            </a:r>
          </a:p>
          <a:p>
            <a:pPr eaLnBrk="0" hangingPunct="0"/>
            <a:r>
              <a:rPr lang="en-US" altLang="en-US" sz="2200" dirty="0">
                <a:latin typeface="Times New Roman" pitchFamily="18" charset="0"/>
              </a:rPr>
              <a:t>type 1 (prob. 0.5)</a:t>
            </a:r>
          </a:p>
        </p:txBody>
      </p:sp>
      <p:sp>
        <p:nvSpPr>
          <p:cNvPr id="57" name="Text Box 52"/>
          <p:cNvSpPr txBox="1">
            <a:spLocks noChangeArrowheads="1"/>
          </p:cNvSpPr>
          <p:nvPr/>
        </p:nvSpPr>
        <p:spPr bwMode="auto">
          <a:xfrm>
            <a:off x="4714875" y="2466975"/>
            <a:ext cx="2133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column player</a:t>
            </a:r>
          </a:p>
          <a:p>
            <a:pPr eaLnBrk="0" hangingPunct="0"/>
            <a:r>
              <a:rPr lang="en-US" altLang="en-US" sz="2200" dirty="0">
                <a:latin typeface="Times New Roman" pitchFamily="18" charset="0"/>
              </a:rPr>
              <a:t>type 2 (prob. 0.5)</a:t>
            </a:r>
          </a:p>
        </p:txBody>
      </p:sp>
      <p:graphicFrame>
        <p:nvGraphicFramePr>
          <p:cNvPr id="58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237428"/>
              </p:ext>
            </p:extLst>
          </p:nvPr>
        </p:nvGraphicFramePr>
        <p:xfrm>
          <a:off x="7143750" y="2417763"/>
          <a:ext cx="1209675" cy="908050"/>
        </p:xfrm>
        <a:graphic>
          <a:graphicData uri="http://schemas.openxmlformats.org/drawingml/2006/table">
            <a:tbl>
              <a:tblPr/>
              <a:tblGrid>
                <a:gridCol w="606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0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9" name="Text Box 64"/>
          <p:cNvSpPr txBox="1">
            <a:spLocks noChangeArrowheads="1"/>
          </p:cNvSpPr>
          <p:nvPr/>
        </p:nvSpPr>
        <p:spPr bwMode="auto">
          <a:xfrm>
            <a:off x="6737350" y="2409825"/>
            <a:ext cx="3857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 dirty="0">
                <a:solidFill>
                  <a:srgbClr val="FF0000"/>
                </a:solidFill>
                <a:latin typeface="Times New Roman" pitchFamily="18" charset="0"/>
              </a:rPr>
              <a:t>U</a:t>
            </a:r>
          </a:p>
        </p:txBody>
      </p:sp>
      <p:sp>
        <p:nvSpPr>
          <p:cNvPr id="60" name="Text Box 65"/>
          <p:cNvSpPr txBox="1">
            <a:spLocks noChangeArrowheads="1"/>
          </p:cNvSpPr>
          <p:nvPr/>
        </p:nvSpPr>
        <p:spPr bwMode="auto">
          <a:xfrm>
            <a:off x="6746875" y="2876550"/>
            <a:ext cx="3857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rgbClr val="FF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61" name="Text Box 66"/>
          <p:cNvSpPr txBox="1">
            <a:spLocks noChangeArrowheads="1"/>
          </p:cNvSpPr>
          <p:nvPr/>
        </p:nvSpPr>
        <p:spPr bwMode="auto">
          <a:xfrm>
            <a:off x="7256463" y="1990725"/>
            <a:ext cx="3556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L</a:t>
            </a:r>
          </a:p>
        </p:txBody>
      </p:sp>
      <p:sp>
        <p:nvSpPr>
          <p:cNvPr id="62" name="Text Box 67"/>
          <p:cNvSpPr txBox="1">
            <a:spLocks noChangeArrowheads="1"/>
          </p:cNvSpPr>
          <p:nvPr/>
        </p:nvSpPr>
        <p:spPr bwMode="auto">
          <a:xfrm>
            <a:off x="7888288" y="1990725"/>
            <a:ext cx="36988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20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12954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88" grpId="0"/>
      <p:bldP spid="109589" grpId="0"/>
      <p:bldP spid="109590" grpId="0"/>
      <p:bldP spid="109591" grpId="0"/>
      <p:bldP spid="109666" grpId="0"/>
      <p:bldP spid="109667" grpId="0"/>
      <p:bldP spid="109668" grpId="0"/>
      <p:bldP spid="109669" grpId="0"/>
      <p:bldP spid="10967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901113" cy="685800"/>
          </a:xfrm>
        </p:spPr>
        <p:txBody>
          <a:bodyPr/>
          <a:lstStyle/>
          <a:p>
            <a:r>
              <a:rPr lang="en-US" altLang="en-US" sz="4800">
                <a:solidFill>
                  <a:schemeClr val="tx1"/>
                </a:solidFill>
              </a:rPr>
              <a:t>Bayes-Nash equilibrium</a:t>
            </a:r>
            <a:endParaRPr lang="en-US" altLang="en-US" sz="400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0595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28600" y="1143000"/>
                <a:ext cx="8915400" cy="5638800"/>
              </a:xfrm>
            </p:spPr>
            <p:txBody>
              <a:bodyPr/>
              <a:lstStyle/>
              <a:p>
                <a:r>
                  <a:rPr lang="en-US" altLang="en-US" sz="2800" dirty="0"/>
                  <a:t>A profile of strategies is a </a:t>
                </a:r>
                <a:r>
                  <a:rPr lang="en-US" altLang="en-US" sz="2800" dirty="0">
                    <a:solidFill>
                      <a:srgbClr val="008000"/>
                    </a:solidFill>
                  </a:rPr>
                  <a:t>Bayes-Nash equilibrium</a:t>
                </a:r>
                <a:r>
                  <a:rPr lang="en-US" altLang="en-US" sz="2800" dirty="0"/>
                  <a:t> if it is a Nash equilibrium for the normal form of the game</a:t>
                </a:r>
              </a:p>
              <a:p>
                <a:pPr lvl="1"/>
                <a:r>
                  <a:rPr lang="en-US" altLang="en-US" sz="2400" dirty="0"/>
                  <a:t>Minor caveat: each type should have &gt;0 probability</a:t>
                </a:r>
              </a:p>
              <a:p>
                <a:pPr marL="457200" lvl="1" indent="0">
                  <a:buNone/>
                </a:pPr>
                <a:endParaRPr lang="en-US" altLang="en-US" sz="2400" dirty="0"/>
              </a:p>
              <a:p>
                <a:r>
                  <a:rPr lang="en-US" altLang="en-US" sz="2800" dirty="0"/>
                  <a:t>Alternative definition: </a:t>
                </a:r>
              </a:p>
              <a:p>
                <a:pPr lvl="1"/>
                <a:r>
                  <a:rPr lang="en-US" altLang="en-US" sz="2400" dirty="0"/>
                  <a:t>Mixed strategy of player </a:t>
                </a:r>
                <a:r>
                  <a:rPr lang="en-US" altLang="en-US" sz="2400" dirty="0" err="1"/>
                  <a:t>i</a:t>
                </a:r>
                <a:r>
                  <a:rPr lang="en-US" altLang="en-US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2400" b="0" i="1" smtClean="0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altLang="en-US" sz="24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en-US" sz="2400" b="0" i="1" smtClean="0">
                        <a:latin typeface="Cambria Math"/>
                      </a:rPr>
                      <m:t>:</m:t>
                    </m:r>
                    <m:sSub>
                      <m:sSubPr>
                        <m:ctrlP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en-US" sz="2400" b="0" i="0" smtClean="0">
                            <a:latin typeface="Cambria Math"/>
                          </a:rPr>
                          <m:t>Θ</m:t>
                        </m:r>
                      </m:e>
                      <m:sub>
                        <m:r>
                          <a:rPr lang="en-US" altLang="en-US" sz="24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en-US" sz="2400" b="0" i="1" smtClean="0">
                        <a:latin typeface="Cambria Math"/>
                      </a:rPr>
                      <m:t>→</m:t>
                    </m:r>
                    <m:r>
                      <m:rPr>
                        <m:sty m:val="p"/>
                      </m:rPr>
                      <a:rPr lang="en-US" altLang="en-US" sz="2400" b="0" i="0" smtClean="0">
                        <a:latin typeface="Cambria Math"/>
                      </a:rPr>
                      <m:t>Δ</m:t>
                    </m:r>
                    <m:d>
                      <m:dPr>
                        <m:ctrlP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sz="2400" b="0" i="1" smtClean="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altLang="en-US" sz="24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endParaRPr lang="en-US" altLang="en-US" sz="2400" b="0" dirty="0"/>
              </a:p>
              <a:p>
                <a:pPr lvl="1"/>
                <a:r>
                  <a:rPr lang="en-US" altLang="en-US" sz="2800" dirty="0"/>
                  <a:t>for every </a:t>
                </a:r>
                <a:r>
                  <a:rPr lang="en-US" altLang="en-US" sz="2800" dirty="0" err="1"/>
                  <a:t>i</a:t>
                </a:r>
                <a:r>
                  <a:rPr lang="en-US" altLang="en-US" sz="2800" dirty="0"/>
                  <a:t>, for every type </a:t>
                </a:r>
                <a:r>
                  <a:rPr lang="el-GR" altLang="en-US" sz="2800" dirty="0">
                    <a:cs typeface="Arial" charset="0"/>
                  </a:rPr>
                  <a:t>θ</a:t>
                </a:r>
                <a:r>
                  <a:rPr lang="en-US" altLang="en-US" sz="2800" baseline="-25000" dirty="0" err="1">
                    <a:cs typeface="Arial" charset="0"/>
                  </a:rPr>
                  <a:t>i</a:t>
                </a:r>
                <a:r>
                  <a:rPr lang="en-US" altLang="en-US" sz="2800" dirty="0">
                    <a:cs typeface="Arial" charset="0"/>
                  </a:rPr>
                  <a:t>, for every alternative action </a:t>
                </a:r>
                <a:r>
                  <a:rPr lang="en-US" altLang="en-US" dirty="0" err="1">
                    <a:cs typeface="Arial" charset="0"/>
                  </a:rPr>
                  <a:t>s</a:t>
                </a:r>
                <a:r>
                  <a:rPr lang="en-US" altLang="en-US" sz="2800" baseline="-25000" dirty="0" err="1">
                    <a:cs typeface="Arial" charset="0"/>
                  </a:rPr>
                  <a:t>i</a:t>
                </a:r>
                <a:r>
                  <a:rPr lang="en-US" altLang="en-US" sz="2800" dirty="0">
                    <a:cs typeface="Arial" charset="0"/>
                  </a:rPr>
                  <a:t>, we must have:</a:t>
                </a:r>
              </a:p>
              <a:p>
                <a:pPr>
                  <a:buFontTx/>
                  <a:buNone/>
                </a:pPr>
                <a:r>
                  <a:rPr lang="en-US" altLang="en-US" sz="2800" dirty="0">
                    <a:cs typeface="Arial" charset="0"/>
                  </a:rPr>
                  <a:t>	</a:t>
                </a:r>
                <a:r>
                  <a:rPr lang="el-GR" altLang="en-US" sz="2800" dirty="0">
                    <a:cs typeface="Arial" charset="0"/>
                  </a:rPr>
                  <a:t>Σ</a:t>
                </a:r>
                <a:r>
                  <a:rPr lang="el-GR" altLang="en-US" sz="2800" baseline="-25000" dirty="0">
                    <a:cs typeface="Arial" charset="0"/>
                  </a:rPr>
                  <a:t>θ</a:t>
                </a:r>
                <a:r>
                  <a:rPr lang="en-US" altLang="en-US" sz="2800" baseline="-35000" dirty="0">
                    <a:cs typeface="Arial" charset="0"/>
                  </a:rPr>
                  <a:t>-</a:t>
                </a:r>
                <a:r>
                  <a:rPr lang="en-US" altLang="en-US" sz="2800" baseline="-35000" dirty="0" err="1">
                    <a:cs typeface="Arial" charset="0"/>
                  </a:rPr>
                  <a:t>i</a:t>
                </a:r>
                <a:r>
                  <a:rPr lang="el-GR" altLang="en-US" sz="2800" dirty="0">
                    <a:cs typeface="Arial" charset="0"/>
                  </a:rPr>
                  <a:t> </a:t>
                </a:r>
                <a:r>
                  <a:rPr lang="en-US" altLang="en-US" sz="2800" dirty="0">
                    <a:cs typeface="Arial" charset="0"/>
                  </a:rPr>
                  <a:t>P(</a:t>
                </a:r>
                <a:r>
                  <a:rPr lang="el-GR" altLang="en-US" sz="2800" dirty="0">
                    <a:cs typeface="Arial" charset="0"/>
                  </a:rPr>
                  <a:t>θ</a:t>
                </a:r>
                <a:r>
                  <a:rPr lang="en-US" altLang="en-US" sz="2800" baseline="-25000" dirty="0">
                    <a:cs typeface="Arial" charset="0"/>
                  </a:rPr>
                  <a:t>-</a:t>
                </a:r>
                <a:r>
                  <a:rPr lang="en-US" altLang="en-US" sz="2800" baseline="-25000" dirty="0" err="1">
                    <a:cs typeface="Arial" charset="0"/>
                  </a:rPr>
                  <a:t>i</a:t>
                </a:r>
                <a:r>
                  <a:rPr lang="en-US" altLang="en-US" sz="2800" dirty="0">
                    <a:cs typeface="Arial" charset="0"/>
                  </a:rPr>
                  <a:t>) </a:t>
                </a:r>
                <a:r>
                  <a:rPr lang="en-US" altLang="en-US" sz="2800" dirty="0" err="1">
                    <a:cs typeface="Arial" charset="0"/>
                  </a:rPr>
                  <a:t>u</a:t>
                </a:r>
                <a:r>
                  <a:rPr lang="en-US" altLang="en-US" sz="2800" baseline="-25000" dirty="0" err="1">
                    <a:cs typeface="Arial" charset="0"/>
                  </a:rPr>
                  <a:t>i</a:t>
                </a:r>
                <a:r>
                  <a:rPr lang="en-US" altLang="en-US" sz="2800" dirty="0">
                    <a:cs typeface="Arial" charset="0"/>
                  </a:rPr>
                  <a:t>(</a:t>
                </a:r>
                <a:r>
                  <a:rPr lang="el-GR" altLang="en-US" sz="2800" dirty="0">
                    <a:cs typeface="Arial" charset="0"/>
                  </a:rPr>
                  <a:t>θ</a:t>
                </a:r>
                <a:r>
                  <a:rPr lang="en-US" altLang="en-US" sz="2800" baseline="-25000" dirty="0" err="1">
                    <a:cs typeface="Arial" charset="0"/>
                  </a:rPr>
                  <a:t>i</a:t>
                </a:r>
                <a:r>
                  <a:rPr lang="en-US" altLang="en-US" sz="2800" dirty="0">
                    <a:cs typeface="Arial" charset="0"/>
                  </a:rPr>
                  <a:t>, </a:t>
                </a:r>
                <a:r>
                  <a:rPr lang="el-GR" altLang="en-US" sz="2800" dirty="0">
                    <a:cs typeface="Arial" charset="0"/>
                  </a:rPr>
                  <a:t>σ</a:t>
                </a:r>
                <a:r>
                  <a:rPr lang="en-US" altLang="en-US" sz="2800" baseline="-25000" dirty="0" err="1">
                    <a:cs typeface="Arial" charset="0"/>
                  </a:rPr>
                  <a:t>i</a:t>
                </a:r>
                <a:r>
                  <a:rPr lang="en-US" altLang="en-US" sz="2800" dirty="0">
                    <a:cs typeface="Arial" charset="0"/>
                  </a:rPr>
                  <a:t>(</a:t>
                </a:r>
                <a:r>
                  <a:rPr lang="el-GR" altLang="en-US" sz="2800" dirty="0">
                    <a:cs typeface="Arial" charset="0"/>
                  </a:rPr>
                  <a:t>θ</a:t>
                </a:r>
                <a:r>
                  <a:rPr lang="en-US" altLang="en-US" sz="2800" baseline="-25000" dirty="0" err="1">
                    <a:cs typeface="Arial" charset="0"/>
                  </a:rPr>
                  <a:t>i</a:t>
                </a:r>
                <a:r>
                  <a:rPr lang="en-US" altLang="en-US" sz="2800" dirty="0">
                    <a:cs typeface="Arial" charset="0"/>
                  </a:rPr>
                  <a:t>), </a:t>
                </a:r>
                <a:r>
                  <a:rPr lang="el-GR" altLang="en-US" sz="2800" dirty="0">
                    <a:cs typeface="Arial" charset="0"/>
                  </a:rPr>
                  <a:t>σ</a:t>
                </a:r>
                <a:r>
                  <a:rPr lang="en-US" altLang="en-US" sz="2800" baseline="-25000" dirty="0">
                    <a:cs typeface="Arial" charset="0"/>
                  </a:rPr>
                  <a:t>-</a:t>
                </a:r>
                <a:r>
                  <a:rPr lang="en-US" altLang="en-US" sz="2800" baseline="-25000" dirty="0" err="1">
                    <a:cs typeface="Arial" charset="0"/>
                  </a:rPr>
                  <a:t>i</a:t>
                </a:r>
                <a:r>
                  <a:rPr lang="en-US" altLang="en-US" sz="2800" dirty="0">
                    <a:cs typeface="Arial" charset="0"/>
                  </a:rPr>
                  <a:t>(</a:t>
                </a:r>
                <a:r>
                  <a:rPr lang="el-GR" altLang="en-US" sz="2800" dirty="0">
                    <a:cs typeface="Arial" charset="0"/>
                  </a:rPr>
                  <a:t>θ</a:t>
                </a:r>
                <a:r>
                  <a:rPr lang="en-US" altLang="en-US" sz="2800" baseline="-25000" dirty="0">
                    <a:cs typeface="Arial" charset="0"/>
                  </a:rPr>
                  <a:t>-</a:t>
                </a:r>
                <a:r>
                  <a:rPr lang="en-US" altLang="en-US" sz="2800" baseline="-25000" dirty="0" err="1">
                    <a:cs typeface="Arial" charset="0"/>
                  </a:rPr>
                  <a:t>i</a:t>
                </a:r>
                <a:r>
                  <a:rPr lang="en-US" altLang="en-US" sz="2800" dirty="0">
                    <a:cs typeface="Arial" charset="0"/>
                  </a:rPr>
                  <a:t>)) ≥  </a:t>
                </a:r>
                <a:r>
                  <a:rPr lang="el-GR" altLang="en-US" sz="2800" dirty="0">
                    <a:cs typeface="Arial" charset="0"/>
                  </a:rPr>
                  <a:t>Σ</a:t>
                </a:r>
                <a:r>
                  <a:rPr lang="el-GR" altLang="en-US" sz="2800" baseline="-25000" dirty="0">
                    <a:cs typeface="Arial" charset="0"/>
                  </a:rPr>
                  <a:t>θ</a:t>
                </a:r>
                <a:r>
                  <a:rPr lang="en-US" altLang="en-US" sz="2800" baseline="-35000" dirty="0">
                    <a:cs typeface="Arial" charset="0"/>
                  </a:rPr>
                  <a:t>-</a:t>
                </a:r>
                <a:r>
                  <a:rPr lang="en-US" altLang="en-US" sz="2800" baseline="-35000" dirty="0" err="1">
                    <a:cs typeface="Arial" charset="0"/>
                  </a:rPr>
                  <a:t>i</a:t>
                </a:r>
                <a:r>
                  <a:rPr lang="el-GR" altLang="en-US" sz="2800" dirty="0">
                    <a:cs typeface="Arial" charset="0"/>
                  </a:rPr>
                  <a:t> </a:t>
                </a:r>
                <a:r>
                  <a:rPr lang="en-US" altLang="en-US" sz="2800" dirty="0">
                    <a:cs typeface="Arial" charset="0"/>
                  </a:rPr>
                  <a:t>P(</a:t>
                </a:r>
                <a:r>
                  <a:rPr lang="el-GR" altLang="en-US" sz="2800" dirty="0">
                    <a:cs typeface="Arial" charset="0"/>
                  </a:rPr>
                  <a:t>θ</a:t>
                </a:r>
                <a:r>
                  <a:rPr lang="en-US" altLang="en-US" sz="2800" baseline="-25000" dirty="0">
                    <a:cs typeface="Arial" charset="0"/>
                  </a:rPr>
                  <a:t>-</a:t>
                </a:r>
                <a:r>
                  <a:rPr lang="en-US" altLang="en-US" sz="2800" baseline="-25000" dirty="0" err="1">
                    <a:cs typeface="Arial" charset="0"/>
                  </a:rPr>
                  <a:t>i</a:t>
                </a:r>
                <a:r>
                  <a:rPr lang="en-US" altLang="en-US" sz="2800" dirty="0">
                    <a:cs typeface="Arial" charset="0"/>
                  </a:rPr>
                  <a:t>) </a:t>
                </a:r>
                <a:r>
                  <a:rPr lang="en-US" altLang="en-US" sz="2800" dirty="0" err="1">
                    <a:cs typeface="Arial" charset="0"/>
                  </a:rPr>
                  <a:t>u</a:t>
                </a:r>
                <a:r>
                  <a:rPr lang="en-US" altLang="en-US" sz="2800" baseline="-25000" dirty="0" err="1">
                    <a:cs typeface="Arial" charset="0"/>
                  </a:rPr>
                  <a:t>i</a:t>
                </a:r>
                <a:r>
                  <a:rPr lang="en-US" altLang="en-US" sz="2800" dirty="0">
                    <a:cs typeface="Arial" charset="0"/>
                  </a:rPr>
                  <a:t>(</a:t>
                </a:r>
                <a:r>
                  <a:rPr lang="el-GR" altLang="en-US" sz="2800" dirty="0">
                    <a:cs typeface="Arial" charset="0"/>
                  </a:rPr>
                  <a:t>θ</a:t>
                </a:r>
                <a:r>
                  <a:rPr lang="en-US" altLang="en-US" sz="2800" baseline="-25000" dirty="0" err="1">
                    <a:cs typeface="Arial" charset="0"/>
                  </a:rPr>
                  <a:t>i</a:t>
                </a:r>
                <a:r>
                  <a:rPr lang="en-US" altLang="en-US" sz="2800" dirty="0">
                    <a:cs typeface="Arial" charset="0"/>
                  </a:rPr>
                  <a:t>, </a:t>
                </a:r>
                <a:r>
                  <a:rPr lang="en-US" altLang="en-US" sz="2800" dirty="0" err="1">
                    <a:cs typeface="Arial" charset="0"/>
                  </a:rPr>
                  <a:t>s</a:t>
                </a:r>
                <a:r>
                  <a:rPr lang="en-US" altLang="en-US" sz="2800" baseline="-25000" dirty="0" err="1">
                    <a:cs typeface="Arial" charset="0"/>
                  </a:rPr>
                  <a:t>i</a:t>
                </a:r>
                <a:r>
                  <a:rPr lang="en-US" altLang="en-US" sz="2800" dirty="0">
                    <a:cs typeface="Arial" charset="0"/>
                  </a:rPr>
                  <a:t>, </a:t>
                </a:r>
                <a:r>
                  <a:rPr lang="el-GR" altLang="en-US" sz="2800" dirty="0">
                    <a:cs typeface="Arial" charset="0"/>
                  </a:rPr>
                  <a:t>σ</a:t>
                </a:r>
                <a:r>
                  <a:rPr lang="en-US" altLang="en-US" sz="2800" baseline="-25000" dirty="0">
                    <a:cs typeface="Arial" charset="0"/>
                  </a:rPr>
                  <a:t>-</a:t>
                </a:r>
                <a:r>
                  <a:rPr lang="en-US" altLang="en-US" sz="2800" baseline="-25000" dirty="0" err="1">
                    <a:cs typeface="Arial" charset="0"/>
                  </a:rPr>
                  <a:t>i</a:t>
                </a:r>
                <a:r>
                  <a:rPr lang="en-US" altLang="en-US" sz="2800" dirty="0">
                    <a:cs typeface="Arial" charset="0"/>
                  </a:rPr>
                  <a:t>(</a:t>
                </a:r>
                <a:r>
                  <a:rPr lang="el-GR" altLang="en-US" sz="2800" dirty="0">
                    <a:cs typeface="Arial" charset="0"/>
                  </a:rPr>
                  <a:t>θ</a:t>
                </a:r>
                <a:r>
                  <a:rPr lang="en-US" altLang="en-US" sz="2800" baseline="-25000" dirty="0">
                    <a:cs typeface="Arial" charset="0"/>
                  </a:rPr>
                  <a:t>-</a:t>
                </a:r>
                <a:r>
                  <a:rPr lang="en-US" altLang="en-US" sz="2800" baseline="-25000" dirty="0" err="1">
                    <a:cs typeface="Arial" charset="0"/>
                  </a:rPr>
                  <a:t>i</a:t>
                </a:r>
                <a:r>
                  <a:rPr lang="en-US" altLang="en-US" sz="2800" dirty="0">
                    <a:cs typeface="Arial" charset="0"/>
                  </a:rPr>
                  <a:t>)) </a:t>
                </a:r>
                <a:endParaRPr lang="el-GR" altLang="en-US" sz="2800" dirty="0">
                  <a:cs typeface="Arial" charset="0"/>
                </a:endParaRPr>
              </a:p>
              <a:p>
                <a:endParaRPr lang="en-US" altLang="en-US" sz="2800" baseline="-25000" dirty="0">
                  <a:cs typeface="Arial" charset="0"/>
                </a:endParaRPr>
              </a:p>
            </p:txBody>
          </p:sp>
        </mc:Choice>
        <mc:Fallback xmlns="">
          <p:sp>
            <p:nvSpPr>
              <p:cNvPr id="11059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28600" y="1143000"/>
                <a:ext cx="8915400" cy="5638800"/>
              </a:xfrm>
              <a:blipFill rotWithShape="1">
                <a:blip r:embed="rId3"/>
                <a:stretch>
                  <a:fillRect l="-684" t="-1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Arrow Connector 2"/>
          <p:cNvCxnSpPr/>
          <p:nvPr/>
        </p:nvCxnSpPr>
        <p:spPr bwMode="auto">
          <a:xfrm>
            <a:off x="1562100" y="5410200"/>
            <a:ext cx="0" cy="457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Right Brace 5"/>
          <p:cNvSpPr/>
          <p:nvPr/>
        </p:nvSpPr>
        <p:spPr bwMode="auto">
          <a:xfrm rot="5400000">
            <a:off x="1333500" y="4991100"/>
            <a:ext cx="457200" cy="838200"/>
          </a:xfrm>
          <a:prstGeom prst="rightBrac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51435" y="5943600"/>
                <a:ext cx="1963165" cy="5564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Π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≠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𝑃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 </m:t>
                      </m:r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435" y="5943600"/>
                <a:ext cx="1963165" cy="55643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1451997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uiExpand="1" build="p"/>
      <p:bldP spid="6" grpId="0" animBg="1"/>
      <p:bldP spid="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Again what about corr. eq. in Bayesian games?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229600" cy="3886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Notion of signaling. 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Look up the literature.</a:t>
            </a:r>
          </a:p>
        </p:txBody>
      </p:sp>
    </p:spTree>
    <p:extLst>
      <p:ext uri="{BB962C8B-B14F-4D97-AF65-F5344CB8AC3E}">
        <p14:creationId xmlns:p14="http://schemas.microsoft.com/office/powerpoint/2010/main" val="207695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3A25B-4B97-4A6C-B84B-03E1295E9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371600"/>
          </a:xfrm>
        </p:spPr>
        <p:txBody>
          <a:bodyPr/>
          <a:lstStyle/>
          <a:p>
            <a:r>
              <a:rPr lang="en-US" dirty="0"/>
              <a:t>Dominant Strategy Equilibrium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0508F19-E23E-4A12-A34F-F63EB750B00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81200"/>
                <a:ext cx="8229600" cy="3886200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US" dirty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Playing move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 is best for me, no matter what others play.</a:t>
                </a:r>
              </a:p>
              <a:p>
                <a:pPr marL="0" indent="0" algn="ctr">
                  <a:buNone/>
                </a:pPr>
                <a:endParaRPr lang="en-US" dirty="0"/>
              </a:p>
              <a:p>
                <a:r>
                  <a:rPr lang="en-US" dirty="0"/>
                  <a:t>For each player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there is a (move) strategy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that (weakly) dominates all other strategies.</a:t>
                </a:r>
              </a:p>
              <a:p>
                <a:pPr lvl="1"/>
                <a:r>
                  <a:rPr lang="en-US" altLang="en-US" dirty="0"/>
                  <a:t>for all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b="0" i="0" dirty="0" smtClean="0">
                        <a:latin typeface="Cambria Math" panose="02040503050406030204" pitchFamily="18" charset="0"/>
                      </a:rPr>
                      <m:t>i</m:t>
                    </m:r>
                    <m:r>
                      <a:rPr lang="en-US" altLang="en-US" b="0" i="0" dirty="0" smtClean="0">
                        <a:latin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altLang="en-US" b="0" i="0" dirty="0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en-US" b="0" i="0" dirty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  <m:sup>
                        <m:r>
                          <a:rPr lang="en-US" altLang="en-US" b="0" i="0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altLang="en-US" b="0" i="0" dirty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dirty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altLang="en-US" i="1" dirty="0">
                            <a:latin typeface="Cambria Math"/>
                          </a:rPr>
                          <m:t>−</m:t>
                        </m:r>
                        <m:r>
                          <a:rPr lang="en-US" altLang="en-US" i="1" dirty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en-US" i="1" dirty="0">
                        <a:latin typeface="Cambria Math"/>
                      </a:rPr>
                      <m:t>,  </m:t>
                    </m:r>
                    <m:r>
                      <a:rPr lang="en-US" altLang="en-US" i="1" dirty="0" err="1">
                        <a:latin typeface="Cambria Math"/>
                      </a:rPr>
                      <m:t>𝑢</m:t>
                    </m:r>
                    <m:r>
                      <a:rPr lang="en-US" altLang="en-US" i="1" baseline="-25000" dirty="0" err="1">
                        <a:latin typeface="Cambria Math"/>
                      </a:rPr>
                      <m:t>𝑖</m:t>
                    </m:r>
                    <m:r>
                      <a:rPr lang="en-US" altLang="en-US" i="1" dirty="0">
                        <a:latin typeface="Cambria Math"/>
                      </a:rPr>
                      <m:t>(</m:t>
                    </m:r>
                    <m:r>
                      <a:rPr lang="en-US" altLang="en-US" i="1" dirty="0" err="1">
                        <a:latin typeface="Cambria Math"/>
                      </a:rPr>
                      <m:t>𝑠</m:t>
                    </m:r>
                    <m:r>
                      <a:rPr lang="en-US" altLang="en-US" i="1" baseline="-25000" dirty="0" err="1">
                        <a:latin typeface="Cambria Math"/>
                      </a:rPr>
                      <m:t>𝑖</m:t>
                    </m:r>
                    <m:r>
                      <a:rPr lang="en-US" altLang="en-US" i="1" baseline="-25000" dirty="0">
                        <a:latin typeface="Cambria Math"/>
                      </a:rPr>
                      <m:t> </m:t>
                    </m:r>
                    <m:r>
                      <a:rPr lang="en-US" altLang="en-US" i="1" dirty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dirty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altLang="en-US" i="1" dirty="0">
                            <a:latin typeface="Cambria Math"/>
                          </a:rPr>
                          <m:t>−</m:t>
                        </m:r>
                        <m:r>
                          <a:rPr lang="en-US" altLang="en-US" i="1" dirty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en-US" i="1" dirty="0">
                        <a:latin typeface="Cambria Math"/>
                      </a:rPr>
                      <m:t>) </m:t>
                    </m:r>
                    <m:r>
                      <a:rPr lang="en-US" altLang="en-US" i="1" dirty="0">
                        <a:latin typeface="Cambria Math"/>
                        <a:cs typeface="Arial" charset="0"/>
                      </a:rPr>
                      <m:t>≥</m:t>
                    </m:r>
                    <m:r>
                      <a:rPr lang="en-US" altLang="en-US" i="1" dirty="0">
                        <a:latin typeface="Cambria Math"/>
                      </a:rPr>
                      <m:t> </m:t>
                    </m:r>
                    <m:r>
                      <a:rPr lang="en-US" altLang="en-US" i="1" dirty="0" err="1">
                        <a:latin typeface="Cambria Math"/>
                      </a:rPr>
                      <m:t>𝑢</m:t>
                    </m:r>
                    <m:r>
                      <a:rPr lang="en-US" altLang="en-US" i="1" baseline="-25000" dirty="0" err="1">
                        <a:latin typeface="Cambria Math"/>
                      </a:rPr>
                      <m:t>𝑖</m:t>
                    </m:r>
                    <m:r>
                      <a:rPr lang="en-US" altLang="en-US" i="1" dirty="0">
                        <a:latin typeface="Cambria Math"/>
                      </a:rPr>
                      <m:t>(</m:t>
                    </m:r>
                    <m:sSubSup>
                      <m:sSubSup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en-US" i="1" dirty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altLang="en-US" i="1" dirty="0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US" altLang="en-US" i="1" dirty="0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altLang="en-US" i="1" dirty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 dirty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altLang="en-US" i="1" dirty="0">
                            <a:latin typeface="Cambria Math"/>
                          </a:rPr>
                          <m:t>−</m:t>
                        </m:r>
                        <m:r>
                          <a:rPr lang="en-US" altLang="en-US" i="1" dirty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en-US" i="1" dirty="0">
                        <a:latin typeface="Cambria Math"/>
                      </a:rPr>
                      <m:t>);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0508F19-E23E-4A12-A34F-F63EB750B0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81200"/>
                <a:ext cx="8229600" cy="3886200"/>
              </a:xfrm>
              <a:blipFill>
                <a:blip r:embed="rId2"/>
                <a:stretch>
                  <a:fillRect l="-963" t="-2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4C2E319C-BB8E-41AE-A626-AF24F2AC654B}"/>
              </a:ext>
            </a:extLst>
          </p:cNvPr>
          <p:cNvSpPr txBox="1"/>
          <p:nvPr/>
        </p:nvSpPr>
        <p:spPr>
          <a:xfrm>
            <a:off x="3582729" y="5715000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Example?</a:t>
            </a:r>
          </a:p>
        </p:txBody>
      </p:sp>
    </p:spTree>
    <p:extLst>
      <p:ext uri="{BB962C8B-B14F-4D97-AF65-F5344CB8AC3E}">
        <p14:creationId xmlns:p14="http://schemas.microsoft.com/office/powerpoint/2010/main" val="230168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4000"/>
              <a:t>Prisoner’s Dilemma</a:t>
            </a:r>
            <a:endParaRPr lang="en-US" altLang="en-US" sz="4000">
              <a:solidFill>
                <a:srgbClr val="CCECFF"/>
              </a:solidFill>
            </a:endParaRPr>
          </a:p>
        </p:txBody>
      </p:sp>
      <p:graphicFrame>
        <p:nvGraphicFramePr>
          <p:cNvPr id="290819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77082578"/>
              </p:ext>
            </p:extLst>
          </p:nvPr>
        </p:nvGraphicFramePr>
        <p:xfrm>
          <a:off x="3086100" y="4241800"/>
          <a:ext cx="3771900" cy="1841500"/>
        </p:xfrm>
        <a:graphic>
          <a:graphicData uri="http://schemas.openxmlformats.org/drawingml/2006/table">
            <a:tbl>
              <a:tblPr/>
              <a:tblGrid>
                <a:gridCol w="1709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2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5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-2, -2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5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-3, 0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-1, 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3124200" y="3652838"/>
            <a:ext cx="13271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3000" dirty="0">
                <a:latin typeface="Times New Roman" pitchFamily="18" charset="0"/>
              </a:rPr>
              <a:t>confess</a:t>
            </a: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152400" y="914400"/>
            <a:ext cx="8839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/>
              <a:t>Pair of criminals has been caught</a:t>
            </a:r>
          </a:p>
          <a:p>
            <a:pPr algn="l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/>
              <a:t>They have two choices: {confess, don’t confess}</a:t>
            </a:r>
          </a:p>
          <a:p>
            <a:pPr algn="l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/>
              <a:t>Attorney offers them a deal:</a:t>
            </a:r>
          </a:p>
          <a:p>
            <a:pPr lvl="1" algn="l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000" dirty="0"/>
              <a:t>If both confess to the major crime, they each get a 1 year reduction</a:t>
            </a:r>
          </a:p>
          <a:p>
            <a:pPr lvl="1" algn="l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000" dirty="0"/>
              <a:t>If only one confesses, that one gets 3 years reduction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724400" y="3652838"/>
            <a:ext cx="222726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3000">
                <a:latin typeface="Times New Roman" pitchFamily="18" charset="0"/>
              </a:rPr>
              <a:t>don’t confess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838200" y="5268913"/>
            <a:ext cx="222726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3000">
                <a:latin typeface="Times New Roman" pitchFamily="18" charset="0"/>
              </a:rPr>
              <a:t>don’t confess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1752600" y="4354513"/>
            <a:ext cx="13271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3000">
                <a:latin typeface="Times New Roman" pitchFamily="18" charset="0"/>
              </a:rPr>
              <a:t>confess</a:t>
            </a:r>
          </a:p>
        </p:txBody>
      </p:sp>
      <p:sp>
        <p:nvSpPr>
          <p:cNvPr id="290835" name="Freeform 19"/>
          <p:cNvSpPr>
            <a:spLocks/>
          </p:cNvSpPr>
          <p:nvPr/>
        </p:nvSpPr>
        <p:spPr bwMode="auto">
          <a:xfrm>
            <a:off x="139700" y="4711700"/>
            <a:ext cx="1536700" cy="838200"/>
          </a:xfrm>
          <a:custGeom>
            <a:avLst/>
            <a:gdLst>
              <a:gd name="T0" fmla="*/ 2147483647 w 968"/>
              <a:gd name="T1" fmla="*/ 0 h 528"/>
              <a:gd name="T2" fmla="*/ 2147483647 w 968"/>
              <a:gd name="T3" fmla="*/ 2147483647 h 528"/>
              <a:gd name="T4" fmla="*/ 2147483647 w 968"/>
              <a:gd name="T5" fmla="*/ 2147483647 h 528"/>
              <a:gd name="T6" fmla="*/ 2147483647 w 968"/>
              <a:gd name="T7" fmla="*/ 2147483647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968"/>
              <a:gd name="T13" fmla="*/ 0 h 528"/>
              <a:gd name="T14" fmla="*/ 968 w 968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8" h="528">
                <a:moveTo>
                  <a:pt x="968" y="0"/>
                </a:moveTo>
                <a:cubicBezTo>
                  <a:pt x="636" y="12"/>
                  <a:pt x="304" y="24"/>
                  <a:pt x="152" y="96"/>
                </a:cubicBezTo>
                <a:cubicBezTo>
                  <a:pt x="0" y="168"/>
                  <a:pt x="8" y="360"/>
                  <a:pt x="56" y="432"/>
                </a:cubicBezTo>
                <a:cubicBezTo>
                  <a:pt x="104" y="504"/>
                  <a:pt x="272" y="516"/>
                  <a:pt x="440" y="528"/>
                </a:cubicBezTo>
              </a:path>
            </a:pathLst>
          </a:custGeom>
          <a:noFill/>
          <a:ln w="38100" cap="flat" cmpd="sng">
            <a:solidFill>
              <a:srgbClr val="00B0F0"/>
            </a:solidFill>
            <a:prstDash val="solid"/>
            <a:round/>
            <a:headEnd type="none" w="med" len="med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0836" name="Freeform 20"/>
          <p:cNvSpPr>
            <a:spLocks/>
          </p:cNvSpPr>
          <p:nvPr/>
        </p:nvSpPr>
        <p:spPr bwMode="auto">
          <a:xfrm>
            <a:off x="3962400" y="3276600"/>
            <a:ext cx="1701800" cy="444500"/>
          </a:xfrm>
          <a:custGeom>
            <a:avLst/>
            <a:gdLst>
              <a:gd name="T0" fmla="*/ 0 w 1072"/>
              <a:gd name="T1" fmla="*/ 2147483647 h 280"/>
              <a:gd name="T2" fmla="*/ 2147483647 w 1072"/>
              <a:gd name="T3" fmla="*/ 2147483647 h 280"/>
              <a:gd name="T4" fmla="*/ 2147483647 w 1072"/>
              <a:gd name="T5" fmla="*/ 2147483647 h 280"/>
              <a:gd name="T6" fmla="*/ 2147483647 w 1072"/>
              <a:gd name="T7" fmla="*/ 2147483647 h 280"/>
              <a:gd name="T8" fmla="*/ 0 60000 65536"/>
              <a:gd name="T9" fmla="*/ 0 60000 65536"/>
              <a:gd name="T10" fmla="*/ 0 60000 65536"/>
              <a:gd name="T11" fmla="*/ 0 60000 65536"/>
              <a:gd name="T12" fmla="*/ 0 w 1072"/>
              <a:gd name="T13" fmla="*/ 0 h 280"/>
              <a:gd name="T14" fmla="*/ 1072 w 1072"/>
              <a:gd name="T15" fmla="*/ 280 h 2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72" h="280">
                <a:moveTo>
                  <a:pt x="0" y="280"/>
                </a:moveTo>
                <a:cubicBezTo>
                  <a:pt x="112" y="180"/>
                  <a:pt x="224" y="80"/>
                  <a:pt x="384" y="40"/>
                </a:cubicBezTo>
                <a:cubicBezTo>
                  <a:pt x="544" y="0"/>
                  <a:pt x="848" y="0"/>
                  <a:pt x="960" y="40"/>
                </a:cubicBezTo>
                <a:cubicBezTo>
                  <a:pt x="1072" y="80"/>
                  <a:pt x="1064" y="180"/>
                  <a:pt x="1056" y="280"/>
                </a:cubicBezTo>
              </a:path>
            </a:pathLst>
          </a:custGeom>
          <a:noFill/>
          <a:ln w="38100" cap="flat" cmpd="sng">
            <a:solidFill>
              <a:srgbClr val="00B0F0"/>
            </a:solidFill>
            <a:prstDash val="solid"/>
            <a:round/>
            <a:headEnd type="none" w="med" len="med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83661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35" grpId="0" animBg="1"/>
      <p:bldP spid="2908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31775" y="0"/>
            <a:ext cx="8731250" cy="749300"/>
          </a:xfrm>
        </p:spPr>
        <p:txBody>
          <a:bodyPr/>
          <a:lstStyle/>
          <a:p>
            <a:pPr eaLnBrk="1" hangingPunct="1"/>
            <a:r>
              <a:rPr lang="en-US" altLang="en-US" sz="4000"/>
              <a:t>“Should I buy an SUV?” </a:t>
            </a:r>
            <a:endParaRPr lang="en-US" altLang="en-US" sz="3200">
              <a:solidFill>
                <a:srgbClr val="CCECFF"/>
              </a:solidFill>
            </a:endParaRPr>
          </a:p>
        </p:txBody>
      </p:sp>
      <p:graphicFrame>
        <p:nvGraphicFramePr>
          <p:cNvPr id="291843" name="Group 3"/>
          <p:cNvGraphicFramePr>
            <a:graphicFrameLocks noGrp="1"/>
          </p:cNvGraphicFramePr>
          <p:nvPr>
            <p:ph sz="half" idx="2"/>
          </p:nvPr>
        </p:nvGraphicFramePr>
        <p:xfrm>
          <a:off x="4494213" y="5067300"/>
          <a:ext cx="4306887" cy="1638300"/>
        </p:xfrm>
        <a:graphic>
          <a:graphicData uri="http://schemas.openxmlformats.org/drawingml/2006/table">
            <a:tbl>
              <a:tblPr/>
              <a:tblGrid>
                <a:gridCol w="2028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8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-10, -10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-7, -11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93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-11, -7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-8, 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254" name="Picture 14" descr="MCj039852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1608138"/>
            <a:ext cx="1825625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2081213" y="1795463"/>
            <a:ext cx="132556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3400">
                <a:latin typeface="Times New Roman" pitchFamily="18" charset="0"/>
              </a:rPr>
              <a:t>cost: 5</a:t>
            </a:r>
            <a:endParaRPr lang="en-US" altLang="en-US" sz="3800">
              <a:latin typeface="Times New Roman" pitchFamily="18" charset="0"/>
            </a:endParaRPr>
          </a:p>
        </p:txBody>
      </p:sp>
      <p:pic>
        <p:nvPicPr>
          <p:cNvPr id="10256" name="Picture 16" descr="MCj0398461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38" y="2957513"/>
            <a:ext cx="1355725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1857" name="Picture 17" descr="MCj039852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88113" y="1631950"/>
            <a:ext cx="1311275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1858" name="Picture 18" descr="MCj039852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363" y="1644650"/>
            <a:ext cx="1289050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1859" name="Picture 19" descr="MCj0398461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638" y="2816225"/>
            <a:ext cx="1230312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1860" name="Picture 20" descr="MCj039852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37313" y="2546350"/>
            <a:ext cx="1311275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1861" name="Picture 21" descr="MCj0398461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338" y="3641725"/>
            <a:ext cx="1230312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1862" name="Picture 22" descr="MCj0398461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97650" y="3641725"/>
            <a:ext cx="11620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1863" name="Picture 23" descr="MCDD00945_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213" y="1600200"/>
            <a:ext cx="833437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1864" name="Picture 24" descr="MCDD00945_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313" y="2514600"/>
            <a:ext cx="833437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1865" name="Picture 25" descr="MCDD00945_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3313" y="3390900"/>
            <a:ext cx="833437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751013" y="2811463"/>
            <a:ext cx="132556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3400">
                <a:latin typeface="Times New Roman" pitchFamily="18" charset="0"/>
              </a:rPr>
              <a:t>cost: 3</a:t>
            </a:r>
            <a:endParaRPr lang="en-US" altLang="en-US" sz="3800">
              <a:latin typeface="Times New Roman" pitchFamily="18" charset="0"/>
            </a:endParaRPr>
          </a:p>
        </p:txBody>
      </p:sp>
      <p:sp>
        <p:nvSpPr>
          <p:cNvPr id="291867" name="Text Box 27"/>
          <p:cNvSpPr txBox="1">
            <a:spLocks noChangeArrowheads="1"/>
          </p:cNvSpPr>
          <p:nvPr/>
        </p:nvSpPr>
        <p:spPr bwMode="auto">
          <a:xfrm>
            <a:off x="3960813" y="1730375"/>
            <a:ext cx="132556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3400">
                <a:latin typeface="Times New Roman" pitchFamily="18" charset="0"/>
              </a:rPr>
              <a:t>cost: 5</a:t>
            </a:r>
            <a:endParaRPr lang="en-US" altLang="en-US" sz="3800">
              <a:latin typeface="Times New Roman" pitchFamily="18" charset="0"/>
            </a:endParaRPr>
          </a:p>
        </p:txBody>
      </p:sp>
      <p:sp>
        <p:nvSpPr>
          <p:cNvPr id="291868" name="Text Box 28"/>
          <p:cNvSpPr txBox="1">
            <a:spLocks noChangeArrowheads="1"/>
          </p:cNvSpPr>
          <p:nvPr/>
        </p:nvSpPr>
        <p:spPr bwMode="auto">
          <a:xfrm>
            <a:off x="7818438" y="1666875"/>
            <a:ext cx="132556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3400">
                <a:latin typeface="Times New Roman" pitchFamily="18" charset="0"/>
              </a:rPr>
              <a:t>cost: 5</a:t>
            </a:r>
            <a:endParaRPr lang="en-US" altLang="en-US" sz="3800">
              <a:latin typeface="Times New Roman" pitchFamily="18" charset="0"/>
            </a:endParaRPr>
          </a:p>
        </p:txBody>
      </p:sp>
      <p:sp>
        <p:nvSpPr>
          <p:cNvPr id="291869" name="Text Box 29"/>
          <p:cNvSpPr txBox="1">
            <a:spLocks noChangeArrowheads="1"/>
          </p:cNvSpPr>
          <p:nvPr/>
        </p:nvSpPr>
        <p:spPr bwMode="auto">
          <a:xfrm>
            <a:off x="3998913" y="3571875"/>
            <a:ext cx="132556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3400">
                <a:latin typeface="Times New Roman" pitchFamily="18" charset="0"/>
              </a:rPr>
              <a:t>cost: 5</a:t>
            </a:r>
            <a:endParaRPr lang="en-US" altLang="en-US" sz="3800">
              <a:latin typeface="Times New Roman" pitchFamily="18" charset="0"/>
            </a:endParaRPr>
          </a:p>
        </p:txBody>
      </p:sp>
      <p:sp>
        <p:nvSpPr>
          <p:cNvPr id="291870" name="Text Box 30"/>
          <p:cNvSpPr txBox="1">
            <a:spLocks noChangeArrowheads="1"/>
          </p:cNvSpPr>
          <p:nvPr/>
        </p:nvSpPr>
        <p:spPr bwMode="auto">
          <a:xfrm>
            <a:off x="7818438" y="3559175"/>
            <a:ext cx="132556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3400">
                <a:latin typeface="Times New Roman" pitchFamily="18" charset="0"/>
              </a:rPr>
              <a:t>cost: 5</a:t>
            </a:r>
            <a:endParaRPr lang="en-US" altLang="en-US" sz="3800">
              <a:latin typeface="Times New Roman" pitchFamily="18" charset="0"/>
            </a:endParaRPr>
          </a:p>
        </p:txBody>
      </p:sp>
      <p:sp>
        <p:nvSpPr>
          <p:cNvPr id="291871" name="Text Box 31"/>
          <p:cNvSpPr txBox="1">
            <a:spLocks noChangeArrowheads="1"/>
          </p:cNvSpPr>
          <p:nvPr/>
        </p:nvSpPr>
        <p:spPr bwMode="auto">
          <a:xfrm>
            <a:off x="3871913" y="2657475"/>
            <a:ext cx="132556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3400">
                <a:latin typeface="Times New Roman" pitchFamily="18" charset="0"/>
              </a:rPr>
              <a:t>cost: 8</a:t>
            </a:r>
            <a:endParaRPr lang="en-US" altLang="en-US" sz="3800">
              <a:latin typeface="Times New Roman" pitchFamily="18" charset="0"/>
            </a:endParaRPr>
          </a:p>
        </p:txBody>
      </p:sp>
      <p:sp>
        <p:nvSpPr>
          <p:cNvPr id="291872" name="Text Box 32"/>
          <p:cNvSpPr txBox="1">
            <a:spLocks noChangeArrowheads="1"/>
          </p:cNvSpPr>
          <p:nvPr/>
        </p:nvSpPr>
        <p:spPr bwMode="auto">
          <a:xfrm>
            <a:off x="7818438" y="2657475"/>
            <a:ext cx="132556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3400">
                <a:latin typeface="Times New Roman" pitchFamily="18" charset="0"/>
              </a:rPr>
              <a:t>cost: 2</a:t>
            </a:r>
            <a:endParaRPr lang="en-US" altLang="en-US" sz="3800">
              <a:latin typeface="Times New Roman" pitchFamily="18" charset="0"/>
            </a:endParaRPr>
          </a:p>
        </p:txBody>
      </p:sp>
      <p:pic>
        <p:nvPicPr>
          <p:cNvPr id="291873" name="Picture 33" descr="MCj0398461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738" y="4510088"/>
            <a:ext cx="12303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1874" name="Picture 34" descr="MCj0398461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0" y="5957888"/>
            <a:ext cx="12303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1875" name="Picture 35" descr="MCj039852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463" y="4265613"/>
            <a:ext cx="1289050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1876" name="Picture 36" descr="MCj039852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700" y="5065713"/>
            <a:ext cx="1289050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7" name="Text Box 37"/>
          <p:cNvSpPr txBox="1">
            <a:spLocks noChangeArrowheads="1"/>
          </p:cNvSpPr>
          <p:nvPr/>
        </p:nvSpPr>
        <p:spPr bwMode="auto">
          <a:xfrm>
            <a:off x="385763" y="931863"/>
            <a:ext cx="2320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/>
              <a:t>purchasing cost</a:t>
            </a:r>
          </a:p>
        </p:txBody>
      </p:sp>
      <p:sp>
        <p:nvSpPr>
          <p:cNvPr id="291878" name="Text Box 38"/>
          <p:cNvSpPr txBox="1">
            <a:spLocks noChangeArrowheads="1"/>
          </p:cNvSpPr>
          <p:nvPr/>
        </p:nvSpPr>
        <p:spPr bwMode="auto">
          <a:xfrm>
            <a:off x="5473700" y="917575"/>
            <a:ext cx="1963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/>
              <a:t>accident cost</a:t>
            </a:r>
          </a:p>
        </p:txBody>
      </p:sp>
      <p:sp>
        <p:nvSpPr>
          <p:cNvPr id="291879" name="Freeform 39"/>
          <p:cNvSpPr>
            <a:spLocks/>
          </p:cNvSpPr>
          <p:nvPr/>
        </p:nvSpPr>
        <p:spPr bwMode="auto">
          <a:xfrm>
            <a:off x="2743200" y="5562600"/>
            <a:ext cx="254000" cy="609600"/>
          </a:xfrm>
          <a:custGeom>
            <a:avLst/>
            <a:gdLst>
              <a:gd name="T0" fmla="*/ 2147483647 w 448"/>
              <a:gd name="T1" fmla="*/ 0 h 624"/>
              <a:gd name="T2" fmla="*/ 2147483647 w 448"/>
              <a:gd name="T3" fmla="*/ 2147483647 h 624"/>
              <a:gd name="T4" fmla="*/ 2147483647 w 448"/>
              <a:gd name="T5" fmla="*/ 2147483647 h 624"/>
              <a:gd name="T6" fmla="*/ 2147483647 w 448"/>
              <a:gd name="T7" fmla="*/ 2147483647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448"/>
              <a:gd name="T13" fmla="*/ 0 h 624"/>
              <a:gd name="T14" fmla="*/ 448 w 448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8" h="624">
                <a:moveTo>
                  <a:pt x="400" y="0"/>
                </a:moveTo>
                <a:cubicBezTo>
                  <a:pt x="260" y="52"/>
                  <a:pt x="120" y="104"/>
                  <a:pt x="64" y="192"/>
                </a:cubicBezTo>
                <a:cubicBezTo>
                  <a:pt x="8" y="280"/>
                  <a:pt x="0" y="456"/>
                  <a:pt x="64" y="528"/>
                </a:cubicBezTo>
                <a:cubicBezTo>
                  <a:pt x="128" y="600"/>
                  <a:pt x="288" y="612"/>
                  <a:pt x="448" y="624"/>
                </a:cubicBezTo>
              </a:path>
            </a:pathLst>
          </a:custGeom>
          <a:noFill/>
          <a:ln w="38100" cap="flat" cmpd="sng">
            <a:solidFill>
              <a:srgbClr val="00B0F0"/>
            </a:solidFill>
            <a:prstDash val="solid"/>
            <a:round/>
            <a:headEnd type="none" w="med" len="med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53463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67" grpId="0"/>
      <p:bldP spid="291868" grpId="0"/>
      <p:bldP spid="291869" grpId="0"/>
      <p:bldP spid="291870" grpId="0"/>
      <p:bldP spid="291871" grpId="0"/>
      <p:bldP spid="291872" grpId="0"/>
      <p:bldP spid="291878" grpId="0"/>
      <p:bldP spid="29187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dirty="0"/>
              <a:t>Dominance by Mixed strategies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259080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 of dominance by a mixed strategy:</a:t>
            </a:r>
          </a:p>
        </p:txBody>
      </p:sp>
      <p:graphicFrame>
        <p:nvGraphicFramePr>
          <p:cNvPr id="29286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657583"/>
              </p:ext>
            </p:extLst>
          </p:nvPr>
        </p:nvGraphicFramePr>
        <p:xfrm>
          <a:off x="2387600" y="2319339"/>
          <a:ext cx="2817813" cy="2786061"/>
        </p:xfrm>
        <a:graphic>
          <a:graphicData uri="http://schemas.openxmlformats.org/drawingml/2006/table">
            <a:tbl>
              <a:tblPr/>
              <a:tblGrid>
                <a:gridCol w="1352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5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50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55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55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1, 0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1625600" y="2486026"/>
            <a:ext cx="6794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dirty="0"/>
              <a:t>1/2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1625600" y="3476626"/>
            <a:ext cx="6794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/>
              <a:t>1/2</a:t>
            </a:r>
          </a:p>
        </p:txBody>
      </p:sp>
      <p:sp>
        <p:nvSpPr>
          <p:cNvPr id="11287" name="Freeform 23"/>
          <p:cNvSpPr>
            <a:spLocks/>
          </p:cNvSpPr>
          <p:nvPr/>
        </p:nvSpPr>
        <p:spPr bwMode="auto">
          <a:xfrm>
            <a:off x="762000" y="3157539"/>
            <a:ext cx="1397000" cy="1460500"/>
          </a:xfrm>
          <a:custGeom>
            <a:avLst/>
            <a:gdLst>
              <a:gd name="T0" fmla="*/ 2147483647 w 880"/>
              <a:gd name="T1" fmla="*/ 0 h 920"/>
              <a:gd name="T2" fmla="*/ 2147483647 w 880"/>
              <a:gd name="T3" fmla="*/ 2147483647 h 920"/>
              <a:gd name="T4" fmla="*/ 2147483647 w 880"/>
              <a:gd name="T5" fmla="*/ 2147483647 h 920"/>
              <a:gd name="T6" fmla="*/ 2147483647 w 880"/>
              <a:gd name="T7" fmla="*/ 2147483647 h 920"/>
              <a:gd name="T8" fmla="*/ 0 60000 65536"/>
              <a:gd name="T9" fmla="*/ 0 60000 65536"/>
              <a:gd name="T10" fmla="*/ 0 60000 65536"/>
              <a:gd name="T11" fmla="*/ 0 60000 65536"/>
              <a:gd name="T12" fmla="*/ 0 w 880"/>
              <a:gd name="T13" fmla="*/ 0 h 920"/>
              <a:gd name="T14" fmla="*/ 880 w 880"/>
              <a:gd name="T15" fmla="*/ 920 h 9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80" h="920">
                <a:moveTo>
                  <a:pt x="448" y="0"/>
                </a:moveTo>
                <a:cubicBezTo>
                  <a:pt x="240" y="76"/>
                  <a:pt x="32" y="152"/>
                  <a:pt x="16" y="288"/>
                </a:cubicBezTo>
                <a:cubicBezTo>
                  <a:pt x="0" y="424"/>
                  <a:pt x="208" y="712"/>
                  <a:pt x="352" y="816"/>
                </a:cubicBezTo>
                <a:cubicBezTo>
                  <a:pt x="496" y="920"/>
                  <a:pt x="688" y="916"/>
                  <a:pt x="880" y="912"/>
                </a:cubicBezTo>
              </a:path>
            </a:pathLst>
          </a:custGeom>
          <a:noFill/>
          <a:ln w="38100" cap="flat" cmpd="sng">
            <a:solidFill>
              <a:srgbClr val="00B0F0"/>
            </a:solidFill>
            <a:prstDash val="solid"/>
            <a:round/>
            <a:headEnd type="arrow" w="med" len="med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8" name="AutoShape 24"/>
          <p:cNvSpPr>
            <a:spLocks/>
          </p:cNvSpPr>
          <p:nvPr/>
        </p:nvSpPr>
        <p:spPr bwMode="auto">
          <a:xfrm>
            <a:off x="1473200" y="2624139"/>
            <a:ext cx="228600" cy="1143000"/>
          </a:xfrm>
          <a:prstGeom prst="leftBrace">
            <a:avLst>
              <a:gd name="adj1" fmla="val 41667"/>
              <a:gd name="adj2" fmla="val 50000"/>
            </a:avLst>
          </a:prstGeom>
          <a:noFill/>
          <a:ln w="38100">
            <a:solidFill>
              <a:srgbClr val="00B0F0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12739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5" grpId="0"/>
      <p:bldP spid="11286" grpId="0"/>
      <p:bldP spid="11287" grpId="0" animBg="1"/>
      <p:bldP spid="1128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9144000" cy="749300"/>
          </a:xfrm>
          <a:noFill/>
        </p:spPr>
        <p:txBody>
          <a:bodyPr/>
          <a:lstStyle/>
          <a:p>
            <a:pPr eaLnBrk="1" hangingPunct="1"/>
            <a:r>
              <a:rPr lang="en-US" altLang="en-US" sz="3600" dirty="0"/>
              <a:t>Iterated dominance: path (in)dependence</a:t>
            </a:r>
          </a:p>
        </p:txBody>
      </p:sp>
      <p:graphicFrame>
        <p:nvGraphicFramePr>
          <p:cNvPr id="295939" name="Group 3"/>
          <p:cNvGraphicFramePr>
            <a:graphicFrameLocks noGrp="1"/>
          </p:cNvGraphicFramePr>
          <p:nvPr/>
        </p:nvGraphicFramePr>
        <p:xfrm>
          <a:off x="1054100" y="3268663"/>
          <a:ext cx="1706563" cy="1371600"/>
        </p:xfrm>
        <a:graphic>
          <a:graphicData uri="http://schemas.openxmlformats.org/drawingml/2006/table">
            <a:tbl>
              <a:tblPr/>
              <a:tblGrid>
                <a:gridCol w="819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7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1, 0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95953" name="Line 17"/>
          <p:cNvSpPr>
            <a:spLocks noChangeShapeType="1"/>
          </p:cNvSpPr>
          <p:nvPr/>
        </p:nvSpPr>
        <p:spPr bwMode="auto">
          <a:xfrm flipV="1">
            <a:off x="1047750" y="4401344"/>
            <a:ext cx="1735138" cy="3889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5955" name="AutoShape 19"/>
          <p:cNvSpPr>
            <a:spLocks noChangeArrowheads="1"/>
          </p:cNvSpPr>
          <p:nvPr/>
        </p:nvSpPr>
        <p:spPr bwMode="auto">
          <a:xfrm>
            <a:off x="555625" y="3992563"/>
            <a:ext cx="347663" cy="447675"/>
          </a:xfrm>
          <a:prstGeom prst="curvedRightArrow">
            <a:avLst>
              <a:gd name="adj1" fmla="val 25753"/>
              <a:gd name="adj2" fmla="val 51507"/>
              <a:gd name="adj3" fmla="val 33333"/>
            </a:avLst>
          </a:prstGeom>
          <a:noFill/>
          <a:ln w="508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5956" name="Line 20"/>
          <p:cNvSpPr>
            <a:spLocks noChangeShapeType="1"/>
          </p:cNvSpPr>
          <p:nvPr/>
        </p:nvSpPr>
        <p:spPr bwMode="auto">
          <a:xfrm>
            <a:off x="2309813" y="3278188"/>
            <a:ext cx="0" cy="1352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5958" name="AutoShape 22"/>
          <p:cNvSpPr>
            <a:spLocks noChangeArrowheads="1"/>
          </p:cNvSpPr>
          <p:nvPr/>
        </p:nvSpPr>
        <p:spPr bwMode="auto">
          <a:xfrm flipV="1">
            <a:off x="565150" y="3402013"/>
            <a:ext cx="347663" cy="447675"/>
          </a:xfrm>
          <a:prstGeom prst="curvedRightArrow">
            <a:avLst>
              <a:gd name="adj1" fmla="val 25753"/>
              <a:gd name="adj2" fmla="val 51507"/>
              <a:gd name="adj3" fmla="val 33333"/>
            </a:avLst>
          </a:prstGeom>
          <a:noFill/>
          <a:ln w="508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5960" name="Line 24"/>
          <p:cNvSpPr>
            <a:spLocks noChangeShapeType="1"/>
          </p:cNvSpPr>
          <p:nvPr/>
        </p:nvSpPr>
        <p:spPr bwMode="auto">
          <a:xfrm flipV="1">
            <a:off x="1077913" y="3497263"/>
            <a:ext cx="17049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5961" name="Text Box 25"/>
          <p:cNvSpPr txBox="1">
            <a:spLocks noChangeArrowheads="1"/>
          </p:cNvSpPr>
          <p:nvPr/>
        </p:nvSpPr>
        <p:spPr bwMode="auto">
          <a:xfrm>
            <a:off x="304800" y="1101804"/>
            <a:ext cx="81280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dirty="0"/>
              <a:t>Iterated </a:t>
            </a:r>
            <a:r>
              <a:rPr lang="en-US" altLang="en-US" sz="2400" dirty="0">
                <a:solidFill>
                  <a:srgbClr val="00B050"/>
                </a:solidFill>
              </a:rPr>
              <a:t>weak dominance </a:t>
            </a:r>
            <a:r>
              <a:rPr lang="en-US" altLang="en-US" sz="2400" dirty="0"/>
              <a:t>is </a:t>
            </a:r>
            <a:r>
              <a:rPr lang="en-US" altLang="en-US" sz="2400" dirty="0">
                <a:solidFill>
                  <a:srgbClr val="FF0000"/>
                </a:solidFill>
              </a:rPr>
              <a:t>path-dependent:</a:t>
            </a:r>
            <a:r>
              <a:rPr lang="en-US" altLang="en-US" sz="2400" dirty="0"/>
              <a:t> sequence of eliminations may determine which solution we get (if any)</a:t>
            </a:r>
            <a:endParaRPr lang="en-US" altLang="en-US" sz="2400" i="1" dirty="0"/>
          </a:p>
          <a:p>
            <a:r>
              <a:rPr lang="en-US" altLang="en-US" dirty="0"/>
              <a:t>(whether or not dominance by mixed strategies allowed)</a:t>
            </a:r>
          </a:p>
        </p:txBody>
      </p:sp>
      <p:graphicFrame>
        <p:nvGraphicFramePr>
          <p:cNvPr id="295962" name="Group 26"/>
          <p:cNvGraphicFramePr>
            <a:graphicFrameLocks noGrp="1"/>
          </p:cNvGraphicFramePr>
          <p:nvPr/>
        </p:nvGraphicFramePr>
        <p:xfrm>
          <a:off x="3644900" y="3278188"/>
          <a:ext cx="1706563" cy="1371600"/>
        </p:xfrm>
        <a:graphic>
          <a:graphicData uri="http://schemas.openxmlformats.org/drawingml/2006/table">
            <a:tbl>
              <a:tblPr/>
              <a:tblGrid>
                <a:gridCol w="819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7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1, 0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95976" name="Line 40"/>
          <p:cNvSpPr>
            <a:spLocks noChangeShapeType="1"/>
          </p:cNvSpPr>
          <p:nvPr/>
        </p:nvSpPr>
        <p:spPr bwMode="auto">
          <a:xfrm flipV="1">
            <a:off x="3637756" y="4401344"/>
            <a:ext cx="1716088" cy="428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5978" name="AutoShape 42"/>
          <p:cNvSpPr>
            <a:spLocks noChangeArrowheads="1"/>
          </p:cNvSpPr>
          <p:nvPr/>
        </p:nvSpPr>
        <p:spPr bwMode="auto">
          <a:xfrm>
            <a:off x="3146425" y="4002088"/>
            <a:ext cx="347663" cy="447675"/>
          </a:xfrm>
          <a:prstGeom prst="curvedRightArrow">
            <a:avLst>
              <a:gd name="adj1" fmla="val 25753"/>
              <a:gd name="adj2" fmla="val 51507"/>
              <a:gd name="adj3" fmla="val 33333"/>
            </a:avLst>
          </a:prstGeom>
          <a:noFill/>
          <a:ln w="508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5980" name="Line 44"/>
          <p:cNvSpPr>
            <a:spLocks noChangeShapeType="1"/>
          </p:cNvSpPr>
          <p:nvPr/>
        </p:nvSpPr>
        <p:spPr bwMode="auto">
          <a:xfrm flipV="1">
            <a:off x="4009231" y="3278188"/>
            <a:ext cx="0" cy="1352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5981" name="AutoShape 45"/>
          <p:cNvSpPr>
            <a:spLocks noChangeArrowheads="1"/>
          </p:cNvSpPr>
          <p:nvPr/>
        </p:nvSpPr>
        <p:spPr bwMode="auto">
          <a:xfrm flipV="1">
            <a:off x="3155950" y="3411538"/>
            <a:ext cx="347663" cy="447675"/>
          </a:xfrm>
          <a:prstGeom prst="curvedRightArrow">
            <a:avLst>
              <a:gd name="adj1" fmla="val 25753"/>
              <a:gd name="adj2" fmla="val 51507"/>
              <a:gd name="adj3" fmla="val 33333"/>
            </a:avLst>
          </a:prstGeom>
          <a:noFill/>
          <a:ln w="508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5982" name="Line 46"/>
          <p:cNvSpPr>
            <a:spLocks noChangeShapeType="1"/>
          </p:cNvSpPr>
          <p:nvPr/>
        </p:nvSpPr>
        <p:spPr bwMode="auto">
          <a:xfrm>
            <a:off x="3659188" y="3460618"/>
            <a:ext cx="1714500" cy="3664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95984" name="Group 48"/>
          <p:cNvGraphicFramePr>
            <a:graphicFrameLocks noGrp="1"/>
          </p:cNvGraphicFramePr>
          <p:nvPr/>
        </p:nvGraphicFramePr>
        <p:xfrm>
          <a:off x="6302375" y="3278188"/>
          <a:ext cx="1706563" cy="1371600"/>
        </p:xfrm>
        <a:graphic>
          <a:graphicData uri="http://schemas.openxmlformats.org/drawingml/2006/table">
            <a:tbl>
              <a:tblPr/>
              <a:tblGrid>
                <a:gridCol w="819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7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1, 0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95998" name="Line 62"/>
          <p:cNvSpPr>
            <a:spLocks noChangeShapeType="1"/>
          </p:cNvSpPr>
          <p:nvPr/>
        </p:nvSpPr>
        <p:spPr bwMode="auto">
          <a:xfrm flipV="1">
            <a:off x="6304230" y="4401344"/>
            <a:ext cx="1696770" cy="3889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000" name="AutoShape 64"/>
          <p:cNvSpPr>
            <a:spLocks noChangeArrowheads="1"/>
          </p:cNvSpPr>
          <p:nvPr/>
        </p:nvSpPr>
        <p:spPr bwMode="auto">
          <a:xfrm>
            <a:off x="5803900" y="4002088"/>
            <a:ext cx="347663" cy="447675"/>
          </a:xfrm>
          <a:prstGeom prst="curvedRightArrow">
            <a:avLst>
              <a:gd name="adj1" fmla="val 25753"/>
              <a:gd name="adj2" fmla="val 51507"/>
              <a:gd name="adj3" fmla="val 33333"/>
            </a:avLst>
          </a:prstGeom>
          <a:noFill/>
          <a:ln w="508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6001" name="AutoShape 65"/>
          <p:cNvSpPr>
            <a:spLocks noChangeArrowheads="1"/>
          </p:cNvSpPr>
          <p:nvPr/>
        </p:nvSpPr>
        <p:spPr bwMode="auto">
          <a:xfrm flipV="1">
            <a:off x="5813425" y="3411538"/>
            <a:ext cx="347663" cy="447675"/>
          </a:xfrm>
          <a:prstGeom prst="curvedRightArrow">
            <a:avLst>
              <a:gd name="adj1" fmla="val 25753"/>
              <a:gd name="adj2" fmla="val 51507"/>
              <a:gd name="adj3" fmla="val 33333"/>
            </a:avLst>
          </a:prstGeom>
          <a:noFill/>
          <a:ln w="508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6003" name="Line 67"/>
          <p:cNvSpPr>
            <a:spLocks noChangeShapeType="1"/>
          </p:cNvSpPr>
          <p:nvPr/>
        </p:nvSpPr>
        <p:spPr bwMode="auto">
          <a:xfrm flipV="1">
            <a:off x="6315075" y="3497262"/>
            <a:ext cx="1685925" cy="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004" name="Text Box 68"/>
          <p:cNvSpPr txBox="1">
            <a:spLocks noChangeArrowheads="1"/>
          </p:cNvSpPr>
          <p:nvPr/>
        </p:nvSpPr>
        <p:spPr bwMode="auto">
          <a:xfrm>
            <a:off x="381000" y="5151438"/>
            <a:ext cx="82296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dirty="0"/>
              <a:t>Iterated </a:t>
            </a:r>
            <a:r>
              <a:rPr lang="en-US" altLang="en-US" sz="2400" dirty="0">
                <a:solidFill>
                  <a:srgbClr val="00B0F0"/>
                </a:solidFill>
              </a:rPr>
              <a:t>strict dominance </a:t>
            </a:r>
            <a:r>
              <a:rPr lang="en-US" altLang="en-US" sz="2400" dirty="0"/>
              <a:t>is </a:t>
            </a:r>
            <a:r>
              <a:rPr lang="en-US" altLang="en-US" sz="2400" dirty="0">
                <a:solidFill>
                  <a:srgbClr val="FF0000"/>
                </a:solidFill>
              </a:rPr>
              <a:t>path-independent</a:t>
            </a:r>
            <a:r>
              <a:rPr lang="en-US" altLang="en-US" sz="2400" dirty="0"/>
              <a:t>: elimination process will always terminate at the same point</a:t>
            </a:r>
          </a:p>
          <a:p>
            <a:r>
              <a:rPr lang="en-US" altLang="en-US" dirty="0"/>
              <a:t>(whether or not dominance by mixed strategies allowed)</a:t>
            </a:r>
            <a:endParaRPr lang="en-US" altLang="en-US" sz="1000" dirty="0"/>
          </a:p>
        </p:txBody>
      </p:sp>
      <p:sp>
        <p:nvSpPr>
          <p:cNvPr id="296005" name="AutoShape 69"/>
          <p:cNvSpPr>
            <a:spLocks noChangeArrowheads="1"/>
          </p:cNvSpPr>
          <p:nvPr/>
        </p:nvSpPr>
        <p:spPr bwMode="auto">
          <a:xfrm>
            <a:off x="1350963" y="2884488"/>
            <a:ext cx="1306512" cy="239712"/>
          </a:xfrm>
          <a:prstGeom prst="curvedDownArrow">
            <a:avLst>
              <a:gd name="adj1" fmla="val 109007"/>
              <a:gd name="adj2" fmla="val 218014"/>
              <a:gd name="adj3" fmla="val 33333"/>
            </a:avLst>
          </a:prstGeom>
          <a:noFill/>
          <a:ln w="508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6006" name="AutoShape 70"/>
          <p:cNvSpPr>
            <a:spLocks noChangeArrowheads="1"/>
          </p:cNvSpPr>
          <p:nvPr/>
        </p:nvSpPr>
        <p:spPr bwMode="auto">
          <a:xfrm flipH="1">
            <a:off x="3790950" y="2903538"/>
            <a:ext cx="1331913" cy="239712"/>
          </a:xfrm>
          <a:prstGeom prst="curvedDownArrow">
            <a:avLst>
              <a:gd name="adj1" fmla="val 111126"/>
              <a:gd name="adj2" fmla="val 222252"/>
              <a:gd name="adj3" fmla="val 33333"/>
            </a:avLst>
          </a:prstGeom>
          <a:noFill/>
          <a:ln w="508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99822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53" grpId="0" animBg="1"/>
      <p:bldP spid="295955" grpId="0" animBg="1"/>
      <p:bldP spid="295956" grpId="0" animBg="1"/>
      <p:bldP spid="295958" grpId="0" animBg="1"/>
      <p:bldP spid="295960" grpId="0" animBg="1"/>
      <p:bldP spid="295961" grpId="0"/>
      <p:bldP spid="295976" grpId="0" animBg="1"/>
      <p:bldP spid="295978" grpId="0" animBg="1"/>
      <p:bldP spid="295980" grpId="0" animBg="1"/>
      <p:bldP spid="295981" grpId="0" animBg="1"/>
      <p:bldP spid="295982" grpId="0" animBg="1"/>
      <p:bldP spid="295998" grpId="0" animBg="1"/>
      <p:bldP spid="296000" grpId="0" animBg="1"/>
      <p:bldP spid="296001" grpId="0" animBg="1"/>
      <p:bldP spid="296003" grpId="0" animBg="1"/>
      <p:bldP spid="296004" grpId="0"/>
      <p:bldP spid="296005" grpId="0" animBg="1"/>
      <p:bldP spid="29600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|0.1|0.1|0.1|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|0.1|0.1|0.1|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|0.1|0.1|0.1|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|0.1|0.1|0.1|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|0.1|0.1|0.1|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|0.1|0.1|0.1|0"/>
</p:tagLst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Times New Roman" charset="0"/>
            <a:cs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Times New Roman" charset="0"/>
            <a:cs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 marL="514350" indent="-514350">
          <a:buFont typeface="+mj-lt"/>
          <a:buAutoNum type="arabicPeriod"/>
          <a:defRPr sz="3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LemkeLinearSPLC1</Template>
  <TotalTime>35624</TotalTime>
  <Words>2697</Words>
  <Application>Microsoft Office PowerPoint</Application>
  <PresentationFormat>On-screen Show (4:3)</PresentationFormat>
  <Paragraphs>697</Paragraphs>
  <Slides>42</Slides>
  <Notes>3</Notes>
  <HiddenSlides>3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3" baseType="lpstr">
      <vt:lpstr>ＭＳ Ｐゴシック</vt:lpstr>
      <vt:lpstr>宋体</vt:lpstr>
      <vt:lpstr>Andalus</vt:lpstr>
      <vt:lpstr>Arial</vt:lpstr>
      <vt:lpstr>Arial Black</vt:lpstr>
      <vt:lpstr>Calibri</vt:lpstr>
      <vt:lpstr>Cambria Math</vt:lpstr>
      <vt:lpstr>Symbol</vt:lpstr>
      <vt:lpstr>Times New Roman</vt:lpstr>
      <vt:lpstr>Wingdings</vt:lpstr>
      <vt:lpstr>Pixel</vt:lpstr>
      <vt:lpstr>PowerPoint Presentation</vt:lpstr>
      <vt:lpstr>So far</vt:lpstr>
      <vt:lpstr>Today:</vt:lpstr>
      <vt:lpstr>Dominance</vt:lpstr>
      <vt:lpstr>Dominant Strategy Equilibrium</vt:lpstr>
      <vt:lpstr>Prisoner’s Dilemma</vt:lpstr>
      <vt:lpstr>“Should I buy an SUV?” </vt:lpstr>
      <vt:lpstr>Dominance by Mixed strategies</vt:lpstr>
      <vt:lpstr>Iterated dominance: path (in)dependence</vt:lpstr>
      <vt:lpstr>PowerPoint Presentation</vt:lpstr>
      <vt:lpstr>PowerPoint Presentation</vt:lpstr>
      <vt:lpstr>Correlated Equilibrium – (CE) (Aumann’74)</vt:lpstr>
      <vt:lpstr>CE for 2-Player Case</vt:lpstr>
      <vt:lpstr>PowerPoint Presentation</vt:lpstr>
      <vt:lpstr>PowerPoint Presentation</vt:lpstr>
      <vt:lpstr>Computation: Linear Feasibility Problem</vt:lpstr>
      <vt:lpstr>Computation: Linear Feasibility Problem</vt:lpstr>
      <vt:lpstr>Coarse- Correlated Equilibrium</vt:lpstr>
      <vt:lpstr>Importance of (Coarse) CE</vt:lpstr>
      <vt:lpstr>Show the following</vt:lpstr>
      <vt:lpstr>Extensive-form Game</vt:lpstr>
      <vt:lpstr>A poker-like game</vt:lpstr>
      <vt:lpstr>Poker-like game in normal form</vt:lpstr>
      <vt:lpstr>Sub-Game Perfect Equilibrium</vt:lpstr>
      <vt:lpstr>Sub-Game Perfect Equilibrium</vt:lpstr>
      <vt:lpstr>Corr. Eq. in Extensive form Game</vt:lpstr>
      <vt:lpstr> Commitment (Stackelberg strategies)</vt:lpstr>
      <vt:lpstr>Commitment</vt:lpstr>
      <vt:lpstr>Commitment: an extensive-form game</vt:lpstr>
      <vt:lpstr>Commitment to mixed strategies</vt:lpstr>
      <vt:lpstr>PowerPoint Presentation</vt:lpstr>
      <vt:lpstr>Computing the optimal mixed strategy to commit to [Conitzer &amp; Sandholm EC’06]</vt:lpstr>
      <vt:lpstr>On the game we saw before</vt:lpstr>
      <vt:lpstr>Visualization</vt:lpstr>
      <vt:lpstr>Generalizing beyond zero-sum games  </vt:lpstr>
      <vt:lpstr>Other nice properties of commitment to mixed strategies</vt:lpstr>
      <vt:lpstr>Bayesian Games</vt:lpstr>
      <vt:lpstr>Bayesian game</vt:lpstr>
      <vt:lpstr>Car Selling Game</vt:lpstr>
      <vt:lpstr>Converting Bayesian games to normal form</vt:lpstr>
      <vt:lpstr>Bayes-Nash equilibrium</vt:lpstr>
      <vt:lpstr>Again what about corr. eq. in Bayesian games?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localadmin</dc:creator>
  <cp:lastModifiedBy>Ruta Mehta</cp:lastModifiedBy>
  <cp:revision>1110</cp:revision>
  <dcterms:created xsi:type="dcterms:W3CDTF">2013-04-16T19:12:34Z</dcterms:created>
  <dcterms:modified xsi:type="dcterms:W3CDTF">2018-09-11T20:59:01Z</dcterms:modified>
</cp:coreProperties>
</file>