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843" r:id="rId2"/>
    <p:sldId id="847" r:id="rId3"/>
    <p:sldId id="845" r:id="rId4"/>
    <p:sldId id="846" r:id="rId5"/>
    <p:sldId id="861" r:id="rId6"/>
    <p:sldId id="848" r:id="rId7"/>
    <p:sldId id="856" r:id="rId8"/>
    <p:sldId id="849" r:id="rId9"/>
    <p:sldId id="855" r:id="rId10"/>
    <p:sldId id="850" r:id="rId11"/>
    <p:sldId id="852" r:id="rId12"/>
    <p:sldId id="853" r:id="rId13"/>
    <p:sldId id="854" r:id="rId14"/>
    <p:sldId id="820" r:id="rId15"/>
    <p:sldId id="82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802"/>
    <a:srgbClr val="A1DA54"/>
    <a:srgbClr val="009900"/>
    <a:srgbClr val="FFC5C5"/>
    <a:srgbClr val="FF8585"/>
    <a:srgbClr val="D41602"/>
    <a:srgbClr val="E5C3EF"/>
    <a:srgbClr val="DE005A"/>
    <a:srgbClr val="EA005F"/>
    <a:srgbClr val="CAE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6" autoAdjust="0"/>
    <p:restoredTop sz="90451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552FB-925B-4EE5-91BD-44D7BA50A70E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553BA-1AA6-48F2-A840-6F9A25925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61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2400" b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2400" b="0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algn="l" eaLnBrk="1" hangingPunct="1"/>
                <a:endParaRPr lang="en-US" sz="2400" b="0"/>
              </a:p>
            </p:txBody>
          </p:sp>
        </p:grpSp>
      </p:grpSp>
      <p:sp>
        <p:nvSpPr>
          <p:cNvPr id="16693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693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7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6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685800"/>
            <a:ext cx="22098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685800"/>
            <a:ext cx="64770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04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574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81600" y="20574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448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685800"/>
            <a:ext cx="8839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67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6858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20574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81600" y="20574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90600" y="40767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0767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11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20574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0574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09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574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81600" y="20574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81600" y="40767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5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3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7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0574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0574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8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72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9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8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Times New Roman" charset="0"/>
                <a:cs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 Black" pitchFamily="1" charset="0"/>
              </a:defRPr>
            </a:lvl1pPr>
          </a:lstStyle>
          <a:p>
            <a:fld id="{B8C58678-B492-42F5-90BF-D32002A83C3D}" type="slidenum">
              <a:rPr lang="en-US" smtClean="0"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1" hangingPunct="1"/>
              <a:endParaRPr lang="en-US" sz="2400" b="0"/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2400" b="0"/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2400" b="0"/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l" eaLnBrk="1" hangingPunct="1"/>
              <a:endParaRPr lang="en-US" sz="1800" b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0574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590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  <a:ea typeface="Times New Roman" charset="0"/>
                <a:cs typeface="Times New Roman" charset="0"/>
              </a:defRPr>
            </a:lvl1pPr>
          </a:lstStyle>
          <a:p>
            <a:fld id="{31B64C77-61C5-47DC-A1E7-0097BE906F8C}" type="datetimeFigureOut">
              <a:rPr lang="en-US" smtClean="0"/>
              <a:t>1/27/2016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1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1" charset="2"/>
        <a:buChar char="¨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1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1" charset="2"/>
        <a:buChar char="¨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129.png"/><Relationship Id="rId7" Type="http://schemas.openxmlformats.org/officeDocument/2006/relationships/image" Target="../media/image1190.png"/><Relationship Id="rId12" Type="http://schemas.openxmlformats.org/officeDocument/2006/relationships/image" Target="../media/image136.png"/><Relationship Id="rId2" Type="http://schemas.openxmlformats.org/officeDocument/2006/relationships/image" Target="../media/image1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0.png"/><Relationship Id="rId11" Type="http://schemas.openxmlformats.org/officeDocument/2006/relationships/image" Target="../media/image135.png"/><Relationship Id="rId5" Type="http://schemas.openxmlformats.org/officeDocument/2006/relationships/image" Target="../media/image1170.png"/><Relationship Id="rId10" Type="http://schemas.openxmlformats.org/officeDocument/2006/relationships/image" Target="../media/image1280.png"/><Relationship Id="rId4" Type="http://schemas.openxmlformats.org/officeDocument/2006/relationships/image" Target="../media/image1160.png"/><Relationship Id="rId9" Type="http://schemas.openxmlformats.org/officeDocument/2006/relationships/image" Target="../media/image127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3" Type="http://schemas.openxmlformats.org/officeDocument/2006/relationships/image" Target="../media/image1320.png"/><Relationship Id="rId7" Type="http://schemas.openxmlformats.org/officeDocument/2006/relationships/image" Target="../media/image137.png"/><Relationship Id="rId2" Type="http://schemas.openxmlformats.org/officeDocument/2006/relationships/image" Target="../media/image1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0.png"/><Relationship Id="rId5" Type="http://schemas.openxmlformats.org/officeDocument/2006/relationships/image" Target="../media/image1350.png"/><Relationship Id="rId4" Type="http://schemas.openxmlformats.org/officeDocument/2006/relationships/image" Target="../media/image1330.png"/><Relationship Id="rId9" Type="http://schemas.openxmlformats.org/officeDocument/2006/relationships/image" Target="../media/image13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7" Type="http://schemas.openxmlformats.org/officeDocument/2006/relationships/image" Target="../media/image138.png"/><Relationship Id="rId2" Type="http://schemas.openxmlformats.org/officeDocument/2006/relationships/image" Target="../media/image11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5" Type="http://schemas.openxmlformats.org/officeDocument/2006/relationships/image" Target="../media/image1360.png"/><Relationship Id="rId4" Type="http://schemas.openxmlformats.org/officeDocument/2006/relationships/image" Target="../media/image135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png"/><Relationship Id="rId3" Type="http://schemas.openxmlformats.org/officeDocument/2006/relationships/image" Target="../media/image140.png"/><Relationship Id="rId7" Type="http://schemas.openxmlformats.org/officeDocument/2006/relationships/image" Target="../media/image144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3.png"/><Relationship Id="rId5" Type="http://schemas.openxmlformats.org/officeDocument/2006/relationships/image" Target="../media/image1360.png"/><Relationship Id="rId10" Type="http://schemas.openxmlformats.org/officeDocument/2006/relationships/image" Target="../media/image147.png"/><Relationship Id="rId4" Type="http://schemas.openxmlformats.org/officeDocument/2006/relationships/image" Target="../media/image1350.png"/><Relationship Id="rId9" Type="http://schemas.openxmlformats.org/officeDocument/2006/relationships/image" Target="../media/image14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10.png"/><Relationship Id="rId2" Type="http://schemas.openxmlformats.org/officeDocument/2006/relationships/image" Target="../media/image12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image" Target="../media/image1.png"/><Relationship Id="rId7" Type="http://schemas.openxmlformats.org/officeDocument/2006/relationships/image" Target="../media/image84.png"/><Relationship Id="rId2" Type="http://schemas.openxmlformats.org/officeDocument/2006/relationships/image" Target="../media/image4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99.png"/><Relationship Id="rId10" Type="http://schemas.openxmlformats.org/officeDocument/2006/relationships/image" Target="../media/image102.png"/><Relationship Id="rId4" Type="http://schemas.openxmlformats.org/officeDocument/2006/relationships/image" Target="../media/image78.png"/><Relationship Id="rId9" Type="http://schemas.openxmlformats.org/officeDocument/2006/relationships/image" Target="../media/image10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0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6.png"/><Relationship Id="rId5" Type="http://schemas.openxmlformats.org/officeDocument/2006/relationships/image" Target="../media/image810.png"/><Relationship Id="rId4" Type="http://schemas.openxmlformats.org/officeDocument/2006/relationships/image" Target="../media/image78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3" Type="http://schemas.openxmlformats.org/officeDocument/2006/relationships/image" Target="../media/image104.png"/><Relationship Id="rId7" Type="http://schemas.openxmlformats.org/officeDocument/2006/relationships/image" Target="../media/image109.png"/><Relationship Id="rId2" Type="http://schemas.openxmlformats.org/officeDocument/2006/relationships/image" Target="../media/image8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4" Type="http://schemas.openxmlformats.org/officeDocument/2006/relationships/image" Target="../media/image10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2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1.png"/><Relationship Id="rId3" Type="http://schemas.openxmlformats.org/officeDocument/2006/relationships/image" Target="../media/image1120.png"/><Relationship Id="rId7" Type="http://schemas.openxmlformats.org/officeDocument/2006/relationships/image" Target="../media/image1190.png"/><Relationship Id="rId12" Type="http://schemas.openxmlformats.org/officeDocument/2006/relationships/image" Target="../media/image128.png"/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0.png"/><Relationship Id="rId11" Type="http://schemas.openxmlformats.org/officeDocument/2006/relationships/image" Target="../media/image127.png"/><Relationship Id="rId5" Type="http://schemas.openxmlformats.org/officeDocument/2006/relationships/image" Target="../media/image1170.png"/><Relationship Id="rId10" Type="http://schemas.openxmlformats.org/officeDocument/2006/relationships/image" Target="../media/image126.png"/><Relationship Id="rId4" Type="http://schemas.openxmlformats.org/officeDocument/2006/relationships/image" Target="../media/image1160.png"/><Relationship Id="rId9" Type="http://schemas.openxmlformats.org/officeDocument/2006/relationships/image" Target="../media/image12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0.png"/><Relationship Id="rId3" Type="http://schemas.openxmlformats.org/officeDocument/2006/relationships/image" Target="../media/image1120.png"/><Relationship Id="rId7" Type="http://schemas.openxmlformats.org/officeDocument/2006/relationships/image" Target="../media/image1190.png"/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0.png"/><Relationship Id="rId5" Type="http://schemas.openxmlformats.org/officeDocument/2006/relationships/image" Target="../media/image1170.png"/><Relationship Id="rId10" Type="http://schemas.openxmlformats.org/officeDocument/2006/relationships/image" Target="../media/image1280.png"/><Relationship Id="rId4" Type="http://schemas.openxmlformats.org/officeDocument/2006/relationships/image" Target="../media/image1160.png"/><Relationship Id="rId9" Type="http://schemas.openxmlformats.org/officeDocument/2006/relationships/image" Target="../media/image127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0.png"/><Relationship Id="rId3" Type="http://schemas.openxmlformats.org/officeDocument/2006/relationships/image" Target="../media/image1120.png"/><Relationship Id="rId7" Type="http://schemas.openxmlformats.org/officeDocument/2006/relationships/image" Target="../media/image1250.png"/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3.png"/><Relationship Id="rId5" Type="http://schemas.openxmlformats.org/officeDocument/2006/relationships/image" Target="../media/image132.png"/><Relationship Id="rId4" Type="http://schemas.openxmlformats.org/officeDocument/2006/relationships/image" Target="../media/image131.png"/><Relationship Id="rId9" Type="http://schemas.openxmlformats.org/officeDocument/2006/relationships/image" Target="../media/image12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371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Lemke-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Howson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(1964)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3276600"/>
            <a:ext cx="49349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A motivation for class PPAD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7426" y="5105400"/>
            <a:ext cx="4939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Follows a path on a polytope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50626" y="533400"/>
            <a:ext cx="50969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Ask </a:t>
            </a:r>
            <a:r>
              <a:rPr lang="en-US" sz="2000" dirty="0" err="1" smtClean="0">
                <a:solidFill>
                  <a:schemeClr val="tx1"/>
                </a:solidFill>
              </a:rPr>
              <a:t>howmany</a:t>
            </a:r>
            <a:r>
              <a:rPr lang="en-US" sz="2000" dirty="0" smtClean="0">
                <a:solidFill>
                  <a:schemeClr val="tx1"/>
                </a:solidFill>
              </a:rPr>
              <a:t> know polyhedral</a:t>
            </a:r>
          </a:p>
          <a:p>
            <a:r>
              <a:rPr lang="en-US" sz="2000" dirty="0" smtClean="0"/>
              <a:t>View of simplex? Moving from vertex to vertex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09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dirty="0" smtClean="0"/>
                  <a:t> Set of paths and cycles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66700" y="2514600"/>
                <a:ext cx="8610600" cy="5181600"/>
              </a:xfrm>
            </p:spPr>
            <p:txBody>
              <a:bodyPr/>
              <a:lstStyle/>
              <a:p>
                <a:r>
                  <a:rPr lang="en-US" sz="2800" b="0" dirty="0" smtClean="0"/>
                  <a:t>Vertex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𝑣</m:t>
                    </m:r>
                    <m:r>
                      <a:rPr lang="en-US" sz="2800" b="0" i="1" smtClean="0">
                        <a:latin typeface="Cambria Math"/>
                      </a:rPr>
                      <m:t>∈</m:t>
                    </m:r>
                    <m:r>
                      <a:rPr lang="en-US" sz="2800" b="0" i="1" smtClean="0">
                        <a:latin typeface="Cambria Math"/>
                      </a:rPr>
                      <m:t>𝑆</m:t>
                    </m:r>
                    <m:r>
                      <a:rPr lang="en-US" sz="2800" b="0" i="1" smtClean="0">
                        <a:latin typeface="Cambria Math"/>
                      </a:rPr>
                      <m:t>(⊂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)</m:t>
                    </m:r>
                    <m:r>
                      <a:rPr lang="en-US" sz="2800" b="0" i="0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sz="2800" dirty="0" smtClean="0"/>
                  <a:t> Then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1,…,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800" dirty="0" smtClean="0"/>
                  <a:t> </a:t>
                </a:r>
              </a:p>
              <a:p>
                <a:pPr lvl="1"/>
                <a:r>
                  <a:rPr lang="en-US" sz="2400" dirty="0" smtClean="0"/>
                  <a:t>No </a:t>
                </a:r>
                <a:r>
                  <a:rPr lang="en-US" sz="2400" dirty="0"/>
                  <a:t>duplicate </a:t>
                </a:r>
                <a:r>
                  <a:rPr lang="en-US" sz="2400" dirty="0" smtClean="0"/>
                  <a:t>label</a:t>
                </a:r>
                <a:endParaRPr lang="en-US" sz="2400" dirty="0"/>
              </a:p>
              <a:p>
                <a:pPr marL="457200" lvl="1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700" y="2514600"/>
                <a:ext cx="8610600" cy="5181600"/>
              </a:xfrm>
              <a:blipFill rotWithShape="1">
                <a:blip r:embed="rId3"/>
                <a:stretch>
                  <a:fillRect l="-708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" y="1229380"/>
                <a:ext cx="46596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≥0, 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≤1       </m:t>
                      </m:r>
                    </m:oMath>
                  </m:oMathPara>
                </a14:m>
                <a:endParaRPr lang="en-US" sz="32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29380"/>
                <a:ext cx="465960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9600" y="1762780"/>
                <a:ext cx="34839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=0 </m:t>
                      </m:r>
                      <m: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or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762780"/>
                <a:ext cx="348390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>
            <a:off x="4114800" y="2055167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53000" y="1762780"/>
                <a:ext cx="1215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Label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762780"/>
                <a:ext cx="1215589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10553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 bwMode="auto">
          <a:xfrm>
            <a:off x="4648200" y="1521767"/>
            <a:ext cx="3932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1178005"/>
                <a:ext cx="13636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d-dim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178005"/>
                <a:ext cx="1363643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9417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20" idx="7"/>
            <a:endCxn id="19" idx="3"/>
          </p:cNvCxnSpPr>
          <p:nvPr/>
        </p:nvCxnSpPr>
        <p:spPr bwMode="auto">
          <a:xfrm flipV="1">
            <a:off x="2949482" y="4625882"/>
            <a:ext cx="1469471" cy="9590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4396635" y="44958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819400" y="55626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2" name="Straight Connector 21"/>
          <p:cNvCxnSpPr>
            <a:stCxn id="23" idx="6"/>
            <a:endCxn id="19" idx="6"/>
          </p:cNvCxnSpPr>
          <p:nvPr/>
        </p:nvCxnSpPr>
        <p:spPr bwMode="auto">
          <a:xfrm flipH="1" flipV="1">
            <a:off x="4549035" y="4572000"/>
            <a:ext cx="1806638" cy="9148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6203273" y="541065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200400" y="6100465"/>
                <a:ext cx="159530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/>
                  <a:t>E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nd in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</m:oMath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6100465"/>
                <a:ext cx="1595309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9542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 bwMode="auto">
          <a:xfrm flipV="1">
            <a:off x="6355673" y="4572000"/>
            <a:ext cx="734735" cy="8828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7076456" y="447348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916159" y="454968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3" name="Straight Connector 32"/>
          <p:cNvCxnSpPr>
            <a:stCxn id="20" idx="1"/>
            <a:endCxn id="30" idx="6"/>
          </p:cNvCxnSpPr>
          <p:nvPr/>
        </p:nvCxnSpPr>
        <p:spPr bwMode="auto">
          <a:xfrm flipH="1" flipV="1">
            <a:off x="2068559" y="4625882"/>
            <a:ext cx="773159" cy="9590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76456" y="4706260"/>
                <a:ext cx="6479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456" y="4706260"/>
                <a:ext cx="64793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268226" y="4840521"/>
                <a:ext cx="6479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226" y="4840521"/>
                <a:ext cx="647933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>
            <a:stCxn id="40" idx="7"/>
          </p:cNvCxnSpPr>
          <p:nvPr/>
        </p:nvCxnSpPr>
        <p:spPr bwMode="auto">
          <a:xfrm flipV="1">
            <a:off x="359329" y="4625882"/>
            <a:ext cx="555071" cy="9051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Oval 39"/>
          <p:cNvSpPr/>
          <p:nvPr/>
        </p:nvSpPr>
        <p:spPr bwMode="auto">
          <a:xfrm>
            <a:off x="229247" y="5508718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41" name="Straight Connector 40"/>
          <p:cNvCxnSpPr>
            <a:stCxn id="42" idx="0"/>
          </p:cNvCxnSpPr>
          <p:nvPr/>
        </p:nvCxnSpPr>
        <p:spPr bwMode="auto">
          <a:xfrm flipH="1" flipV="1">
            <a:off x="8077201" y="4463753"/>
            <a:ext cx="397104" cy="8828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8398105" y="5346589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-14650" y="5638800"/>
                <a:ext cx="11180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400" b="0" i="1" dirty="0" smtClean="0">
                  <a:solidFill>
                    <a:schemeClr val="tx1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4650" y="5638800"/>
                <a:ext cx="1118062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 rot="18137278">
                <a:off x="320362" y="4831777"/>
                <a:ext cx="105073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2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137278">
                <a:off x="320362" y="4831777"/>
                <a:ext cx="1050737" cy="43088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59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5" grpId="0"/>
      <p:bldP spid="42" grpId="0" animBg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dirty="0" smtClean="0"/>
                  <a:t> Set of paths and cycles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4393" y="2620949"/>
                <a:ext cx="7089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∈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93" y="2620949"/>
                <a:ext cx="708977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920743" y="2536259"/>
                <a:ext cx="7089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∈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743" y="2536259"/>
                <a:ext cx="70897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oup 74"/>
          <p:cNvGrpSpPr/>
          <p:nvPr/>
        </p:nvGrpSpPr>
        <p:grpSpPr>
          <a:xfrm>
            <a:off x="365543" y="1622035"/>
            <a:ext cx="7680096" cy="4321565"/>
            <a:chOff x="365542" y="1644353"/>
            <a:chExt cx="8381359" cy="5083565"/>
          </a:xfrm>
        </p:grpSpPr>
        <p:cxnSp>
          <p:nvCxnSpPr>
            <p:cNvPr id="18" name="Straight Connector 17"/>
            <p:cNvCxnSpPr>
              <a:stCxn id="20" idx="7"/>
              <a:endCxn id="19" idx="3"/>
            </p:cNvCxnSpPr>
            <p:nvPr/>
          </p:nvCxnSpPr>
          <p:spPr bwMode="auto">
            <a:xfrm flipV="1">
              <a:off x="3085777" y="1806482"/>
              <a:ext cx="1469471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Oval 18"/>
            <p:cNvSpPr/>
            <p:nvPr/>
          </p:nvSpPr>
          <p:spPr bwMode="auto">
            <a:xfrm>
              <a:off x="4532930" y="1676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2955695" y="27432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22" name="Straight Connector 21"/>
            <p:cNvCxnSpPr>
              <a:stCxn id="23" idx="6"/>
              <a:endCxn id="19" idx="6"/>
            </p:cNvCxnSpPr>
            <p:nvPr/>
          </p:nvCxnSpPr>
          <p:spPr bwMode="auto">
            <a:xfrm flipH="1" flipV="1">
              <a:off x="4685330" y="1752600"/>
              <a:ext cx="1806638" cy="91485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Oval 22"/>
            <p:cNvSpPr/>
            <p:nvPr/>
          </p:nvSpPr>
          <p:spPr bwMode="auto">
            <a:xfrm>
              <a:off x="6339568" y="2591252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 flipV="1">
              <a:off x="6491968" y="1752600"/>
              <a:ext cx="734735" cy="8828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Oval 28"/>
            <p:cNvSpPr/>
            <p:nvPr/>
          </p:nvSpPr>
          <p:spPr bwMode="auto">
            <a:xfrm>
              <a:off x="7212751" y="1654082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2052454" y="1730282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33" name="Straight Connector 32"/>
            <p:cNvCxnSpPr>
              <a:stCxn id="20" idx="1"/>
              <a:endCxn id="30" idx="6"/>
            </p:cNvCxnSpPr>
            <p:nvPr/>
          </p:nvCxnSpPr>
          <p:spPr bwMode="auto">
            <a:xfrm flipH="1" flipV="1">
              <a:off x="2204854" y="1806482"/>
              <a:ext cx="773159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7212751" y="1886860"/>
                  <a:ext cx="64793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…</m:t>
                        </m:r>
                      </m:oMath>
                    </m:oMathPara>
                  </a14:m>
                  <a:endParaRPr lang="en-US" sz="3200" b="1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2751" y="1886860"/>
                  <a:ext cx="647933" cy="64633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404521" y="2021121"/>
                  <a:ext cx="64793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…</m:t>
                        </m:r>
                      </m:oMath>
                    </m:oMathPara>
                  </a14:m>
                  <a:endParaRPr lang="en-US" sz="3200" b="1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4521" y="2021121"/>
                  <a:ext cx="647933" cy="64633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Connector 36"/>
            <p:cNvCxnSpPr>
              <a:stCxn id="40" idx="7"/>
            </p:cNvCxnSpPr>
            <p:nvPr/>
          </p:nvCxnSpPr>
          <p:spPr bwMode="auto">
            <a:xfrm flipV="1">
              <a:off x="495624" y="1806482"/>
              <a:ext cx="555071" cy="90515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Oval 39"/>
            <p:cNvSpPr/>
            <p:nvPr/>
          </p:nvSpPr>
          <p:spPr bwMode="auto">
            <a:xfrm>
              <a:off x="365542" y="268931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41" name="Straight Connector 40"/>
            <p:cNvCxnSpPr>
              <a:stCxn id="42" idx="0"/>
            </p:cNvCxnSpPr>
            <p:nvPr/>
          </p:nvCxnSpPr>
          <p:spPr bwMode="auto">
            <a:xfrm flipH="1" flipV="1">
              <a:off x="8213496" y="1644353"/>
              <a:ext cx="397104" cy="8828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Oval 41"/>
            <p:cNvSpPr/>
            <p:nvPr/>
          </p:nvSpPr>
          <p:spPr bwMode="auto">
            <a:xfrm>
              <a:off x="8534400" y="252718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31" name="Straight Connector 30"/>
            <p:cNvCxnSpPr>
              <a:stCxn id="34" idx="7"/>
              <a:endCxn id="32" idx="3"/>
            </p:cNvCxnSpPr>
            <p:nvPr/>
          </p:nvCxnSpPr>
          <p:spPr bwMode="auto">
            <a:xfrm flipV="1">
              <a:off x="3177435" y="3438729"/>
              <a:ext cx="1469471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Oval 31"/>
            <p:cNvSpPr/>
            <p:nvPr/>
          </p:nvSpPr>
          <p:spPr bwMode="auto">
            <a:xfrm>
              <a:off x="4624588" y="3308647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3047353" y="4375447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36" name="Straight Connector 35"/>
            <p:cNvCxnSpPr>
              <a:stCxn id="38" idx="6"/>
              <a:endCxn id="32" idx="6"/>
            </p:cNvCxnSpPr>
            <p:nvPr/>
          </p:nvCxnSpPr>
          <p:spPr bwMode="auto">
            <a:xfrm flipH="1" flipV="1">
              <a:off x="4776988" y="3384847"/>
              <a:ext cx="1806638" cy="91485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Oval 37"/>
            <p:cNvSpPr/>
            <p:nvPr/>
          </p:nvSpPr>
          <p:spPr bwMode="auto">
            <a:xfrm>
              <a:off x="6431226" y="422349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 bwMode="auto">
            <a:xfrm flipV="1">
              <a:off x="6583626" y="3384847"/>
              <a:ext cx="734735" cy="8828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Oval 43"/>
            <p:cNvSpPr/>
            <p:nvPr/>
          </p:nvSpPr>
          <p:spPr bwMode="auto">
            <a:xfrm>
              <a:off x="7304409" y="328632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2144112" y="336252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46" name="Straight Connector 45"/>
            <p:cNvCxnSpPr>
              <a:stCxn id="34" idx="1"/>
              <a:endCxn id="45" idx="6"/>
            </p:cNvCxnSpPr>
            <p:nvPr/>
          </p:nvCxnSpPr>
          <p:spPr bwMode="auto">
            <a:xfrm flipH="1" flipV="1">
              <a:off x="2296512" y="3438729"/>
              <a:ext cx="773159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7304409" y="3519107"/>
                  <a:ext cx="64793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…</m:t>
                        </m:r>
                      </m:oMath>
                    </m:oMathPara>
                  </a14:m>
                  <a:endParaRPr lang="en-US" sz="3200" b="1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4409" y="3519107"/>
                  <a:ext cx="647933" cy="64633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1496179" y="3653368"/>
                  <a:ext cx="64793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…</m:t>
                        </m:r>
                      </m:oMath>
                    </m:oMathPara>
                  </a14:m>
                  <a:endParaRPr lang="en-US" sz="3200" b="1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6179" y="3653368"/>
                  <a:ext cx="647933" cy="646331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Straight Connector 48"/>
            <p:cNvCxnSpPr>
              <a:stCxn id="50" idx="5"/>
            </p:cNvCxnSpPr>
            <p:nvPr/>
          </p:nvCxnSpPr>
          <p:spPr bwMode="auto">
            <a:xfrm>
              <a:off x="549506" y="3514929"/>
              <a:ext cx="745894" cy="101291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419424" y="3384847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51" name="Straight Connector 50"/>
            <p:cNvCxnSpPr>
              <a:stCxn id="52" idx="4"/>
            </p:cNvCxnSpPr>
            <p:nvPr/>
          </p:nvCxnSpPr>
          <p:spPr bwMode="auto">
            <a:xfrm flipH="1">
              <a:off x="8045638" y="3518933"/>
              <a:ext cx="625063" cy="79525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Oval 51"/>
            <p:cNvSpPr/>
            <p:nvPr/>
          </p:nvSpPr>
          <p:spPr bwMode="auto">
            <a:xfrm>
              <a:off x="8594501" y="3366533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2492915" y="657551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1589674" y="5562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56" name="Straight Connector 55"/>
            <p:cNvCxnSpPr>
              <a:stCxn id="54" idx="1"/>
              <a:endCxn id="55" idx="6"/>
            </p:cNvCxnSpPr>
            <p:nvPr/>
          </p:nvCxnSpPr>
          <p:spPr bwMode="auto">
            <a:xfrm flipH="1" flipV="1">
              <a:off x="1742074" y="5638800"/>
              <a:ext cx="773159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flipV="1">
              <a:off x="2582220" y="6477000"/>
              <a:ext cx="922980" cy="17471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Oval 57"/>
            <p:cNvSpPr/>
            <p:nvPr/>
          </p:nvSpPr>
          <p:spPr bwMode="auto">
            <a:xfrm>
              <a:off x="3505200" y="6380685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V="1">
              <a:off x="3646547" y="5353162"/>
              <a:ext cx="1103930" cy="106434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Oval 59"/>
            <p:cNvSpPr/>
            <p:nvPr/>
          </p:nvSpPr>
          <p:spPr bwMode="auto">
            <a:xfrm>
              <a:off x="4674277" y="5276962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 flipH="1" flipV="1">
              <a:off x="3177435" y="4885170"/>
              <a:ext cx="1523353" cy="45742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Oval 61"/>
            <p:cNvSpPr/>
            <p:nvPr/>
          </p:nvSpPr>
          <p:spPr bwMode="auto">
            <a:xfrm>
              <a:off x="3040810" y="480897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63" name="Straight Connector 62"/>
            <p:cNvCxnSpPr>
              <a:endCxn id="62" idx="2"/>
            </p:cNvCxnSpPr>
            <p:nvPr/>
          </p:nvCxnSpPr>
          <p:spPr bwMode="auto">
            <a:xfrm flipV="1">
              <a:off x="1699357" y="4885170"/>
              <a:ext cx="1341453" cy="70875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6336939" y="633623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5433698" y="5323321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349224" y="6141406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69" name="Straight Connector 68"/>
            <p:cNvCxnSpPr>
              <a:stCxn id="66" idx="7"/>
            </p:cNvCxnSpPr>
            <p:nvPr/>
          </p:nvCxnSpPr>
          <p:spPr bwMode="auto">
            <a:xfrm flipH="1" flipV="1">
              <a:off x="7021460" y="4645891"/>
              <a:ext cx="457846" cy="151783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6884834" y="4569691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71" name="Straight Connector 70"/>
            <p:cNvCxnSpPr>
              <a:endCxn id="70" idx="2"/>
            </p:cNvCxnSpPr>
            <p:nvPr/>
          </p:nvCxnSpPr>
          <p:spPr bwMode="auto">
            <a:xfrm flipV="1">
              <a:off x="5543381" y="4645891"/>
              <a:ext cx="1341453" cy="70875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H="1" flipV="1">
              <a:off x="5591080" y="5410680"/>
              <a:ext cx="773159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6431226" y="6248880"/>
              <a:ext cx="922980" cy="17471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312332" y="6096000"/>
                <a:ext cx="3488455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</a:rPr>
                  <a:t>Solutions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∪{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}</m:t>
                    </m:r>
                  </m:oMath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2332" y="6096000"/>
                <a:ext cx="3488455" cy="584775"/>
              </a:xfrm>
              <a:prstGeom prst="rect">
                <a:avLst/>
              </a:prstGeom>
              <a:blipFill rotWithShape="1">
                <a:blip r:embed="rId9"/>
                <a:stretch>
                  <a:fillRect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150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dirty="0" smtClean="0"/>
                  <a:t> Set of paths and cycles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1402" y="2055146"/>
                <a:ext cx="53251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02" y="2055146"/>
                <a:ext cx="532518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Group 74"/>
          <p:cNvGrpSpPr/>
          <p:nvPr/>
        </p:nvGrpSpPr>
        <p:grpSpPr>
          <a:xfrm>
            <a:off x="365543" y="1622035"/>
            <a:ext cx="7680096" cy="4321565"/>
            <a:chOff x="365542" y="1644353"/>
            <a:chExt cx="8381359" cy="5083565"/>
          </a:xfrm>
        </p:grpSpPr>
        <p:cxnSp>
          <p:nvCxnSpPr>
            <p:cNvPr id="18" name="Straight Connector 17"/>
            <p:cNvCxnSpPr>
              <a:stCxn id="20" idx="7"/>
              <a:endCxn id="19" idx="3"/>
            </p:cNvCxnSpPr>
            <p:nvPr/>
          </p:nvCxnSpPr>
          <p:spPr bwMode="auto">
            <a:xfrm flipV="1">
              <a:off x="3085777" y="1806482"/>
              <a:ext cx="1469471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Oval 18"/>
            <p:cNvSpPr/>
            <p:nvPr/>
          </p:nvSpPr>
          <p:spPr bwMode="auto">
            <a:xfrm>
              <a:off x="4532930" y="16764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2955695" y="27432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22" name="Straight Connector 21"/>
            <p:cNvCxnSpPr>
              <a:stCxn id="23" idx="6"/>
              <a:endCxn id="19" idx="6"/>
            </p:cNvCxnSpPr>
            <p:nvPr/>
          </p:nvCxnSpPr>
          <p:spPr bwMode="auto">
            <a:xfrm flipH="1" flipV="1">
              <a:off x="4685330" y="1752600"/>
              <a:ext cx="1806638" cy="91485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Oval 22"/>
            <p:cNvSpPr/>
            <p:nvPr/>
          </p:nvSpPr>
          <p:spPr bwMode="auto">
            <a:xfrm>
              <a:off x="6339568" y="2591252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 flipV="1">
              <a:off x="6491968" y="1752600"/>
              <a:ext cx="734735" cy="8828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Oval 28"/>
            <p:cNvSpPr/>
            <p:nvPr/>
          </p:nvSpPr>
          <p:spPr bwMode="auto">
            <a:xfrm>
              <a:off x="7212751" y="1654082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2052454" y="1730282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33" name="Straight Connector 32"/>
            <p:cNvCxnSpPr>
              <a:stCxn id="20" idx="1"/>
              <a:endCxn id="30" idx="6"/>
            </p:cNvCxnSpPr>
            <p:nvPr/>
          </p:nvCxnSpPr>
          <p:spPr bwMode="auto">
            <a:xfrm flipH="1" flipV="1">
              <a:off x="2204854" y="1806482"/>
              <a:ext cx="773159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7212751" y="1886860"/>
                  <a:ext cx="64793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…</m:t>
                        </m:r>
                      </m:oMath>
                    </m:oMathPara>
                  </a14:m>
                  <a:endParaRPr lang="en-US" sz="3200" b="1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2751" y="1886860"/>
                  <a:ext cx="647933" cy="646331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404521" y="2021121"/>
                  <a:ext cx="64793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…</m:t>
                        </m:r>
                      </m:oMath>
                    </m:oMathPara>
                  </a14:m>
                  <a:endParaRPr lang="en-US" sz="3200" b="1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04521" y="2021121"/>
                  <a:ext cx="647933" cy="64633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Straight Connector 36"/>
            <p:cNvCxnSpPr>
              <a:stCxn id="40" idx="7"/>
            </p:cNvCxnSpPr>
            <p:nvPr/>
          </p:nvCxnSpPr>
          <p:spPr bwMode="auto">
            <a:xfrm flipV="1">
              <a:off x="495624" y="1806482"/>
              <a:ext cx="555071" cy="90515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0" name="Oval 39"/>
            <p:cNvSpPr/>
            <p:nvPr/>
          </p:nvSpPr>
          <p:spPr bwMode="auto">
            <a:xfrm>
              <a:off x="365542" y="268931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41" name="Straight Connector 40"/>
            <p:cNvCxnSpPr>
              <a:stCxn id="42" idx="0"/>
            </p:cNvCxnSpPr>
            <p:nvPr/>
          </p:nvCxnSpPr>
          <p:spPr bwMode="auto">
            <a:xfrm flipH="1" flipV="1">
              <a:off x="8213496" y="1644353"/>
              <a:ext cx="397104" cy="8828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Oval 41"/>
            <p:cNvSpPr/>
            <p:nvPr/>
          </p:nvSpPr>
          <p:spPr bwMode="auto">
            <a:xfrm>
              <a:off x="8534400" y="252718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31" name="Straight Connector 30"/>
            <p:cNvCxnSpPr>
              <a:stCxn id="34" idx="7"/>
              <a:endCxn id="32" idx="3"/>
            </p:cNvCxnSpPr>
            <p:nvPr/>
          </p:nvCxnSpPr>
          <p:spPr bwMode="auto">
            <a:xfrm flipV="1">
              <a:off x="3177435" y="3438729"/>
              <a:ext cx="1469471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2" name="Oval 31"/>
            <p:cNvSpPr/>
            <p:nvPr/>
          </p:nvSpPr>
          <p:spPr bwMode="auto">
            <a:xfrm>
              <a:off x="4624588" y="3308647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3047353" y="4375447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36" name="Straight Connector 35"/>
            <p:cNvCxnSpPr>
              <a:stCxn id="38" idx="6"/>
              <a:endCxn id="32" idx="6"/>
            </p:cNvCxnSpPr>
            <p:nvPr/>
          </p:nvCxnSpPr>
          <p:spPr bwMode="auto">
            <a:xfrm flipH="1" flipV="1">
              <a:off x="4776988" y="3384847"/>
              <a:ext cx="1806638" cy="91485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Oval 37"/>
            <p:cNvSpPr/>
            <p:nvPr/>
          </p:nvSpPr>
          <p:spPr bwMode="auto">
            <a:xfrm>
              <a:off x="6431226" y="422349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 bwMode="auto">
            <a:xfrm flipV="1">
              <a:off x="6583626" y="3384847"/>
              <a:ext cx="734735" cy="8828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Oval 43"/>
            <p:cNvSpPr/>
            <p:nvPr/>
          </p:nvSpPr>
          <p:spPr bwMode="auto">
            <a:xfrm>
              <a:off x="7304409" y="328632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2144112" y="336252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46" name="Straight Connector 45"/>
            <p:cNvCxnSpPr>
              <a:stCxn id="34" idx="1"/>
              <a:endCxn id="45" idx="6"/>
            </p:cNvCxnSpPr>
            <p:nvPr/>
          </p:nvCxnSpPr>
          <p:spPr bwMode="auto">
            <a:xfrm flipH="1" flipV="1">
              <a:off x="2296512" y="3438729"/>
              <a:ext cx="773159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7304409" y="3519107"/>
                  <a:ext cx="64793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…</m:t>
                        </m:r>
                      </m:oMath>
                    </m:oMathPara>
                  </a14:m>
                  <a:endParaRPr lang="en-US" sz="3200" b="1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04409" y="3519107"/>
                  <a:ext cx="647933" cy="646331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1496179" y="3653368"/>
                  <a:ext cx="647933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…</m:t>
                        </m:r>
                      </m:oMath>
                    </m:oMathPara>
                  </a14:m>
                  <a:endParaRPr lang="en-US" sz="3200" b="1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6179" y="3653368"/>
                  <a:ext cx="647933" cy="646331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9" name="Straight Connector 48"/>
            <p:cNvCxnSpPr>
              <a:stCxn id="50" idx="5"/>
            </p:cNvCxnSpPr>
            <p:nvPr/>
          </p:nvCxnSpPr>
          <p:spPr bwMode="auto">
            <a:xfrm>
              <a:off x="549506" y="3514929"/>
              <a:ext cx="745894" cy="101291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419424" y="3384847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51" name="Straight Connector 50"/>
            <p:cNvCxnSpPr>
              <a:stCxn id="52" idx="4"/>
            </p:cNvCxnSpPr>
            <p:nvPr/>
          </p:nvCxnSpPr>
          <p:spPr bwMode="auto">
            <a:xfrm flipH="1">
              <a:off x="8045638" y="3518933"/>
              <a:ext cx="625063" cy="79525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Oval 51"/>
            <p:cNvSpPr/>
            <p:nvPr/>
          </p:nvSpPr>
          <p:spPr bwMode="auto">
            <a:xfrm>
              <a:off x="8594501" y="3366533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4" name="Oval 53"/>
            <p:cNvSpPr/>
            <p:nvPr/>
          </p:nvSpPr>
          <p:spPr bwMode="auto">
            <a:xfrm>
              <a:off x="2492915" y="6575518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1589674" y="556260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56" name="Straight Connector 55"/>
            <p:cNvCxnSpPr>
              <a:stCxn id="54" idx="1"/>
              <a:endCxn id="55" idx="6"/>
            </p:cNvCxnSpPr>
            <p:nvPr/>
          </p:nvCxnSpPr>
          <p:spPr bwMode="auto">
            <a:xfrm flipH="1" flipV="1">
              <a:off x="1742074" y="5638800"/>
              <a:ext cx="773159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flipV="1">
              <a:off x="2582220" y="6477000"/>
              <a:ext cx="922980" cy="17471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8" name="Oval 57"/>
            <p:cNvSpPr/>
            <p:nvPr/>
          </p:nvSpPr>
          <p:spPr bwMode="auto">
            <a:xfrm>
              <a:off x="3505200" y="6380685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flipV="1">
              <a:off x="3646547" y="5353162"/>
              <a:ext cx="1103930" cy="106434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Oval 59"/>
            <p:cNvSpPr/>
            <p:nvPr/>
          </p:nvSpPr>
          <p:spPr bwMode="auto">
            <a:xfrm>
              <a:off x="4674277" y="5276962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 bwMode="auto">
            <a:xfrm flipH="1" flipV="1">
              <a:off x="3177435" y="4885170"/>
              <a:ext cx="1523353" cy="45742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Oval 61"/>
            <p:cNvSpPr/>
            <p:nvPr/>
          </p:nvSpPr>
          <p:spPr bwMode="auto">
            <a:xfrm>
              <a:off x="3040810" y="4808970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63" name="Straight Connector 62"/>
            <p:cNvCxnSpPr>
              <a:endCxn id="62" idx="2"/>
            </p:cNvCxnSpPr>
            <p:nvPr/>
          </p:nvCxnSpPr>
          <p:spPr bwMode="auto">
            <a:xfrm flipV="1">
              <a:off x="1699357" y="4885170"/>
              <a:ext cx="1341453" cy="70875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6336939" y="6336239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5433698" y="5323321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7349224" y="6141406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69" name="Straight Connector 68"/>
            <p:cNvCxnSpPr>
              <a:stCxn id="66" idx="7"/>
            </p:cNvCxnSpPr>
            <p:nvPr/>
          </p:nvCxnSpPr>
          <p:spPr bwMode="auto">
            <a:xfrm flipH="1" flipV="1">
              <a:off x="7021460" y="4645891"/>
              <a:ext cx="457846" cy="151783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6884834" y="4569691"/>
              <a:ext cx="152400" cy="15240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71" name="Straight Connector 70"/>
            <p:cNvCxnSpPr>
              <a:endCxn id="70" idx="2"/>
            </p:cNvCxnSpPr>
            <p:nvPr/>
          </p:nvCxnSpPr>
          <p:spPr bwMode="auto">
            <a:xfrm flipV="1">
              <a:off x="5543381" y="4645891"/>
              <a:ext cx="1341453" cy="70875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H="1" flipV="1">
              <a:off x="5591080" y="5410680"/>
              <a:ext cx="773159" cy="95903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flipV="1">
              <a:off x="6431226" y="6248880"/>
              <a:ext cx="922980" cy="17471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6" name="TextBox 75"/>
          <p:cNvSpPr txBox="1"/>
          <p:nvPr/>
        </p:nvSpPr>
        <p:spPr>
          <a:xfrm>
            <a:off x="381000" y="6019800"/>
            <a:ext cx="52677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Goal: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Find any other end-point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43600" y="6019799"/>
            <a:ext cx="26989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</a:rPr>
              <a:t>Defn</a:t>
            </a:r>
            <a:r>
              <a:rPr lang="en-US" sz="3200" dirty="0" smtClean="0">
                <a:solidFill>
                  <a:schemeClr val="tx1"/>
                </a:solidFill>
              </a:rPr>
              <a:t> of PPAD!</a:t>
            </a:r>
          </a:p>
        </p:txBody>
      </p:sp>
    </p:spTree>
    <p:extLst>
      <p:ext uri="{BB962C8B-B14F-4D97-AF65-F5344CB8AC3E}">
        <p14:creationId xmlns:p14="http://schemas.microsoft.com/office/powerpoint/2010/main" val="27411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73"/>
          <p:cNvSpPr/>
          <p:nvPr/>
        </p:nvSpPr>
        <p:spPr bwMode="auto">
          <a:xfrm>
            <a:off x="774574" y="4597638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 rot="18260317">
                <a:off x="891795" y="3953622"/>
                <a:ext cx="106811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60317">
                <a:off x="891795" y="3953622"/>
                <a:ext cx="1068113" cy="43088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229600" cy="1371600"/>
          </a:xfrm>
        </p:spPr>
        <p:txBody>
          <a:bodyPr/>
          <a:lstStyle/>
          <a:p>
            <a:r>
              <a:rPr lang="en-US" b="0" i="0" dirty="0" smtClean="0">
                <a:latin typeface="+mj-lt"/>
              </a:rPr>
              <a:t>Lemke-</a:t>
            </a:r>
            <a:r>
              <a:rPr lang="en-US" b="0" i="0" dirty="0" err="1" smtClean="0">
                <a:latin typeface="+mj-lt"/>
              </a:rPr>
              <a:t>Howson</a:t>
            </a:r>
            <a:r>
              <a:rPr lang="en-US" b="0" i="0" dirty="0" smtClean="0">
                <a:latin typeface="+mj-lt"/>
              </a:rPr>
              <a:t> Follows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1402" y="2055146"/>
                <a:ext cx="53251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02" y="2055146"/>
                <a:ext cx="532518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20" idx="7"/>
            <a:endCxn id="19" idx="3"/>
          </p:cNvCxnSpPr>
          <p:nvPr/>
        </p:nvCxnSpPr>
        <p:spPr bwMode="auto">
          <a:xfrm flipV="1">
            <a:off x="2858178" y="1759862"/>
            <a:ext cx="1346521" cy="81528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4184248" y="1649278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738980" y="2556171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2" name="Straight Connector 21"/>
          <p:cNvCxnSpPr>
            <a:stCxn id="23" idx="6"/>
            <a:endCxn id="19" idx="6"/>
          </p:cNvCxnSpPr>
          <p:nvPr/>
        </p:nvCxnSpPr>
        <p:spPr bwMode="auto">
          <a:xfrm flipH="1" flipV="1">
            <a:off x="4323897" y="1714056"/>
            <a:ext cx="1655478" cy="77772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5839726" y="2426999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5979375" y="1714056"/>
            <a:ext cx="673260" cy="75050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6639850" y="1630306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911312" y="1695084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3" name="Straight Connector 32"/>
          <p:cNvCxnSpPr>
            <a:stCxn id="20" idx="1"/>
            <a:endCxn id="30" idx="6"/>
          </p:cNvCxnSpPr>
          <p:nvPr/>
        </p:nvCxnSpPr>
        <p:spPr bwMode="auto">
          <a:xfrm flipH="1" flipV="1">
            <a:off x="2050961" y="1759862"/>
            <a:ext cx="708469" cy="81528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639850" y="1828191"/>
                <a:ext cx="593721" cy="549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9850" y="1828191"/>
                <a:ext cx="593721" cy="5494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17591" y="1942327"/>
                <a:ext cx="593721" cy="549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591" y="1942327"/>
                <a:ext cx="593721" cy="54944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>
            <a:stCxn id="40" idx="7"/>
          </p:cNvCxnSpPr>
          <p:nvPr/>
        </p:nvCxnSpPr>
        <p:spPr bwMode="auto">
          <a:xfrm flipV="1">
            <a:off x="484741" y="1759862"/>
            <a:ext cx="508629" cy="76947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Oval 39"/>
          <p:cNvSpPr/>
          <p:nvPr/>
        </p:nvSpPr>
        <p:spPr bwMode="auto">
          <a:xfrm>
            <a:off x="365543" y="2510365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41" name="Straight Connector 40"/>
          <p:cNvCxnSpPr>
            <a:stCxn id="42" idx="0"/>
          </p:cNvCxnSpPr>
          <p:nvPr/>
        </p:nvCxnSpPr>
        <p:spPr bwMode="auto">
          <a:xfrm flipH="1" flipV="1">
            <a:off x="7556864" y="1622035"/>
            <a:ext cx="363879" cy="75050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7850918" y="2372538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05004" y="4305250"/>
                <a:ext cx="53251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04" y="4305250"/>
                <a:ext cx="532518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>
            <a:stCxn id="74" idx="7"/>
          </p:cNvCxnSpPr>
          <p:nvPr/>
        </p:nvCxnSpPr>
        <p:spPr bwMode="auto">
          <a:xfrm flipV="1">
            <a:off x="893772" y="3466135"/>
            <a:ext cx="782628" cy="115047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Oval 76"/>
          <p:cNvSpPr/>
          <p:nvPr/>
        </p:nvSpPr>
        <p:spPr bwMode="auto">
          <a:xfrm>
            <a:off x="1622973" y="3429000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 rot="18260317">
                <a:off x="542642" y="3616491"/>
                <a:ext cx="105073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2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260317">
                <a:off x="542642" y="3616491"/>
                <a:ext cx="1050737" cy="43088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562600" y="3283039"/>
            <a:ext cx="3429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Leave label 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If Label 1 found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Then done.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Else </a:t>
            </a:r>
            <a:r>
              <a:rPr lang="en-US" sz="3200" dirty="0"/>
              <a:t>l</a:t>
            </a:r>
            <a:r>
              <a:rPr lang="en-US" sz="3200" dirty="0" smtClean="0"/>
              <a:t>eave duplicate label.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Go to 2.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95731" y="2703738"/>
                <a:ext cx="1431161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000" b="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731" y="2703738"/>
                <a:ext cx="1431161" cy="707886"/>
              </a:xfrm>
              <a:prstGeom prst="rect">
                <a:avLst/>
              </a:prstGeom>
              <a:blipFill rotWithShape="1">
                <a:blip r:embed="rId8"/>
                <a:stretch>
                  <a:fillRect b="-8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9" name="Straight Connector 78"/>
          <p:cNvCxnSpPr/>
          <p:nvPr/>
        </p:nvCxnSpPr>
        <p:spPr bwMode="auto">
          <a:xfrm flipH="1" flipV="1">
            <a:off x="1776165" y="3505200"/>
            <a:ext cx="962815" cy="104839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Oval 79"/>
          <p:cNvSpPr/>
          <p:nvPr/>
        </p:nvSpPr>
        <p:spPr bwMode="auto">
          <a:xfrm>
            <a:off x="2667000" y="4527957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 rot="2765211">
                <a:off x="2050414" y="3750705"/>
                <a:ext cx="99001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65211">
                <a:off x="2050414" y="3750705"/>
                <a:ext cx="990015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42124" y="5177135"/>
            <a:ext cx="4015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Thumb rule: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Relax the one that</a:t>
            </a:r>
          </a:p>
          <a:p>
            <a:r>
              <a:rPr lang="en-US" sz="2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 tight on previous edge.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234577" y="3749460"/>
                <a:ext cx="593721" cy="549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577" y="3749460"/>
                <a:ext cx="593721" cy="54944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>
            <a:stCxn id="36" idx="0"/>
          </p:cNvCxnSpPr>
          <p:nvPr/>
        </p:nvCxnSpPr>
        <p:spPr bwMode="auto">
          <a:xfrm flipH="1" flipV="1">
            <a:off x="4290697" y="3615741"/>
            <a:ext cx="363879" cy="75050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Oval 35"/>
          <p:cNvSpPr/>
          <p:nvPr/>
        </p:nvSpPr>
        <p:spPr bwMode="auto">
          <a:xfrm>
            <a:off x="4584751" y="4366244"/>
            <a:ext cx="139649" cy="129556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17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82" grpId="0"/>
      <p:bldP spid="67" grpId="0"/>
      <p:bldP spid="77" grpId="0" animBg="1"/>
      <p:bldP spid="78" grpId="0"/>
      <p:bldP spid="7" grpId="0" uiExpand="1" build="p"/>
      <p:bldP spid="8" grpId="0"/>
      <p:bldP spid="80" grpId="0" animBg="1"/>
      <p:bldP spid="81" grpId="0"/>
      <p:bldP spid="10" grpId="0"/>
      <p:bldP spid="83" grpId="0"/>
      <p:bldP spid="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229600" cy="1371600"/>
          </a:xfrm>
        </p:spPr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219200"/>
                <a:ext cx="8610600" cy="5181600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Smoothed analysis</a:t>
                </a:r>
                <a:r>
                  <a:rPr lang="en-US" sz="2800" dirty="0" smtClean="0"/>
                  <a:t> </a:t>
                </a:r>
                <a:r>
                  <a:rPr lang="en-US" sz="2800" dirty="0"/>
                  <a:t>of complementary pivot </a:t>
                </a:r>
                <a:r>
                  <a:rPr lang="en-US" sz="2800" dirty="0" smtClean="0"/>
                  <a:t>methods</a:t>
                </a:r>
              </a:p>
              <a:p>
                <a:pPr lvl="1"/>
                <a:r>
                  <a:rPr lang="en-US" sz="2400" dirty="0" err="1" smtClean="0"/>
                  <a:t>Spielman</a:t>
                </a:r>
                <a:r>
                  <a:rPr lang="en-US" sz="2400" dirty="0" smtClean="0"/>
                  <a:t> &amp; Teng’04 – for Simplex.</a:t>
                </a:r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r>
                  <a:rPr lang="en-US" sz="2800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Status of PPAD.</a:t>
                </a:r>
              </a:p>
              <a:p>
                <a:pPr lvl="1"/>
                <a:r>
                  <a:rPr lang="en-US" sz="2400" dirty="0" smtClean="0"/>
                  <a:t>Is </a:t>
                </a:r>
                <a:r>
                  <a:rPr lang="en-US" sz="2400" dirty="0"/>
                  <a:t>constant factor approximation </a:t>
                </a:r>
                <a:r>
                  <a:rPr lang="en-US" sz="2400" dirty="0" smtClean="0"/>
                  <a:t>of 2-Nash </a:t>
                </a:r>
                <a:r>
                  <a:rPr lang="en-US" sz="2400" dirty="0"/>
                  <a:t>PPAD-hard?</a:t>
                </a:r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r>
                  <a:rPr lang="en-US" sz="2800" dirty="0" smtClean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Not risk neutral?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→</m:t>
                    </m:r>
                  </m:oMath>
                </a14:m>
                <a:r>
                  <a:rPr lang="en-US" sz="2800" dirty="0" smtClean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Prospect Theory</a:t>
                </a:r>
              </a:p>
              <a:p>
                <a:pPr lvl="1"/>
                <a:r>
                  <a:rPr lang="en-US" sz="2400" dirty="0" smtClean="0">
                    <a:solidFill>
                      <a:schemeClr val="tx1"/>
                    </a:solidFill>
                  </a:rPr>
                  <a:t>Expected utility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≡</m:t>
                    </m:r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risk neutral</a:t>
                </a:r>
                <a:r>
                  <a:rPr lang="en-US" sz="2000" dirty="0" smtClean="0"/>
                  <a:t>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219200"/>
                <a:ext cx="8610600" cy="5181600"/>
              </a:xfrm>
              <a:blipFill rotWithShape="1">
                <a:blip r:embed="rId2"/>
                <a:stretch>
                  <a:fillRect l="-637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7239000" y="2133600"/>
            <a:ext cx="1066800" cy="990600"/>
            <a:chOff x="7239000" y="1981200"/>
            <a:chExt cx="1066800" cy="990600"/>
          </a:xfrm>
        </p:grpSpPr>
        <p:sp>
          <p:nvSpPr>
            <p:cNvPr id="5" name="Oval 4"/>
            <p:cNvSpPr/>
            <p:nvPr/>
          </p:nvSpPr>
          <p:spPr bwMode="auto">
            <a:xfrm>
              <a:off x="7239000" y="1981200"/>
              <a:ext cx="1066800" cy="990600"/>
            </a:xfrm>
            <a:prstGeom prst="ellips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7807497" y="2219980"/>
                  <a:ext cx="422103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𝐼</m:t>
                        </m:r>
                      </m:oMath>
                    </m:oMathPara>
                  </a14:m>
                  <a:endParaRPr lang="en-US" sz="32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07497" y="2219980"/>
                  <a:ext cx="422103" cy="52322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" name="Straight Connector 7"/>
            <p:cNvCxnSpPr>
              <a:endCxn id="5" idx="1"/>
            </p:cNvCxnSpPr>
            <p:nvPr/>
          </p:nvCxnSpPr>
          <p:spPr bwMode="auto">
            <a:xfrm flipH="1" flipV="1">
              <a:off x="7395229" y="2126270"/>
              <a:ext cx="377171" cy="35023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>
              <a:off x="7761777" y="2481590"/>
              <a:ext cx="45719" cy="45719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848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67000" y="4321314"/>
            <a:ext cx="3805850" cy="707886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D41602"/>
                </a:solidFill>
                <a:latin typeface="Castellar" panose="020A0402060406010301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1633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152400"/>
            <a:ext cx="8229600" cy="1371600"/>
          </a:xfrm>
        </p:spPr>
        <p:txBody>
          <a:bodyPr/>
          <a:lstStyle/>
          <a:p>
            <a:r>
              <a:rPr lang="en-US" dirty="0" smtClean="0"/>
              <a:t>Basic Polytope Properties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295400"/>
                <a:ext cx="8610600" cy="5181600"/>
              </a:xfrm>
            </p:spPr>
            <p:txBody>
              <a:bodyPr/>
              <a:lstStyle/>
              <a:p>
                <a:r>
                  <a:rPr lang="en-US" sz="2800" dirty="0" smtClean="0"/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800" i="1" dirty="0">
                            <a:latin typeface="Cambria Math"/>
                          </a:rPr>
                          <m:t>𝑚</m:t>
                        </m:r>
                        <m:r>
                          <a:rPr lang="en-US" sz="2800" i="1" dirty="0">
                            <a:latin typeface="Cambria Math"/>
                          </a:rPr>
                          <m:t>×</m:t>
                        </m:r>
                        <m:r>
                          <a:rPr lang="en-US" sz="2800" i="1" dirty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sz="2800" i="1" dirty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sz="28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 dirty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 dirty="0">
                            <a:latin typeface="Cambria Math"/>
                          </a:rPr>
                          <m:t>𝑚</m:t>
                        </m:r>
                        <m:r>
                          <a:rPr lang="en-US" sz="2800" i="1" dirty="0">
                            <a:latin typeface="Cambria Math"/>
                          </a:rPr>
                          <m:t>×1</m:t>
                        </m:r>
                      </m:sub>
                    </m:sSub>
                    <m:r>
                      <a:rPr lang="en-US" sz="2800" b="0" i="1" dirty="0" smtClean="0">
                        <a:latin typeface="Cambria Math"/>
                      </a:rPr>
                      <m:t>:</m:t>
                    </m:r>
                    <m:r>
                      <a:rPr lang="en-US" sz="2800" i="1" dirty="0"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800" b="0" i="1" smtClean="0">
                                <a:solidFill>
                                  <a:schemeClr val="bg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bg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𝐴𝑥</m:t>
                            </m:r>
                          </m:e>
                        </m:d>
                      </m:e>
                      <m:sub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≤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800" b="0" i="0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, 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∀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𝑖</m:t>
                    </m:r>
                  </m:oMath>
                </a14:m>
                <a:r>
                  <a:rPr lang="en-US" sz="2400" dirty="0" smtClean="0"/>
                  <a:t> </a:t>
                </a:r>
              </a:p>
              <a:p>
                <a:pPr lvl="1"/>
                <a:r>
                  <a:rPr lang="en-US" sz="2400" dirty="0" smtClean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In d dimension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At a vertex (0-dim), d equalities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On an edge (1-dim), d-1 equalities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1-skeleton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→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vertices + edges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→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graph </a:t>
                </a:r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pPr marL="0" indent="0">
                  <a:buNone/>
                </a:pPr>
                <a:endParaRPr lang="en-US" sz="2800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295400"/>
                <a:ext cx="8610600" cy="5181600"/>
              </a:xfrm>
              <a:blipFill rotWithShape="1">
                <a:blip r:embed="rId2"/>
                <a:stretch>
                  <a:fillRect l="-708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761999"/>
            <a:ext cx="2667000" cy="2575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2" name="Group 21"/>
          <p:cNvGrpSpPr/>
          <p:nvPr/>
        </p:nvGrpSpPr>
        <p:grpSpPr>
          <a:xfrm>
            <a:off x="3600301" y="3765205"/>
            <a:ext cx="2789229" cy="1620170"/>
            <a:chOff x="3600301" y="3765205"/>
            <a:chExt cx="2789229" cy="1620170"/>
          </a:xfrm>
        </p:grpSpPr>
        <p:cxnSp>
          <p:nvCxnSpPr>
            <p:cNvPr id="10" name="Straight Connector 9"/>
            <p:cNvCxnSpPr/>
            <p:nvPr/>
          </p:nvCxnSpPr>
          <p:spPr bwMode="auto">
            <a:xfrm flipV="1">
              <a:off x="3733800" y="4267200"/>
              <a:ext cx="2057400" cy="64287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3600301" y="4800600"/>
                  <a:ext cx="533351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𝑢</m:t>
                        </m:r>
                      </m:oMath>
                    </m:oMathPara>
                  </a14:m>
                  <a:endParaRPr lang="en-US" sz="32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0301" y="4800600"/>
                  <a:ext cx="533351" cy="58477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Oval 16"/>
            <p:cNvSpPr/>
            <p:nvPr/>
          </p:nvSpPr>
          <p:spPr bwMode="auto">
            <a:xfrm>
              <a:off x="3733800" y="4833870"/>
              <a:ext cx="63833" cy="11913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867400" y="3765205"/>
                  <a:ext cx="522130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𝑣</m:t>
                        </m:r>
                      </m:oMath>
                    </m:oMathPara>
                  </a14:m>
                  <a:endParaRPr lang="en-US" sz="320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7400" y="3765205"/>
                  <a:ext cx="522130" cy="58477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Oval 19"/>
            <p:cNvSpPr/>
            <p:nvPr/>
          </p:nvSpPr>
          <p:spPr bwMode="auto">
            <a:xfrm>
              <a:off x="5803518" y="4224270"/>
              <a:ext cx="63833" cy="119130"/>
            </a:xfrm>
            <a:prstGeom prst="ellips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09600" y="5344180"/>
                <a:ext cx="38227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𝑢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𝑣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share d-1 equalities</a:t>
                </a:r>
                <a:r>
                  <a:rPr lang="en-US" sz="3200" dirty="0" smtClean="0">
                    <a:solidFill>
                      <a:schemeClr val="tx1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344180"/>
                <a:ext cx="3822778" cy="584775"/>
              </a:xfrm>
              <a:prstGeom prst="rect">
                <a:avLst/>
              </a:prstGeom>
              <a:blipFill rotWithShape="1">
                <a:blip r:embed="rId6"/>
                <a:stretch>
                  <a:fillRect t="-14583" r="-3030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71331" y="5801380"/>
            <a:ext cx="5312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These also hold on connecting </a:t>
            </a:r>
            <a:r>
              <a:rPr lang="en-US" sz="2800" dirty="0" smtClean="0"/>
              <a:t>edge</a:t>
            </a:r>
            <a:endParaRPr lang="en-US" sz="2800" dirty="0"/>
          </a:p>
        </p:txBody>
      </p:sp>
      <p:sp>
        <p:nvSpPr>
          <p:cNvPr id="23" name="Oval 22"/>
          <p:cNvSpPr/>
          <p:nvPr/>
        </p:nvSpPr>
        <p:spPr bwMode="auto">
          <a:xfrm>
            <a:off x="6858000" y="18288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5" name="Straight Connector 24"/>
          <p:cNvCxnSpPr>
            <a:stCxn id="23" idx="7"/>
          </p:cNvCxnSpPr>
          <p:nvPr/>
        </p:nvCxnSpPr>
        <p:spPr bwMode="auto">
          <a:xfrm flipV="1">
            <a:off x="6988082" y="1371600"/>
            <a:ext cx="479518" cy="47951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237741" y="2862590"/>
            <a:ext cx="745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d=3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391400" y="12954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52099" y="220154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1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60762" y="1678325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52099" y="118619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55180" y="4648200"/>
                <a:ext cx="12786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5180" y="4648200"/>
                <a:ext cx="1278620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 rot="20484445">
                <a:off x="4064113" y="4080398"/>
                <a:ext cx="12786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&lt;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484445">
                <a:off x="4064113" y="4080398"/>
                <a:ext cx="127862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938953" y="4250705"/>
                <a:ext cx="1297856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953" y="4250705"/>
                <a:ext cx="1297856" cy="391646"/>
              </a:xfrm>
              <a:prstGeom prst="rect">
                <a:avLst/>
              </a:prstGeom>
              <a:blipFill rotWithShape="1">
                <a:blip r:embed="rId9"/>
                <a:stretch>
                  <a:fillRect b="-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 rot="20497111">
                <a:off x="4371740" y="4671713"/>
                <a:ext cx="1296573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𝐴𝑥</m:t>
                              </m:r>
                            </m:e>
                          </m:d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&lt;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497111">
                <a:off x="4371740" y="4671713"/>
                <a:ext cx="1296573" cy="39164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 bwMode="auto">
          <a:xfrm flipV="1">
            <a:off x="4191000" y="4250705"/>
            <a:ext cx="1177246" cy="39749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4343400" y="4479305"/>
            <a:ext cx="1177246" cy="39749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9525000" y="1611359"/>
            <a:ext cx="960968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Re do this slide: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In equalities are hyper-planes of balls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d-k tight on k-face. So highest is 1 on d-1 defining these hyper-panes.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Do example on room.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Emphasis degree is ‘d’. One for each tight inequality. Relaxing one givens adjacent edge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D-1 common between two adjacent..</a:t>
            </a:r>
          </a:p>
        </p:txBody>
      </p:sp>
    </p:spTree>
    <p:extLst>
      <p:ext uri="{BB962C8B-B14F-4D97-AF65-F5344CB8AC3E}">
        <p14:creationId xmlns:p14="http://schemas.microsoft.com/office/powerpoint/2010/main" val="737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8" grpId="0"/>
      <p:bldP spid="21" grpId="0"/>
      <p:bldP spid="23" grpId="0" animBg="1"/>
      <p:bldP spid="28" grpId="0" animBg="1"/>
      <p:bldP spid="27" grpId="0"/>
      <p:bldP spid="30" grpId="0"/>
      <p:bldP spid="31" grpId="0"/>
      <p:bldP spid="5" grpId="0"/>
      <p:bldP spid="24" grpId="0"/>
      <p:bldP spid="29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wn Arrow 1"/>
          <p:cNvSpPr/>
          <p:nvPr/>
        </p:nvSpPr>
        <p:spPr bwMode="auto">
          <a:xfrm>
            <a:off x="4312014" y="1981200"/>
            <a:ext cx="381000" cy="609600"/>
          </a:xfrm>
          <a:prstGeom prst="downArrow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95600" y="1066800"/>
                <a:ext cx="321382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0" dirty="0" smtClean="0">
                    <a:solidFill>
                      <a:schemeClr val="tx1"/>
                    </a:solidFill>
                  </a:rPr>
                  <a:t>Finding NE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1"/>
                        </a:solidFill>
                        <a:latin typeface="Cambria Math"/>
                      </a:rPr>
                      <m:t>A</m:t>
                    </m:r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m:rPr>
                        <m:sty m:val="p"/>
                      </m:rPr>
                      <a:rPr lang="en-US" sz="3200" b="0" i="0" smtClean="0">
                        <a:solidFill>
                          <a:schemeClr val="tx1"/>
                        </a:solidFill>
                        <a:latin typeface="Cambria Math"/>
                      </a:rPr>
                      <m:t>B</m:t>
                    </m:r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066800"/>
                <a:ext cx="3213829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4744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74376" y="2895600"/>
                <a:ext cx="7083670" cy="5936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chemeClr val="tx1"/>
                    </a:solidFill>
                  </a:rPr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</a:rPr>
                  <a:t>,  </a:t>
                </a:r>
                <a:r>
                  <a:rPr lang="en-US" sz="3200" dirty="0" smtClean="0">
                    <a:solidFill>
                      <a:srgbClr val="FF0000"/>
                    </a:solidFill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32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≠</m:t>
                    </m:r>
                    <m:r>
                      <a:rPr lang="en-US" sz="32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en-US" sz="3200" dirty="0" smtClean="0">
                    <a:solidFill>
                      <a:srgbClr val="FF0000"/>
                    </a:solidFill>
                  </a:rPr>
                  <a:t> s.t.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376" y="2895600"/>
                <a:ext cx="7083670" cy="593624"/>
              </a:xfrm>
              <a:prstGeom prst="rect">
                <a:avLst/>
              </a:prstGeom>
              <a:blipFill rotWithShape="1">
                <a:blip r:embed="rId3"/>
                <a:stretch>
                  <a:fillRect l="-2151" t="-12371" r="-1377" b="-32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3581400"/>
                <a:ext cx="596387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≤</m:t>
                      </m:r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 </m:t>
                          </m:r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≥0, 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32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US" sz="3200" b="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                  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&gt;0 ⇒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32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32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581400"/>
                <a:ext cx="5963877" cy="107721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0" y="4691888"/>
                <a:ext cx="437882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≡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=0 </m:t>
                      </m:r>
                      <m:r>
                        <a:rPr lang="en-US" sz="32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or</m:t>
                      </m:r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32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3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3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32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4691888"/>
                <a:ext cx="4378826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99748" y="2006025"/>
                <a:ext cx="21545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𝑑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𝑚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/>
                      </a:rPr>
                      <m:t>𝑛</m:t>
                    </m:r>
                  </m:oMath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748" y="2006025"/>
                <a:ext cx="2154501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789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4800" y="737175"/>
                <a:ext cx="50128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≤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  </m:t>
                          </m:r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≥0, 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≤1 </m:t>
                      </m:r>
                    </m:oMath>
                  </m:oMathPara>
                </a14:m>
                <a:endParaRPr lang="en-US" sz="28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737175"/>
                <a:ext cx="5012846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9600" y="1270575"/>
                <a:ext cx="34839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=0 </m:t>
                      </m:r>
                      <m: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or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70575"/>
                <a:ext cx="3483902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 bwMode="auto">
          <a:xfrm>
            <a:off x="4724400" y="1562962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486400" y="1270575"/>
                <a:ext cx="1215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Label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270575"/>
                <a:ext cx="1215589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10050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 bwMode="auto">
          <a:xfrm>
            <a:off x="5257800" y="1029562"/>
            <a:ext cx="3932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91200" y="685800"/>
                <a:ext cx="270856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d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-dim polytope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685800"/>
                <a:ext cx="2708562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4505" t="-11765" b="-3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62948" y="2133600"/>
                <a:ext cx="8610600" cy="3962400"/>
              </a:xfrm>
            </p:spPr>
            <p:txBody>
              <a:bodyPr/>
              <a:lstStyle/>
              <a:p>
                <a:r>
                  <a:rPr lang="en-US" sz="2800" dirty="0" smtClean="0"/>
                  <a:t>D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solidFill>
                          <a:schemeClr val="tx1"/>
                        </a:solidFill>
                        <a:latin typeface="Cambria Math"/>
                      </a:rPr>
                      <m:t>efine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=0 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𝑜𝑟</m:t>
                    </m:r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800" b="0" i="1" smtClean="0">
                                <a:solidFill>
                                  <a:schemeClr val="bg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solidFill>
                                  <a:schemeClr val="bg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𝑀𝑥</m:t>
                            </m:r>
                          </m:e>
                        </m:d>
                      </m:e>
                      <m:sub>
                        <m:r>
                          <a:rPr lang="en-US" sz="28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=1}</m:t>
                    </m:r>
                  </m:oMath>
                </a14:m>
                <a:endParaRPr lang="en-US" sz="2800" dirty="0" smtClean="0"/>
              </a:p>
              <a:p>
                <a:pPr>
                  <a:lnSpc>
                    <a:spcPct val="150000"/>
                  </a:lnSpc>
                </a:pPr>
                <a:r>
                  <a:rPr lang="en-US" sz="2800" i="1" dirty="0" smtClean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Fully-labeled 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set</a:t>
                </a:r>
                <a:r>
                  <a:rPr lang="en-US" sz="2800" i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𝑆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={1,…,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𝑑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/>
                      </a:rPr>
                      <m:t>}}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.</a:t>
                </a:r>
                <a:endParaRPr lang="en-US" sz="2400" dirty="0" smtClean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i="1">
                        <a:latin typeface="Cambria Math"/>
                      </a:rPr>
                      <m:t>∈</m:t>
                    </m:r>
                    <m:r>
                      <a:rPr lang="en-US" sz="2400" i="1">
                        <a:latin typeface="Cambria Math"/>
                      </a:rPr>
                      <m:t>𝑆</m:t>
                    </m:r>
                    <m:r>
                      <a:rPr lang="en-US" sz="2400" b="0" i="1" smtClean="0">
                        <a:latin typeface="Cambria Math"/>
                      </a:rPr>
                      <m:t>. </m:t>
                    </m:r>
                  </m:oMath>
                </a14:m>
                <a:r>
                  <a:rPr lang="en-US" sz="2400" dirty="0"/>
                  <a:t>Vertices</a:t>
                </a:r>
                <a:r>
                  <a:rPr lang="en-US" sz="2400" dirty="0" smtClean="0"/>
                  <a:t>. </a:t>
                </a:r>
                <a:endParaRPr lang="en-US" sz="2400" i="1" dirty="0" smtClean="0">
                  <a:solidFill>
                    <a:srgbClr val="FF0000"/>
                  </a:solidFill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𝑆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∖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{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𝟎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</a:rPr>
                  <a:t>iff</a:t>
                </a:r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is a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solution</a:t>
                </a:r>
                <a:endParaRPr lang="en-US" sz="2400" b="1" dirty="0"/>
              </a:p>
              <a:p>
                <a:pPr>
                  <a:lnSpc>
                    <a:spcPct val="150000"/>
                  </a:lnSpc>
                </a:pPr>
                <a:r>
                  <a:rPr lang="en-US" sz="2800" i="1" dirty="0" smtClean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1-almost</a:t>
                </a:r>
                <a:r>
                  <a:rPr lang="en-US" sz="2800" dirty="0" smtClean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fully-labeled </a:t>
                </a:r>
                <a:r>
                  <a:rPr lang="en-US" sz="2800" dirty="0" smtClean="0"/>
                  <a:t>set,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S</m:t>
                        </m:r>
                      </m:e>
                      <m:sub>
                        <m:r>
                          <a:rPr lang="en-US" sz="2800" b="0" i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0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en-US" sz="2800" i="1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⊇{2,…,</m:t>
                    </m:r>
                    <m:r>
                      <a:rPr lang="en-US" sz="2800" b="0" i="1" smtClean="0">
                        <a:latin typeface="Cambria Math"/>
                      </a:rPr>
                      <m:t>𝑑</m:t>
                    </m:r>
                    <m:r>
                      <a:rPr lang="en-US" sz="2800" b="0" i="1" smtClean="0">
                        <a:latin typeface="Cambria Math"/>
                      </a:rPr>
                      <m:t>}}</m:t>
                    </m:r>
                  </m:oMath>
                </a14:m>
                <a:r>
                  <a:rPr lang="en-US" sz="2800" dirty="0"/>
                  <a:t>.</a:t>
                </a:r>
                <a:endParaRPr lang="en-US" sz="2800" dirty="0" smtClean="0">
                  <a:solidFill>
                    <a:srgbClr val="FF0000"/>
                  </a:solidFill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𝑆</m:t>
                    </m:r>
                    <m:r>
                      <a:rPr lang="en-US" sz="2400" i="1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⊂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sz="2400" i="1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/>
                  <a:t>Vertices + edge. </a:t>
                </a:r>
                <a:endParaRPr lang="en-US" sz="1600" dirty="0"/>
              </a:p>
              <a:p>
                <a:pPr marL="0" indent="0" algn="ctr">
                  <a:buNone/>
                </a:pPr>
                <a:r>
                  <a:rPr lang="en-US" dirty="0" smtClean="0">
                    <a:solidFill>
                      <a:schemeClr val="tx1"/>
                    </a:solidFill>
                  </a:rPr>
                  <a:t>Lemke-</a:t>
                </a:r>
                <a:r>
                  <a:rPr lang="en-US" dirty="0" err="1" smtClean="0">
                    <a:solidFill>
                      <a:schemeClr val="tx1"/>
                    </a:solidFill>
                  </a:rPr>
                  <a:t>Howson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follows a path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2948" y="2133600"/>
                <a:ext cx="8610600" cy="3962400"/>
              </a:xfrm>
              <a:blipFill rotWithShape="1">
                <a:blip r:embed="rId6"/>
                <a:stretch>
                  <a:fillRect l="-637" t="-1538" b="-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95143" y="3733800"/>
                <a:ext cx="213231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</a:rPr>
                      <m:t>→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 </a:t>
                </a:r>
                <a:r>
                  <a:rPr lang="en-US" sz="2800" b="1" dirty="0" smtClean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new </a:t>
                </a:r>
                <a:r>
                  <a:rPr lang="en-US" sz="2800" b="1" dirty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goal!</a:t>
                </a:r>
                <a:endParaRPr lang="en-US" sz="36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143" y="3733800"/>
                <a:ext cx="2132315" cy="523220"/>
              </a:xfrm>
              <a:prstGeom prst="rect">
                <a:avLst/>
              </a:prstGeom>
              <a:blipFill rotWithShape="1">
                <a:blip r:embed="rId7"/>
                <a:stretch>
                  <a:fillRect t="-11765" r="-4286" b="-3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7200" y="154283"/>
                <a:ext cx="261321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chemeClr val="tx1"/>
                    </a:solidFill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32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≠</m:t>
                    </m:r>
                    <m:r>
                      <a:rPr lang="en-US" sz="32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</a:rPr>
                  <a:t> s.t.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4283"/>
                <a:ext cx="2613216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5828" t="-14583" r="-5828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9372600" y="2819400"/>
            <a:ext cx="29274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Split this slide. 1-almost on next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/>
              <a:t>Give colors to labels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Pan chromatic = fully-labeled</a:t>
            </a:r>
          </a:p>
          <a:p>
            <a:pPr marL="285750" indent="-285750">
              <a:buFont typeface="Arial" charset="0"/>
              <a:buChar char="•"/>
            </a:pPr>
            <a:endParaRPr 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45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 uiExpand="1" build="p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3200"/>
                <a:ext cx="8229600" cy="1371600"/>
              </a:xfrm>
            </p:spPr>
            <p:txBody>
              <a:bodyPr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: Paths and Cycles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3200"/>
                <a:ext cx="8229600" cy="1371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205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66700" y="2071535"/>
                <a:ext cx="8610600" cy="1433665"/>
              </a:xfrm>
            </p:spPr>
            <p:txBody>
              <a:bodyPr/>
              <a:lstStyle/>
              <a:p>
                <a:r>
                  <a:rPr lang="en-US" sz="2800" b="0" dirty="0" smtClean="0"/>
                  <a:t>Vertex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𝑣</m:t>
                    </m:r>
                    <m:r>
                      <a:rPr lang="en-US" sz="2800" b="0" i="1" smtClean="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∖</m:t>
                    </m:r>
                    <m:r>
                      <a:rPr lang="en-US" sz="2800" b="0" i="1" smtClean="0">
                        <a:latin typeface="Cambria Math"/>
                      </a:rPr>
                      <m:t>𝑆</m:t>
                    </m:r>
                    <m:r>
                      <a:rPr lang="en-US" sz="2800" b="0" i="0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sz="2800" dirty="0" smtClean="0"/>
                  <a:t> Then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2,…,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800" dirty="0" smtClean="0"/>
                  <a:t> </a:t>
                </a:r>
              </a:p>
              <a:p>
                <a:pPr lvl="1"/>
                <a:r>
                  <a:rPr lang="en-US" sz="2400" dirty="0" smtClean="0"/>
                  <a:t>Unique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k</m:t>
                    </m:r>
                    <m:r>
                      <a:rPr lang="en-US" sz="2400" b="0" i="1" smtClean="0">
                        <a:latin typeface="Cambria Math"/>
                      </a:rPr>
                      <m:t>∈{2,…,</m:t>
                    </m:r>
                    <m:r>
                      <a:rPr lang="en-US" sz="2400" b="0" i="1" smtClean="0">
                        <a:latin typeface="Cambria Math"/>
                      </a:rPr>
                      <m:t>𝑑</m:t>
                    </m:r>
                    <m:r>
                      <a:rPr lang="en-US" sz="2400" b="0" i="1" smtClean="0">
                        <a:latin typeface="Cambria Math"/>
                      </a:rPr>
                      <m:t>}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 err="1" smtClean="0"/>
                  <a:t>s.t.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=0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and</a:t>
                </a:r>
                <a:r>
                  <a:rPr lang="en-US" sz="24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bg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bg2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/>
                              </a:rPr>
                              <m:t>𝑀𝑥</m:t>
                            </m:r>
                          </m:e>
                        </m:d>
                      </m:e>
                      <m:sub>
                        <m:r>
                          <a:rPr lang="en-US" sz="2400" b="0" i="1" smtClean="0">
                            <a:solidFill>
                              <a:schemeClr val="bg2">
                                <a:lumMod val="60000"/>
                                <a:lumOff val="40000"/>
                              </a:schemeClr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Cambria Math"/>
                      </a:rPr>
                      <m:t>=1</m:t>
                    </m:r>
                  </m:oMath>
                </a14:m>
                <a:r>
                  <a:rPr lang="en-US" sz="2400" dirty="0" smtClean="0">
                    <a:solidFill>
                      <a:schemeClr val="bg2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sz="2400" dirty="0" smtClean="0"/>
                  <a:t> is duplicate</a:t>
                </a:r>
              </a:p>
              <a:p>
                <a:pPr marL="457200" lvl="1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700" y="2071535"/>
                <a:ext cx="8610600" cy="1433665"/>
              </a:xfrm>
              <a:blipFill rotWithShape="1">
                <a:blip r:embed="rId2"/>
                <a:stretch>
                  <a:fillRect l="-708" t="-4255" b="-72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" y="772180"/>
                <a:ext cx="46596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≥0, 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≤1       </m:t>
                      </m:r>
                    </m:oMath>
                  </m:oMathPara>
                </a14:m>
                <a:endParaRPr lang="en-US" sz="32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772180"/>
                <a:ext cx="465960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9600" y="1305580"/>
                <a:ext cx="34839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=0 </m:t>
                      </m:r>
                      <m: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or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305580"/>
                <a:ext cx="3483902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>
            <a:off x="4114800" y="1597967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53000" y="1305580"/>
                <a:ext cx="1215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Label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305580"/>
                <a:ext cx="1215589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10553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 bwMode="auto">
          <a:xfrm>
            <a:off x="4648200" y="1064567"/>
            <a:ext cx="3932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720805"/>
                <a:ext cx="13636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d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-dim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720805"/>
                <a:ext cx="1363643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9417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20" idx="7"/>
            <a:endCxn id="19" idx="3"/>
          </p:cNvCxnSpPr>
          <p:nvPr/>
        </p:nvCxnSpPr>
        <p:spPr bwMode="auto">
          <a:xfrm flipV="1">
            <a:off x="4854482" y="4240417"/>
            <a:ext cx="1469471" cy="9590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6301635" y="4110335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724400" y="5177135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2" name="Straight Connector 21"/>
          <p:cNvCxnSpPr>
            <a:stCxn id="23" idx="6"/>
            <a:endCxn id="19" idx="6"/>
          </p:cNvCxnSpPr>
          <p:nvPr/>
        </p:nvCxnSpPr>
        <p:spPr bwMode="auto">
          <a:xfrm flipH="1" flipV="1">
            <a:off x="6454035" y="4186535"/>
            <a:ext cx="1806638" cy="9148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8108273" y="5025187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66349" y="3195935"/>
                <a:ext cx="167686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400" b="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4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349" y="3195935"/>
                <a:ext cx="1676869" cy="830997"/>
              </a:xfrm>
              <a:prstGeom prst="rect">
                <a:avLst/>
              </a:prstGeom>
              <a:blipFill rotWithShape="1">
                <a:blip r:embed="rId7"/>
                <a:stretch>
                  <a:fillRect b="-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 rot="19603714">
                <a:off x="4960401" y="4279424"/>
                <a:ext cx="106971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2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03714">
                <a:off x="4960401" y="4279424"/>
                <a:ext cx="1069715" cy="4308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 rot="19566613">
                <a:off x="4977864" y="4691079"/>
                <a:ext cx="1554015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66613">
                <a:off x="4977864" y="4691079"/>
                <a:ext cx="1554015" cy="43088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 rot="1490024">
                <a:off x="6646249" y="4562123"/>
                <a:ext cx="1068113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490024">
                <a:off x="6646249" y="4562123"/>
                <a:ext cx="1068113" cy="43088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 rot="1611255">
                <a:off x="6799071" y="4160233"/>
                <a:ext cx="155561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US" sz="2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11255">
                <a:off x="6799071" y="4160233"/>
                <a:ext cx="1555618" cy="43088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06751" y="3817947"/>
                <a:ext cx="353090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chemeClr val="tx1"/>
                    </a:solidFill>
                  </a:rPr>
                  <a:t>Both edges are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51" y="3817947"/>
                <a:ext cx="3530903" cy="584775"/>
              </a:xfrm>
              <a:prstGeom prst="rect">
                <a:avLst/>
              </a:prstGeom>
              <a:blipFill rotWithShape="1">
                <a:blip r:embed="rId12"/>
                <a:stretch>
                  <a:fillRect l="-4318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06751" y="4439332"/>
            <a:ext cx="20201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Any other?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7000" y="4440412"/>
            <a:ext cx="822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No!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0" y="982415"/>
            <a:ext cx="535755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State it as claims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Claim 1: deg_S1(v)=2 if v in S1\S</a:t>
            </a:r>
          </a:p>
          <a:p>
            <a:r>
              <a:rPr lang="en-US" sz="2000" dirty="0" smtClean="0"/>
              <a:t>Claim 2: it is one if v in 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This gives paths and cycles. 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chemeClr val="tx1"/>
                </a:solidFill>
              </a:rPr>
              <a:t>State these upfront! May be in previous slide itself</a:t>
            </a:r>
          </a:p>
          <a:p>
            <a:r>
              <a:rPr lang="en-US" sz="2000" dirty="0" smtClean="0"/>
              <a:t>Then do the proofs.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62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9" grpId="0" animBg="1"/>
      <p:bldP spid="20" grpId="0" animBg="1"/>
      <p:bldP spid="23" grpId="0" animBg="1"/>
      <p:bldP spid="26" grpId="0"/>
      <p:bldP spid="27" grpId="0"/>
      <p:bldP spid="28" grpId="0"/>
      <p:bldP spid="31" grpId="0"/>
      <p:bldP spid="32" grpId="0"/>
      <p:bldP spid="39" grpId="0"/>
      <p:bldP spid="25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dirty="0" smtClean="0"/>
                  <a:t> Structure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66700" y="2514600"/>
                <a:ext cx="8610600" cy="5181600"/>
              </a:xfrm>
            </p:spPr>
            <p:txBody>
              <a:bodyPr/>
              <a:lstStyle/>
              <a:p>
                <a:r>
                  <a:rPr lang="en-US" sz="2800" b="0" dirty="0" smtClean="0"/>
                  <a:t>Vertex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𝑣</m:t>
                    </m:r>
                    <m:r>
                      <a:rPr lang="en-US" sz="2800" b="0" i="1" smtClean="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∖</m:t>
                    </m:r>
                    <m:r>
                      <a:rPr lang="en-US" sz="2800" b="0" i="1" smtClean="0">
                        <a:latin typeface="Cambria Math"/>
                      </a:rPr>
                      <m:t>𝑆</m:t>
                    </m:r>
                    <m:r>
                      <a:rPr lang="en-US" sz="2800" b="0" i="0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sz="2800" dirty="0" smtClean="0"/>
                  <a:t> Then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2,…,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800" dirty="0" smtClean="0"/>
                  <a:t> </a:t>
                </a:r>
              </a:p>
              <a:p>
                <a:pPr lvl="1"/>
                <a:r>
                  <a:rPr lang="en-US" sz="2400" dirty="0" smtClean="0"/>
                  <a:t>Unique duplicate label</a:t>
                </a:r>
                <a:endParaRPr lang="en-US" sz="2400" dirty="0"/>
              </a:p>
              <a:p>
                <a:pPr marL="457200" lvl="1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700" y="2514600"/>
                <a:ext cx="8610600" cy="5181600"/>
              </a:xfrm>
              <a:blipFill rotWithShape="1">
                <a:blip r:embed="rId3"/>
                <a:stretch>
                  <a:fillRect l="-708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" y="1229380"/>
                <a:ext cx="46596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≥0, 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≤1       </m:t>
                      </m:r>
                    </m:oMath>
                  </m:oMathPara>
                </a14:m>
                <a:endParaRPr lang="en-US" sz="32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29380"/>
                <a:ext cx="465960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9600" y="1762780"/>
                <a:ext cx="34839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=0 </m:t>
                      </m:r>
                      <m: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or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762780"/>
                <a:ext cx="348390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>
            <a:off x="4114800" y="2055167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53000" y="1762780"/>
                <a:ext cx="1215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Label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762780"/>
                <a:ext cx="1215589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10553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 bwMode="auto">
          <a:xfrm>
            <a:off x="4648200" y="1521767"/>
            <a:ext cx="3932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1178005"/>
                <a:ext cx="13636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d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-dim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178005"/>
                <a:ext cx="1363643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9417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20" idx="7"/>
            <a:endCxn id="19" idx="3"/>
          </p:cNvCxnSpPr>
          <p:nvPr/>
        </p:nvCxnSpPr>
        <p:spPr bwMode="auto">
          <a:xfrm flipV="1">
            <a:off x="2949482" y="4625882"/>
            <a:ext cx="1469471" cy="9590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4396635" y="44958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819400" y="55626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2" name="Straight Connector 21"/>
          <p:cNvCxnSpPr>
            <a:stCxn id="23" idx="6"/>
            <a:endCxn id="19" idx="6"/>
          </p:cNvCxnSpPr>
          <p:nvPr/>
        </p:nvCxnSpPr>
        <p:spPr bwMode="auto">
          <a:xfrm flipH="1" flipV="1">
            <a:off x="4549035" y="4572000"/>
            <a:ext cx="1806638" cy="9148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6203273" y="541065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916159" y="454968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3" name="Straight Connector 32"/>
          <p:cNvCxnSpPr>
            <a:stCxn id="20" idx="1"/>
            <a:endCxn id="30" idx="6"/>
          </p:cNvCxnSpPr>
          <p:nvPr/>
        </p:nvCxnSpPr>
        <p:spPr bwMode="auto">
          <a:xfrm flipH="1" flipV="1">
            <a:off x="2068559" y="4625882"/>
            <a:ext cx="773159" cy="9590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057165" y="5638800"/>
                <a:ext cx="1647502" cy="8905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400" b="0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4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4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165" y="5638800"/>
                <a:ext cx="1647502" cy="890500"/>
              </a:xfrm>
              <a:prstGeom prst="rect">
                <a:avLst/>
              </a:prstGeom>
              <a:blipFill rotWithShape="1">
                <a:blip r:embed="rId8"/>
                <a:stretch>
                  <a:fillRect b="-5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 rot="19603714">
                <a:off x="3319033" y="5016068"/>
                <a:ext cx="1015150" cy="4580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03714">
                <a:off x="3319033" y="5016068"/>
                <a:ext cx="1015150" cy="4580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 rot="3184638">
                <a:off x="2189902" y="4734587"/>
                <a:ext cx="1016753" cy="4580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2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3184638">
                <a:off x="2189902" y="4734587"/>
                <a:ext cx="1016753" cy="45801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 rot="19566613">
                <a:off x="2864442" y="4650974"/>
                <a:ext cx="1527791" cy="4580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2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2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2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US" sz="22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66613">
                <a:off x="2864442" y="4650974"/>
                <a:ext cx="1527791" cy="45801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55897" y="6100465"/>
                <a:ext cx="353090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chemeClr val="tx1"/>
                    </a:solidFill>
                  </a:rPr>
                  <a:t>Both edges are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897" y="6100465"/>
                <a:ext cx="3530903" cy="584775"/>
              </a:xfrm>
              <a:prstGeom prst="rect">
                <a:avLst/>
              </a:prstGeom>
              <a:blipFill rotWithShape="1">
                <a:blip r:embed="rId12"/>
                <a:stretch>
                  <a:fillRect l="-4491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780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24" grpId="0"/>
      <p:bldP spid="2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dirty="0" smtClean="0"/>
                  <a:t> Structure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66700" y="2514600"/>
                <a:ext cx="8610600" cy="5181600"/>
              </a:xfrm>
            </p:spPr>
            <p:txBody>
              <a:bodyPr/>
              <a:lstStyle/>
              <a:p>
                <a:r>
                  <a:rPr lang="en-US" sz="2800" b="0" dirty="0" smtClean="0"/>
                  <a:t>Vertex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𝑣</m:t>
                    </m:r>
                    <m:r>
                      <a:rPr lang="en-US" sz="2800" b="0" i="1" smtClean="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∖</m:t>
                    </m:r>
                    <m:r>
                      <a:rPr lang="en-US" sz="2800" b="0" i="1" smtClean="0">
                        <a:latin typeface="Cambria Math"/>
                      </a:rPr>
                      <m:t>𝑆</m:t>
                    </m:r>
                    <m:r>
                      <a:rPr lang="en-US" sz="2800" b="0" i="0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sz="2800" dirty="0" smtClean="0"/>
                  <a:t> Then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2,…,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800" dirty="0" smtClean="0"/>
                  <a:t> </a:t>
                </a:r>
              </a:p>
              <a:p>
                <a:pPr lvl="1"/>
                <a:r>
                  <a:rPr lang="en-US" sz="2400" dirty="0"/>
                  <a:t>Unique duplicate label</a:t>
                </a:r>
              </a:p>
              <a:p>
                <a:pPr marL="457200" lvl="1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700" y="2514600"/>
                <a:ext cx="8610600" cy="5181600"/>
              </a:xfrm>
              <a:blipFill rotWithShape="1">
                <a:blip r:embed="rId3"/>
                <a:stretch>
                  <a:fillRect l="-708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" y="1229380"/>
                <a:ext cx="46596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≥0, 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≤1       </m:t>
                      </m:r>
                    </m:oMath>
                  </m:oMathPara>
                </a14:m>
                <a:endParaRPr lang="en-US" sz="32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29380"/>
                <a:ext cx="465960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9600" y="1762780"/>
                <a:ext cx="34839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=0 </m:t>
                      </m:r>
                      <m: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or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762780"/>
                <a:ext cx="348390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>
            <a:off x="4114800" y="2055167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53000" y="1762780"/>
                <a:ext cx="1215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Label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762780"/>
                <a:ext cx="1215589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10553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 bwMode="auto">
          <a:xfrm>
            <a:off x="4648200" y="1521767"/>
            <a:ext cx="3932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1178005"/>
                <a:ext cx="13636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d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-dim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178005"/>
                <a:ext cx="1363643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9417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20" idx="7"/>
            <a:endCxn id="19" idx="3"/>
          </p:cNvCxnSpPr>
          <p:nvPr/>
        </p:nvCxnSpPr>
        <p:spPr bwMode="auto">
          <a:xfrm flipV="1">
            <a:off x="2949482" y="4625882"/>
            <a:ext cx="1469471" cy="9590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4396635" y="44958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819400" y="55626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2" name="Straight Connector 21"/>
          <p:cNvCxnSpPr>
            <a:stCxn id="23" idx="6"/>
            <a:endCxn id="19" idx="6"/>
          </p:cNvCxnSpPr>
          <p:nvPr/>
        </p:nvCxnSpPr>
        <p:spPr bwMode="auto">
          <a:xfrm flipH="1" flipV="1">
            <a:off x="4549035" y="4572000"/>
            <a:ext cx="1806638" cy="9148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6203273" y="541065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786484" y="6100465"/>
                <a:ext cx="353090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solidFill>
                      <a:schemeClr val="tx1"/>
                    </a:solidFill>
                  </a:rPr>
                  <a:t>Both edges are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sz="32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484" y="6100465"/>
                <a:ext cx="3530903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4318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 bwMode="auto">
          <a:xfrm flipV="1">
            <a:off x="6355673" y="4572000"/>
            <a:ext cx="734735" cy="8828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7076456" y="447348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916159" y="454968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3" name="Straight Connector 32"/>
          <p:cNvCxnSpPr>
            <a:stCxn id="20" idx="1"/>
            <a:endCxn id="30" idx="6"/>
          </p:cNvCxnSpPr>
          <p:nvPr/>
        </p:nvCxnSpPr>
        <p:spPr bwMode="auto">
          <a:xfrm flipH="1" flipV="1">
            <a:off x="2068559" y="4625882"/>
            <a:ext cx="773159" cy="9590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76456" y="4706260"/>
                <a:ext cx="6479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456" y="4706260"/>
                <a:ext cx="64793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268226" y="4840521"/>
                <a:ext cx="6479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226" y="4840521"/>
                <a:ext cx="647933" cy="64633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05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en-US" dirty="0" smtClean="0"/>
                  <a:t> Structure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28600" y="-152400"/>
                <a:ext cx="8229600" cy="137160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66700" y="2514600"/>
                <a:ext cx="8610600" cy="5181600"/>
              </a:xfrm>
            </p:spPr>
            <p:txBody>
              <a:bodyPr/>
              <a:lstStyle/>
              <a:p>
                <a:r>
                  <a:rPr lang="en-US" sz="2800" b="0" dirty="0" smtClean="0"/>
                  <a:t>Vertex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𝑣</m:t>
                    </m:r>
                    <m:r>
                      <a:rPr lang="en-US" sz="2800" b="0" i="1" smtClean="0">
                        <a:latin typeface="Cambria Math"/>
                      </a:rPr>
                      <m:t>∈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∖</m:t>
                    </m:r>
                    <m:r>
                      <a:rPr lang="en-US" sz="2800" b="0" i="1" smtClean="0">
                        <a:latin typeface="Cambria Math"/>
                      </a:rPr>
                      <m:t>𝑆</m:t>
                    </m:r>
                    <m:r>
                      <a:rPr lang="en-US" sz="2800" b="0" i="0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sz="2800" dirty="0" smtClean="0"/>
                  <a:t> Then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𝑣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2,…,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r>
                  <a:rPr lang="en-US" sz="2800" dirty="0" smtClean="0"/>
                  <a:t> </a:t>
                </a:r>
              </a:p>
              <a:p>
                <a:pPr lvl="1"/>
                <a:r>
                  <a:rPr lang="en-US" sz="2400" dirty="0"/>
                  <a:t>Unique duplicate </a:t>
                </a:r>
                <a:r>
                  <a:rPr lang="en-US" sz="2400" dirty="0" smtClean="0"/>
                  <a:t>label</a:t>
                </a:r>
                <a:endParaRPr lang="en-US" sz="2400" dirty="0"/>
              </a:p>
              <a:p>
                <a:pPr marL="457200" lvl="1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6700" y="2514600"/>
                <a:ext cx="8610600" cy="5181600"/>
              </a:xfrm>
              <a:blipFill rotWithShape="1">
                <a:blip r:embed="rId3"/>
                <a:stretch>
                  <a:fillRect l="-708" t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3400" y="1215245"/>
                <a:ext cx="46596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∀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𝑖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≥0, 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≤1       </m:t>
                      </m:r>
                    </m:oMath>
                  </m:oMathPara>
                </a14:m>
                <a:endParaRPr lang="en-US" sz="32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1215245"/>
                <a:ext cx="465960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9600" y="1748645"/>
                <a:ext cx="34839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=0 </m:t>
                      </m:r>
                      <m: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or</m:t>
                      </m:r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bg2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</a:rPr>
                                <m:t>𝑀𝑥</m:t>
                              </m:r>
                            </m:e>
                          </m:d>
                        </m:e>
                        <m:sub>
                          <m:r>
                            <a:rPr lang="en-US" sz="2800" b="0" i="1" smtClean="0">
                              <a:solidFill>
                                <a:schemeClr val="bg2">
                                  <a:lumMod val="60000"/>
                                  <a:lumOff val="40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800" dirty="0" smtClean="0">
                  <a:solidFill>
                    <a:schemeClr val="bg2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748645"/>
                <a:ext cx="3483902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 bwMode="auto">
          <a:xfrm>
            <a:off x="4114800" y="2041032"/>
            <a:ext cx="533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53000" y="1748645"/>
                <a:ext cx="1215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Label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748645"/>
                <a:ext cx="1215589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10553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 bwMode="auto">
          <a:xfrm>
            <a:off x="4648200" y="1507632"/>
            <a:ext cx="393296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57800" y="1163870"/>
                <a:ext cx="136364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d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-dim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/>
                      </a:rPr>
                      <m:t>𝑃</m:t>
                    </m:r>
                  </m:oMath>
                </a14:m>
                <a:endParaRPr lang="en-US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163870"/>
                <a:ext cx="1363643" cy="523220"/>
              </a:xfrm>
              <a:prstGeom prst="rect">
                <a:avLst/>
              </a:prstGeom>
              <a:blipFill rotWithShape="1">
                <a:blip r:embed="rId7"/>
                <a:stretch>
                  <a:fillRect l="-9417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>
            <a:stCxn id="20" idx="7"/>
            <a:endCxn id="19" idx="3"/>
          </p:cNvCxnSpPr>
          <p:nvPr/>
        </p:nvCxnSpPr>
        <p:spPr bwMode="auto">
          <a:xfrm flipV="1">
            <a:off x="2949482" y="4625882"/>
            <a:ext cx="1469471" cy="9590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Oval 18"/>
          <p:cNvSpPr/>
          <p:nvPr/>
        </p:nvSpPr>
        <p:spPr bwMode="auto">
          <a:xfrm>
            <a:off x="4396635" y="44958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2819400" y="5562600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22" name="Straight Connector 21"/>
          <p:cNvCxnSpPr>
            <a:stCxn id="23" idx="6"/>
            <a:endCxn id="19" idx="6"/>
          </p:cNvCxnSpPr>
          <p:nvPr/>
        </p:nvCxnSpPr>
        <p:spPr bwMode="auto">
          <a:xfrm flipH="1" flipV="1">
            <a:off x="4549035" y="4572000"/>
            <a:ext cx="1806638" cy="91485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6203273" y="541065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18106" y="6100465"/>
            <a:ext cx="1143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1"/>
                </a:solidFill>
              </a:rPr>
              <a:t>Cycle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6355673" y="4572000"/>
            <a:ext cx="734735" cy="8828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7076456" y="447348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1916159" y="4549682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3" name="Straight Connector 32"/>
          <p:cNvCxnSpPr>
            <a:stCxn id="20" idx="1"/>
            <a:endCxn id="30" idx="6"/>
          </p:cNvCxnSpPr>
          <p:nvPr/>
        </p:nvCxnSpPr>
        <p:spPr bwMode="auto">
          <a:xfrm flipH="1" flipV="1">
            <a:off x="2068559" y="4625882"/>
            <a:ext cx="773159" cy="9590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76456" y="4706260"/>
                <a:ext cx="6479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6456" y="4706260"/>
                <a:ext cx="647933" cy="6463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268226" y="4840521"/>
                <a:ext cx="6479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…</m:t>
                      </m:r>
                    </m:oMath>
                  </m:oMathPara>
                </a14:m>
                <a:endParaRPr lang="en-US" sz="3200" b="1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226" y="4840521"/>
                <a:ext cx="647933" cy="64633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>
            <a:stCxn id="40" idx="7"/>
          </p:cNvCxnSpPr>
          <p:nvPr/>
        </p:nvCxnSpPr>
        <p:spPr bwMode="auto">
          <a:xfrm flipV="1">
            <a:off x="359329" y="4625882"/>
            <a:ext cx="555071" cy="90515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Oval 39"/>
          <p:cNvSpPr/>
          <p:nvPr/>
        </p:nvSpPr>
        <p:spPr bwMode="auto">
          <a:xfrm>
            <a:off x="229247" y="5508718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41" name="Straight Connector 40"/>
          <p:cNvCxnSpPr>
            <a:stCxn id="42" idx="0"/>
          </p:cNvCxnSpPr>
          <p:nvPr/>
        </p:nvCxnSpPr>
        <p:spPr bwMode="auto">
          <a:xfrm flipH="1" flipV="1">
            <a:off x="8077201" y="4463753"/>
            <a:ext cx="397104" cy="88283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Oval 41"/>
          <p:cNvSpPr/>
          <p:nvPr/>
        </p:nvSpPr>
        <p:spPr bwMode="auto">
          <a:xfrm>
            <a:off x="8398105" y="5346589"/>
            <a:ext cx="152400" cy="152400"/>
          </a:xfrm>
          <a:prstGeom prst="ellips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Freeform 4"/>
          <p:cNvSpPr/>
          <p:nvPr/>
        </p:nvSpPr>
        <p:spPr bwMode="auto">
          <a:xfrm>
            <a:off x="309093" y="5460642"/>
            <a:ext cx="8165206" cy="543522"/>
          </a:xfrm>
          <a:custGeom>
            <a:avLst/>
            <a:gdLst>
              <a:gd name="connsiteX0" fmla="*/ 0 w 8165206"/>
              <a:gd name="connsiteY0" fmla="*/ 167426 h 543522"/>
              <a:gd name="connsiteX1" fmla="*/ 3528811 w 8165206"/>
              <a:gd name="connsiteY1" fmla="*/ 540913 h 543522"/>
              <a:gd name="connsiteX2" fmla="*/ 8165206 w 8165206"/>
              <a:gd name="connsiteY2" fmla="*/ 0 h 543522"/>
              <a:gd name="connsiteX3" fmla="*/ 8165206 w 8165206"/>
              <a:gd name="connsiteY3" fmla="*/ 0 h 543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65206" h="543522">
                <a:moveTo>
                  <a:pt x="0" y="167426"/>
                </a:moveTo>
                <a:cubicBezTo>
                  <a:pt x="1083971" y="368121"/>
                  <a:pt x="2167943" y="568817"/>
                  <a:pt x="3528811" y="540913"/>
                </a:cubicBezTo>
                <a:cubicBezTo>
                  <a:pt x="4889679" y="513009"/>
                  <a:pt x="8165206" y="0"/>
                  <a:pt x="8165206" y="0"/>
                </a:cubicBezTo>
                <a:lnTo>
                  <a:pt x="8165206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19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Times New Roman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Times New Roman" charset="0"/>
            <a:cs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 marL="514350" indent="-514350">
          <a:buFont typeface="+mj-lt"/>
          <a:buAutoNum type="arabicPeriod"/>
          <a:defRPr sz="32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LemkeLinearSPLC1</Template>
  <TotalTime>32033</TotalTime>
  <Words>1116</Words>
  <Application>Microsoft Office PowerPoint</Application>
  <PresentationFormat>On-screen Show (4:3)</PresentationFormat>
  <Paragraphs>169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Pixel</vt:lpstr>
      <vt:lpstr>Lemke-Howson (1964)</vt:lpstr>
      <vt:lpstr>Basic Polytope Properties</vt:lpstr>
      <vt:lpstr>PowerPoint Presentation</vt:lpstr>
      <vt:lpstr>PowerPoint Presentation</vt:lpstr>
      <vt:lpstr>S_1: Paths and Cycles</vt:lpstr>
      <vt:lpstr>PowerPoint Presentation</vt:lpstr>
      <vt:lpstr>S_1: Structure</vt:lpstr>
      <vt:lpstr>S_1: Structure</vt:lpstr>
      <vt:lpstr>S_1: Structure</vt:lpstr>
      <vt:lpstr>S_1: Set of paths and cycles</vt:lpstr>
      <vt:lpstr>S_1: Set of paths and cycles</vt:lpstr>
      <vt:lpstr>S_1: Set of paths and cycles</vt:lpstr>
      <vt:lpstr>Lemke-Howson Follows</vt:lpstr>
      <vt:lpstr>Open Problems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localadmin</dc:creator>
  <cp:lastModifiedBy>ruta</cp:lastModifiedBy>
  <cp:revision>988</cp:revision>
  <dcterms:created xsi:type="dcterms:W3CDTF">2013-04-16T19:12:34Z</dcterms:created>
  <dcterms:modified xsi:type="dcterms:W3CDTF">2016-01-28T05:31:16Z</dcterms:modified>
</cp:coreProperties>
</file>