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notesMasterIdLst>
    <p:notesMasterId r:id="rId32"/>
  </p:notesMasterIdLst>
  <p:sldIdLst>
    <p:sldId id="2292" r:id="rId2"/>
    <p:sldId id="256" r:id="rId3"/>
    <p:sldId id="2259" r:id="rId4"/>
    <p:sldId id="2260" r:id="rId5"/>
    <p:sldId id="2261" r:id="rId6"/>
    <p:sldId id="2262" r:id="rId7"/>
    <p:sldId id="2256" r:id="rId8"/>
    <p:sldId id="2288" r:id="rId9"/>
    <p:sldId id="2257" r:id="rId10"/>
    <p:sldId id="2289" r:id="rId11"/>
    <p:sldId id="2255" r:id="rId12"/>
    <p:sldId id="2204" r:id="rId13"/>
    <p:sldId id="2189" r:id="rId14"/>
    <p:sldId id="2264" r:id="rId15"/>
    <p:sldId id="2291" r:id="rId16"/>
    <p:sldId id="2283" r:id="rId17"/>
    <p:sldId id="2263" r:id="rId18"/>
    <p:sldId id="2269" r:id="rId19"/>
    <p:sldId id="2270" r:id="rId20"/>
    <p:sldId id="2274" r:id="rId21"/>
    <p:sldId id="2275" r:id="rId22"/>
    <p:sldId id="2276" r:id="rId23"/>
    <p:sldId id="2284" r:id="rId24"/>
    <p:sldId id="2277" r:id="rId25"/>
    <p:sldId id="2279" r:id="rId26"/>
    <p:sldId id="2280" r:id="rId27"/>
    <p:sldId id="2285" r:id="rId28"/>
    <p:sldId id="2290" r:id="rId29"/>
    <p:sldId id="2281" r:id="rId30"/>
    <p:sldId id="2282" r:id="rId31"/>
  </p:sldIdLst>
  <p:sldSz cx="9144000" cy="6858000" type="screen4x3"/>
  <p:notesSz cx="6858000" cy="9144000"/>
  <p:custDataLst>
    <p:tags r:id="rId33"/>
  </p:custDataLst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" charset="0"/>
        <a:ea typeface="+mn-ea"/>
        <a:cs typeface="Times New Roman" pitchFamily="1" charset="0"/>
      </a:defRPr>
    </a:lvl1pPr>
    <a:lvl2pPr marL="457200" algn="ctr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" charset="0"/>
        <a:ea typeface="+mn-ea"/>
        <a:cs typeface="Times New Roman" pitchFamily="1" charset="0"/>
      </a:defRPr>
    </a:lvl2pPr>
    <a:lvl3pPr marL="914400" algn="ctr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" charset="0"/>
        <a:ea typeface="+mn-ea"/>
        <a:cs typeface="Times New Roman" pitchFamily="1" charset="0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" charset="0"/>
        <a:ea typeface="+mn-ea"/>
        <a:cs typeface="Times New Roman" pitchFamily="1" charset="0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" charset="0"/>
        <a:ea typeface="+mn-ea"/>
        <a:cs typeface="Times New Roman" pitchFamily="1" charset="0"/>
      </a:defRPr>
    </a:lvl5pPr>
    <a:lvl6pPr marL="2286000" algn="l" defTabSz="914400" rtl="0" eaLnBrk="1" latinLnBrk="0" hangingPunct="1">
      <a:defRPr sz="3200" b="1" kern="1200">
        <a:solidFill>
          <a:schemeClr val="tx1"/>
        </a:solidFill>
        <a:latin typeface="Times New Roman" pitchFamily="1" charset="0"/>
        <a:ea typeface="+mn-ea"/>
        <a:cs typeface="Times New Roman" pitchFamily="1" charset="0"/>
      </a:defRPr>
    </a:lvl6pPr>
    <a:lvl7pPr marL="2743200" algn="l" defTabSz="914400" rtl="0" eaLnBrk="1" latinLnBrk="0" hangingPunct="1">
      <a:defRPr sz="3200" b="1" kern="1200">
        <a:solidFill>
          <a:schemeClr val="tx1"/>
        </a:solidFill>
        <a:latin typeface="Times New Roman" pitchFamily="1" charset="0"/>
        <a:ea typeface="+mn-ea"/>
        <a:cs typeface="Times New Roman" pitchFamily="1" charset="0"/>
      </a:defRPr>
    </a:lvl7pPr>
    <a:lvl8pPr marL="3200400" algn="l" defTabSz="914400" rtl="0" eaLnBrk="1" latinLnBrk="0" hangingPunct="1">
      <a:defRPr sz="3200" b="1" kern="1200">
        <a:solidFill>
          <a:schemeClr val="tx1"/>
        </a:solidFill>
        <a:latin typeface="Times New Roman" pitchFamily="1" charset="0"/>
        <a:ea typeface="+mn-ea"/>
        <a:cs typeface="Times New Roman" pitchFamily="1" charset="0"/>
      </a:defRPr>
    </a:lvl8pPr>
    <a:lvl9pPr marL="3657600" algn="l" defTabSz="914400" rtl="0" eaLnBrk="1" latinLnBrk="0" hangingPunct="1">
      <a:defRPr sz="3200" b="1" kern="1200">
        <a:solidFill>
          <a:schemeClr val="tx1"/>
        </a:solidFill>
        <a:latin typeface="Times New Roman" pitchFamily="1" charset="0"/>
        <a:ea typeface="+mn-ea"/>
        <a:cs typeface="Times New Roman" pitchFamily="1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960">
          <p15:clr>
            <a:srgbClr val="A4A3A4"/>
          </p15:clr>
        </p15:guide>
        <p15:guide id="2" pos="52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0000FF"/>
    <a:srgbClr val="800080"/>
    <a:srgbClr val="0033CC"/>
    <a:srgbClr val="FF9933"/>
    <a:srgbClr val="FFFF66"/>
    <a:srgbClr val="FF00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52"/>
      </p:cViewPr>
      <p:guideLst>
        <p:guide orient="horz" pos="960"/>
        <p:guide pos="5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1770" y="-102"/>
      </p:cViewPr>
      <p:guideLst>
        <p:guide orient="horz" pos="2880"/>
        <p:guide pos="2160"/>
      </p:guideLst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 b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6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 b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 smtClean="0"/>
            </a:lvl1pPr>
          </a:lstStyle>
          <a:p>
            <a:pPr>
              <a:defRPr/>
            </a:pPr>
            <a:fld id="{FB987864-D68F-4F8B-B755-200C7015D0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619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Times New Roman" charset="0"/>
        <a:cs typeface="Times New Roman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Times New Roman" charset="0"/>
        <a:cs typeface="Times New Roman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Times New Roman" charset="0"/>
        <a:cs typeface="Times New Roman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Times New Roman" charset="0"/>
        <a:cs typeface="Times New Roman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Times New Roman" charset="0"/>
        <a:cs typeface="Times New Roman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itchFamily="1" charset="0"/>
                <a:cs typeface="Times New Roman" pitchFamily="1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" charset="0"/>
                <a:cs typeface="Times New Roman" pitchFamily="1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" charset="0"/>
                <a:cs typeface="Times New Roman" pitchFamily="1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" charset="0"/>
                <a:cs typeface="Times New Roman" pitchFamily="1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" charset="0"/>
                <a:cs typeface="Times New Roman" pitchFamily="1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" charset="0"/>
                <a:cs typeface="Times New Roman" pitchFamily="1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" charset="0"/>
                <a:cs typeface="Times New Roman" pitchFamily="1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" charset="0"/>
                <a:cs typeface="Times New Roman" pitchFamily="1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" charset="0"/>
                <a:cs typeface="Times New Roman" pitchFamily="1" charset="0"/>
              </a:defRPr>
            </a:lvl9pPr>
          </a:lstStyle>
          <a:p>
            <a:fld id="{584993EF-745F-4415-B587-A4BB3F52CC0C}" type="slidenum">
              <a:rPr lang="en-US" sz="1200" b="0"/>
              <a:pPr/>
              <a:t>2</a:t>
            </a:fld>
            <a:endParaRPr lang="en-US" sz="1200" b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pitchFamily="1" charset="0"/>
              <a:cs typeface="Times New Roman" pitchFamily="1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2400" b="0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1" hangingPunct="1"/>
              <a:endParaRPr lang="en-US" sz="2400" b="0"/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1" hangingPunct="1"/>
                <a:endParaRPr lang="en-US" sz="2400" b="0"/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1" hangingPunct="1"/>
                <a:endParaRPr lang="en-US" sz="2400" b="0"/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1" hangingPunct="1"/>
                <a:endParaRPr lang="en-US" sz="2400" b="0"/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1" hangingPunct="1"/>
                <a:endParaRPr lang="en-US" sz="2400" b="0"/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1" hangingPunct="1"/>
                <a:endParaRPr lang="en-US" sz="2400" b="0"/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1" hangingPunct="1"/>
                <a:endParaRPr lang="en-US" sz="2400" b="0"/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1" hangingPunct="1"/>
                <a:endParaRPr lang="en-US" sz="2400" b="0"/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1" hangingPunct="1"/>
                <a:endParaRPr lang="en-US" sz="2400" b="0"/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1" hangingPunct="1"/>
                <a:endParaRPr lang="en-US" sz="2400" b="0"/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1" hangingPunct="1"/>
                <a:endParaRPr lang="en-US" sz="2400" b="0"/>
              </a:p>
            </p:txBody>
          </p:sp>
        </p:grpSp>
      </p:grpSp>
      <p:sp>
        <p:nvSpPr>
          <p:cNvPr id="166931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46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6932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charset="2"/>
              <a:buNone/>
              <a:defRPr sz="3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F0ADD9B-AA79-4036-97CB-305727BDCD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592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AE64F1-D143-4C93-985B-701C44866D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597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0400" y="685800"/>
            <a:ext cx="22098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685800"/>
            <a:ext cx="64770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85A99C-919D-4BCB-8C94-542E4C6F86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7774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2296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2057400"/>
            <a:ext cx="4038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81600" y="2057400"/>
            <a:ext cx="4038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7E6D4E-5BB4-421B-BF53-F66F513DF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6325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81000" y="685800"/>
            <a:ext cx="883920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4A5EB9-F0D9-4516-9251-D6807BA5A5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2106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81000" y="685800"/>
            <a:ext cx="82296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90600" y="2057400"/>
            <a:ext cx="4038600" cy="1866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81600" y="2057400"/>
            <a:ext cx="4038600" cy="1866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990600" y="4076700"/>
            <a:ext cx="4038600" cy="1866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81600" y="4076700"/>
            <a:ext cx="4038600" cy="1866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B7DEEA-2BBC-4CD0-A3B3-F477CF4CF0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6674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2296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90600" y="2057400"/>
            <a:ext cx="4038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2057400"/>
            <a:ext cx="4038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1D3F71-9B9C-4099-9943-077C46AF06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177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2296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2057400"/>
            <a:ext cx="4038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81600" y="2057400"/>
            <a:ext cx="4038600" cy="1866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81600" y="4076700"/>
            <a:ext cx="4038600" cy="1866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99A00D-C8E6-4364-9B66-683CC20341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800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E8DCF0-8E15-40D3-9930-75D60F693D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793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D215AA-DE2A-49F7-9DA4-66951A0F92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764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20574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20574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0EE83D-4812-4ECE-90CD-1A1599C004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086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6EF1E9-164C-46E0-9A1A-5373936DD2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443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7086DC-6BC2-4026-9046-809DA0C563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004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AED56D-F094-437E-BE46-95F49BCF6B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027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5061B7-A6A8-43B0-84E3-2D0A2FF254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35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099615-D3F3-4798-8540-F815AD1353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597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  <a:ea typeface="Times New Roman" charset="0"/>
                <a:cs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 smtClean="0">
                <a:latin typeface="Arial Black" pitchFamily="1" charset="0"/>
              </a:defRPr>
            </a:lvl1pPr>
          </a:lstStyle>
          <a:p>
            <a:pPr>
              <a:defRPr/>
            </a:pPr>
            <a:fld id="{2D66CCCD-291E-41E4-9B1D-0D89BF951A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2400" b="0"/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1" hangingPunct="1"/>
              <a:endParaRPr lang="en-US" sz="2400" b="0"/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1" hangingPunct="1"/>
              <a:endParaRPr lang="en-US" sz="1800" b="0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1" hangingPunct="1"/>
              <a:endParaRPr lang="en-US" sz="1800" b="0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1" hangingPunct="1"/>
              <a:endParaRPr lang="en-US" sz="1800" b="0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1" hangingPunct="1"/>
              <a:endParaRPr lang="en-US" sz="1800" b="0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1" hangingPunct="1"/>
              <a:endParaRPr lang="en-US" sz="2400" b="0"/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1" hangingPunct="1"/>
              <a:endParaRPr lang="en-US" sz="1800" b="0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1" hangingPunct="1"/>
              <a:endParaRPr lang="en-US" sz="1800" b="0">
                <a:solidFill>
                  <a:schemeClr val="accent2"/>
                </a:solidFill>
                <a:latin typeface="Arial" charset="0"/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685800"/>
            <a:ext cx="8229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2057400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5904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 b="0">
                <a:latin typeface="Arial" charset="0"/>
                <a:ea typeface="Times New Roman" charset="0"/>
                <a:cs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09" r:id="rId1"/>
    <p:sldLayoutId id="2147485094" r:id="rId2"/>
    <p:sldLayoutId id="2147485095" r:id="rId3"/>
    <p:sldLayoutId id="2147485096" r:id="rId4"/>
    <p:sldLayoutId id="2147485097" r:id="rId5"/>
    <p:sldLayoutId id="2147485098" r:id="rId6"/>
    <p:sldLayoutId id="2147485099" r:id="rId7"/>
    <p:sldLayoutId id="2147485100" r:id="rId8"/>
    <p:sldLayoutId id="2147485101" r:id="rId9"/>
    <p:sldLayoutId id="2147485102" r:id="rId10"/>
    <p:sldLayoutId id="2147485103" r:id="rId11"/>
    <p:sldLayoutId id="2147485104" r:id="rId12"/>
    <p:sldLayoutId id="2147485105" r:id="rId13"/>
    <p:sldLayoutId id="2147485106" r:id="rId14"/>
    <p:sldLayoutId id="2147485107" r:id="rId15"/>
    <p:sldLayoutId id="2147485108" r:id="rId1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imes New Roman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imes New Roman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imes New Roman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imes New Roman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imes New Roman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imes New Roman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imes New Roman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1" charset="2"/>
        <a:buChar char="n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1" charset="2"/>
        <a:buChar char="¨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1" charset="2"/>
        <a:buChar char="n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1" charset="2"/>
        <a:buChar char="¨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1" charset="2"/>
        <a:buChar char="§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iazza.com/illinois/fall2018/cs598rm/home" TargetMode="External"/><Relationship Id="rId2" Type="http://schemas.openxmlformats.org/officeDocument/2006/relationships/hyperlink" Target="https://courses.engr.illinois.edu/cs598rm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7mq1ioqiWEo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courses.engr.illinois.edu/cs598rm/fa2018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30205-AD6A-4673-A4F3-0F18C815A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AB22B05B-0684-401A-9177-205249AB41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75409" y="1086295"/>
            <a:ext cx="9285476" cy="5223080"/>
          </a:xfrm>
        </p:spPr>
      </p:pic>
    </p:spTree>
    <p:extLst>
      <p:ext uri="{BB962C8B-B14F-4D97-AF65-F5344CB8AC3E}">
        <p14:creationId xmlns:p14="http://schemas.microsoft.com/office/powerpoint/2010/main" val="40950759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381000" y="471815"/>
            <a:ext cx="8229600" cy="13716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</a:rPr>
              <a:t>Useful links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a typeface="ＭＳ Ｐゴシック" pitchFamily="1" charset="-128"/>
              </a:rPr>
              <a:t>Webpage:   </a:t>
            </a:r>
            <a:r>
              <a:rPr lang="en-US" dirty="0">
                <a:ea typeface="ＭＳ Ｐゴシック" pitchFamily="1" charset="-128"/>
                <a:hlinkClick r:id="rId2"/>
              </a:rPr>
              <a:t>https://courses.engr.illinois.edu/cs598rm/</a:t>
            </a:r>
            <a:endParaRPr lang="en-US" dirty="0">
              <a:ea typeface="ＭＳ Ｐゴシック" pitchFamily="1" charset="-128"/>
            </a:endParaRPr>
          </a:p>
          <a:p>
            <a:endParaRPr lang="en-US" dirty="0">
              <a:ea typeface="ＭＳ Ｐゴシック" pitchFamily="1" charset="-128"/>
            </a:endParaRPr>
          </a:p>
          <a:p>
            <a:r>
              <a:rPr lang="en-US" dirty="0">
                <a:ea typeface="ＭＳ Ｐゴシック" pitchFamily="1" charset="-128"/>
              </a:rPr>
              <a:t>Piazza Page: </a:t>
            </a:r>
            <a:r>
              <a:rPr lang="en-US" dirty="0">
                <a:hlinkClick r:id="rId3"/>
              </a:rPr>
              <a:t>piazza.com/</a:t>
            </a:r>
            <a:r>
              <a:rPr lang="en-US" dirty="0" err="1">
                <a:hlinkClick r:id="rId3"/>
              </a:rPr>
              <a:t>illinois</a:t>
            </a:r>
            <a:r>
              <a:rPr lang="en-US" dirty="0">
                <a:hlinkClick r:id="rId3"/>
              </a:rPr>
              <a:t>/fall2018/cs598rm</a:t>
            </a:r>
            <a:endParaRPr lang="en-US" dirty="0"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535362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80" y="2584090"/>
            <a:ext cx="8229600" cy="1371600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3 Broad Goals</a:t>
            </a:r>
          </a:p>
        </p:txBody>
      </p:sp>
    </p:spTree>
    <p:extLst>
      <p:ext uri="{BB962C8B-B14F-4D97-AF65-F5344CB8AC3E}">
        <p14:creationId xmlns:p14="http://schemas.microsoft.com/office/powerpoint/2010/main" val="30157959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347663" y="-104775"/>
            <a:ext cx="8229600" cy="137160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2"/>
                </a:solidFill>
                <a:ea typeface="ＭＳ Ｐゴシック" pitchFamily="1" charset="-128"/>
              </a:rPr>
              <a:t>Goal #1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96913" y="2622495"/>
            <a:ext cx="852989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Understand outcomes arising from </a:t>
            </a:r>
          </a:p>
          <a:p>
            <a:r>
              <a:rPr lang="en-US" b="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interaction of intelligent and self-interested agents.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32296" y="4849985"/>
            <a:ext cx="40591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Games and Equilibria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 bwMode="auto">
          <a:xfrm>
            <a:off x="1805" y="0"/>
            <a:ext cx="9026980" cy="740650"/>
          </a:xfrm>
          <a:prstGeom prst="rect">
            <a:avLst/>
          </a:prstGeom>
          <a:solidFill>
            <a:schemeClr val="bg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385763" y="-181070"/>
            <a:ext cx="8229600" cy="137160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2"/>
                </a:solidFill>
                <a:ea typeface="ＭＳ Ｐゴシック" pitchFamily="1" charset="-128"/>
              </a:rPr>
              <a:t>Prisoner’s Dilemma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347663" y="1086295"/>
            <a:ext cx="8382000" cy="45974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a typeface="ＭＳ Ｐゴシック" pitchFamily="1" charset="-128"/>
              </a:rPr>
              <a:t>Two thieves caught for burglary.</a:t>
            </a:r>
          </a:p>
          <a:p>
            <a:pPr marL="0" indent="0">
              <a:buNone/>
            </a:pP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a typeface="ＭＳ Ｐゴシック" pitchFamily="1" charset="-128"/>
              </a:rPr>
              <a:t>Two options: {confess, not confess}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918365" y="1016720"/>
            <a:ext cx="457200" cy="1144915"/>
            <a:chOff x="6324600" y="1291570"/>
            <a:chExt cx="457200" cy="1144915"/>
          </a:xfrm>
        </p:grpSpPr>
        <p:sp>
          <p:nvSpPr>
            <p:cNvPr id="5" name="Oval 4"/>
            <p:cNvSpPr/>
            <p:nvPr/>
          </p:nvSpPr>
          <p:spPr bwMode="auto">
            <a:xfrm>
              <a:off x="6324600" y="1596370"/>
              <a:ext cx="457200" cy="533400"/>
            </a:xfrm>
            <a:prstGeom prst="ellipse">
              <a:avLst/>
            </a:prstGeom>
            <a:solidFill>
              <a:srgbClr val="EE1802"/>
            </a:solidFill>
            <a:ln w="9525" cap="flat" cmpd="sng" algn="ctr">
              <a:solidFill>
                <a:srgbClr val="EE180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1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宋体" pitchFamily="2" charset="-122"/>
              </a:endParaRPr>
            </a:p>
          </p:txBody>
        </p:sp>
        <p:sp>
          <p:nvSpPr>
            <p:cNvPr id="6" name="Oval 5"/>
            <p:cNvSpPr/>
            <p:nvPr/>
          </p:nvSpPr>
          <p:spPr bwMode="auto">
            <a:xfrm>
              <a:off x="6400800" y="1291570"/>
              <a:ext cx="304800" cy="304800"/>
            </a:xfrm>
            <a:prstGeom prst="ellipse">
              <a:avLst/>
            </a:prstGeom>
            <a:solidFill>
              <a:srgbClr val="EE180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1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宋体" pitchFamily="2" charset="-122"/>
              </a:endParaRPr>
            </a:p>
          </p:txBody>
        </p:sp>
        <p:cxnSp>
          <p:nvCxnSpPr>
            <p:cNvPr id="7" name="Straight Connector 6"/>
            <p:cNvCxnSpPr/>
            <p:nvPr/>
          </p:nvCxnSpPr>
          <p:spPr bwMode="auto">
            <a:xfrm rot="5400000">
              <a:off x="6247446" y="2206925"/>
              <a:ext cx="382915" cy="76205"/>
            </a:xfrm>
            <a:prstGeom prst="line">
              <a:avLst/>
            </a:prstGeom>
            <a:solidFill>
              <a:srgbClr val="00B8FF"/>
            </a:solidFill>
            <a:ln w="63500" cap="flat" cmpd="sng" algn="ctr">
              <a:solidFill>
                <a:srgbClr val="EE180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 rot="16200000" flipH="1">
              <a:off x="6477000" y="2205970"/>
              <a:ext cx="381000" cy="76200"/>
            </a:xfrm>
            <a:prstGeom prst="line">
              <a:avLst/>
            </a:prstGeom>
            <a:solidFill>
              <a:srgbClr val="00B8FF"/>
            </a:solidFill>
            <a:ln w="63500" cap="flat" cmpd="sng" algn="ctr">
              <a:solidFill>
                <a:srgbClr val="EE180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9" name="Group 8"/>
          <p:cNvGrpSpPr/>
          <p:nvPr/>
        </p:nvGrpSpPr>
        <p:grpSpPr>
          <a:xfrm>
            <a:off x="7990045" y="971080"/>
            <a:ext cx="457200" cy="1144915"/>
            <a:chOff x="7467600" y="1293485"/>
            <a:chExt cx="457200" cy="1144915"/>
          </a:xfrm>
        </p:grpSpPr>
        <p:sp>
          <p:nvSpPr>
            <p:cNvPr id="10" name="Oval 9"/>
            <p:cNvSpPr/>
            <p:nvPr/>
          </p:nvSpPr>
          <p:spPr bwMode="auto">
            <a:xfrm>
              <a:off x="7467600" y="1598285"/>
              <a:ext cx="457200" cy="533400"/>
            </a:xfrm>
            <a:prstGeom prst="ellipse">
              <a:avLst/>
            </a:prstGeom>
            <a:solidFill>
              <a:srgbClr val="0000CC"/>
            </a:solidFill>
            <a:ln w="9525" cap="flat" cmpd="sng" algn="ctr">
              <a:solidFill>
                <a:srgbClr val="0000C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1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宋体" pitchFamily="2" charset="-122"/>
              </a:endParaRP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7543800" y="1293485"/>
              <a:ext cx="304800" cy="304800"/>
            </a:xfrm>
            <a:prstGeom prst="ellipse">
              <a:avLst/>
            </a:prstGeom>
            <a:solidFill>
              <a:srgbClr val="0000CC"/>
            </a:solidFill>
            <a:ln w="9525" cap="flat" cmpd="sng" algn="ctr">
              <a:solidFill>
                <a:srgbClr val="0000C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1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宋体" pitchFamily="2" charset="-122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 bwMode="auto">
            <a:xfrm rot="5400000">
              <a:off x="7390446" y="2208840"/>
              <a:ext cx="382915" cy="76205"/>
            </a:xfrm>
            <a:prstGeom prst="line">
              <a:avLst/>
            </a:prstGeom>
            <a:solidFill>
              <a:srgbClr val="00B8FF"/>
            </a:solidFill>
            <a:ln w="63500" cap="flat" cmpd="sng" algn="ctr">
              <a:solidFill>
                <a:srgbClr val="0000C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Connector 12"/>
            <p:cNvCxnSpPr/>
            <p:nvPr/>
          </p:nvCxnSpPr>
          <p:spPr bwMode="auto">
            <a:xfrm rot="16200000" flipH="1">
              <a:off x="7620000" y="2207885"/>
              <a:ext cx="381000" cy="76200"/>
            </a:xfrm>
            <a:prstGeom prst="line">
              <a:avLst/>
            </a:prstGeom>
            <a:solidFill>
              <a:srgbClr val="00B8FF"/>
            </a:solidFill>
            <a:ln w="63500" cap="flat" cmpd="sng" algn="ctr">
              <a:solidFill>
                <a:srgbClr val="0000C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0761223"/>
              </p:ext>
            </p:extLst>
          </p:nvPr>
        </p:nvGraphicFramePr>
        <p:xfrm>
          <a:off x="2133599" y="3389238"/>
          <a:ext cx="4199166" cy="190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95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95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525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250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447800" y="3541638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EE1802"/>
                </a:solidFill>
              </a:rPr>
              <a:t>N</a:t>
            </a:r>
            <a:endParaRPr lang="en-US" sz="3200" dirty="0">
              <a:solidFill>
                <a:srgbClr val="EE180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24556" y="4532238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EE1802"/>
                </a:solidFill>
              </a:rPr>
              <a:t>C</a:t>
            </a:r>
            <a:endParaRPr lang="en-US" sz="3200" dirty="0">
              <a:solidFill>
                <a:srgbClr val="EE180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58356" y="2699305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C</a:t>
            </a:r>
            <a:endParaRPr lang="en-US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48711" y="2699305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N</a:t>
            </a:r>
            <a:endParaRPr lang="en-US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50365" y="3591328"/>
            <a:ext cx="12779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-1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   -1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750051" y="4578878"/>
            <a:ext cx="12779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-5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   -5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828138" y="3591328"/>
            <a:ext cx="11416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-6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   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618492" y="4540778"/>
            <a:ext cx="11416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0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   -6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/>
      <p:bldP spid="15" grpId="0"/>
      <p:bldP spid="16" grpId="0"/>
      <p:bldP spid="17" grpId="0"/>
      <p:bldP spid="18" grpId="0"/>
      <p:bldP spid="2" grpId="0"/>
      <p:bldP spid="21" grpId="0"/>
      <p:bldP spid="22" grpId="0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 bwMode="auto">
          <a:xfrm>
            <a:off x="1805" y="0"/>
            <a:ext cx="9026980" cy="740650"/>
          </a:xfrm>
          <a:prstGeom prst="rect">
            <a:avLst/>
          </a:prstGeom>
          <a:solidFill>
            <a:schemeClr val="bg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385763" y="-181070"/>
            <a:ext cx="8229600" cy="137160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2"/>
                </a:solidFill>
                <a:ea typeface="ＭＳ Ｐゴシック" pitchFamily="1" charset="-128"/>
              </a:rPr>
              <a:t>Prisoner’s Dilemma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347663" y="1086295"/>
            <a:ext cx="8382000" cy="45974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a typeface="ＭＳ Ｐゴシック" pitchFamily="1" charset="-128"/>
              </a:rPr>
              <a:t>Two thieves caught for burglary.</a:t>
            </a:r>
          </a:p>
          <a:p>
            <a:pPr marL="0" indent="0">
              <a:buNone/>
            </a:pP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a typeface="ＭＳ Ｐゴシック" pitchFamily="1" charset="-128"/>
              </a:rPr>
              <a:t>Two options: {confess, not confess}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918365" y="1016720"/>
            <a:ext cx="457200" cy="1144915"/>
            <a:chOff x="6324600" y="1291570"/>
            <a:chExt cx="457200" cy="1144915"/>
          </a:xfrm>
        </p:grpSpPr>
        <p:sp>
          <p:nvSpPr>
            <p:cNvPr id="5" name="Oval 4"/>
            <p:cNvSpPr/>
            <p:nvPr/>
          </p:nvSpPr>
          <p:spPr bwMode="auto">
            <a:xfrm>
              <a:off x="6324600" y="1596370"/>
              <a:ext cx="457200" cy="533400"/>
            </a:xfrm>
            <a:prstGeom prst="ellipse">
              <a:avLst/>
            </a:prstGeom>
            <a:solidFill>
              <a:srgbClr val="EE1802"/>
            </a:solidFill>
            <a:ln w="9525" cap="flat" cmpd="sng" algn="ctr">
              <a:solidFill>
                <a:srgbClr val="EE180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1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宋体" pitchFamily="2" charset="-122"/>
              </a:endParaRPr>
            </a:p>
          </p:txBody>
        </p:sp>
        <p:sp>
          <p:nvSpPr>
            <p:cNvPr id="6" name="Oval 5"/>
            <p:cNvSpPr/>
            <p:nvPr/>
          </p:nvSpPr>
          <p:spPr bwMode="auto">
            <a:xfrm>
              <a:off x="6400800" y="1291570"/>
              <a:ext cx="304800" cy="304800"/>
            </a:xfrm>
            <a:prstGeom prst="ellipse">
              <a:avLst/>
            </a:prstGeom>
            <a:solidFill>
              <a:srgbClr val="EE180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1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宋体" pitchFamily="2" charset="-122"/>
              </a:endParaRPr>
            </a:p>
          </p:txBody>
        </p:sp>
        <p:cxnSp>
          <p:nvCxnSpPr>
            <p:cNvPr id="7" name="Straight Connector 6"/>
            <p:cNvCxnSpPr/>
            <p:nvPr/>
          </p:nvCxnSpPr>
          <p:spPr bwMode="auto">
            <a:xfrm rot="5400000">
              <a:off x="6247446" y="2206925"/>
              <a:ext cx="382915" cy="76205"/>
            </a:xfrm>
            <a:prstGeom prst="line">
              <a:avLst/>
            </a:prstGeom>
            <a:solidFill>
              <a:srgbClr val="00B8FF"/>
            </a:solidFill>
            <a:ln w="63500" cap="flat" cmpd="sng" algn="ctr">
              <a:solidFill>
                <a:srgbClr val="EE180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 rot="16200000" flipH="1">
              <a:off x="6477000" y="2205970"/>
              <a:ext cx="381000" cy="76200"/>
            </a:xfrm>
            <a:prstGeom prst="line">
              <a:avLst/>
            </a:prstGeom>
            <a:solidFill>
              <a:srgbClr val="00B8FF"/>
            </a:solidFill>
            <a:ln w="63500" cap="flat" cmpd="sng" algn="ctr">
              <a:solidFill>
                <a:srgbClr val="EE180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9" name="Group 8"/>
          <p:cNvGrpSpPr/>
          <p:nvPr/>
        </p:nvGrpSpPr>
        <p:grpSpPr>
          <a:xfrm>
            <a:off x="7990045" y="971080"/>
            <a:ext cx="457200" cy="1144915"/>
            <a:chOff x="7467600" y="1293485"/>
            <a:chExt cx="457200" cy="1144915"/>
          </a:xfrm>
        </p:grpSpPr>
        <p:sp>
          <p:nvSpPr>
            <p:cNvPr id="10" name="Oval 9"/>
            <p:cNvSpPr/>
            <p:nvPr/>
          </p:nvSpPr>
          <p:spPr bwMode="auto">
            <a:xfrm>
              <a:off x="7467600" y="1598285"/>
              <a:ext cx="457200" cy="533400"/>
            </a:xfrm>
            <a:prstGeom prst="ellipse">
              <a:avLst/>
            </a:prstGeom>
            <a:solidFill>
              <a:srgbClr val="0000CC"/>
            </a:solidFill>
            <a:ln w="9525" cap="flat" cmpd="sng" algn="ctr">
              <a:solidFill>
                <a:srgbClr val="0000C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1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宋体" pitchFamily="2" charset="-122"/>
              </a:endParaRP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7543800" y="1293485"/>
              <a:ext cx="304800" cy="304800"/>
            </a:xfrm>
            <a:prstGeom prst="ellipse">
              <a:avLst/>
            </a:prstGeom>
            <a:solidFill>
              <a:srgbClr val="0000CC"/>
            </a:solidFill>
            <a:ln w="9525" cap="flat" cmpd="sng" algn="ctr">
              <a:solidFill>
                <a:srgbClr val="0000C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1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宋体" pitchFamily="2" charset="-122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 bwMode="auto">
            <a:xfrm rot="5400000">
              <a:off x="7390446" y="2208840"/>
              <a:ext cx="382915" cy="76205"/>
            </a:xfrm>
            <a:prstGeom prst="line">
              <a:avLst/>
            </a:prstGeom>
            <a:solidFill>
              <a:srgbClr val="00B8FF"/>
            </a:solidFill>
            <a:ln w="63500" cap="flat" cmpd="sng" algn="ctr">
              <a:solidFill>
                <a:srgbClr val="0000C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Connector 12"/>
            <p:cNvCxnSpPr/>
            <p:nvPr/>
          </p:nvCxnSpPr>
          <p:spPr bwMode="auto">
            <a:xfrm rot="16200000" flipH="1">
              <a:off x="7620000" y="2207885"/>
              <a:ext cx="381000" cy="76200"/>
            </a:xfrm>
            <a:prstGeom prst="line">
              <a:avLst/>
            </a:prstGeom>
            <a:solidFill>
              <a:srgbClr val="00B8FF"/>
            </a:solidFill>
            <a:ln w="63500" cap="flat" cmpd="sng" algn="ctr">
              <a:solidFill>
                <a:srgbClr val="0000C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9590847"/>
              </p:ext>
            </p:extLst>
          </p:nvPr>
        </p:nvGraphicFramePr>
        <p:xfrm>
          <a:off x="2133599" y="3389238"/>
          <a:ext cx="4199166" cy="190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95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95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525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250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447800" y="3541638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EE1802"/>
                </a:solidFill>
              </a:rPr>
              <a:t>N</a:t>
            </a:r>
            <a:endParaRPr lang="en-US" sz="3200" dirty="0">
              <a:solidFill>
                <a:srgbClr val="EE180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24556" y="4532238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EE1802"/>
                </a:solidFill>
              </a:rPr>
              <a:t>C</a:t>
            </a:r>
            <a:endParaRPr lang="en-US" sz="3200" dirty="0">
              <a:solidFill>
                <a:srgbClr val="EE180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58356" y="2699305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C</a:t>
            </a:r>
            <a:endParaRPr lang="en-US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48711" y="2699305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N</a:t>
            </a:r>
            <a:endParaRPr lang="en-US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50365" y="3591328"/>
            <a:ext cx="12779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-1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   -1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750051" y="4578878"/>
            <a:ext cx="12779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-5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   -5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828138" y="3591328"/>
            <a:ext cx="11416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-6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   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618492" y="4540778"/>
            <a:ext cx="11416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0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   -6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09745" y="5652762"/>
            <a:ext cx="31021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Only stable state</a:t>
            </a:r>
          </a:p>
        </p:txBody>
      </p:sp>
    </p:spTree>
    <p:extLst>
      <p:ext uri="{BB962C8B-B14F-4D97-AF65-F5344CB8AC3E}">
        <p14:creationId xmlns:p14="http://schemas.microsoft.com/office/powerpoint/2010/main" val="20403286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 bwMode="auto">
          <a:xfrm>
            <a:off x="1805" y="0"/>
            <a:ext cx="9026980" cy="740650"/>
          </a:xfrm>
          <a:prstGeom prst="rect">
            <a:avLst/>
          </a:prstGeom>
          <a:solidFill>
            <a:schemeClr val="bg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385763" y="-181070"/>
            <a:ext cx="8229600" cy="137160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2"/>
                </a:solidFill>
                <a:ea typeface="ＭＳ Ｐゴシック" pitchFamily="1" charset="-128"/>
              </a:rPr>
              <a:t>Rock-Paper-Scissors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/>
          </p:nvPr>
        </p:nvGraphicFramePr>
        <p:xfrm>
          <a:off x="2133599" y="1853037"/>
          <a:ext cx="5049941" cy="27281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11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11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76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0937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937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9371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447800" y="2005439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EE1802"/>
                </a:solidFill>
              </a:rPr>
              <a:t>R</a:t>
            </a:r>
            <a:endParaRPr lang="en-US" sz="3200" dirty="0">
              <a:solidFill>
                <a:srgbClr val="EE180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47799" y="2929736"/>
            <a:ext cx="4347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EE1802"/>
                </a:solidFill>
              </a:rPr>
              <a:t>P</a:t>
            </a:r>
            <a:endParaRPr lang="en-US" sz="3200" dirty="0">
              <a:solidFill>
                <a:srgbClr val="EE180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41389" y="1163106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S</a:t>
            </a:r>
            <a:endParaRPr lang="en-US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48711" y="1163106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R</a:t>
            </a:r>
            <a:endParaRPr lang="en-US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9170" y="2008016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0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   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727073" y="2995566"/>
            <a:ext cx="11416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-1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   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776705" y="2008016"/>
            <a:ext cx="11416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   -1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451042" y="2957466"/>
            <a:ext cx="11416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   -1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6138" y="4880269"/>
            <a:ext cx="35718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/>
              <a:t>No pure stable state!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521315" y="1163105"/>
            <a:ext cx="4347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P</a:t>
            </a:r>
            <a:endParaRPr lang="en-US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434011" y="3851456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EE1802"/>
                </a:solidFill>
              </a:rPr>
              <a:t>S</a:t>
            </a:r>
            <a:endParaRPr lang="en-US" sz="3200" dirty="0">
              <a:solidFill>
                <a:srgbClr val="EE1802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187950" y="2891331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0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   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844833" y="3851456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0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   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451041" y="3887421"/>
            <a:ext cx="11416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-1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   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044821" y="2034136"/>
            <a:ext cx="11416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-1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   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111140" y="3887420"/>
            <a:ext cx="11416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   -1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677050" y="4686306"/>
            <a:ext cx="457208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/>
              <a:t>Both playing (1/3,1/3,1/3) </a:t>
            </a:r>
          </a:p>
          <a:p>
            <a:r>
              <a:rPr lang="en-US" b="0" dirty="0"/>
              <a:t>is the only NE.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141389" y="5993215"/>
            <a:ext cx="12330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Why?</a:t>
            </a:r>
          </a:p>
        </p:txBody>
      </p:sp>
      <p:pic>
        <p:nvPicPr>
          <p:cNvPr id="32" name="Picture 6" descr="https://encrypted-tbn2.gstatic.com/images?q=tbn:ANd9GcSdkm4kaAEsPkITykzwZI4U7Z_R87iycy_cynkdUTt5P7buTpga">
            <a:extLst>
              <a:ext uri="{FF2B5EF4-FFF2-40B4-BE49-F238E27FC236}">
                <a16:creationId xmlns:a16="http://schemas.microsoft.com/office/drawing/2014/main" id="{66DF3FE5-7C45-4025-AAB0-9F5A80D9E7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464" y="293968"/>
            <a:ext cx="1917134" cy="1315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2E5ACF4-C123-4A35-904D-9A5A81DAF6EF}"/>
              </a:ext>
            </a:extLst>
          </p:cNvPr>
          <p:cNvSpPr txBox="1"/>
          <p:nvPr/>
        </p:nvSpPr>
        <p:spPr>
          <a:xfrm>
            <a:off x="229057" y="5549974"/>
            <a:ext cx="523572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Nash Eq.: </a:t>
            </a:r>
            <a:r>
              <a:rPr lang="en-US" b="0" dirty="0"/>
              <a:t>No player gains by </a:t>
            </a:r>
          </a:p>
          <a:p>
            <a:pPr algn="l"/>
            <a:r>
              <a:rPr lang="en-US" b="0" dirty="0"/>
              <a:t>              deviating individually</a:t>
            </a:r>
          </a:p>
        </p:txBody>
      </p:sp>
    </p:spTree>
    <p:extLst>
      <p:ext uri="{BB962C8B-B14F-4D97-AF65-F5344CB8AC3E}">
        <p14:creationId xmlns:p14="http://schemas.microsoft.com/office/powerpoint/2010/main" val="3333811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2" grpId="0"/>
      <p:bldP spid="21" grpId="0"/>
      <p:bldP spid="22" grpId="0"/>
      <p:bldP spid="23" grpId="0"/>
      <p:bldP spid="3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20" grpId="0"/>
      <p:bldP spid="24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424260" y="1655075"/>
            <a:ext cx="8229600" cy="3886200"/>
          </a:xfrm>
        </p:spPr>
        <p:txBody>
          <a:bodyPr/>
          <a:lstStyle/>
          <a:p>
            <a:endParaRPr lang="en-US" dirty="0">
              <a:ea typeface="ＭＳ Ｐゴシック" pitchFamily="1" charset="-128"/>
            </a:endParaRPr>
          </a:p>
          <a:p>
            <a:pPr marL="0" indent="0">
              <a:buNone/>
            </a:pPr>
            <a:endParaRPr lang="en-US" dirty="0">
              <a:ea typeface="ＭＳ Ｐゴシック" pitchFamily="1" charset="-128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914650" y="21256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501070" y="779055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1" charset="2"/>
              <a:buChar char="n"/>
              <a:defRPr sz="3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1" charset="2"/>
              <a:buChar char="¨"/>
              <a:defRPr sz="28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1" charset="2"/>
              <a:buChar char="n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1" charset="2"/>
              <a:buChar char="¨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1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r>
              <a:rPr lang="en-US" sz="2600" b="0" dirty="0"/>
              <a:t>Normal form games and Nash equilibrium existence</a:t>
            </a:r>
          </a:p>
          <a:p>
            <a:endParaRPr lang="en-US" sz="2600" b="0" dirty="0"/>
          </a:p>
          <a:p>
            <a:r>
              <a:rPr lang="en-US" sz="2600" b="0" dirty="0"/>
              <a:t>Computation: </a:t>
            </a:r>
          </a:p>
          <a:p>
            <a:pPr lvl="1"/>
            <a:r>
              <a:rPr lang="en-US" sz="2200" b="0" dirty="0"/>
              <a:t>Zero-sum: minmax theorem, </a:t>
            </a:r>
          </a:p>
          <a:p>
            <a:pPr lvl="1"/>
            <a:r>
              <a:rPr lang="en-US" sz="2200" b="0" dirty="0"/>
              <a:t>General: (may be) Lemke-Howson algorithm</a:t>
            </a:r>
          </a:p>
          <a:p>
            <a:r>
              <a:rPr lang="en-US" sz="2600" b="0" dirty="0"/>
              <a:t>Complexity: PPAD-complete</a:t>
            </a:r>
          </a:p>
          <a:p>
            <a:endParaRPr lang="en-US" sz="2600" dirty="0"/>
          </a:p>
          <a:p>
            <a:r>
              <a:rPr lang="en-US" sz="2600" b="0" dirty="0"/>
              <a:t>Other equilibrium notions – markets, security games</a:t>
            </a:r>
          </a:p>
          <a:p>
            <a:endParaRPr lang="en-US" sz="2600" b="0" dirty="0"/>
          </a:p>
          <a:p>
            <a:r>
              <a:rPr lang="en-US" sz="2600" b="0" dirty="0"/>
              <a:t>Incomplete information, Bayesian Nash</a:t>
            </a:r>
          </a:p>
          <a:p>
            <a:endParaRPr lang="en-US" sz="2600" b="0" dirty="0"/>
          </a:p>
          <a:p>
            <a:r>
              <a:rPr lang="en-US" sz="2600" b="0" dirty="0"/>
              <a:t>Collusion, Core, Nash bargaining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7560608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 bwMode="auto">
          <a:xfrm>
            <a:off x="1805" y="0"/>
            <a:ext cx="9026980" cy="740650"/>
          </a:xfrm>
          <a:prstGeom prst="rect">
            <a:avLst/>
          </a:prstGeom>
          <a:solidFill>
            <a:schemeClr val="bg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385763" y="-181070"/>
            <a:ext cx="8229600" cy="137160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2"/>
                </a:solidFill>
                <a:ea typeface="ＭＳ Ｐゴシック" pitchFamily="1" charset="-128"/>
              </a:rPr>
              <a:t>Tragedy of commons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347663" y="1086295"/>
            <a:ext cx="8382000" cy="45974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a typeface="ＭＳ Ｐゴシック" pitchFamily="1" charset="-128"/>
              </a:rPr>
              <a:t>Limited but open resource shared by many. </a:t>
            </a:r>
          </a:p>
        </p:txBody>
      </p:sp>
      <p:pic>
        <p:nvPicPr>
          <p:cNvPr id="74754" name="Picture 2" descr="http://spinachinourteeth.files.wordpress.com/2011/11/traffic-cartoo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650" y="1892800"/>
            <a:ext cx="5715000" cy="3676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49450" y="5848515"/>
            <a:ext cx="51834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Stable: Over use =&gt; Disaster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435346" y="3198570"/>
            <a:ext cx="2611613" cy="156966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Bad outcome!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465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/>
      <p:bldP spid="3" grpId="0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1805" y="0"/>
            <a:ext cx="9026980" cy="740650"/>
          </a:xfrm>
          <a:prstGeom prst="rect">
            <a:avLst/>
          </a:prstGeom>
          <a:solidFill>
            <a:schemeClr val="bg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347663" y="-104775"/>
            <a:ext cx="8229600" cy="137160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2"/>
                </a:solidFill>
                <a:ea typeface="ＭＳ Ｐゴシック" pitchFamily="1" charset="-128"/>
              </a:rPr>
              <a:t>Goal #2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70612" y="2622495"/>
            <a:ext cx="758252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Analyze quality of the outcome arising from </a:t>
            </a:r>
          </a:p>
          <a:p>
            <a:r>
              <a:rPr lang="en-US" b="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strategic interaction, i.e. OPT vs NE.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91368" y="4849985"/>
            <a:ext cx="31409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Price of Anarchy</a:t>
            </a:r>
          </a:p>
        </p:txBody>
      </p:sp>
    </p:spTree>
    <p:extLst>
      <p:ext uri="{BB962C8B-B14F-4D97-AF65-F5344CB8AC3E}">
        <p14:creationId xmlns:p14="http://schemas.microsoft.com/office/powerpoint/2010/main" val="2414763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 bwMode="auto">
          <a:xfrm>
            <a:off x="1805" y="0"/>
            <a:ext cx="9026980" cy="740650"/>
          </a:xfrm>
          <a:prstGeom prst="rect">
            <a:avLst/>
          </a:prstGeom>
          <a:solidFill>
            <a:schemeClr val="bg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385763" y="-181070"/>
            <a:ext cx="8229600" cy="1371600"/>
          </a:xfrm>
        </p:spPr>
        <p:txBody>
          <a:bodyPr/>
          <a:lstStyle/>
          <a:p>
            <a:pPr algn="ctr"/>
            <a:r>
              <a:rPr lang="en-US" dirty="0" err="1">
                <a:solidFill>
                  <a:schemeClr val="bg2"/>
                </a:solidFill>
                <a:ea typeface="ＭＳ Ｐゴシック" pitchFamily="1" charset="-128"/>
              </a:rPr>
              <a:t>Braess</a:t>
            </a:r>
            <a:r>
              <a:rPr lang="en-US" dirty="0">
                <a:solidFill>
                  <a:schemeClr val="bg2"/>
                </a:solidFill>
                <a:ea typeface="ＭＳ Ｐゴシック" pitchFamily="1" charset="-128"/>
              </a:rPr>
              <a:t>’ Paradox</a:t>
            </a:r>
          </a:p>
        </p:txBody>
      </p:sp>
      <p:sp>
        <p:nvSpPr>
          <p:cNvPr id="27" name="Oval 26"/>
          <p:cNvSpPr/>
          <p:nvPr/>
        </p:nvSpPr>
        <p:spPr bwMode="auto">
          <a:xfrm>
            <a:off x="4648810" y="5018458"/>
            <a:ext cx="192025" cy="230430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1538682" y="2176488"/>
            <a:ext cx="6273020" cy="2957185"/>
            <a:chOff x="1538682" y="2176488"/>
            <a:chExt cx="6273020" cy="2957185"/>
          </a:xfrm>
        </p:grpSpPr>
        <p:sp>
          <p:nvSpPr>
            <p:cNvPr id="3" name="Oval 2"/>
            <p:cNvSpPr/>
            <p:nvPr/>
          </p:nvSpPr>
          <p:spPr bwMode="auto">
            <a:xfrm>
              <a:off x="1998865" y="3559068"/>
              <a:ext cx="192025" cy="230430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25" name="Oval 24"/>
            <p:cNvSpPr/>
            <p:nvPr/>
          </p:nvSpPr>
          <p:spPr bwMode="auto">
            <a:xfrm>
              <a:off x="7183540" y="3596253"/>
              <a:ext cx="192025" cy="230430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26" name="Oval 25"/>
            <p:cNvSpPr/>
            <p:nvPr/>
          </p:nvSpPr>
          <p:spPr bwMode="auto">
            <a:xfrm>
              <a:off x="4610405" y="2176488"/>
              <a:ext cx="192025" cy="230430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cxnSp>
          <p:nvCxnSpPr>
            <p:cNvPr id="24" name="Straight Arrow Connector 23"/>
            <p:cNvCxnSpPr>
              <a:stCxn id="3" idx="7"/>
              <a:endCxn id="26" idx="2"/>
            </p:cNvCxnSpPr>
            <p:nvPr/>
          </p:nvCxnSpPr>
          <p:spPr bwMode="auto">
            <a:xfrm flipV="1">
              <a:off x="2162769" y="2291703"/>
              <a:ext cx="2447636" cy="130111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0" name="Straight Arrow Connector 29"/>
            <p:cNvCxnSpPr/>
            <p:nvPr/>
          </p:nvCxnSpPr>
          <p:spPr bwMode="auto">
            <a:xfrm flipV="1">
              <a:off x="4802430" y="3789498"/>
              <a:ext cx="2447636" cy="130111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9" name="Straight Arrow Connector 28"/>
            <p:cNvCxnSpPr>
              <a:stCxn id="3" idx="5"/>
              <a:endCxn id="27" idx="2"/>
            </p:cNvCxnSpPr>
            <p:nvPr/>
          </p:nvCxnSpPr>
          <p:spPr bwMode="auto">
            <a:xfrm>
              <a:off x="2162769" y="3755752"/>
              <a:ext cx="2486041" cy="137792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3" name="Straight Arrow Connector 32"/>
            <p:cNvCxnSpPr>
              <a:endCxn id="25" idx="1"/>
            </p:cNvCxnSpPr>
            <p:nvPr/>
          </p:nvCxnSpPr>
          <p:spPr bwMode="auto">
            <a:xfrm>
              <a:off x="4791919" y="2296362"/>
              <a:ext cx="2419742" cy="1333637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2" name="TextBox 31"/>
            <p:cNvSpPr txBox="1"/>
            <p:nvPr/>
          </p:nvSpPr>
          <p:spPr>
            <a:xfrm>
              <a:off x="1538682" y="3328638"/>
              <a:ext cx="34496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s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490780" y="3367043"/>
              <a:ext cx="32092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t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2291671" y="2544478"/>
                <a:ext cx="120231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sz="2000" b="0" dirty="0"/>
                  <a:t> minutes</a:t>
                </a: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1671" y="2544478"/>
                <a:ext cx="1202317" cy="400110"/>
              </a:xfrm>
              <a:prstGeom prst="rect">
                <a:avLst/>
              </a:prstGeom>
              <a:blipFill>
                <a:blip r:embed="rId2"/>
                <a:stretch>
                  <a:fillRect t="-7576" r="-50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775852" y="4580748"/>
                <a:ext cx="120231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sz="2000" b="0" dirty="0"/>
                  <a:t> minutes</a:t>
                </a: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5852" y="4580748"/>
                <a:ext cx="1202317" cy="400110"/>
              </a:xfrm>
              <a:prstGeom prst="rect">
                <a:avLst/>
              </a:prstGeom>
              <a:blipFill>
                <a:blip r:embed="rId3"/>
                <a:stretch>
                  <a:fillRect t="-7576" r="-5051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2649990" y="4380693"/>
                <a:ext cx="86113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1</m:t>
                    </m:r>
                  </m:oMath>
                </a14:m>
                <a:r>
                  <a:rPr lang="en-US" sz="2000" b="0" dirty="0"/>
                  <a:t> hour</a:t>
                </a: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9990" y="4380693"/>
                <a:ext cx="861133" cy="400110"/>
              </a:xfrm>
              <a:prstGeom prst="rect">
                <a:avLst/>
              </a:prstGeom>
              <a:blipFill rotWithShape="1">
                <a:blip r:embed="rId4"/>
                <a:stretch>
                  <a:fillRect t="-7692" r="-7092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5743353" y="2506073"/>
                <a:ext cx="86113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1</m:t>
                    </m:r>
                  </m:oMath>
                </a14:m>
                <a:r>
                  <a:rPr lang="en-US" sz="2000" b="0" dirty="0"/>
                  <a:t> hour</a:t>
                </a: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3353" y="2506073"/>
                <a:ext cx="861133" cy="400110"/>
              </a:xfrm>
              <a:prstGeom prst="rect">
                <a:avLst/>
              </a:prstGeom>
              <a:blipFill rotWithShape="1">
                <a:blip r:embed="rId5"/>
                <a:stretch>
                  <a:fillRect t="-7576" r="-7801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/>
          <p:cNvSpPr txBox="1"/>
          <p:nvPr/>
        </p:nvSpPr>
        <p:spPr>
          <a:xfrm>
            <a:off x="467133" y="1086295"/>
            <a:ext cx="26581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60 commuters</a:t>
            </a:r>
          </a:p>
        </p:txBody>
      </p:sp>
      <p:sp>
        <p:nvSpPr>
          <p:cNvPr id="41" name="Freeform 40"/>
          <p:cNvSpPr/>
          <p:nvPr/>
        </p:nvSpPr>
        <p:spPr bwMode="auto">
          <a:xfrm>
            <a:off x="1768435" y="1866128"/>
            <a:ext cx="5588000" cy="1409252"/>
          </a:xfrm>
          <a:custGeom>
            <a:avLst/>
            <a:gdLst>
              <a:gd name="connsiteX0" fmla="*/ 0 w 5588000"/>
              <a:gd name="connsiteY0" fmla="*/ 1336120 h 1640920"/>
              <a:gd name="connsiteX1" fmla="*/ 1435100 w 5588000"/>
              <a:gd name="connsiteY1" fmla="*/ 256620 h 1640920"/>
              <a:gd name="connsiteX2" fmla="*/ 2921000 w 5588000"/>
              <a:gd name="connsiteY2" fmla="*/ 28020 h 1640920"/>
              <a:gd name="connsiteX3" fmla="*/ 4737100 w 5588000"/>
              <a:gd name="connsiteY3" fmla="*/ 726520 h 1640920"/>
              <a:gd name="connsiteX4" fmla="*/ 5588000 w 5588000"/>
              <a:gd name="connsiteY4" fmla="*/ 1640920 h 1640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88000" h="1640920">
                <a:moveTo>
                  <a:pt x="0" y="1336120"/>
                </a:moveTo>
                <a:cubicBezTo>
                  <a:pt x="474133" y="905378"/>
                  <a:pt x="948267" y="474637"/>
                  <a:pt x="1435100" y="256620"/>
                </a:cubicBezTo>
                <a:cubicBezTo>
                  <a:pt x="1921933" y="38603"/>
                  <a:pt x="2370667" y="-50297"/>
                  <a:pt x="2921000" y="28020"/>
                </a:cubicBezTo>
                <a:cubicBezTo>
                  <a:pt x="3471333" y="106337"/>
                  <a:pt x="4292600" y="457703"/>
                  <a:pt x="4737100" y="726520"/>
                </a:cubicBezTo>
                <a:cubicBezTo>
                  <a:pt x="5181600" y="995337"/>
                  <a:pt x="5384800" y="1318128"/>
                  <a:pt x="5588000" y="1640920"/>
                </a:cubicBezTo>
              </a:path>
            </a:pathLst>
          </a:custGeom>
          <a:noFill/>
          <a:ln w="25400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4" name="Freeform 43"/>
          <p:cNvSpPr/>
          <p:nvPr/>
        </p:nvSpPr>
        <p:spPr bwMode="auto">
          <a:xfrm rot="10800000">
            <a:off x="2094805" y="4158695"/>
            <a:ext cx="5588000" cy="1356606"/>
          </a:xfrm>
          <a:custGeom>
            <a:avLst/>
            <a:gdLst>
              <a:gd name="connsiteX0" fmla="*/ 0 w 5588000"/>
              <a:gd name="connsiteY0" fmla="*/ 1336120 h 1640920"/>
              <a:gd name="connsiteX1" fmla="*/ 1435100 w 5588000"/>
              <a:gd name="connsiteY1" fmla="*/ 256620 h 1640920"/>
              <a:gd name="connsiteX2" fmla="*/ 2921000 w 5588000"/>
              <a:gd name="connsiteY2" fmla="*/ 28020 h 1640920"/>
              <a:gd name="connsiteX3" fmla="*/ 4737100 w 5588000"/>
              <a:gd name="connsiteY3" fmla="*/ 726520 h 1640920"/>
              <a:gd name="connsiteX4" fmla="*/ 5588000 w 5588000"/>
              <a:gd name="connsiteY4" fmla="*/ 1640920 h 1640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88000" h="1640920">
                <a:moveTo>
                  <a:pt x="0" y="1336120"/>
                </a:moveTo>
                <a:cubicBezTo>
                  <a:pt x="474133" y="905378"/>
                  <a:pt x="948267" y="474637"/>
                  <a:pt x="1435100" y="256620"/>
                </a:cubicBezTo>
                <a:cubicBezTo>
                  <a:pt x="1921933" y="38603"/>
                  <a:pt x="2370667" y="-50297"/>
                  <a:pt x="2921000" y="28020"/>
                </a:cubicBezTo>
                <a:cubicBezTo>
                  <a:pt x="3471333" y="106337"/>
                  <a:pt x="4292600" y="457703"/>
                  <a:pt x="4737100" y="726520"/>
                </a:cubicBezTo>
                <a:cubicBezTo>
                  <a:pt x="5181600" y="995337"/>
                  <a:pt x="5384800" y="1318128"/>
                  <a:pt x="5588000" y="1640920"/>
                </a:cubicBezTo>
              </a:path>
            </a:pathLst>
          </a:custGeom>
          <a:noFill/>
          <a:ln w="25400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172733" y="1623160"/>
            <a:ext cx="4924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30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805369" y="4965200"/>
            <a:ext cx="4924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30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605503" y="5886920"/>
            <a:ext cx="46506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Commute time: 1.5 hours</a:t>
            </a:r>
          </a:p>
        </p:txBody>
      </p:sp>
    </p:spTree>
    <p:extLst>
      <p:ext uri="{BB962C8B-B14F-4D97-AF65-F5344CB8AC3E}">
        <p14:creationId xmlns:p14="http://schemas.microsoft.com/office/powerpoint/2010/main" val="2055462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4" grpId="0"/>
      <p:bldP spid="38" grpId="0"/>
      <p:bldP spid="39" grpId="0"/>
      <p:bldP spid="40" grpId="0"/>
      <p:bldP spid="35" grpId="0"/>
      <p:bldP spid="41" grpId="0" animBg="1"/>
      <p:bldP spid="44" grpId="0" animBg="1"/>
      <p:bldP spid="42" grpId="0"/>
      <p:bldP spid="46" grpId="0"/>
      <p:bldP spid="4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-233363" y="3927475"/>
            <a:ext cx="9372601" cy="846138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1" charset="2"/>
              <a:buNone/>
            </a:pPr>
            <a:r>
              <a:rPr lang="en-US" sz="3300" dirty="0">
                <a:ea typeface="ＭＳ Ｐゴシック" pitchFamily="1" charset="-128"/>
              </a:rPr>
              <a:t>Instructor: Ruta Mehta</a:t>
            </a:r>
          </a:p>
          <a:p>
            <a:pPr algn="ctr" eaLnBrk="1" hangingPunct="1">
              <a:lnSpc>
                <a:spcPct val="80000"/>
              </a:lnSpc>
              <a:buFont typeface="Wingdings" pitchFamily="1" charset="2"/>
              <a:buNone/>
            </a:pPr>
            <a:r>
              <a:rPr lang="en-US" sz="3300" dirty="0">
                <a:ea typeface="ＭＳ Ｐゴシック" pitchFamily="1" charset="-128"/>
              </a:rPr>
              <a:t>TA: TBA</a:t>
            </a:r>
          </a:p>
        </p:txBody>
      </p:sp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14288" y="1419225"/>
            <a:ext cx="9144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pitchFamily="1" charset="0"/>
                <a:cs typeface="Times New Roman" pitchFamily="1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" charset="0"/>
                <a:cs typeface="Times New Roman" pitchFamily="1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" charset="0"/>
                <a:cs typeface="Times New Roman" pitchFamily="1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" charset="0"/>
                <a:cs typeface="Times New Roman" pitchFamily="1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" charset="0"/>
                <a:cs typeface="Times New Roman" pitchFamily="1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" charset="0"/>
                <a:cs typeface="Times New Roman" pitchFamily="1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" charset="0"/>
                <a:cs typeface="Times New Roman" pitchFamily="1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" charset="0"/>
                <a:cs typeface="Times New Roman" pitchFamily="1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" charset="0"/>
                <a:cs typeface="Times New Roman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5400" b="0" dirty="0">
                <a:solidFill>
                  <a:schemeClr val="bg2"/>
                </a:solidFill>
              </a:rPr>
              <a:t>Algorithmic Game </a:t>
            </a:r>
            <a:r>
              <a:rPr lang="en-US" sz="5400" dirty="0">
                <a:solidFill>
                  <a:srgbClr val="FF0000"/>
                </a:solidFill>
              </a:rPr>
              <a:t>Theory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 bwMode="auto">
          <a:xfrm>
            <a:off x="1805" y="0"/>
            <a:ext cx="9026980" cy="740650"/>
          </a:xfrm>
          <a:prstGeom prst="rect">
            <a:avLst/>
          </a:prstGeom>
          <a:solidFill>
            <a:schemeClr val="bg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385763" y="-181070"/>
            <a:ext cx="8229600" cy="1371600"/>
          </a:xfrm>
        </p:spPr>
        <p:txBody>
          <a:bodyPr/>
          <a:lstStyle/>
          <a:p>
            <a:pPr algn="ctr"/>
            <a:r>
              <a:rPr lang="en-US" dirty="0" err="1">
                <a:solidFill>
                  <a:schemeClr val="bg2"/>
                </a:solidFill>
                <a:ea typeface="ＭＳ Ｐゴシック" pitchFamily="1" charset="-128"/>
              </a:rPr>
              <a:t>Braess</a:t>
            </a:r>
            <a:r>
              <a:rPr lang="en-US" dirty="0">
                <a:solidFill>
                  <a:schemeClr val="bg2"/>
                </a:solidFill>
                <a:ea typeface="ＭＳ Ｐゴシック" pitchFamily="1" charset="-128"/>
              </a:rPr>
              <a:t>’ Paradox</a:t>
            </a:r>
          </a:p>
        </p:txBody>
      </p:sp>
      <p:sp>
        <p:nvSpPr>
          <p:cNvPr id="3" name="Oval 2"/>
          <p:cNvSpPr/>
          <p:nvPr/>
        </p:nvSpPr>
        <p:spPr bwMode="auto">
          <a:xfrm>
            <a:off x="1998865" y="3559068"/>
            <a:ext cx="192025" cy="230430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7183540" y="3596253"/>
            <a:ext cx="192025" cy="230430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4610405" y="2176488"/>
            <a:ext cx="192025" cy="230430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4648810" y="5018458"/>
            <a:ext cx="192025" cy="230430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24" name="Straight Arrow Connector 23"/>
          <p:cNvCxnSpPr>
            <a:stCxn id="3" idx="7"/>
            <a:endCxn id="26" idx="2"/>
          </p:cNvCxnSpPr>
          <p:nvPr/>
        </p:nvCxnSpPr>
        <p:spPr bwMode="auto">
          <a:xfrm flipV="1">
            <a:off x="2162769" y="2291703"/>
            <a:ext cx="2447636" cy="130111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 flipV="1">
            <a:off x="4802430" y="3789498"/>
            <a:ext cx="2447636" cy="130111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>
            <a:stCxn id="3" idx="5"/>
            <a:endCxn id="27" idx="2"/>
          </p:cNvCxnSpPr>
          <p:nvPr/>
        </p:nvCxnSpPr>
        <p:spPr bwMode="auto">
          <a:xfrm>
            <a:off x="2162769" y="3755752"/>
            <a:ext cx="2486041" cy="137792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endCxn id="25" idx="1"/>
          </p:cNvCxnSpPr>
          <p:nvPr/>
        </p:nvCxnSpPr>
        <p:spPr bwMode="auto">
          <a:xfrm>
            <a:off x="4791919" y="2296362"/>
            <a:ext cx="2419742" cy="133363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2" name="TextBox 31"/>
          <p:cNvSpPr txBox="1"/>
          <p:nvPr/>
        </p:nvSpPr>
        <p:spPr>
          <a:xfrm>
            <a:off x="1538682" y="3328638"/>
            <a:ext cx="3449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490780" y="3367043"/>
            <a:ext cx="3209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2649990" y="4380693"/>
                <a:ext cx="86113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1</m:t>
                    </m:r>
                  </m:oMath>
                </a14:m>
                <a:r>
                  <a:rPr lang="en-US" sz="2000" b="0" dirty="0"/>
                  <a:t> hour</a:t>
                </a: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9990" y="4380693"/>
                <a:ext cx="861133" cy="400110"/>
              </a:xfrm>
              <a:prstGeom prst="rect">
                <a:avLst/>
              </a:prstGeom>
              <a:blipFill rotWithShape="1">
                <a:blip r:embed="rId4"/>
                <a:stretch>
                  <a:fillRect t="-7692" r="-7092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5743353" y="2506073"/>
                <a:ext cx="86113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1</m:t>
                    </m:r>
                  </m:oMath>
                </a14:m>
                <a:r>
                  <a:rPr lang="en-US" sz="2000" b="0" dirty="0"/>
                  <a:t> hour</a:t>
                </a: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3353" y="2506073"/>
                <a:ext cx="861133" cy="400110"/>
              </a:xfrm>
              <a:prstGeom prst="rect">
                <a:avLst/>
              </a:prstGeom>
              <a:blipFill rotWithShape="1">
                <a:blip r:embed="rId5"/>
                <a:stretch>
                  <a:fillRect t="-7576" r="-7801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Freeform 40"/>
          <p:cNvSpPr/>
          <p:nvPr/>
        </p:nvSpPr>
        <p:spPr bwMode="auto">
          <a:xfrm>
            <a:off x="1768435" y="1866128"/>
            <a:ext cx="5588000" cy="1409252"/>
          </a:xfrm>
          <a:custGeom>
            <a:avLst/>
            <a:gdLst>
              <a:gd name="connsiteX0" fmla="*/ 0 w 5588000"/>
              <a:gd name="connsiteY0" fmla="*/ 1336120 h 1640920"/>
              <a:gd name="connsiteX1" fmla="*/ 1435100 w 5588000"/>
              <a:gd name="connsiteY1" fmla="*/ 256620 h 1640920"/>
              <a:gd name="connsiteX2" fmla="*/ 2921000 w 5588000"/>
              <a:gd name="connsiteY2" fmla="*/ 28020 h 1640920"/>
              <a:gd name="connsiteX3" fmla="*/ 4737100 w 5588000"/>
              <a:gd name="connsiteY3" fmla="*/ 726520 h 1640920"/>
              <a:gd name="connsiteX4" fmla="*/ 5588000 w 5588000"/>
              <a:gd name="connsiteY4" fmla="*/ 1640920 h 1640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88000" h="1640920">
                <a:moveTo>
                  <a:pt x="0" y="1336120"/>
                </a:moveTo>
                <a:cubicBezTo>
                  <a:pt x="474133" y="905378"/>
                  <a:pt x="948267" y="474637"/>
                  <a:pt x="1435100" y="256620"/>
                </a:cubicBezTo>
                <a:cubicBezTo>
                  <a:pt x="1921933" y="38603"/>
                  <a:pt x="2370667" y="-50297"/>
                  <a:pt x="2921000" y="28020"/>
                </a:cubicBezTo>
                <a:cubicBezTo>
                  <a:pt x="3471333" y="106337"/>
                  <a:pt x="4292600" y="457703"/>
                  <a:pt x="4737100" y="726520"/>
                </a:cubicBezTo>
                <a:cubicBezTo>
                  <a:pt x="5181600" y="995337"/>
                  <a:pt x="5384800" y="1318128"/>
                  <a:pt x="5588000" y="1640920"/>
                </a:cubicBezTo>
              </a:path>
            </a:pathLst>
          </a:custGeom>
          <a:noFill/>
          <a:ln w="25400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4" name="Freeform 43"/>
          <p:cNvSpPr/>
          <p:nvPr/>
        </p:nvSpPr>
        <p:spPr bwMode="auto">
          <a:xfrm rot="10800000">
            <a:off x="2094805" y="4158695"/>
            <a:ext cx="5588000" cy="1356606"/>
          </a:xfrm>
          <a:custGeom>
            <a:avLst/>
            <a:gdLst>
              <a:gd name="connsiteX0" fmla="*/ 0 w 5588000"/>
              <a:gd name="connsiteY0" fmla="*/ 1336120 h 1640920"/>
              <a:gd name="connsiteX1" fmla="*/ 1435100 w 5588000"/>
              <a:gd name="connsiteY1" fmla="*/ 256620 h 1640920"/>
              <a:gd name="connsiteX2" fmla="*/ 2921000 w 5588000"/>
              <a:gd name="connsiteY2" fmla="*/ 28020 h 1640920"/>
              <a:gd name="connsiteX3" fmla="*/ 4737100 w 5588000"/>
              <a:gd name="connsiteY3" fmla="*/ 726520 h 1640920"/>
              <a:gd name="connsiteX4" fmla="*/ 5588000 w 5588000"/>
              <a:gd name="connsiteY4" fmla="*/ 1640920 h 1640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88000" h="1640920">
                <a:moveTo>
                  <a:pt x="0" y="1336120"/>
                </a:moveTo>
                <a:cubicBezTo>
                  <a:pt x="474133" y="905378"/>
                  <a:pt x="948267" y="474637"/>
                  <a:pt x="1435100" y="256620"/>
                </a:cubicBezTo>
                <a:cubicBezTo>
                  <a:pt x="1921933" y="38603"/>
                  <a:pt x="2370667" y="-50297"/>
                  <a:pt x="2921000" y="28020"/>
                </a:cubicBezTo>
                <a:cubicBezTo>
                  <a:pt x="3471333" y="106337"/>
                  <a:pt x="4292600" y="457703"/>
                  <a:pt x="4737100" y="726520"/>
                </a:cubicBezTo>
                <a:cubicBezTo>
                  <a:pt x="5181600" y="995337"/>
                  <a:pt x="5384800" y="1318128"/>
                  <a:pt x="5588000" y="1640920"/>
                </a:cubicBezTo>
              </a:path>
            </a:pathLst>
          </a:custGeom>
          <a:noFill/>
          <a:ln w="25400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605503" y="5886920"/>
            <a:ext cx="46506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Commute time: 1.5 hours</a:t>
            </a:r>
          </a:p>
        </p:txBody>
      </p:sp>
      <p:cxnSp>
        <p:nvCxnSpPr>
          <p:cNvPr id="28" name="Straight Arrow Connector 27"/>
          <p:cNvCxnSpPr/>
          <p:nvPr/>
        </p:nvCxnSpPr>
        <p:spPr bwMode="auto">
          <a:xfrm>
            <a:off x="4706418" y="2406918"/>
            <a:ext cx="38405" cy="261154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4738625" y="3600236"/>
            <a:ext cx="9460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solidFill>
                  <a:srgbClr val="FF0000"/>
                </a:solidFill>
              </a:rPr>
              <a:t>0 hours</a:t>
            </a:r>
          </a:p>
        </p:txBody>
      </p:sp>
      <p:sp>
        <p:nvSpPr>
          <p:cNvPr id="37" name="Freeform 36"/>
          <p:cNvSpPr/>
          <p:nvPr/>
        </p:nvSpPr>
        <p:spPr bwMode="auto">
          <a:xfrm>
            <a:off x="2298700" y="2540000"/>
            <a:ext cx="4660900" cy="2286000"/>
          </a:xfrm>
          <a:custGeom>
            <a:avLst/>
            <a:gdLst>
              <a:gd name="connsiteX0" fmla="*/ 0 w 4660900"/>
              <a:gd name="connsiteY0" fmla="*/ 1117600 h 2286000"/>
              <a:gd name="connsiteX1" fmla="*/ 2222500 w 4660900"/>
              <a:gd name="connsiteY1" fmla="*/ 0 h 2286000"/>
              <a:gd name="connsiteX2" fmla="*/ 2273300 w 4660900"/>
              <a:gd name="connsiteY2" fmla="*/ 2286000 h 2286000"/>
              <a:gd name="connsiteX3" fmla="*/ 4660900 w 4660900"/>
              <a:gd name="connsiteY3" fmla="*/ 123190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60900" h="2286000">
                <a:moveTo>
                  <a:pt x="0" y="1117600"/>
                </a:moveTo>
                <a:lnTo>
                  <a:pt x="2222500" y="0"/>
                </a:lnTo>
                <a:lnTo>
                  <a:pt x="2273300" y="2286000"/>
                </a:lnTo>
                <a:lnTo>
                  <a:pt x="4660900" y="1231900"/>
                </a:lnTo>
              </a:path>
            </a:pathLst>
          </a:custGeom>
          <a:noFill/>
          <a:ln w="41275" cap="flat" cmpd="sng" algn="ctr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arrow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45" name="Straight Arrow Connector 44"/>
          <p:cNvCxnSpPr/>
          <p:nvPr/>
        </p:nvCxnSpPr>
        <p:spPr bwMode="auto">
          <a:xfrm>
            <a:off x="6448373" y="4055377"/>
            <a:ext cx="1363329" cy="51659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7" name="TextBox 46"/>
          <p:cNvSpPr txBox="1"/>
          <p:nvPr/>
        </p:nvSpPr>
        <p:spPr>
          <a:xfrm>
            <a:off x="7798020" y="3828415"/>
            <a:ext cx="13789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~1 hour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2291671" y="2544478"/>
                <a:ext cx="120231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sz="2000" b="0" dirty="0"/>
                  <a:t> minutes</a:t>
                </a: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1671" y="2544478"/>
                <a:ext cx="1202317" cy="400110"/>
              </a:xfrm>
              <a:prstGeom prst="rect">
                <a:avLst/>
              </a:prstGeom>
              <a:blipFill>
                <a:blip r:embed="rId6"/>
                <a:stretch>
                  <a:fillRect t="-7576" r="-50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5775852" y="4580748"/>
                <a:ext cx="120231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sz="2000" b="0" dirty="0"/>
                  <a:t> minutes</a:t>
                </a: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5852" y="4580748"/>
                <a:ext cx="1202317" cy="400110"/>
              </a:xfrm>
              <a:prstGeom prst="rect">
                <a:avLst/>
              </a:prstGeom>
              <a:blipFill>
                <a:blip r:embed="rId7"/>
                <a:stretch>
                  <a:fillRect t="-7576" r="-5051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TextBox 49"/>
          <p:cNvSpPr txBox="1"/>
          <p:nvPr/>
        </p:nvSpPr>
        <p:spPr>
          <a:xfrm>
            <a:off x="467133" y="1086295"/>
            <a:ext cx="26581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60 commuters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172733" y="1623160"/>
            <a:ext cx="4924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30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2805369" y="4965200"/>
            <a:ext cx="4924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871767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7" grpId="0"/>
      <p:bldP spid="5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 bwMode="auto">
          <a:xfrm>
            <a:off x="1805" y="0"/>
            <a:ext cx="9026980" cy="740650"/>
          </a:xfrm>
          <a:prstGeom prst="rect">
            <a:avLst/>
          </a:prstGeom>
          <a:solidFill>
            <a:schemeClr val="bg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385763" y="-181070"/>
            <a:ext cx="8229600" cy="1371600"/>
          </a:xfrm>
        </p:spPr>
        <p:txBody>
          <a:bodyPr/>
          <a:lstStyle/>
          <a:p>
            <a:pPr algn="ctr"/>
            <a:r>
              <a:rPr lang="en-US" dirty="0" err="1">
                <a:solidFill>
                  <a:schemeClr val="bg2"/>
                </a:solidFill>
                <a:ea typeface="ＭＳ Ｐゴシック" pitchFamily="1" charset="-128"/>
              </a:rPr>
              <a:t>Braess</a:t>
            </a:r>
            <a:r>
              <a:rPr lang="en-US" dirty="0">
                <a:solidFill>
                  <a:schemeClr val="bg2"/>
                </a:solidFill>
                <a:ea typeface="ＭＳ Ｐゴシック" pitchFamily="1" charset="-128"/>
              </a:rPr>
              <a:t>’ Paradox</a:t>
            </a:r>
          </a:p>
        </p:txBody>
      </p:sp>
      <p:sp>
        <p:nvSpPr>
          <p:cNvPr id="3" name="Oval 2"/>
          <p:cNvSpPr/>
          <p:nvPr/>
        </p:nvSpPr>
        <p:spPr bwMode="auto">
          <a:xfrm>
            <a:off x="1998865" y="3559068"/>
            <a:ext cx="192025" cy="230430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7183540" y="3596253"/>
            <a:ext cx="192025" cy="230430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4610405" y="2176488"/>
            <a:ext cx="192025" cy="230430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4648810" y="5018458"/>
            <a:ext cx="192025" cy="230430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24" name="Straight Arrow Connector 23"/>
          <p:cNvCxnSpPr>
            <a:stCxn id="3" idx="7"/>
            <a:endCxn id="26" idx="2"/>
          </p:cNvCxnSpPr>
          <p:nvPr/>
        </p:nvCxnSpPr>
        <p:spPr bwMode="auto">
          <a:xfrm flipV="1">
            <a:off x="2162769" y="2291703"/>
            <a:ext cx="2447636" cy="130111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 flipV="1">
            <a:off x="4802430" y="3789498"/>
            <a:ext cx="2447636" cy="130111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>
            <a:stCxn id="3" idx="5"/>
            <a:endCxn id="27" idx="2"/>
          </p:cNvCxnSpPr>
          <p:nvPr/>
        </p:nvCxnSpPr>
        <p:spPr bwMode="auto">
          <a:xfrm>
            <a:off x="2162769" y="3755752"/>
            <a:ext cx="2486041" cy="137792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endCxn id="25" idx="1"/>
          </p:cNvCxnSpPr>
          <p:nvPr/>
        </p:nvCxnSpPr>
        <p:spPr bwMode="auto">
          <a:xfrm>
            <a:off x="4791919" y="2296362"/>
            <a:ext cx="2419742" cy="133363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2" name="TextBox 31"/>
          <p:cNvSpPr txBox="1"/>
          <p:nvPr/>
        </p:nvSpPr>
        <p:spPr>
          <a:xfrm>
            <a:off x="1538682" y="3328638"/>
            <a:ext cx="3449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490780" y="3367043"/>
            <a:ext cx="3209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2291671" y="2544478"/>
                <a:ext cx="120231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sz="2000" b="0" dirty="0"/>
                  <a:t> minutes</a:t>
                </a: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1671" y="2544478"/>
                <a:ext cx="1202317" cy="400110"/>
              </a:xfrm>
              <a:prstGeom prst="rect">
                <a:avLst/>
              </a:prstGeom>
              <a:blipFill>
                <a:blip r:embed="rId2"/>
                <a:stretch>
                  <a:fillRect t="-7576" r="-50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775850" y="4580748"/>
                <a:ext cx="120231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sz="2000" b="0" dirty="0"/>
                  <a:t> minutes</a:t>
                </a: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5850" y="4580748"/>
                <a:ext cx="1202317" cy="400110"/>
              </a:xfrm>
              <a:prstGeom prst="rect">
                <a:avLst/>
              </a:prstGeom>
              <a:blipFill>
                <a:blip r:embed="rId3"/>
                <a:stretch>
                  <a:fillRect t="-7576" r="-5051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2649990" y="4380693"/>
                <a:ext cx="86113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1</m:t>
                    </m:r>
                  </m:oMath>
                </a14:m>
                <a:r>
                  <a:rPr lang="en-US" sz="2000" b="0" dirty="0"/>
                  <a:t> hour</a:t>
                </a: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9990" y="4380693"/>
                <a:ext cx="861133" cy="400110"/>
              </a:xfrm>
              <a:prstGeom prst="rect">
                <a:avLst/>
              </a:prstGeom>
              <a:blipFill rotWithShape="1">
                <a:blip r:embed="rId4"/>
                <a:stretch>
                  <a:fillRect t="-7692" r="-7092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5743353" y="2506073"/>
                <a:ext cx="86113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1</m:t>
                    </m:r>
                  </m:oMath>
                </a14:m>
                <a:r>
                  <a:rPr lang="en-US" sz="2000" b="0" dirty="0"/>
                  <a:t> hour</a:t>
                </a: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3353" y="2506073"/>
                <a:ext cx="861133" cy="400110"/>
              </a:xfrm>
              <a:prstGeom prst="rect">
                <a:avLst/>
              </a:prstGeom>
              <a:blipFill rotWithShape="1">
                <a:blip r:embed="rId5"/>
                <a:stretch>
                  <a:fillRect t="-7576" r="-7801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/>
          <p:cNvSpPr txBox="1"/>
          <p:nvPr/>
        </p:nvSpPr>
        <p:spPr>
          <a:xfrm>
            <a:off x="467133" y="1086295"/>
            <a:ext cx="26581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60 commuters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759390" y="5886920"/>
            <a:ext cx="43428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Commute time: 2 hours</a:t>
            </a:r>
          </a:p>
        </p:txBody>
      </p:sp>
      <p:cxnSp>
        <p:nvCxnSpPr>
          <p:cNvPr id="28" name="Straight Arrow Connector 27"/>
          <p:cNvCxnSpPr/>
          <p:nvPr/>
        </p:nvCxnSpPr>
        <p:spPr bwMode="auto">
          <a:xfrm>
            <a:off x="4706418" y="2406918"/>
            <a:ext cx="38405" cy="261154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4738625" y="3600236"/>
            <a:ext cx="9460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solidFill>
                  <a:srgbClr val="FF0000"/>
                </a:solidFill>
              </a:rPr>
              <a:t>0 hours</a:t>
            </a:r>
          </a:p>
        </p:txBody>
      </p:sp>
      <p:sp>
        <p:nvSpPr>
          <p:cNvPr id="37" name="Freeform 36"/>
          <p:cNvSpPr/>
          <p:nvPr/>
        </p:nvSpPr>
        <p:spPr bwMode="auto">
          <a:xfrm>
            <a:off x="2298700" y="2540000"/>
            <a:ext cx="4660900" cy="2286000"/>
          </a:xfrm>
          <a:custGeom>
            <a:avLst/>
            <a:gdLst>
              <a:gd name="connsiteX0" fmla="*/ 0 w 4660900"/>
              <a:gd name="connsiteY0" fmla="*/ 1117600 h 2286000"/>
              <a:gd name="connsiteX1" fmla="*/ 2222500 w 4660900"/>
              <a:gd name="connsiteY1" fmla="*/ 0 h 2286000"/>
              <a:gd name="connsiteX2" fmla="*/ 2273300 w 4660900"/>
              <a:gd name="connsiteY2" fmla="*/ 2286000 h 2286000"/>
              <a:gd name="connsiteX3" fmla="*/ 4660900 w 4660900"/>
              <a:gd name="connsiteY3" fmla="*/ 123190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60900" h="2286000">
                <a:moveTo>
                  <a:pt x="0" y="1117600"/>
                </a:moveTo>
                <a:lnTo>
                  <a:pt x="2222500" y="0"/>
                </a:lnTo>
                <a:lnTo>
                  <a:pt x="2273300" y="2286000"/>
                </a:lnTo>
                <a:lnTo>
                  <a:pt x="4660900" y="1231900"/>
                </a:lnTo>
              </a:path>
            </a:pathLst>
          </a:custGeom>
          <a:noFill/>
          <a:ln w="25400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957169" y="3074655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60</a:t>
            </a:r>
          </a:p>
        </p:txBody>
      </p:sp>
    </p:spTree>
    <p:extLst>
      <p:ext uri="{BB962C8B-B14F-4D97-AF65-F5344CB8AC3E}">
        <p14:creationId xmlns:p14="http://schemas.microsoft.com/office/powerpoint/2010/main" val="1973447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 bwMode="auto">
          <a:xfrm>
            <a:off x="1805" y="0"/>
            <a:ext cx="9026980" cy="740650"/>
          </a:xfrm>
          <a:prstGeom prst="rect">
            <a:avLst/>
          </a:prstGeom>
          <a:solidFill>
            <a:schemeClr val="bg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385763" y="-181070"/>
            <a:ext cx="8229600" cy="1371600"/>
          </a:xfrm>
        </p:spPr>
        <p:txBody>
          <a:bodyPr/>
          <a:lstStyle/>
          <a:p>
            <a:pPr algn="ctr"/>
            <a:r>
              <a:rPr lang="en-US" dirty="0" err="1">
                <a:solidFill>
                  <a:schemeClr val="bg2"/>
                </a:solidFill>
                <a:ea typeface="ＭＳ Ｐゴシック" pitchFamily="1" charset="-128"/>
              </a:rPr>
              <a:t>Braess</a:t>
            </a:r>
            <a:r>
              <a:rPr lang="en-US" dirty="0">
                <a:solidFill>
                  <a:schemeClr val="bg2"/>
                </a:solidFill>
                <a:ea typeface="ＭＳ Ｐゴシック" pitchFamily="1" charset="-128"/>
              </a:rPr>
              <a:t>’ Paradox</a:t>
            </a:r>
          </a:p>
        </p:txBody>
      </p:sp>
      <p:sp>
        <p:nvSpPr>
          <p:cNvPr id="3" name="Oval 2"/>
          <p:cNvSpPr/>
          <p:nvPr/>
        </p:nvSpPr>
        <p:spPr bwMode="auto">
          <a:xfrm>
            <a:off x="1998865" y="3352190"/>
            <a:ext cx="192025" cy="230430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7183540" y="3389375"/>
            <a:ext cx="192025" cy="230430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4610405" y="1969610"/>
            <a:ext cx="192025" cy="230430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4648810" y="4811580"/>
            <a:ext cx="192025" cy="230430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24" name="Straight Arrow Connector 23"/>
          <p:cNvCxnSpPr>
            <a:stCxn id="3" idx="7"/>
            <a:endCxn id="26" idx="2"/>
          </p:cNvCxnSpPr>
          <p:nvPr/>
        </p:nvCxnSpPr>
        <p:spPr bwMode="auto">
          <a:xfrm flipV="1">
            <a:off x="2162769" y="2084825"/>
            <a:ext cx="2447636" cy="130111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 flipV="1">
            <a:off x="4802430" y="3582620"/>
            <a:ext cx="2447636" cy="130111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>
            <a:stCxn id="3" idx="5"/>
            <a:endCxn id="27" idx="2"/>
          </p:cNvCxnSpPr>
          <p:nvPr/>
        </p:nvCxnSpPr>
        <p:spPr bwMode="auto">
          <a:xfrm>
            <a:off x="2162769" y="3548874"/>
            <a:ext cx="2486041" cy="137792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endCxn id="25" idx="1"/>
          </p:cNvCxnSpPr>
          <p:nvPr/>
        </p:nvCxnSpPr>
        <p:spPr bwMode="auto">
          <a:xfrm>
            <a:off x="4791919" y="2089484"/>
            <a:ext cx="2419742" cy="133363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2" name="TextBox 31"/>
          <p:cNvSpPr txBox="1"/>
          <p:nvPr/>
        </p:nvSpPr>
        <p:spPr>
          <a:xfrm>
            <a:off x="1538682" y="3121760"/>
            <a:ext cx="3449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490780" y="3160165"/>
            <a:ext cx="3209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2291671" y="2337600"/>
                <a:ext cx="120231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sz="2000" b="0" dirty="0"/>
                  <a:t> minutes</a:t>
                </a: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1671" y="2337600"/>
                <a:ext cx="1202317" cy="400110"/>
              </a:xfrm>
              <a:prstGeom prst="rect">
                <a:avLst/>
              </a:prstGeom>
              <a:blipFill>
                <a:blip r:embed="rId2"/>
                <a:stretch>
                  <a:fillRect t="-7576" r="-50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775850" y="4373870"/>
                <a:ext cx="120231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sz="2000" b="0" dirty="0"/>
                  <a:t> minutes</a:t>
                </a: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5850" y="4373870"/>
                <a:ext cx="1202317" cy="400110"/>
              </a:xfrm>
              <a:prstGeom prst="rect">
                <a:avLst/>
              </a:prstGeom>
              <a:blipFill>
                <a:blip r:embed="rId3"/>
                <a:stretch>
                  <a:fillRect t="-7576" r="-5051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2649990" y="4173815"/>
                <a:ext cx="86113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1</m:t>
                    </m:r>
                  </m:oMath>
                </a14:m>
                <a:r>
                  <a:rPr lang="en-US" sz="2000" b="0" dirty="0"/>
                  <a:t> hour</a:t>
                </a: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9990" y="4173815"/>
                <a:ext cx="861133" cy="400110"/>
              </a:xfrm>
              <a:prstGeom prst="rect">
                <a:avLst/>
              </a:prstGeom>
              <a:blipFill rotWithShape="1">
                <a:blip r:embed="rId4"/>
                <a:stretch>
                  <a:fillRect t="-7692" r="-7092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5743353" y="2299195"/>
                <a:ext cx="86113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1</m:t>
                    </m:r>
                  </m:oMath>
                </a14:m>
                <a:r>
                  <a:rPr lang="en-US" sz="2000" b="0" dirty="0"/>
                  <a:t> hour</a:t>
                </a: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3353" y="2299195"/>
                <a:ext cx="861133" cy="400110"/>
              </a:xfrm>
              <a:prstGeom prst="rect">
                <a:avLst/>
              </a:prstGeom>
              <a:blipFill rotWithShape="1">
                <a:blip r:embed="rId5"/>
                <a:stretch>
                  <a:fillRect t="-7576" r="-7801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/>
          <p:cNvSpPr txBox="1"/>
          <p:nvPr/>
        </p:nvSpPr>
        <p:spPr>
          <a:xfrm>
            <a:off x="467133" y="1086295"/>
            <a:ext cx="26581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60 commuters</a:t>
            </a:r>
          </a:p>
        </p:txBody>
      </p:sp>
      <p:cxnSp>
        <p:nvCxnSpPr>
          <p:cNvPr id="28" name="Straight Arrow Connector 27"/>
          <p:cNvCxnSpPr/>
          <p:nvPr/>
        </p:nvCxnSpPr>
        <p:spPr bwMode="auto">
          <a:xfrm>
            <a:off x="4706418" y="2200040"/>
            <a:ext cx="38405" cy="261154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4738625" y="3393358"/>
            <a:ext cx="9460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solidFill>
                  <a:srgbClr val="FF0000"/>
                </a:solidFill>
              </a:rPr>
              <a:t>0 hours</a:t>
            </a:r>
          </a:p>
        </p:txBody>
      </p:sp>
      <p:sp>
        <p:nvSpPr>
          <p:cNvPr id="37" name="Freeform 36"/>
          <p:cNvSpPr/>
          <p:nvPr/>
        </p:nvSpPr>
        <p:spPr bwMode="auto">
          <a:xfrm>
            <a:off x="2298700" y="2333122"/>
            <a:ext cx="4660900" cy="2286000"/>
          </a:xfrm>
          <a:custGeom>
            <a:avLst/>
            <a:gdLst>
              <a:gd name="connsiteX0" fmla="*/ 0 w 4660900"/>
              <a:gd name="connsiteY0" fmla="*/ 1117600 h 2286000"/>
              <a:gd name="connsiteX1" fmla="*/ 2222500 w 4660900"/>
              <a:gd name="connsiteY1" fmla="*/ 0 h 2286000"/>
              <a:gd name="connsiteX2" fmla="*/ 2273300 w 4660900"/>
              <a:gd name="connsiteY2" fmla="*/ 2286000 h 2286000"/>
              <a:gd name="connsiteX3" fmla="*/ 4660900 w 4660900"/>
              <a:gd name="connsiteY3" fmla="*/ 123190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60900" h="2286000">
                <a:moveTo>
                  <a:pt x="0" y="1117600"/>
                </a:moveTo>
                <a:lnTo>
                  <a:pt x="2222500" y="0"/>
                </a:lnTo>
                <a:lnTo>
                  <a:pt x="2273300" y="2286000"/>
                </a:lnTo>
                <a:lnTo>
                  <a:pt x="4660900" y="1231900"/>
                </a:lnTo>
              </a:path>
            </a:pathLst>
          </a:custGeom>
          <a:noFill/>
          <a:ln w="25400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957168" y="2867777"/>
            <a:ext cx="4924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60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940965" y="5195630"/>
                <a:ext cx="7509940" cy="8036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Price of Anarchy (</a:t>
                </a:r>
                <a:r>
                  <a:rPr lang="en-US" dirty="0" err="1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PoA</a:t>
                </a:r>
                <a:r>
                  <a:rPr lang="en-US" dirty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):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𝒘𝒐𝒓𝒔𝒕</m:t>
                        </m:r>
                        <m:r>
                          <a:rPr lang="en-US" b="1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b="1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𝑵𝑬</m:t>
                        </m:r>
                      </m:num>
                      <m:den>
                        <m:r>
                          <a:rPr lang="en-US" b="1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𝑶𝑷𝑻</m:t>
                        </m:r>
                      </m:den>
                    </m:f>
                    <m:r>
                      <a:rPr lang="en-US" b="1" i="1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en-US" b="1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b="1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.</m:t>
                        </m:r>
                        <m:r>
                          <a:rPr lang="en-US" b="1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𝟓</m:t>
                        </m:r>
                      </m:den>
                    </m:f>
                    <m:r>
                      <a:rPr lang="en-US" b="1" i="0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𝟒</m:t>
                        </m:r>
                      </m:num>
                      <m:den>
                        <m:r>
                          <a:rPr lang="en-US" b="1" i="0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endParaRPr lang="en-US" dirty="0"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965" y="5195630"/>
                <a:ext cx="7509940" cy="803682"/>
              </a:xfrm>
              <a:prstGeom prst="rect">
                <a:avLst/>
              </a:prstGeom>
              <a:blipFill rotWithShape="1">
                <a:blip r:embed="rId6"/>
                <a:stretch>
                  <a:fillRect l="-1542" b="-9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2966297" y="5999312"/>
            <a:ext cx="33650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Can not be worse!</a:t>
            </a:r>
          </a:p>
        </p:txBody>
      </p:sp>
    </p:spTree>
    <p:extLst>
      <p:ext uri="{BB962C8B-B14F-4D97-AF65-F5344CB8AC3E}">
        <p14:creationId xmlns:p14="http://schemas.microsoft.com/office/powerpoint/2010/main" val="3880670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424260" y="1655075"/>
            <a:ext cx="8229600" cy="3886200"/>
          </a:xfrm>
        </p:spPr>
        <p:txBody>
          <a:bodyPr/>
          <a:lstStyle/>
          <a:p>
            <a:endParaRPr lang="en-US" dirty="0">
              <a:ea typeface="ＭＳ Ｐゴシック" pitchFamily="1" charset="-128"/>
            </a:endParaRPr>
          </a:p>
          <a:p>
            <a:pPr marL="0" indent="0">
              <a:buNone/>
            </a:pPr>
            <a:endParaRPr lang="en-US" dirty="0">
              <a:ea typeface="ＭＳ Ｐゴシック" pitchFamily="1" charset="-128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914650" y="21256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501070" y="1009485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1" charset="2"/>
              <a:buChar char="n"/>
              <a:defRPr sz="3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1" charset="2"/>
              <a:buChar char="¨"/>
              <a:defRPr sz="28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1" charset="2"/>
              <a:buChar char="n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1" charset="2"/>
              <a:buChar char="¨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1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r>
              <a:rPr lang="en-US" sz="2600" b="0" dirty="0"/>
              <a:t>Network routing games</a:t>
            </a:r>
          </a:p>
          <a:p>
            <a:pPr marL="0" indent="0">
              <a:buNone/>
            </a:pPr>
            <a:endParaRPr lang="en-US" sz="2200" b="0" dirty="0"/>
          </a:p>
          <a:p>
            <a:r>
              <a:rPr lang="en-US" sz="2600" b="0" dirty="0"/>
              <a:t>Congestion (potential) games</a:t>
            </a:r>
          </a:p>
          <a:p>
            <a:endParaRPr lang="en-US" sz="2600" b="0" dirty="0"/>
          </a:p>
          <a:p>
            <a:r>
              <a:rPr lang="en-US" sz="2600" b="0" dirty="0" err="1"/>
              <a:t>PoA</a:t>
            </a:r>
            <a:r>
              <a:rPr lang="en-US" sz="2600" b="0" dirty="0"/>
              <a:t> in linear congestion games</a:t>
            </a:r>
          </a:p>
          <a:p>
            <a:pPr lvl="1"/>
            <a:r>
              <a:rPr lang="en-US" sz="2200" b="0" dirty="0"/>
              <a:t>Smoothness framework</a:t>
            </a:r>
          </a:p>
          <a:p>
            <a:endParaRPr lang="en-US" sz="2600" b="0" dirty="0"/>
          </a:p>
          <a:p>
            <a:r>
              <a:rPr lang="en-US" sz="2600" b="0" dirty="0"/>
              <a:t>Iterative play and convergence </a:t>
            </a:r>
          </a:p>
        </p:txBody>
      </p:sp>
    </p:spTree>
    <p:extLst>
      <p:ext uri="{BB962C8B-B14F-4D97-AF65-F5344CB8AC3E}">
        <p14:creationId xmlns:p14="http://schemas.microsoft.com/office/powerpoint/2010/main" val="40706893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1805" y="0"/>
            <a:ext cx="9026980" cy="740650"/>
          </a:xfrm>
          <a:prstGeom prst="rect">
            <a:avLst/>
          </a:prstGeom>
          <a:solidFill>
            <a:schemeClr val="bg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347663" y="-104775"/>
            <a:ext cx="8229600" cy="137160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2"/>
                </a:solidFill>
                <a:ea typeface="ＭＳ Ｐゴシック" pitchFamily="1" charset="-128"/>
              </a:rPr>
              <a:t>Goal #3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04341" y="2622495"/>
            <a:ext cx="831509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Designing rules to ensure “good” outcome</a:t>
            </a:r>
          </a:p>
          <a:p>
            <a:r>
              <a:rPr lang="en-US" b="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under strategic interaction among selfish agents.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10422" y="4849985"/>
            <a:ext cx="35028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Mechanism Design</a:t>
            </a:r>
          </a:p>
        </p:txBody>
      </p:sp>
    </p:spTree>
    <p:extLst>
      <p:ext uri="{BB962C8B-B14F-4D97-AF65-F5344CB8AC3E}">
        <p14:creationId xmlns:p14="http://schemas.microsoft.com/office/powerpoint/2010/main" val="1945725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 bwMode="auto">
          <a:xfrm>
            <a:off x="1805" y="0"/>
            <a:ext cx="9026980" cy="740650"/>
          </a:xfrm>
          <a:prstGeom prst="rect">
            <a:avLst/>
          </a:prstGeom>
          <a:solidFill>
            <a:schemeClr val="bg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00502" y="587030"/>
            <a:ext cx="8229600" cy="137160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2"/>
                </a:solidFill>
                <a:ea typeface="ＭＳ Ｐゴシック" pitchFamily="1" charset="-128"/>
              </a:rPr>
              <a:t>At the core of large industries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15958" y="2161635"/>
            <a:ext cx="8118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Search auction – primary revenue for google!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0968" y="3352190"/>
            <a:ext cx="858760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Spectrum auction – distribution of public good. </a:t>
            </a:r>
          </a:p>
          <a:p>
            <a:pPr algn="r"/>
            <a:r>
              <a:rPr lang="en-US" dirty="0"/>
              <a:t>enables variety of mobile/cable services.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0968" y="4802879"/>
            <a:ext cx="77636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Kidney exchange – critical decision making</a:t>
            </a:r>
          </a:p>
        </p:txBody>
      </p:sp>
    </p:spTree>
    <p:extLst>
      <p:ext uri="{BB962C8B-B14F-4D97-AF65-F5344CB8AC3E}">
        <p14:creationId xmlns:p14="http://schemas.microsoft.com/office/powerpoint/2010/main" val="2344204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 bwMode="auto">
          <a:xfrm>
            <a:off x="1805" y="0"/>
            <a:ext cx="9026980" cy="740650"/>
          </a:xfrm>
          <a:prstGeom prst="rect">
            <a:avLst/>
          </a:prstGeom>
          <a:solidFill>
            <a:schemeClr val="bg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00502" y="587030"/>
            <a:ext cx="8229600" cy="137160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2"/>
                </a:solidFill>
                <a:ea typeface="ＭＳ Ｐゴシック" pitchFamily="1" charset="-128"/>
              </a:rPr>
              <a:t>At the core of large industries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07350" y="2161635"/>
            <a:ext cx="83352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Online markets – eBay, </a:t>
            </a:r>
            <a:r>
              <a:rPr lang="en-US" dirty="0" err="1"/>
              <a:t>Uber</a:t>
            </a:r>
            <a:r>
              <a:rPr lang="en-US" dirty="0"/>
              <a:t>/</a:t>
            </a:r>
            <a:r>
              <a:rPr lang="en-US" dirty="0" err="1"/>
              <a:t>Lyft</a:t>
            </a:r>
            <a:r>
              <a:rPr lang="en-US" dirty="0"/>
              <a:t>, </a:t>
            </a:r>
            <a:r>
              <a:rPr lang="en-US" dirty="0" err="1"/>
              <a:t>TaskRabbit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91803" y="3352190"/>
            <a:ext cx="58059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Voting, review, coupon systems.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635976" y="5418320"/>
            <a:ext cx="16658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 on …</a:t>
            </a:r>
          </a:p>
        </p:txBody>
      </p:sp>
    </p:spTree>
    <p:extLst>
      <p:ext uri="{BB962C8B-B14F-4D97-AF65-F5344CB8AC3E}">
        <p14:creationId xmlns:p14="http://schemas.microsoft.com/office/powerpoint/2010/main" val="3250185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424260" y="1655075"/>
            <a:ext cx="8229600" cy="3886200"/>
          </a:xfrm>
        </p:spPr>
        <p:txBody>
          <a:bodyPr/>
          <a:lstStyle/>
          <a:p>
            <a:endParaRPr lang="en-US" dirty="0">
              <a:ea typeface="ＭＳ Ｐゴシック" pitchFamily="1" charset="-128"/>
            </a:endParaRPr>
          </a:p>
          <a:p>
            <a:pPr marL="0" indent="0">
              <a:buNone/>
            </a:pPr>
            <a:endParaRPr lang="en-US" dirty="0">
              <a:ea typeface="ＭＳ Ｐゴシック" pitchFamily="1" charset="-128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914650" y="21256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501070" y="1040595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1" charset="2"/>
              <a:buChar char="n"/>
              <a:defRPr sz="3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1" charset="2"/>
              <a:buChar char="¨"/>
              <a:defRPr sz="28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1" charset="2"/>
              <a:buChar char="n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1" charset="2"/>
              <a:buChar char="¨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1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r>
              <a:rPr lang="en-US" sz="2600" b="0" dirty="0"/>
              <a:t>MD without money</a:t>
            </a:r>
          </a:p>
          <a:p>
            <a:pPr lvl="1"/>
            <a:r>
              <a:rPr lang="en-US" sz="2200" b="0" dirty="0"/>
              <a:t>Arrow’s theorem (voting), stable matching, fair division</a:t>
            </a:r>
          </a:p>
          <a:p>
            <a:pPr marL="457200" lvl="1" indent="0">
              <a:buNone/>
            </a:pPr>
            <a:endParaRPr lang="en-US" sz="2200" b="0" dirty="0"/>
          </a:p>
          <a:p>
            <a:r>
              <a:rPr lang="en-US" sz="2600" b="0" dirty="0"/>
              <a:t>MD with money</a:t>
            </a:r>
          </a:p>
          <a:p>
            <a:pPr lvl="1"/>
            <a:r>
              <a:rPr lang="en-US" sz="2200" b="0" dirty="0"/>
              <a:t>First price auction, second price auction, VCG</a:t>
            </a:r>
          </a:p>
          <a:p>
            <a:pPr lvl="1"/>
            <a:r>
              <a:rPr lang="en-US" sz="2200" b="0" dirty="0"/>
              <a:t>Generalized second price auction for search (Google)</a:t>
            </a:r>
          </a:p>
          <a:p>
            <a:pPr lvl="1"/>
            <a:r>
              <a:rPr lang="en-US" sz="2200" b="0" dirty="0"/>
              <a:t>Optimal auctions: Myerson auction and extensions</a:t>
            </a:r>
          </a:p>
          <a:p>
            <a:pPr lvl="1"/>
            <a:endParaRPr lang="en-US" sz="2200" b="0" dirty="0"/>
          </a:p>
          <a:p>
            <a:endParaRPr lang="en-US" sz="2600" b="0" dirty="0"/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40706893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 bwMode="auto">
          <a:xfrm>
            <a:off x="1805" y="0"/>
            <a:ext cx="9026980" cy="740650"/>
          </a:xfrm>
          <a:prstGeom prst="rect">
            <a:avLst/>
          </a:prstGeom>
          <a:solidFill>
            <a:schemeClr val="bg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00502" y="587030"/>
            <a:ext cx="8229600" cy="137160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2"/>
                </a:solidFill>
                <a:ea typeface="ＭＳ Ｐゴシック" pitchFamily="1" charset="-128"/>
              </a:rPr>
              <a:t>Fun Fact!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036681" y="2968140"/>
            <a:ext cx="7259872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  <a:ea typeface="ＭＳ Ｐゴシック" pitchFamily="1" charset="-128"/>
              </a:rPr>
              <a:t>Olympics 2012 Scandal</a:t>
            </a:r>
            <a:endParaRPr lang="en-US" dirty="0"/>
          </a:p>
          <a:p>
            <a:r>
              <a:rPr lang="en-US" dirty="0"/>
              <a:t>Check out Women’s doubles badminton </a:t>
            </a:r>
          </a:p>
          <a:p>
            <a:r>
              <a:rPr lang="en-US" dirty="0"/>
              <a:t>tournament </a:t>
            </a:r>
          </a:p>
          <a:p>
            <a:endParaRPr lang="en-US" dirty="0"/>
          </a:p>
          <a:p>
            <a:r>
              <a:rPr lang="en-US" dirty="0">
                <a:hlinkClick r:id="rId2"/>
              </a:rPr>
              <a:t>Video of the fist controversial match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1938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 bwMode="auto">
          <a:xfrm>
            <a:off x="1805" y="0"/>
            <a:ext cx="9026980" cy="740650"/>
          </a:xfrm>
          <a:prstGeom prst="rect">
            <a:avLst/>
          </a:prstGeom>
          <a:solidFill>
            <a:schemeClr val="bg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00502" y="587030"/>
            <a:ext cx="8229600" cy="137160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2"/>
                </a:solidFill>
                <a:ea typeface="ＭＳ Ｐゴシック" pitchFamily="1" charset="-128"/>
              </a:rPr>
              <a:t>Food for Thought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3095" y="1892800"/>
            <a:ext cx="72929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You and your friend choose a number …</a:t>
            </a: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693095" y="3544216"/>
            <a:ext cx="775781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>
            <a:off x="703745" y="3390596"/>
            <a:ext cx="0" cy="15362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1345980" y="3390595"/>
            <a:ext cx="0" cy="15362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6722680" y="3390595"/>
            <a:ext cx="0" cy="15362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>
            <a:off x="7337160" y="3390595"/>
            <a:ext cx="0" cy="15362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7913235" y="3390595"/>
            <a:ext cx="0" cy="15362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>
            <a:off x="8450905" y="3390595"/>
            <a:ext cx="0" cy="15362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513792" y="3467405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/>
              <a:t>2</a:t>
            </a:r>
            <a:endParaRPr lang="en-US" b="0" dirty="0"/>
          </a:p>
        </p:txBody>
      </p:sp>
      <p:sp>
        <p:nvSpPr>
          <p:cNvPr id="22" name="TextBox 21"/>
          <p:cNvSpPr txBox="1"/>
          <p:nvPr/>
        </p:nvSpPr>
        <p:spPr>
          <a:xfrm>
            <a:off x="1186694" y="3505810"/>
            <a:ext cx="3129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/>
              <a:t>3</a:t>
            </a:r>
            <a:endParaRPr lang="en-US" b="0" dirty="0"/>
          </a:p>
        </p:txBody>
      </p:sp>
      <p:sp>
        <p:nvSpPr>
          <p:cNvPr id="23" name="TextBox 22"/>
          <p:cNvSpPr txBox="1"/>
          <p:nvPr/>
        </p:nvSpPr>
        <p:spPr>
          <a:xfrm>
            <a:off x="6502108" y="3544215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/>
              <a:t>97</a:t>
            </a:r>
            <a:endParaRPr lang="en-US" b="0" dirty="0"/>
          </a:p>
        </p:txBody>
      </p:sp>
      <p:sp>
        <p:nvSpPr>
          <p:cNvPr id="24" name="TextBox 23"/>
          <p:cNvSpPr txBox="1"/>
          <p:nvPr/>
        </p:nvSpPr>
        <p:spPr>
          <a:xfrm>
            <a:off x="7145135" y="3544215"/>
            <a:ext cx="4411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/>
              <a:t>98</a:t>
            </a:r>
            <a:endParaRPr lang="en-US" b="0" dirty="0"/>
          </a:p>
        </p:txBody>
      </p:sp>
      <p:sp>
        <p:nvSpPr>
          <p:cNvPr id="25" name="TextBox 24"/>
          <p:cNvSpPr txBox="1"/>
          <p:nvPr/>
        </p:nvSpPr>
        <p:spPr>
          <a:xfrm>
            <a:off x="7740923" y="3554685"/>
            <a:ext cx="4411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/>
              <a:t>99</a:t>
            </a:r>
            <a:endParaRPr lang="en-US" b="0" dirty="0"/>
          </a:p>
        </p:txBody>
      </p:sp>
      <p:sp>
        <p:nvSpPr>
          <p:cNvPr id="26" name="TextBox 25"/>
          <p:cNvSpPr txBox="1"/>
          <p:nvPr/>
        </p:nvSpPr>
        <p:spPr>
          <a:xfrm>
            <a:off x="8227162" y="3528155"/>
            <a:ext cx="5693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/>
              <a:t>100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486757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ChangeArrowheads="1"/>
          </p:cNvSpPr>
          <p:nvPr/>
        </p:nvSpPr>
        <p:spPr bwMode="auto">
          <a:xfrm>
            <a:off x="152400" y="990600"/>
            <a:ext cx="4876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82" tIns="50941" rIns="101882" bIns="50941"/>
          <a:lstStyle/>
          <a:p>
            <a:pPr marL="382059" indent="-382059">
              <a:spcBef>
                <a:spcPct val="20000"/>
              </a:spcBef>
            </a:pPr>
            <a:r>
              <a:rPr lang="en-US" sz="3000" dirty="0">
                <a:solidFill>
                  <a:schemeClr val="tx1"/>
                </a:solidFill>
                <a:latin typeface="+mn-lt"/>
              </a:rPr>
              <a:t>	Multiple </a:t>
            </a:r>
            <a:r>
              <a:rPr lang="en-US" sz="3000" dirty="0">
                <a:solidFill>
                  <a:srgbClr val="0000CC"/>
                </a:solidFill>
                <a:latin typeface="+mn-lt"/>
              </a:rPr>
              <a:t>self-interested </a:t>
            </a:r>
            <a:r>
              <a:rPr lang="en-US" sz="3000" dirty="0">
                <a:solidFill>
                  <a:schemeClr val="tx1"/>
                </a:solidFill>
                <a:latin typeface="+mn-lt"/>
              </a:rPr>
              <a:t>agents interacting in the same environment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6324600" y="1062970"/>
            <a:ext cx="457200" cy="1144915"/>
            <a:chOff x="6324600" y="1291570"/>
            <a:chExt cx="457200" cy="1144915"/>
          </a:xfrm>
        </p:grpSpPr>
        <p:sp>
          <p:nvSpPr>
            <p:cNvPr id="6" name="Oval 5"/>
            <p:cNvSpPr/>
            <p:nvPr/>
          </p:nvSpPr>
          <p:spPr bwMode="auto">
            <a:xfrm>
              <a:off x="6324600" y="1596370"/>
              <a:ext cx="457200" cy="533400"/>
            </a:xfrm>
            <a:prstGeom prst="ellipse">
              <a:avLst/>
            </a:prstGeom>
            <a:solidFill>
              <a:srgbClr val="EE1802"/>
            </a:solidFill>
            <a:ln w="9525" cap="flat" cmpd="sng" algn="ctr">
              <a:solidFill>
                <a:srgbClr val="EE180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1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宋体" pitchFamily="2" charset="-122"/>
              </a:endParaRPr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6400800" y="1291570"/>
              <a:ext cx="304800" cy="304800"/>
            </a:xfrm>
            <a:prstGeom prst="ellipse">
              <a:avLst/>
            </a:prstGeom>
            <a:solidFill>
              <a:srgbClr val="EE180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1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宋体" pitchFamily="2" charset="-122"/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 bwMode="auto">
            <a:xfrm rot="5400000">
              <a:off x="6247446" y="2206925"/>
              <a:ext cx="382915" cy="76205"/>
            </a:xfrm>
            <a:prstGeom prst="line">
              <a:avLst/>
            </a:prstGeom>
            <a:solidFill>
              <a:srgbClr val="00B8FF"/>
            </a:solidFill>
            <a:ln w="63500" cap="flat" cmpd="sng" algn="ctr">
              <a:solidFill>
                <a:srgbClr val="EE180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" name="Straight Connector 8"/>
            <p:cNvCxnSpPr/>
            <p:nvPr/>
          </p:nvCxnSpPr>
          <p:spPr bwMode="auto">
            <a:xfrm rot="16200000" flipH="1">
              <a:off x="6477000" y="2205970"/>
              <a:ext cx="381000" cy="76200"/>
            </a:xfrm>
            <a:prstGeom prst="line">
              <a:avLst/>
            </a:prstGeom>
            <a:solidFill>
              <a:srgbClr val="00B8FF"/>
            </a:solidFill>
            <a:ln w="63500" cap="flat" cmpd="sng" algn="ctr">
              <a:solidFill>
                <a:srgbClr val="EE180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9" name="Group 38"/>
          <p:cNvGrpSpPr/>
          <p:nvPr/>
        </p:nvGrpSpPr>
        <p:grpSpPr>
          <a:xfrm>
            <a:off x="7467600" y="1064885"/>
            <a:ext cx="457200" cy="1144915"/>
            <a:chOff x="7467600" y="1293485"/>
            <a:chExt cx="457200" cy="1144915"/>
          </a:xfrm>
        </p:grpSpPr>
        <p:sp>
          <p:nvSpPr>
            <p:cNvPr id="10" name="Oval 9"/>
            <p:cNvSpPr/>
            <p:nvPr/>
          </p:nvSpPr>
          <p:spPr bwMode="auto">
            <a:xfrm>
              <a:off x="7467600" y="1598285"/>
              <a:ext cx="457200" cy="533400"/>
            </a:xfrm>
            <a:prstGeom prst="ellipse">
              <a:avLst/>
            </a:prstGeom>
            <a:solidFill>
              <a:srgbClr val="0000CC"/>
            </a:solidFill>
            <a:ln w="9525" cap="flat" cmpd="sng" algn="ctr">
              <a:solidFill>
                <a:srgbClr val="0000C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1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宋体" pitchFamily="2" charset="-122"/>
              </a:endParaRP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7543800" y="1293485"/>
              <a:ext cx="304800" cy="304800"/>
            </a:xfrm>
            <a:prstGeom prst="ellipse">
              <a:avLst/>
            </a:prstGeom>
            <a:solidFill>
              <a:srgbClr val="0000CC"/>
            </a:solidFill>
            <a:ln w="9525" cap="flat" cmpd="sng" algn="ctr">
              <a:solidFill>
                <a:srgbClr val="0000C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1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宋体" pitchFamily="2" charset="-122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 bwMode="auto">
            <a:xfrm rot="5400000">
              <a:off x="7390446" y="2208840"/>
              <a:ext cx="382915" cy="76205"/>
            </a:xfrm>
            <a:prstGeom prst="line">
              <a:avLst/>
            </a:prstGeom>
            <a:solidFill>
              <a:srgbClr val="00B8FF"/>
            </a:solidFill>
            <a:ln w="63500" cap="flat" cmpd="sng" algn="ctr">
              <a:solidFill>
                <a:srgbClr val="0000C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Connector 12"/>
            <p:cNvCxnSpPr/>
            <p:nvPr/>
          </p:nvCxnSpPr>
          <p:spPr bwMode="auto">
            <a:xfrm rot="16200000" flipH="1">
              <a:off x="7620000" y="2207885"/>
              <a:ext cx="381000" cy="76200"/>
            </a:xfrm>
            <a:prstGeom prst="line">
              <a:avLst/>
            </a:prstGeom>
            <a:solidFill>
              <a:srgbClr val="00B8FF"/>
            </a:solidFill>
            <a:ln w="63500" cap="flat" cmpd="sng" algn="ctr">
              <a:solidFill>
                <a:srgbClr val="0000C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4" name="Oval 13"/>
          <p:cNvSpPr/>
          <p:nvPr/>
        </p:nvSpPr>
        <p:spPr bwMode="auto">
          <a:xfrm>
            <a:off x="5181600" y="838200"/>
            <a:ext cx="3886200" cy="1600200"/>
          </a:xfrm>
          <a:prstGeom prst="ellipse">
            <a:avLst/>
          </a:prstGeom>
          <a:noFill/>
          <a:ln w="635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23" name="Curved Down Arrow 22"/>
          <p:cNvSpPr/>
          <p:nvPr/>
        </p:nvSpPr>
        <p:spPr bwMode="auto">
          <a:xfrm>
            <a:off x="6400800" y="2819400"/>
            <a:ext cx="1216152" cy="502920"/>
          </a:xfrm>
          <a:prstGeom prst="curvedDownArrow">
            <a:avLst/>
          </a:prstGeom>
          <a:solidFill>
            <a:srgbClr val="0099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24" name="Curved Up Arrow 23"/>
          <p:cNvSpPr/>
          <p:nvPr/>
        </p:nvSpPr>
        <p:spPr bwMode="auto">
          <a:xfrm flipH="1">
            <a:off x="6400800" y="4724400"/>
            <a:ext cx="1219200" cy="457200"/>
          </a:xfrm>
          <a:prstGeom prst="curvedUpArrow">
            <a:avLst/>
          </a:prstGeom>
          <a:solidFill>
            <a:srgbClr val="009900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25" name="Rectangle 15"/>
          <p:cNvSpPr>
            <a:spLocks noChangeArrowheads="1"/>
          </p:cNvSpPr>
          <p:nvPr/>
        </p:nvSpPr>
        <p:spPr bwMode="auto">
          <a:xfrm>
            <a:off x="152400" y="3581400"/>
            <a:ext cx="5105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82" tIns="50941" rIns="101882" bIns="50941"/>
          <a:lstStyle/>
          <a:p>
            <a:pPr marL="382059" indent="-382059">
              <a:spcBef>
                <a:spcPct val="20000"/>
              </a:spcBef>
            </a:pPr>
            <a:r>
              <a:rPr lang="en-US" sz="3000" dirty="0">
                <a:solidFill>
                  <a:schemeClr val="tx1"/>
                </a:solidFill>
                <a:latin typeface="+mn-lt"/>
              </a:rPr>
              <a:t>	Deciding what 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to do</a:t>
            </a:r>
            <a:r>
              <a:rPr lang="en-US" sz="3000" dirty="0"/>
              <a:t>.</a:t>
            </a:r>
            <a:endParaRPr lang="en-US" sz="3000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6248400" y="3429000"/>
            <a:ext cx="457200" cy="1144915"/>
            <a:chOff x="6324600" y="1291570"/>
            <a:chExt cx="457200" cy="1144915"/>
          </a:xfrm>
        </p:grpSpPr>
        <p:sp>
          <p:nvSpPr>
            <p:cNvPr id="41" name="Oval 40"/>
            <p:cNvSpPr/>
            <p:nvPr/>
          </p:nvSpPr>
          <p:spPr bwMode="auto">
            <a:xfrm>
              <a:off x="6324600" y="1596370"/>
              <a:ext cx="457200" cy="533400"/>
            </a:xfrm>
            <a:prstGeom prst="ellipse">
              <a:avLst/>
            </a:prstGeom>
            <a:solidFill>
              <a:srgbClr val="EE1802"/>
            </a:solidFill>
            <a:ln w="9525" cap="flat" cmpd="sng" algn="ctr">
              <a:solidFill>
                <a:srgbClr val="EE180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1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宋体" pitchFamily="2" charset="-122"/>
              </a:endParaRPr>
            </a:p>
          </p:txBody>
        </p:sp>
        <p:sp>
          <p:nvSpPr>
            <p:cNvPr id="42" name="Oval 41"/>
            <p:cNvSpPr/>
            <p:nvPr/>
          </p:nvSpPr>
          <p:spPr bwMode="auto">
            <a:xfrm>
              <a:off x="6400800" y="1291570"/>
              <a:ext cx="304800" cy="304800"/>
            </a:xfrm>
            <a:prstGeom prst="ellipse">
              <a:avLst/>
            </a:prstGeom>
            <a:solidFill>
              <a:srgbClr val="EE180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1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宋体" pitchFamily="2" charset="-122"/>
              </a:endParaRPr>
            </a:p>
          </p:txBody>
        </p:sp>
        <p:cxnSp>
          <p:nvCxnSpPr>
            <p:cNvPr id="43" name="Straight Connector 42"/>
            <p:cNvCxnSpPr/>
            <p:nvPr/>
          </p:nvCxnSpPr>
          <p:spPr bwMode="auto">
            <a:xfrm rot="5400000">
              <a:off x="6247446" y="2206925"/>
              <a:ext cx="382915" cy="76205"/>
            </a:xfrm>
            <a:prstGeom prst="line">
              <a:avLst/>
            </a:prstGeom>
            <a:solidFill>
              <a:srgbClr val="00B8FF"/>
            </a:solidFill>
            <a:ln w="63500" cap="flat" cmpd="sng" algn="ctr">
              <a:solidFill>
                <a:srgbClr val="EE180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" name="Straight Connector 43"/>
            <p:cNvCxnSpPr/>
            <p:nvPr/>
          </p:nvCxnSpPr>
          <p:spPr bwMode="auto">
            <a:xfrm rot="16200000" flipH="1">
              <a:off x="6477000" y="2205970"/>
              <a:ext cx="381000" cy="76200"/>
            </a:xfrm>
            <a:prstGeom prst="line">
              <a:avLst/>
            </a:prstGeom>
            <a:solidFill>
              <a:srgbClr val="00B8FF"/>
            </a:solidFill>
            <a:ln w="63500" cap="flat" cmpd="sng" algn="ctr">
              <a:solidFill>
                <a:srgbClr val="EE180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5" name="Group 44"/>
          <p:cNvGrpSpPr/>
          <p:nvPr/>
        </p:nvGrpSpPr>
        <p:grpSpPr>
          <a:xfrm>
            <a:off x="7315200" y="3427085"/>
            <a:ext cx="457200" cy="1144915"/>
            <a:chOff x="7467600" y="1293485"/>
            <a:chExt cx="457200" cy="1144915"/>
          </a:xfrm>
        </p:grpSpPr>
        <p:sp>
          <p:nvSpPr>
            <p:cNvPr id="46" name="Oval 45"/>
            <p:cNvSpPr/>
            <p:nvPr/>
          </p:nvSpPr>
          <p:spPr bwMode="auto">
            <a:xfrm>
              <a:off x="7467600" y="1598285"/>
              <a:ext cx="457200" cy="533400"/>
            </a:xfrm>
            <a:prstGeom prst="ellipse">
              <a:avLst/>
            </a:prstGeom>
            <a:solidFill>
              <a:srgbClr val="0000CC"/>
            </a:solidFill>
            <a:ln w="9525" cap="flat" cmpd="sng" algn="ctr">
              <a:solidFill>
                <a:srgbClr val="0000C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1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宋体" pitchFamily="2" charset="-122"/>
              </a:endParaRPr>
            </a:p>
          </p:txBody>
        </p:sp>
        <p:sp>
          <p:nvSpPr>
            <p:cNvPr id="47" name="Oval 46"/>
            <p:cNvSpPr/>
            <p:nvPr/>
          </p:nvSpPr>
          <p:spPr bwMode="auto">
            <a:xfrm>
              <a:off x="7543800" y="1293485"/>
              <a:ext cx="304800" cy="304800"/>
            </a:xfrm>
            <a:prstGeom prst="ellipse">
              <a:avLst/>
            </a:prstGeom>
            <a:solidFill>
              <a:srgbClr val="0000CC"/>
            </a:solidFill>
            <a:ln w="9525" cap="flat" cmpd="sng" algn="ctr">
              <a:solidFill>
                <a:srgbClr val="0000C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1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宋体" pitchFamily="2" charset="-122"/>
              </a:endParaRPr>
            </a:p>
          </p:txBody>
        </p:sp>
        <p:cxnSp>
          <p:nvCxnSpPr>
            <p:cNvPr id="48" name="Straight Connector 47"/>
            <p:cNvCxnSpPr/>
            <p:nvPr/>
          </p:nvCxnSpPr>
          <p:spPr bwMode="auto">
            <a:xfrm rot="5400000">
              <a:off x="7390446" y="2208840"/>
              <a:ext cx="382915" cy="76205"/>
            </a:xfrm>
            <a:prstGeom prst="line">
              <a:avLst/>
            </a:prstGeom>
            <a:solidFill>
              <a:srgbClr val="00B8FF"/>
            </a:solidFill>
            <a:ln w="63500" cap="flat" cmpd="sng" algn="ctr">
              <a:solidFill>
                <a:srgbClr val="0000C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9" name="Straight Connector 48"/>
            <p:cNvCxnSpPr/>
            <p:nvPr/>
          </p:nvCxnSpPr>
          <p:spPr bwMode="auto">
            <a:xfrm rot="16200000" flipH="1">
              <a:off x="7620000" y="2207885"/>
              <a:ext cx="381000" cy="76200"/>
            </a:xfrm>
            <a:prstGeom prst="line">
              <a:avLst/>
            </a:prstGeom>
            <a:solidFill>
              <a:srgbClr val="00B8FF"/>
            </a:solidFill>
            <a:ln w="63500" cap="flat" cmpd="sng" algn="ctr">
              <a:solidFill>
                <a:srgbClr val="0000C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51" name="TextBox 50"/>
          <p:cNvSpPr txBox="1"/>
          <p:nvPr/>
        </p:nvSpPr>
        <p:spPr>
          <a:xfrm>
            <a:off x="304800" y="5334000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Q: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990600" y="5420380"/>
            <a:ext cx="79704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What to expect? How good is it? Can it be controlled?</a:t>
            </a:r>
          </a:p>
        </p:txBody>
      </p:sp>
    </p:spTree>
    <p:extLst>
      <p:ext uri="{BB962C8B-B14F-4D97-AF65-F5344CB8AC3E}">
        <p14:creationId xmlns:p14="http://schemas.microsoft.com/office/powerpoint/2010/main" val="3207382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 bwMode="auto">
          <a:xfrm>
            <a:off x="1805" y="0"/>
            <a:ext cx="9026980" cy="740650"/>
          </a:xfrm>
          <a:prstGeom prst="rect">
            <a:avLst/>
          </a:prstGeom>
          <a:solidFill>
            <a:schemeClr val="bg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00502" y="587030"/>
            <a:ext cx="8229600" cy="137160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2"/>
                </a:solidFill>
                <a:ea typeface="ＭＳ Ｐゴシック" pitchFamily="1" charset="-128"/>
              </a:rPr>
              <a:t>Food for Thought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3095" y="1892800"/>
            <a:ext cx="72929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You and your friend choose a number …</a:t>
            </a: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693095" y="3544216"/>
            <a:ext cx="775781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>
            <a:off x="703745" y="3390596"/>
            <a:ext cx="0" cy="15362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1345980" y="3390595"/>
            <a:ext cx="0" cy="15362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6722680" y="3390595"/>
            <a:ext cx="0" cy="15362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>
            <a:off x="7337160" y="3390595"/>
            <a:ext cx="0" cy="15362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7913235" y="3390595"/>
            <a:ext cx="0" cy="15362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>
            <a:off x="8450905" y="3390595"/>
            <a:ext cx="0" cy="15362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513792" y="3467405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/>
              <a:t>2</a:t>
            </a:r>
            <a:endParaRPr lang="en-US" b="0" dirty="0"/>
          </a:p>
        </p:txBody>
      </p:sp>
      <p:sp>
        <p:nvSpPr>
          <p:cNvPr id="22" name="TextBox 21"/>
          <p:cNvSpPr txBox="1"/>
          <p:nvPr/>
        </p:nvSpPr>
        <p:spPr>
          <a:xfrm>
            <a:off x="1186694" y="3505810"/>
            <a:ext cx="3129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/>
              <a:t>3</a:t>
            </a:r>
            <a:endParaRPr lang="en-US" b="0" dirty="0"/>
          </a:p>
        </p:txBody>
      </p:sp>
      <p:sp>
        <p:nvSpPr>
          <p:cNvPr id="23" name="TextBox 22"/>
          <p:cNvSpPr txBox="1"/>
          <p:nvPr/>
        </p:nvSpPr>
        <p:spPr>
          <a:xfrm>
            <a:off x="6502108" y="3544215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/>
              <a:t>97</a:t>
            </a:r>
            <a:endParaRPr lang="en-US" b="0" dirty="0"/>
          </a:p>
        </p:txBody>
      </p:sp>
      <p:sp>
        <p:nvSpPr>
          <p:cNvPr id="24" name="TextBox 23"/>
          <p:cNvSpPr txBox="1"/>
          <p:nvPr/>
        </p:nvSpPr>
        <p:spPr>
          <a:xfrm>
            <a:off x="7145135" y="3544215"/>
            <a:ext cx="4411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98</a:t>
            </a:r>
            <a:endParaRPr lang="en-US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740923" y="3554685"/>
            <a:ext cx="4411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99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227162" y="3528155"/>
            <a:ext cx="5693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/>
              <a:t>100</a:t>
            </a:r>
            <a:endParaRPr lang="en-US" b="0" dirty="0"/>
          </a:p>
        </p:txBody>
      </p:sp>
      <p:cxnSp>
        <p:nvCxnSpPr>
          <p:cNvPr id="15" name="Straight Arrow Connector 14"/>
          <p:cNvCxnSpPr/>
          <p:nvPr/>
        </p:nvCxnSpPr>
        <p:spPr bwMode="auto">
          <a:xfrm>
            <a:off x="7337160" y="2929735"/>
            <a:ext cx="0" cy="46086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>
            <a:off x="7913235" y="2929735"/>
            <a:ext cx="0" cy="46086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" name="Straight Arrow Connector 2"/>
          <p:cNvCxnSpPr>
            <a:stCxn id="24" idx="2"/>
          </p:cNvCxnSpPr>
          <p:nvPr/>
        </p:nvCxnSpPr>
        <p:spPr bwMode="auto">
          <a:xfrm>
            <a:off x="7365709" y="3944325"/>
            <a:ext cx="1146147" cy="1047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7684647" y="3997045"/>
            <a:ext cx="4571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+2</a:t>
            </a:r>
            <a:endParaRPr lang="en-US" b="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27" name="Straight Connector 26"/>
          <p:cNvCxnSpPr/>
          <p:nvPr/>
        </p:nvCxnSpPr>
        <p:spPr bwMode="auto">
          <a:xfrm>
            <a:off x="6156461" y="3374535"/>
            <a:ext cx="0" cy="15362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5935889" y="3528155"/>
            <a:ext cx="4411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/>
              <a:t>96</a:t>
            </a:r>
            <a:endParaRPr lang="en-US" b="0" dirty="0"/>
          </a:p>
        </p:txBody>
      </p:sp>
      <p:cxnSp>
        <p:nvCxnSpPr>
          <p:cNvPr id="9" name="Straight Arrow Connector 8"/>
          <p:cNvCxnSpPr>
            <a:stCxn id="24" idx="2"/>
          </p:cNvCxnSpPr>
          <p:nvPr/>
        </p:nvCxnSpPr>
        <p:spPr bwMode="auto">
          <a:xfrm flipH="1">
            <a:off x="6031390" y="3944325"/>
            <a:ext cx="1334319" cy="1047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0" name="TextBox 29"/>
          <p:cNvSpPr txBox="1"/>
          <p:nvPr/>
        </p:nvSpPr>
        <p:spPr>
          <a:xfrm>
            <a:off x="6543059" y="4000000"/>
            <a:ext cx="397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solidFill>
                  <a:srgbClr val="FF0000"/>
                </a:solidFill>
              </a:rPr>
              <a:t>-2</a:t>
            </a:r>
            <a:endParaRPr lang="en-US" b="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8347" y="4719740"/>
            <a:ext cx="41168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will you choose?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1070" y="5541274"/>
            <a:ext cx="48387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What are Nash equilibria?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331563" y="4696365"/>
            <a:ext cx="29241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if  +/- 50?</a:t>
            </a:r>
          </a:p>
        </p:txBody>
      </p:sp>
    </p:spTree>
    <p:extLst>
      <p:ext uri="{BB962C8B-B14F-4D97-AF65-F5344CB8AC3E}">
        <p14:creationId xmlns:p14="http://schemas.microsoft.com/office/powerpoint/2010/main" val="228607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0" grpId="0"/>
      <p:bldP spid="12" grpId="0"/>
      <p:bldP spid="14" grpId="0"/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371600"/>
          </a:xfrm>
        </p:spPr>
        <p:txBody>
          <a:bodyPr/>
          <a:lstStyle/>
          <a:p>
            <a:r>
              <a:rPr lang="en-US" sz="3600" dirty="0"/>
              <a:t>Chicken (Traffic Light) 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04800" y="1990725"/>
            <a:ext cx="214312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981200"/>
            <a:ext cx="207645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Line 22"/>
          <p:cNvSpPr>
            <a:spLocks noChangeShapeType="1"/>
          </p:cNvSpPr>
          <p:nvPr/>
        </p:nvSpPr>
        <p:spPr bwMode="auto">
          <a:xfrm>
            <a:off x="2590800" y="2536931"/>
            <a:ext cx="1899920" cy="0"/>
          </a:xfrm>
          <a:prstGeom prst="line">
            <a:avLst/>
          </a:prstGeom>
          <a:noFill/>
          <a:ln w="63500">
            <a:solidFill>
              <a:schemeClr val="accent1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 wrap="none" lIns="101882" tIns="50941" rIns="101882" bIns="50941" anchor="ctr"/>
          <a:lstStyle/>
          <a:p>
            <a:endParaRPr lang="en-US">
              <a:latin typeface="+mn-lt"/>
            </a:endParaRPr>
          </a:p>
        </p:txBody>
      </p:sp>
      <p:sp>
        <p:nvSpPr>
          <p:cNvPr id="11" name="Line 23"/>
          <p:cNvSpPr>
            <a:spLocks noChangeShapeType="1"/>
          </p:cNvSpPr>
          <p:nvPr/>
        </p:nvSpPr>
        <p:spPr bwMode="auto">
          <a:xfrm flipH="1">
            <a:off x="4853940" y="2522538"/>
            <a:ext cx="1997710" cy="0"/>
          </a:xfrm>
          <a:prstGeom prst="line">
            <a:avLst/>
          </a:prstGeom>
          <a:noFill/>
          <a:ln w="63500">
            <a:solidFill>
              <a:srgbClr val="CC0000"/>
            </a:solidFill>
            <a:round/>
            <a:headEnd/>
            <a:tailEnd type="triangle" w="med" len="med"/>
          </a:ln>
        </p:spPr>
        <p:txBody>
          <a:bodyPr wrap="none" lIns="101882" tIns="50941" rIns="101882" bIns="50941" anchor="ctr"/>
          <a:lstStyle/>
          <a:p>
            <a:endParaRPr lang="en-US">
              <a:latin typeface="+mn-lt"/>
            </a:endParaRPr>
          </a:p>
        </p:txBody>
      </p:sp>
      <p:sp>
        <p:nvSpPr>
          <p:cNvPr id="13" name="Text Box 26"/>
          <p:cNvSpPr txBox="1">
            <a:spLocks noChangeArrowheads="1"/>
          </p:cNvSpPr>
          <p:nvPr/>
        </p:nvSpPr>
        <p:spPr bwMode="auto">
          <a:xfrm>
            <a:off x="3029109" y="1754293"/>
            <a:ext cx="462234" cy="6568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 lIns="101882" tIns="50941" rIns="101882" bIns="50941">
            <a:spAutoFit/>
          </a:bodyPr>
          <a:lstStyle/>
          <a:p>
            <a:pPr eaLnBrk="0" hangingPunct="0"/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S</a:t>
            </a:r>
            <a:endParaRPr lang="en-US" sz="40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4" name="Text Box 27"/>
          <p:cNvSpPr txBox="1">
            <a:spLocks noChangeArrowheads="1"/>
          </p:cNvSpPr>
          <p:nvPr/>
        </p:nvSpPr>
        <p:spPr bwMode="auto">
          <a:xfrm>
            <a:off x="2337185" y="4646348"/>
            <a:ext cx="531164" cy="687652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 lIns="101882" tIns="50941" rIns="101882" bIns="50941">
            <a:spAutoFit/>
          </a:bodyPr>
          <a:lstStyle/>
          <a:p>
            <a:pPr eaLnBrk="0" hangingPunct="0"/>
            <a:r>
              <a:rPr lang="en-US" sz="38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C</a:t>
            </a:r>
            <a:endParaRPr lang="en-US" sz="42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6" name="Text Box 29"/>
          <p:cNvSpPr txBox="1">
            <a:spLocks noChangeArrowheads="1"/>
          </p:cNvSpPr>
          <p:nvPr/>
        </p:nvSpPr>
        <p:spPr bwMode="auto">
          <a:xfrm>
            <a:off x="6088539" y="2646680"/>
            <a:ext cx="476662" cy="687652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 lIns="101882" tIns="50941" rIns="101882" bIns="50941">
            <a:spAutoFit/>
          </a:bodyPr>
          <a:lstStyle/>
          <a:p>
            <a:pPr eaLnBrk="0" hangingPunct="0"/>
            <a:r>
              <a:rPr lang="en-US" sz="3800" dirty="0">
                <a:solidFill>
                  <a:srgbClr val="C00000"/>
                </a:solidFill>
                <a:latin typeface="+mn-lt"/>
              </a:rPr>
              <a:t>S</a:t>
            </a:r>
            <a:endParaRPr lang="en-US" sz="4200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574" y="4462463"/>
            <a:ext cx="3705225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Box 26"/>
          <p:cNvSpPr txBox="1">
            <a:spLocks noChangeArrowheads="1"/>
          </p:cNvSpPr>
          <p:nvPr/>
        </p:nvSpPr>
        <p:spPr bwMode="auto">
          <a:xfrm>
            <a:off x="2418938" y="5562600"/>
            <a:ext cx="476662" cy="687652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 lIns="101882" tIns="50941" rIns="101882" bIns="50941">
            <a:spAutoFit/>
          </a:bodyPr>
          <a:lstStyle/>
          <a:p>
            <a:pPr eaLnBrk="0" hangingPunct="0"/>
            <a:r>
              <a:rPr lang="en-US" sz="38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S</a:t>
            </a:r>
            <a:endParaRPr lang="en-US" sz="42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590800" y="1524000"/>
            <a:ext cx="4232910" cy="1876075"/>
            <a:chOff x="2590800" y="1524000"/>
            <a:chExt cx="4232910" cy="1876075"/>
          </a:xfrm>
        </p:grpSpPr>
        <p:sp>
          <p:nvSpPr>
            <p:cNvPr id="9" name="Line 21"/>
            <p:cNvSpPr>
              <a:spLocks noChangeShapeType="1"/>
            </p:cNvSpPr>
            <p:nvPr/>
          </p:nvSpPr>
          <p:spPr bwMode="auto">
            <a:xfrm>
              <a:off x="3722370" y="2738438"/>
              <a:ext cx="782320" cy="618913"/>
            </a:xfrm>
            <a:prstGeom prst="line">
              <a:avLst/>
            </a:prstGeom>
            <a:noFill/>
            <a:ln w="63500">
              <a:solidFill>
                <a:schemeClr val="accent1">
                  <a:lumMod val="50000"/>
                </a:schemeClr>
              </a:solidFill>
              <a:round/>
              <a:headEnd/>
              <a:tailEnd type="triangle" w="med" len="med"/>
            </a:ln>
          </p:spPr>
          <p:txBody>
            <a:bodyPr wrap="none" lIns="101882" tIns="50941" rIns="101882" bIns="50941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2" name="Line 25"/>
            <p:cNvSpPr>
              <a:spLocks noChangeShapeType="1"/>
            </p:cNvSpPr>
            <p:nvPr/>
          </p:nvSpPr>
          <p:spPr bwMode="auto">
            <a:xfrm flipH="1" flipV="1">
              <a:off x="4881880" y="1860445"/>
              <a:ext cx="880110" cy="417407"/>
            </a:xfrm>
            <a:prstGeom prst="line">
              <a:avLst/>
            </a:prstGeom>
            <a:noFill/>
            <a:ln w="63500">
              <a:solidFill>
                <a:srgbClr val="CC0000"/>
              </a:solidFill>
              <a:round/>
              <a:headEnd/>
              <a:tailEnd type="triangle" w="med" len="med"/>
            </a:ln>
          </p:spPr>
          <p:txBody>
            <a:bodyPr wrap="none" lIns="101882" tIns="50941" rIns="101882" bIns="50941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5" name="Text Box 28"/>
            <p:cNvSpPr txBox="1">
              <a:spLocks noChangeArrowheads="1"/>
            </p:cNvSpPr>
            <p:nvPr/>
          </p:nvSpPr>
          <p:spPr bwMode="auto">
            <a:xfrm>
              <a:off x="6008212" y="1524000"/>
              <a:ext cx="513530" cy="656875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</p:spPr>
          <p:txBody>
            <a:bodyPr wrap="none" lIns="101882" tIns="50941" rIns="101882" bIns="50941">
              <a:spAutoFit/>
            </a:bodyPr>
            <a:lstStyle/>
            <a:p>
              <a:pPr eaLnBrk="0" hangingPunct="0"/>
              <a:r>
                <a:rPr lang="en-US" sz="3600" dirty="0">
                  <a:solidFill>
                    <a:srgbClr val="C00000"/>
                  </a:solidFill>
                  <a:latin typeface="+mn-lt"/>
                </a:rPr>
                <a:t>C</a:t>
              </a:r>
              <a:endParaRPr lang="en-US" sz="4000" dirty="0">
                <a:solidFill>
                  <a:srgbClr val="C00000"/>
                </a:solidFill>
                <a:latin typeface="+mn-lt"/>
              </a:endParaRPr>
            </a:p>
          </p:txBody>
        </p:sp>
        <p:sp>
          <p:nvSpPr>
            <p:cNvPr id="17" name="Line 20"/>
            <p:cNvSpPr>
              <a:spLocks noChangeShapeType="1"/>
            </p:cNvSpPr>
            <p:nvPr/>
          </p:nvSpPr>
          <p:spPr bwMode="auto">
            <a:xfrm>
              <a:off x="2590800" y="2738438"/>
              <a:ext cx="1145540" cy="0"/>
            </a:xfrm>
            <a:prstGeom prst="line">
              <a:avLst/>
            </a:prstGeom>
            <a:noFill/>
            <a:ln w="63500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lIns="101882" tIns="50941" rIns="101882" bIns="50941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8" name="Line 24"/>
            <p:cNvSpPr>
              <a:spLocks noChangeShapeType="1"/>
            </p:cNvSpPr>
            <p:nvPr/>
          </p:nvSpPr>
          <p:spPr bwMode="auto">
            <a:xfrm flipH="1">
              <a:off x="5761990" y="2277851"/>
              <a:ext cx="1061720" cy="0"/>
            </a:xfrm>
            <a:prstGeom prst="line">
              <a:avLst/>
            </a:prstGeom>
            <a:noFill/>
            <a:ln w="63500">
              <a:solidFill>
                <a:srgbClr val="CC0000"/>
              </a:solidFill>
              <a:round/>
              <a:headEnd/>
              <a:tailEnd/>
            </a:ln>
          </p:spPr>
          <p:txBody>
            <a:bodyPr wrap="none" lIns="101882" tIns="50941" rIns="101882" bIns="50941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2" name="Text Box 27"/>
            <p:cNvSpPr txBox="1">
              <a:spLocks noChangeArrowheads="1"/>
            </p:cNvSpPr>
            <p:nvPr/>
          </p:nvSpPr>
          <p:spPr bwMode="auto">
            <a:xfrm>
              <a:off x="2946785" y="2743200"/>
              <a:ext cx="513530" cy="656875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</p:spPr>
          <p:txBody>
            <a:bodyPr wrap="none" lIns="101882" tIns="50941" rIns="101882" bIns="50941">
              <a:spAutoFit/>
            </a:bodyPr>
            <a:lstStyle/>
            <a:p>
              <a:pPr eaLnBrk="0" hangingPunct="0"/>
              <a:r>
                <a:rPr lang="en-US" sz="3600" dirty="0">
                  <a:solidFill>
                    <a:schemeClr val="accent1">
                      <a:lumMod val="50000"/>
                    </a:schemeClr>
                  </a:solidFill>
                  <a:latin typeface="+mn-lt"/>
                </a:rPr>
                <a:t>C</a:t>
              </a:r>
              <a:endParaRPr lang="en-US" sz="4000" dirty="0">
                <a:solidFill>
                  <a:schemeClr val="accent1">
                    <a:lumMod val="50000"/>
                  </a:schemeClr>
                </a:solidFill>
                <a:latin typeface="+mn-lt"/>
              </a:endParaRPr>
            </a:p>
          </p:txBody>
        </p:sp>
      </p:grpSp>
      <p:sp>
        <p:nvSpPr>
          <p:cNvPr id="23" name="Text Box 28"/>
          <p:cNvSpPr txBox="1">
            <a:spLocks noChangeArrowheads="1"/>
          </p:cNvSpPr>
          <p:nvPr/>
        </p:nvSpPr>
        <p:spPr bwMode="auto">
          <a:xfrm>
            <a:off x="3556385" y="3886200"/>
            <a:ext cx="531164" cy="687652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 lIns="101882" tIns="50941" rIns="101882" bIns="50941">
            <a:spAutoFit/>
          </a:bodyPr>
          <a:lstStyle/>
          <a:p>
            <a:pPr eaLnBrk="0" hangingPunct="0"/>
            <a:r>
              <a:rPr lang="en-US" sz="3800" dirty="0">
                <a:solidFill>
                  <a:srgbClr val="C00000"/>
                </a:solidFill>
                <a:latin typeface="+mn-lt"/>
              </a:rPr>
              <a:t>C</a:t>
            </a:r>
            <a:endParaRPr lang="en-US" sz="42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24" name="Text Box 29"/>
          <p:cNvSpPr txBox="1">
            <a:spLocks noChangeArrowheads="1"/>
          </p:cNvSpPr>
          <p:nvPr/>
        </p:nvSpPr>
        <p:spPr bwMode="auto">
          <a:xfrm>
            <a:off x="5257800" y="3886200"/>
            <a:ext cx="476662" cy="687652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 lIns="101882" tIns="50941" rIns="101882" bIns="50941">
            <a:spAutoFit/>
          </a:bodyPr>
          <a:lstStyle/>
          <a:p>
            <a:pPr eaLnBrk="0" hangingPunct="0"/>
            <a:r>
              <a:rPr lang="en-US" sz="3800" dirty="0">
                <a:solidFill>
                  <a:srgbClr val="C00000"/>
                </a:solidFill>
                <a:latin typeface="+mn-lt"/>
              </a:rPr>
              <a:t>S</a:t>
            </a:r>
            <a:endParaRPr lang="en-US" sz="4200" dirty="0">
              <a:solidFill>
                <a:srgbClr val="C00000"/>
              </a:solidFill>
              <a:latin typeface="+mn-lt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861781" y="4538985"/>
            <a:ext cx="3725238" cy="1945688"/>
            <a:chOff x="2861781" y="4538985"/>
            <a:chExt cx="3725238" cy="1945688"/>
          </a:xfrm>
        </p:grpSpPr>
        <p:sp>
          <p:nvSpPr>
            <p:cNvPr id="3" name="Oval 2"/>
            <p:cNvSpPr/>
            <p:nvPr/>
          </p:nvSpPr>
          <p:spPr bwMode="auto">
            <a:xfrm>
              <a:off x="4648200" y="4538985"/>
              <a:ext cx="1938819" cy="988748"/>
            </a:xfrm>
            <a:prstGeom prst="ellipse">
              <a:avLst/>
            </a:prstGeom>
            <a:noFill/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21" name="Oval 20"/>
            <p:cNvSpPr/>
            <p:nvPr/>
          </p:nvSpPr>
          <p:spPr bwMode="auto">
            <a:xfrm>
              <a:off x="2861781" y="5495925"/>
              <a:ext cx="1938819" cy="988748"/>
            </a:xfrm>
            <a:prstGeom prst="ellipse">
              <a:avLst/>
            </a:prstGeom>
            <a:noFill/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</p:grpSp>
      <p:pic>
        <p:nvPicPr>
          <p:cNvPr id="3074" name="Picture 2" descr="http://www.clker.com/cliparts/M/m/X/5/Q/7/traffic-light-md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052" y="3886200"/>
            <a:ext cx="21431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Multiply 5"/>
          <p:cNvSpPr/>
          <p:nvPr/>
        </p:nvSpPr>
        <p:spPr bwMode="auto">
          <a:xfrm>
            <a:off x="5253559" y="5365379"/>
            <a:ext cx="914400" cy="1143000"/>
          </a:xfrm>
          <a:prstGeom prst="mathMultiply">
            <a:avLst/>
          </a:prstGeom>
          <a:solidFill>
            <a:srgbClr val="D41602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6" name="Multiply 25"/>
          <p:cNvSpPr/>
          <p:nvPr/>
        </p:nvSpPr>
        <p:spPr bwMode="auto">
          <a:xfrm>
            <a:off x="3226723" y="4384733"/>
            <a:ext cx="914400" cy="1143000"/>
          </a:xfrm>
          <a:prstGeom prst="mathMultiply">
            <a:avLst/>
          </a:prstGeom>
          <a:solidFill>
            <a:srgbClr val="D41602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338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/>
      <p:bldP spid="14" grpId="0"/>
      <p:bldP spid="16" grpId="0"/>
      <p:bldP spid="20" grpId="0"/>
      <p:bldP spid="23" grpId="0"/>
      <p:bldP spid="24" grpId="0"/>
      <p:bldP spid="6" grpId="0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330" y="2556665"/>
            <a:ext cx="8229600" cy="1371600"/>
          </a:xfrm>
        </p:spPr>
        <p:txBody>
          <a:bodyPr/>
          <a:lstStyle/>
          <a:p>
            <a:pPr algn="ctr"/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AGT,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dirty="0"/>
              <a:t>in addition, focuses on designing efficient algorithms to compute solutions necessary to make accurate prediction.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20146" y="1079212"/>
            <a:ext cx="59894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Algorithmic Game Theory</a:t>
            </a:r>
          </a:p>
        </p:txBody>
      </p:sp>
    </p:spTree>
    <p:extLst>
      <p:ext uri="{BB962C8B-B14F-4D97-AF65-F5344CB8AC3E}">
        <p14:creationId xmlns:p14="http://schemas.microsoft.com/office/powerpoint/2010/main" val="28146979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1805" y="0"/>
            <a:ext cx="9026980" cy="740650"/>
          </a:xfrm>
          <a:prstGeom prst="rect">
            <a:avLst/>
          </a:prstGeom>
          <a:solidFill>
            <a:schemeClr val="bg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336520" y="510220"/>
            <a:ext cx="8229600" cy="5645535"/>
          </a:xfrm>
        </p:spPr>
        <p:txBody>
          <a:bodyPr/>
          <a:lstStyle/>
          <a:p>
            <a:r>
              <a:rPr lang="en-US" b="1" dirty="0">
                <a:ea typeface="ＭＳ Ｐゴシック" pitchFamily="1" charset="-128"/>
              </a:rPr>
              <a:t>What to expect</a:t>
            </a:r>
          </a:p>
          <a:p>
            <a:pPr marL="0" indent="0">
              <a:buNone/>
            </a:pPr>
            <a:r>
              <a:rPr lang="en-US" dirty="0"/>
              <a:t>    Research-oriented Course</a:t>
            </a:r>
          </a:p>
          <a:p>
            <a:pPr lvl="1"/>
            <a:r>
              <a:rPr lang="en-US" dirty="0"/>
              <a:t>Exposure to key concepts and proof techniques from AGT</a:t>
            </a:r>
          </a:p>
          <a:p>
            <a:pPr lvl="1"/>
            <a:r>
              <a:rPr lang="en-US" dirty="0"/>
              <a:t>Explore research problems and novel questions</a:t>
            </a:r>
          </a:p>
          <a:p>
            <a:endParaRPr lang="en-US" b="1" dirty="0"/>
          </a:p>
          <a:p>
            <a:r>
              <a:rPr lang="en-US" b="1" dirty="0"/>
              <a:t>What is expected from you</a:t>
            </a:r>
          </a:p>
          <a:p>
            <a:pPr lvl="1"/>
            <a:r>
              <a:rPr lang="en-US" dirty="0">
                <a:ea typeface="ＭＳ Ｐゴシック" pitchFamily="1" charset="-128"/>
              </a:rPr>
              <a:t>Pre-req: Basic knowledge of linear-algebra, linear programming, probability, algorithms.</a:t>
            </a:r>
            <a:endParaRPr lang="en-US" dirty="0"/>
          </a:p>
          <a:p>
            <a:pPr lvl="1"/>
            <a:r>
              <a:rPr lang="en-US" dirty="0"/>
              <a:t>Energetic participation in class</a:t>
            </a:r>
          </a:p>
          <a:p>
            <a:pPr lvl="1"/>
            <a:r>
              <a:rPr lang="en-US" dirty="0"/>
              <a:t>Research/Survey Project (individually or in groups of two). </a:t>
            </a:r>
            <a:endParaRPr lang="en-US" sz="4800" dirty="0"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56501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501070" y="1232620"/>
            <a:ext cx="8229600" cy="38862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</a:rPr>
              <a:t>Instructor: Ruta Mehta (Me)</a:t>
            </a:r>
          </a:p>
          <a:p>
            <a:r>
              <a:rPr lang="en-US" dirty="0">
                <a:ea typeface="ＭＳ Ｐゴシック" pitchFamily="1" charset="-128"/>
              </a:rPr>
              <a:t>TA: TBA</a:t>
            </a:r>
          </a:p>
          <a:p>
            <a:r>
              <a:rPr lang="en-US" dirty="0">
                <a:ea typeface="ＭＳ Ｐゴシック" pitchFamily="1" charset="-128"/>
              </a:rPr>
              <a:t>Office hours: </a:t>
            </a:r>
          </a:p>
          <a:p>
            <a:pPr lvl="1"/>
            <a:r>
              <a:rPr lang="en-US" dirty="0">
                <a:ea typeface="ＭＳ Ｐゴシック" pitchFamily="1" charset="-128"/>
              </a:rPr>
              <a:t>Ruta: Wed 1-2pm (tentative)</a:t>
            </a:r>
          </a:p>
          <a:p>
            <a:r>
              <a:rPr lang="en-US" dirty="0">
                <a:ea typeface="ＭＳ Ｐゴシック" pitchFamily="1" charset="-128"/>
              </a:rPr>
              <a:t>Webpage: </a:t>
            </a:r>
            <a:r>
              <a:rPr lang="en-US" dirty="0">
                <a:ea typeface="ＭＳ Ｐゴシック" pitchFamily="1" charset="-128"/>
                <a:hlinkClick r:id="rId2"/>
              </a:rPr>
              <a:t>https://courses.engr.illinois.edu/cs598rm</a:t>
            </a:r>
            <a:endParaRPr lang="en-US" dirty="0">
              <a:ea typeface="ＭＳ Ｐゴシック" pitchFamily="1" charset="-128"/>
            </a:endParaRPr>
          </a:p>
          <a:p>
            <a:pPr marL="0" indent="0" algn="ctr">
              <a:buNone/>
            </a:pPr>
            <a:endParaRPr lang="en-US" dirty="0">
              <a:ea typeface="ＭＳ Ｐゴシック" pitchFamily="1" charset="-128"/>
            </a:endParaRPr>
          </a:p>
          <a:p>
            <a:pPr marL="0" indent="0" algn="ctr">
              <a:buNone/>
            </a:pPr>
            <a:r>
              <a:rPr lang="en-US" dirty="0">
                <a:ea typeface="ＭＳ Ｐゴシック" pitchFamily="1" charset="-128"/>
              </a:rPr>
              <a:t>Check webpage for the updates</a:t>
            </a:r>
          </a:p>
        </p:txBody>
      </p:sp>
    </p:spTree>
    <p:extLst>
      <p:ext uri="{BB962C8B-B14F-4D97-AF65-F5344CB8AC3E}">
        <p14:creationId xmlns:p14="http://schemas.microsoft.com/office/powerpoint/2010/main" val="32714028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501070" y="1232620"/>
            <a:ext cx="8229600" cy="38862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</a:rPr>
              <a:t>Grading: </a:t>
            </a:r>
          </a:p>
          <a:p>
            <a:pPr lvl="1"/>
            <a:r>
              <a:rPr lang="en-US" dirty="0">
                <a:ea typeface="ＭＳ Ｐゴシック" pitchFamily="1" charset="-128"/>
              </a:rPr>
              <a:t>3 </a:t>
            </a:r>
            <a:r>
              <a:rPr lang="en-US" dirty="0" err="1">
                <a:ea typeface="ＭＳ Ｐゴシック" pitchFamily="1" charset="-128"/>
              </a:rPr>
              <a:t>homeworks</a:t>
            </a:r>
            <a:r>
              <a:rPr lang="en-US" dirty="0">
                <a:ea typeface="ＭＳ Ｐゴシック" pitchFamily="1" charset="-128"/>
              </a:rPr>
              <a:t>, one every month – 30%</a:t>
            </a:r>
          </a:p>
          <a:p>
            <a:pPr lvl="1"/>
            <a:r>
              <a:rPr lang="en-US" dirty="0">
                <a:ea typeface="ＭＳ Ｐゴシック" pitchFamily="1" charset="-128"/>
              </a:rPr>
              <a:t>Final exam – 25%</a:t>
            </a:r>
          </a:p>
          <a:p>
            <a:pPr lvl="1"/>
            <a:r>
              <a:rPr lang="en-US" dirty="0">
                <a:ea typeface="ＭＳ Ｐゴシック" pitchFamily="1" charset="-128"/>
              </a:rPr>
              <a:t>Research/Survey Project – 40%</a:t>
            </a:r>
          </a:p>
          <a:p>
            <a:pPr lvl="2"/>
            <a:r>
              <a:rPr lang="en-US" dirty="0">
                <a:ea typeface="ＭＳ Ｐゴシック" pitchFamily="1" charset="-128"/>
              </a:rPr>
              <a:t>Work – 20%</a:t>
            </a:r>
          </a:p>
          <a:p>
            <a:pPr lvl="2"/>
            <a:r>
              <a:rPr lang="en-US" dirty="0">
                <a:ea typeface="ＭＳ Ｐゴシック" pitchFamily="1" charset="-128"/>
              </a:rPr>
              <a:t>Presentation – 10%</a:t>
            </a:r>
          </a:p>
          <a:p>
            <a:pPr lvl="2"/>
            <a:r>
              <a:rPr lang="en-US" dirty="0">
                <a:ea typeface="ＭＳ Ｐゴシック" pitchFamily="1" charset="-128"/>
              </a:rPr>
              <a:t>Report – 10%</a:t>
            </a:r>
          </a:p>
          <a:p>
            <a:pPr lvl="1"/>
            <a:r>
              <a:rPr lang="en-US" dirty="0">
                <a:ea typeface="ＭＳ Ｐゴシック" pitchFamily="1" charset="-128"/>
              </a:rPr>
              <a:t>Class participation – 5%</a:t>
            </a:r>
          </a:p>
          <a:p>
            <a:endParaRPr lang="en-US" dirty="0">
              <a:ea typeface="ＭＳ Ｐゴシック" pitchFamily="1" charset="-128"/>
            </a:endParaRPr>
          </a:p>
          <a:p>
            <a:pPr marL="0" indent="0">
              <a:buNone/>
            </a:pPr>
            <a:endParaRPr lang="en-US" dirty="0"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401184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424260" y="1655075"/>
            <a:ext cx="8229600" cy="3886200"/>
          </a:xfrm>
        </p:spPr>
        <p:txBody>
          <a:bodyPr/>
          <a:lstStyle/>
          <a:p>
            <a:endParaRPr lang="en-US" dirty="0">
              <a:ea typeface="ＭＳ Ｐゴシック" pitchFamily="1" charset="-128"/>
            </a:endParaRPr>
          </a:p>
          <a:p>
            <a:pPr marL="0" indent="0">
              <a:buNone/>
            </a:pPr>
            <a:endParaRPr lang="en-US" dirty="0">
              <a:ea typeface="ＭＳ Ｐゴシック" pitchFamily="1" charset="-128"/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81000" y="202980"/>
            <a:ext cx="8229600" cy="13716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</a:rPr>
              <a:t>References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914650" y="21256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501070" y="1431940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1" charset="2"/>
              <a:buChar char="n"/>
              <a:defRPr sz="3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1" charset="2"/>
              <a:buChar char="¨"/>
              <a:defRPr sz="28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1" charset="2"/>
              <a:buChar char="n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1" charset="2"/>
              <a:buChar char="¨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1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r>
              <a:rPr lang="en-US" sz="2400" b="0" dirty="0"/>
              <a:t> T. </a:t>
            </a:r>
            <a:r>
              <a:rPr lang="en-US" sz="2400" b="0" dirty="0" err="1"/>
              <a:t>Roughgarden</a:t>
            </a:r>
            <a:r>
              <a:rPr lang="en-US" sz="2400" b="0" dirty="0"/>
              <a:t>, Twenty Lectures on Algorithmic Game Theory, 2016. </a:t>
            </a:r>
          </a:p>
          <a:p>
            <a:endParaRPr lang="en-US" sz="2400" b="0" dirty="0"/>
          </a:p>
          <a:p>
            <a:r>
              <a:rPr lang="en-US" sz="2400" b="0" dirty="0"/>
              <a:t>N. Nisan, T. </a:t>
            </a:r>
            <a:r>
              <a:rPr lang="en-US" sz="2400" b="0" dirty="0" err="1"/>
              <a:t>Roughgarden</a:t>
            </a:r>
            <a:r>
              <a:rPr lang="en-US" sz="2400" b="0" dirty="0"/>
              <a:t>, E. </a:t>
            </a:r>
            <a:r>
              <a:rPr lang="en-US" sz="2400" b="0" dirty="0" err="1"/>
              <a:t>Tardos</a:t>
            </a:r>
            <a:r>
              <a:rPr lang="en-US" sz="2400" b="0" dirty="0"/>
              <a:t>, and V. </a:t>
            </a:r>
            <a:r>
              <a:rPr lang="en-US" sz="2400" b="0" dirty="0" err="1"/>
              <a:t>Vazirani</a:t>
            </a:r>
            <a:r>
              <a:rPr lang="en-US" sz="2400" b="0" dirty="0"/>
              <a:t> (editors), Algorithmic Game Theory, 2007. (Book available online for free.)</a:t>
            </a:r>
            <a:br>
              <a:rPr lang="en-US" sz="2400" dirty="0"/>
            </a:br>
            <a:endParaRPr lang="en-US" sz="2400" dirty="0"/>
          </a:p>
          <a:p>
            <a:r>
              <a:rPr lang="en-US" sz="2400" b="0" dirty="0"/>
              <a:t>M. Osborne and A. Rubinstein, A Course in Game Theory, 1994.</a:t>
            </a:r>
            <a:br>
              <a:rPr lang="en-US" sz="2400" dirty="0"/>
            </a:br>
            <a:endParaRPr lang="en-US" sz="2400" dirty="0"/>
          </a:p>
          <a:p>
            <a:r>
              <a:rPr lang="en-US" sz="2400" b="0" dirty="0"/>
              <a:t>R. Myerson, Game Theory: Analysis of conflict, 1991.</a:t>
            </a:r>
            <a:br>
              <a:rPr lang="en-US" sz="2400" dirty="0"/>
            </a:br>
            <a:br>
              <a:rPr lang="en-US" sz="2400" dirty="0"/>
            </a:br>
            <a:r>
              <a:rPr lang="en-US" sz="2400" b="0" dirty="0"/>
              <a:t>Recent papers, and lecture notes from other similar course</a:t>
            </a:r>
            <a:endParaRPr lang="en-US" sz="2400" b="0" kern="0" dirty="0">
              <a:ea typeface="ＭＳ Ｐゴシック" pitchFamily="1" charset="-128"/>
            </a:endParaRPr>
          </a:p>
          <a:p>
            <a:pPr marL="0" indent="0">
              <a:buFont typeface="Wingdings" pitchFamily="1" charset="2"/>
              <a:buNone/>
            </a:pPr>
            <a:endParaRPr lang="en-US" sz="2400" b="0" kern="0" dirty="0"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2001343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6"/>
  <p:tag name="DEFAULTWIDTH" val="615"/>
  <p:tag name="DEFAULTHEIGHT" val="542"/>
</p:tagLst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Times New Roman" charset="0"/>
            <a:cs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Times New Roman" charset="0"/>
            <a:cs typeface="Times New Roman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F:\program\Templates\Presentation Designs\Sumi Painting.pot</Template>
  <TotalTime>88190</TotalTime>
  <Words>784</Words>
  <Application>Microsoft Office PowerPoint</Application>
  <PresentationFormat>On-screen Show (4:3)</PresentationFormat>
  <Paragraphs>232</Paragraphs>
  <Slides>30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ＭＳ Ｐゴシック</vt:lpstr>
      <vt:lpstr>宋体</vt:lpstr>
      <vt:lpstr>Arial</vt:lpstr>
      <vt:lpstr>Arial Black</vt:lpstr>
      <vt:lpstr>Cambria Math</vt:lpstr>
      <vt:lpstr>Times New Roman</vt:lpstr>
      <vt:lpstr>Wingdings</vt:lpstr>
      <vt:lpstr>Pixel</vt:lpstr>
      <vt:lpstr>PowerPoint Presentation</vt:lpstr>
      <vt:lpstr>PowerPoint Presentation</vt:lpstr>
      <vt:lpstr>PowerPoint Presentation</vt:lpstr>
      <vt:lpstr>Chicken (Traffic Light) </vt:lpstr>
      <vt:lpstr>AGT, in addition, focuses on designing efficient algorithms to compute solutions necessary to make accurate prediction.  </vt:lpstr>
      <vt:lpstr>PowerPoint Presentation</vt:lpstr>
      <vt:lpstr>PowerPoint Presentation</vt:lpstr>
      <vt:lpstr>PowerPoint Presentation</vt:lpstr>
      <vt:lpstr>References</vt:lpstr>
      <vt:lpstr>Useful links</vt:lpstr>
      <vt:lpstr>3 Broad Goals</vt:lpstr>
      <vt:lpstr>Goal #1</vt:lpstr>
      <vt:lpstr>Prisoner’s Dilemma</vt:lpstr>
      <vt:lpstr>Prisoner’s Dilemma</vt:lpstr>
      <vt:lpstr>Rock-Paper-Scissors</vt:lpstr>
      <vt:lpstr>PowerPoint Presentation</vt:lpstr>
      <vt:lpstr>Tragedy of commons</vt:lpstr>
      <vt:lpstr>Goal #2</vt:lpstr>
      <vt:lpstr>Braess’ Paradox</vt:lpstr>
      <vt:lpstr>Braess’ Paradox</vt:lpstr>
      <vt:lpstr>Braess’ Paradox</vt:lpstr>
      <vt:lpstr>Braess’ Paradox</vt:lpstr>
      <vt:lpstr>PowerPoint Presentation</vt:lpstr>
      <vt:lpstr>Goal #3</vt:lpstr>
      <vt:lpstr>At the core of large industries</vt:lpstr>
      <vt:lpstr>At the core of large industries</vt:lpstr>
      <vt:lpstr>PowerPoint Presentation</vt:lpstr>
      <vt:lpstr>Fun Fact!</vt:lpstr>
      <vt:lpstr>Food for Thought</vt:lpstr>
      <vt:lpstr>Food for Thought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SPLC</dc:title>
  <dc:creator>Vijay Vazirani</dc:creator>
  <cp:lastModifiedBy>Ruta Mehta</cp:lastModifiedBy>
  <cp:revision>621</cp:revision>
  <dcterms:created xsi:type="dcterms:W3CDTF">2012-02-15T01:29:08Z</dcterms:created>
  <dcterms:modified xsi:type="dcterms:W3CDTF">2018-08-28T20:14:51Z</dcterms:modified>
</cp:coreProperties>
</file>