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7.xml" ContentType="application/vnd.openxmlformats-officedocument.presentationml.tags+xml"/>
  <Override PartName="/ppt/notesSlides/notesSlide38.xml" ContentType="application/vnd.openxmlformats-officedocument.presentationml.notesSlide+xml"/>
  <Override PartName="/ppt/tags/tag8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9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0.xml" ContentType="application/vnd.openxmlformats-officedocument.presentationml.tags+xml"/>
  <Override PartName="/ppt/notesSlides/notesSlide43.xml" ContentType="application/vnd.openxmlformats-officedocument.presentationml.notesSlide+xml"/>
  <Override PartName="/ppt/tags/tag11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959" r:id="rId3"/>
    <p:sldId id="961" r:id="rId4"/>
    <p:sldId id="962" r:id="rId5"/>
    <p:sldId id="964" r:id="rId6"/>
    <p:sldId id="965" r:id="rId7"/>
    <p:sldId id="966" r:id="rId8"/>
    <p:sldId id="967" r:id="rId9"/>
    <p:sldId id="968" r:id="rId10"/>
    <p:sldId id="969" r:id="rId11"/>
    <p:sldId id="970" r:id="rId12"/>
    <p:sldId id="971" r:id="rId13"/>
    <p:sldId id="972" r:id="rId14"/>
    <p:sldId id="973" r:id="rId15"/>
    <p:sldId id="974" r:id="rId16"/>
    <p:sldId id="976" r:id="rId17"/>
    <p:sldId id="977" r:id="rId18"/>
    <p:sldId id="978" r:id="rId19"/>
    <p:sldId id="979" r:id="rId20"/>
    <p:sldId id="980" r:id="rId21"/>
    <p:sldId id="981" r:id="rId22"/>
    <p:sldId id="982" r:id="rId23"/>
    <p:sldId id="983" r:id="rId24"/>
    <p:sldId id="984" r:id="rId25"/>
    <p:sldId id="985" r:id="rId26"/>
    <p:sldId id="986" r:id="rId27"/>
    <p:sldId id="987" r:id="rId28"/>
    <p:sldId id="988" r:id="rId29"/>
    <p:sldId id="989" r:id="rId30"/>
    <p:sldId id="990" r:id="rId31"/>
    <p:sldId id="1013" r:id="rId32"/>
    <p:sldId id="992" r:id="rId33"/>
    <p:sldId id="993" r:id="rId34"/>
    <p:sldId id="994" r:id="rId35"/>
    <p:sldId id="995" r:id="rId36"/>
    <p:sldId id="996" r:id="rId37"/>
    <p:sldId id="1000" r:id="rId38"/>
    <p:sldId id="998" r:id="rId39"/>
    <p:sldId id="999" r:id="rId40"/>
    <p:sldId id="862" r:id="rId41"/>
    <p:sldId id="1014" r:id="rId42"/>
    <p:sldId id="1001" r:id="rId43"/>
    <p:sldId id="1005" r:id="rId44"/>
    <p:sldId id="955" r:id="rId45"/>
    <p:sldId id="1015" r:id="rId46"/>
    <p:sldId id="1006" r:id="rId47"/>
    <p:sldId id="1007" r:id="rId48"/>
    <p:sldId id="1008" r:id="rId49"/>
    <p:sldId id="1009" r:id="rId50"/>
    <p:sldId id="1010" r:id="rId51"/>
    <p:sldId id="1011" r:id="rId52"/>
    <p:sldId id="10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1DA54"/>
    <a:srgbClr val="EE1802"/>
    <a:srgbClr val="FFC5C5"/>
    <a:srgbClr val="FF8585"/>
    <a:srgbClr val="D41602"/>
    <a:srgbClr val="E5C3EF"/>
    <a:srgbClr val="DE005A"/>
    <a:srgbClr val="EA005F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6" autoAdjust="0"/>
    <p:restoredTop sz="90451" autoAdjust="0"/>
  </p:normalViewPr>
  <p:slideViewPr>
    <p:cSldViewPr>
      <p:cViewPr varScale="1">
        <p:scale>
          <a:sx n="69" d="100"/>
          <a:sy n="69" d="100"/>
        </p:scale>
        <p:origin x="6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52FB-925B-4EE5-91BD-44D7BA50A70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3BA-1AA6-48F2-A840-6F9A2592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16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17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19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9E97E-16E4-554D-B225-053D90983AC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32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33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DE36E-09BC-FE40-A741-0FBD51C8DF08}" type="slidenum">
              <a:rPr lang="en-US">
                <a:solidFill>
                  <a:prstClr val="black"/>
                </a:solidFill>
                <a:latin typeface="Tahoma" pitchFamily="28" charset="0"/>
              </a:rPr>
              <a:pPr/>
              <a:t>34</a:t>
            </a:fld>
            <a:endParaRPr lang="en-US">
              <a:solidFill>
                <a:prstClr val="black"/>
              </a:solidFill>
              <a:latin typeface="Tahoma" pitchFamily="2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35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36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37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39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45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48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50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52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Exercise: Show that PPAD is a subset of PPP.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2098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4770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3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1" charset="0"/>
              </a:defRPr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fld id="{31B64C77-61C5-47DC-A1E7-0097BE906F8C}" type="datetimeFigureOut">
              <a:rPr lang="en-US" smtClean="0"/>
              <a:t>9/6/2018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en.wikipedia.org/wiki/Heine-Cantor_theorem" TargetMode="External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2.png"/><Relationship Id="rId7" Type="http://schemas.openxmlformats.org/officeDocument/2006/relationships/image" Target="../media/image14.emf"/><Relationship Id="rId12" Type="http://schemas.openxmlformats.org/officeDocument/2006/relationships/hyperlink" Target="http://en.wikipedia.org/wiki/Heine-Cantor_theore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5.png"/><Relationship Id="rId5" Type="http://schemas.openxmlformats.org/officeDocument/2006/relationships/image" Target="../media/image12.emf"/><Relationship Id="rId10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openxmlformats.org/officeDocument/2006/relationships/image" Target="../media/image12.e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15.png"/><Relationship Id="rId5" Type="http://schemas.openxmlformats.org/officeDocument/2006/relationships/image" Target="../media/image14.emf"/><Relationship Id="rId1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3.emf"/><Relationship Id="rId14" Type="http://schemas.openxmlformats.org/officeDocument/2006/relationships/hyperlink" Target="http://en.wikipedia.org/wiki/Heine-Cantor_theorem" TargetMode="Externa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3.png"/><Relationship Id="rId5" Type="http://schemas.openxmlformats.org/officeDocument/2006/relationships/image" Target="../media/image13.emf"/><Relationship Id="rId15" Type="http://schemas.openxmlformats.org/officeDocument/2006/relationships/image" Target="../media/image12.png"/><Relationship Id="rId4" Type="http://schemas.openxmlformats.org/officeDocument/2006/relationships/image" Target="../media/image12.emf"/><Relationship Id="rId9" Type="http://schemas.openxmlformats.org/officeDocument/2006/relationships/image" Target="../media/image14.png"/><Relationship Id="rId14" Type="http://schemas.openxmlformats.org/officeDocument/2006/relationships/hyperlink" Target="http://en.wikipedia.org/wiki/Heine-Cantor_theorem" TargetMode="Externa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15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png"/><Relationship Id="rId5" Type="http://schemas.openxmlformats.org/officeDocument/2006/relationships/image" Target="../media/image13.emf"/><Relationship Id="rId1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2.emf"/><Relationship Id="rId14" Type="http://schemas.openxmlformats.org/officeDocument/2006/relationships/hyperlink" Target="http://en.wikipedia.org/wiki/Heine-Cantor_theore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3.emf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2.emf"/><Relationship Id="rId11" Type="http://schemas.openxmlformats.org/officeDocument/2006/relationships/image" Target="../media/image62.png"/><Relationship Id="rId5" Type="http://schemas.openxmlformats.org/officeDocument/2006/relationships/image" Target="../media/image51.emf"/><Relationship Id="rId10" Type="http://schemas.openxmlformats.org/officeDocument/2006/relationships/image" Target="../media/image61.png"/><Relationship Id="rId4" Type="http://schemas.openxmlformats.org/officeDocument/2006/relationships/image" Target="../media/image50.emf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9769" y="990599"/>
            <a:ext cx="64090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  <a:cs typeface="Andalus" pitchFamily="18" charset="-78"/>
              </a:rPr>
              <a:t>Nash and related problems;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  <a:cs typeface="Andalus" pitchFamily="18" charset="-78"/>
              </a:rPr>
              <a:t>PPAD and other TFNP classes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24" y="3124200"/>
            <a:ext cx="900220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CS598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Ruta</a:t>
            </a:r>
            <a:r>
              <a:rPr lang="en-US" sz="3600" dirty="0"/>
              <a:t> Mehta</a:t>
            </a:r>
          </a:p>
          <a:p>
            <a:pPr algn="ctr"/>
            <a:endParaRPr lang="en-US" sz="3600" dirty="0"/>
          </a:p>
          <a:p>
            <a:pPr algn="ctr"/>
            <a:r>
              <a:rPr lang="en-US" sz="2800" dirty="0"/>
              <a:t>Most slides are borrowed from C. </a:t>
            </a:r>
            <a:r>
              <a:rPr lang="en-US" sz="2800" dirty="0" err="1"/>
              <a:t>Daskalakis’s</a:t>
            </a:r>
            <a:r>
              <a:rPr lang="en-US" sz="2800" dirty="0"/>
              <a:t> presentations.</a:t>
            </a:r>
            <a:endParaRPr lang="en-US" sz="3600" dirty="0"/>
          </a:p>
        </p:txBody>
      </p:sp>
      <p:sp>
        <p:nvSpPr>
          <p:cNvPr id="4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181600" y="2587627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31" charset="0"/>
                <a:sym typeface="Symbol" pitchFamily="31" charset="2"/>
              </a:rPr>
              <a:t>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4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4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, continuous</a:t>
            </a:r>
            <a:br>
              <a:rPr lang="en-US" sz="2400" dirty="0">
                <a:latin typeface="Times New Roman" pitchFamily="31" charset="0"/>
                <a:sym typeface="Symbol" pitchFamily="31" charset="2"/>
              </a:rPr>
            </a:br>
            <a:r>
              <a:rPr lang="en-US" sz="2400" dirty="0"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400" dirty="0">
                <a:latin typeface="Times New Roman" pitchFamily="31" charset="0"/>
                <a:sym typeface="Symbol" pitchFamily="31" charset="2"/>
              </a:rPr>
            </a:br>
            <a:r>
              <a:rPr lang="en-US" sz="2400" dirty="0">
                <a:latin typeface="Times New Roman" pitchFamily="31" charset="0"/>
                <a:sym typeface="Symbol" pitchFamily="31" charset="2"/>
              </a:rPr>
              <a:t>fixed points </a:t>
            </a:r>
            <a:r>
              <a:rPr lang="en-US" sz="2400" dirty="0" err="1">
                <a:latin typeface="Times New Roman" pitchFamily="31" charset="0"/>
                <a:sym typeface="Symbol" pitchFamily="31" charset="2"/>
              </a:rPr>
              <a:t>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 Nash eq.</a:t>
            </a: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0389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Visualizing Nash’s Proof</a:t>
            </a: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4572000" y="3352800"/>
            <a:ext cx="457200" cy="304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49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84817" y="2039625"/>
            <a:ext cx="3659187" cy="2909887"/>
          </a:xfrm>
          <a:prstGeom prst="rect">
            <a:avLst/>
          </a:prstGeom>
          <a:solidFill>
            <a:srgbClr val="9F64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Visualizing Nash’s Proof</a:t>
            </a:r>
          </a:p>
        </p:txBody>
      </p:sp>
      <p:graphicFrame>
        <p:nvGraphicFramePr>
          <p:cNvPr id="1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64115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2174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Visualizing Nash’s Proof</a:t>
            </a:r>
          </a:p>
        </p:txBody>
      </p:sp>
      <p:graphicFrame>
        <p:nvGraphicFramePr>
          <p:cNvPr id="1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64115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</p:spTree>
    <p:extLst>
      <p:ext uri="{BB962C8B-B14F-4D97-AF65-F5344CB8AC3E}">
        <p14:creationId xmlns:p14="http://schemas.microsoft.com/office/powerpoint/2010/main" val="24980094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Visualizing Nash’s Proof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graphicFrame>
        <p:nvGraphicFramePr>
          <p:cNvPr id="2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78157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7216010" y="5300347"/>
            <a:ext cx="2080390" cy="1790384"/>
            <a:chOff x="7216010" y="5300347"/>
            <a:chExt cx="2080390" cy="1790384"/>
          </a:xfrm>
        </p:grpSpPr>
        <p:grpSp>
          <p:nvGrpSpPr>
            <p:cNvPr id="26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31" name="Picture 30" descr="colors2b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3674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16010" y="5300347"/>
            <a:ext cx="2080390" cy="1790384"/>
            <a:chOff x="7216010" y="5300347"/>
            <a:chExt cx="2080390" cy="1790384"/>
          </a:xfrm>
        </p:grpSpPr>
        <p:grpSp>
          <p:nvGrpSpPr>
            <p:cNvPr id="2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5" name="Picture 14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334000" y="2511109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: 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cont.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fixed point  Nash eq.</a:t>
            </a: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1" name="Picture 23" descr="matching_cropp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053909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cropped_with_fiel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9100" y="2028509"/>
            <a:ext cx="3690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0"/>
          <p:cNvSpPr>
            <a:spLocks noRot="1" noChangeArrowheads="1"/>
          </p:cNvSpPr>
          <p:nvPr/>
        </p:nvSpPr>
        <p:spPr bwMode="auto">
          <a:xfrm>
            <a:off x="7005638" y="5059047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31" charset="0"/>
                <a:sym typeface="Symbol" pitchFamily="31" charset="2"/>
              </a:rPr>
              <a:t>fixed point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H="1" flipV="1">
            <a:off x="7399338" y="3535047"/>
            <a:ext cx="6096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33750" y="1765300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387600" y="1793875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-82550" y="4017963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-82550" y="3408363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5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Visualizing Nash’s Proof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graphicFrame>
        <p:nvGraphicFramePr>
          <p:cNvPr id="31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78157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33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51669" cy="802105"/>
            <a:chOff x="1549401" y="2171699"/>
            <a:chExt cx="715166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59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dirty="0" err="1">
                  <a:latin typeface="Times New Roman"/>
                  <a:cs typeface="Times New Roman"/>
                </a:rPr>
                <a:t>Brouwer</a:t>
              </a:r>
              <a:r>
                <a:rPr lang="en-US" sz="2800" dirty="0">
                  <a:latin typeface="Times New Roman"/>
                  <a:cs typeface="Times New Roman"/>
                </a:rPr>
                <a:t>,</a:t>
              </a:r>
              <a:r>
                <a:rPr lang="en-US" sz="2800" b="1" dirty="0">
                  <a:latin typeface="Times New Roman"/>
                  <a:cs typeface="Times New Roman"/>
                </a:rPr>
                <a:t> </a:t>
              </a:r>
              <a:r>
                <a:rPr lang="en-US" sz="2800" b="1" dirty="0" err="1">
                  <a:latin typeface="Times New Roman"/>
                  <a:cs typeface="Times New Roman"/>
                </a:rPr>
                <a:t>Sperner</a:t>
              </a:r>
              <a:endParaRPr lang="en-US" sz="28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65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292210" y="5300347"/>
            <a:ext cx="2080390" cy="1790384"/>
            <a:chOff x="7216010" y="5300347"/>
            <a:chExt cx="2080390" cy="1790384"/>
          </a:xfrm>
        </p:grpSpPr>
        <p:grpSp>
          <p:nvGrpSpPr>
            <p:cNvPr id="8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88" name="Picture 87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89" name="Rectangle 8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31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ight Brace 104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96727" y="55869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07" name="Left Brace 106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151903" y="330871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blue</a:t>
            </a:r>
          </a:p>
        </p:txBody>
      </p:sp>
      <p:sp>
        <p:nvSpPr>
          <p:cNvPr id="109" name="Right Brace 108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0" name="Left Brace 109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 </a:t>
            </a:r>
            <a:r>
              <a:rPr lang="en-US" dirty="0">
                <a:solidFill>
                  <a:srgbClr val="F9FF00"/>
                </a:solidFill>
              </a:rPr>
              <a:t>yellow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65100" y="5994400"/>
            <a:ext cx="86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39263" y="1771320"/>
            <a:ext cx="14999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legal boundary coloring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7292210" y="5300347"/>
            <a:ext cx="2080390" cy="1790384"/>
            <a:chOff x="7216010" y="5300347"/>
            <a:chExt cx="2080390" cy="1790384"/>
          </a:xfrm>
        </p:grpSpPr>
        <p:grpSp>
          <p:nvGrpSpPr>
            <p:cNvPr id="74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79" name="Picture 78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80" name="Rectangle 79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8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65100" y="59944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  <p:sp>
        <p:nvSpPr>
          <p:cNvPr id="144" name="Right Brace 143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6" name="Left Brace 145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8" name="Right Brace 147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9" name="Left Brace 148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996727" y="55869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151903" y="330871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blue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 </a:t>
            </a:r>
            <a:r>
              <a:rPr lang="en-US" dirty="0">
                <a:solidFill>
                  <a:srgbClr val="F9FF00"/>
                </a:solidFill>
              </a:rPr>
              <a:t>yellow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339263" y="1771320"/>
            <a:ext cx="14999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legal boundary coloring</a:t>
            </a:r>
          </a:p>
        </p:txBody>
      </p:sp>
      <p:sp>
        <p:nvSpPr>
          <p:cNvPr id="124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61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8" name="AutoShape 141"/>
          <p:cNvSpPr>
            <a:spLocks noChangeArrowheads="1"/>
          </p:cNvSpPr>
          <p:nvPr/>
        </p:nvSpPr>
        <p:spPr bwMode="auto">
          <a:xfrm flipH="1" flipV="1">
            <a:off x="2644015" y="354606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0" name="AutoShape 141"/>
          <p:cNvSpPr>
            <a:spLocks noChangeArrowheads="1"/>
          </p:cNvSpPr>
          <p:nvPr/>
        </p:nvSpPr>
        <p:spPr bwMode="auto">
          <a:xfrm>
            <a:off x="3264674" y="2495024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>
            <a:off x="3264674" y="404822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AutoShape 141"/>
          <p:cNvSpPr>
            <a:spLocks noChangeArrowheads="1"/>
          </p:cNvSpPr>
          <p:nvPr/>
        </p:nvSpPr>
        <p:spPr bwMode="auto">
          <a:xfrm>
            <a:off x="5721909" y="45630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5757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5100" y="59944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</p:spTree>
    <p:extLst>
      <p:ext uri="{BB962C8B-B14F-4D97-AF65-F5344CB8AC3E}">
        <p14:creationId xmlns:p14="http://schemas.microsoft.com/office/powerpoint/2010/main" val="244360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036854" cy="802105"/>
            <a:chOff x="1549401" y="2171699"/>
            <a:chExt cx="7036854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744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Existence Theorems: </a:t>
              </a:r>
              <a:r>
                <a:rPr lang="en-US" sz="2800" b="1" dirty="0">
                  <a:latin typeface="Times New Roman"/>
                  <a:cs typeface="Times New Roman"/>
                </a:rPr>
                <a:t>Nash</a:t>
              </a:r>
              <a:r>
                <a:rPr lang="en-US" sz="2800" dirty="0">
                  <a:latin typeface="Times New Roman"/>
                  <a:cs typeface="Times New Roman"/>
                </a:rPr>
                <a:t>, </a:t>
              </a:r>
              <a:r>
                <a:rPr lang="en-US" sz="2800" dirty="0" err="1">
                  <a:solidFill>
                    <a:schemeClr val="accent5"/>
                  </a:solidFill>
                  <a:latin typeface="Times New Roman"/>
                  <a:cs typeface="Times New Roman"/>
                </a:rPr>
                <a:t>Brouwer</a:t>
              </a:r>
              <a:r>
                <a:rPr lang="en-US" sz="2800" dirty="0">
                  <a:solidFill>
                    <a:schemeClr val="accent5"/>
                  </a:solidFill>
                  <a:latin typeface="Times New Roman"/>
                  <a:cs typeface="Times New Roman"/>
                </a:rPr>
                <a:t>, </a:t>
              </a:r>
              <a:r>
                <a:rPr lang="en-US" sz="2800" dirty="0" err="1">
                  <a:solidFill>
                    <a:schemeClr val="accent5"/>
                  </a:solidFill>
                  <a:latin typeface="Times New Roman"/>
                  <a:cs typeface="Times New Roman"/>
                </a:rPr>
                <a:t>Sperner</a:t>
              </a:r>
              <a:endParaRPr lang="en-US" sz="2800" dirty="0">
                <a:solidFill>
                  <a:schemeClr val="accent5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1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62082" y="4021749"/>
            <a:ext cx="416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/>
                <a:cs typeface="Times New Roman"/>
              </a:rPr>
              <a:t>Sperner</a:t>
            </a:r>
            <a:r>
              <a:rPr lang="en-US" sz="3600" i="1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sym typeface="Symbol"/>
              </a:rPr>
              <a:t></a:t>
            </a:r>
            <a:r>
              <a:rPr lang="en-US" sz="3600" dirty="0"/>
              <a:t> </a:t>
            </a:r>
            <a:r>
              <a:rPr lang="en-US" sz="3600" i="1" dirty="0" err="1">
                <a:latin typeface="Times New Roman"/>
                <a:cs typeface="Times New Roman"/>
              </a:rPr>
              <a:t>Brouwer</a:t>
            </a:r>
            <a:endParaRPr lang="en-US" sz="3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3166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3" name="Picture 52" descr="Snapshot 2010-02-17 01-44-14.tif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4038600" y="3251888"/>
            <a:ext cx="4051299" cy="3397087"/>
          </a:xfrm>
          <a:prstGeom prst="rect">
            <a:avLst/>
          </a:prstGeom>
        </p:spPr>
      </p:pic>
      <p:graphicFrame>
        <p:nvGraphicFramePr>
          <p:cNvPr id="10" name="Group 2"/>
          <p:cNvGraphicFramePr>
            <a:graphicFrameLocks noGrp="1"/>
          </p:cNvGraphicFramePr>
          <p:nvPr/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84340" y="916412"/>
                <a:ext cx="82262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/>
                    <a:cs typeface="Times New Roman"/>
                  </a:rPr>
                  <a:t>Given 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: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 err="1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1. </a:t>
                </a:r>
                <a:r>
                  <a:rPr lang="en-US" sz="2400" dirty="0">
                    <a:cs typeface="Times New Roman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&gt;0</m:t>
                    </m:r>
                  </m:oMath>
                </a14:m>
                <a:r>
                  <a:rPr lang="en-US" sz="2400" dirty="0">
                    <a:cs typeface="Times New Roman"/>
                  </a:rPr>
                  <a:t>, existence of approximate fixed point |</a:t>
                </a:r>
                <a:r>
                  <a:rPr lang="en-US" sz="2400" i="1" dirty="0">
                    <a:cs typeface="Times New Roman"/>
                  </a:rPr>
                  <a:t>f</a:t>
                </a:r>
                <a:r>
                  <a:rPr lang="en-US" sz="2400" dirty="0">
                    <a:cs typeface="Times New Roman"/>
                  </a:rPr>
                  <a:t>(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)-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</m:oMath>
                </a14:m>
                <a:r>
                  <a:rPr lang="en-US" sz="2400" dirty="0">
                    <a:cs typeface="Times New Roman"/>
                  </a:rPr>
                  <a:t>, can be shown via </a:t>
                </a:r>
                <a:r>
                  <a:rPr lang="en-US" sz="2400" dirty="0" err="1">
                    <a:cs typeface="Times New Roman"/>
                  </a:rPr>
                  <a:t>Sperner’s</a:t>
                </a:r>
                <a:r>
                  <a:rPr lang="en-US" sz="2400" dirty="0">
                    <a:cs typeface="Times New Roman"/>
                  </a:rPr>
                  <a:t> lemma. </a:t>
                </a:r>
              </a:p>
              <a:p>
                <a:r>
                  <a:rPr lang="en-US" sz="2400" dirty="0">
                    <a:cs typeface="Times New Roman"/>
                  </a:rPr>
                  <a:t>2. Then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→0</m:t>
                    </m:r>
                  </m:oMath>
                </a14:m>
                <a:endParaRPr lang="en-US" sz="2400" dirty="0">
                  <a:cs typeface="Times New Roman"/>
                </a:endParaRPr>
              </a:p>
              <a:p>
                <a:pPr>
                  <a:buFontTx/>
                  <a:buChar char="-"/>
                </a:pP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For 1: Triangulate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; 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0" y="916412"/>
                <a:ext cx="8226260" cy="2308324"/>
              </a:xfrm>
              <a:prstGeom prst="rect">
                <a:avLst/>
              </a:prstGeom>
              <a:blipFill>
                <a:blip r:embed="rId3"/>
                <a:stretch>
                  <a:fillRect l="-1111" t="-2375" r="-140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>
                <a:effectLst/>
                <a:sym typeface="Symbol"/>
              </a:rPr>
              <a:t></a:t>
            </a:r>
            <a:r>
              <a:rPr lang="en-US" sz="3600" dirty="0">
                <a:effectLst/>
              </a:rPr>
              <a:t> </a:t>
            </a:r>
            <a:r>
              <a:rPr lang="en-US" sz="3600" b="1" dirty="0" err="1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73500" y="3110436"/>
            <a:ext cx="4406900" cy="3695700"/>
            <a:chOff x="3873500" y="3110436"/>
            <a:chExt cx="4406900" cy="3695700"/>
          </a:xfrm>
        </p:grpSpPr>
        <p:sp>
          <p:nvSpPr>
            <p:cNvPr id="11" name="Oval 89"/>
            <p:cNvSpPr>
              <a:spLocks noChangeArrowheads="1"/>
            </p:cNvSpPr>
            <p:nvPr/>
          </p:nvSpPr>
          <p:spPr bwMode="auto">
            <a:xfrm>
              <a:off x="38735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Oval 90"/>
            <p:cNvSpPr>
              <a:spLocks noChangeArrowheads="1"/>
            </p:cNvSpPr>
            <p:nvPr/>
          </p:nvSpPr>
          <p:spPr bwMode="auto">
            <a:xfrm>
              <a:off x="47117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Oval 91"/>
            <p:cNvSpPr>
              <a:spLocks noChangeArrowheads="1"/>
            </p:cNvSpPr>
            <p:nvPr/>
          </p:nvSpPr>
          <p:spPr bwMode="auto">
            <a:xfrm>
              <a:off x="54991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Oval 92"/>
            <p:cNvSpPr>
              <a:spLocks noChangeArrowheads="1"/>
            </p:cNvSpPr>
            <p:nvPr/>
          </p:nvSpPr>
          <p:spPr bwMode="auto">
            <a:xfrm>
              <a:off x="63373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Oval 93"/>
            <p:cNvSpPr>
              <a:spLocks noChangeArrowheads="1"/>
            </p:cNvSpPr>
            <p:nvPr/>
          </p:nvSpPr>
          <p:spPr bwMode="auto">
            <a:xfrm>
              <a:off x="71374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Oval 94"/>
            <p:cNvSpPr>
              <a:spLocks noChangeArrowheads="1"/>
            </p:cNvSpPr>
            <p:nvPr/>
          </p:nvSpPr>
          <p:spPr bwMode="auto">
            <a:xfrm>
              <a:off x="79629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Oval 96"/>
            <p:cNvSpPr>
              <a:spLocks noChangeArrowheads="1"/>
            </p:cNvSpPr>
            <p:nvPr/>
          </p:nvSpPr>
          <p:spPr bwMode="auto">
            <a:xfrm>
              <a:off x="38735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Oval 97"/>
            <p:cNvSpPr>
              <a:spLocks noChangeArrowheads="1"/>
            </p:cNvSpPr>
            <p:nvPr/>
          </p:nvSpPr>
          <p:spPr bwMode="auto">
            <a:xfrm>
              <a:off x="47117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Oval 98"/>
            <p:cNvSpPr>
              <a:spLocks noChangeArrowheads="1"/>
            </p:cNvSpPr>
            <p:nvPr/>
          </p:nvSpPr>
          <p:spPr bwMode="auto">
            <a:xfrm>
              <a:off x="54991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Oval 99"/>
            <p:cNvSpPr>
              <a:spLocks noChangeArrowheads="1"/>
            </p:cNvSpPr>
            <p:nvPr/>
          </p:nvSpPr>
          <p:spPr bwMode="auto">
            <a:xfrm>
              <a:off x="63373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2" name="Oval 100"/>
            <p:cNvSpPr>
              <a:spLocks noChangeArrowheads="1"/>
            </p:cNvSpPr>
            <p:nvPr/>
          </p:nvSpPr>
          <p:spPr bwMode="auto">
            <a:xfrm>
              <a:off x="71374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3" name="Oval 101"/>
            <p:cNvSpPr>
              <a:spLocks noChangeArrowheads="1"/>
            </p:cNvSpPr>
            <p:nvPr/>
          </p:nvSpPr>
          <p:spPr bwMode="auto">
            <a:xfrm>
              <a:off x="79629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5" name="Oval 103"/>
            <p:cNvSpPr>
              <a:spLocks noChangeArrowheads="1"/>
            </p:cNvSpPr>
            <p:nvPr/>
          </p:nvSpPr>
          <p:spPr bwMode="auto">
            <a:xfrm>
              <a:off x="38735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6" name="Oval 104"/>
            <p:cNvSpPr>
              <a:spLocks noChangeArrowheads="1"/>
            </p:cNvSpPr>
            <p:nvPr/>
          </p:nvSpPr>
          <p:spPr bwMode="auto">
            <a:xfrm>
              <a:off x="47117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7" name="Oval 105"/>
            <p:cNvSpPr>
              <a:spLocks noChangeArrowheads="1"/>
            </p:cNvSpPr>
            <p:nvPr/>
          </p:nvSpPr>
          <p:spPr bwMode="auto">
            <a:xfrm>
              <a:off x="54991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8" name="Oval 106"/>
            <p:cNvSpPr>
              <a:spLocks noChangeArrowheads="1"/>
            </p:cNvSpPr>
            <p:nvPr/>
          </p:nvSpPr>
          <p:spPr bwMode="auto">
            <a:xfrm>
              <a:off x="63373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9" name="Oval 107"/>
            <p:cNvSpPr>
              <a:spLocks noChangeArrowheads="1"/>
            </p:cNvSpPr>
            <p:nvPr/>
          </p:nvSpPr>
          <p:spPr bwMode="auto">
            <a:xfrm>
              <a:off x="71374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" name="Oval 108"/>
            <p:cNvSpPr>
              <a:spLocks noChangeArrowheads="1"/>
            </p:cNvSpPr>
            <p:nvPr/>
          </p:nvSpPr>
          <p:spPr bwMode="auto">
            <a:xfrm>
              <a:off x="79629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2" name="Oval 110"/>
            <p:cNvSpPr>
              <a:spLocks noChangeArrowheads="1"/>
            </p:cNvSpPr>
            <p:nvPr/>
          </p:nvSpPr>
          <p:spPr bwMode="auto">
            <a:xfrm>
              <a:off x="38735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3" name="Oval 111"/>
            <p:cNvSpPr>
              <a:spLocks noChangeArrowheads="1"/>
            </p:cNvSpPr>
            <p:nvPr/>
          </p:nvSpPr>
          <p:spPr bwMode="auto">
            <a:xfrm>
              <a:off x="47117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4" name="Oval 112"/>
            <p:cNvSpPr>
              <a:spLocks noChangeArrowheads="1"/>
            </p:cNvSpPr>
            <p:nvPr/>
          </p:nvSpPr>
          <p:spPr bwMode="auto">
            <a:xfrm>
              <a:off x="54991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Oval 113"/>
            <p:cNvSpPr>
              <a:spLocks noChangeArrowheads="1"/>
            </p:cNvSpPr>
            <p:nvPr/>
          </p:nvSpPr>
          <p:spPr bwMode="auto">
            <a:xfrm>
              <a:off x="63373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6" name="Oval 114"/>
            <p:cNvSpPr>
              <a:spLocks noChangeArrowheads="1"/>
            </p:cNvSpPr>
            <p:nvPr/>
          </p:nvSpPr>
          <p:spPr bwMode="auto">
            <a:xfrm>
              <a:off x="71374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" name="Oval 115"/>
            <p:cNvSpPr>
              <a:spLocks noChangeArrowheads="1"/>
            </p:cNvSpPr>
            <p:nvPr/>
          </p:nvSpPr>
          <p:spPr bwMode="auto">
            <a:xfrm>
              <a:off x="79629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9" name="Oval 117"/>
            <p:cNvSpPr>
              <a:spLocks noChangeArrowheads="1"/>
            </p:cNvSpPr>
            <p:nvPr/>
          </p:nvSpPr>
          <p:spPr bwMode="auto">
            <a:xfrm>
              <a:off x="38862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" name="Oval 118"/>
            <p:cNvSpPr>
              <a:spLocks noChangeArrowheads="1"/>
            </p:cNvSpPr>
            <p:nvPr/>
          </p:nvSpPr>
          <p:spPr bwMode="auto">
            <a:xfrm>
              <a:off x="47244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1" name="Oval 119"/>
            <p:cNvSpPr>
              <a:spLocks noChangeArrowheads="1"/>
            </p:cNvSpPr>
            <p:nvPr/>
          </p:nvSpPr>
          <p:spPr bwMode="auto">
            <a:xfrm>
              <a:off x="55118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2" name="Oval 120"/>
            <p:cNvSpPr>
              <a:spLocks noChangeArrowheads="1"/>
            </p:cNvSpPr>
            <p:nvPr/>
          </p:nvSpPr>
          <p:spPr bwMode="auto">
            <a:xfrm>
              <a:off x="63500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3" name="Oval 121"/>
            <p:cNvSpPr>
              <a:spLocks noChangeArrowheads="1"/>
            </p:cNvSpPr>
            <p:nvPr/>
          </p:nvSpPr>
          <p:spPr bwMode="auto">
            <a:xfrm>
              <a:off x="71501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4" name="Oval 122"/>
            <p:cNvSpPr>
              <a:spLocks noChangeArrowheads="1"/>
            </p:cNvSpPr>
            <p:nvPr/>
          </p:nvSpPr>
          <p:spPr bwMode="auto">
            <a:xfrm>
              <a:off x="79756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6" name="Oval 124"/>
            <p:cNvSpPr>
              <a:spLocks noChangeArrowheads="1"/>
            </p:cNvSpPr>
            <p:nvPr/>
          </p:nvSpPr>
          <p:spPr bwMode="auto">
            <a:xfrm>
              <a:off x="38735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47" name="Oval 125"/>
            <p:cNvSpPr>
              <a:spLocks noChangeArrowheads="1"/>
            </p:cNvSpPr>
            <p:nvPr/>
          </p:nvSpPr>
          <p:spPr bwMode="auto">
            <a:xfrm>
              <a:off x="47117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48" name="Oval 126"/>
            <p:cNvSpPr>
              <a:spLocks noChangeArrowheads="1"/>
            </p:cNvSpPr>
            <p:nvPr/>
          </p:nvSpPr>
          <p:spPr bwMode="auto">
            <a:xfrm>
              <a:off x="54991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49" name="Oval 127"/>
            <p:cNvSpPr>
              <a:spLocks noChangeArrowheads="1"/>
            </p:cNvSpPr>
            <p:nvPr/>
          </p:nvSpPr>
          <p:spPr bwMode="auto">
            <a:xfrm>
              <a:off x="63373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50" name="Oval 128"/>
            <p:cNvSpPr>
              <a:spLocks noChangeArrowheads="1"/>
            </p:cNvSpPr>
            <p:nvPr/>
          </p:nvSpPr>
          <p:spPr bwMode="auto">
            <a:xfrm>
              <a:off x="71374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51" name="Oval 129"/>
            <p:cNvSpPr>
              <a:spLocks noChangeArrowheads="1"/>
            </p:cNvSpPr>
            <p:nvPr/>
          </p:nvSpPr>
          <p:spPr bwMode="auto">
            <a:xfrm>
              <a:off x="79629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8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2" name="Picture 22" descr="cropped_with_fiel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3262837"/>
            <a:ext cx="4051300" cy="3386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28123"/>
              </p:ext>
            </p:extLst>
          </p:nvPr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>
                <a:effectLst/>
                <a:sym typeface="Symbol"/>
              </a:rPr>
              <a:t></a:t>
            </a:r>
            <a:r>
              <a:rPr lang="en-US" sz="3600" dirty="0">
                <a:effectLst/>
              </a:rPr>
              <a:t> </a:t>
            </a:r>
            <a:r>
              <a:rPr lang="en-US" sz="3600" b="1" dirty="0" err="1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89"/>
          <p:cNvSpPr>
            <a:spLocks noChangeArrowheads="1"/>
          </p:cNvSpPr>
          <p:nvPr/>
        </p:nvSpPr>
        <p:spPr bwMode="auto">
          <a:xfrm>
            <a:off x="38735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90"/>
          <p:cNvSpPr>
            <a:spLocks noChangeArrowheads="1"/>
          </p:cNvSpPr>
          <p:nvPr/>
        </p:nvSpPr>
        <p:spPr bwMode="auto">
          <a:xfrm>
            <a:off x="47117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91"/>
          <p:cNvSpPr>
            <a:spLocks noChangeArrowheads="1"/>
          </p:cNvSpPr>
          <p:nvPr/>
        </p:nvSpPr>
        <p:spPr bwMode="auto">
          <a:xfrm>
            <a:off x="54991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63373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93"/>
          <p:cNvSpPr>
            <a:spLocks noChangeArrowheads="1"/>
          </p:cNvSpPr>
          <p:nvPr/>
        </p:nvSpPr>
        <p:spPr bwMode="auto">
          <a:xfrm>
            <a:off x="71374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79629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Oval 96"/>
          <p:cNvSpPr>
            <a:spLocks noChangeArrowheads="1"/>
          </p:cNvSpPr>
          <p:nvPr/>
        </p:nvSpPr>
        <p:spPr bwMode="auto">
          <a:xfrm>
            <a:off x="38735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97"/>
          <p:cNvSpPr>
            <a:spLocks noChangeArrowheads="1"/>
          </p:cNvSpPr>
          <p:nvPr/>
        </p:nvSpPr>
        <p:spPr bwMode="auto">
          <a:xfrm>
            <a:off x="47117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98"/>
          <p:cNvSpPr>
            <a:spLocks noChangeArrowheads="1"/>
          </p:cNvSpPr>
          <p:nvPr/>
        </p:nvSpPr>
        <p:spPr bwMode="auto">
          <a:xfrm>
            <a:off x="54991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63373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auto">
          <a:xfrm>
            <a:off x="71374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Oval 101"/>
          <p:cNvSpPr>
            <a:spLocks noChangeArrowheads="1"/>
          </p:cNvSpPr>
          <p:nvPr/>
        </p:nvSpPr>
        <p:spPr bwMode="auto">
          <a:xfrm>
            <a:off x="79629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Oval 103"/>
          <p:cNvSpPr>
            <a:spLocks noChangeArrowheads="1"/>
          </p:cNvSpPr>
          <p:nvPr/>
        </p:nvSpPr>
        <p:spPr bwMode="auto">
          <a:xfrm>
            <a:off x="38735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Oval 104"/>
          <p:cNvSpPr>
            <a:spLocks noChangeArrowheads="1"/>
          </p:cNvSpPr>
          <p:nvPr/>
        </p:nvSpPr>
        <p:spPr bwMode="auto">
          <a:xfrm>
            <a:off x="47117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Oval 105"/>
          <p:cNvSpPr>
            <a:spLocks noChangeArrowheads="1"/>
          </p:cNvSpPr>
          <p:nvPr/>
        </p:nvSpPr>
        <p:spPr bwMode="auto">
          <a:xfrm>
            <a:off x="54991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106"/>
          <p:cNvSpPr>
            <a:spLocks noChangeArrowheads="1"/>
          </p:cNvSpPr>
          <p:nvPr/>
        </p:nvSpPr>
        <p:spPr bwMode="auto">
          <a:xfrm>
            <a:off x="63373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107"/>
          <p:cNvSpPr>
            <a:spLocks noChangeArrowheads="1"/>
          </p:cNvSpPr>
          <p:nvPr/>
        </p:nvSpPr>
        <p:spPr bwMode="auto">
          <a:xfrm>
            <a:off x="71374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108"/>
          <p:cNvSpPr>
            <a:spLocks noChangeArrowheads="1"/>
          </p:cNvSpPr>
          <p:nvPr/>
        </p:nvSpPr>
        <p:spPr bwMode="auto">
          <a:xfrm>
            <a:off x="79629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110"/>
          <p:cNvSpPr>
            <a:spLocks noChangeArrowheads="1"/>
          </p:cNvSpPr>
          <p:nvPr/>
        </p:nvSpPr>
        <p:spPr bwMode="auto">
          <a:xfrm>
            <a:off x="38735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Oval 111"/>
          <p:cNvSpPr>
            <a:spLocks noChangeArrowheads="1"/>
          </p:cNvSpPr>
          <p:nvPr/>
        </p:nvSpPr>
        <p:spPr bwMode="auto">
          <a:xfrm>
            <a:off x="47117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112"/>
          <p:cNvSpPr>
            <a:spLocks noChangeArrowheads="1"/>
          </p:cNvSpPr>
          <p:nvPr/>
        </p:nvSpPr>
        <p:spPr bwMode="auto">
          <a:xfrm>
            <a:off x="54991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113"/>
          <p:cNvSpPr>
            <a:spLocks noChangeArrowheads="1"/>
          </p:cNvSpPr>
          <p:nvPr/>
        </p:nvSpPr>
        <p:spPr bwMode="auto">
          <a:xfrm>
            <a:off x="63373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114"/>
          <p:cNvSpPr>
            <a:spLocks noChangeArrowheads="1"/>
          </p:cNvSpPr>
          <p:nvPr/>
        </p:nvSpPr>
        <p:spPr bwMode="auto">
          <a:xfrm>
            <a:off x="71374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115"/>
          <p:cNvSpPr>
            <a:spLocks noChangeArrowheads="1"/>
          </p:cNvSpPr>
          <p:nvPr/>
        </p:nvSpPr>
        <p:spPr bwMode="auto">
          <a:xfrm>
            <a:off x="79629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117"/>
          <p:cNvSpPr>
            <a:spLocks noChangeArrowheads="1"/>
          </p:cNvSpPr>
          <p:nvPr/>
        </p:nvSpPr>
        <p:spPr bwMode="auto">
          <a:xfrm>
            <a:off x="38862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" name="Oval 118"/>
          <p:cNvSpPr>
            <a:spLocks noChangeArrowheads="1"/>
          </p:cNvSpPr>
          <p:nvPr/>
        </p:nvSpPr>
        <p:spPr bwMode="auto">
          <a:xfrm>
            <a:off x="47244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" name="Oval 119"/>
          <p:cNvSpPr>
            <a:spLocks noChangeArrowheads="1"/>
          </p:cNvSpPr>
          <p:nvPr/>
        </p:nvSpPr>
        <p:spPr bwMode="auto">
          <a:xfrm>
            <a:off x="55118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>
            <a:off x="63500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Oval 121"/>
          <p:cNvSpPr>
            <a:spLocks noChangeArrowheads="1"/>
          </p:cNvSpPr>
          <p:nvPr/>
        </p:nvSpPr>
        <p:spPr bwMode="auto">
          <a:xfrm>
            <a:off x="71501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" name="Oval 122"/>
          <p:cNvSpPr>
            <a:spLocks noChangeArrowheads="1"/>
          </p:cNvSpPr>
          <p:nvPr/>
        </p:nvSpPr>
        <p:spPr bwMode="auto">
          <a:xfrm>
            <a:off x="79756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" name="Oval 124"/>
          <p:cNvSpPr>
            <a:spLocks noChangeArrowheads="1"/>
          </p:cNvSpPr>
          <p:nvPr/>
        </p:nvSpPr>
        <p:spPr bwMode="auto">
          <a:xfrm>
            <a:off x="38735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7" name="Oval 125"/>
          <p:cNvSpPr>
            <a:spLocks noChangeArrowheads="1"/>
          </p:cNvSpPr>
          <p:nvPr/>
        </p:nvSpPr>
        <p:spPr bwMode="auto">
          <a:xfrm>
            <a:off x="47117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8" name="Oval 126"/>
          <p:cNvSpPr>
            <a:spLocks noChangeArrowheads="1"/>
          </p:cNvSpPr>
          <p:nvPr/>
        </p:nvSpPr>
        <p:spPr bwMode="auto">
          <a:xfrm>
            <a:off x="54991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9" name="Oval 127"/>
          <p:cNvSpPr>
            <a:spLocks noChangeArrowheads="1"/>
          </p:cNvSpPr>
          <p:nvPr/>
        </p:nvSpPr>
        <p:spPr bwMode="auto">
          <a:xfrm>
            <a:off x="63373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0" name="Oval 128"/>
          <p:cNvSpPr>
            <a:spLocks noChangeArrowheads="1"/>
          </p:cNvSpPr>
          <p:nvPr/>
        </p:nvSpPr>
        <p:spPr bwMode="auto">
          <a:xfrm>
            <a:off x="71374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1" name="Oval 129"/>
          <p:cNvSpPr>
            <a:spLocks noChangeArrowheads="1"/>
          </p:cNvSpPr>
          <p:nvPr/>
        </p:nvSpPr>
        <p:spPr bwMode="auto">
          <a:xfrm>
            <a:off x="79629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384340" y="916412"/>
                <a:ext cx="822626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/>
                    <a:cs typeface="Times New Roman"/>
                  </a:rPr>
                  <a:t>Given 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: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 err="1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1.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&gt;0</m:t>
                    </m:r>
                  </m:oMath>
                </a14:m>
                <a:r>
                  <a:rPr lang="en-US" sz="2400" dirty="0">
                    <a:latin typeface="Times New Roman"/>
                    <a:cs typeface="Times New Roman"/>
                  </a:rPr>
                  <a:t>, existence of approximate fixed point |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f</a:t>
                </a:r>
                <a:r>
                  <a:rPr lang="en-US" sz="2400" dirty="0">
                    <a:latin typeface="Times New Roman"/>
                    <a:cs typeface="Times New Roman"/>
                  </a:rPr>
                  <a:t>(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latin typeface="Times New Roman"/>
                    <a:cs typeface="Times New Roman"/>
                  </a:rPr>
                  <a:t>)-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latin typeface="Times New Roman"/>
                    <a:cs typeface="Times New Roman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</m:oMath>
                </a14:m>
                <a:r>
                  <a:rPr lang="en-US" sz="2400" dirty="0">
                    <a:latin typeface="Times New Roman"/>
                    <a:cs typeface="Times New Roman"/>
                  </a:rPr>
                  <a:t>, can be shown via </a:t>
                </a:r>
                <a:r>
                  <a:rPr lang="en-US" sz="2400" dirty="0" err="1">
                    <a:latin typeface="Times New Roman"/>
                    <a:cs typeface="Times New Roman"/>
                  </a:rPr>
                  <a:t>Sperner’s</a:t>
                </a:r>
                <a:r>
                  <a:rPr lang="en-US" sz="2400" dirty="0">
                    <a:latin typeface="Times New Roman"/>
                    <a:cs typeface="Times New Roman"/>
                  </a:rPr>
                  <a:t> lemma. </a:t>
                </a: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2. Then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→0</m:t>
                    </m:r>
                  </m:oMath>
                </a14:m>
                <a:endParaRPr lang="en-US" sz="2400" dirty="0">
                  <a:latin typeface="Times New Roman"/>
                  <a:cs typeface="Times New Roman"/>
                </a:endParaRPr>
              </a:p>
              <a:p>
                <a:pPr>
                  <a:buFontTx/>
                  <a:buChar char="-"/>
                </a:pP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For 1: Triangulate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;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then color points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according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to the direction of 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(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400" dirty="0" err="1">
                    <a:latin typeface="Times New Roman"/>
                    <a:cs typeface="Times New Roman"/>
                  </a:rPr>
                  <a:t>)-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latin typeface="Times New Roman"/>
                    <a:cs typeface="Times New Roman"/>
                  </a:rPr>
                  <a:t>;</a:t>
                </a:r>
              </a:p>
              <a:p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0" y="916412"/>
                <a:ext cx="8226260" cy="3416320"/>
              </a:xfrm>
              <a:prstGeom prst="rect">
                <a:avLst/>
              </a:prstGeom>
              <a:blipFill>
                <a:blip r:embed="rId3"/>
                <a:stretch>
                  <a:fillRect l="-1111" t="-1604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62000" y="4247244"/>
            <a:ext cx="2080390" cy="1790384"/>
            <a:chOff x="7216010" y="5300347"/>
            <a:chExt cx="2080390" cy="1790384"/>
          </a:xfrm>
        </p:grpSpPr>
        <p:grpSp>
          <p:nvGrpSpPr>
            <p:cNvPr id="56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61" name="Picture 60" descr="colors2b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47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384340" y="916412"/>
                <a:ext cx="822626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/>
                    <a:cs typeface="Times New Roman"/>
                  </a:rPr>
                  <a:t>Given 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: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 err="1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1. </a:t>
                </a:r>
                <a:r>
                  <a:rPr lang="en-US" sz="2400" dirty="0">
                    <a:cs typeface="Times New Roman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&gt;0</m:t>
                    </m:r>
                  </m:oMath>
                </a14:m>
                <a:r>
                  <a:rPr lang="en-US" sz="2400" dirty="0">
                    <a:cs typeface="Times New Roman"/>
                  </a:rPr>
                  <a:t>, existence of approximate fixed point |</a:t>
                </a:r>
                <a:r>
                  <a:rPr lang="en-US" sz="2400" i="1" dirty="0">
                    <a:cs typeface="Times New Roman"/>
                  </a:rPr>
                  <a:t>f</a:t>
                </a:r>
                <a:r>
                  <a:rPr lang="en-US" sz="2400" dirty="0">
                    <a:cs typeface="Times New Roman"/>
                  </a:rPr>
                  <a:t>(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)-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</m:oMath>
                </a14:m>
                <a:r>
                  <a:rPr lang="en-US" sz="2400" dirty="0">
                    <a:cs typeface="Times New Roman"/>
                  </a:rPr>
                  <a:t>, can be shown via </a:t>
                </a:r>
                <a:r>
                  <a:rPr lang="en-US" sz="2400" dirty="0" err="1">
                    <a:cs typeface="Times New Roman"/>
                  </a:rPr>
                  <a:t>Sperner’s</a:t>
                </a:r>
                <a:r>
                  <a:rPr lang="en-US" sz="2400" dirty="0">
                    <a:cs typeface="Times New Roman"/>
                  </a:rPr>
                  <a:t> lemma. </a:t>
                </a:r>
              </a:p>
              <a:p>
                <a:r>
                  <a:rPr lang="en-US" sz="2400" dirty="0">
                    <a:cs typeface="Times New Roman"/>
                  </a:rPr>
                  <a:t>2. Then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→0</m:t>
                    </m:r>
                  </m:oMath>
                </a14:m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</a:p>
              <a:p>
                <a:pPr>
                  <a:buFontTx/>
                  <a:buChar char="-"/>
                </a:pP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For 1: Triangulate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;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then color points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according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to the direction of (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f </a:t>
                </a:r>
                <a:r>
                  <a:rPr lang="en-US" sz="2400" dirty="0">
                    <a:latin typeface="Times New Roman"/>
                    <a:cs typeface="Times New Roman"/>
                  </a:rPr>
                  <a:t>(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latin typeface="Times New Roman"/>
                    <a:cs typeface="Times New Roman"/>
                  </a:rPr>
                  <a:t>)-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latin typeface="Times New Roman"/>
                    <a:cs typeface="Times New Roman"/>
                  </a:rPr>
                  <a:t>);</a:t>
                </a:r>
              </a:p>
              <a:p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0" y="916412"/>
                <a:ext cx="8226260" cy="3416320"/>
              </a:xfrm>
              <a:prstGeom prst="rect">
                <a:avLst/>
              </a:prstGeom>
              <a:blipFill>
                <a:blip r:embed="rId2"/>
                <a:stretch>
                  <a:fillRect l="-1111" t="-1604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2" descr="cropped_with_fiel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1" y="3262837"/>
            <a:ext cx="40513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2"/>
          <p:cNvGraphicFramePr>
            <a:graphicFrameLocks noGrp="1"/>
          </p:cNvGraphicFramePr>
          <p:nvPr/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>
                <a:effectLst/>
                <a:sym typeface="Symbol"/>
              </a:rPr>
              <a:t></a:t>
            </a:r>
            <a:r>
              <a:rPr lang="en-US" sz="3600" dirty="0">
                <a:effectLst/>
              </a:rPr>
              <a:t> </a:t>
            </a:r>
            <a:r>
              <a:rPr lang="en-US" sz="3600" b="1" dirty="0" err="1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89"/>
          <p:cNvSpPr>
            <a:spLocks noChangeArrowheads="1"/>
          </p:cNvSpPr>
          <p:nvPr/>
        </p:nvSpPr>
        <p:spPr bwMode="auto">
          <a:xfrm>
            <a:off x="38735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90"/>
          <p:cNvSpPr>
            <a:spLocks noChangeArrowheads="1"/>
          </p:cNvSpPr>
          <p:nvPr/>
        </p:nvSpPr>
        <p:spPr bwMode="auto">
          <a:xfrm>
            <a:off x="47117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91"/>
          <p:cNvSpPr>
            <a:spLocks noChangeArrowheads="1"/>
          </p:cNvSpPr>
          <p:nvPr/>
        </p:nvSpPr>
        <p:spPr bwMode="auto">
          <a:xfrm>
            <a:off x="54991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63373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93"/>
          <p:cNvSpPr>
            <a:spLocks noChangeArrowheads="1"/>
          </p:cNvSpPr>
          <p:nvPr/>
        </p:nvSpPr>
        <p:spPr bwMode="auto">
          <a:xfrm>
            <a:off x="71374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79629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Oval 96"/>
          <p:cNvSpPr>
            <a:spLocks noChangeArrowheads="1"/>
          </p:cNvSpPr>
          <p:nvPr/>
        </p:nvSpPr>
        <p:spPr bwMode="auto">
          <a:xfrm>
            <a:off x="38735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97"/>
          <p:cNvSpPr>
            <a:spLocks noChangeArrowheads="1"/>
          </p:cNvSpPr>
          <p:nvPr/>
        </p:nvSpPr>
        <p:spPr bwMode="auto">
          <a:xfrm>
            <a:off x="47117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98"/>
          <p:cNvSpPr>
            <a:spLocks noChangeArrowheads="1"/>
          </p:cNvSpPr>
          <p:nvPr/>
        </p:nvSpPr>
        <p:spPr bwMode="auto">
          <a:xfrm>
            <a:off x="5499100" y="3770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63373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auto">
          <a:xfrm>
            <a:off x="71374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Oval 101"/>
          <p:cNvSpPr>
            <a:spLocks noChangeArrowheads="1"/>
          </p:cNvSpPr>
          <p:nvPr/>
        </p:nvSpPr>
        <p:spPr bwMode="auto">
          <a:xfrm>
            <a:off x="79629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Oval 103"/>
          <p:cNvSpPr>
            <a:spLocks noChangeArrowheads="1"/>
          </p:cNvSpPr>
          <p:nvPr/>
        </p:nvSpPr>
        <p:spPr bwMode="auto">
          <a:xfrm>
            <a:off x="38735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Oval 104"/>
          <p:cNvSpPr>
            <a:spLocks noChangeArrowheads="1"/>
          </p:cNvSpPr>
          <p:nvPr/>
        </p:nvSpPr>
        <p:spPr bwMode="auto">
          <a:xfrm>
            <a:off x="4711700" y="44566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Oval 105"/>
          <p:cNvSpPr>
            <a:spLocks noChangeArrowheads="1"/>
          </p:cNvSpPr>
          <p:nvPr/>
        </p:nvSpPr>
        <p:spPr bwMode="auto">
          <a:xfrm>
            <a:off x="54991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106"/>
          <p:cNvSpPr>
            <a:spLocks noChangeArrowheads="1"/>
          </p:cNvSpPr>
          <p:nvPr/>
        </p:nvSpPr>
        <p:spPr bwMode="auto">
          <a:xfrm>
            <a:off x="63373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107"/>
          <p:cNvSpPr>
            <a:spLocks noChangeArrowheads="1"/>
          </p:cNvSpPr>
          <p:nvPr/>
        </p:nvSpPr>
        <p:spPr bwMode="auto">
          <a:xfrm>
            <a:off x="71374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108"/>
          <p:cNvSpPr>
            <a:spLocks noChangeArrowheads="1"/>
          </p:cNvSpPr>
          <p:nvPr/>
        </p:nvSpPr>
        <p:spPr bwMode="auto">
          <a:xfrm>
            <a:off x="79629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110"/>
          <p:cNvSpPr>
            <a:spLocks noChangeArrowheads="1"/>
          </p:cNvSpPr>
          <p:nvPr/>
        </p:nvSpPr>
        <p:spPr bwMode="auto">
          <a:xfrm>
            <a:off x="38735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Oval 111"/>
          <p:cNvSpPr>
            <a:spLocks noChangeArrowheads="1"/>
          </p:cNvSpPr>
          <p:nvPr/>
        </p:nvSpPr>
        <p:spPr bwMode="auto">
          <a:xfrm>
            <a:off x="47117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112"/>
          <p:cNvSpPr>
            <a:spLocks noChangeArrowheads="1"/>
          </p:cNvSpPr>
          <p:nvPr/>
        </p:nvSpPr>
        <p:spPr bwMode="auto">
          <a:xfrm>
            <a:off x="54991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113"/>
          <p:cNvSpPr>
            <a:spLocks noChangeArrowheads="1"/>
          </p:cNvSpPr>
          <p:nvPr/>
        </p:nvSpPr>
        <p:spPr bwMode="auto">
          <a:xfrm>
            <a:off x="63373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114"/>
          <p:cNvSpPr>
            <a:spLocks noChangeArrowheads="1"/>
          </p:cNvSpPr>
          <p:nvPr/>
        </p:nvSpPr>
        <p:spPr bwMode="auto">
          <a:xfrm>
            <a:off x="71374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115"/>
          <p:cNvSpPr>
            <a:spLocks noChangeArrowheads="1"/>
          </p:cNvSpPr>
          <p:nvPr/>
        </p:nvSpPr>
        <p:spPr bwMode="auto">
          <a:xfrm>
            <a:off x="7962900" y="51424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117"/>
          <p:cNvSpPr>
            <a:spLocks noChangeArrowheads="1"/>
          </p:cNvSpPr>
          <p:nvPr/>
        </p:nvSpPr>
        <p:spPr bwMode="auto">
          <a:xfrm>
            <a:off x="3886200" y="5802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" name="Oval 118"/>
          <p:cNvSpPr>
            <a:spLocks noChangeArrowheads="1"/>
          </p:cNvSpPr>
          <p:nvPr/>
        </p:nvSpPr>
        <p:spPr bwMode="auto">
          <a:xfrm>
            <a:off x="4724400" y="5802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" name="Oval 119"/>
          <p:cNvSpPr>
            <a:spLocks noChangeArrowheads="1"/>
          </p:cNvSpPr>
          <p:nvPr/>
        </p:nvSpPr>
        <p:spPr bwMode="auto">
          <a:xfrm>
            <a:off x="55118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>
            <a:off x="63500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Oval 121"/>
          <p:cNvSpPr>
            <a:spLocks noChangeArrowheads="1"/>
          </p:cNvSpPr>
          <p:nvPr/>
        </p:nvSpPr>
        <p:spPr bwMode="auto">
          <a:xfrm>
            <a:off x="71501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" name="Oval 122"/>
          <p:cNvSpPr>
            <a:spLocks noChangeArrowheads="1"/>
          </p:cNvSpPr>
          <p:nvPr/>
        </p:nvSpPr>
        <p:spPr bwMode="auto">
          <a:xfrm>
            <a:off x="7975600" y="58028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" name="Oval 124"/>
          <p:cNvSpPr>
            <a:spLocks noChangeArrowheads="1"/>
          </p:cNvSpPr>
          <p:nvPr/>
        </p:nvSpPr>
        <p:spPr bwMode="auto">
          <a:xfrm>
            <a:off x="3873500" y="65013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7" name="Oval 125"/>
          <p:cNvSpPr>
            <a:spLocks noChangeArrowheads="1"/>
          </p:cNvSpPr>
          <p:nvPr/>
        </p:nvSpPr>
        <p:spPr bwMode="auto">
          <a:xfrm>
            <a:off x="47117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8" name="Oval 126"/>
          <p:cNvSpPr>
            <a:spLocks noChangeArrowheads="1"/>
          </p:cNvSpPr>
          <p:nvPr/>
        </p:nvSpPr>
        <p:spPr bwMode="auto">
          <a:xfrm>
            <a:off x="54991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9" name="Oval 127"/>
          <p:cNvSpPr>
            <a:spLocks noChangeArrowheads="1"/>
          </p:cNvSpPr>
          <p:nvPr/>
        </p:nvSpPr>
        <p:spPr bwMode="auto">
          <a:xfrm>
            <a:off x="63373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0" name="Oval 128"/>
          <p:cNvSpPr>
            <a:spLocks noChangeArrowheads="1"/>
          </p:cNvSpPr>
          <p:nvPr/>
        </p:nvSpPr>
        <p:spPr bwMode="auto">
          <a:xfrm>
            <a:off x="71374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1" name="Oval 129"/>
          <p:cNvSpPr>
            <a:spLocks noChangeArrowheads="1"/>
          </p:cNvSpPr>
          <p:nvPr/>
        </p:nvSpPr>
        <p:spPr bwMode="auto">
          <a:xfrm>
            <a:off x="7962900" y="65013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5800" y="4332732"/>
            <a:ext cx="1927990" cy="1622504"/>
            <a:chOff x="7216010" y="5300347"/>
            <a:chExt cx="2080390" cy="1790384"/>
          </a:xfrm>
        </p:grpSpPr>
        <p:grpSp>
          <p:nvGrpSpPr>
            <p:cNvPr id="5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58" name="Picture 57" descr="colors2b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846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384340" y="916412"/>
                <a:ext cx="830246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/>
                    <a:cs typeface="Times New Roman"/>
                  </a:rPr>
                  <a:t>Given 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: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 err="1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1. </a:t>
                </a:r>
                <a:r>
                  <a:rPr lang="en-US" sz="2400" dirty="0">
                    <a:cs typeface="Times New Roman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&gt;0</m:t>
                    </m:r>
                  </m:oMath>
                </a14:m>
                <a:r>
                  <a:rPr lang="en-US" sz="2400" dirty="0">
                    <a:cs typeface="Times New Roman"/>
                  </a:rPr>
                  <a:t>, existence of approximate fixed point |</a:t>
                </a:r>
                <a:r>
                  <a:rPr lang="en-US" sz="2400" i="1" dirty="0">
                    <a:cs typeface="Times New Roman"/>
                  </a:rPr>
                  <a:t>f</a:t>
                </a:r>
                <a:r>
                  <a:rPr lang="en-US" sz="2400" dirty="0">
                    <a:cs typeface="Times New Roman"/>
                  </a:rPr>
                  <a:t>(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)-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</m:oMath>
                </a14:m>
                <a:r>
                  <a:rPr lang="en-US" sz="2400" dirty="0">
                    <a:cs typeface="Times New Roman"/>
                  </a:rPr>
                  <a:t>, can be shown via </a:t>
                </a:r>
                <a:r>
                  <a:rPr lang="en-US" sz="2400" dirty="0" err="1">
                    <a:cs typeface="Times New Roman"/>
                  </a:rPr>
                  <a:t>Sperner’s</a:t>
                </a:r>
                <a:r>
                  <a:rPr lang="en-US" sz="2400" dirty="0">
                    <a:cs typeface="Times New Roman"/>
                  </a:rPr>
                  <a:t> lemma. </a:t>
                </a:r>
              </a:p>
              <a:p>
                <a:r>
                  <a:rPr lang="en-US" sz="2400" dirty="0">
                    <a:cs typeface="Times New Roman"/>
                  </a:rPr>
                  <a:t>2. Then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→0</m:t>
                    </m:r>
                  </m:oMath>
                </a14:m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</a:p>
              <a:p>
                <a:pPr>
                  <a:buFontTx/>
                  <a:buChar char="-"/>
                </a:pP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For 1: Triangulate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;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then color points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according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to the direction of </a:t>
                </a:r>
                <a:r>
                  <a:rPr lang="en-US" sz="2400" dirty="0">
                    <a:cs typeface="Times New Roman"/>
                  </a:rPr>
                  <a:t>(</a:t>
                </a:r>
                <a:r>
                  <a:rPr lang="en-US" sz="2400" i="1" dirty="0">
                    <a:cs typeface="Times New Roman"/>
                  </a:rPr>
                  <a:t>f </a:t>
                </a:r>
                <a:r>
                  <a:rPr lang="en-US" sz="2400" dirty="0">
                    <a:cs typeface="Times New Roman"/>
                  </a:rPr>
                  <a:t>(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)-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);</a:t>
                </a: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then apply </a:t>
                </a:r>
                <a:r>
                  <a:rPr lang="en-US" sz="2400" dirty="0" err="1">
                    <a:latin typeface="Times New Roman"/>
                    <a:cs typeface="Times New Roman"/>
                  </a:rPr>
                  <a:t>Sperner</a:t>
                </a:r>
                <a:r>
                  <a:rPr lang="en-US" sz="2400" dirty="0">
                    <a:latin typeface="Times New Roman"/>
                    <a:cs typeface="Times New Roman"/>
                  </a:rPr>
                  <a:t>.</a:t>
                </a:r>
              </a:p>
              <a:p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0" y="916412"/>
                <a:ext cx="8302460" cy="3785652"/>
              </a:xfrm>
              <a:prstGeom prst="rect">
                <a:avLst/>
              </a:prstGeom>
              <a:blipFill>
                <a:blip r:embed="rId2"/>
                <a:stretch>
                  <a:fillRect l="-1101" t="-1449" r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2" descr="cropped_with_fiel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1" y="3262837"/>
            <a:ext cx="40513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2"/>
          <p:cNvGraphicFramePr>
            <a:graphicFrameLocks noGrp="1"/>
          </p:cNvGraphicFramePr>
          <p:nvPr/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>
                <a:effectLst/>
                <a:sym typeface="Symbol"/>
              </a:rPr>
              <a:t></a:t>
            </a:r>
            <a:r>
              <a:rPr lang="en-US" sz="3600" dirty="0">
                <a:effectLst/>
              </a:rPr>
              <a:t> </a:t>
            </a:r>
            <a:r>
              <a:rPr lang="en-US" sz="3600" b="1" dirty="0" err="1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89"/>
          <p:cNvSpPr>
            <a:spLocks noChangeArrowheads="1"/>
          </p:cNvSpPr>
          <p:nvPr/>
        </p:nvSpPr>
        <p:spPr bwMode="auto">
          <a:xfrm>
            <a:off x="38735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90"/>
          <p:cNvSpPr>
            <a:spLocks noChangeArrowheads="1"/>
          </p:cNvSpPr>
          <p:nvPr/>
        </p:nvSpPr>
        <p:spPr bwMode="auto">
          <a:xfrm>
            <a:off x="47117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91"/>
          <p:cNvSpPr>
            <a:spLocks noChangeArrowheads="1"/>
          </p:cNvSpPr>
          <p:nvPr/>
        </p:nvSpPr>
        <p:spPr bwMode="auto">
          <a:xfrm>
            <a:off x="54991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63373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93"/>
          <p:cNvSpPr>
            <a:spLocks noChangeArrowheads="1"/>
          </p:cNvSpPr>
          <p:nvPr/>
        </p:nvSpPr>
        <p:spPr bwMode="auto">
          <a:xfrm>
            <a:off x="71374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79629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Oval 96"/>
          <p:cNvSpPr>
            <a:spLocks noChangeArrowheads="1"/>
          </p:cNvSpPr>
          <p:nvPr/>
        </p:nvSpPr>
        <p:spPr bwMode="auto">
          <a:xfrm>
            <a:off x="38735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97"/>
          <p:cNvSpPr>
            <a:spLocks noChangeArrowheads="1"/>
          </p:cNvSpPr>
          <p:nvPr/>
        </p:nvSpPr>
        <p:spPr bwMode="auto">
          <a:xfrm>
            <a:off x="47117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98"/>
          <p:cNvSpPr>
            <a:spLocks noChangeArrowheads="1"/>
          </p:cNvSpPr>
          <p:nvPr/>
        </p:nvSpPr>
        <p:spPr bwMode="auto">
          <a:xfrm>
            <a:off x="5499100" y="3770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63373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auto">
          <a:xfrm>
            <a:off x="71374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Oval 101"/>
          <p:cNvSpPr>
            <a:spLocks noChangeArrowheads="1"/>
          </p:cNvSpPr>
          <p:nvPr/>
        </p:nvSpPr>
        <p:spPr bwMode="auto">
          <a:xfrm>
            <a:off x="79629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Oval 103"/>
          <p:cNvSpPr>
            <a:spLocks noChangeArrowheads="1"/>
          </p:cNvSpPr>
          <p:nvPr/>
        </p:nvSpPr>
        <p:spPr bwMode="auto">
          <a:xfrm>
            <a:off x="38735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Oval 104"/>
          <p:cNvSpPr>
            <a:spLocks noChangeArrowheads="1"/>
          </p:cNvSpPr>
          <p:nvPr/>
        </p:nvSpPr>
        <p:spPr bwMode="auto">
          <a:xfrm>
            <a:off x="4711700" y="44566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Oval 105"/>
          <p:cNvSpPr>
            <a:spLocks noChangeArrowheads="1"/>
          </p:cNvSpPr>
          <p:nvPr/>
        </p:nvSpPr>
        <p:spPr bwMode="auto">
          <a:xfrm>
            <a:off x="54991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106"/>
          <p:cNvSpPr>
            <a:spLocks noChangeArrowheads="1"/>
          </p:cNvSpPr>
          <p:nvPr/>
        </p:nvSpPr>
        <p:spPr bwMode="auto">
          <a:xfrm>
            <a:off x="63373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107"/>
          <p:cNvSpPr>
            <a:spLocks noChangeArrowheads="1"/>
          </p:cNvSpPr>
          <p:nvPr/>
        </p:nvSpPr>
        <p:spPr bwMode="auto">
          <a:xfrm>
            <a:off x="71374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108"/>
          <p:cNvSpPr>
            <a:spLocks noChangeArrowheads="1"/>
          </p:cNvSpPr>
          <p:nvPr/>
        </p:nvSpPr>
        <p:spPr bwMode="auto">
          <a:xfrm>
            <a:off x="79629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110"/>
          <p:cNvSpPr>
            <a:spLocks noChangeArrowheads="1"/>
          </p:cNvSpPr>
          <p:nvPr/>
        </p:nvSpPr>
        <p:spPr bwMode="auto">
          <a:xfrm>
            <a:off x="38735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Oval 111"/>
          <p:cNvSpPr>
            <a:spLocks noChangeArrowheads="1"/>
          </p:cNvSpPr>
          <p:nvPr/>
        </p:nvSpPr>
        <p:spPr bwMode="auto">
          <a:xfrm>
            <a:off x="47117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112"/>
          <p:cNvSpPr>
            <a:spLocks noChangeArrowheads="1"/>
          </p:cNvSpPr>
          <p:nvPr/>
        </p:nvSpPr>
        <p:spPr bwMode="auto">
          <a:xfrm>
            <a:off x="54991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113"/>
          <p:cNvSpPr>
            <a:spLocks noChangeArrowheads="1"/>
          </p:cNvSpPr>
          <p:nvPr/>
        </p:nvSpPr>
        <p:spPr bwMode="auto">
          <a:xfrm>
            <a:off x="63373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114"/>
          <p:cNvSpPr>
            <a:spLocks noChangeArrowheads="1"/>
          </p:cNvSpPr>
          <p:nvPr/>
        </p:nvSpPr>
        <p:spPr bwMode="auto">
          <a:xfrm>
            <a:off x="71374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115"/>
          <p:cNvSpPr>
            <a:spLocks noChangeArrowheads="1"/>
          </p:cNvSpPr>
          <p:nvPr/>
        </p:nvSpPr>
        <p:spPr bwMode="auto">
          <a:xfrm>
            <a:off x="7962900" y="51424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117"/>
          <p:cNvSpPr>
            <a:spLocks noChangeArrowheads="1"/>
          </p:cNvSpPr>
          <p:nvPr/>
        </p:nvSpPr>
        <p:spPr bwMode="auto">
          <a:xfrm>
            <a:off x="3886200" y="5802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" name="Oval 118"/>
          <p:cNvSpPr>
            <a:spLocks noChangeArrowheads="1"/>
          </p:cNvSpPr>
          <p:nvPr/>
        </p:nvSpPr>
        <p:spPr bwMode="auto">
          <a:xfrm>
            <a:off x="4724400" y="5802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" name="Oval 119"/>
          <p:cNvSpPr>
            <a:spLocks noChangeArrowheads="1"/>
          </p:cNvSpPr>
          <p:nvPr/>
        </p:nvSpPr>
        <p:spPr bwMode="auto">
          <a:xfrm>
            <a:off x="55118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>
            <a:off x="63500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Oval 121"/>
          <p:cNvSpPr>
            <a:spLocks noChangeArrowheads="1"/>
          </p:cNvSpPr>
          <p:nvPr/>
        </p:nvSpPr>
        <p:spPr bwMode="auto">
          <a:xfrm>
            <a:off x="71501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" name="Oval 122"/>
          <p:cNvSpPr>
            <a:spLocks noChangeArrowheads="1"/>
          </p:cNvSpPr>
          <p:nvPr/>
        </p:nvSpPr>
        <p:spPr bwMode="auto">
          <a:xfrm>
            <a:off x="7975600" y="58028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" name="Oval 124"/>
          <p:cNvSpPr>
            <a:spLocks noChangeArrowheads="1"/>
          </p:cNvSpPr>
          <p:nvPr/>
        </p:nvSpPr>
        <p:spPr bwMode="auto">
          <a:xfrm>
            <a:off x="3873500" y="65013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7" name="Oval 125"/>
          <p:cNvSpPr>
            <a:spLocks noChangeArrowheads="1"/>
          </p:cNvSpPr>
          <p:nvPr/>
        </p:nvSpPr>
        <p:spPr bwMode="auto">
          <a:xfrm>
            <a:off x="47117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8" name="Oval 126"/>
          <p:cNvSpPr>
            <a:spLocks noChangeArrowheads="1"/>
          </p:cNvSpPr>
          <p:nvPr/>
        </p:nvSpPr>
        <p:spPr bwMode="auto">
          <a:xfrm>
            <a:off x="54991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9" name="Oval 127"/>
          <p:cNvSpPr>
            <a:spLocks noChangeArrowheads="1"/>
          </p:cNvSpPr>
          <p:nvPr/>
        </p:nvSpPr>
        <p:spPr bwMode="auto">
          <a:xfrm>
            <a:off x="63373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0" name="Oval 128"/>
          <p:cNvSpPr>
            <a:spLocks noChangeArrowheads="1"/>
          </p:cNvSpPr>
          <p:nvPr/>
        </p:nvSpPr>
        <p:spPr bwMode="auto">
          <a:xfrm>
            <a:off x="71374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1" name="Oval 129"/>
          <p:cNvSpPr>
            <a:spLocks noChangeArrowheads="1"/>
          </p:cNvSpPr>
          <p:nvPr/>
        </p:nvSpPr>
        <p:spPr bwMode="auto">
          <a:xfrm>
            <a:off x="7962900" y="65013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5800" y="4332732"/>
            <a:ext cx="1927990" cy="1622504"/>
            <a:chOff x="7216010" y="5300347"/>
            <a:chExt cx="2080390" cy="1790384"/>
          </a:xfrm>
        </p:grpSpPr>
        <p:grpSp>
          <p:nvGrpSpPr>
            <p:cNvPr id="5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58" name="Picture 57" descr="colors2b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03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(by the </a:t>
            </a:r>
            <a:r>
              <a:rPr lang="en-US" sz="2000" dirty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7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67902"/>
              </p:ext>
            </p:extLst>
          </p:nvPr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368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" name="TextBox 11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546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64383"/>
              </p:ext>
            </p:extLst>
          </p:nvPr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" name="Freeform 62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choose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 and </a:t>
                </a:r>
                <a:br>
                  <a:rPr lang="en-US" dirty="0">
                    <a:latin typeface="Times New Roman"/>
                    <a:cs typeface="Times New Roman"/>
                  </a:rPr>
                </a:br>
                <a:r>
                  <a:rPr lang="en-US" dirty="0">
                    <a:latin typeface="Times New Roman"/>
                    <a:cs typeface="Times New Roman"/>
                  </a:rPr>
                  <a:t>triangulate so that the diameter of cells is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4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6" name="TextBox 1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(by the </a:t>
            </a:r>
            <a:r>
              <a:rPr lang="en-US" sz="2000" dirty="0">
                <a:latin typeface="Times New Roman"/>
                <a:cs typeface="Times New Roman"/>
                <a:hlinkClick r:id="rId12" tooltip="Heine-Cantor theorem"/>
              </a:rPr>
              <a:t>Heine-Cantor theorem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8089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05608"/>
              </p:ext>
            </p:extLst>
          </p:nvPr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19"/>
          <p:cNvGrpSpPr>
            <a:grpSpLocks/>
          </p:cNvGrpSpPr>
          <p:nvPr/>
        </p:nvGrpSpPr>
        <p:grpSpPr>
          <a:xfrm>
            <a:off x="2393311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6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TextBox 141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color the nodes of the triangulation according to the direction of </a:t>
            </a:r>
          </a:p>
        </p:txBody>
      </p:sp>
      <p:sp>
        <p:nvSpPr>
          <p:cNvPr id="121" name="Freeform 120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choose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 and </a:t>
                </a:r>
                <a:br>
                  <a:rPr lang="en-US" dirty="0">
                    <a:latin typeface="Times New Roman"/>
                    <a:cs typeface="Times New Roman"/>
                  </a:rPr>
                </a:br>
                <a:r>
                  <a:rPr lang="en-US" dirty="0">
                    <a:latin typeface="Times New Roman"/>
                    <a:cs typeface="Times New Roman"/>
                  </a:rPr>
                  <a:t>triangulate so that the diameter of cells is</a:t>
                </a: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24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/>
          <p:cNvGrpSpPr/>
          <p:nvPr/>
        </p:nvGrpSpPr>
        <p:grpSpPr>
          <a:xfrm>
            <a:off x="19376" y="3521480"/>
            <a:ext cx="1927990" cy="1622504"/>
            <a:chOff x="7216010" y="5300347"/>
            <a:chExt cx="2080390" cy="1790384"/>
          </a:xfrm>
        </p:grpSpPr>
        <p:grpSp>
          <p:nvGrpSpPr>
            <p:cNvPr id="139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48" name="Picture 147" descr="colors2b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149" name="Rectangle 14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0" name="Rectangle 139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(by the </a:t>
            </a:r>
            <a:r>
              <a:rPr lang="en-US" sz="2000" dirty="0">
                <a:latin typeface="Times New Roman"/>
                <a:cs typeface="Times New Roman"/>
                <a:hlinkClick r:id="rId14" tooltip="Heine-Cantor theorem"/>
              </a:rPr>
              <a:t>Heine-Cantor theorem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81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19376" y="3521480"/>
            <a:ext cx="1927990" cy="1622504"/>
            <a:chOff x="7216010" y="5300347"/>
            <a:chExt cx="2080390" cy="1790384"/>
          </a:xfrm>
        </p:grpSpPr>
        <p:grpSp>
          <p:nvGrpSpPr>
            <p:cNvPr id="151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56" name="Picture 155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157" name="Rectangle 156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2" name="Rectangle 151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1</a:t>
              </a:r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21" name="AutoShape 212"/>
          <p:cNvSpPr>
            <a:spLocks noChangeArrowheads="1"/>
          </p:cNvSpPr>
          <p:nvPr/>
        </p:nvSpPr>
        <p:spPr bwMode="auto">
          <a:xfrm>
            <a:off x="3137674" y="4715930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119"/>
          <p:cNvGrpSpPr>
            <a:grpSpLocks/>
          </p:cNvGrpSpPr>
          <p:nvPr/>
        </p:nvGrpSpPr>
        <p:grpSpPr>
          <a:xfrm>
            <a:off x="2393311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color the nodes of the triangulation according to the direction of 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2699" y="5056611"/>
            <a:ext cx="24974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(tie-break at the boundary angles, so that the resulting coloring respects the boundary conditions required by </a:t>
            </a:r>
            <a:r>
              <a:rPr lang="en-US" dirty="0" err="1">
                <a:latin typeface="Times New Roman"/>
                <a:cs typeface="Times New Roman"/>
              </a:rPr>
              <a:t>Sperner’s</a:t>
            </a:r>
            <a:r>
              <a:rPr lang="en-US" dirty="0">
                <a:latin typeface="Times New Roman"/>
                <a:cs typeface="Times New Roman"/>
              </a:rPr>
              <a:t> lemma)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832598" y="5058886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find a </a:t>
            </a:r>
            <a:r>
              <a:rPr lang="en-US" dirty="0" err="1">
                <a:latin typeface="Times New Roman"/>
                <a:cs typeface="Times New Roman"/>
              </a:rPr>
              <a:t>trichromatic</a:t>
            </a:r>
            <a:r>
              <a:rPr lang="en-US" dirty="0">
                <a:latin typeface="Times New Roman"/>
                <a:cs typeface="Times New Roman"/>
              </a:rPr>
              <a:t> triangle, guaranteed by </a:t>
            </a:r>
            <a:r>
              <a:rPr lang="en-US" dirty="0" err="1">
                <a:latin typeface="Times New Roman"/>
                <a:cs typeface="Times New Roman"/>
              </a:rPr>
              <a:t>Sperner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5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135" name="Elbow Connector 134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color the nodes of the triangulation according to the direction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choose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 and </a:t>
                </a:r>
                <a:br>
                  <a:rPr lang="en-US" dirty="0">
                    <a:latin typeface="Times New Roman"/>
                    <a:cs typeface="Times New Roman"/>
                  </a:rPr>
                </a:br>
                <a:r>
                  <a:rPr lang="en-US" dirty="0">
                    <a:latin typeface="Times New Roman"/>
                    <a:cs typeface="Times New Roman"/>
                  </a:rPr>
                  <a:t>triangulate so that the diameter of cells is</a:t>
                </a: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24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(by the </a:t>
            </a:r>
            <a:r>
              <a:rPr lang="en-US" sz="2000" dirty="0">
                <a:latin typeface="Times New Roman"/>
                <a:cs typeface="Times New Roman"/>
                <a:hlinkClick r:id="rId14" tooltip="Heine-Cantor theorem"/>
              </a:rPr>
              <a:t>Heine-Cantor theorem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531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607190" y="3292684"/>
                <a:ext cx="4466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/>
                    <a:cs typeface="Times New Roman"/>
                  </a:rPr>
                  <a:t>Claim:</a:t>
                </a:r>
                <a:r>
                  <a:rPr lang="en-US" dirty="0">
                    <a:latin typeface="Times New Roman"/>
                    <a:cs typeface="Times New Roman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𝑧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a corner of a trichromatic triangle, then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90" y="3292684"/>
                <a:ext cx="446611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30" t="-4717" r="-163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pic>
            <p:nvPicPr>
              <p:cNvPr id="138" name="Picture 137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9" name="Picture 138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0" name="Picture 139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41" name="Picture 140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AutoShape 212"/>
          <p:cNvSpPr>
            <a:spLocks noChangeArrowheads="1"/>
          </p:cNvSpPr>
          <p:nvPr/>
        </p:nvSpPr>
        <p:spPr bwMode="auto">
          <a:xfrm>
            <a:off x="985663" y="4919549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85325"/>
              </p:ext>
            </p:extLst>
          </p:nvPr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119"/>
          <p:cNvGrpSpPr>
            <a:grpSpLocks/>
          </p:cNvGrpSpPr>
          <p:nvPr/>
        </p:nvGrpSpPr>
        <p:grpSpPr>
          <a:xfrm>
            <a:off x="241300" y="3257966"/>
            <a:ext cx="3959051" cy="3290056"/>
            <a:chOff x="1752600" y="1244600"/>
            <a:chExt cx="5346700" cy="4356100"/>
          </a:xfrm>
        </p:grpSpPr>
        <p:sp>
          <p:nvSpPr>
            <p:cNvPr id="145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607190" y="4038600"/>
                <a:ext cx="4290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/>
                      </a:rPr>
                      <m:t>min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⁡{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}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90" y="4038600"/>
                <a:ext cx="429069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278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135866" y="4575088"/>
                <a:ext cx="34019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  <a:cs typeface="Times New Roman"/>
                            </a:rPr>
                            <m:t>∞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cs typeface="Times New Roman"/>
                        </a:rPr>
                        <m:t>&lt;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𝛿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,    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&gt;0</m:t>
                      </m:r>
                    </m:oMath>
                  </m:oMathPara>
                </a14:m>
                <a:endParaRPr lang="en-US" sz="2000" dirty="0">
                  <a:cs typeface="Times New Roman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66" y="4575088"/>
                <a:ext cx="3401957" cy="400110"/>
              </a:xfrm>
              <a:prstGeom prst="rect">
                <a:avLst/>
              </a:prstGeom>
              <a:blipFill>
                <a:blip r:embed="rId1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92286" y="1669792"/>
            <a:ext cx="1786754" cy="1357794"/>
            <a:chOff x="7216010" y="5300347"/>
            <a:chExt cx="2080390" cy="1790384"/>
          </a:xfrm>
        </p:grpSpPr>
        <p:grpSp>
          <p:nvGrpSpPr>
            <p:cNvPr id="8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88" name="Picture 87" descr="colors2b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89" name="Rectangle 8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(by the </a:t>
            </a:r>
            <a:r>
              <a:rPr lang="en-US" sz="2000" dirty="0">
                <a:latin typeface="Times New Roman"/>
                <a:cs typeface="Times New Roman"/>
                <a:hlinkClick r:id="rId14" tooltip="Heine-Cantor theorem"/>
              </a:rPr>
              <a:t>Heine-Cantor theorem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187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7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95715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59689"/>
              </p:ext>
            </p:extLst>
          </p:nvPr>
        </p:nvGraphicFramePr>
        <p:xfrm>
          <a:off x="914400" y="2238305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2 , 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-1 , 1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-1 , 1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1, 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5654" name="Rectangle 38"/>
          <p:cNvSpPr>
            <a:spLocks noChangeArrowheads="1"/>
          </p:cNvSpPr>
          <p:nvPr/>
        </p:nvSpPr>
        <p:spPr bwMode="auto">
          <a:xfrm>
            <a:off x="304800" y="4884840"/>
            <a:ext cx="665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" pitchFamily="-111" charset="0"/>
              </a:rPr>
              <a:t>[Nash ’50]:</a:t>
            </a:r>
            <a:r>
              <a:rPr lang="en-US" sz="2400" i="1" dirty="0">
                <a:latin typeface="Times" pitchFamily="-111" charset="0"/>
              </a:rPr>
              <a:t> An equilibrium exists in every game.</a:t>
            </a:r>
            <a:endParaRPr lang="en-US" sz="2400" dirty="0">
              <a:latin typeface="Times" pitchFamily="-111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latin typeface="Times" pitchFamily="-111" charset="0"/>
            </a:endParaRPr>
          </a:p>
        </p:txBody>
      </p:sp>
      <p:sp>
        <p:nvSpPr>
          <p:cNvPr id="495709" name="Rectangle 93"/>
          <p:cNvSpPr>
            <a:spLocks noChangeArrowheads="1"/>
          </p:cNvSpPr>
          <p:nvPr/>
        </p:nvSpPr>
        <p:spPr bwMode="auto">
          <a:xfrm>
            <a:off x="204788" y="3228905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1/2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5710" name="Rectangle 94"/>
          <p:cNvSpPr>
            <a:spLocks noChangeArrowheads="1"/>
          </p:cNvSpPr>
          <p:nvPr/>
        </p:nvSpPr>
        <p:spPr bwMode="auto">
          <a:xfrm>
            <a:off x="228600" y="3940105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1/2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5711" name="Rectangle 95"/>
          <p:cNvSpPr>
            <a:spLocks noChangeArrowheads="1"/>
          </p:cNvSpPr>
          <p:nvPr/>
        </p:nvSpPr>
        <p:spPr bwMode="auto">
          <a:xfrm>
            <a:off x="2667000" y="1704905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2/5</a:t>
            </a:r>
          </a:p>
        </p:txBody>
      </p:sp>
      <p:sp>
        <p:nvSpPr>
          <p:cNvPr id="19466" name="Rectangle 97"/>
          <p:cNvSpPr>
            <a:spLocks noChangeArrowheads="1"/>
          </p:cNvSpPr>
          <p:nvPr/>
        </p:nvSpPr>
        <p:spPr bwMode="auto">
          <a:xfrm>
            <a:off x="5867400" y="2589142"/>
            <a:ext cx="3276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i="1" dirty="0">
                <a:latin typeface="Times" pitchFamily="-111" charset="0"/>
              </a:rPr>
              <a:t> A pair of randomized strategies so that no player has incentive to deviate if the other stays put.</a:t>
            </a:r>
            <a:endParaRPr lang="en-US" sz="2200" dirty="0">
              <a:latin typeface="Times" pitchFamily="-111" charset="0"/>
            </a:endParaRPr>
          </a:p>
        </p:txBody>
      </p:sp>
      <p:sp>
        <p:nvSpPr>
          <p:cNvPr id="19467" name="Rectangle 98"/>
          <p:cNvSpPr>
            <a:spLocks noChangeArrowheads="1"/>
          </p:cNvSpPr>
          <p:nvPr/>
        </p:nvSpPr>
        <p:spPr bwMode="auto">
          <a:xfrm>
            <a:off x="5486400" y="2176392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Times" pitchFamily="-111" charset="0"/>
              </a:rPr>
              <a:t>Equilibrium:</a:t>
            </a:r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3709988" y="1719192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3/5</a:t>
            </a: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99481" y="5420033"/>
            <a:ext cx="8537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  <a:sym typeface="Symbol"/>
              </a:rPr>
              <a:t>no poly-time algorithm known, despite intense effort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4788" y="-26736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 New Roman"/>
                <a:ea typeface="ＭＳ Ｐゴシック" pitchFamily="-111" charset="-128"/>
                <a:cs typeface="Times New Roman"/>
              </a:rPr>
              <a:t>Games and </a:t>
            </a:r>
            <a:r>
              <a:rPr lang="en-US" sz="3600" b="1" dirty="0" err="1">
                <a:effectLst/>
                <a:latin typeface="Times New Roman"/>
                <a:ea typeface="ＭＳ Ｐゴシック" pitchFamily="-111" charset="-128"/>
                <a:cs typeface="Times New Roman"/>
              </a:rPr>
              <a:t>Equilibria</a:t>
            </a:r>
            <a:endParaRPr lang="en-US" sz="3600" b="1" dirty="0">
              <a:effectLst/>
              <a:latin typeface="Times New Roman"/>
              <a:ea typeface="ＭＳ Ｐゴシック" pitchFamily="-111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8736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74700" y="1422400"/>
                <a:ext cx="494802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- pick a sequence of epsilons: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/>
                          </a:rPr>
                          <m:t>i</m:t>
                        </m:r>
                      </m:sup>
                    </m:sSup>
                    <m:r>
                      <a:rPr lang="en-US" b="0" i="0" smtClean="0">
                        <a:latin typeface="Cambria Math"/>
                        <a:cs typeface="Times New Roman"/>
                      </a:rPr>
                      <m:t>,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/>
                      </a:rPr>
                      <m:t>i</m:t>
                    </m:r>
                    <m:r>
                      <a:rPr lang="en-US" b="0" i="0" smtClean="0">
                        <a:latin typeface="Cambria Math"/>
                        <a:cs typeface="Times New Roman"/>
                      </a:rPr>
                      <m:t>=1, 2, 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1422400"/>
                <a:ext cx="4948021" cy="378245"/>
              </a:xfrm>
              <a:prstGeom prst="rect">
                <a:avLst/>
              </a:prstGeom>
              <a:blipFill rotWithShape="1">
                <a:blip r:embed="rId3"/>
                <a:stretch>
                  <a:fillRect l="-985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774700" y="1906032"/>
                <a:ext cx="7812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- define a sequence of triangulations of diameter: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cs typeface="Times New Roman"/>
                      </a:rPr>
                      <m:t>,   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=1,2,…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1906032"/>
                <a:ext cx="78129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2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844885" y="2489200"/>
                <a:ext cx="7400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- pick a trichromatic triangle in each triangulation. Its corner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=1,2,…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5" y="2489200"/>
                <a:ext cx="740074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296203" y="3808968"/>
                <a:ext cx="2615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/>
                    <a:cs typeface="Times New Roman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  <m:t>𝒘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03" y="3808968"/>
                <a:ext cx="261527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98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2742" y="927100"/>
            <a:ext cx="574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Finishing the proof  of  </a:t>
            </a:r>
            <a:r>
              <a:rPr lang="en-US" dirty="0" err="1">
                <a:latin typeface="Times New Roman"/>
                <a:cs typeface="Times New Roman"/>
              </a:rPr>
              <a:t>Brouwer’s</a:t>
            </a:r>
            <a:r>
              <a:rPr lang="en-US" dirty="0">
                <a:latin typeface="Times New Roman"/>
                <a:cs typeface="Times New Roman"/>
              </a:rPr>
              <a:t> Theorem (Compactness):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844885" y="2971800"/>
                <a:ext cx="7349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- by compactness, this sequence has a converging subsequence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=1,2,…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5" y="2971800"/>
                <a:ext cx="734964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47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56325" y="3334266"/>
                <a:ext cx="2069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with limit point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25" y="3334266"/>
                <a:ext cx="2069349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65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96203" y="4330700"/>
            <a:ext cx="8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Proof:</a:t>
            </a:r>
            <a:endParaRPr lang="en-US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30127" y="4330700"/>
                <a:ext cx="73502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Define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. Clearly,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/>
                      </a:rPr>
                      <m:t>𝑔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is continuous since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(.,.)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           is continuous and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𝑓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. It follows from continuity that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7" y="4330700"/>
                <a:ext cx="735029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66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30127" y="5574784"/>
                <a:ext cx="676781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0≤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≤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. Hence,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→0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. It follows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=0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7" y="5574784"/>
                <a:ext cx="6767815" cy="404983"/>
              </a:xfrm>
              <a:prstGeom prst="rect">
                <a:avLst/>
              </a:prstGeom>
              <a:blipFill rotWithShape="1">
                <a:blip r:embed="rId10"/>
                <a:stretch>
                  <a:fillRect l="-720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91219" y="6140450"/>
                <a:ext cx="4497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Therefore,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=0⇒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19" y="6140450"/>
                <a:ext cx="449738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0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6019165" y="6450418"/>
            <a:ext cx="146685" cy="1385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1475" y="5029200"/>
                <a:ext cx="30068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→∞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475" y="5029200"/>
                <a:ext cx="3006849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766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0" grpId="0"/>
      <p:bldP spid="140" grpId="0"/>
      <p:bldP spid="144" grpId="0"/>
      <p:bldP spid="142" grpId="0"/>
      <p:bldP spid="18" grpId="0"/>
      <p:bldP spid="21" grpId="0"/>
      <p:bldP spid="22" grpId="0"/>
      <p:bldP spid="30" grpId="0"/>
      <p:bldP spid="34" grpId="0"/>
      <p:bldP spid="37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51669" cy="802105"/>
            <a:chOff x="1549401" y="2171699"/>
            <a:chExt cx="715166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59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dirty="0" err="1">
                  <a:latin typeface="Times New Roman"/>
                  <a:cs typeface="Times New Roman"/>
                </a:rPr>
                <a:t>Brouwer</a:t>
              </a:r>
              <a:r>
                <a:rPr lang="en-US" sz="2800" dirty="0">
                  <a:latin typeface="Times New Roman"/>
                  <a:cs typeface="Times New Roman"/>
                </a:rPr>
                <a:t>,</a:t>
              </a:r>
              <a:r>
                <a:rPr lang="en-US" sz="2800" b="1" dirty="0">
                  <a:latin typeface="Times New Roman"/>
                  <a:cs typeface="Times New Roman"/>
                </a:rPr>
                <a:t> </a:t>
              </a:r>
              <a:r>
                <a:rPr lang="en-US" sz="2800" dirty="0" err="1">
                  <a:latin typeface="Times New Roman"/>
                  <a:cs typeface="Times New Roman"/>
                </a:rPr>
                <a:t>Sperner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1524000" y="2362200"/>
            <a:ext cx="6542656" cy="802105"/>
            <a:chOff x="1549401" y="2171699"/>
            <a:chExt cx="6542656" cy="802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41500" y="2450584"/>
                  <a:ext cx="6250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(Constructive) proof of </a:t>
                  </a:r>
                  <a:r>
                    <a:rPr lang="en-US" sz="2800" dirty="0" err="1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Sperner</a:t>
                  </a:r>
                  <a:r>
                    <a:rPr lang="en-US" sz="28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Times New Roman"/>
                        </a:rPr>
                        <m:t>→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 PPAD.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500" y="2450584"/>
                  <a:ext cx="625055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049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Elbow Connector 8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018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90651"/>
              </p:ext>
            </p:extLst>
          </p:nvPr>
        </p:nvGraphicFramePr>
        <p:xfrm>
          <a:off x="2637155" y="17632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</p:spTree>
    <p:extLst>
      <p:ext uri="{BB962C8B-B14F-4D97-AF65-F5344CB8AC3E}">
        <p14:creationId xmlns:p14="http://schemas.microsoft.com/office/powerpoint/2010/main" val="3141662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04922"/>
              </p:ext>
            </p:extLst>
          </p:nvPr>
        </p:nvGraphicFramePr>
        <p:xfrm>
          <a:off x="2044699" y="12446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7316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1294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274775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7156137" y="1359704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For convenience introduce an outer boundary, that does not create new tri-chromatic triangles.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7156137" y="4033456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Next define a directed walk starting from the artificial tri-chromatic triangle.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" name="Oval 154"/>
          <p:cNvSpPr>
            <a:spLocks noChangeArrowheads="1"/>
          </p:cNvSpPr>
          <p:nvPr/>
        </p:nvSpPr>
        <p:spPr bwMode="auto">
          <a:xfrm>
            <a:off x="1831215" y="5109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2"/>
          <p:cNvGrpSpPr/>
          <p:nvPr/>
        </p:nvGrpSpPr>
        <p:grpSpPr>
          <a:xfrm>
            <a:off x="1450706" y="4928159"/>
            <a:ext cx="514198" cy="576824"/>
            <a:chOff x="1450706" y="5156759"/>
            <a:chExt cx="514198" cy="576824"/>
          </a:xfrm>
        </p:grpSpPr>
        <p:sp>
          <p:nvSpPr>
            <p:cNvPr id="114" name="Oval 57"/>
            <p:cNvSpPr>
              <a:spLocks noChangeArrowheads="1"/>
            </p:cNvSpPr>
            <p:nvPr/>
          </p:nvSpPr>
          <p:spPr bwMode="auto">
            <a:xfrm>
              <a:off x="1450706" y="5503375"/>
              <a:ext cx="225694" cy="23020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6" name="Straight Connector 115"/>
            <p:cNvCxnSpPr>
              <a:stCxn id="114" idx="7"/>
              <a:endCxn id="88" idx="3"/>
            </p:cNvCxnSpPr>
            <p:nvPr/>
          </p:nvCxnSpPr>
          <p:spPr bwMode="auto">
            <a:xfrm flipV="1">
              <a:off x="1643348" y="5156759"/>
              <a:ext cx="321556" cy="3803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14" idx="6"/>
              <a:endCxn id="90" idx="2"/>
            </p:cNvCxnSpPr>
            <p:nvPr/>
          </p:nvCxnSpPr>
          <p:spPr bwMode="auto">
            <a:xfrm>
              <a:off x="1676400" y="5618479"/>
              <a:ext cx="2648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1" name="Rectangle 120"/>
          <p:cNvSpPr/>
          <p:nvPr/>
        </p:nvSpPr>
        <p:spPr>
          <a:xfrm>
            <a:off x="7156137" y="2975079"/>
            <a:ext cx="2096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Also introduce an artificial tri-chromatic triangle.</a:t>
            </a:r>
            <a:endParaRPr lang="en-US" i="1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-172975" y="924743"/>
            <a:ext cx="1780352" cy="1557653"/>
            <a:chOff x="7216010" y="5300347"/>
            <a:chExt cx="2080390" cy="1790384"/>
          </a:xfrm>
        </p:grpSpPr>
        <p:grpSp>
          <p:nvGrpSpPr>
            <p:cNvPr id="118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26" name="Picture 125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3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 animBg="1"/>
      <p:bldP spid="1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9" name="Oval 154"/>
          <p:cNvSpPr>
            <a:spLocks noChangeArrowheads="1"/>
          </p:cNvSpPr>
          <p:nvPr/>
        </p:nvSpPr>
        <p:spPr bwMode="auto">
          <a:xfrm>
            <a:off x="1831215" y="5109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0"/>
          <p:cNvGrpSpPr/>
          <p:nvPr/>
        </p:nvGrpSpPr>
        <p:grpSpPr>
          <a:xfrm>
            <a:off x="1450706" y="4928159"/>
            <a:ext cx="514199" cy="576824"/>
            <a:chOff x="1450706" y="5156759"/>
            <a:chExt cx="514199" cy="576824"/>
          </a:xfrm>
        </p:grpSpPr>
        <p:sp>
          <p:nvSpPr>
            <p:cNvPr id="102" name="Oval 57"/>
            <p:cNvSpPr>
              <a:spLocks noChangeArrowheads="1"/>
            </p:cNvSpPr>
            <p:nvPr/>
          </p:nvSpPr>
          <p:spPr bwMode="auto">
            <a:xfrm>
              <a:off x="1450706" y="5503375"/>
              <a:ext cx="225694" cy="23020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" name="Straight Connector 102"/>
            <p:cNvCxnSpPr>
              <a:stCxn id="102" idx="7"/>
            </p:cNvCxnSpPr>
            <p:nvPr/>
          </p:nvCxnSpPr>
          <p:spPr bwMode="auto">
            <a:xfrm rot="5400000" flipH="1" flipV="1">
              <a:off x="1613962" y="5186146"/>
              <a:ext cx="380329" cy="3215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>
              <a:stCxn id="102" idx="6"/>
            </p:cNvCxnSpPr>
            <p:nvPr/>
          </p:nvCxnSpPr>
          <p:spPr bwMode="auto">
            <a:xfrm>
              <a:off x="1676400" y="5618479"/>
              <a:ext cx="26485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04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61865"/>
              </p:ext>
            </p:extLst>
          </p:nvPr>
        </p:nvGraphicFramePr>
        <p:xfrm>
          <a:off x="2044699" y="12446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5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Oval 57"/>
          <p:cNvSpPr>
            <a:spLocks noChangeArrowheads="1"/>
          </p:cNvSpPr>
          <p:nvPr/>
        </p:nvSpPr>
        <p:spPr bwMode="auto">
          <a:xfrm>
            <a:off x="1931852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Oval 64"/>
          <p:cNvSpPr>
            <a:spLocks noChangeArrowheads="1"/>
          </p:cNvSpPr>
          <p:nvPr/>
        </p:nvSpPr>
        <p:spPr bwMode="auto">
          <a:xfrm>
            <a:off x="1931852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Oval 71"/>
          <p:cNvSpPr>
            <a:spLocks noChangeArrowheads="1"/>
          </p:cNvSpPr>
          <p:nvPr/>
        </p:nvSpPr>
        <p:spPr bwMode="auto">
          <a:xfrm>
            <a:off x="1931852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Oval 78"/>
          <p:cNvSpPr>
            <a:spLocks noChangeAspect="1" noChangeArrowheads="1"/>
          </p:cNvSpPr>
          <p:nvPr/>
        </p:nvSpPr>
        <p:spPr bwMode="auto">
          <a:xfrm>
            <a:off x="1931852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1941256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Oval 92"/>
          <p:cNvSpPr>
            <a:spLocks noChangeArrowheads="1"/>
          </p:cNvSpPr>
          <p:nvPr/>
        </p:nvSpPr>
        <p:spPr bwMode="auto">
          <a:xfrm>
            <a:off x="1931852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99"/>
          <p:cNvSpPr>
            <a:spLocks noChangeArrowheads="1"/>
          </p:cNvSpPr>
          <p:nvPr/>
        </p:nvSpPr>
        <p:spPr bwMode="auto">
          <a:xfrm>
            <a:off x="1931852" y="47316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57"/>
          <p:cNvSpPr>
            <a:spLocks noChangeArrowheads="1"/>
          </p:cNvSpPr>
          <p:nvPr/>
        </p:nvSpPr>
        <p:spPr bwMode="auto">
          <a:xfrm>
            <a:off x="1941256" y="11294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57"/>
          <p:cNvSpPr>
            <a:spLocks noChangeArrowheads="1"/>
          </p:cNvSpPr>
          <p:nvPr/>
        </p:nvSpPr>
        <p:spPr bwMode="auto">
          <a:xfrm>
            <a:off x="194125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Oval 57"/>
          <p:cNvSpPr>
            <a:spLocks noChangeArrowheads="1"/>
          </p:cNvSpPr>
          <p:nvPr/>
        </p:nvSpPr>
        <p:spPr bwMode="auto">
          <a:xfrm>
            <a:off x="682464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Oval 64"/>
          <p:cNvSpPr>
            <a:spLocks noChangeArrowheads="1"/>
          </p:cNvSpPr>
          <p:nvPr/>
        </p:nvSpPr>
        <p:spPr bwMode="auto">
          <a:xfrm>
            <a:off x="6824640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71"/>
          <p:cNvSpPr>
            <a:spLocks noChangeArrowheads="1"/>
          </p:cNvSpPr>
          <p:nvPr/>
        </p:nvSpPr>
        <p:spPr bwMode="auto">
          <a:xfrm>
            <a:off x="6824640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78"/>
          <p:cNvSpPr>
            <a:spLocks noChangeAspect="1" noChangeArrowheads="1"/>
          </p:cNvSpPr>
          <p:nvPr/>
        </p:nvSpPr>
        <p:spPr bwMode="auto">
          <a:xfrm>
            <a:off x="682464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>
            <a:off x="6834044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92"/>
          <p:cNvSpPr>
            <a:spLocks noChangeArrowheads="1"/>
          </p:cNvSpPr>
          <p:nvPr/>
        </p:nvSpPr>
        <p:spPr bwMode="auto">
          <a:xfrm>
            <a:off x="6824640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99"/>
          <p:cNvSpPr>
            <a:spLocks noChangeArrowheads="1"/>
          </p:cNvSpPr>
          <p:nvPr/>
        </p:nvSpPr>
        <p:spPr bwMode="auto">
          <a:xfrm>
            <a:off x="6824640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Oval 57"/>
          <p:cNvSpPr>
            <a:spLocks noChangeArrowheads="1"/>
          </p:cNvSpPr>
          <p:nvPr/>
        </p:nvSpPr>
        <p:spPr bwMode="auto">
          <a:xfrm>
            <a:off x="683404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Oval 57"/>
          <p:cNvSpPr>
            <a:spLocks noChangeArrowheads="1"/>
          </p:cNvSpPr>
          <p:nvPr/>
        </p:nvSpPr>
        <p:spPr bwMode="auto">
          <a:xfrm>
            <a:off x="6834044" y="52747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2520311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3140970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3761629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4382287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>
            <a:off x="500294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5623605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>
            <a:off x="6244264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Oval 99"/>
          <p:cNvSpPr>
            <a:spLocks noChangeArrowheads="1"/>
          </p:cNvSpPr>
          <p:nvPr/>
        </p:nvSpPr>
        <p:spPr bwMode="auto">
          <a:xfrm>
            <a:off x="2529715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Oval 100"/>
          <p:cNvSpPr>
            <a:spLocks noChangeArrowheads="1"/>
          </p:cNvSpPr>
          <p:nvPr/>
        </p:nvSpPr>
        <p:spPr bwMode="auto">
          <a:xfrm>
            <a:off x="315037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101"/>
          <p:cNvSpPr>
            <a:spLocks noChangeArrowheads="1"/>
          </p:cNvSpPr>
          <p:nvPr/>
        </p:nvSpPr>
        <p:spPr bwMode="auto">
          <a:xfrm>
            <a:off x="3771033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Oval 102"/>
          <p:cNvSpPr>
            <a:spLocks noChangeArrowheads="1"/>
          </p:cNvSpPr>
          <p:nvPr/>
        </p:nvSpPr>
        <p:spPr bwMode="auto">
          <a:xfrm>
            <a:off x="4391691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103"/>
          <p:cNvSpPr>
            <a:spLocks noChangeArrowheads="1"/>
          </p:cNvSpPr>
          <p:nvPr/>
        </p:nvSpPr>
        <p:spPr bwMode="auto">
          <a:xfrm>
            <a:off x="5012350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104"/>
          <p:cNvSpPr>
            <a:spLocks noChangeArrowheads="1"/>
          </p:cNvSpPr>
          <p:nvPr/>
        </p:nvSpPr>
        <p:spPr bwMode="auto">
          <a:xfrm>
            <a:off x="5633009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105"/>
          <p:cNvSpPr>
            <a:spLocks noChangeArrowheads="1"/>
          </p:cNvSpPr>
          <p:nvPr/>
        </p:nvSpPr>
        <p:spPr bwMode="auto">
          <a:xfrm>
            <a:off x="6253668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ounded Rectangle 89"/>
          <p:cNvSpPr/>
          <p:nvPr/>
        </p:nvSpPr>
        <p:spPr bwMode="auto">
          <a:xfrm>
            <a:off x="1282700" y="1028700"/>
            <a:ext cx="6108700" cy="47371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" name="Oval 3"/>
          <p:cNvSpPr>
            <a:spLocks noChangeArrowheads="1"/>
          </p:cNvSpPr>
          <p:nvPr/>
        </p:nvSpPr>
        <p:spPr bwMode="auto">
          <a:xfrm>
            <a:off x="2209800" y="32607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4"/>
          <p:cNvSpPr>
            <a:spLocks noChangeArrowheads="1"/>
          </p:cNvSpPr>
          <p:nvPr/>
        </p:nvSpPr>
        <p:spPr bwMode="auto">
          <a:xfrm>
            <a:off x="3128963" y="28035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7"/>
          <p:cNvSpPr>
            <a:spLocks noChangeShapeType="1"/>
          </p:cNvSpPr>
          <p:nvPr/>
        </p:nvSpPr>
        <p:spPr bwMode="auto">
          <a:xfrm flipV="1">
            <a:off x="2286000" y="3005138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 Box 15"/>
          <p:cNvSpPr txBox="1">
            <a:spLocks noChangeArrowheads="1"/>
          </p:cNvSpPr>
          <p:nvPr/>
        </p:nvSpPr>
        <p:spPr bwMode="auto">
          <a:xfrm>
            <a:off x="2290763" y="2193925"/>
            <a:ext cx="1736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pitchFamily="28" charset="0"/>
              </a:rPr>
              <a:t>Transition Rule</a:t>
            </a:r>
            <a:r>
              <a:rPr lang="en-US" dirty="0">
                <a:latin typeface="Times New Roman" pitchFamily="28" charset="0"/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4424363" y="2201863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pitchFamily="28" charset="0"/>
              </a:rPr>
              <a:t>If  </a:t>
            </a:r>
            <a:r>
              <a:rPr lang="en-US" i="1" dirty="0" err="1">
                <a:latin typeface="Times New Roman" pitchFamily="28" charset="0"/>
                <a:sym typeface="Symbol" pitchFamily="28" charset="2"/>
              </a:rPr>
              <a:t>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red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- </a:t>
            </a:r>
            <a:r>
              <a:rPr lang="en-US" b="1" i="1" dirty="0">
                <a:solidFill>
                  <a:srgbClr val="FFFF00"/>
                </a:solidFill>
                <a:latin typeface="Times New Roman" pitchFamily="28" charset="0"/>
                <a:sym typeface="Symbol" pitchFamily="28" charset="2"/>
              </a:rPr>
              <a:t>yellow</a:t>
            </a:r>
            <a:r>
              <a:rPr lang="en-US" b="1" i="1" dirty="0">
                <a:latin typeface="Times New Roman" pitchFamily="28" charset="0"/>
                <a:sym typeface="Symbol" pitchFamily="28" charset="2"/>
              </a:rPr>
              <a:t>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door cross it with </a:t>
            </a:r>
            <a:r>
              <a:rPr lang="en-US" b="1" i="1" dirty="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red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on your left hand.</a:t>
            </a:r>
            <a:endParaRPr lang="en-US" i="1" dirty="0"/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2559050" y="27749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pitchFamily="28" charset="0"/>
              </a:rPr>
              <a:t>?</a:t>
            </a:r>
            <a:endParaRPr lang="en-US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6934200" y="9779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 pitchFamily="28" charset="0"/>
                <a:sym typeface="Symbol" pitchFamily="28" charset="2"/>
              </a:rPr>
              <a:t>Space of Triangles</a:t>
            </a:r>
            <a:endParaRPr lang="en-US" dirty="0">
              <a:latin typeface="Times New Roman" pitchFamily="28" charset="0"/>
            </a:endParaRP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286000" y="3352800"/>
            <a:ext cx="614363" cy="584775"/>
            <a:chOff x="2602971" y="3640667"/>
            <a:chExt cx="614362" cy="584122"/>
          </a:xfrm>
        </p:grpSpPr>
        <p:sp>
          <p:nvSpPr>
            <p:cNvPr id="82024" name="Text Box 5"/>
            <p:cNvSpPr txBox="1">
              <a:spLocks noChangeArrowheads="1"/>
            </p:cNvSpPr>
            <p:nvPr/>
          </p:nvSpPr>
          <p:spPr bwMode="auto">
            <a:xfrm>
              <a:off x="2602971" y="3640667"/>
              <a:ext cx="614362" cy="58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aseline="-25000">
                  <a:latin typeface="Times New Roman" pitchFamily="28" charset="0"/>
                  <a:sym typeface="Symbol" pitchFamily="28" charset="2"/>
                </a:rPr>
                <a:t>1</a:t>
              </a:r>
              <a:endParaRPr lang="en-US" sz="3200">
                <a:latin typeface="Times New Roman" pitchFamily="28" charset="0"/>
              </a:endParaRPr>
            </a:p>
          </p:txBody>
        </p:sp>
        <p:sp>
          <p:nvSpPr>
            <p:cNvPr id="82025" name="AutoShape 144"/>
            <p:cNvSpPr>
              <a:spLocks noChangeArrowheads="1"/>
            </p:cNvSpPr>
            <p:nvPr/>
          </p:nvSpPr>
          <p:spPr bwMode="auto">
            <a:xfrm>
              <a:off x="2819400" y="37338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200400" y="2895600"/>
            <a:ext cx="614363" cy="584775"/>
            <a:chOff x="3810000" y="3200400"/>
            <a:chExt cx="614362" cy="584775"/>
          </a:xfrm>
        </p:grpSpPr>
        <p:sp>
          <p:nvSpPr>
            <p:cNvPr id="82022" name="Text Box 5"/>
            <p:cNvSpPr txBox="1">
              <a:spLocks noChangeArrowheads="1"/>
            </p:cNvSpPr>
            <p:nvPr/>
          </p:nvSpPr>
          <p:spPr bwMode="auto">
            <a:xfrm>
              <a:off x="3810000" y="3200400"/>
              <a:ext cx="6143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aseline="-25000">
                  <a:latin typeface="Times New Roman" pitchFamily="28" charset="0"/>
                  <a:sym typeface="Symbol" pitchFamily="28" charset="2"/>
                </a:rPr>
                <a:t>2</a:t>
              </a:r>
              <a:endParaRPr lang="en-US" sz="3200">
                <a:latin typeface="Times New Roman" pitchFamily="28" charset="0"/>
              </a:endParaRPr>
            </a:p>
          </p:txBody>
        </p:sp>
        <p:sp>
          <p:nvSpPr>
            <p:cNvPr id="82023" name="AutoShape 144"/>
            <p:cNvSpPr>
              <a:spLocks noChangeArrowheads="1"/>
            </p:cNvSpPr>
            <p:nvPr/>
          </p:nvSpPr>
          <p:spPr bwMode="auto">
            <a:xfrm>
              <a:off x="4021667" y="32766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021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>
              <a:effectLst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</p:spTree>
    <p:extLst>
      <p:ext uri="{BB962C8B-B14F-4D97-AF65-F5344CB8AC3E}">
        <p14:creationId xmlns:p14="http://schemas.microsoft.com/office/powerpoint/2010/main" val="37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5" grpId="0" animBg="1"/>
      <p:bldP spid="96" grpId="0"/>
      <p:bldP spid="97" grpId="0"/>
      <p:bldP spid="98" grpId="0"/>
      <p:bldP spid="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AutoShape 141"/>
          <p:cNvSpPr>
            <a:spLocks noChangeArrowheads="1"/>
          </p:cNvSpPr>
          <p:nvPr/>
        </p:nvSpPr>
        <p:spPr bwMode="auto">
          <a:xfrm>
            <a:off x="3264674" y="2255093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41"/>
          <p:cNvSpPr>
            <a:spLocks noChangeArrowheads="1"/>
          </p:cNvSpPr>
          <p:nvPr/>
        </p:nvSpPr>
        <p:spPr bwMode="auto">
          <a:xfrm>
            <a:off x="5721909" y="432314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33584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 flipH="1" flipV="1">
            <a:off x="2644015" y="330612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41"/>
          <p:cNvSpPr>
            <a:spLocks noChangeArrowheads="1"/>
          </p:cNvSpPr>
          <p:nvPr/>
        </p:nvSpPr>
        <p:spPr bwMode="auto">
          <a:xfrm>
            <a:off x="3264674" y="380828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87531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89443"/>
              </p:ext>
            </p:extLst>
          </p:nvPr>
        </p:nvGraphicFramePr>
        <p:xfrm>
          <a:off x="2044699" y="1233269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5926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5926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5926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15926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677237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77237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77237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195205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19520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19520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69398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69398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69398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2154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2154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2154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2154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22154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720333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19520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720333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11816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15926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69398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22154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41"/>
          <p:cNvSpPr>
            <a:spLocks noChangeShapeType="1"/>
          </p:cNvSpPr>
          <p:nvPr/>
        </p:nvSpPr>
        <p:spPr bwMode="auto">
          <a:xfrm flipV="1">
            <a:off x="2199515" y="4996744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42"/>
          <p:cNvSpPr>
            <a:spLocks noChangeShapeType="1"/>
          </p:cNvSpPr>
          <p:nvPr/>
        </p:nvSpPr>
        <p:spPr bwMode="auto">
          <a:xfrm>
            <a:off x="2488709" y="4587462"/>
            <a:ext cx="304800" cy="4209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43"/>
          <p:cNvSpPr>
            <a:spLocks noChangeShapeType="1"/>
          </p:cNvSpPr>
          <p:nvPr/>
        </p:nvSpPr>
        <p:spPr bwMode="auto">
          <a:xfrm flipV="1">
            <a:off x="2275715" y="4574761"/>
            <a:ext cx="212994" cy="88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147"/>
          <p:cNvSpPr>
            <a:spLocks noChangeShapeType="1"/>
          </p:cNvSpPr>
          <p:nvPr/>
        </p:nvSpPr>
        <p:spPr bwMode="auto">
          <a:xfrm flipV="1">
            <a:off x="2793509" y="4451757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Line 148"/>
          <p:cNvSpPr>
            <a:spLocks noChangeShapeType="1"/>
          </p:cNvSpPr>
          <p:nvPr/>
        </p:nvSpPr>
        <p:spPr bwMode="auto">
          <a:xfrm>
            <a:off x="3060209" y="3994557"/>
            <a:ext cx="4064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49"/>
          <p:cNvSpPr>
            <a:spLocks noChangeShapeType="1"/>
          </p:cNvSpPr>
          <p:nvPr/>
        </p:nvSpPr>
        <p:spPr bwMode="auto">
          <a:xfrm flipV="1">
            <a:off x="2831609" y="3994557"/>
            <a:ext cx="2286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44"/>
          <p:cNvSpPr>
            <a:spLocks noChangeShapeType="1"/>
          </p:cNvSpPr>
          <p:nvPr/>
        </p:nvSpPr>
        <p:spPr bwMode="auto">
          <a:xfrm flipH="1" flipV="1">
            <a:off x="2275715" y="4663662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44"/>
          <p:cNvSpPr>
            <a:spLocks noChangeShapeType="1"/>
          </p:cNvSpPr>
          <p:nvPr/>
        </p:nvSpPr>
        <p:spPr bwMode="auto">
          <a:xfrm flipH="1" flipV="1">
            <a:off x="2831609" y="4108857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55"/>
          <p:cNvSpPr>
            <a:spLocks noChangeArrowheads="1"/>
          </p:cNvSpPr>
          <p:nvPr/>
        </p:nvSpPr>
        <p:spPr bwMode="auto">
          <a:xfrm>
            <a:off x="3417887" y="3822597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pitchFamily="31" charset="0"/>
              </a:rPr>
              <a:t>!</a:t>
            </a:r>
            <a:endParaRPr lang="en-US" dirty="0"/>
          </a:p>
        </p:txBody>
      </p:sp>
      <p:sp>
        <p:nvSpPr>
          <p:cNvPr id="141" name="Line 159"/>
          <p:cNvSpPr>
            <a:spLocks noChangeShapeType="1"/>
          </p:cNvSpPr>
          <p:nvPr/>
        </p:nvSpPr>
        <p:spPr bwMode="auto">
          <a:xfrm>
            <a:off x="5542844" y="4451757"/>
            <a:ext cx="306455" cy="1650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61"/>
          <p:cNvSpPr>
            <a:spLocks noChangeShapeType="1"/>
          </p:cNvSpPr>
          <p:nvPr/>
        </p:nvSpPr>
        <p:spPr bwMode="auto">
          <a:xfrm>
            <a:off x="5199945" y="4108857"/>
            <a:ext cx="3429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62"/>
          <p:cNvSpPr>
            <a:spLocks noChangeShapeType="1"/>
          </p:cNvSpPr>
          <p:nvPr/>
        </p:nvSpPr>
        <p:spPr bwMode="auto">
          <a:xfrm flipV="1">
            <a:off x="4806243" y="4065369"/>
            <a:ext cx="93447" cy="1815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63"/>
          <p:cNvSpPr>
            <a:spLocks noChangeShapeType="1"/>
          </p:cNvSpPr>
          <p:nvPr/>
        </p:nvSpPr>
        <p:spPr bwMode="auto">
          <a:xfrm>
            <a:off x="4947209" y="3994557"/>
            <a:ext cx="290835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154"/>
          <p:cNvSpPr>
            <a:spLocks noChangeArrowheads="1"/>
          </p:cNvSpPr>
          <p:nvPr/>
        </p:nvSpPr>
        <p:spPr bwMode="auto">
          <a:xfrm>
            <a:off x="4844344" y="392566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62"/>
          <p:cNvSpPr>
            <a:spLocks noChangeShapeType="1"/>
          </p:cNvSpPr>
          <p:nvPr/>
        </p:nvSpPr>
        <p:spPr bwMode="auto">
          <a:xfrm flipH="1" flipV="1">
            <a:off x="4806243" y="4246949"/>
            <a:ext cx="93447" cy="2048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62"/>
          <p:cNvSpPr>
            <a:spLocks noChangeShapeType="1"/>
          </p:cNvSpPr>
          <p:nvPr/>
        </p:nvSpPr>
        <p:spPr bwMode="auto">
          <a:xfrm flipV="1">
            <a:off x="4655485" y="4459069"/>
            <a:ext cx="256905" cy="2612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 flipH="1">
            <a:off x="5596564" y="1963705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52"/>
          <p:cNvSpPr>
            <a:spLocks noChangeShapeType="1"/>
          </p:cNvSpPr>
          <p:nvPr/>
        </p:nvSpPr>
        <p:spPr bwMode="auto">
          <a:xfrm flipH="1">
            <a:off x="5355264" y="1963705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53"/>
          <p:cNvSpPr>
            <a:spLocks noChangeShapeType="1"/>
          </p:cNvSpPr>
          <p:nvPr/>
        </p:nvSpPr>
        <p:spPr bwMode="auto">
          <a:xfrm>
            <a:off x="5380663" y="2159269"/>
            <a:ext cx="1" cy="2302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54"/>
          <p:cNvSpPr>
            <a:spLocks noChangeShapeType="1"/>
          </p:cNvSpPr>
          <p:nvPr/>
        </p:nvSpPr>
        <p:spPr bwMode="auto">
          <a:xfrm>
            <a:off x="5380665" y="2389477"/>
            <a:ext cx="478038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55"/>
          <p:cNvSpPr>
            <a:spLocks noChangeShapeType="1"/>
          </p:cNvSpPr>
          <p:nvPr/>
        </p:nvSpPr>
        <p:spPr bwMode="auto">
          <a:xfrm flipV="1">
            <a:off x="5888664" y="2364077"/>
            <a:ext cx="203200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56"/>
          <p:cNvSpPr>
            <a:spLocks noChangeShapeType="1"/>
          </p:cNvSpPr>
          <p:nvPr/>
        </p:nvSpPr>
        <p:spPr bwMode="auto">
          <a:xfrm flipH="1" flipV="1">
            <a:off x="5888664" y="1989105"/>
            <a:ext cx="203200" cy="34957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62"/>
          <p:cNvSpPr>
            <a:spLocks noChangeShapeType="1"/>
          </p:cNvSpPr>
          <p:nvPr/>
        </p:nvSpPr>
        <p:spPr bwMode="auto">
          <a:xfrm flipV="1">
            <a:off x="3060210" y="2493473"/>
            <a:ext cx="35767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62"/>
          <p:cNvSpPr>
            <a:spLocks noChangeShapeType="1"/>
          </p:cNvSpPr>
          <p:nvPr/>
        </p:nvSpPr>
        <p:spPr bwMode="auto">
          <a:xfrm flipV="1">
            <a:off x="2831608" y="2493473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62"/>
          <p:cNvSpPr>
            <a:spLocks noChangeShapeType="1"/>
          </p:cNvSpPr>
          <p:nvPr/>
        </p:nvSpPr>
        <p:spPr bwMode="auto">
          <a:xfrm>
            <a:off x="2488709" y="2515241"/>
            <a:ext cx="357678" cy="1088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62"/>
          <p:cNvSpPr>
            <a:spLocks noChangeShapeType="1"/>
          </p:cNvSpPr>
          <p:nvPr/>
        </p:nvSpPr>
        <p:spPr bwMode="auto">
          <a:xfrm flipV="1">
            <a:off x="2260108" y="2518873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44"/>
          <p:cNvSpPr>
            <a:spLocks noChangeShapeType="1"/>
          </p:cNvSpPr>
          <p:nvPr/>
        </p:nvSpPr>
        <p:spPr bwMode="auto">
          <a:xfrm flipH="1" flipV="1">
            <a:off x="2260108" y="2649505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 flipV="1">
            <a:off x="2222008" y="3030105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44"/>
          <p:cNvSpPr>
            <a:spLocks noChangeShapeType="1"/>
          </p:cNvSpPr>
          <p:nvPr/>
        </p:nvSpPr>
        <p:spPr bwMode="auto">
          <a:xfrm flipH="1" flipV="1">
            <a:off x="2222008" y="3195205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44"/>
          <p:cNvSpPr>
            <a:spLocks noChangeShapeType="1"/>
          </p:cNvSpPr>
          <p:nvPr/>
        </p:nvSpPr>
        <p:spPr bwMode="auto">
          <a:xfrm flipH="1" flipV="1">
            <a:off x="2450606" y="3541588"/>
            <a:ext cx="342902" cy="12639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52"/>
          <p:cNvSpPr>
            <a:spLocks noChangeShapeType="1"/>
          </p:cNvSpPr>
          <p:nvPr/>
        </p:nvSpPr>
        <p:spPr bwMode="auto">
          <a:xfrm flipH="1">
            <a:off x="2831608" y="3439386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stealth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754469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-57464" y="4259868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Starting from other triangles we do the same going forward or backward.</a:t>
            </a:r>
            <a:endParaRPr lang="en-US" i="1" dirty="0"/>
          </a:p>
        </p:txBody>
      </p:sp>
      <p:sp>
        <p:nvSpPr>
          <p:cNvPr id="140" name="Rectangle 139"/>
          <p:cNvSpPr/>
          <p:nvPr/>
        </p:nvSpPr>
        <p:spPr>
          <a:xfrm>
            <a:off x="-29647" y="1438477"/>
            <a:ext cx="219659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Claim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i="1" dirty="0">
                <a:latin typeface="Times New Roman"/>
                <a:cs typeface="Times New Roman"/>
              </a:rPr>
              <a:t> The walk cannot exit the square, nor can it loop into itself.</a:t>
            </a:r>
          </a:p>
          <a:p>
            <a:endParaRPr lang="en-US" i="1" dirty="0">
              <a:latin typeface="Times New Roman"/>
              <a:cs typeface="Times New Roman"/>
            </a:endParaRPr>
          </a:p>
          <a:p>
            <a:r>
              <a:rPr lang="en-US" i="1" dirty="0">
                <a:latin typeface="Times New Roman"/>
                <a:cs typeface="Times New Roman"/>
              </a:rPr>
              <a:t>Hence, it must stop somewhere inside. This can only happen at tri-chromatic triangle…</a:t>
            </a:r>
            <a:endParaRPr lang="en-US" i="1" dirty="0"/>
          </a:p>
        </p:txBody>
      </p:sp>
      <p:sp>
        <p:nvSpPr>
          <p:cNvPr id="134" name="Oval 154"/>
          <p:cNvSpPr>
            <a:spLocks noChangeArrowheads="1"/>
          </p:cNvSpPr>
          <p:nvPr/>
        </p:nvSpPr>
        <p:spPr bwMode="auto">
          <a:xfrm>
            <a:off x="1831215" y="509834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7"/>
          <p:cNvGrpSpPr/>
          <p:nvPr/>
        </p:nvGrpSpPr>
        <p:grpSpPr>
          <a:xfrm>
            <a:off x="1450706" y="4916828"/>
            <a:ext cx="514199" cy="576824"/>
            <a:chOff x="1450706" y="5156759"/>
            <a:chExt cx="514199" cy="576824"/>
          </a:xfrm>
        </p:grpSpPr>
        <p:sp>
          <p:nvSpPr>
            <p:cNvPr id="146" name="Oval 57"/>
            <p:cNvSpPr>
              <a:spLocks noChangeArrowheads="1"/>
            </p:cNvSpPr>
            <p:nvPr/>
          </p:nvSpPr>
          <p:spPr bwMode="auto">
            <a:xfrm>
              <a:off x="1450706" y="5503375"/>
              <a:ext cx="225694" cy="23020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65" name="Straight Connector 164"/>
            <p:cNvCxnSpPr>
              <a:stCxn id="146" idx="7"/>
            </p:cNvCxnSpPr>
            <p:nvPr/>
          </p:nvCxnSpPr>
          <p:spPr bwMode="auto">
            <a:xfrm rot="5400000" flipH="1" flipV="1">
              <a:off x="1613962" y="5186146"/>
              <a:ext cx="380329" cy="3215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46" idx="6"/>
            </p:cNvCxnSpPr>
            <p:nvPr/>
          </p:nvCxnSpPr>
          <p:spPr bwMode="auto">
            <a:xfrm>
              <a:off x="1676400" y="5618479"/>
              <a:ext cx="26485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7" name="Line 141"/>
          <p:cNvSpPr>
            <a:spLocks noChangeShapeType="1"/>
          </p:cNvSpPr>
          <p:nvPr/>
        </p:nvSpPr>
        <p:spPr bwMode="auto">
          <a:xfrm flipV="1">
            <a:off x="1879599" y="5149144"/>
            <a:ext cx="319916" cy="25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7156137" y="1348373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For convenience we introduce an outer boundary, that does not create new tri-chromatic triangles.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156137" y="4022125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Next we define a directed walk starting from the artificial tri-chromatic triangle.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7156137" y="2963748"/>
            <a:ext cx="2096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We also introduce an artificial tri-chromatic triangle.</a:t>
            </a:r>
            <a:endParaRPr lang="en-US" i="1" dirty="0"/>
          </a:p>
        </p:txBody>
      </p:sp>
      <p:sp>
        <p:nvSpPr>
          <p:cNvPr id="138" name="Oval 57">
            <a:extLst>
              <a:ext uri="{FF2B5EF4-FFF2-40B4-BE49-F238E27FC236}">
                <a16:creationId xmlns:a16="http://schemas.microsoft.com/office/drawing/2014/main" id="{14647A57-D0C5-4E78-9460-2494B9F50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40" y="5253061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17" grpId="0" animBg="1"/>
      <p:bldP spid="124" grpId="0" animBg="1"/>
      <p:bldP spid="121" grpId="0" animBg="1"/>
      <p:bldP spid="114" grpId="0" animBg="1"/>
      <p:bldP spid="125" grpId="0" animBg="1"/>
      <p:bldP spid="126" grpId="0" animBg="1"/>
      <p:bldP spid="127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9" grpId="0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30" grpId="0"/>
      <p:bldP spid="140" grpId="0" build="p" bldLvl="3"/>
      <p:bldP spid="1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AutoShape 209"/>
          <p:cNvSpPr>
            <a:spLocks noChangeArrowheads="1"/>
          </p:cNvSpPr>
          <p:nvPr/>
        </p:nvSpPr>
        <p:spPr bwMode="auto">
          <a:xfrm>
            <a:off x="6096000" y="44864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4" name="AutoShape 210"/>
          <p:cNvSpPr>
            <a:spLocks noChangeArrowheads="1"/>
          </p:cNvSpPr>
          <p:nvPr/>
        </p:nvSpPr>
        <p:spPr bwMode="auto">
          <a:xfrm>
            <a:off x="60960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5" name="AutoShape 211"/>
          <p:cNvSpPr>
            <a:spLocks noChangeArrowheads="1"/>
          </p:cNvSpPr>
          <p:nvPr/>
        </p:nvSpPr>
        <p:spPr bwMode="auto">
          <a:xfrm flipH="1" flipV="1">
            <a:off x="4419600" y="38006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6" name="AutoShape 212"/>
          <p:cNvSpPr>
            <a:spLocks noChangeArrowheads="1"/>
          </p:cNvSpPr>
          <p:nvPr/>
        </p:nvSpPr>
        <p:spPr bwMode="auto">
          <a:xfrm>
            <a:off x="5257800" y="24417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7" name="AutoShape 213"/>
          <p:cNvSpPr>
            <a:spLocks noChangeArrowheads="1"/>
          </p:cNvSpPr>
          <p:nvPr/>
        </p:nvSpPr>
        <p:spPr bwMode="auto">
          <a:xfrm flipH="1" flipV="1">
            <a:off x="35687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graphicFrame>
        <p:nvGraphicFramePr>
          <p:cNvPr id="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26717"/>
              </p:ext>
            </p:extLst>
          </p:nvPr>
        </p:nvGraphicFramePr>
        <p:xfrm>
          <a:off x="1905000" y="108284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" name="Oval 89"/>
          <p:cNvSpPr>
            <a:spLocks noChangeArrowheads="1"/>
          </p:cNvSpPr>
          <p:nvPr/>
        </p:nvSpPr>
        <p:spPr bwMode="auto">
          <a:xfrm>
            <a:off x="1752600" y="930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0" name="Oval 90"/>
          <p:cNvSpPr>
            <a:spLocks noChangeArrowheads="1"/>
          </p:cNvSpPr>
          <p:nvPr/>
        </p:nvSpPr>
        <p:spPr bwMode="auto">
          <a:xfrm>
            <a:off x="2590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1" name="Oval 91"/>
          <p:cNvSpPr>
            <a:spLocks noChangeArrowheads="1"/>
          </p:cNvSpPr>
          <p:nvPr/>
        </p:nvSpPr>
        <p:spPr bwMode="auto">
          <a:xfrm>
            <a:off x="34290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2" name="Oval 92"/>
          <p:cNvSpPr>
            <a:spLocks noChangeArrowheads="1"/>
          </p:cNvSpPr>
          <p:nvPr/>
        </p:nvSpPr>
        <p:spPr bwMode="auto">
          <a:xfrm>
            <a:off x="42672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3" name="Oval 93"/>
          <p:cNvSpPr>
            <a:spLocks noChangeArrowheads="1"/>
          </p:cNvSpPr>
          <p:nvPr/>
        </p:nvSpPr>
        <p:spPr bwMode="auto">
          <a:xfrm>
            <a:off x="51054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4" name="Oval 94"/>
          <p:cNvSpPr>
            <a:spLocks noChangeArrowheads="1"/>
          </p:cNvSpPr>
          <p:nvPr/>
        </p:nvSpPr>
        <p:spPr bwMode="auto">
          <a:xfrm>
            <a:off x="59436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5" name="Oval 95"/>
          <p:cNvSpPr>
            <a:spLocks noChangeArrowheads="1"/>
          </p:cNvSpPr>
          <p:nvPr/>
        </p:nvSpPr>
        <p:spPr bwMode="auto">
          <a:xfrm>
            <a:off x="6781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6" name="Oval 96"/>
          <p:cNvSpPr>
            <a:spLocks noChangeArrowheads="1"/>
          </p:cNvSpPr>
          <p:nvPr/>
        </p:nvSpPr>
        <p:spPr bwMode="auto">
          <a:xfrm>
            <a:off x="17526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7" name="Oval 97"/>
          <p:cNvSpPr>
            <a:spLocks noChangeArrowheads="1"/>
          </p:cNvSpPr>
          <p:nvPr/>
        </p:nvSpPr>
        <p:spPr bwMode="auto">
          <a:xfrm>
            <a:off x="25908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8" name="Oval 98"/>
          <p:cNvSpPr>
            <a:spLocks noChangeArrowheads="1"/>
          </p:cNvSpPr>
          <p:nvPr/>
        </p:nvSpPr>
        <p:spPr bwMode="auto">
          <a:xfrm>
            <a:off x="34290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9" name="Oval 99"/>
          <p:cNvSpPr>
            <a:spLocks noChangeArrowheads="1"/>
          </p:cNvSpPr>
          <p:nvPr/>
        </p:nvSpPr>
        <p:spPr bwMode="auto">
          <a:xfrm>
            <a:off x="42672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0" name="Oval 100"/>
          <p:cNvSpPr>
            <a:spLocks noChangeArrowheads="1"/>
          </p:cNvSpPr>
          <p:nvPr/>
        </p:nvSpPr>
        <p:spPr bwMode="auto">
          <a:xfrm>
            <a:off x="51054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1" name="Oval 101"/>
          <p:cNvSpPr>
            <a:spLocks noChangeArrowheads="1"/>
          </p:cNvSpPr>
          <p:nvPr/>
        </p:nvSpPr>
        <p:spPr bwMode="auto">
          <a:xfrm>
            <a:off x="59436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2" name="Oval 102"/>
          <p:cNvSpPr>
            <a:spLocks noChangeArrowheads="1"/>
          </p:cNvSpPr>
          <p:nvPr/>
        </p:nvSpPr>
        <p:spPr bwMode="auto">
          <a:xfrm>
            <a:off x="67818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3" name="Oval 103"/>
          <p:cNvSpPr>
            <a:spLocks noChangeArrowheads="1"/>
          </p:cNvSpPr>
          <p:nvPr/>
        </p:nvSpPr>
        <p:spPr bwMode="auto">
          <a:xfrm>
            <a:off x="17526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4" name="Oval 104"/>
          <p:cNvSpPr>
            <a:spLocks noChangeArrowheads="1"/>
          </p:cNvSpPr>
          <p:nvPr/>
        </p:nvSpPr>
        <p:spPr bwMode="auto">
          <a:xfrm>
            <a:off x="2590800" y="22766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5" name="Oval 105"/>
          <p:cNvSpPr>
            <a:spLocks noChangeArrowheads="1"/>
          </p:cNvSpPr>
          <p:nvPr/>
        </p:nvSpPr>
        <p:spPr bwMode="auto">
          <a:xfrm>
            <a:off x="34290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6" name="Oval 106"/>
          <p:cNvSpPr>
            <a:spLocks noChangeArrowheads="1"/>
          </p:cNvSpPr>
          <p:nvPr/>
        </p:nvSpPr>
        <p:spPr bwMode="auto">
          <a:xfrm>
            <a:off x="42672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7" name="Oval 107"/>
          <p:cNvSpPr>
            <a:spLocks noChangeArrowheads="1"/>
          </p:cNvSpPr>
          <p:nvPr/>
        </p:nvSpPr>
        <p:spPr bwMode="auto">
          <a:xfrm>
            <a:off x="51054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8" name="Oval 108"/>
          <p:cNvSpPr>
            <a:spLocks noChangeArrowheads="1"/>
          </p:cNvSpPr>
          <p:nvPr/>
        </p:nvSpPr>
        <p:spPr bwMode="auto">
          <a:xfrm>
            <a:off x="59436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9" name="Oval 109"/>
          <p:cNvSpPr>
            <a:spLocks noChangeArrowheads="1"/>
          </p:cNvSpPr>
          <p:nvPr/>
        </p:nvSpPr>
        <p:spPr bwMode="auto">
          <a:xfrm>
            <a:off x="67818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0" name="Oval 110"/>
          <p:cNvSpPr>
            <a:spLocks noChangeArrowheads="1"/>
          </p:cNvSpPr>
          <p:nvPr/>
        </p:nvSpPr>
        <p:spPr bwMode="auto">
          <a:xfrm>
            <a:off x="17526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1" name="Oval 111"/>
          <p:cNvSpPr>
            <a:spLocks noChangeArrowheads="1"/>
          </p:cNvSpPr>
          <p:nvPr/>
        </p:nvSpPr>
        <p:spPr bwMode="auto">
          <a:xfrm>
            <a:off x="25908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2" name="Oval 112"/>
          <p:cNvSpPr>
            <a:spLocks noChangeArrowheads="1"/>
          </p:cNvSpPr>
          <p:nvPr/>
        </p:nvSpPr>
        <p:spPr bwMode="auto">
          <a:xfrm>
            <a:off x="34290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3" name="Oval 113"/>
          <p:cNvSpPr>
            <a:spLocks noChangeArrowheads="1"/>
          </p:cNvSpPr>
          <p:nvPr/>
        </p:nvSpPr>
        <p:spPr bwMode="auto">
          <a:xfrm>
            <a:off x="42672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4" name="Oval 114"/>
          <p:cNvSpPr>
            <a:spLocks noChangeArrowheads="1"/>
          </p:cNvSpPr>
          <p:nvPr/>
        </p:nvSpPr>
        <p:spPr bwMode="auto">
          <a:xfrm>
            <a:off x="51054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5" name="Oval 115"/>
          <p:cNvSpPr>
            <a:spLocks noChangeArrowheads="1"/>
          </p:cNvSpPr>
          <p:nvPr/>
        </p:nvSpPr>
        <p:spPr bwMode="auto">
          <a:xfrm>
            <a:off x="5943600" y="29624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6" name="Oval 116"/>
          <p:cNvSpPr>
            <a:spLocks noChangeArrowheads="1"/>
          </p:cNvSpPr>
          <p:nvPr/>
        </p:nvSpPr>
        <p:spPr bwMode="auto">
          <a:xfrm>
            <a:off x="67818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7" name="Oval 117"/>
          <p:cNvSpPr>
            <a:spLocks noChangeArrowheads="1"/>
          </p:cNvSpPr>
          <p:nvPr/>
        </p:nvSpPr>
        <p:spPr bwMode="auto">
          <a:xfrm>
            <a:off x="1765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8" name="Oval 118"/>
          <p:cNvSpPr>
            <a:spLocks noChangeArrowheads="1"/>
          </p:cNvSpPr>
          <p:nvPr/>
        </p:nvSpPr>
        <p:spPr bwMode="auto">
          <a:xfrm>
            <a:off x="26035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9" name="Oval 119"/>
          <p:cNvSpPr>
            <a:spLocks noChangeArrowheads="1"/>
          </p:cNvSpPr>
          <p:nvPr/>
        </p:nvSpPr>
        <p:spPr bwMode="auto">
          <a:xfrm>
            <a:off x="34417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0" name="Oval 120"/>
          <p:cNvSpPr>
            <a:spLocks noChangeArrowheads="1"/>
          </p:cNvSpPr>
          <p:nvPr/>
        </p:nvSpPr>
        <p:spPr bwMode="auto">
          <a:xfrm>
            <a:off x="42799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1" name="Oval 121"/>
          <p:cNvSpPr>
            <a:spLocks noChangeArrowheads="1"/>
          </p:cNvSpPr>
          <p:nvPr/>
        </p:nvSpPr>
        <p:spPr bwMode="auto">
          <a:xfrm>
            <a:off x="51181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2" name="Oval 122"/>
          <p:cNvSpPr>
            <a:spLocks noChangeArrowheads="1"/>
          </p:cNvSpPr>
          <p:nvPr/>
        </p:nvSpPr>
        <p:spPr bwMode="auto">
          <a:xfrm>
            <a:off x="5956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3" name="Oval 123"/>
          <p:cNvSpPr>
            <a:spLocks noChangeArrowheads="1"/>
          </p:cNvSpPr>
          <p:nvPr/>
        </p:nvSpPr>
        <p:spPr bwMode="auto">
          <a:xfrm>
            <a:off x="67945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4" name="Oval 124"/>
          <p:cNvSpPr>
            <a:spLocks noChangeArrowheads="1"/>
          </p:cNvSpPr>
          <p:nvPr/>
        </p:nvSpPr>
        <p:spPr bwMode="auto">
          <a:xfrm>
            <a:off x="1752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5" name="Oval 125"/>
          <p:cNvSpPr>
            <a:spLocks noChangeArrowheads="1"/>
          </p:cNvSpPr>
          <p:nvPr/>
        </p:nvSpPr>
        <p:spPr bwMode="auto">
          <a:xfrm>
            <a:off x="25908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6" name="Oval 126"/>
          <p:cNvSpPr>
            <a:spLocks noChangeArrowheads="1"/>
          </p:cNvSpPr>
          <p:nvPr/>
        </p:nvSpPr>
        <p:spPr bwMode="auto">
          <a:xfrm>
            <a:off x="3429000" y="43213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7" name="Oval 127"/>
          <p:cNvSpPr>
            <a:spLocks noChangeArrowheads="1"/>
          </p:cNvSpPr>
          <p:nvPr/>
        </p:nvSpPr>
        <p:spPr bwMode="auto">
          <a:xfrm>
            <a:off x="42672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8" name="Oval 128"/>
          <p:cNvSpPr>
            <a:spLocks noChangeArrowheads="1"/>
          </p:cNvSpPr>
          <p:nvPr/>
        </p:nvSpPr>
        <p:spPr bwMode="auto">
          <a:xfrm>
            <a:off x="51054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9" name="Oval 129"/>
          <p:cNvSpPr>
            <a:spLocks noChangeArrowheads="1"/>
          </p:cNvSpPr>
          <p:nvPr/>
        </p:nvSpPr>
        <p:spPr bwMode="auto">
          <a:xfrm>
            <a:off x="5943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0" name="Oval 130"/>
          <p:cNvSpPr>
            <a:spLocks noChangeArrowheads="1"/>
          </p:cNvSpPr>
          <p:nvPr/>
        </p:nvSpPr>
        <p:spPr bwMode="auto">
          <a:xfrm>
            <a:off x="6781800" y="43213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1" name="Oval 131"/>
          <p:cNvSpPr>
            <a:spLocks noChangeArrowheads="1"/>
          </p:cNvSpPr>
          <p:nvPr/>
        </p:nvSpPr>
        <p:spPr bwMode="auto">
          <a:xfrm>
            <a:off x="1752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4" name="Oval 132"/>
          <p:cNvSpPr>
            <a:spLocks noChangeArrowheads="1"/>
          </p:cNvSpPr>
          <p:nvPr/>
        </p:nvSpPr>
        <p:spPr bwMode="auto">
          <a:xfrm>
            <a:off x="25908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5" name="Oval 133"/>
          <p:cNvSpPr>
            <a:spLocks noChangeArrowheads="1"/>
          </p:cNvSpPr>
          <p:nvPr/>
        </p:nvSpPr>
        <p:spPr bwMode="auto">
          <a:xfrm>
            <a:off x="34290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6" name="Oval 134"/>
          <p:cNvSpPr>
            <a:spLocks noChangeArrowheads="1"/>
          </p:cNvSpPr>
          <p:nvPr/>
        </p:nvSpPr>
        <p:spPr bwMode="auto">
          <a:xfrm>
            <a:off x="42672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7" name="Oval 135"/>
          <p:cNvSpPr>
            <a:spLocks noChangeArrowheads="1"/>
          </p:cNvSpPr>
          <p:nvPr/>
        </p:nvSpPr>
        <p:spPr bwMode="auto">
          <a:xfrm>
            <a:off x="51054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8" name="Oval 136"/>
          <p:cNvSpPr>
            <a:spLocks noChangeArrowheads="1"/>
          </p:cNvSpPr>
          <p:nvPr/>
        </p:nvSpPr>
        <p:spPr bwMode="auto">
          <a:xfrm>
            <a:off x="5943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9" name="Oval 137"/>
          <p:cNvSpPr>
            <a:spLocks noChangeArrowheads="1"/>
          </p:cNvSpPr>
          <p:nvPr/>
        </p:nvSpPr>
        <p:spPr bwMode="auto">
          <a:xfrm>
            <a:off x="67818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0" name="Line 151"/>
          <p:cNvSpPr>
            <a:spLocks noChangeShapeType="1"/>
          </p:cNvSpPr>
          <p:nvPr/>
        </p:nvSpPr>
        <p:spPr bwMode="auto">
          <a:xfrm flipH="1">
            <a:off x="2552700" y="2022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1" name="Line 152"/>
          <p:cNvSpPr>
            <a:spLocks noChangeShapeType="1"/>
          </p:cNvSpPr>
          <p:nvPr/>
        </p:nvSpPr>
        <p:spPr bwMode="auto">
          <a:xfrm flipH="1">
            <a:off x="2286000" y="20226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2" name="Line 153"/>
          <p:cNvSpPr>
            <a:spLocks noChangeShapeType="1"/>
          </p:cNvSpPr>
          <p:nvPr/>
        </p:nvSpPr>
        <p:spPr bwMode="auto">
          <a:xfrm>
            <a:off x="2336800" y="2302040"/>
            <a:ext cx="101600" cy="406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3" name="Line 154"/>
          <p:cNvSpPr>
            <a:spLocks noChangeShapeType="1"/>
          </p:cNvSpPr>
          <p:nvPr/>
        </p:nvSpPr>
        <p:spPr bwMode="auto">
          <a:xfrm>
            <a:off x="2540000" y="2784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4" name="Line 155"/>
          <p:cNvSpPr>
            <a:spLocks noChangeShapeType="1"/>
          </p:cNvSpPr>
          <p:nvPr/>
        </p:nvSpPr>
        <p:spPr bwMode="auto">
          <a:xfrm flipV="1">
            <a:off x="2908300" y="25814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5" name="Line 156"/>
          <p:cNvSpPr>
            <a:spLocks noChangeShapeType="1"/>
          </p:cNvSpPr>
          <p:nvPr/>
        </p:nvSpPr>
        <p:spPr bwMode="auto">
          <a:xfrm flipH="1" flipV="1">
            <a:off x="2946400" y="2098840"/>
            <a:ext cx="2540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6" name="Line 193"/>
          <p:cNvSpPr>
            <a:spLocks noChangeShapeType="1"/>
          </p:cNvSpPr>
          <p:nvPr/>
        </p:nvSpPr>
        <p:spPr bwMode="auto">
          <a:xfrm flipH="1" flipV="1">
            <a:off x="5562600" y="2810040"/>
            <a:ext cx="2286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7" name="Line 194"/>
          <p:cNvSpPr>
            <a:spLocks noChangeShapeType="1"/>
          </p:cNvSpPr>
          <p:nvPr/>
        </p:nvSpPr>
        <p:spPr bwMode="auto">
          <a:xfrm flipH="1" flipV="1">
            <a:off x="5791200" y="3343440"/>
            <a:ext cx="6096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8" name="Line 215"/>
          <p:cNvSpPr>
            <a:spLocks noChangeShapeType="1"/>
          </p:cNvSpPr>
          <p:nvPr/>
        </p:nvSpPr>
        <p:spPr bwMode="auto">
          <a:xfrm flipV="1">
            <a:off x="2260600" y="479124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9" name="Line 216"/>
          <p:cNvSpPr>
            <a:spLocks noChangeShapeType="1"/>
          </p:cNvSpPr>
          <p:nvPr/>
        </p:nvSpPr>
        <p:spPr bwMode="auto">
          <a:xfrm>
            <a:off x="26416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0" name="Line 217"/>
          <p:cNvSpPr>
            <a:spLocks noChangeShapeType="1"/>
          </p:cNvSpPr>
          <p:nvPr/>
        </p:nvSpPr>
        <p:spPr bwMode="auto">
          <a:xfrm flipV="1">
            <a:off x="3009900" y="45880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1" name="Line 218"/>
          <p:cNvSpPr>
            <a:spLocks noChangeShapeType="1"/>
          </p:cNvSpPr>
          <p:nvPr/>
        </p:nvSpPr>
        <p:spPr bwMode="auto">
          <a:xfrm flipH="1" flipV="1">
            <a:off x="2971800" y="418164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2" name="Line 219"/>
          <p:cNvSpPr>
            <a:spLocks noChangeShapeType="1"/>
          </p:cNvSpPr>
          <p:nvPr/>
        </p:nvSpPr>
        <p:spPr bwMode="auto">
          <a:xfrm flipH="1" flipV="1">
            <a:off x="2400300" y="406734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3" name="Line 220"/>
          <p:cNvSpPr>
            <a:spLocks noChangeShapeType="1"/>
          </p:cNvSpPr>
          <p:nvPr/>
        </p:nvSpPr>
        <p:spPr bwMode="auto">
          <a:xfrm flipH="1" flipV="1">
            <a:off x="2260600" y="3584740"/>
            <a:ext cx="177800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4" name="Line 221"/>
          <p:cNvSpPr>
            <a:spLocks noChangeShapeType="1"/>
          </p:cNvSpPr>
          <p:nvPr/>
        </p:nvSpPr>
        <p:spPr bwMode="auto">
          <a:xfrm flipV="1">
            <a:off x="2247900" y="341964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5" name="Line 222"/>
          <p:cNvSpPr>
            <a:spLocks noChangeShapeType="1"/>
          </p:cNvSpPr>
          <p:nvPr/>
        </p:nvSpPr>
        <p:spPr bwMode="auto">
          <a:xfrm>
            <a:off x="2590800" y="3419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6" name="Line 223"/>
          <p:cNvSpPr>
            <a:spLocks noChangeShapeType="1"/>
          </p:cNvSpPr>
          <p:nvPr/>
        </p:nvSpPr>
        <p:spPr bwMode="auto">
          <a:xfrm flipV="1">
            <a:off x="2971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57" name="Line 224"/>
          <p:cNvSpPr>
            <a:spLocks noChangeShapeType="1"/>
          </p:cNvSpPr>
          <p:nvPr/>
        </p:nvSpPr>
        <p:spPr bwMode="auto">
          <a:xfrm>
            <a:off x="3416300" y="33815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81" name="Line 225"/>
          <p:cNvSpPr>
            <a:spLocks noChangeShapeType="1"/>
          </p:cNvSpPr>
          <p:nvPr/>
        </p:nvSpPr>
        <p:spPr bwMode="auto">
          <a:xfrm flipV="1">
            <a:off x="3733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94" name="Line 226"/>
          <p:cNvSpPr>
            <a:spLocks noChangeShapeType="1"/>
          </p:cNvSpPr>
          <p:nvPr/>
        </p:nvSpPr>
        <p:spPr bwMode="auto">
          <a:xfrm flipH="1">
            <a:off x="4267200" y="4105440"/>
            <a:ext cx="381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4" name="Line 227"/>
          <p:cNvSpPr>
            <a:spLocks noChangeShapeType="1"/>
          </p:cNvSpPr>
          <p:nvPr/>
        </p:nvSpPr>
        <p:spPr bwMode="auto">
          <a:xfrm flipH="1">
            <a:off x="3886200" y="410544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5" name="Line 228"/>
          <p:cNvSpPr>
            <a:spLocks noChangeShapeType="1"/>
          </p:cNvSpPr>
          <p:nvPr/>
        </p:nvSpPr>
        <p:spPr bwMode="auto">
          <a:xfrm>
            <a:off x="3962400" y="4410240"/>
            <a:ext cx="228600" cy="355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6" name="Line 229"/>
          <p:cNvSpPr>
            <a:spLocks noChangeShapeType="1"/>
          </p:cNvSpPr>
          <p:nvPr/>
        </p:nvSpPr>
        <p:spPr bwMode="auto">
          <a:xfrm>
            <a:off x="4191000" y="4799178"/>
            <a:ext cx="406400" cy="42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7" name="Line 230"/>
          <p:cNvSpPr>
            <a:spLocks noChangeShapeType="1"/>
          </p:cNvSpPr>
          <p:nvPr/>
        </p:nvSpPr>
        <p:spPr bwMode="auto">
          <a:xfrm flipV="1">
            <a:off x="4660900" y="4715040"/>
            <a:ext cx="2159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8" name="Line 231"/>
          <p:cNvSpPr>
            <a:spLocks noChangeShapeType="1"/>
          </p:cNvSpPr>
          <p:nvPr/>
        </p:nvSpPr>
        <p:spPr bwMode="auto">
          <a:xfrm flipV="1">
            <a:off x="4648200" y="3953040"/>
            <a:ext cx="381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9" name="Line 232"/>
          <p:cNvSpPr>
            <a:spLocks noChangeShapeType="1"/>
          </p:cNvSpPr>
          <p:nvPr/>
        </p:nvSpPr>
        <p:spPr bwMode="auto">
          <a:xfrm>
            <a:off x="51054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0" name="Line 233"/>
          <p:cNvSpPr>
            <a:spLocks noChangeShapeType="1"/>
          </p:cNvSpPr>
          <p:nvPr/>
        </p:nvSpPr>
        <p:spPr bwMode="auto">
          <a:xfrm flipV="1">
            <a:off x="5410200" y="4715040"/>
            <a:ext cx="4572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1" name="Line 234"/>
          <p:cNvSpPr>
            <a:spLocks noChangeShapeType="1"/>
          </p:cNvSpPr>
          <p:nvPr/>
        </p:nvSpPr>
        <p:spPr bwMode="auto">
          <a:xfrm>
            <a:off x="5918200" y="4740440"/>
            <a:ext cx="406400" cy="50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2" name="Oval 236"/>
          <p:cNvSpPr>
            <a:spLocks noChangeArrowheads="1"/>
          </p:cNvSpPr>
          <p:nvPr/>
        </p:nvSpPr>
        <p:spPr bwMode="auto">
          <a:xfrm>
            <a:off x="4914900" y="468964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3" name="Straight Connector 212"/>
          <p:cNvCxnSpPr>
            <a:stCxn id="214" idx="3"/>
          </p:cNvCxnSpPr>
          <p:nvPr/>
        </p:nvCxnSpPr>
        <p:spPr bwMode="auto">
          <a:xfrm rot="5400000" flipH="1" flipV="1">
            <a:off x="1092387" y="4321527"/>
            <a:ext cx="875926" cy="964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4" name="Oval 91"/>
          <p:cNvSpPr>
            <a:spLocks noChangeArrowheads="1"/>
          </p:cNvSpPr>
          <p:nvPr/>
        </p:nvSpPr>
        <p:spPr bwMode="auto">
          <a:xfrm>
            <a:off x="10033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5" name="Straight Connector 214"/>
          <p:cNvCxnSpPr>
            <a:stCxn id="214" idx="6"/>
          </p:cNvCxnSpPr>
          <p:nvPr/>
        </p:nvCxnSpPr>
        <p:spPr bwMode="auto">
          <a:xfrm>
            <a:off x="1308100" y="5134140"/>
            <a:ext cx="4445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Oval 154"/>
          <p:cNvSpPr>
            <a:spLocks noChangeArrowheads="1"/>
          </p:cNvSpPr>
          <p:nvPr/>
        </p:nvSpPr>
        <p:spPr bwMode="auto">
          <a:xfrm>
            <a:off x="1616932" y="484405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7" name="Line 148"/>
          <p:cNvSpPr>
            <a:spLocks noChangeShapeType="1"/>
          </p:cNvSpPr>
          <p:nvPr/>
        </p:nvSpPr>
        <p:spPr bwMode="auto">
          <a:xfrm>
            <a:off x="1757952" y="4910892"/>
            <a:ext cx="48994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003300" y="914400"/>
            <a:ext cx="6692900" cy="533132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4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Proof Structure: A directed parity argument</a:t>
            </a:r>
            <a:endParaRPr lang="en-US" sz="3400" b="1" dirty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144102" y="1114920"/>
            <a:ext cx="46533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 charset="0"/>
                <a:sym typeface="Symbol" charset="2"/>
              </a:rPr>
              <a:t>Vertices of Graph </a:t>
            </a:r>
            <a:r>
              <a:rPr lang="en-US" dirty="0" err="1">
                <a:sym typeface="Symbol"/>
              </a:rPr>
              <a:t>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latin typeface="Times New Roman" charset="0"/>
                <a:sym typeface="Symbol" charset="2"/>
              </a:rPr>
              <a:t>Triangles</a:t>
            </a:r>
          </a:p>
          <a:p>
            <a:pPr algn="ctr"/>
            <a:r>
              <a:rPr lang="en-US" dirty="0">
                <a:latin typeface="Times New Roman" charset="0"/>
                <a:sym typeface="Symbol" charset="2"/>
              </a:rPr>
              <a:t>all vertices have in-degree, out-degree </a:t>
            </a:r>
            <a:r>
              <a:rPr lang="en-US" dirty="0">
                <a:latin typeface="Times New Roman" charset="0"/>
                <a:ea typeface="ＭＳ Ｐゴシック" charset="-128"/>
                <a:cs typeface="ＭＳ Ｐゴシック" charset="-128"/>
              </a:rPr>
              <a:t>≤ 1</a:t>
            </a:r>
            <a:endParaRPr lang="en-US" dirty="0"/>
          </a:p>
          <a:p>
            <a:pPr algn="ctr"/>
            <a:endParaRPr lang="en-US" dirty="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4799" y="6309220"/>
            <a:ext cx="471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Proof:  </a:t>
            </a:r>
            <a:r>
              <a:rPr lang="en-US" dirty="0" err="1">
                <a:sym typeface="Symbol"/>
              </a:rPr>
              <a:t>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at least one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trichromatic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(artificial one)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285999" y="5296990"/>
            <a:ext cx="422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degree 1 vertices: </a:t>
            </a:r>
            <a:r>
              <a:rPr lang="en-US" dirty="0" err="1">
                <a:latin typeface="Times New Roman"/>
                <a:cs typeface="Times New Roman"/>
              </a:rPr>
              <a:t>trichromatic</a:t>
            </a:r>
            <a:r>
              <a:rPr lang="en-US" dirty="0">
                <a:latin typeface="Times New Roman"/>
                <a:cs typeface="Times New Roman"/>
              </a:rPr>
              <a:t> triangles</a:t>
            </a:r>
          </a:p>
          <a:p>
            <a:r>
              <a:rPr lang="en-US" dirty="0">
                <a:latin typeface="Times New Roman"/>
                <a:cs typeface="Times New Roman"/>
              </a:rPr>
              <a:t>degree 2 vertices: no blue, non-</a:t>
            </a:r>
            <a:r>
              <a:rPr lang="en-US" dirty="0" err="1">
                <a:latin typeface="Times New Roman"/>
                <a:cs typeface="Times New Roman"/>
              </a:rPr>
              <a:t>trichromatic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degree 0 vertices: all other triangles</a:t>
            </a:r>
          </a:p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029200" y="630922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b="1" dirty="0">
                <a:latin typeface="+mn-ea"/>
                <a:cs typeface="Wingdings"/>
              </a:rPr>
              <a:t>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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another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trichromatic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52599" y="1724519"/>
            <a:ext cx="5560525" cy="3373967"/>
            <a:chOff x="1752599" y="1904999"/>
            <a:chExt cx="5560525" cy="3373967"/>
          </a:xfrm>
        </p:grpSpPr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Oval 45"/>
          <p:cNvSpPr>
            <a:spLocks noChangeArrowheads="1"/>
          </p:cNvSpPr>
          <p:nvPr/>
        </p:nvSpPr>
        <p:spPr bwMode="auto">
          <a:xfrm>
            <a:off x="6019799" y="492491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92099" y="4331195"/>
            <a:ext cx="1842477" cy="646331"/>
            <a:chOff x="292099" y="4511675"/>
            <a:chExt cx="1842477" cy="646331"/>
          </a:xfrm>
        </p:grpSpPr>
        <p:sp>
          <p:nvSpPr>
            <p:cNvPr id="69" name="Text Box 42"/>
            <p:cNvSpPr txBox="1">
              <a:spLocks noChangeArrowheads="1"/>
            </p:cNvSpPr>
            <p:nvPr/>
          </p:nvSpPr>
          <p:spPr bwMode="auto">
            <a:xfrm>
              <a:off x="292099" y="4511675"/>
              <a:ext cx="18424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  <a:sym typeface="Symbol" charset="2"/>
                </a:rPr>
                <a:t>Artificial </a:t>
              </a:r>
              <a:r>
                <a:rPr lang="en-US" dirty="0" err="1">
                  <a:latin typeface="Times New Roman" charset="0"/>
                  <a:sym typeface="Symbol" charset="2"/>
                </a:rPr>
                <a:t>Trichromatic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BDEAC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9" name="Oval 45"/>
          <p:cNvSpPr>
            <a:spLocks noChangeArrowheads="1"/>
          </p:cNvSpPr>
          <p:nvPr/>
        </p:nvSpPr>
        <p:spPr bwMode="auto">
          <a:xfrm>
            <a:off x="6466089" y="4279193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45"/>
          <p:cNvSpPr>
            <a:spLocks noChangeArrowheads="1"/>
          </p:cNvSpPr>
          <p:nvPr/>
        </p:nvSpPr>
        <p:spPr bwMode="auto">
          <a:xfrm>
            <a:off x="6959793" y="2695407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 bldLvl="2"/>
      <p:bldP spid="64" grpId="0"/>
      <p:bldP spid="65" grpId="0" build="p" bldLvl="2"/>
      <p:bldP spid="66" grpId="0"/>
      <p:bldP spid="73" grpId="0" animBg="1"/>
      <p:bldP spid="219" grpId="0" animBg="1"/>
      <p:bldP spid="2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AutoShape 209"/>
          <p:cNvSpPr>
            <a:spLocks noChangeArrowheads="1"/>
          </p:cNvSpPr>
          <p:nvPr/>
        </p:nvSpPr>
        <p:spPr bwMode="auto">
          <a:xfrm>
            <a:off x="6096000" y="44864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4" name="AutoShape 210"/>
          <p:cNvSpPr>
            <a:spLocks noChangeArrowheads="1"/>
          </p:cNvSpPr>
          <p:nvPr/>
        </p:nvSpPr>
        <p:spPr bwMode="auto">
          <a:xfrm>
            <a:off x="60960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5" name="AutoShape 211"/>
          <p:cNvSpPr>
            <a:spLocks noChangeArrowheads="1"/>
          </p:cNvSpPr>
          <p:nvPr/>
        </p:nvSpPr>
        <p:spPr bwMode="auto">
          <a:xfrm flipH="1" flipV="1">
            <a:off x="4419600" y="38006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6" name="AutoShape 212"/>
          <p:cNvSpPr>
            <a:spLocks noChangeArrowheads="1"/>
          </p:cNvSpPr>
          <p:nvPr/>
        </p:nvSpPr>
        <p:spPr bwMode="auto">
          <a:xfrm>
            <a:off x="5257800" y="24417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7" name="AutoShape 213"/>
          <p:cNvSpPr>
            <a:spLocks noChangeArrowheads="1"/>
          </p:cNvSpPr>
          <p:nvPr/>
        </p:nvSpPr>
        <p:spPr bwMode="auto">
          <a:xfrm flipH="1" flipV="1">
            <a:off x="35687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graphicFrame>
        <p:nvGraphicFramePr>
          <p:cNvPr id="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65547"/>
              </p:ext>
            </p:extLst>
          </p:nvPr>
        </p:nvGraphicFramePr>
        <p:xfrm>
          <a:off x="1905000" y="108284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" name="Oval 89"/>
          <p:cNvSpPr>
            <a:spLocks noChangeArrowheads="1"/>
          </p:cNvSpPr>
          <p:nvPr/>
        </p:nvSpPr>
        <p:spPr bwMode="auto">
          <a:xfrm>
            <a:off x="1752600" y="930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0" name="Oval 90"/>
          <p:cNvSpPr>
            <a:spLocks noChangeArrowheads="1"/>
          </p:cNvSpPr>
          <p:nvPr/>
        </p:nvSpPr>
        <p:spPr bwMode="auto">
          <a:xfrm>
            <a:off x="2590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1" name="Oval 91"/>
          <p:cNvSpPr>
            <a:spLocks noChangeArrowheads="1"/>
          </p:cNvSpPr>
          <p:nvPr/>
        </p:nvSpPr>
        <p:spPr bwMode="auto">
          <a:xfrm>
            <a:off x="34290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2" name="Oval 92"/>
          <p:cNvSpPr>
            <a:spLocks noChangeArrowheads="1"/>
          </p:cNvSpPr>
          <p:nvPr/>
        </p:nvSpPr>
        <p:spPr bwMode="auto">
          <a:xfrm>
            <a:off x="42672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3" name="Oval 93"/>
          <p:cNvSpPr>
            <a:spLocks noChangeArrowheads="1"/>
          </p:cNvSpPr>
          <p:nvPr/>
        </p:nvSpPr>
        <p:spPr bwMode="auto">
          <a:xfrm>
            <a:off x="51054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4" name="Oval 94"/>
          <p:cNvSpPr>
            <a:spLocks noChangeArrowheads="1"/>
          </p:cNvSpPr>
          <p:nvPr/>
        </p:nvSpPr>
        <p:spPr bwMode="auto">
          <a:xfrm>
            <a:off x="59436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5" name="Oval 95"/>
          <p:cNvSpPr>
            <a:spLocks noChangeArrowheads="1"/>
          </p:cNvSpPr>
          <p:nvPr/>
        </p:nvSpPr>
        <p:spPr bwMode="auto">
          <a:xfrm>
            <a:off x="6781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6" name="Oval 96"/>
          <p:cNvSpPr>
            <a:spLocks noChangeArrowheads="1"/>
          </p:cNvSpPr>
          <p:nvPr/>
        </p:nvSpPr>
        <p:spPr bwMode="auto">
          <a:xfrm>
            <a:off x="17526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7" name="Oval 97"/>
          <p:cNvSpPr>
            <a:spLocks noChangeArrowheads="1"/>
          </p:cNvSpPr>
          <p:nvPr/>
        </p:nvSpPr>
        <p:spPr bwMode="auto">
          <a:xfrm>
            <a:off x="25908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8" name="Oval 98"/>
          <p:cNvSpPr>
            <a:spLocks noChangeArrowheads="1"/>
          </p:cNvSpPr>
          <p:nvPr/>
        </p:nvSpPr>
        <p:spPr bwMode="auto">
          <a:xfrm>
            <a:off x="34290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9" name="Oval 99"/>
          <p:cNvSpPr>
            <a:spLocks noChangeArrowheads="1"/>
          </p:cNvSpPr>
          <p:nvPr/>
        </p:nvSpPr>
        <p:spPr bwMode="auto">
          <a:xfrm>
            <a:off x="42672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0" name="Oval 100"/>
          <p:cNvSpPr>
            <a:spLocks noChangeArrowheads="1"/>
          </p:cNvSpPr>
          <p:nvPr/>
        </p:nvSpPr>
        <p:spPr bwMode="auto">
          <a:xfrm>
            <a:off x="51054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1" name="Oval 101"/>
          <p:cNvSpPr>
            <a:spLocks noChangeArrowheads="1"/>
          </p:cNvSpPr>
          <p:nvPr/>
        </p:nvSpPr>
        <p:spPr bwMode="auto">
          <a:xfrm>
            <a:off x="59436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2" name="Oval 102"/>
          <p:cNvSpPr>
            <a:spLocks noChangeArrowheads="1"/>
          </p:cNvSpPr>
          <p:nvPr/>
        </p:nvSpPr>
        <p:spPr bwMode="auto">
          <a:xfrm>
            <a:off x="67818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3" name="Oval 103"/>
          <p:cNvSpPr>
            <a:spLocks noChangeArrowheads="1"/>
          </p:cNvSpPr>
          <p:nvPr/>
        </p:nvSpPr>
        <p:spPr bwMode="auto">
          <a:xfrm>
            <a:off x="17526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4" name="Oval 104"/>
          <p:cNvSpPr>
            <a:spLocks noChangeArrowheads="1"/>
          </p:cNvSpPr>
          <p:nvPr/>
        </p:nvSpPr>
        <p:spPr bwMode="auto">
          <a:xfrm>
            <a:off x="2590800" y="22766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5" name="Oval 105"/>
          <p:cNvSpPr>
            <a:spLocks noChangeArrowheads="1"/>
          </p:cNvSpPr>
          <p:nvPr/>
        </p:nvSpPr>
        <p:spPr bwMode="auto">
          <a:xfrm>
            <a:off x="34290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6" name="Oval 106"/>
          <p:cNvSpPr>
            <a:spLocks noChangeArrowheads="1"/>
          </p:cNvSpPr>
          <p:nvPr/>
        </p:nvSpPr>
        <p:spPr bwMode="auto">
          <a:xfrm>
            <a:off x="42672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7" name="Oval 107"/>
          <p:cNvSpPr>
            <a:spLocks noChangeArrowheads="1"/>
          </p:cNvSpPr>
          <p:nvPr/>
        </p:nvSpPr>
        <p:spPr bwMode="auto">
          <a:xfrm>
            <a:off x="51054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8" name="Oval 108"/>
          <p:cNvSpPr>
            <a:spLocks noChangeArrowheads="1"/>
          </p:cNvSpPr>
          <p:nvPr/>
        </p:nvSpPr>
        <p:spPr bwMode="auto">
          <a:xfrm>
            <a:off x="59436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9" name="Oval 109"/>
          <p:cNvSpPr>
            <a:spLocks noChangeArrowheads="1"/>
          </p:cNvSpPr>
          <p:nvPr/>
        </p:nvSpPr>
        <p:spPr bwMode="auto">
          <a:xfrm>
            <a:off x="67818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0" name="Oval 110"/>
          <p:cNvSpPr>
            <a:spLocks noChangeArrowheads="1"/>
          </p:cNvSpPr>
          <p:nvPr/>
        </p:nvSpPr>
        <p:spPr bwMode="auto">
          <a:xfrm>
            <a:off x="17526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1" name="Oval 111"/>
          <p:cNvSpPr>
            <a:spLocks noChangeArrowheads="1"/>
          </p:cNvSpPr>
          <p:nvPr/>
        </p:nvSpPr>
        <p:spPr bwMode="auto">
          <a:xfrm>
            <a:off x="25908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2" name="Oval 112"/>
          <p:cNvSpPr>
            <a:spLocks noChangeArrowheads="1"/>
          </p:cNvSpPr>
          <p:nvPr/>
        </p:nvSpPr>
        <p:spPr bwMode="auto">
          <a:xfrm>
            <a:off x="34290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3" name="Oval 113"/>
          <p:cNvSpPr>
            <a:spLocks noChangeArrowheads="1"/>
          </p:cNvSpPr>
          <p:nvPr/>
        </p:nvSpPr>
        <p:spPr bwMode="auto">
          <a:xfrm>
            <a:off x="42672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4" name="Oval 114"/>
          <p:cNvSpPr>
            <a:spLocks noChangeArrowheads="1"/>
          </p:cNvSpPr>
          <p:nvPr/>
        </p:nvSpPr>
        <p:spPr bwMode="auto">
          <a:xfrm>
            <a:off x="51054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5" name="Oval 115"/>
          <p:cNvSpPr>
            <a:spLocks noChangeArrowheads="1"/>
          </p:cNvSpPr>
          <p:nvPr/>
        </p:nvSpPr>
        <p:spPr bwMode="auto">
          <a:xfrm>
            <a:off x="5943600" y="29624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6" name="Oval 116"/>
          <p:cNvSpPr>
            <a:spLocks noChangeArrowheads="1"/>
          </p:cNvSpPr>
          <p:nvPr/>
        </p:nvSpPr>
        <p:spPr bwMode="auto">
          <a:xfrm>
            <a:off x="67818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7" name="Oval 117"/>
          <p:cNvSpPr>
            <a:spLocks noChangeArrowheads="1"/>
          </p:cNvSpPr>
          <p:nvPr/>
        </p:nvSpPr>
        <p:spPr bwMode="auto">
          <a:xfrm>
            <a:off x="1765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8" name="Oval 118"/>
          <p:cNvSpPr>
            <a:spLocks noChangeArrowheads="1"/>
          </p:cNvSpPr>
          <p:nvPr/>
        </p:nvSpPr>
        <p:spPr bwMode="auto">
          <a:xfrm>
            <a:off x="26035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9" name="Oval 119"/>
          <p:cNvSpPr>
            <a:spLocks noChangeArrowheads="1"/>
          </p:cNvSpPr>
          <p:nvPr/>
        </p:nvSpPr>
        <p:spPr bwMode="auto">
          <a:xfrm>
            <a:off x="34417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0" name="Oval 120"/>
          <p:cNvSpPr>
            <a:spLocks noChangeArrowheads="1"/>
          </p:cNvSpPr>
          <p:nvPr/>
        </p:nvSpPr>
        <p:spPr bwMode="auto">
          <a:xfrm>
            <a:off x="42799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1" name="Oval 121"/>
          <p:cNvSpPr>
            <a:spLocks noChangeArrowheads="1"/>
          </p:cNvSpPr>
          <p:nvPr/>
        </p:nvSpPr>
        <p:spPr bwMode="auto">
          <a:xfrm>
            <a:off x="51181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2" name="Oval 122"/>
          <p:cNvSpPr>
            <a:spLocks noChangeArrowheads="1"/>
          </p:cNvSpPr>
          <p:nvPr/>
        </p:nvSpPr>
        <p:spPr bwMode="auto">
          <a:xfrm>
            <a:off x="5956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3" name="Oval 123"/>
          <p:cNvSpPr>
            <a:spLocks noChangeArrowheads="1"/>
          </p:cNvSpPr>
          <p:nvPr/>
        </p:nvSpPr>
        <p:spPr bwMode="auto">
          <a:xfrm>
            <a:off x="67945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4" name="Oval 124"/>
          <p:cNvSpPr>
            <a:spLocks noChangeArrowheads="1"/>
          </p:cNvSpPr>
          <p:nvPr/>
        </p:nvSpPr>
        <p:spPr bwMode="auto">
          <a:xfrm>
            <a:off x="1752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5" name="Oval 125"/>
          <p:cNvSpPr>
            <a:spLocks noChangeArrowheads="1"/>
          </p:cNvSpPr>
          <p:nvPr/>
        </p:nvSpPr>
        <p:spPr bwMode="auto">
          <a:xfrm>
            <a:off x="25908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6" name="Oval 126"/>
          <p:cNvSpPr>
            <a:spLocks noChangeArrowheads="1"/>
          </p:cNvSpPr>
          <p:nvPr/>
        </p:nvSpPr>
        <p:spPr bwMode="auto">
          <a:xfrm>
            <a:off x="3429000" y="43213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7" name="Oval 127"/>
          <p:cNvSpPr>
            <a:spLocks noChangeArrowheads="1"/>
          </p:cNvSpPr>
          <p:nvPr/>
        </p:nvSpPr>
        <p:spPr bwMode="auto">
          <a:xfrm>
            <a:off x="42672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8" name="Oval 128"/>
          <p:cNvSpPr>
            <a:spLocks noChangeArrowheads="1"/>
          </p:cNvSpPr>
          <p:nvPr/>
        </p:nvSpPr>
        <p:spPr bwMode="auto">
          <a:xfrm>
            <a:off x="51054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9" name="Oval 129"/>
          <p:cNvSpPr>
            <a:spLocks noChangeArrowheads="1"/>
          </p:cNvSpPr>
          <p:nvPr/>
        </p:nvSpPr>
        <p:spPr bwMode="auto">
          <a:xfrm>
            <a:off x="5943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0" name="Oval 130"/>
          <p:cNvSpPr>
            <a:spLocks noChangeArrowheads="1"/>
          </p:cNvSpPr>
          <p:nvPr/>
        </p:nvSpPr>
        <p:spPr bwMode="auto">
          <a:xfrm>
            <a:off x="6781800" y="43213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1" name="Oval 131"/>
          <p:cNvSpPr>
            <a:spLocks noChangeArrowheads="1"/>
          </p:cNvSpPr>
          <p:nvPr/>
        </p:nvSpPr>
        <p:spPr bwMode="auto">
          <a:xfrm>
            <a:off x="1752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4" name="Oval 132"/>
          <p:cNvSpPr>
            <a:spLocks noChangeArrowheads="1"/>
          </p:cNvSpPr>
          <p:nvPr/>
        </p:nvSpPr>
        <p:spPr bwMode="auto">
          <a:xfrm>
            <a:off x="25908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5" name="Oval 133"/>
          <p:cNvSpPr>
            <a:spLocks noChangeArrowheads="1"/>
          </p:cNvSpPr>
          <p:nvPr/>
        </p:nvSpPr>
        <p:spPr bwMode="auto">
          <a:xfrm>
            <a:off x="34290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6" name="Oval 134"/>
          <p:cNvSpPr>
            <a:spLocks noChangeArrowheads="1"/>
          </p:cNvSpPr>
          <p:nvPr/>
        </p:nvSpPr>
        <p:spPr bwMode="auto">
          <a:xfrm>
            <a:off x="42672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7" name="Oval 135"/>
          <p:cNvSpPr>
            <a:spLocks noChangeArrowheads="1"/>
          </p:cNvSpPr>
          <p:nvPr/>
        </p:nvSpPr>
        <p:spPr bwMode="auto">
          <a:xfrm>
            <a:off x="51054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8" name="Oval 136"/>
          <p:cNvSpPr>
            <a:spLocks noChangeArrowheads="1"/>
          </p:cNvSpPr>
          <p:nvPr/>
        </p:nvSpPr>
        <p:spPr bwMode="auto">
          <a:xfrm>
            <a:off x="5943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9" name="Oval 137"/>
          <p:cNvSpPr>
            <a:spLocks noChangeArrowheads="1"/>
          </p:cNvSpPr>
          <p:nvPr/>
        </p:nvSpPr>
        <p:spPr bwMode="auto">
          <a:xfrm>
            <a:off x="67818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0" name="Line 151"/>
          <p:cNvSpPr>
            <a:spLocks noChangeShapeType="1"/>
          </p:cNvSpPr>
          <p:nvPr/>
        </p:nvSpPr>
        <p:spPr bwMode="auto">
          <a:xfrm flipH="1">
            <a:off x="2552700" y="2022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1" name="Line 152"/>
          <p:cNvSpPr>
            <a:spLocks noChangeShapeType="1"/>
          </p:cNvSpPr>
          <p:nvPr/>
        </p:nvSpPr>
        <p:spPr bwMode="auto">
          <a:xfrm flipH="1">
            <a:off x="2286000" y="20226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2" name="Line 153"/>
          <p:cNvSpPr>
            <a:spLocks noChangeShapeType="1"/>
          </p:cNvSpPr>
          <p:nvPr/>
        </p:nvSpPr>
        <p:spPr bwMode="auto">
          <a:xfrm>
            <a:off x="2336800" y="2302040"/>
            <a:ext cx="101600" cy="406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3" name="Line 154"/>
          <p:cNvSpPr>
            <a:spLocks noChangeShapeType="1"/>
          </p:cNvSpPr>
          <p:nvPr/>
        </p:nvSpPr>
        <p:spPr bwMode="auto">
          <a:xfrm>
            <a:off x="2540000" y="2784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4" name="Line 155"/>
          <p:cNvSpPr>
            <a:spLocks noChangeShapeType="1"/>
          </p:cNvSpPr>
          <p:nvPr/>
        </p:nvSpPr>
        <p:spPr bwMode="auto">
          <a:xfrm flipV="1">
            <a:off x="2908300" y="25814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5" name="Line 156"/>
          <p:cNvSpPr>
            <a:spLocks noChangeShapeType="1"/>
          </p:cNvSpPr>
          <p:nvPr/>
        </p:nvSpPr>
        <p:spPr bwMode="auto">
          <a:xfrm flipH="1" flipV="1">
            <a:off x="2946400" y="2098840"/>
            <a:ext cx="2540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6" name="Line 193"/>
          <p:cNvSpPr>
            <a:spLocks noChangeShapeType="1"/>
          </p:cNvSpPr>
          <p:nvPr/>
        </p:nvSpPr>
        <p:spPr bwMode="auto">
          <a:xfrm flipH="1" flipV="1">
            <a:off x="5562600" y="2810040"/>
            <a:ext cx="2286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7" name="Line 194"/>
          <p:cNvSpPr>
            <a:spLocks noChangeShapeType="1"/>
          </p:cNvSpPr>
          <p:nvPr/>
        </p:nvSpPr>
        <p:spPr bwMode="auto">
          <a:xfrm flipH="1" flipV="1">
            <a:off x="5791200" y="3343440"/>
            <a:ext cx="6096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8" name="Line 215"/>
          <p:cNvSpPr>
            <a:spLocks noChangeShapeType="1"/>
          </p:cNvSpPr>
          <p:nvPr/>
        </p:nvSpPr>
        <p:spPr bwMode="auto">
          <a:xfrm flipV="1">
            <a:off x="2260600" y="479124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9" name="Line 216"/>
          <p:cNvSpPr>
            <a:spLocks noChangeShapeType="1"/>
          </p:cNvSpPr>
          <p:nvPr/>
        </p:nvSpPr>
        <p:spPr bwMode="auto">
          <a:xfrm>
            <a:off x="26416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0" name="Line 217"/>
          <p:cNvSpPr>
            <a:spLocks noChangeShapeType="1"/>
          </p:cNvSpPr>
          <p:nvPr/>
        </p:nvSpPr>
        <p:spPr bwMode="auto">
          <a:xfrm flipV="1">
            <a:off x="3009900" y="45880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1" name="Line 218"/>
          <p:cNvSpPr>
            <a:spLocks noChangeShapeType="1"/>
          </p:cNvSpPr>
          <p:nvPr/>
        </p:nvSpPr>
        <p:spPr bwMode="auto">
          <a:xfrm flipH="1" flipV="1">
            <a:off x="2971800" y="418164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2" name="Line 219"/>
          <p:cNvSpPr>
            <a:spLocks noChangeShapeType="1"/>
          </p:cNvSpPr>
          <p:nvPr/>
        </p:nvSpPr>
        <p:spPr bwMode="auto">
          <a:xfrm flipH="1" flipV="1">
            <a:off x="2400300" y="406734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3" name="Line 220"/>
          <p:cNvSpPr>
            <a:spLocks noChangeShapeType="1"/>
          </p:cNvSpPr>
          <p:nvPr/>
        </p:nvSpPr>
        <p:spPr bwMode="auto">
          <a:xfrm flipH="1" flipV="1">
            <a:off x="2260600" y="3584740"/>
            <a:ext cx="177800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4" name="Line 221"/>
          <p:cNvSpPr>
            <a:spLocks noChangeShapeType="1"/>
          </p:cNvSpPr>
          <p:nvPr/>
        </p:nvSpPr>
        <p:spPr bwMode="auto">
          <a:xfrm flipV="1">
            <a:off x="2247900" y="341964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5" name="Line 222"/>
          <p:cNvSpPr>
            <a:spLocks noChangeShapeType="1"/>
          </p:cNvSpPr>
          <p:nvPr/>
        </p:nvSpPr>
        <p:spPr bwMode="auto">
          <a:xfrm>
            <a:off x="2590800" y="3419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6" name="Line 223"/>
          <p:cNvSpPr>
            <a:spLocks noChangeShapeType="1"/>
          </p:cNvSpPr>
          <p:nvPr/>
        </p:nvSpPr>
        <p:spPr bwMode="auto">
          <a:xfrm flipV="1">
            <a:off x="2971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57" name="Line 224"/>
          <p:cNvSpPr>
            <a:spLocks noChangeShapeType="1"/>
          </p:cNvSpPr>
          <p:nvPr/>
        </p:nvSpPr>
        <p:spPr bwMode="auto">
          <a:xfrm>
            <a:off x="3416300" y="33815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81" name="Line 225"/>
          <p:cNvSpPr>
            <a:spLocks noChangeShapeType="1"/>
          </p:cNvSpPr>
          <p:nvPr/>
        </p:nvSpPr>
        <p:spPr bwMode="auto">
          <a:xfrm flipV="1">
            <a:off x="3733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94" name="Line 226"/>
          <p:cNvSpPr>
            <a:spLocks noChangeShapeType="1"/>
          </p:cNvSpPr>
          <p:nvPr/>
        </p:nvSpPr>
        <p:spPr bwMode="auto">
          <a:xfrm flipH="1">
            <a:off x="4267200" y="4105440"/>
            <a:ext cx="381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4" name="Line 227"/>
          <p:cNvSpPr>
            <a:spLocks noChangeShapeType="1"/>
          </p:cNvSpPr>
          <p:nvPr/>
        </p:nvSpPr>
        <p:spPr bwMode="auto">
          <a:xfrm flipH="1">
            <a:off x="3886200" y="410544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5" name="Line 228"/>
          <p:cNvSpPr>
            <a:spLocks noChangeShapeType="1"/>
          </p:cNvSpPr>
          <p:nvPr/>
        </p:nvSpPr>
        <p:spPr bwMode="auto">
          <a:xfrm>
            <a:off x="3962400" y="4410240"/>
            <a:ext cx="228600" cy="355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6" name="Line 229"/>
          <p:cNvSpPr>
            <a:spLocks noChangeShapeType="1"/>
          </p:cNvSpPr>
          <p:nvPr/>
        </p:nvSpPr>
        <p:spPr bwMode="auto">
          <a:xfrm>
            <a:off x="4191000" y="4799178"/>
            <a:ext cx="406400" cy="42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7" name="Line 230"/>
          <p:cNvSpPr>
            <a:spLocks noChangeShapeType="1"/>
          </p:cNvSpPr>
          <p:nvPr/>
        </p:nvSpPr>
        <p:spPr bwMode="auto">
          <a:xfrm flipV="1">
            <a:off x="4660900" y="4715040"/>
            <a:ext cx="2159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8" name="Line 231"/>
          <p:cNvSpPr>
            <a:spLocks noChangeShapeType="1"/>
          </p:cNvSpPr>
          <p:nvPr/>
        </p:nvSpPr>
        <p:spPr bwMode="auto">
          <a:xfrm flipV="1">
            <a:off x="4648200" y="3953040"/>
            <a:ext cx="381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9" name="Line 232"/>
          <p:cNvSpPr>
            <a:spLocks noChangeShapeType="1"/>
          </p:cNvSpPr>
          <p:nvPr/>
        </p:nvSpPr>
        <p:spPr bwMode="auto">
          <a:xfrm>
            <a:off x="51054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0" name="Line 233"/>
          <p:cNvSpPr>
            <a:spLocks noChangeShapeType="1"/>
          </p:cNvSpPr>
          <p:nvPr/>
        </p:nvSpPr>
        <p:spPr bwMode="auto">
          <a:xfrm flipV="1">
            <a:off x="5410200" y="4715040"/>
            <a:ext cx="4572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1" name="Line 234"/>
          <p:cNvSpPr>
            <a:spLocks noChangeShapeType="1"/>
          </p:cNvSpPr>
          <p:nvPr/>
        </p:nvSpPr>
        <p:spPr bwMode="auto">
          <a:xfrm>
            <a:off x="5918200" y="4740440"/>
            <a:ext cx="406400" cy="50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2" name="Oval 236"/>
          <p:cNvSpPr>
            <a:spLocks noChangeArrowheads="1"/>
          </p:cNvSpPr>
          <p:nvPr/>
        </p:nvSpPr>
        <p:spPr bwMode="auto">
          <a:xfrm>
            <a:off x="4914900" y="468964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3" name="Straight Connector 212"/>
          <p:cNvCxnSpPr>
            <a:stCxn id="214" idx="3"/>
          </p:cNvCxnSpPr>
          <p:nvPr/>
        </p:nvCxnSpPr>
        <p:spPr bwMode="auto">
          <a:xfrm rot="5400000" flipH="1" flipV="1">
            <a:off x="1092387" y="4321527"/>
            <a:ext cx="875926" cy="964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4" name="Oval 91"/>
          <p:cNvSpPr>
            <a:spLocks noChangeArrowheads="1"/>
          </p:cNvSpPr>
          <p:nvPr/>
        </p:nvSpPr>
        <p:spPr bwMode="auto">
          <a:xfrm>
            <a:off x="10033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5" name="Straight Connector 214"/>
          <p:cNvCxnSpPr>
            <a:stCxn id="214" idx="6"/>
          </p:cNvCxnSpPr>
          <p:nvPr/>
        </p:nvCxnSpPr>
        <p:spPr bwMode="auto">
          <a:xfrm>
            <a:off x="1308100" y="5134140"/>
            <a:ext cx="4445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Oval 154"/>
          <p:cNvSpPr>
            <a:spLocks noChangeArrowheads="1"/>
          </p:cNvSpPr>
          <p:nvPr/>
        </p:nvSpPr>
        <p:spPr bwMode="auto">
          <a:xfrm>
            <a:off x="1616932" y="484405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7" name="Line 148"/>
          <p:cNvSpPr>
            <a:spLocks noChangeShapeType="1"/>
          </p:cNvSpPr>
          <p:nvPr/>
        </p:nvSpPr>
        <p:spPr bwMode="auto">
          <a:xfrm>
            <a:off x="1757952" y="4910892"/>
            <a:ext cx="48994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003300" y="914400"/>
            <a:ext cx="6692900" cy="533132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228600"/>
            <a:ext cx="8763000" cy="1143000"/>
          </a:xfrm>
        </p:spPr>
        <p:txBody>
          <a:bodyPr/>
          <a:lstStyle/>
          <a:p>
            <a:pPr eaLnBrk="1" hangingPunct="1"/>
            <a:r>
              <a:rPr lang="en-US" sz="34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Recall: Lemke-</a:t>
            </a:r>
            <a:r>
              <a:rPr lang="en-US" sz="3400" b="1" dirty="0" err="1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Howson</a:t>
            </a:r>
            <a:r>
              <a:rPr lang="en-US" sz="34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Structure for 2-Nash</a:t>
            </a:r>
            <a:endParaRPr lang="en-US" sz="3400" b="1" dirty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144102" y="1114920"/>
            <a:ext cx="4653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 charset="0"/>
                <a:sym typeface="Symbol" charset="2"/>
              </a:rPr>
              <a:t>Vertices of Graph </a:t>
            </a:r>
            <a:r>
              <a:rPr lang="en-US" dirty="0">
                <a:sym typeface="Symbol"/>
              </a:rPr>
              <a:t> </a:t>
            </a:r>
            <a:r>
              <a:rPr lang="en-US" dirty="0">
                <a:latin typeface="Times New Roman" charset="0"/>
                <a:sym typeface="Symbol" charset="2"/>
              </a:rPr>
              <a:t>vertices of the polyhedron.</a:t>
            </a:r>
            <a:endParaRPr lang="en-US" dirty="0"/>
          </a:p>
          <a:p>
            <a:pPr algn="ctr"/>
            <a:endParaRPr lang="en-US" dirty="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4799" y="6309220"/>
            <a:ext cx="227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Proof:  </a:t>
            </a:r>
            <a:r>
              <a:rPr lang="en-US" b="1" dirty="0">
                <a:sym typeface="Symbol"/>
              </a:rPr>
              <a:t>0 </a:t>
            </a:r>
            <a:r>
              <a:rPr lang="en-US" dirty="0">
                <a:sym typeface="Symbol"/>
              </a:rPr>
              <a:t>fully-labeled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432919" y="6331859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Wingdings"/>
                <a:ea typeface="Wingdings"/>
                <a:cs typeface="Wingdings"/>
              </a:rPr>
              <a:t></a:t>
            </a:r>
            <a:r>
              <a:rPr lang="en-US" b="1" dirty="0">
                <a:latin typeface="+mn-ea"/>
                <a:cs typeface="Wingdings"/>
              </a:rPr>
              <a:t>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 another fully-labeled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52599" y="1724519"/>
            <a:ext cx="5560525" cy="3373967"/>
            <a:chOff x="1752599" y="1904999"/>
            <a:chExt cx="5560525" cy="3373967"/>
          </a:xfrm>
        </p:grpSpPr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Oval 45"/>
          <p:cNvSpPr>
            <a:spLocks noChangeArrowheads="1"/>
          </p:cNvSpPr>
          <p:nvPr/>
        </p:nvSpPr>
        <p:spPr bwMode="auto">
          <a:xfrm>
            <a:off x="6019799" y="492491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29"/>
          <p:cNvSpPr>
            <a:spLocks noChangeArrowheads="1"/>
          </p:cNvSpPr>
          <p:nvPr/>
        </p:nvSpPr>
        <p:spPr bwMode="auto">
          <a:xfrm>
            <a:off x="1890712" y="4696319"/>
            <a:ext cx="160215" cy="173567"/>
          </a:xfrm>
          <a:prstGeom prst="ellipse">
            <a:avLst/>
          </a:prstGeom>
          <a:solidFill>
            <a:srgbClr val="008000"/>
          </a:solidFill>
          <a:ln w="9525">
            <a:solidFill>
              <a:srgbClr val="BDEAC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8" name="Text Box 42"/>
          <p:cNvSpPr txBox="1">
            <a:spLocks noChangeArrowheads="1"/>
          </p:cNvSpPr>
          <p:nvPr/>
        </p:nvSpPr>
        <p:spPr bwMode="auto">
          <a:xfrm>
            <a:off x="1580442" y="4783102"/>
            <a:ext cx="711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Times New Roman" charset="0"/>
                <a:sym typeface="Symbol" charset="2"/>
              </a:rPr>
              <a:t>0</a:t>
            </a:r>
            <a:endParaRPr lang="en-US" b="1" dirty="0">
              <a:latin typeface="Times New Roman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285999" y="5296990"/>
            <a:ext cx="4865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degree 1 vertices: fully-labeled </a:t>
            </a:r>
          </a:p>
          <a:p>
            <a:r>
              <a:rPr lang="en-US" dirty="0">
                <a:latin typeface="Times New Roman"/>
                <a:cs typeface="Times New Roman"/>
              </a:rPr>
              <a:t>degree 2 vertices: no label 1, 1-almost labeled</a:t>
            </a:r>
          </a:p>
          <a:p>
            <a:r>
              <a:rPr lang="en-US" dirty="0">
                <a:latin typeface="Times New Roman"/>
                <a:cs typeface="Times New Roman"/>
              </a:rPr>
              <a:t>degree 0 vertices: all other vertices of the polytope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220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 PPAD Class [Papadimitriou ’94]</a:t>
            </a:r>
            <a:br>
              <a:rPr lang="en-US" sz="3600" b="1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20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(Polynomial Parity Argument for Directed Graph)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1268672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Suppose that an exponentially large graph with vertex set {0,1}</a:t>
            </a:r>
            <a:r>
              <a:rPr lang="en-US" sz="2200" baseline="30000" dirty="0">
                <a:latin typeface="Times New Roman" pitchFamily="26" charset="0"/>
              </a:rPr>
              <a:t>n</a:t>
            </a:r>
            <a:r>
              <a:rPr lang="en-US" sz="2200" dirty="0">
                <a:latin typeface="Times New Roman" pitchFamily="26" charset="0"/>
              </a:rPr>
              <a:t> is defined by two circuits: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59038" y="2411672"/>
            <a:ext cx="822325" cy="822325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590800" y="4495800"/>
              <a:ext cx="407799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78088" y="3570547"/>
            <a:ext cx="822325" cy="822325"/>
            <a:chOff x="3505200" y="4267200"/>
            <a:chExt cx="822960" cy="822960"/>
          </a:xfrm>
        </p:grpSpPr>
        <p:sp>
          <p:nvSpPr>
            <p:cNvPr id="54298" name="Rectangle 18"/>
            <p:cNvSpPr>
              <a:spLocks noChangeArrowheads="1"/>
            </p:cNvSpPr>
            <p:nvPr/>
          </p:nvSpPr>
          <p:spPr bwMode="auto">
            <a:xfrm>
              <a:off x="3505200" y="42672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9" name="TextBox 15"/>
            <p:cNvSpPr txBox="1">
              <a:spLocks noChangeArrowheads="1"/>
            </p:cNvSpPr>
            <p:nvPr/>
          </p:nvSpPr>
          <p:spPr bwMode="auto">
            <a:xfrm>
              <a:off x="3708381" y="4397464"/>
              <a:ext cx="388548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P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2125663" y="2806960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3" name="Straight Arrow Connector 22"/>
          <p:cNvCxnSpPr>
            <a:cxnSpLocks noChangeShapeType="1"/>
          </p:cNvCxnSpPr>
          <p:nvPr/>
        </p:nvCxnSpPr>
        <p:spPr bwMode="auto">
          <a:xfrm>
            <a:off x="2139950" y="3935672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1071563" y="2549785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5" name="TextBox 24"/>
          <p:cNvSpPr txBox="1">
            <a:spLocks noChangeArrowheads="1"/>
          </p:cNvSpPr>
          <p:nvPr/>
        </p:nvSpPr>
        <p:spPr bwMode="auto">
          <a:xfrm>
            <a:off x="1073150" y="3684847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316288" y="2797435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7" name="Straight Arrow Connector 26"/>
          <p:cNvCxnSpPr>
            <a:cxnSpLocks noChangeShapeType="1"/>
          </p:cNvCxnSpPr>
          <p:nvPr/>
        </p:nvCxnSpPr>
        <p:spPr bwMode="auto">
          <a:xfrm>
            <a:off x="3330575" y="3926147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87750" y="2556135"/>
            <a:ext cx="1022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9" name="TextBox 28"/>
          <p:cNvSpPr txBox="1">
            <a:spLocks noChangeArrowheads="1"/>
          </p:cNvSpPr>
          <p:nvPr/>
        </p:nvSpPr>
        <p:spPr bwMode="auto">
          <a:xfrm>
            <a:off x="3589338" y="3691197"/>
            <a:ext cx="102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5830888" y="3249872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Oval 43"/>
          <p:cNvSpPr>
            <a:spLocks noChangeArrowheads="1"/>
          </p:cNvSpPr>
          <p:nvPr/>
        </p:nvSpPr>
        <p:spPr bwMode="auto">
          <a:xfrm>
            <a:off x="5754688" y="3554672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669088" y="3097472"/>
            <a:ext cx="382587" cy="546100"/>
            <a:chOff x="6669088" y="4495800"/>
            <a:chExt cx="382587" cy="546100"/>
          </a:xfrm>
        </p:grpSpPr>
        <p:sp>
          <p:nvSpPr>
            <p:cNvPr id="54294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295" name="Picture 26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38285"/>
            <a:ext cx="27325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END OF THE LINE</a:t>
            </a:r>
            <a:r>
              <a:rPr lang="en-US" sz="2200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2770013" y="4838285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 </a:t>
            </a:r>
            <a:r>
              <a:rPr lang="en-US" sz="2200" i="1" dirty="0">
                <a:latin typeface="Times New Roman" pitchFamily="26" charset="0"/>
              </a:rPr>
              <a:t>P</a:t>
            </a:r>
            <a:r>
              <a:rPr lang="en-US" sz="2200" dirty="0">
                <a:latin typeface="Times New Roman" pitchFamily="26" charset="0"/>
              </a:rPr>
              <a:t>  and  </a:t>
            </a:r>
            <a:r>
              <a:rPr lang="en-US" sz="2200" i="1" dirty="0">
                <a:latin typeface="Times New Roman" pitchFamily="26" charset="0"/>
              </a:rPr>
              <a:t>N </a:t>
            </a:r>
            <a:r>
              <a:rPr lang="en-US" sz="2200" dirty="0">
                <a:latin typeface="Times New Roman" pitchFamily="26" charset="0"/>
              </a:rPr>
              <a:t>are given. If</a:t>
            </a:r>
            <a:r>
              <a:rPr lang="en-US" sz="2200" i="1" dirty="0">
                <a:latin typeface="Times New Roman" pitchFamily="26" charset="0"/>
              </a:rPr>
              <a:t>  </a:t>
            </a:r>
            <a:r>
              <a:rPr lang="en-US" sz="2200" dirty="0">
                <a:latin typeface="Times New Roman" pitchFamily="26" charset="0"/>
              </a:rPr>
              <a:t>0</a:t>
            </a:r>
            <a:r>
              <a:rPr lang="en-US" sz="2200" i="1" baseline="30000" dirty="0">
                <a:latin typeface="Times New Roman" pitchFamily="26" charset="0"/>
              </a:rPr>
              <a:t>n</a:t>
            </a:r>
            <a:r>
              <a:rPr lang="en-US" sz="2200" i="1" dirty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 is an unbalanced node, find another unbalanced node. Otherwise output 0</a:t>
            </a:r>
            <a:r>
              <a:rPr lang="en-US" sz="2200" i="1" baseline="30000" dirty="0">
                <a:latin typeface="Times New Roman" pitchFamily="26" charset="0"/>
              </a:rPr>
              <a:t>n</a:t>
            </a:r>
            <a:r>
              <a:rPr lang="en-US" sz="2200" i="1" dirty="0">
                <a:latin typeface="Times New Roman" pitchFamily="26" charset="0"/>
              </a:rPr>
              <a:t>.</a:t>
            </a:r>
            <a:endParaRPr lang="en-US" sz="2200" dirty="0"/>
          </a:p>
        </p:txBody>
      </p:sp>
      <p:grpSp>
        <p:nvGrpSpPr>
          <p:cNvPr id="6" name="Group 38"/>
          <p:cNvGrpSpPr/>
          <p:nvPr/>
        </p:nvGrpSpPr>
        <p:grpSpPr>
          <a:xfrm>
            <a:off x="123824" y="5857092"/>
            <a:ext cx="8486776" cy="430887"/>
            <a:chOff x="123824" y="6137820"/>
            <a:chExt cx="8486776" cy="430887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12184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PPAD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298899" y="6137820"/>
              <a:ext cx="73117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latin typeface="Times New Roman" pitchFamily="26" charset="0"/>
                </a:rPr>
                <a:t>{</a:t>
              </a:r>
              <a:r>
                <a:rPr lang="en-US" sz="2200" i="1" dirty="0">
                  <a:latin typeface="Times New Roman" pitchFamily="26" charset="0"/>
                </a:rPr>
                <a:t> Problems reducible to </a:t>
              </a:r>
              <a:r>
                <a:rPr lang="en-US" sz="2200" dirty="0">
                  <a:latin typeface="Times New Roman" pitchFamily="26" charset="0"/>
                </a:rPr>
                <a:t>END OF A LINE</a:t>
              </a:r>
              <a:r>
                <a:rPr lang="en-US" sz="2200" i="1" dirty="0">
                  <a:latin typeface="Times New Roman" pitchFamily="26" charset="0"/>
                </a:rPr>
                <a:t> </a:t>
              </a:r>
              <a:r>
                <a:rPr lang="en-US" sz="2200" dirty="0">
                  <a:latin typeface="Times New Roman" pitchFamily="26" charset="0"/>
                </a:rPr>
                <a:t>}</a:t>
              </a:r>
              <a:r>
                <a:rPr lang="en-US" sz="2200" i="1" dirty="0">
                  <a:latin typeface="Times New Roman" pitchFamily="26" charset="0"/>
                </a:rPr>
                <a:t>  </a:t>
              </a:r>
              <a:endParaRPr lang="en-US" sz="2200" dirty="0"/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942167" y="1853447"/>
            <a:ext cx="2226269" cy="786825"/>
            <a:chOff x="2942167" y="2134175"/>
            <a:chExt cx="2226269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possible next</a:t>
              </a: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2906183" y="4138872"/>
            <a:ext cx="2475648" cy="623332"/>
            <a:chOff x="2906183" y="4419600"/>
            <a:chExt cx="2475648" cy="623332"/>
          </a:xfrm>
        </p:grpSpPr>
        <p:sp>
          <p:nvSpPr>
            <p:cNvPr id="36" name="Freeform 35"/>
            <p:cNvSpPr/>
            <p:nvPr/>
          </p:nvSpPr>
          <p:spPr bwMode="auto">
            <a:xfrm>
              <a:off x="2906183" y="4419600"/>
              <a:ext cx="586317" cy="459317"/>
            </a:xfrm>
            <a:custGeom>
              <a:avLst/>
              <a:gdLst>
                <a:gd name="connsiteX0" fmla="*/ 40217 w 586317"/>
                <a:gd name="connsiteY0" fmla="*/ 0 h 459317"/>
                <a:gd name="connsiteX1" fmla="*/ 40217 w 586317"/>
                <a:gd name="connsiteY1" fmla="*/ 190500 h 459317"/>
                <a:gd name="connsiteX2" fmla="*/ 281517 w 586317"/>
                <a:gd name="connsiteY2" fmla="*/ 266700 h 459317"/>
                <a:gd name="connsiteX3" fmla="*/ 281517 w 586317"/>
                <a:gd name="connsiteY3" fmla="*/ 431800 h 459317"/>
                <a:gd name="connsiteX4" fmla="*/ 586317 w 586317"/>
                <a:gd name="connsiteY4" fmla="*/ 431800 h 4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317" h="459317">
                  <a:moveTo>
                    <a:pt x="40217" y="0"/>
                  </a:moveTo>
                  <a:cubicBezTo>
                    <a:pt x="20108" y="73025"/>
                    <a:pt x="0" y="146050"/>
                    <a:pt x="40217" y="190500"/>
                  </a:cubicBezTo>
                  <a:cubicBezTo>
                    <a:pt x="80434" y="234950"/>
                    <a:pt x="241300" y="226483"/>
                    <a:pt x="281517" y="266700"/>
                  </a:cubicBezTo>
                  <a:cubicBezTo>
                    <a:pt x="321734" y="306917"/>
                    <a:pt x="230717" y="404283"/>
                    <a:pt x="281517" y="431800"/>
                  </a:cubicBezTo>
                  <a:cubicBezTo>
                    <a:pt x="332317" y="459317"/>
                    <a:pt x="586317" y="431800"/>
                    <a:pt x="586317" y="4318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87750" y="4673600"/>
              <a:ext cx="17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possible previous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04972" y="3710201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972" y="3710201"/>
                <a:ext cx="49943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50430" y="3027562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30" y="3027562"/>
                <a:ext cx="5053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5562600" y="2419290"/>
                <a:ext cx="3004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19290"/>
                <a:ext cx="3004797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14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5" grpId="0"/>
      <p:bldP spid="52238" grpId="0"/>
      <p:bldP spid="52239" grpId="0"/>
      <p:bldP spid="24" grpId="0" animBg="1"/>
      <p:bldP spid="54296" grpId="0" animBg="1"/>
      <p:bldP spid="52246" grpId="0"/>
      <p:bldP spid="52247" grpId="0"/>
      <p:bldP spid="9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797724" y="1435100"/>
            <a:ext cx="5898476" cy="40767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6003593" y="1514645"/>
            <a:ext cx="169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charset="0"/>
                <a:sym typeface="Symbol" charset="2"/>
              </a:rPr>
              <a:t>{0,1}</a:t>
            </a:r>
            <a:r>
              <a:rPr lang="en-US" i="1" baseline="30000" dirty="0">
                <a:solidFill>
                  <a:srgbClr val="FFFFFF"/>
                </a:solidFill>
                <a:latin typeface="Times New Roman" charset="0"/>
                <a:sym typeface="Symbol" charset="2"/>
              </a:rPr>
              <a:t>n</a:t>
            </a:r>
            <a:endParaRPr lang="en-US" i="1" dirty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2" name="Group 79"/>
          <p:cNvGrpSpPr/>
          <p:nvPr/>
        </p:nvGrpSpPr>
        <p:grpSpPr>
          <a:xfrm>
            <a:off x="1447800" y="1972030"/>
            <a:ext cx="5886777" cy="2696035"/>
            <a:chOff x="1447800" y="1972030"/>
            <a:chExt cx="5886777" cy="269603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2962134" y="2389644"/>
              <a:ext cx="1725115" cy="1358900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5106625" y="1972030"/>
              <a:ext cx="1725115" cy="1358900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2215832" y="429873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3079024" y="411975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65448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459230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2287765" y="4179415"/>
              <a:ext cx="811432" cy="203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3150957" y="4179414"/>
              <a:ext cx="529351" cy="339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726418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531164" y="4298733"/>
              <a:ext cx="9074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...</a:t>
              </a: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30893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380869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6545277" y="2747598"/>
              <a:ext cx="789300" cy="1358900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818894" y="334418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818894" y="2210667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085454" y="304589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588982" y="290420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517049" y="3321816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447800" y="4053791"/>
              <a:ext cx="12992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n</a:t>
              </a:r>
              <a:endParaRPr lang="en-US" i="1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596039" y="268793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667972" y="310555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682085" y="229269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54018" y="2710311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250489" y="352316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962759" y="3821460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754018" y="394077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113681" y="4477709"/>
              <a:ext cx="151243" cy="13589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" name="Oval 45"/>
          <p:cNvSpPr>
            <a:spLocks noChangeArrowheads="1"/>
          </p:cNvSpPr>
          <p:nvPr/>
        </p:nvSpPr>
        <p:spPr bwMode="auto">
          <a:xfrm>
            <a:off x="6159499" y="500379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86499" y="4857233"/>
            <a:ext cx="1219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= solution</a:t>
            </a:r>
          </a:p>
        </p:txBody>
      </p:sp>
      <p:sp>
        <p:nvSpPr>
          <p:cNvPr id="6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357009" y="-90236"/>
            <a:ext cx="7899400" cy="14986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END OF </a:t>
            </a:r>
            <a:r>
              <a:rPr lang="en-US" sz="3600" b="1" dirty="0">
                <a:latin typeface="Times New Roman" charset="0"/>
              </a:rPr>
              <a:t>A</a:t>
            </a:r>
            <a:r>
              <a:rPr lang="en-US" sz="36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LINE</a:t>
            </a:r>
            <a:endParaRPr lang="en-US" sz="3600" b="1" dirty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78"/>
          <p:cNvGrpSpPr/>
          <p:nvPr/>
        </p:nvGrpSpPr>
        <p:grpSpPr>
          <a:xfrm>
            <a:off x="3150957" y="5676900"/>
            <a:ext cx="5523143" cy="1155700"/>
            <a:chOff x="3150957" y="5702300"/>
            <a:chExt cx="5523143" cy="115570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3150957" y="5702300"/>
              <a:ext cx="5523143" cy="11557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3720505" y="6031166"/>
              <a:ext cx="815501" cy="3108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Oval 43"/>
            <p:cNvSpPr>
              <a:spLocks noChangeArrowheads="1"/>
            </p:cNvSpPr>
            <p:nvPr/>
          </p:nvSpPr>
          <p:spPr bwMode="auto">
            <a:xfrm>
              <a:off x="3620499" y="6265866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44"/>
            <p:cNvSpPr>
              <a:spLocks noChangeAspect="1" noChangeArrowheads="1"/>
            </p:cNvSpPr>
            <p:nvPr/>
          </p:nvSpPr>
          <p:spPr bwMode="auto">
            <a:xfrm>
              <a:off x="4520599" y="5948362"/>
              <a:ext cx="146304" cy="1463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200" y="6172200"/>
                <a:ext cx="3343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&amp;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172200"/>
                <a:ext cx="334341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505200" y="6321439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321439"/>
                <a:ext cx="49943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572000" y="5715000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15000"/>
                <a:ext cx="50539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5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05759" cy="802105"/>
            <a:chOff x="1549401" y="2171699"/>
            <a:chExt cx="710575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13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b="1" dirty="0" err="1">
                  <a:latin typeface="Times New Roman"/>
                  <a:cs typeface="Times New Roman"/>
                </a:rPr>
                <a:t>Brouwer</a:t>
              </a:r>
              <a:r>
                <a:rPr lang="en-US" sz="2800" b="1" dirty="0">
                  <a:latin typeface="Times New Roman"/>
                  <a:cs typeface="Times New Roman"/>
                </a:rPr>
                <a:t>,</a:t>
              </a:r>
              <a:r>
                <a:rPr lang="en-US" sz="2800" dirty="0">
                  <a:latin typeface="Times New Roman"/>
                  <a:cs typeface="Times New Roman"/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  <a:latin typeface="Times New Roman"/>
                  <a:cs typeface="Times New Roman"/>
                </a:rPr>
                <a:t>Sperner</a:t>
              </a:r>
              <a:endParaRPr lang="en-US" sz="2800" dirty="0">
                <a:solidFill>
                  <a:schemeClr val="accent5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40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r>
              <a:rPr lang="en-US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’94]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752600"/>
                <a:ext cx="8229600" cy="3886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2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2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/>
                  <a:t>-Brower: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/>
                  <a:t> find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.</m:t>
                    </m:r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. |</m:t>
                    </m:r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|&lt;</m:t>
                    </m:r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/>
                  <a:t>-Nash: Profile from which no player can deviate and gains by more  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       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752600"/>
                <a:ext cx="8229600" cy="3886200"/>
              </a:xfrm>
              <a:blipFill rotWithShape="1">
                <a:blip r:embed="rId2"/>
                <a:stretch>
                  <a:fillRect b="-1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4297" y="5715000"/>
                <a:ext cx="40142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∵</m:t>
                    </m:r>
                  </m:oMath>
                </a14:m>
                <a:r>
                  <a:rPr lang="en-US" sz="2800" dirty="0"/>
                  <a:t>Exact could be irrational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297" y="5715000"/>
                <a:ext cx="401424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124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327942" y="9906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78383" y="1504950"/>
            <a:ext cx="1536909" cy="1148120"/>
            <a:chOff x="4178383" y="1504950"/>
            <a:chExt cx="1536909" cy="114812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178383" y="2191405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1"/>
                  </a:solidFill>
                </a:rPr>
                <a:t>Sperner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16792" y="1504950"/>
            <a:ext cx="1608038" cy="2000250"/>
            <a:chOff x="5016792" y="1504950"/>
            <a:chExt cx="1608038" cy="2000250"/>
          </a:xfrm>
        </p:grpSpPr>
        <p:grpSp>
          <p:nvGrpSpPr>
            <p:cNvPr id="16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8" name="Straight Arrow Connector 17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-</a:t>
                  </a:r>
                  <a:r>
                    <a:rPr lang="en-US" sz="2400" dirty="0" err="1">
                      <a:solidFill>
                        <a:schemeClr val="tx1"/>
                      </a:solidFill>
                    </a:rPr>
                    <a:t>Brouwer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526" r="-562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121692" y="1504950"/>
            <a:ext cx="1269708" cy="2838450"/>
            <a:chOff x="6121692" y="1504950"/>
            <a:chExt cx="1269708" cy="2838450"/>
          </a:xfrm>
        </p:grpSpPr>
        <p:grpSp>
          <p:nvGrpSpPr>
            <p:cNvPr id="20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681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7C985F-7464-49C9-8196-D3E93D8D7749}"/>
              </a:ext>
            </a:extLst>
          </p:cNvPr>
          <p:cNvSpPr txBox="1"/>
          <p:nvPr/>
        </p:nvSpPr>
        <p:spPr>
          <a:xfrm>
            <a:off x="334411" y="1575375"/>
            <a:ext cx="421301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PPAD-complete:</a:t>
            </a:r>
          </a:p>
          <a:p>
            <a:r>
              <a:rPr lang="en-US" sz="2000" dirty="0"/>
              <a:t>Nash eq. (even 2-player games),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Market eq.,</a:t>
            </a:r>
            <a:r>
              <a:rPr lang="en-US" sz="2000" dirty="0"/>
              <a:t> </a:t>
            </a:r>
            <a:r>
              <a:rPr lang="en-US" sz="2000" dirty="0" err="1"/>
              <a:t>Sperner</a:t>
            </a:r>
            <a:r>
              <a:rPr lang="en-US" sz="2000" dirty="0"/>
              <a:t>, Brouwer, </a:t>
            </a:r>
          </a:p>
          <a:p>
            <a:r>
              <a:rPr lang="en-US" sz="2000" dirty="0"/>
              <a:t>win-lose games, </a:t>
            </a:r>
            <a:r>
              <a:rPr lang="en-US" sz="2000" dirty="0">
                <a:solidFill>
                  <a:schemeClr val="tx1"/>
                </a:solidFill>
              </a:rPr>
              <a:t>sparse games,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competitive eq. </a:t>
            </a:r>
            <a:r>
              <a:rPr lang="en-US" sz="2000" dirty="0"/>
              <a:t>with equal income, </a:t>
            </a:r>
          </a:p>
          <a:p>
            <a:r>
              <a:rPr lang="en-US" sz="2000" dirty="0"/>
              <a:t>clearing payments i</a:t>
            </a:r>
            <a:r>
              <a:rPr lang="en-US" sz="2000" dirty="0">
                <a:solidFill>
                  <a:schemeClr val="tx1"/>
                </a:solidFill>
              </a:rPr>
              <a:t>n financial markets,</a:t>
            </a:r>
          </a:p>
          <a:p>
            <a:r>
              <a:rPr lang="en-US" sz="2000" dirty="0"/>
              <a:t>Fractional hypergraph matching,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Fractional stable path problem, …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51669" cy="802105"/>
            <a:chOff x="1549401" y="2171699"/>
            <a:chExt cx="715166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59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dirty="0" err="1">
                  <a:latin typeface="Times New Roman"/>
                  <a:cs typeface="Times New Roman"/>
                </a:rPr>
                <a:t>Brouwer</a:t>
              </a:r>
              <a:r>
                <a:rPr lang="en-US" sz="2800" dirty="0">
                  <a:latin typeface="Times New Roman"/>
                  <a:cs typeface="Times New Roman"/>
                </a:rPr>
                <a:t>,</a:t>
              </a:r>
              <a:r>
                <a:rPr lang="en-US" sz="2800" b="1" dirty="0">
                  <a:latin typeface="Times New Roman"/>
                  <a:cs typeface="Times New Roman"/>
                </a:rPr>
                <a:t> </a:t>
              </a:r>
              <a:r>
                <a:rPr lang="en-US" sz="2800" dirty="0" err="1">
                  <a:latin typeface="Times New Roman"/>
                  <a:cs typeface="Times New Roman"/>
                </a:rPr>
                <a:t>Sperner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1524000" y="2362200"/>
            <a:ext cx="6674744" cy="802105"/>
            <a:chOff x="1549401" y="2171699"/>
            <a:chExt cx="6674744" cy="802105"/>
          </a:xfrm>
        </p:grpSpPr>
        <p:sp>
          <p:nvSpPr>
            <p:cNvPr id="8" name="TextBox 7"/>
            <p:cNvSpPr txBox="1"/>
            <p:nvPr/>
          </p:nvSpPr>
          <p:spPr>
            <a:xfrm>
              <a:off x="1841500" y="2450584"/>
              <a:ext cx="63826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(Constructive) proof of </a:t>
              </a:r>
              <a:r>
                <a:rPr lang="en-US" sz="2800" dirty="0" err="1">
                  <a:latin typeface="Times New Roman"/>
                  <a:cs typeface="Times New Roman"/>
                </a:rPr>
                <a:t>Sperner</a:t>
              </a:r>
              <a:r>
                <a:rPr lang="en-US" sz="2800" dirty="0">
                  <a:latin typeface="Times New Roman"/>
                  <a:cs typeface="Times New Roman"/>
                </a:rPr>
                <a:t>, and PPAD</a:t>
              </a:r>
            </a:p>
          </p:txBody>
        </p:sp>
        <p:cxnSp>
          <p:nvCxnSpPr>
            <p:cNvPr id="9" name="Elbow Connector 8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4"/>
          <p:cNvGrpSpPr/>
          <p:nvPr/>
        </p:nvGrpSpPr>
        <p:grpSpPr>
          <a:xfrm>
            <a:off x="1524000" y="2931695"/>
            <a:ext cx="3789147" cy="1232992"/>
            <a:chOff x="1549401" y="2171699"/>
            <a:chExt cx="3789147" cy="1232992"/>
          </a:xfrm>
        </p:grpSpPr>
        <p:sp>
          <p:nvSpPr>
            <p:cNvPr id="11" name="TextBox 10"/>
            <p:cNvSpPr txBox="1"/>
            <p:nvPr/>
          </p:nvSpPr>
          <p:spPr>
            <a:xfrm>
              <a:off x="1841500" y="2450584"/>
              <a:ext cx="34970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Why not use NP? </a:t>
              </a:r>
            </a:p>
            <a:p>
              <a:r>
                <a:rPr lang="en-US" sz="28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Total Search problems.</a:t>
              </a:r>
            </a:p>
          </p:txBody>
        </p:sp>
        <p:cxnSp>
          <p:nvCxnSpPr>
            <p:cNvPr id="12" name="Elbow Connector 11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7066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b="1" dirty="0">
                <a:latin typeface="Times" pitchFamily="26" charset="0"/>
                <a:ea typeface="ＭＳ Ｐゴシック" pitchFamily="26" charset="-128"/>
              </a:rPr>
              <a:t>NP, co-NP vs PPAD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09854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they be NP-hard?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there exists a solution?</a:t>
            </a:r>
          </a:p>
          <a:p>
            <a:r>
              <a:rPr lang="en-US" sz="2800" dirty="0"/>
              <a:t>NP: poly-time verifier for YES answer</a:t>
            </a:r>
          </a:p>
          <a:p>
            <a:r>
              <a:rPr lang="en-US" sz="2800" dirty="0"/>
              <a:t>co-NP: poly-time verifier for NO answer</a:t>
            </a:r>
          </a:p>
          <a:p>
            <a:endParaRPr lang="en-US" dirty="0"/>
          </a:p>
          <a:p>
            <a:r>
              <a:rPr lang="en-US" dirty="0"/>
              <a:t>Here the answer is always YES!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problem is to find a solution.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517362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1942" y="12954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02383" y="1809750"/>
            <a:ext cx="1536909" cy="1148120"/>
            <a:chOff x="4178383" y="1504950"/>
            <a:chExt cx="1536909" cy="114812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178383" y="2191405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1"/>
                  </a:solidFill>
                </a:rPr>
                <a:t>Sperner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40792" y="1809750"/>
            <a:ext cx="1608038" cy="2000250"/>
            <a:chOff x="5016792" y="1504950"/>
            <a:chExt cx="1608038" cy="2000250"/>
          </a:xfrm>
        </p:grpSpPr>
        <p:grpSp>
          <p:nvGrpSpPr>
            <p:cNvPr id="15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-</a:t>
                  </a:r>
                  <a:r>
                    <a:rPr lang="en-US" sz="2400" dirty="0" err="1">
                      <a:solidFill>
                        <a:schemeClr val="tx1"/>
                      </a:solidFill>
                    </a:rPr>
                    <a:t>Brouwer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0526" r="-562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645692" y="1809750"/>
            <a:ext cx="1269708" cy="2838450"/>
            <a:chOff x="6121692" y="1504950"/>
            <a:chExt cx="1269708" cy="2838450"/>
          </a:xfrm>
        </p:grpSpPr>
        <p:grpSp>
          <p:nvGrpSpPr>
            <p:cNvPr id="20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526" r="-681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>
            <a:stCxn id="9" idx="0"/>
          </p:cNvCxnSpPr>
          <p:nvPr/>
        </p:nvCxnSpPr>
        <p:spPr bwMode="auto">
          <a:xfrm flipH="1" flipV="1">
            <a:off x="7449605" y="990600"/>
            <a:ext cx="1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527664" y="381398"/>
                <a:ext cx="22260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NP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co-NP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664" y="381398"/>
                <a:ext cx="2226059" cy="584775"/>
              </a:xfrm>
              <a:prstGeom prst="rect">
                <a:avLst/>
              </a:prstGeom>
              <a:blipFill>
                <a:blip r:embed="rId4"/>
                <a:stretch>
                  <a:fillRect l="-7123" t="-14737" r="-5753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594867" y="774412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Poly-time </a:t>
            </a:r>
          </a:p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verifier</a:t>
            </a:r>
          </a:p>
        </p:txBody>
      </p:sp>
    </p:spTree>
    <p:extLst>
      <p:ext uri="{BB962C8B-B14F-4D97-AF65-F5344CB8AC3E}">
        <p14:creationId xmlns:p14="http://schemas.microsoft.com/office/powerpoint/2010/main" val="37570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34752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Function NP (FNP): Search problems</a:t>
            </a:r>
            <a:endParaRPr lang="en-US" sz="3600" b="1" dirty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911" y="1062335"/>
            <a:ext cx="819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Either find a solution or say there is none! </a:t>
            </a:r>
            <a:endParaRPr lang="en-US" sz="24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4996" y="5943600"/>
                <a:ext cx="82245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/>
                    <a:cs typeface="Times New Roman"/>
                  </a:rPr>
                  <a:t>SPERNER, NASH, BROUWER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 FNP.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96" y="5943600"/>
                <a:ext cx="82245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2187714"/>
                <a:ext cx="85245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/>
                    <a:cs typeface="Times New Roman"/>
                  </a:rPr>
                  <a:t>It is </a:t>
                </a:r>
                <a:r>
                  <a:rPr lang="en-US" sz="2000" b="1" i="1" dirty="0">
                    <a:latin typeface="Times New Roman"/>
                    <a:cs typeface="Times New Roman"/>
                  </a:rPr>
                  <a:t>poly-time (Karp) reducible</a:t>
                </a:r>
                <a:r>
                  <a:rPr lang="en-US" sz="2000" dirty="0">
                    <a:latin typeface="Times New Roman"/>
                    <a:cs typeface="Times New Roman"/>
                  </a:rPr>
                  <a:t> to another problem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L’</a:t>
                </a:r>
                <a:r>
                  <a:rPr lang="en-US" sz="2000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FNP, associated with A</a:t>
                </a:r>
                <a:r>
                  <a:rPr lang="en-US" sz="2000" i="1" baseline="-25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baseline="-25000" dirty="0">
                    <a:latin typeface="Times New Roman"/>
                    <a:cs typeface="Times New Roman"/>
                  </a:rPr>
                  <a:t>’</a:t>
                </a:r>
                <a:r>
                  <a:rPr lang="en-US" sz="2000" dirty="0">
                    <a:latin typeface="Times New Roman"/>
                    <a:cs typeface="Times New Roman"/>
                  </a:rPr>
                  <a:t>, </a:t>
                </a:r>
                <a:r>
                  <a:rPr lang="en-US" sz="2000" dirty="0" err="1">
                    <a:latin typeface="Times New Roman"/>
                    <a:cs typeface="Times New Roman"/>
                  </a:rPr>
                  <a:t>iff</a:t>
                </a:r>
                <a:r>
                  <a:rPr lang="en-US" sz="2000" dirty="0">
                    <a:latin typeface="Times New Roman"/>
                    <a:cs typeface="Times New Roman"/>
                  </a:rPr>
                  <a:t> there exist poly-time functions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 f, g</a:t>
                </a:r>
                <a:r>
                  <a:rPr lang="en-US" sz="2000" dirty="0">
                    <a:latin typeface="Times New Roman"/>
                    <a:cs typeface="Times New Roman"/>
                  </a:rPr>
                  <a:t> such that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87714"/>
                <a:ext cx="852457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87" t="-4310" r="-143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1000" y="2971800"/>
            <a:ext cx="675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)   </a:t>
            </a:r>
            <a:r>
              <a:rPr lang="en-US" sz="2000" i="1" dirty="0">
                <a:latin typeface="Times New Roman"/>
                <a:cs typeface="Times New Roman"/>
              </a:rPr>
              <a:t>f </a:t>
            </a:r>
            <a:r>
              <a:rPr lang="en-US" sz="2000" dirty="0">
                <a:latin typeface="Times New Roman"/>
                <a:cs typeface="Times New Roman"/>
              </a:rPr>
              <a:t>: {0,1}</a:t>
            </a:r>
            <a:r>
              <a:rPr lang="en-US" sz="2000" baseline="30000" dirty="0">
                <a:latin typeface="Times New Roman"/>
                <a:cs typeface="Times New Roman"/>
              </a:rPr>
              <a:t>*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  <a:sym typeface="Symbol"/>
              </a:rPr>
              <a:t> </a:t>
            </a:r>
            <a:r>
              <a:rPr lang="en-US" sz="2000" dirty="0">
                <a:latin typeface="Times New Roman"/>
                <a:cs typeface="Times New Roman"/>
              </a:rPr>
              <a:t> {0,1}</a:t>
            </a:r>
            <a:r>
              <a:rPr lang="en-US" sz="2000" baseline="30000" dirty="0">
                <a:latin typeface="Times New Roman"/>
                <a:cs typeface="Times New Roman"/>
              </a:rPr>
              <a:t>*</a:t>
            </a:r>
            <a:r>
              <a:rPr lang="en-US" sz="2000" dirty="0">
                <a:latin typeface="Times New Roman"/>
                <a:cs typeface="Times New Roman"/>
              </a:rPr>
              <a:t> maps inputs </a:t>
            </a:r>
            <a:r>
              <a:rPr lang="en-US" sz="2000" i="1" dirty="0">
                <a:latin typeface="Times New Roman"/>
                <a:cs typeface="Times New Roman"/>
              </a:rPr>
              <a:t>x</a:t>
            </a:r>
            <a:r>
              <a:rPr lang="en-US" sz="2000" dirty="0">
                <a:latin typeface="Times New Roman"/>
                <a:cs typeface="Times New Roman"/>
              </a:rPr>
              <a:t> to </a:t>
            </a:r>
            <a:r>
              <a:rPr lang="en-US" sz="2000" i="1" dirty="0">
                <a:latin typeface="Times New Roman"/>
                <a:cs typeface="Times New Roman"/>
              </a:rPr>
              <a:t>L</a:t>
            </a:r>
            <a:r>
              <a:rPr lang="en-US" sz="2000" dirty="0">
                <a:latin typeface="Times New Roman"/>
                <a:cs typeface="Times New Roman"/>
              </a:rPr>
              <a:t> into inputs </a:t>
            </a:r>
            <a:r>
              <a:rPr lang="en-US" sz="2000" i="1" dirty="0">
                <a:latin typeface="Times New Roman"/>
                <a:cs typeface="Times New Roman"/>
              </a:rPr>
              <a:t> f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x</a:t>
            </a:r>
            <a:r>
              <a:rPr lang="en-US" sz="2000" dirty="0">
                <a:latin typeface="Times New Roman"/>
                <a:cs typeface="Times New Roman"/>
              </a:rPr>
              <a:t>) to </a:t>
            </a:r>
            <a:r>
              <a:rPr lang="en-US" sz="2000" i="1" dirty="0">
                <a:latin typeface="Times New Roman"/>
                <a:cs typeface="Times New Roman"/>
              </a:rPr>
              <a:t>L’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7949" y="3576935"/>
                <a:ext cx="44666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∀</m:t>
                    </m:r>
                  </m:oMath>
                </a14:m>
                <a:r>
                  <a:rPr lang="en-US" sz="200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 err="1">
                    <a:latin typeface="Times New Roman"/>
                    <a:cs typeface="Times New Roman"/>
                  </a:rPr>
                  <a:t>x,y</a:t>
                </a:r>
                <a:r>
                  <a:rPr lang="en-US" sz="2000" dirty="0">
                    <a:latin typeface="Times New Roman"/>
                    <a:cs typeface="Times New Roman"/>
                  </a:rPr>
                  <a:t>: A</a:t>
                </a:r>
                <a:r>
                  <a:rPr lang="en-US" sz="2000" i="1" baseline="-25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baseline="-25000" dirty="0">
                    <a:latin typeface="Times New Roman"/>
                    <a:cs typeface="Times New Roman"/>
                  </a:rPr>
                  <a:t>’ 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f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000" dirty="0">
                    <a:latin typeface="Times New Roman"/>
                    <a:cs typeface="Times New Roman"/>
                  </a:rPr>
                  <a:t>),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  <a:r>
                  <a:rPr lang="en-US" sz="2000" dirty="0">
                    <a:latin typeface="Times New Roman"/>
                    <a:cs typeface="Times New Roman"/>
                  </a:rPr>
                  <a:t>)=1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    </a:t>
                </a:r>
                <a:r>
                  <a:rPr lang="en-US" sz="2000" dirty="0">
                    <a:sym typeface="Symbol"/>
                  </a:rPr>
                  <a:t>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    </a:t>
                </a:r>
                <a:r>
                  <a:rPr lang="en-US" sz="2000" dirty="0">
                    <a:latin typeface="Times New Roman"/>
                    <a:cs typeface="Times New Roman"/>
                  </a:rPr>
                  <a:t>A</a:t>
                </a:r>
                <a:r>
                  <a:rPr lang="en-US" sz="2000" i="1" baseline="-25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000" dirty="0">
                    <a:latin typeface="Times New Roman"/>
                    <a:cs typeface="Times New Roman"/>
                  </a:rPr>
                  <a:t>,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g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  <a:r>
                  <a:rPr lang="en-US" sz="2000" dirty="0">
                    <a:latin typeface="Times New Roman"/>
                    <a:cs typeface="Times New Roman"/>
                  </a:rPr>
                  <a:t>))=1</a:t>
                </a:r>
                <a:endParaRPr lang="en-US" sz="2000" i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49" y="3576935"/>
                <a:ext cx="446667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9231" r="-68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34996" y="3576935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(ii)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664732"/>
                <a:ext cx="89808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Problem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L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FNP has a poly-time verifier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 soln</a:t>
                </a:r>
                <a:r>
                  <a:rPr lang="en-US" sz="2000" dirty="0"/>
                  <a:t>.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64732"/>
                <a:ext cx="8980856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74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5980" y="3949594"/>
                <a:ext cx="4697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∀</m:t>
                    </m:r>
                  </m:oMath>
                </a14:m>
                <a:r>
                  <a:rPr lang="en-US" sz="2000" dirty="0">
                    <a:latin typeface="Times New Roman"/>
                    <a:cs typeface="Times New Roman"/>
                  </a:rPr>
                  <a:t> x: A</a:t>
                </a:r>
                <a:r>
                  <a:rPr lang="en-US" sz="2000" i="1" baseline="-25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baseline="-25000" dirty="0">
                    <a:latin typeface="Times New Roman"/>
                    <a:cs typeface="Times New Roman"/>
                  </a:rPr>
                  <a:t>’ 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f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000" dirty="0">
                    <a:latin typeface="Times New Roman"/>
                    <a:cs typeface="Times New Roman"/>
                  </a:rPr>
                  <a:t>),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  <a:r>
                  <a:rPr lang="en-US" sz="2000" dirty="0">
                    <a:latin typeface="Times New Roman"/>
                    <a:cs typeface="Times New Roman"/>
                  </a:rPr>
                  <a:t>)=0, </a:t>
                </a:r>
                <a:r>
                  <a:rPr lang="en-US" sz="2000" dirty="0">
                    <a:sym typeface="Symbol"/>
                  </a:rPr>
                  <a:t></a:t>
                </a:r>
                <a:r>
                  <a:rPr lang="en-US" sz="2000" dirty="0"/>
                  <a:t>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  <a:r>
                  <a:rPr lang="en-US" sz="200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sym typeface="Symbol"/>
                  </a:rPr>
                  <a:t></a:t>
                </a:r>
                <a:r>
                  <a:rPr lang="en-US" sz="2000" i="1" dirty="0">
                    <a:latin typeface="Wingdings"/>
                    <a:ea typeface="Wingdings"/>
                    <a:cs typeface="Wingdings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A</a:t>
                </a:r>
                <a:r>
                  <a:rPr lang="en-US" sz="2000" i="1" baseline="-25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000" dirty="0">
                    <a:latin typeface="Times New Roman"/>
                    <a:cs typeface="Times New Roman"/>
                  </a:rPr>
                  <a:t>,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  <a:r>
                  <a:rPr lang="en-US" sz="2000" dirty="0">
                    <a:latin typeface="Times New Roman"/>
                    <a:cs typeface="Times New Roman"/>
                  </a:rPr>
                  <a:t>)=0, </a:t>
                </a:r>
                <a:r>
                  <a:rPr lang="en-US" sz="2000" dirty="0">
                    <a:latin typeface="Times New Roman"/>
                    <a:cs typeface="Times New Roman"/>
                    <a:sym typeface="Symbol"/>
                  </a:rPr>
                  <a:t></a:t>
                </a:r>
                <a:r>
                  <a:rPr lang="en-US" sz="2000" dirty="0">
                    <a:latin typeface="Times New Roman"/>
                    <a:cs typeface="Times New Roman"/>
                  </a:rPr>
                  <a:t>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0" y="3949594"/>
                <a:ext cx="469750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9091" r="-39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55913" y="4988123"/>
            <a:ext cx="1070576" cy="400110"/>
          </a:xfrm>
          <a:prstGeom prst="rect">
            <a:avLst/>
          </a:prstGeom>
          <a:solidFill>
            <a:srgbClr val="49B1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e.g. SAT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726184" y="3240615"/>
            <a:ext cx="2179604" cy="971039"/>
          </a:xfrm>
          <a:prstGeom prst="wedgeRoundRectCallout">
            <a:avLst>
              <a:gd name="adj1" fmla="val -67889"/>
              <a:gd name="adj2" fmla="val 8443"/>
              <a:gd name="adj3" fmla="val 16667"/>
            </a:avLst>
          </a:prstGeom>
          <a:solidFill>
            <a:srgbClr val="49B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can’t reduce SAT to SPERNER, NASH or BROUWER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4622" y="4495800"/>
            <a:ext cx="4409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 search problem </a:t>
            </a:r>
            <a:r>
              <a:rPr lang="en-US" sz="2000" i="1" dirty="0">
                <a:latin typeface="Times New Roman"/>
                <a:cs typeface="Times New Roman"/>
              </a:rPr>
              <a:t>L’</a:t>
            </a:r>
            <a:r>
              <a:rPr lang="en-US" sz="2000" dirty="0">
                <a:latin typeface="Times New Roman"/>
                <a:cs typeface="Times New Roman"/>
              </a:rPr>
              <a:t> is </a:t>
            </a:r>
            <a:r>
              <a:rPr lang="en-US" sz="2000" b="1" i="1" dirty="0">
                <a:latin typeface="Times New Roman"/>
                <a:cs typeface="Times New Roman"/>
              </a:rPr>
              <a:t>FNP-complete </a:t>
            </a:r>
            <a:r>
              <a:rPr lang="en-US" sz="2000" dirty="0" err="1">
                <a:latin typeface="Times New Roman"/>
                <a:cs typeface="Times New Roman"/>
              </a:rPr>
              <a:t>iff</a:t>
            </a:r>
            <a:endParaRPr lang="en-US" sz="2000" i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83436" y="5376565"/>
                <a:ext cx="65557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∀</m:t>
                    </m:r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FNP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, L</a:t>
                </a:r>
                <a:r>
                  <a:rPr lang="en-US" sz="1600" dirty="0">
                    <a:latin typeface="Cambria"/>
                    <a:ea typeface="Cambria"/>
                    <a:cs typeface="Times New Roman"/>
                    <a:sym typeface="Symbol"/>
                  </a:rPr>
                  <a:t> </a:t>
                </a:r>
                <a:r>
                  <a:rPr lang="en-US" sz="2000" dirty="0">
                    <a:latin typeface="Times New Roman"/>
                    <a:ea typeface="Cambria"/>
                    <a:cs typeface="Times New Roman"/>
                    <a:sym typeface="Symbol"/>
                  </a:rPr>
                  <a:t> is poly-time reducible to </a:t>
                </a:r>
                <a:r>
                  <a:rPr lang="en-US" sz="2000" i="1" dirty="0">
                    <a:latin typeface="Times New Roman"/>
                    <a:ea typeface="Cambria"/>
                    <a:cs typeface="Times New Roman"/>
                    <a:sym typeface="Symbol"/>
                  </a:rPr>
                  <a:t>L’.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6" y="5376565"/>
                <a:ext cx="6555763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68299" y="4988123"/>
                <a:ext cx="1134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/>
                    <a:cs typeface="Times New Roman"/>
                  </a:rPr>
                  <a:t>L’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FNP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299" y="4988123"/>
                <a:ext cx="1134221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5914" t="-7576" r="-43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11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9" grpId="0"/>
      <p:bldP spid="10" grpId="0"/>
      <p:bldP spid="12" grpId="0"/>
      <p:bldP spid="13" grpId="0"/>
      <p:bldP spid="2" grpId="0"/>
      <p:bldP spid="15" grpId="0"/>
      <p:bldP spid="17" grpId="0" animBg="1"/>
      <p:bldP spid="20" grpId="0" animBg="1"/>
      <p:bldP spid="21" grpId="0"/>
      <p:bldP spid="22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b="1" dirty="0"/>
              <a:t>Total Function NP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311426"/>
            <a:ext cx="9159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Total FNP: A search problem is called 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total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en-US" sz="2400" dirty="0" err="1">
                <a:latin typeface="Times New Roman"/>
                <a:cs typeface="Times New Roman"/>
              </a:rPr>
              <a:t>iff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a solution is g</a:t>
            </a:r>
            <a:r>
              <a:rPr lang="en-US" sz="2400" dirty="0">
                <a:solidFill>
                  <a:srgbClr val="FF0000"/>
                </a:solidFill>
              </a:rPr>
              <a:t>uaranteed</a:t>
            </a:r>
            <a:endParaRPr lang="en-US" sz="2400" i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09800" y="2905780"/>
                <a:ext cx="4857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PPAD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TFNP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(NP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co-NP)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905780"/>
                <a:ext cx="4857035" cy="523220"/>
              </a:xfrm>
              <a:prstGeom prst="rect">
                <a:avLst/>
              </a:prstGeom>
              <a:blipFill>
                <a:blip r:embed="rId2"/>
                <a:stretch>
                  <a:fillRect l="-2638" t="-12791" r="-125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4800" y="3505200"/>
            <a:ext cx="5057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Complexity Theory of TFNP: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191000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1. identify the combinatorial argument of existence, responsible for making these problems total;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050169"/>
            <a:ext cx="7708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2. define a complexity class inspired by the argument of existence;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588000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3. make sure that the complexity of the problem was captured as tightly as possible (via completeness results).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F58C3-92B7-4A43-B66C-54FAA7FD8CFC}"/>
              </a:ext>
            </a:extLst>
          </p:cNvPr>
          <p:cNvSpPr txBox="1"/>
          <p:nvPr/>
        </p:nvSpPr>
        <p:spPr>
          <a:xfrm>
            <a:off x="457771" y="1407436"/>
            <a:ext cx="6282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Function NP (FNP): Search problems</a:t>
            </a:r>
          </a:p>
          <a:p>
            <a:r>
              <a:rPr lang="en-US" sz="2400" dirty="0">
                <a:cs typeface="Times New Roman"/>
              </a:rPr>
              <a:t>	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cs typeface="Times New Roman"/>
              </a:rPr>
              <a:t>Either find a solution or say there is none!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2864524" y="1435100"/>
            <a:ext cx="5898476" cy="40767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7070393" y="1514645"/>
            <a:ext cx="169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charset="0"/>
                <a:sym typeface="Symbol" charset="2"/>
              </a:rPr>
              <a:t>{0,1}</a:t>
            </a:r>
            <a:r>
              <a:rPr lang="en-US" i="1" baseline="30000" dirty="0">
                <a:solidFill>
                  <a:srgbClr val="FFFFFF"/>
                </a:solidFill>
                <a:latin typeface="Times New Roman" charset="0"/>
                <a:sym typeface="Symbol" charset="2"/>
              </a:rPr>
              <a:t>n</a:t>
            </a:r>
            <a:endParaRPr lang="en-US" i="1" dirty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2" name="Group 79"/>
          <p:cNvGrpSpPr/>
          <p:nvPr/>
        </p:nvGrpSpPr>
        <p:grpSpPr>
          <a:xfrm>
            <a:off x="2514600" y="1972030"/>
            <a:ext cx="5886777" cy="2696035"/>
            <a:chOff x="1447800" y="1972030"/>
            <a:chExt cx="5886777" cy="269603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2962134" y="2389644"/>
              <a:ext cx="1725115" cy="1358900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5106625" y="1972030"/>
              <a:ext cx="1725115" cy="1358900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2215832" y="429873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3079024" y="411975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65448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459230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2287765" y="4179415"/>
              <a:ext cx="811432" cy="203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3150957" y="4179414"/>
              <a:ext cx="529351" cy="339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726418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531164" y="4298733"/>
              <a:ext cx="9074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...</a:t>
              </a: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30893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380869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6545277" y="2747598"/>
              <a:ext cx="789300" cy="1358900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818894" y="334418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818894" y="2210667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085454" y="304589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588982" y="290420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517049" y="3321816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447800" y="4053791"/>
              <a:ext cx="12992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n</a:t>
              </a:r>
              <a:endParaRPr lang="en-US" i="1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596039" y="268793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667972" y="310555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682085" y="229269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54018" y="2710311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250489" y="352316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962759" y="3821460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754018" y="394077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113681" y="4477709"/>
              <a:ext cx="151243" cy="13589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" name="Oval 45"/>
          <p:cNvSpPr>
            <a:spLocks noChangeArrowheads="1"/>
          </p:cNvSpPr>
          <p:nvPr/>
        </p:nvSpPr>
        <p:spPr bwMode="auto">
          <a:xfrm>
            <a:off x="7226299" y="500379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53299" y="4857233"/>
            <a:ext cx="1219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= solution</a:t>
            </a:r>
          </a:p>
        </p:txBody>
      </p:sp>
      <p:sp>
        <p:nvSpPr>
          <p:cNvPr id="6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357009" y="-90236"/>
            <a:ext cx="7899400" cy="14986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PPAD:</a:t>
            </a:r>
            <a:endParaRPr lang="en-US" sz="3600" b="1" dirty="0">
              <a:effectLst/>
              <a:ea typeface="ＭＳ Ｐゴシック" charset="-128"/>
              <a:cs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238" y="2448724"/>
                <a:ext cx="2680542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In &amp; out </a:t>
                </a:r>
                <a:r>
                  <a:rPr lang="en-US" sz="2400" dirty="0"/>
                  <a:t>degree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:r>
                  <a:rPr lang="en-US" sz="2400" dirty="0" err="1"/>
                  <a:t>in+out</a:t>
                </a:r>
                <a:r>
                  <a:rPr lang="en-US" sz="2400" dirty="0"/>
                  <a:t>=1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2400" dirty="0"/>
                  <a:t> another such node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8" y="2448724"/>
                <a:ext cx="268054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3409" t="-2516" r="-2500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21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5400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Other arguments of existence, and resulting complexity classes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800" y="1625600"/>
            <a:ext cx="712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“If a graph has a node of odd degree, then it must have another.”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658950" y="2025710"/>
            <a:ext cx="7122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PPA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800" y="2967335"/>
            <a:ext cx="6730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“Every directed acyclic graph must have a sink.”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658950" y="3336667"/>
            <a:ext cx="7020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PLS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1800" y="4268282"/>
            <a:ext cx="786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“If a function maps </a:t>
            </a:r>
            <a:r>
              <a:rPr lang="en-US" sz="2000" i="1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elements to </a:t>
            </a:r>
            <a:r>
              <a:rPr lang="en-US" sz="2000" i="1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-1 elements, then there is a collision.”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811350" y="4877713"/>
            <a:ext cx="701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PPP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" y="5829300"/>
            <a:ext cx="13443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Formally?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6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PPA: Polynomial Parity Argument </a:t>
            </a:r>
            <a:r>
              <a:rPr lang="en-US" sz="24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’94]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17907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Suppose that an exponentially large graph with vertex set {0,1}</a:t>
            </a:r>
            <a:r>
              <a:rPr lang="en-US" sz="2200" baseline="30000" dirty="0">
                <a:latin typeface="Times New Roman" pitchFamily="26" charset="0"/>
              </a:rPr>
              <a:t>n</a:t>
            </a:r>
            <a:r>
              <a:rPr lang="en-US" sz="2200" dirty="0">
                <a:latin typeface="Times New Roman" pitchFamily="26" charset="0"/>
              </a:rPr>
              <a:t> is defined by one circuit: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22438" y="2933700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46705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1389063" y="35575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334963" y="33004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2871788" y="35480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143250" y="3319463"/>
            <a:ext cx="2602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{ node id</a:t>
            </a:r>
            <a:r>
              <a:rPr lang="en-US" sz="2200" baseline="-250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1</a:t>
            </a:r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 , node id</a:t>
            </a:r>
            <a:r>
              <a:rPr lang="en-US" sz="2200" baseline="-250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2</a:t>
            </a:r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}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6689724" y="3492500"/>
            <a:ext cx="76676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Oval 43"/>
          <p:cNvSpPr>
            <a:spLocks noChangeArrowheads="1"/>
          </p:cNvSpPr>
          <p:nvPr/>
        </p:nvSpPr>
        <p:spPr bwMode="auto">
          <a:xfrm>
            <a:off x="6542088" y="37973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Oval 44"/>
          <p:cNvSpPr>
            <a:spLocks noChangeArrowheads="1"/>
          </p:cNvSpPr>
          <p:nvPr/>
        </p:nvSpPr>
        <p:spPr bwMode="auto">
          <a:xfrm>
            <a:off x="7456488" y="33401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14213"/>
            <a:ext cx="3037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ODD DEGREE NODE</a:t>
            </a:r>
            <a:r>
              <a:rPr lang="en-US" sz="2200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3049412" y="4834979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  </a:t>
            </a:r>
            <a:r>
              <a:rPr lang="en-US" sz="2200" i="1" dirty="0">
                <a:latin typeface="Times New Roman" pitchFamily="26" charset="0"/>
              </a:rPr>
              <a:t>C</a:t>
            </a:r>
            <a:r>
              <a:rPr lang="en-US" sz="2200" dirty="0">
                <a:latin typeface="Times New Roman" pitchFamily="26" charset="0"/>
              </a:rPr>
              <a:t>, if</a:t>
            </a:r>
            <a:r>
              <a:rPr lang="en-US" sz="2200" i="1" dirty="0">
                <a:latin typeface="Times New Roman" pitchFamily="26" charset="0"/>
              </a:rPr>
              <a:t>  </a:t>
            </a:r>
            <a:r>
              <a:rPr lang="en-US" sz="2200" dirty="0">
                <a:latin typeface="Times New Roman" pitchFamily="26" charset="0"/>
              </a:rPr>
              <a:t>0</a:t>
            </a:r>
            <a:r>
              <a:rPr lang="en-US" sz="2200" i="1" baseline="30000" dirty="0">
                <a:latin typeface="Times New Roman" pitchFamily="26" charset="0"/>
              </a:rPr>
              <a:t>n</a:t>
            </a:r>
            <a:r>
              <a:rPr lang="en-US" sz="2200" i="1" dirty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 has odd degree, find another node </a:t>
            </a:r>
          </a:p>
          <a:p>
            <a:r>
              <a:rPr lang="en-US" sz="2200" dirty="0">
                <a:latin typeface="Times New Roman" pitchFamily="26" charset="0"/>
              </a:rPr>
              <a:t>with odd degree. Otherwise say “yes”</a:t>
            </a:r>
            <a:r>
              <a:rPr lang="en-US" sz="2200" i="1" dirty="0">
                <a:latin typeface="Times New Roman" pitchFamily="26" charset="0"/>
              </a:rPr>
              <a:t>.</a:t>
            </a:r>
            <a:endParaRPr lang="en-US" sz="2200" dirty="0"/>
          </a:p>
        </p:txBody>
      </p:sp>
      <p:grpSp>
        <p:nvGrpSpPr>
          <p:cNvPr id="6" name="Group 38"/>
          <p:cNvGrpSpPr/>
          <p:nvPr/>
        </p:nvGrpSpPr>
        <p:grpSpPr>
          <a:xfrm>
            <a:off x="212723" y="57695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Times New Roman" pitchFamily="26" charset="0"/>
                </a:rPr>
                <a:t>{ </a:t>
              </a:r>
              <a:r>
                <a:rPr lang="en-US" sz="2200" i="1" dirty="0">
                  <a:latin typeface="Times New Roman" pitchFamily="26" charset="0"/>
                </a:rPr>
                <a:t>Search problems in FNP reducible to </a:t>
              </a:r>
              <a:r>
                <a:rPr lang="en-US" sz="2200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ODD DEGREE NODE</a:t>
              </a:r>
              <a:r>
                <a:rPr lang="en-US" sz="2800" dirty="0">
                  <a:latin typeface="Times New Roman" pitchFamily="26" charset="0"/>
                </a:rPr>
                <a:t>}</a:t>
              </a:r>
              <a:r>
                <a:rPr lang="en-US" sz="2200" i="1" dirty="0">
                  <a:latin typeface="Times New Roman" pitchFamily="26" charset="0"/>
                </a:rPr>
                <a:t> </a:t>
              </a:r>
              <a:endParaRPr lang="en-US" sz="2200" dirty="0"/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205567" y="2375475"/>
            <a:ext cx="3194483" cy="786825"/>
            <a:chOff x="2942167" y="2134175"/>
            <a:chExt cx="3194483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possible adjacent nodes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6522" y="1120745"/>
            <a:ext cx="806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“If a graph has a node of odd degree, then it must have another.”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49199" y="2647682"/>
                <a:ext cx="30228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&amp;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99" y="2647682"/>
                <a:ext cx="302287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02547" y="3959239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547" y="3959239"/>
                <a:ext cx="49943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48005" y="3276600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005" y="3276600"/>
                <a:ext cx="5053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935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24" grpId="0" animBg="1"/>
      <p:bldP spid="54296" grpId="0" animBg="1"/>
      <p:bldP spid="54294" grpId="0" animBg="1"/>
      <p:bldP spid="52246" grpId="0"/>
      <p:bldP spid="52247" grpId="0"/>
      <p:bldP spid="42" grpId="0"/>
      <p:bldP spid="3" grpId="0"/>
      <p:bldP spid="29" grpId="0"/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530226" y="4637100"/>
              <a:ext cx="5080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>
                  <a:latin typeface="Times New Roman" charset="0"/>
                  <a:sym typeface="Symbol" charset="2"/>
                </a:rPr>
                <a:t>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Undirected Graph</a:t>
            </a:r>
            <a:endParaRPr lang="en-US" sz="3600" dirty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400799" y="5377933"/>
            <a:ext cx="1346980" cy="400110"/>
            <a:chOff x="6400799" y="5377933"/>
            <a:chExt cx="1346980" cy="400110"/>
          </a:xfrm>
        </p:grpSpPr>
        <p:sp>
          <p:nvSpPr>
            <p:cNvPr id="63" name="Oval 45"/>
            <p:cNvSpPr>
              <a:spLocks noChangeArrowheads="1"/>
            </p:cNvSpPr>
            <p:nvPr/>
          </p:nvSpPr>
          <p:spPr bwMode="auto">
            <a:xfrm>
              <a:off x="6400799" y="54990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27799" y="5377933"/>
              <a:ext cx="121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=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6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PLS: Polynomial Local Search  </a:t>
            </a:r>
            <a:b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24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[Johnson, Papadimitriou, </a:t>
            </a:r>
            <a:r>
              <a:rPr lang="en-US" sz="2400" dirty="0" err="1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Yannakakis</a:t>
            </a:r>
            <a:r>
              <a:rPr lang="en-US" sz="24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’89]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5" y="1892300"/>
            <a:ext cx="81438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Suppose that a DAG with vertex set {0,1}</a:t>
            </a:r>
            <a:r>
              <a:rPr lang="en-US" sz="2200" baseline="30000" dirty="0">
                <a:latin typeface="Times New Roman" pitchFamily="26" charset="0"/>
              </a:rPr>
              <a:t>n</a:t>
            </a:r>
            <a:r>
              <a:rPr lang="en-US" sz="2200" dirty="0">
                <a:latin typeface="Times New Roman" pitchFamily="26" charset="0"/>
              </a:rPr>
              <a:t> is defined by two circuits: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8363" y="2449513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21253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1804988" y="3073401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668471" y="2816226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287713" y="3063876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59175" y="2822576"/>
            <a:ext cx="2884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{node id</a:t>
            </a:r>
            <a:r>
              <a:rPr lang="en-US" sz="2200" baseline="-250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1</a:t>
            </a:r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, …, node </a:t>
            </a:r>
            <a:r>
              <a:rPr lang="en-US" sz="2200" dirty="0" err="1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id</a:t>
            </a:r>
            <a:r>
              <a:rPr lang="en-US" sz="2200" baseline="-25000" dirty="0" err="1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k</a:t>
            </a:r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}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5487313"/>
            <a:ext cx="17130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FIND SINK</a:t>
            </a:r>
            <a:r>
              <a:rPr lang="en-US" sz="2200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1982612" y="5457279"/>
            <a:ext cx="716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  </a:t>
            </a:r>
            <a:r>
              <a:rPr lang="en-US" sz="2200" i="1" dirty="0">
                <a:latin typeface="Times New Roman" pitchFamily="26" charset="0"/>
              </a:rPr>
              <a:t>C, F</a:t>
            </a:r>
            <a:r>
              <a:rPr lang="en-US" sz="2200" dirty="0">
                <a:latin typeface="Times New Roman" pitchFamily="26" charset="0"/>
              </a:rPr>
              <a:t>:  Find 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dirty="0">
                <a:latin typeface="Times New Roman" pitchFamily="26" charset="0"/>
              </a:rPr>
              <a:t>  </a:t>
            </a:r>
            <a:r>
              <a:rPr lang="en-US" sz="2200" dirty="0" err="1">
                <a:latin typeface="Times New Roman" pitchFamily="26" charset="0"/>
              </a:rPr>
              <a:t>s.t</a:t>
            </a:r>
            <a:r>
              <a:rPr lang="en-US" sz="2200" dirty="0">
                <a:latin typeface="Times New Roman" pitchFamily="26" charset="0"/>
              </a:rPr>
              <a:t>. </a:t>
            </a:r>
            <a:r>
              <a:rPr lang="en-US" sz="2200" dirty="0" err="1">
                <a:latin typeface="Times New Roman" pitchFamily="26" charset="0"/>
              </a:rPr>
              <a:t>F(x</a:t>
            </a:r>
            <a:r>
              <a:rPr lang="en-US" sz="2200" dirty="0">
                <a:latin typeface="Times New Roman" pitchFamily="26" charset="0"/>
              </a:rPr>
              <a:t>) ≥ </a:t>
            </a:r>
            <a:r>
              <a:rPr lang="en-US" sz="2200" dirty="0" err="1">
                <a:latin typeface="Times New Roman" pitchFamily="26" charset="0"/>
              </a:rPr>
              <a:t>F(y</a:t>
            </a:r>
            <a:r>
              <a:rPr lang="en-US" sz="2200" dirty="0">
                <a:latin typeface="Times New Roman" pitchFamily="26" charset="0"/>
              </a:rPr>
              <a:t>), for all </a:t>
            </a:r>
            <a:r>
              <a:rPr lang="en-US" sz="2200" i="1" dirty="0" err="1">
                <a:latin typeface="Times New Roman" pitchFamily="26" charset="0"/>
              </a:rPr>
              <a:t>y</a:t>
            </a:r>
            <a:r>
              <a:rPr lang="en-US" sz="2200" dirty="0">
                <a:latin typeface="Times New Roman" pitchFamily="26" charset="0"/>
              </a:rPr>
              <a:t> </a:t>
            </a:r>
            <a:r>
              <a:rPr lang="en-US" dirty="0" err="1">
                <a:sym typeface="Symbol"/>
              </a:rPr>
              <a:t></a:t>
            </a:r>
            <a:r>
              <a:rPr lang="en-US" sz="2400" dirty="0">
                <a:sym typeface="Symbol"/>
              </a:rPr>
              <a:t> </a:t>
            </a:r>
            <a:r>
              <a:rPr lang="en-US" sz="2200" i="1" dirty="0" err="1">
                <a:latin typeface="Times New Roman" pitchFamily="26" charset="0"/>
              </a:rPr>
              <a:t>C</a:t>
            </a:r>
            <a:r>
              <a:rPr lang="en-US" sz="2200" dirty="0" err="1">
                <a:latin typeface="Times New Roman" pitchFamily="26" charset="0"/>
              </a:rPr>
              <a:t>(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dirty="0">
                <a:latin typeface="Times New Roman" pitchFamily="26" charset="0"/>
              </a:rPr>
              <a:t>). </a:t>
            </a:r>
            <a:endParaRPr lang="en-US" sz="2200" dirty="0"/>
          </a:p>
        </p:txBody>
      </p:sp>
      <p:grpSp>
        <p:nvGrpSpPr>
          <p:cNvPr id="3" name="Group 38"/>
          <p:cNvGrpSpPr/>
          <p:nvPr/>
        </p:nvGrpSpPr>
        <p:grpSpPr>
          <a:xfrm>
            <a:off x="212723" y="60108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PLS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Times New Roman" pitchFamily="26" charset="0"/>
                </a:rPr>
                <a:t>{</a:t>
              </a:r>
              <a:r>
                <a:rPr lang="en-US" sz="2200" i="1" dirty="0">
                  <a:latin typeface="Times New Roman" pitchFamily="26" charset="0"/>
                </a:rPr>
                <a:t> Search problems in FNP reducible to </a:t>
              </a:r>
              <a:r>
                <a:rPr lang="en-US" sz="2200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FIND SINK</a:t>
              </a:r>
              <a:r>
                <a:rPr lang="en-US" sz="2800" dirty="0">
                  <a:latin typeface="Times New Roman" pitchFamily="26" charset="0"/>
                </a:rPr>
                <a:t>}</a:t>
              </a:r>
              <a:r>
                <a:rPr lang="en-US" sz="2200" i="1" dirty="0">
                  <a:latin typeface="Times New Roman" pitchFamily="26" charset="0"/>
                </a:rPr>
                <a:t> </a:t>
              </a:r>
              <a:endParaRPr lang="en-US" sz="2200" dirty="0"/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2138363" y="4023843"/>
            <a:ext cx="1149350" cy="927570"/>
            <a:chOff x="2382520" y="4343400"/>
            <a:chExt cx="822960" cy="822960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2608987" y="4467831"/>
              <a:ext cx="519669" cy="49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>
                  <a:latin typeface="Times New Roman"/>
                  <a:cs typeface="Times New Roman"/>
                </a:rPr>
                <a:t>F</a:t>
              </a:r>
            </a:p>
          </p:txBody>
        </p:sp>
      </p:grpSp>
      <p:cxnSp>
        <p:nvCxnSpPr>
          <p:cNvPr id="19" name="Straight Arrow Connector 21"/>
          <p:cNvCxnSpPr>
            <a:cxnSpLocks noChangeShapeType="1"/>
          </p:cNvCxnSpPr>
          <p:nvPr/>
        </p:nvCxnSpPr>
        <p:spPr bwMode="auto">
          <a:xfrm>
            <a:off x="1804988" y="4457701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668471" y="4200526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4330700"/>
            <a:ext cx="558800" cy="5588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088" y="4227513"/>
            <a:ext cx="1587500" cy="5715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940050" y="4204227"/>
            <a:ext cx="1708150" cy="672573"/>
            <a:chOff x="2940050" y="4432827"/>
            <a:chExt cx="1708150" cy="672573"/>
          </a:xfrm>
        </p:grpSpPr>
        <p:cxnSp>
          <p:nvCxnSpPr>
            <p:cNvPr id="21" name="Straight Arrow Connector 25"/>
            <p:cNvCxnSpPr>
              <a:cxnSpLocks noChangeShapeType="1"/>
            </p:cNvCxnSpPr>
            <p:nvPr/>
          </p:nvCxnSpPr>
          <p:spPr bwMode="auto">
            <a:xfrm>
              <a:off x="3292475" y="4684714"/>
              <a:ext cx="3048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29" name="Group 28"/>
            <p:cNvGrpSpPr/>
            <p:nvPr/>
          </p:nvGrpSpPr>
          <p:grpSpPr>
            <a:xfrm>
              <a:off x="2940050" y="4432827"/>
              <a:ext cx="1708150" cy="672573"/>
              <a:chOff x="2940050" y="3658127"/>
              <a:chExt cx="1708150" cy="672573"/>
            </a:xfrm>
          </p:grpSpPr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9400" y="3771900"/>
                <a:ext cx="558800" cy="558800"/>
              </a:xfrm>
              <a:prstGeom prst="rect">
                <a:avLst/>
              </a:prstGeom>
            </p:spPr>
          </p:pic>
          <p:pic>
            <p:nvPicPr>
              <p:cNvPr id="26" name="Picture 25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050" y="3658127"/>
                <a:ext cx="1587500" cy="584200"/>
              </a:xfrm>
              <a:prstGeom prst="rect">
                <a:avLst/>
              </a:prstGeom>
            </p:spPr>
          </p:pic>
        </p:grpSp>
      </p:grpSp>
      <p:sp>
        <p:nvSpPr>
          <p:cNvPr id="32" name="Line 47"/>
          <p:cNvSpPr>
            <a:spLocks noChangeShapeType="1"/>
          </p:cNvSpPr>
          <p:nvPr/>
        </p:nvSpPr>
        <p:spPr bwMode="auto">
          <a:xfrm flipV="1">
            <a:off x="5830888" y="4216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5635625" y="4521200"/>
            <a:ext cx="347663" cy="554038"/>
            <a:chOff x="5635625" y="4953000"/>
            <a:chExt cx="347663" cy="554038"/>
          </a:xfrm>
        </p:grpSpPr>
        <p:sp>
          <p:nvSpPr>
            <p:cNvPr id="34" name="Oval 43"/>
            <p:cNvSpPr>
              <a:spLocks noChangeArrowheads="1"/>
            </p:cNvSpPr>
            <p:nvPr/>
          </p:nvSpPr>
          <p:spPr bwMode="auto">
            <a:xfrm>
              <a:off x="5754688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" name="Picture 25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35625" y="5291138"/>
              <a:ext cx="2667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27"/>
          <p:cNvGrpSpPr>
            <a:grpSpLocks/>
          </p:cNvGrpSpPr>
          <p:nvPr/>
        </p:nvGrpSpPr>
        <p:grpSpPr bwMode="auto">
          <a:xfrm>
            <a:off x="6669088" y="4064000"/>
            <a:ext cx="382587" cy="546100"/>
            <a:chOff x="6669088" y="4495800"/>
            <a:chExt cx="382587" cy="546100"/>
          </a:xfrm>
        </p:grpSpPr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26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Box 40"/>
          <p:cNvSpPr txBox="1"/>
          <p:nvPr/>
        </p:nvSpPr>
        <p:spPr>
          <a:xfrm>
            <a:off x="161923" y="1196945"/>
            <a:ext cx="3565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“Every DAG has a sink.”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7265" y="4191000"/>
                <a:ext cx="490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265" y="4191000"/>
                <a:ext cx="49083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7722" y="3481358"/>
                <a:ext cx="35511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&amp;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722" y="3481358"/>
                <a:ext cx="355110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40547" y="4645039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547" y="4645039"/>
                <a:ext cx="499432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86005" y="3962400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05" y="3962400"/>
                <a:ext cx="505395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59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52246" grpId="0"/>
      <p:bldP spid="52247" grpId="0"/>
      <p:bldP spid="20" grpId="0"/>
      <p:bldP spid="32" grpId="0" animBg="1"/>
      <p:bldP spid="41" grpId="0"/>
      <p:bldP spid="4" grpId="0"/>
      <p:bldP spid="5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>
                <a:latin typeface="Times New Roman"/>
                <a:cs typeface="Times New Roman"/>
              </a:rPr>
              <a:t>Brouwer’s</a:t>
            </a:r>
            <a:r>
              <a:rPr lang="en-US" sz="3600" b="1" dirty="0">
                <a:latin typeface="Times New Roman"/>
                <a:cs typeface="Times New Roman"/>
              </a:rPr>
              <a:t> Fixed Point Theorem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57300" y="3517902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" name="Oval 8"/>
          <p:cNvSpPr/>
          <p:nvPr/>
        </p:nvSpPr>
        <p:spPr bwMode="auto">
          <a:xfrm>
            <a:off x="4775200" y="3517902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975100" y="3848103"/>
            <a:ext cx="2776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err="1">
                <a:latin typeface="Times New Roman"/>
                <a:cs typeface="Times New Roman"/>
              </a:rPr>
              <a:t>f</a:t>
            </a:r>
            <a:endParaRPr lang="en-US" sz="2600" i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274" y="1143002"/>
                <a:ext cx="78845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latin typeface="Times New Roman"/>
                    <a:cs typeface="Times New Roman"/>
                  </a:rPr>
                  <a:t>[</a:t>
                </a:r>
                <a:r>
                  <a:rPr lang="en-US" sz="2600" b="1" dirty="0" err="1">
                    <a:latin typeface="Times New Roman"/>
                    <a:cs typeface="Times New Roman"/>
                  </a:rPr>
                  <a:t>Brouwer</a:t>
                </a:r>
                <a:r>
                  <a:rPr lang="en-US" sz="2600" b="1" dirty="0">
                    <a:latin typeface="Times New Roman"/>
                    <a:cs typeface="Times New Roman"/>
                  </a:rPr>
                  <a:t> 1910]:</a:t>
                </a:r>
                <a:r>
                  <a:rPr lang="en-US" sz="2600" dirty="0">
                    <a:latin typeface="Times New Roman"/>
                    <a:cs typeface="Times New Roman"/>
                  </a:rPr>
                  <a:t>  </a:t>
                </a:r>
                <a:r>
                  <a:rPr lang="en-US" sz="2200" dirty="0">
                    <a:latin typeface="Times New Roman"/>
                    <a:cs typeface="Times New Roman"/>
                  </a:rPr>
                  <a:t>Let </a:t>
                </a:r>
                <a:r>
                  <a:rPr lang="en-US" sz="2200" i="1" dirty="0">
                    <a:latin typeface="Times New Roman"/>
                    <a:cs typeface="Times New Roman"/>
                  </a:rPr>
                  <a:t>f</a:t>
                </a:r>
                <a:r>
                  <a:rPr lang="en-US" sz="2200" dirty="0">
                    <a:latin typeface="Times New Roman"/>
                    <a:cs typeface="Times New Roman"/>
                  </a:rPr>
                  <a:t> : </a:t>
                </a:r>
                <a:r>
                  <a:rPr lang="en-US" sz="2200" i="1" dirty="0">
                    <a:latin typeface="Times New Roman"/>
                    <a:cs typeface="Times New Roman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/>
                      </a:rPr>
                      <m:t>→</m:t>
                    </m:r>
                  </m:oMath>
                </a14:m>
                <a:r>
                  <a:rPr lang="en-US" sz="2200" i="1" dirty="0">
                    <a:latin typeface="Times New Roman"/>
                    <a:cs typeface="Times New Roman"/>
                  </a:rPr>
                  <a:t> D</a:t>
                </a:r>
                <a:r>
                  <a:rPr lang="en-US" sz="2200" dirty="0">
                    <a:latin typeface="Times New Roman"/>
                    <a:cs typeface="Times New Roman"/>
                  </a:rPr>
                  <a:t>  be a continuous function from a convex and compact subset </a:t>
                </a:r>
                <a:r>
                  <a:rPr lang="en-US" sz="2200" i="1" dirty="0">
                    <a:latin typeface="Times New Roman"/>
                    <a:cs typeface="Times New Roman"/>
                  </a:rPr>
                  <a:t>D</a:t>
                </a:r>
                <a:r>
                  <a:rPr lang="en-US" sz="2200" dirty="0">
                    <a:latin typeface="Times New Roman"/>
                    <a:cs typeface="Times New Roman"/>
                  </a:rPr>
                  <a:t> of the Euclidean space to itself.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74" y="1143002"/>
                <a:ext cx="788452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314" t="-6618" r="-1700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94610" y="1973998"/>
                <a:ext cx="584993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/>
                    <a:cs typeface="Times New Roman"/>
                  </a:rPr>
                  <a:t>Then there exists an  </a:t>
                </a:r>
                <a:r>
                  <a:rPr lang="en-US" sz="2200" i="1" dirty="0">
                    <a:latin typeface="Times New Roman"/>
                    <a:cs typeface="Times New Roman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  <a:cs typeface="Times New Roman"/>
                      </a:rPr>
                      <m:t>𝐷</m:t>
                    </m:r>
                  </m:oMath>
                </a14:m>
                <a:r>
                  <a:rPr lang="en-US" sz="2200" i="1" dirty="0">
                    <a:latin typeface="Times New Roman"/>
                    <a:cs typeface="Times New Roman"/>
                  </a:rPr>
                  <a:t>  </a:t>
                </a:r>
                <a:r>
                  <a:rPr lang="en-US" sz="2200" dirty="0" err="1">
                    <a:latin typeface="Times New Roman"/>
                    <a:cs typeface="Times New Roman"/>
                  </a:rPr>
                  <a:t>s.t.</a:t>
                </a:r>
                <a:r>
                  <a:rPr lang="en-US" sz="2200" dirty="0">
                    <a:latin typeface="Times New Roman"/>
                    <a:cs typeface="Times New Roman"/>
                  </a:rPr>
                  <a:t>  </a:t>
                </a:r>
                <a:r>
                  <a:rPr lang="en-US" sz="2200" i="1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200" dirty="0">
                    <a:latin typeface="Times New Roman"/>
                    <a:cs typeface="Times New Roman"/>
                  </a:rPr>
                  <a:t> = </a:t>
                </a:r>
                <a:r>
                  <a:rPr lang="en-US" sz="22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2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latin typeface="Times New Roman"/>
                    <a:cs typeface="Times New Roman"/>
                  </a:rPr>
                  <a:t>(</a:t>
                </a:r>
                <a:r>
                  <a:rPr lang="en-US" sz="2200" i="1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200" dirty="0">
                    <a:latin typeface="Times New Roman"/>
                    <a:cs typeface="Times New Roman"/>
                  </a:rPr>
                  <a:t>) 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610" y="1973998"/>
                <a:ext cx="5849938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356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1"/>
          <p:cNvGrpSpPr/>
          <p:nvPr/>
        </p:nvGrpSpPr>
        <p:grpSpPr>
          <a:xfrm>
            <a:off x="4" y="1973996"/>
            <a:ext cx="2018501" cy="1022172"/>
            <a:chOff x="0" y="1973996"/>
            <a:chExt cx="2018501" cy="102217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1003301" y="1973996"/>
              <a:ext cx="889001" cy="6104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0" y="2626836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closed and bounded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094610" y="4334990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1" name="Rectangle 20"/>
          <p:cNvSpPr/>
          <p:nvPr/>
        </p:nvSpPr>
        <p:spPr>
          <a:xfrm>
            <a:off x="5580760" y="4289746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4" name="Rectangle 23"/>
          <p:cNvSpPr/>
          <p:nvPr/>
        </p:nvSpPr>
        <p:spPr>
          <a:xfrm>
            <a:off x="1676400" y="3014442"/>
            <a:ext cx="5463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 few examples, when </a:t>
            </a:r>
            <a:r>
              <a:rPr lang="en-US" sz="2000" i="1" dirty="0">
                <a:latin typeface="Times New Roman"/>
                <a:cs typeface="Times New Roman"/>
              </a:rPr>
              <a:t>D </a:t>
            </a:r>
            <a:r>
              <a:rPr lang="en-US" sz="2000" dirty="0">
                <a:latin typeface="Times New Roman"/>
                <a:cs typeface="Times New Roman"/>
              </a:rPr>
              <a:t>is the 2-dimensional disk.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733800" y="4340546"/>
            <a:ext cx="7547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3229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0" grpId="0"/>
      <p:bldP spid="21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DAG</a:t>
            </a:r>
            <a:endParaRPr lang="en-US" sz="3600" dirty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745892" y="267440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5160107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990727" y="276118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636104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3363912" y="3242733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681412" y="23283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2644896" y="324273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4483100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31606" y="267440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4221285" y="358986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5240214" y="324273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Oval 56"/>
            <p:cNvSpPr>
              <a:spLocks noChangeArrowheads="1"/>
            </p:cNvSpPr>
            <p:nvPr/>
          </p:nvSpPr>
          <p:spPr bwMode="auto">
            <a:xfrm>
              <a:off x="3975100" y="453707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auto">
            <a:xfrm>
              <a:off x="3045435" y="4623856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3494820" y="4114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9" name="Straight Arrow Connector 78"/>
            <p:cNvCxnSpPr>
              <a:stCxn id="192" idx="5"/>
              <a:endCxn id="191" idx="1"/>
            </p:cNvCxnSpPr>
            <p:nvPr/>
          </p:nvCxnSpPr>
          <p:spPr bwMode="auto">
            <a:xfrm rot="16200000" flipH="1">
              <a:off x="2700360" y="2472777"/>
              <a:ext cx="386326" cy="2413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191" idx="3"/>
              <a:endCxn id="196" idx="7"/>
            </p:cNvCxnSpPr>
            <p:nvPr/>
          </p:nvCxnSpPr>
          <p:spPr bwMode="auto">
            <a:xfrm rot="5400000">
              <a:off x="2718513" y="2972473"/>
              <a:ext cx="358813" cy="2325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>
              <a:stCxn id="191" idx="5"/>
              <a:endCxn id="193" idx="1"/>
            </p:cNvCxnSpPr>
            <p:nvPr/>
          </p:nvCxnSpPr>
          <p:spPr bwMode="auto">
            <a:xfrm rot="16200000" flipH="1">
              <a:off x="3078021" y="2958796"/>
              <a:ext cx="358813" cy="259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>
              <a:stCxn id="195" idx="3"/>
              <a:endCxn id="193" idx="0"/>
            </p:cNvCxnSpPr>
            <p:nvPr/>
          </p:nvCxnSpPr>
          <p:spPr bwMode="auto">
            <a:xfrm rot="5400000">
              <a:off x="3191322" y="2729180"/>
              <a:ext cx="766252" cy="2608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/>
            <p:cNvCxnSpPr>
              <a:stCxn id="190" idx="3"/>
              <a:endCxn id="189" idx="7"/>
            </p:cNvCxnSpPr>
            <p:nvPr/>
          </p:nvCxnSpPr>
          <p:spPr bwMode="auto">
            <a:xfrm rot="5400000">
              <a:off x="4883336" y="2399589"/>
              <a:ext cx="299543" cy="3009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stCxn id="189" idx="3"/>
              <a:endCxn id="199" idx="7"/>
            </p:cNvCxnSpPr>
            <p:nvPr/>
          </p:nvCxnSpPr>
          <p:spPr bwMode="auto">
            <a:xfrm rot="5400000">
              <a:off x="4167332" y="3013260"/>
              <a:ext cx="792729" cy="4113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Straight Arrow Connector 102"/>
            <p:cNvCxnSpPr>
              <a:stCxn id="193" idx="4"/>
              <a:endCxn id="71" idx="0"/>
            </p:cNvCxnSpPr>
            <p:nvPr/>
          </p:nvCxnSpPr>
          <p:spPr bwMode="auto">
            <a:xfrm rot="16200000" flipH="1">
              <a:off x="3160225" y="3700095"/>
              <a:ext cx="698499" cy="130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stCxn id="189" idx="5"/>
              <a:endCxn id="200" idx="1"/>
            </p:cNvCxnSpPr>
            <p:nvPr/>
          </p:nvCxnSpPr>
          <p:spPr bwMode="auto">
            <a:xfrm rot="16200000" flipH="1">
              <a:off x="4850362" y="2854836"/>
              <a:ext cx="445596" cy="381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Straight Arrow Connector 110"/>
            <p:cNvCxnSpPr>
              <a:stCxn id="199" idx="4"/>
              <a:endCxn id="66" idx="0"/>
            </p:cNvCxnSpPr>
            <p:nvPr/>
          </p:nvCxnSpPr>
          <p:spPr bwMode="auto">
            <a:xfrm rot="5400000">
              <a:off x="3791481" y="4027161"/>
              <a:ext cx="773640" cy="2461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traight Arrow Connector 120"/>
            <p:cNvCxnSpPr>
              <a:stCxn id="198" idx="3"/>
            </p:cNvCxnSpPr>
            <p:nvPr/>
          </p:nvCxnSpPr>
          <p:spPr bwMode="auto">
            <a:xfrm rot="5400000">
              <a:off x="5327607" y="2815271"/>
              <a:ext cx="420178" cy="4347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3594068" y="4288368"/>
              <a:ext cx="381031" cy="3354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>
              <a:stCxn id="71" idx="3"/>
              <a:endCxn id="68" idx="7"/>
            </p:cNvCxnSpPr>
            <p:nvPr/>
          </p:nvCxnSpPr>
          <p:spPr bwMode="auto">
            <a:xfrm rot="5400000">
              <a:off x="3157072" y="4288063"/>
              <a:ext cx="386326" cy="3360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>
              <a:stCxn id="195" idx="5"/>
              <a:endCxn id="199" idx="1"/>
            </p:cNvCxnSpPr>
            <p:nvPr/>
          </p:nvCxnSpPr>
          <p:spPr bwMode="auto">
            <a:xfrm rot="16200000" flipH="1">
              <a:off x="3462055" y="2832590"/>
              <a:ext cx="1138803" cy="4265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7" name="Straight Arrow Connector 136"/>
            <p:cNvCxnSpPr>
              <a:stCxn id="197" idx="5"/>
              <a:endCxn id="189" idx="1"/>
            </p:cNvCxnSpPr>
            <p:nvPr/>
          </p:nvCxnSpPr>
          <p:spPr bwMode="auto">
            <a:xfrm rot="16200000" flipH="1">
              <a:off x="4544832" y="2475300"/>
              <a:ext cx="299543" cy="149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0" name="Oval 56"/>
            <p:cNvSpPr>
              <a:spLocks noChangeArrowheads="1"/>
            </p:cNvSpPr>
            <p:nvPr/>
          </p:nvSpPr>
          <p:spPr bwMode="auto">
            <a:xfrm>
              <a:off x="5401406" y="435240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57"/>
            <p:cNvSpPr>
              <a:spLocks noChangeArrowheads="1"/>
            </p:cNvSpPr>
            <p:nvPr/>
          </p:nvSpPr>
          <p:spPr bwMode="auto">
            <a:xfrm>
              <a:off x="5815621" y="3930128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57"/>
            <p:cNvSpPr>
              <a:spLocks noChangeArrowheads="1"/>
            </p:cNvSpPr>
            <p:nvPr/>
          </p:nvSpPr>
          <p:spPr bwMode="auto">
            <a:xfrm>
              <a:off x="5138614" y="3930128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56"/>
            <p:cNvSpPr>
              <a:spLocks noChangeArrowheads="1"/>
            </p:cNvSpPr>
            <p:nvPr/>
          </p:nvSpPr>
          <p:spPr bwMode="auto">
            <a:xfrm>
              <a:off x="6387120" y="435240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56"/>
            <p:cNvSpPr>
              <a:spLocks noChangeArrowheads="1"/>
            </p:cNvSpPr>
            <p:nvPr/>
          </p:nvSpPr>
          <p:spPr bwMode="auto">
            <a:xfrm>
              <a:off x="5895728" y="4920729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5" name="Straight Arrow Connector 144"/>
            <p:cNvCxnSpPr>
              <a:stCxn id="141" idx="3"/>
              <a:endCxn id="140" idx="7"/>
            </p:cNvCxnSpPr>
            <p:nvPr/>
          </p:nvCxnSpPr>
          <p:spPr bwMode="auto">
            <a:xfrm rot="5400000">
              <a:off x="5538850" y="4077585"/>
              <a:ext cx="299543" cy="3009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6" name="Straight Arrow Connector 145"/>
            <p:cNvCxnSpPr>
              <a:stCxn id="140" idx="5"/>
              <a:endCxn id="144" idx="1"/>
            </p:cNvCxnSpPr>
            <p:nvPr/>
          </p:nvCxnSpPr>
          <p:spPr bwMode="auto">
            <a:xfrm rot="16200000" flipH="1">
              <a:off x="5505876" y="4532832"/>
              <a:ext cx="445596" cy="381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Straight Arrow Connector 156"/>
            <p:cNvCxnSpPr>
              <a:stCxn id="143" idx="3"/>
            </p:cNvCxnSpPr>
            <p:nvPr/>
          </p:nvCxnSpPr>
          <p:spPr bwMode="auto">
            <a:xfrm rot="5400000">
              <a:off x="5983121" y="4493267"/>
              <a:ext cx="420178" cy="4347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1" name="Straight Arrow Connector 180"/>
            <p:cNvCxnSpPr>
              <a:stCxn id="142" idx="5"/>
              <a:endCxn id="140" idx="1"/>
            </p:cNvCxnSpPr>
            <p:nvPr/>
          </p:nvCxnSpPr>
          <p:spPr bwMode="auto">
            <a:xfrm rot="16200000" flipH="1">
              <a:off x="5200346" y="4153296"/>
              <a:ext cx="299543" cy="149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7" name="Group 206"/>
          <p:cNvGrpSpPr/>
          <p:nvPr/>
        </p:nvGrpSpPr>
        <p:grpSpPr>
          <a:xfrm>
            <a:off x="6400799" y="5352533"/>
            <a:ext cx="1346980" cy="400110"/>
            <a:chOff x="6400799" y="5352533"/>
            <a:chExt cx="1346980" cy="400110"/>
          </a:xfrm>
        </p:grpSpPr>
        <p:sp>
          <p:nvSpPr>
            <p:cNvPr id="204" name="Oval 45"/>
            <p:cNvSpPr>
              <a:spLocks noChangeArrowheads="1"/>
            </p:cNvSpPr>
            <p:nvPr/>
          </p:nvSpPr>
          <p:spPr bwMode="auto">
            <a:xfrm>
              <a:off x="6400799" y="54990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527799" y="5352533"/>
              <a:ext cx="121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=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8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76200"/>
            <a:ext cx="8229600" cy="1371600"/>
          </a:xfrm>
        </p:spPr>
        <p:txBody>
          <a:bodyPr/>
          <a:lstStyle/>
          <a:p>
            <a:r>
              <a:rPr lang="en-US" sz="3600" dirty="0"/>
              <a:t>PPP: Polynomial Pigeonhole Principle</a:t>
            </a:r>
            <a:r>
              <a:rPr lang="en-US" sz="3600" dirty="0">
                <a:latin typeface="Times" pitchFamily="26" charset="0"/>
                <a:ea typeface="ＭＳ Ｐゴシック" pitchFamily="26" charset="-128"/>
              </a:rPr>
              <a:t> </a:t>
            </a:r>
            <a:r>
              <a:rPr lang="en-US" sz="24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’94]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20574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Suppose that an exponentially large graph with vertex set {0,1}</a:t>
            </a:r>
            <a:r>
              <a:rPr lang="en-US" sz="2200" baseline="30000" dirty="0">
                <a:latin typeface="Times New Roman" pitchFamily="26" charset="0"/>
              </a:rPr>
              <a:t>n</a:t>
            </a:r>
            <a:r>
              <a:rPr lang="en-US" sz="2200" dirty="0">
                <a:latin typeface="Times New Roman" pitchFamily="26" charset="0"/>
              </a:rPr>
              <a:t> is defined by one circuit: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678238" y="2946400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46705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>
                  <a:latin typeface="Times New Roman"/>
                  <a:cs typeface="Times New Roman"/>
                </a:rPr>
                <a:t>C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3344863" y="35702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2290763" y="33131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4827588" y="35607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5099050" y="3332163"/>
            <a:ext cx="1023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90413"/>
            <a:ext cx="18622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COLLISION</a:t>
            </a:r>
            <a:r>
              <a:rPr lang="en-US" sz="2200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1982612" y="4911179"/>
            <a:ext cx="69835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  </a:t>
            </a:r>
            <a:r>
              <a:rPr lang="en-US" sz="2200" i="1" dirty="0">
                <a:latin typeface="Times New Roman" pitchFamily="26" charset="0"/>
              </a:rPr>
              <a:t>C</a:t>
            </a:r>
            <a:r>
              <a:rPr lang="en-US" sz="2200" dirty="0">
                <a:latin typeface="Times New Roman" pitchFamily="26" charset="0"/>
              </a:rPr>
              <a:t>:  Find 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dirty="0">
                <a:latin typeface="Times New Roman" pitchFamily="26" charset="0"/>
              </a:rPr>
              <a:t>  </a:t>
            </a:r>
            <a:r>
              <a:rPr lang="en-US" sz="2200" dirty="0" err="1">
                <a:latin typeface="Times New Roman" pitchFamily="26" charset="0"/>
              </a:rPr>
              <a:t>s.t</a:t>
            </a:r>
            <a:r>
              <a:rPr lang="en-US" sz="2200" dirty="0">
                <a:latin typeface="Times New Roman" pitchFamily="26" charset="0"/>
              </a:rPr>
              <a:t>. </a:t>
            </a:r>
            <a:r>
              <a:rPr lang="en-US" sz="2200" i="1" dirty="0">
                <a:latin typeface="Times New Roman" pitchFamily="26" charset="0"/>
              </a:rPr>
              <a:t>C</a:t>
            </a:r>
            <a:r>
              <a:rPr lang="en-US" sz="2200" dirty="0">
                <a:latin typeface="Times New Roman" pitchFamily="26" charset="0"/>
              </a:rPr>
              <a:t>( 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i="1" dirty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)=</a:t>
            </a:r>
            <a:r>
              <a:rPr lang="en-US" sz="2200" i="1" dirty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0</a:t>
            </a:r>
            <a:r>
              <a:rPr lang="en-US" sz="2200" i="1" baseline="30000" dirty="0">
                <a:latin typeface="Times New Roman" pitchFamily="26" charset="0"/>
              </a:rPr>
              <a:t>n</a:t>
            </a:r>
            <a:r>
              <a:rPr lang="en-US" sz="2200" dirty="0">
                <a:latin typeface="Times New Roman" pitchFamily="26" charset="0"/>
              </a:rPr>
              <a:t>; or find 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i="1" dirty="0">
                <a:latin typeface="Times New Roman" pitchFamily="26" charset="0"/>
              </a:rPr>
              <a:t> ≠ </a:t>
            </a:r>
            <a:r>
              <a:rPr lang="en-US" sz="2200" i="1" dirty="0" err="1">
                <a:latin typeface="Times New Roman" pitchFamily="26" charset="0"/>
              </a:rPr>
              <a:t>y</a:t>
            </a:r>
            <a:r>
              <a:rPr lang="en-US" sz="2200" dirty="0">
                <a:latin typeface="Times New Roman" pitchFamily="26" charset="0"/>
              </a:rPr>
              <a:t> </a:t>
            </a:r>
            <a:r>
              <a:rPr lang="en-US" sz="2200" dirty="0" err="1">
                <a:latin typeface="Times New Roman" pitchFamily="26" charset="0"/>
              </a:rPr>
              <a:t>s.t</a:t>
            </a:r>
            <a:r>
              <a:rPr lang="en-US" sz="2200" dirty="0">
                <a:latin typeface="Times New Roman" pitchFamily="26" charset="0"/>
              </a:rPr>
              <a:t>. </a:t>
            </a:r>
            <a:r>
              <a:rPr lang="en-US" sz="2200" i="1" dirty="0" err="1">
                <a:latin typeface="Times New Roman" pitchFamily="26" charset="0"/>
              </a:rPr>
              <a:t>C</a:t>
            </a:r>
            <a:r>
              <a:rPr lang="en-US" sz="2200" dirty="0" err="1">
                <a:latin typeface="Times New Roman" pitchFamily="26" charset="0"/>
              </a:rPr>
              <a:t>(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dirty="0">
                <a:latin typeface="Times New Roman" pitchFamily="26" charset="0"/>
              </a:rPr>
              <a:t>)=</a:t>
            </a:r>
            <a:r>
              <a:rPr lang="en-US" sz="2200" i="1" dirty="0" err="1">
                <a:latin typeface="Times New Roman" pitchFamily="26" charset="0"/>
              </a:rPr>
              <a:t>C</a:t>
            </a:r>
            <a:r>
              <a:rPr lang="en-US" sz="2200" dirty="0" err="1">
                <a:latin typeface="Times New Roman" pitchFamily="26" charset="0"/>
              </a:rPr>
              <a:t>(</a:t>
            </a:r>
            <a:r>
              <a:rPr lang="en-US" sz="2200" i="1" dirty="0" err="1">
                <a:latin typeface="Times New Roman" pitchFamily="26" charset="0"/>
              </a:rPr>
              <a:t>y</a:t>
            </a:r>
            <a:r>
              <a:rPr lang="en-US" sz="2200" dirty="0">
                <a:latin typeface="Times New Roman" pitchFamily="26" charset="0"/>
              </a:rPr>
              <a:t>). </a:t>
            </a:r>
            <a:endParaRPr lang="en-US" sz="2200" dirty="0"/>
          </a:p>
        </p:txBody>
      </p:sp>
      <p:grpSp>
        <p:nvGrpSpPr>
          <p:cNvPr id="5" name="Group 38"/>
          <p:cNvGrpSpPr/>
          <p:nvPr/>
        </p:nvGrpSpPr>
        <p:grpSpPr>
          <a:xfrm>
            <a:off x="212723" y="58457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PPP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Times New Roman" pitchFamily="26" charset="0"/>
                </a:rPr>
                <a:t>{</a:t>
              </a:r>
              <a:r>
                <a:rPr lang="en-US" sz="2200" i="1" dirty="0">
                  <a:latin typeface="Times New Roman" pitchFamily="26" charset="0"/>
                </a:rPr>
                <a:t> Search problems in FNP reducible to </a:t>
              </a:r>
              <a:r>
                <a:rPr lang="en-US" sz="2200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COLLISION </a:t>
              </a:r>
              <a:r>
                <a:rPr lang="en-US" sz="2800" dirty="0">
                  <a:latin typeface="Times New Roman" pitchFamily="26" charset="0"/>
                </a:rPr>
                <a:t>}</a:t>
              </a:r>
              <a:r>
                <a:rPr lang="en-US" sz="2200" i="1" dirty="0">
                  <a:latin typeface="Times New Roman" pitchFamily="26" charset="0"/>
                </a:rPr>
                <a:t> </a:t>
              </a:r>
              <a:endParaRPr lang="en-US" sz="2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98423" y="1397000"/>
            <a:ext cx="8753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“If a function maps </a:t>
            </a:r>
            <a:r>
              <a:rPr lang="en-US" sz="22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lang="en-US" sz="2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elements to n-1 elements, then there is a collision.”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1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52246" grpId="0"/>
      <p:bldP spid="52247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901700"/>
            <a:ext cx="1117600" cy="7239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794647" y="3638947"/>
            <a:ext cx="1117600" cy="445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V="1">
            <a:off x="4159647" y="3690541"/>
            <a:ext cx="1117600" cy="342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3289301" y="1523999"/>
            <a:ext cx="2209799" cy="1225551"/>
            <a:chOff x="3289301" y="1523999"/>
            <a:chExt cx="2209799" cy="1225551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537075" y="1787525"/>
              <a:ext cx="1225550" cy="69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5400000" flipH="1" flipV="1">
              <a:off x="3946922" y="2085578"/>
              <a:ext cx="1162051" cy="3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5400000" flipH="1" flipV="1">
              <a:off x="3165475" y="1647825"/>
              <a:ext cx="1225551" cy="977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6" name="Straight Arrow Connector 35"/>
          <p:cNvCxnSpPr/>
          <p:nvPr/>
        </p:nvCxnSpPr>
        <p:spPr bwMode="auto">
          <a:xfrm rot="16200000" flipV="1">
            <a:off x="2651126" y="3946524"/>
            <a:ext cx="2127250" cy="1104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4547394" y="4267200"/>
            <a:ext cx="1308100" cy="1295400"/>
            <a:chOff x="4547394" y="4267200"/>
            <a:chExt cx="1308100" cy="12954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7394" y="4267200"/>
              <a:ext cx="1308100" cy="749300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4445397" y="5118497"/>
              <a:ext cx="546100" cy="3421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3962400" y="990600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TFNP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6371" y="2829580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5432" y="274955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PPP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8721" y="2799090"/>
            <a:ext cx="81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PPA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5800" y="4409782"/>
            <a:ext cx="107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PPAD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3639" y="56045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3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" name="Freeform 13"/>
          <p:cNvSpPr/>
          <p:nvPr/>
        </p:nvSpPr>
        <p:spPr bwMode="auto">
          <a:xfrm>
            <a:off x="3419689" y="2235201"/>
            <a:ext cx="1231900" cy="527051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5" name="Freeform 14"/>
          <p:cNvSpPr/>
          <p:nvPr/>
        </p:nvSpPr>
        <p:spPr bwMode="auto">
          <a:xfrm rot="20016220" flipV="1">
            <a:off x="3855443" y="4439680"/>
            <a:ext cx="1163940" cy="401376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grpSp>
        <p:nvGrpSpPr>
          <p:cNvPr id="2" name="Group 8"/>
          <p:cNvGrpSpPr/>
          <p:nvPr/>
        </p:nvGrpSpPr>
        <p:grpSpPr>
          <a:xfrm>
            <a:off x="4273018" y="3397258"/>
            <a:ext cx="3119113" cy="1664210"/>
            <a:chOff x="4273014" y="3397255"/>
            <a:chExt cx="3119113" cy="1664211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4356100" y="3467100"/>
              <a:ext cx="2060575" cy="1155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200775" y="4692134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fixed point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4273014" y="3397255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</p:grpSp>
      <p:sp>
        <p:nvSpPr>
          <p:cNvPr id="11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>
                <a:latin typeface="Times New Roman"/>
                <a:cs typeface="Times New Roman"/>
              </a:rPr>
              <a:t>Brouwer’s</a:t>
            </a:r>
            <a:r>
              <a:rPr lang="en-US" sz="3600" b="1" dirty="0">
                <a:latin typeface="Times New Roman"/>
                <a:cs typeface="Times New Roman"/>
              </a:rPr>
              <a:t> Fixed Point Theorem</a:t>
            </a:r>
          </a:p>
        </p:txBody>
      </p:sp>
    </p:spTree>
    <p:extLst>
      <p:ext uri="{BB962C8B-B14F-4D97-AF65-F5344CB8AC3E}">
        <p14:creationId xmlns:p14="http://schemas.microsoft.com/office/powerpoint/2010/main" val="130647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293526" y="2368545"/>
            <a:ext cx="1178560" cy="1177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657600" y="1313937"/>
            <a:ext cx="3795196" cy="1408063"/>
            <a:chOff x="3657600" y="1313934"/>
            <a:chExt cx="3795196" cy="1408063"/>
          </a:xfrm>
        </p:grpSpPr>
        <p:cxnSp>
          <p:nvCxnSpPr>
            <p:cNvPr id="17" name="Straight Arrow Connector 16"/>
            <p:cNvCxnSpPr>
              <a:stCxn id="20" idx="6"/>
            </p:cNvCxnSpPr>
            <p:nvPr/>
          </p:nvCxnSpPr>
          <p:spPr bwMode="auto">
            <a:xfrm flipV="1">
              <a:off x="3749040" y="14986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97600" y="13139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fixed point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657600" y="26299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stCxn id="7" idx="2"/>
            <a:endCxn id="9" idx="2"/>
          </p:cNvCxnSpPr>
          <p:nvPr/>
        </p:nvCxnSpPr>
        <p:spPr bwMode="auto">
          <a:xfrm rot="10800000" flipH="1">
            <a:off x="2641600" y="2957420"/>
            <a:ext cx="651926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9" idx="3"/>
          </p:cNvCxnSpPr>
          <p:nvPr/>
        </p:nvCxnSpPr>
        <p:spPr bwMode="auto">
          <a:xfrm rot="5400000" flipH="1" flipV="1">
            <a:off x="2660154" y="3829531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9" idx="4"/>
          </p:cNvCxnSpPr>
          <p:nvPr/>
        </p:nvCxnSpPr>
        <p:spPr bwMode="auto">
          <a:xfrm rot="5400000" flipH="1">
            <a:off x="3278911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  <a:endCxn id="9" idx="5"/>
          </p:cNvCxnSpPr>
          <p:nvPr/>
        </p:nvCxnSpPr>
        <p:spPr bwMode="auto">
          <a:xfrm rot="5400000" flipH="1">
            <a:off x="4210526" y="3462783"/>
            <a:ext cx="1284275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  <a:endCxn id="9" idx="7"/>
          </p:cNvCxnSpPr>
          <p:nvPr/>
        </p:nvCxnSpPr>
        <p:spPr bwMode="auto">
          <a:xfrm rot="16200000" flipH="1" flipV="1">
            <a:off x="4766753" y="1901942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  <a:endCxn id="9" idx="6"/>
          </p:cNvCxnSpPr>
          <p:nvPr/>
        </p:nvCxnSpPr>
        <p:spPr bwMode="auto">
          <a:xfrm flipH="1" flipV="1">
            <a:off x="4472086" y="2957420"/>
            <a:ext cx="1408014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  <a:endCxn id="9" idx="0"/>
          </p:cNvCxnSpPr>
          <p:nvPr/>
        </p:nvCxnSpPr>
        <p:spPr bwMode="auto">
          <a:xfrm rot="16200000" flipH="1" flipV="1">
            <a:off x="3835136" y="1942829"/>
            <a:ext cx="473388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7" idx="1"/>
            <a:endCxn id="9" idx="1"/>
          </p:cNvCxnSpPr>
          <p:nvPr/>
        </p:nvCxnSpPr>
        <p:spPr bwMode="auto">
          <a:xfrm rot="16200000" flipH="1">
            <a:off x="3205085" y="2279987"/>
            <a:ext cx="171821" cy="350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>
                <a:latin typeface="Times New Roman"/>
                <a:cs typeface="Times New Roman"/>
              </a:rPr>
              <a:t>Brouwer’s</a:t>
            </a:r>
            <a:r>
              <a:rPr lang="en-US" sz="3600" b="1" dirty="0">
                <a:latin typeface="Times New Roman"/>
                <a:cs typeface="Times New Roman"/>
              </a:rPr>
              <a:t> Fixed Point Theorem</a:t>
            </a:r>
          </a:p>
        </p:txBody>
      </p:sp>
    </p:spTree>
    <p:extLst>
      <p:ext uri="{BB962C8B-B14F-4D97-AF65-F5344CB8AC3E}">
        <p14:creationId xmlns:p14="http://schemas.microsoft.com/office/powerpoint/2010/main" val="3673040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 rot="10800000" flipH="1">
            <a:off x="2641600" y="2957420"/>
            <a:ext cx="651926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660154" y="3829531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</p:cNvCxnSpPr>
          <p:nvPr/>
        </p:nvCxnSpPr>
        <p:spPr bwMode="auto">
          <a:xfrm rot="5400000" flipH="1">
            <a:off x="3278911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</p:cNvCxnSpPr>
          <p:nvPr/>
        </p:nvCxnSpPr>
        <p:spPr bwMode="auto">
          <a:xfrm rot="5400000" flipH="1">
            <a:off x="4210526" y="3462783"/>
            <a:ext cx="1284275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</p:cNvCxnSpPr>
          <p:nvPr/>
        </p:nvCxnSpPr>
        <p:spPr bwMode="auto">
          <a:xfrm rot="16200000" flipH="1" flipV="1">
            <a:off x="4766753" y="1901942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</p:cNvCxnSpPr>
          <p:nvPr/>
        </p:nvCxnSpPr>
        <p:spPr bwMode="auto">
          <a:xfrm flipH="1" flipV="1">
            <a:off x="4472086" y="2957420"/>
            <a:ext cx="1408014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</p:cNvCxnSpPr>
          <p:nvPr/>
        </p:nvCxnSpPr>
        <p:spPr bwMode="auto">
          <a:xfrm rot="16200000" flipH="1" flipV="1">
            <a:off x="3944783" y="2052476"/>
            <a:ext cx="473388" cy="158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xplosion 1 15"/>
          <p:cNvSpPr/>
          <p:nvPr/>
        </p:nvSpPr>
        <p:spPr bwMode="auto">
          <a:xfrm>
            <a:off x="3197006" y="2094485"/>
            <a:ext cx="1371600" cy="1725867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746500" y="1428237"/>
            <a:ext cx="3795196" cy="1408063"/>
            <a:chOff x="3746500" y="1428234"/>
            <a:chExt cx="3795196" cy="1408063"/>
          </a:xfrm>
        </p:grpSpPr>
        <p:cxnSp>
          <p:nvCxnSpPr>
            <p:cNvPr id="21" name="Straight Arrow Connector 20"/>
            <p:cNvCxnSpPr>
              <a:stCxn id="23" idx="6"/>
            </p:cNvCxnSpPr>
            <p:nvPr/>
          </p:nvCxnSpPr>
          <p:spPr bwMode="auto">
            <a:xfrm flipV="1">
              <a:off x="3837940" y="16129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286500" y="14282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fixed point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3746500" y="27442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cxnSp>
        <p:nvCxnSpPr>
          <p:cNvPr id="35" name="Straight Arrow Connector 34"/>
          <p:cNvCxnSpPr>
            <a:stCxn id="7" idx="1"/>
          </p:cNvCxnSpPr>
          <p:nvPr/>
        </p:nvCxnSpPr>
        <p:spPr bwMode="auto">
          <a:xfrm rot="16200000" flipH="1">
            <a:off x="3103485" y="2381584"/>
            <a:ext cx="375021" cy="350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>
                <a:latin typeface="Times New Roman"/>
                <a:cs typeface="Times New Roman"/>
              </a:rPr>
              <a:t>Brouwer’s</a:t>
            </a:r>
            <a:r>
              <a:rPr lang="en-US" sz="3600" b="1" dirty="0">
                <a:latin typeface="Times New Roman"/>
                <a:cs typeface="Times New Roman"/>
              </a:rPr>
              <a:t> Fixed Point Theorem</a:t>
            </a:r>
          </a:p>
        </p:txBody>
      </p:sp>
    </p:spTree>
    <p:extLst>
      <p:ext uri="{BB962C8B-B14F-4D97-AF65-F5344CB8AC3E}">
        <p14:creationId xmlns:p14="http://schemas.microsoft.com/office/powerpoint/2010/main" val="4111581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0800" y="2895600"/>
            <a:ext cx="366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Times New Roman"/>
                <a:cs typeface="Times New Roman"/>
              </a:rPr>
              <a:t>Brouwer </a:t>
            </a:r>
            <a:r>
              <a:rPr lang="en-US" sz="3600" dirty="0">
                <a:sym typeface="Symbol"/>
              </a:rPr>
              <a:t></a:t>
            </a:r>
            <a:r>
              <a:rPr lang="en-US" sz="3600" dirty="0"/>
              <a:t> </a:t>
            </a:r>
            <a:r>
              <a:rPr lang="en-US" sz="3600" i="1" dirty="0">
                <a:latin typeface="Times New Roman"/>
                <a:cs typeface="Times New Roman"/>
              </a:rPr>
              <a:t>Nash </a:t>
            </a:r>
            <a:r>
              <a:rPr lang="en-US" sz="3600" dirty="0">
                <a:latin typeface="Times New Roman"/>
                <a:cs typeface="Times New Roman"/>
              </a:rPr>
              <a:t>(Nash’51)</a:t>
            </a:r>
          </a:p>
        </p:txBody>
      </p:sp>
    </p:spTree>
    <p:extLst>
      <p:ext uri="{BB962C8B-B14F-4D97-AF65-F5344CB8AC3E}">
        <p14:creationId xmlns:p14="http://schemas.microsoft.com/office/powerpoint/2010/main" val="56617480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514350" indent="-514350">
          <a:buFont typeface="+mj-lt"/>
          <a:buAutoNum type="arabicPeriod"/>
          <a:defRPr sz="32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LemkeLinearSPLC1</Template>
  <TotalTime>35209</TotalTime>
  <Words>2868</Words>
  <Application>Microsoft Office PowerPoint</Application>
  <PresentationFormat>On-screen Show (4:3)</PresentationFormat>
  <Paragraphs>512</Paragraphs>
  <Slides>52</Slides>
  <Notes>44</Notes>
  <HiddenSlides>5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ＭＳ Ｐゴシック</vt:lpstr>
      <vt:lpstr>Andalus</vt:lpstr>
      <vt:lpstr>Arial</vt:lpstr>
      <vt:lpstr>Arial Black</vt:lpstr>
      <vt:lpstr>Calibri</vt:lpstr>
      <vt:lpstr>Cambria</vt:lpstr>
      <vt:lpstr>Cambria Math</vt:lpstr>
      <vt:lpstr>Symbol</vt:lpstr>
      <vt:lpstr>Tahoma</vt:lpstr>
      <vt:lpstr>Times</vt:lpstr>
      <vt:lpstr>Times New Roman</vt:lpstr>
      <vt:lpstr>Wingdings</vt:lpstr>
      <vt:lpstr>Pixel</vt:lpstr>
      <vt:lpstr>PowerPoint Presentation</vt:lpstr>
      <vt:lpstr>PowerPoint Presentation</vt:lpstr>
      <vt:lpstr>Games and Equilibria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Sperner’s Lemma (2-d)</vt:lpstr>
      <vt:lpstr>Sperner’s Lemma (2-d)</vt:lpstr>
      <vt:lpstr>Sperner’s Lemma (2-d)</vt:lpstr>
      <vt:lpstr>Sperner’s Lemma (2-d)</vt:lpstr>
      <vt:lpstr>PowerPoint Presentation</vt:lpstr>
      <vt:lpstr>Sperner  Brouwer (High-Level) </vt:lpstr>
      <vt:lpstr>Sperner  Brouwer (High-Level) </vt:lpstr>
      <vt:lpstr>Sperner  Brouwer (High-Level) </vt:lpstr>
      <vt:lpstr>Sperner  Brouwer (High-Level)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Sperner’s Lemma</vt:lpstr>
      <vt:lpstr>Proof of Sperner’s Lemma</vt:lpstr>
      <vt:lpstr>Proof of Sperner’s Lemma</vt:lpstr>
      <vt:lpstr>Proof of Sperner’s Lemma</vt:lpstr>
      <vt:lpstr>Proof Structure: A directed parity argument</vt:lpstr>
      <vt:lpstr>Recall: Lemke-Howson Structure for 2-Nash</vt:lpstr>
      <vt:lpstr>The PPAD Class [Papadimitriou ’94] (Polynomial Parity Argument for Directed Graph)</vt:lpstr>
      <vt:lpstr>END OF A LINE</vt:lpstr>
      <vt:lpstr>[Papadimitriou ’94]</vt:lpstr>
      <vt:lpstr>PowerPoint Presentation</vt:lpstr>
      <vt:lpstr>NP, co-NP vs PPAD</vt:lpstr>
      <vt:lpstr>Function NP (FNP): Search problems</vt:lpstr>
      <vt:lpstr>Total Function NP</vt:lpstr>
      <vt:lpstr>PPAD:</vt:lpstr>
      <vt:lpstr>Other arguments of existence, and resulting complexity classes</vt:lpstr>
      <vt:lpstr>PPA: Polynomial Parity Argument [Papadimitriou ’94]</vt:lpstr>
      <vt:lpstr>The Undirected Graph</vt:lpstr>
      <vt:lpstr>PLS: Polynomial Local Search   [Johnson, Papadimitriou, Yannakakis ’89]</vt:lpstr>
      <vt:lpstr>The DAG</vt:lpstr>
      <vt:lpstr>PPP: Polynomial Pigeonhole Principle [Papadimitriou ’94]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Ruta Mehta</cp:lastModifiedBy>
  <cp:revision>1143</cp:revision>
  <dcterms:created xsi:type="dcterms:W3CDTF">2013-04-16T19:12:34Z</dcterms:created>
  <dcterms:modified xsi:type="dcterms:W3CDTF">2018-09-06T18:31:00Z</dcterms:modified>
</cp:coreProperties>
</file>