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1518" r:id="rId2"/>
    <p:sldId id="1582" r:id="rId3"/>
    <p:sldId id="1583" r:id="rId4"/>
    <p:sldId id="1584" r:id="rId5"/>
    <p:sldId id="1585" r:id="rId6"/>
    <p:sldId id="1587" r:id="rId7"/>
    <p:sldId id="1588" r:id="rId8"/>
    <p:sldId id="1589" r:id="rId9"/>
    <p:sldId id="1590" r:id="rId10"/>
    <p:sldId id="155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0A3"/>
    <a:srgbClr val="0868AC"/>
    <a:srgbClr val="43A2CA"/>
    <a:srgbClr val="7BCCC4"/>
    <a:srgbClr val="BAE4BC"/>
    <a:srgbClr val="F0F9E8"/>
    <a:srgbClr val="E6550D"/>
    <a:srgbClr val="FEE6CE"/>
    <a:srgbClr val="3182BD"/>
    <a:srgbClr val="9EC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9" autoAdjust="0"/>
    <p:restoredTop sz="90090"/>
  </p:normalViewPr>
  <p:slideViewPr>
    <p:cSldViewPr snapToGrid="0">
      <p:cViewPr varScale="1">
        <p:scale>
          <a:sx n="99" d="100"/>
          <a:sy n="99" d="100"/>
        </p:scale>
        <p:origin x="1232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3AD86-7562-4D62-9E62-B6ECD445E1E7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8AB59-D219-4642-BAA3-98E8AE7EB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77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8AB59-D219-4642-BAA3-98E8AE7EBB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6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CBBD-44AE-D09C-27BD-D2102A952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C6C242-5FE5-2968-4F45-7C1DE0681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B1F86A-CAF9-A24C-3207-91B1C73FF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BF68A-BAED-3978-947E-6D5CADE9B7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8AB59-D219-4642-BAA3-98E8AE7EBB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1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Google Shape;145;p7">
            <a:extLst>
              <a:ext uri="{FF2B5EF4-FFF2-40B4-BE49-F238E27FC236}">
                <a16:creationId xmlns:a16="http://schemas.microsoft.com/office/drawing/2014/main" id="{0A953C53-4907-4049-9D4D-A7060C6E730F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B4284">
                  <a:alpha val="80000"/>
                </a:srgbClr>
              </a:gs>
              <a:gs pos="100000">
                <a:srgbClr val="13294B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13294B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C14D56-70C7-6248-B4FA-E20DF811F5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38700" y="485553"/>
            <a:ext cx="2514600" cy="6531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" y="1554480"/>
            <a:ext cx="11823192" cy="2560320"/>
          </a:xfrm>
        </p:spPr>
        <p:txBody>
          <a:bodyPr anchor="ctr" anchorCtr="0">
            <a:normAutofit/>
          </a:bodyPr>
          <a:lstStyle>
            <a:lvl1pPr algn="ctr">
              <a:defRPr sz="4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" y="4297680"/>
            <a:ext cx="11818326" cy="2194560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5C4C17-94AB-4A55-AE53-D2EF11F2A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6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0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5;p7">
            <a:extLst>
              <a:ext uri="{FF2B5EF4-FFF2-40B4-BE49-F238E27FC236}">
                <a16:creationId xmlns:a16="http://schemas.microsoft.com/office/drawing/2014/main" id="{0A953C53-4907-4049-9D4D-A7060C6E730F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B4284"/>
              </a:gs>
              <a:gs pos="100000">
                <a:srgbClr val="13294B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1329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 descr="A picture containing building, street&#10;&#10;Description automatically generated">
            <a:extLst>
              <a:ext uri="{FF2B5EF4-FFF2-40B4-BE49-F238E27FC236}">
                <a16:creationId xmlns:a16="http://schemas.microsoft.com/office/drawing/2014/main" id="{3CEB7081-C95F-9F4F-B2D4-1C4219C485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731520"/>
            <a:ext cx="11818326" cy="5394960"/>
          </a:xfrm>
        </p:spPr>
        <p:txBody>
          <a:bodyPr lIns="91440" tIns="91440" rIns="91440" bIns="91440" anchor="ctr" anchorCtr="0">
            <a:normAutofit/>
          </a:bodyPr>
          <a:lstStyle>
            <a:lvl1pPr algn="ctr">
              <a:defRPr sz="4800">
                <a:solidFill>
                  <a:schemeClr val="accent5">
                    <a:lumMod val="60000"/>
                    <a:lumOff val="40000"/>
                  </a:schemeClr>
                </a:solidFill>
                <a:latin typeface="Oswa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" y="4589463"/>
            <a:ext cx="11818326" cy="153701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6BC1387-56C9-45C5-B5AB-4C1ECBAADAED}" type="datetime1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CS 433 Class 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95C4C17-94AB-4A55-AE53-D2EF11F2A91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064AA1B-F967-7B47-A025-1925E8E133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22024" y="182880"/>
            <a:ext cx="37918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3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" y="1097278"/>
            <a:ext cx="5836920" cy="5440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97278"/>
            <a:ext cx="5829006" cy="5440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7D94485D-9A9B-402F-A3F4-4ACF698B0D33}" type="datetime1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95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B4147724-5784-4188-9F35-A67F17B5104B}" type="datetime1">
              <a:rPr lang="en-US" smtClean="0"/>
              <a:t>10/9/26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4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1030B27E-BE76-4850-9C43-1BB38D1F5B46}" type="datetime1">
              <a:rPr lang="en-US" smtClean="0"/>
              <a:t>10/9/26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8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958BE663-8A4D-402A-AAFC-145537559CE9}" type="datetime1">
              <a:rPr lang="en-US" smtClean="0"/>
              <a:t>10/9/26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3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4F273BAE-ED69-48AB-829C-599FBDE8E8CA}" type="datetime1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6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822BD564-900F-4607-BA56-F4189715C6F7}" type="datetime1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6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8C0A64F7-E7BF-4FA5-AEEB-313EBEA98A71}" type="datetime1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4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" y="6583680"/>
            <a:ext cx="1188720" cy="182880"/>
          </a:xfrm>
          <a:prstGeom prst="rect">
            <a:avLst/>
          </a:prstGeom>
        </p:spPr>
        <p:txBody>
          <a:bodyPr/>
          <a:lstStyle/>
          <a:p>
            <a:fld id="{C4716F00-3154-4D84-AFA5-3DE96EEE6C86}" type="datetime1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54479" y="6583680"/>
            <a:ext cx="9079653" cy="182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CS 433 Class 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77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794" y="228600"/>
            <a:ext cx="10974413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8795" y="990600"/>
            <a:ext cx="5390444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2763" y="990600"/>
            <a:ext cx="5390444" cy="2590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2763" y="3733800"/>
            <a:ext cx="5390444" cy="2590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730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le and Horizont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025" y="435678"/>
            <a:ext cx="10122791" cy="762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167" y="1362076"/>
            <a:ext cx="10528300" cy="24479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1"/>
          </p:nvPr>
        </p:nvSpPr>
        <p:spPr>
          <a:xfrm>
            <a:off x="539421" y="3886201"/>
            <a:ext cx="10528300" cy="2452382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18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DoubleCode_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025" y="435678"/>
            <a:ext cx="10780409" cy="762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934" y="1905000"/>
            <a:ext cx="5160433" cy="1905001"/>
          </a:xfrm>
          <a:solidFill>
            <a:srgbClr val="F6F5BD"/>
          </a:solidFill>
          <a:ln>
            <a:solidFill>
              <a:schemeClr val="accent4">
                <a:lumMod val="25000"/>
              </a:schemeClr>
            </a:solidFill>
          </a:ln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1"/>
                </a:solidFill>
                <a:latin typeface="Consolas" pitchFamily="49" charset="0"/>
                <a:cs typeface="Consolas" pitchFamily="49" charset="0"/>
              </a:defRPr>
            </a:lvl1pPr>
            <a:lvl2pPr marL="457200" indent="0">
              <a:buNone/>
              <a:defRPr>
                <a:latin typeface="Calibri" pitchFamily="34" charset="0"/>
              </a:defRPr>
            </a:lvl2pPr>
            <a:lvl3pPr marL="914400" indent="0">
              <a:buNone/>
              <a:defRPr>
                <a:latin typeface="Calibri" pitchFamily="34" charset="0"/>
              </a:defRPr>
            </a:lvl3pPr>
            <a:lvl4pPr marL="1371600" indent="0">
              <a:buNone/>
              <a:defRPr>
                <a:latin typeface="Calibri" pitchFamily="34" charset="0"/>
              </a:defRPr>
            </a:lvl4pPr>
            <a:lvl5pPr marL="1828800" indent="0">
              <a:buNone/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18768" y="1905000"/>
            <a:ext cx="5160433" cy="1905001"/>
          </a:xfrm>
          <a:solidFill>
            <a:schemeClr val="accent5"/>
          </a:solidFill>
          <a:ln>
            <a:solidFill>
              <a:schemeClr val="accent4">
                <a:lumMod val="25000"/>
              </a:schemeClr>
            </a:solidFill>
          </a:ln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latin typeface="Consolas" pitchFamily="49" charset="0"/>
                <a:cs typeface="Consolas" pitchFamily="49" charset="0"/>
              </a:defRPr>
            </a:lvl1pPr>
            <a:lvl2pPr marL="457200" indent="0">
              <a:buNone/>
              <a:defRPr>
                <a:latin typeface="Calibri" pitchFamily="34" charset="0"/>
              </a:defRPr>
            </a:lvl2pPr>
            <a:lvl3pPr marL="914400" indent="0">
              <a:buNone/>
              <a:defRPr>
                <a:latin typeface="Calibri" pitchFamily="34" charset="0"/>
              </a:defRPr>
            </a:lvl3pPr>
            <a:lvl4pPr marL="1371600" indent="0">
              <a:buNone/>
              <a:defRPr>
                <a:latin typeface="Calibri" pitchFamily="34" charset="0"/>
              </a:defRPr>
            </a:lvl4pPr>
            <a:lvl5pPr marL="1828800" indent="0">
              <a:buNone/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20582" y="1447800"/>
            <a:ext cx="5160433" cy="45720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i="1"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71076" y="1447799"/>
            <a:ext cx="5160433" cy="45720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i="1"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29167" y="3952876"/>
            <a:ext cx="10528300" cy="24479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3063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794" y="228600"/>
            <a:ext cx="10974413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8795" y="990600"/>
            <a:ext cx="5390444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763" y="990600"/>
            <a:ext cx="5390444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30270-42DF-04A1-3464-3414F873D9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935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5;p7">
            <a:extLst>
              <a:ext uri="{FF2B5EF4-FFF2-40B4-BE49-F238E27FC236}">
                <a16:creationId xmlns:a16="http://schemas.microsoft.com/office/drawing/2014/main" id="{0A953C53-4907-4049-9D4D-A7060C6E730F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914400"/>
          </a:xfrm>
          <a:prstGeom prst="rect">
            <a:avLst/>
          </a:prstGeom>
          <a:gradFill>
            <a:gsLst>
              <a:gs pos="0">
                <a:srgbClr val="1B4284"/>
              </a:gs>
              <a:gs pos="100000">
                <a:srgbClr val="13294B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13294B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2064AA1B-F967-7B47-A025-1925E8E1336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622024" y="182880"/>
            <a:ext cx="379182" cy="54864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" y="182880"/>
            <a:ext cx="11248350" cy="548640"/>
          </a:xfrm>
          <a:prstGeom prst="rect">
            <a:avLst/>
          </a:prstGeom>
        </p:spPr>
        <p:txBody>
          <a:bodyPr vert="horz" lIns="0" tIns="9144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" y="1097282"/>
            <a:ext cx="11818326" cy="5440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2486" y="6583680"/>
            <a:ext cx="1188720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5C4C17-94AB-4A55-AE53-D2EF11F2A9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811968"/>
            <a:ext cx="12192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96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683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47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9861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837" y="1335540"/>
            <a:ext cx="11823192" cy="2560320"/>
          </a:xfrm>
        </p:spPr>
        <p:txBody>
          <a:bodyPr>
            <a:normAutofit/>
          </a:bodyPr>
          <a:lstStyle/>
          <a:p>
            <a:r>
              <a:rPr lang="en-US" sz="4400" dirty="0"/>
              <a:t>Project Name: </a:t>
            </a:r>
            <a:br>
              <a:rPr lang="en-US" sz="4400" dirty="0"/>
            </a:br>
            <a:r>
              <a:rPr lang="en-US" sz="4400" dirty="0">
                <a:solidFill>
                  <a:schemeClr val="bg1">
                    <a:lumMod val="50000"/>
                  </a:schemeClr>
                </a:solidFill>
              </a:rPr>
              <a:t>(write project name here)</a:t>
            </a:r>
            <a:endParaRPr lang="en-US" sz="5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E3607D0-1DE6-461B-DCC9-0B9C8EE6C98E}"/>
              </a:ext>
            </a:extLst>
          </p:cNvPr>
          <p:cNvSpPr txBox="1">
            <a:spLocks/>
          </p:cNvSpPr>
          <p:nvPr/>
        </p:nvSpPr>
        <p:spPr>
          <a:xfrm>
            <a:off x="186837" y="4169495"/>
            <a:ext cx="11818326" cy="219456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Font typeface="Wingdings" panose="05000000000000000000" pitchFamily="2" charset="2"/>
              <a:buNone/>
              <a:defRPr sz="2400" b="1" kern="12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dobe Garamond Pro" panose="02020502060506020403" pitchFamily="18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Members Names: </a:t>
            </a:r>
            <a:r>
              <a:rPr lang="en-US" sz="32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team members names here)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Name: </a:t>
            </a:r>
            <a:r>
              <a:rPr lang="en-US" sz="32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your team’s name here)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32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date of your update meeting here)</a:t>
            </a:r>
          </a:p>
          <a:p>
            <a:pPr>
              <a:spcBef>
                <a:spcPts val="1200"/>
              </a:spcBef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CS 598: Hardware and Software for AI (</a:t>
            </a:r>
            <a:r>
              <a:rPr lang="en-US" sz="3200" dirty="0">
                <a:solidFill>
                  <a:prstClr val="whit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Fall 2026)</a:t>
            </a:r>
            <a:endParaRPr lang="en-US" sz="3200" b="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602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44C3-8FC3-7E40-A083-947660CA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Purpose of this deck: FYI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745F9-1318-4538-E04F-7CB77A23A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dirty="0"/>
              <a:t>Ensure that  the project has a clear research question or hypothesis to validate, a credible evaluation plan, concrete evidence of progress, manageable risks, the needed resources, and a realistic path to the final outcome.</a:t>
            </a:r>
          </a:p>
          <a:p>
            <a:r>
              <a:rPr lang="en-US" b="0" dirty="0"/>
              <a:t>Focus on evidence, not future plans alone. Use plots, tables, profiler output, or reproduced baselines wherever possible.</a:t>
            </a:r>
          </a:p>
          <a:p>
            <a:r>
              <a:rPr lang="en-US" b="0" dirty="0"/>
              <a:t>You do not need to add anything to this slide; this is for your information only. Start adding content from the next slide.</a:t>
            </a:r>
          </a:p>
          <a:p>
            <a:r>
              <a:rPr lang="en-US" b="0" dirty="0"/>
              <a:t>IMPORTANT: do not add new slides to this deck, only answer the grey questions. Adding slides will lead to penalty.</a:t>
            </a:r>
          </a:p>
          <a:p>
            <a:r>
              <a:rPr lang="en-US" b="0" dirty="0"/>
              <a:t>Your job is to replace all the grey text from this deck by answering the questions.</a:t>
            </a:r>
            <a:endParaRPr lang="en-US" dirty="0"/>
          </a:p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66F54-65D4-4746-F8FF-2780FED4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B8E0-4C73-3EE4-DF68-5CD87419E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you trying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E6C41-CDEA-86A8-E7AD-0BF7FBCCB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Problem</a:t>
            </a:r>
          </a:p>
          <a:p>
            <a:r>
              <a:rPr lang="en-US" sz="2200" b="0" dirty="0">
                <a:solidFill>
                  <a:schemeClr val="bg1">
                    <a:lumMod val="50000"/>
                  </a:schemeClr>
                </a:solidFill>
              </a:rPr>
              <a:t>(One sentence: What concrete systems/architecture problem are you solving? What is inefficient, slow, costly, power-hungry, difficult to scale, etc.? Required: state the exact research question or hypothesis in one sentence. Avoid broad goals such as “make inference faster.”)</a:t>
            </a:r>
          </a:p>
          <a:p>
            <a:pPr marL="0" indent="0">
              <a:buNone/>
            </a:pPr>
            <a:r>
              <a:rPr lang="en-US" sz="2000" dirty="0"/>
              <a:t>Why it matters?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(Who or what workload is affected? Why does the bottleneck matter for modern AI systems?)</a:t>
            </a:r>
          </a:p>
          <a:p>
            <a:pPr marL="0" indent="0">
              <a:buNone/>
            </a:pPr>
            <a:r>
              <a:rPr lang="en-US" sz="2000" dirty="0"/>
              <a:t>Core idea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(One sentence: What are you proposing to build, change, characterize, or optimize?)</a:t>
            </a:r>
          </a:p>
          <a:p>
            <a:pPr marL="0" indent="0">
              <a:buNone/>
            </a:pPr>
            <a:r>
              <a:rPr lang="en-US" sz="2000" dirty="0"/>
              <a:t>Ideal final outcome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(What artifact/result should exist by the end? Example: prototype + X% improvement or  characterization + design insight / validated model.)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A2AC4-1E96-9D56-8CB4-0B15E09E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64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A4DD-C34D-60ED-1A53-62B099359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of the art and your specific delta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4BC92B-83B1-F013-F9C0-8AB75CAA7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508B15-E28B-46D7-9D03-7DAC1B460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097282"/>
            <a:ext cx="11818326" cy="5440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State of the art papers</a:t>
            </a:r>
          </a:p>
          <a:p>
            <a:r>
              <a:rPr lang="en-US" sz="2200" b="0" dirty="0">
                <a:solidFill>
                  <a:schemeClr val="bg1">
                    <a:lumMod val="50000"/>
                  </a:schemeClr>
                </a:solidFill>
              </a:rPr>
              <a:t>(List 3-5 most relevant papers and what is missing in these works (relevant to what you’re trying to do))</a:t>
            </a:r>
          </a:p>
          <a:p>
            <a:pPr marL="0" indent="0">
              <a:buNone/>
            </a:pPr>
            <a:r>
              <a:rPr lang="en-US" sz="2000" dirty="0"/>
              <a:t>What are you doing that’s different?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(Extension of the previous question: what are you trying to do differently – state this in no more than a sentence. A few examples include (but not limited to): different mechanism, different hardware, different workload/regime, different optimization target, new characterization, etc.)</a:t>
            </a:r>
          </a:p>
          <a:p>
            <a:pPr marL="0" indent="0">
              <a:buNone/>
            </a:pPr>
            <a:r>
              <a:rPr lang="en-US" sz="2000" dirty="0"/>
              <a:t>What must be reproduced?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(Which published baseline(s) must work before your contribution can be evaluated? Have you reproduced them yet?)</a:t>
            </a:r>
          </a:p>
        </p:txBody>
      </p:sp>
    </p:spTree>
    <p:extLst>
      <p:ext uri="{BB962C8B-B14F-4D97-AF65-F5344CB8AC3E}">
        <p14:creationId xmlns:p14="http://schemas.microsoft.com/office/powerpoint/2010/main" val="2866542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141A-6E4B-4426-6770-E8088C64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does success look like?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BD5BE-FAA7-524E-39CB-C26589256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/>
              <a:t>Hypothesis or main question</a:t>
            </a:r>
          </a:p>
          <a:p>
            <a:r>
              <a:rPr lang="en-US" sz="2000" b="0">
                <a:solidFill>
                  <a:schemeClr val="bg1">
                    <a:lumMod val="50000"/>
                  </a:schemeClr>
                </a:solidFill>
              </a:rPr>
              <a:t>(Example: We hypothesize that ______ reduces ______ because ______ under ______ workload conditions.)</a:t>
            </a:r>
          </a:p>
          <a:p>
            <a:pPr marL="0" indent="0">
              <a:buNone/>
            </a:pPr>
            <a:r>
              <a:rPr lang="en-US" sz="2000"/>
              <a:t>Assumptions or experimental setup</a:t>
            </a:r>
          </a:p>
          <a:p>
            <a:r>
              <a:rPr lang="en-US" sz="2000" b="0"/>
              <a:t>Baseline:</a:t>
            </a:r>
            <a:r>
              <a:rPr lang="en-US" sz="2000" b="0">
                <a:solidFill>
                  <a:schemeClr val="bg1">
                    <a:lumMod val="50000"/>
                  </a:schemeClr>
                </a:solidFill>
              </a:rPr>
              <a:t> (write your answer here)</a:t>
            </a:r>
          </a:p>
          <a:p>
            <a:r>
              <a:rPr lang="en-US" sz="2000" b="0"/>
              <a:t>Workloads: </a:t>
            </a:r>
            <a:r>
              <a:rPr lang="en-US" sz="2000" b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  <a:endParaRPr lang="en-US" sz="2000" b="0"/>
          </a:p>
          <a:p>
            <a:r>
              <a:rPr lang="en-US" sz="2000" b="0"/>
              <a:t>Hardware/software: </a:t>
            </a:r>
            <a:r>
              <a:rPr lang="en-US" sz="2000" b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  <a:endParaRPr lang="en-US" sz="2000" b="0"/>
          </a:p>
          <a:p>
            <a:r>
              <a:rPr lang="en-US" sz="2000" b="0"/>
              <a:t>Primary (optional secondary) metric: </a:t>
            </a:r>
            <a:r>
              <a:rPr lang="en-US" sz="2000" b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  <a:endParaRPr lang="en-US" sz="2000" b="0"/>
          </a:p>
          <a:p>
            <a:r>
              <a:rPr lang="en-US" sz="2000" b="0"/>
              <a:t>Sweep / controlled variables: </a:t>
            </a:r>
            <a:r>
              <a:rPr lang="en-US" sz="2000" b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</a:p>
          <a:p>
            <a:r>
              <a:rPr lang="en-US" sz="2200" b="0"/>
              <a:t>(Optional) Negative result: </a:t>
            </a:r>
            <a:r>
              <a:rPr lang="en-US" sz="2200" b="0">
                <a:solidFill>
                  <a:schemeClr val="bg1">
                    <a:lumMod val="50000"/>
                  </a:schemeClr>
                </a:solidFill>
              </a:rPr>
              <a:t>(define a useful negative result: if your idea does not improve the primary metric, what characterization or insight would still make the project successful?)</a:t>
            </a:r>
          </a:p>
          <a:p>
            <a:endParaRPr lang="en-US" sz="2000" b="0"/>
          </a:p>
          <a:p>
            <a:endParaRPr lang="en-US" sz="200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884D1-2706-06E0-2B3F-67CC8D089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1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6EC2-20E9-3FE7-E4E5-02FFF87ED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710CD-8BB7-F9CD-A4AB-6E58C45B8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9B3B9-2F34-A274-2173-9BD52081A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What have you completed?</a:t>
            </a:r>
          </a:p>
          <a:p>
            <a:r>
              <a:rPr lang="en-US" sz="2000" b="0" dirty="0"/>
              <a:t>Papers read:</a:t>
            </a:r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 (write your answer here)</a:t>
            </a:r>
          </a:p>
          <a:p>
            <a:r>
              <a:rPr lang="en-US" sz="2000" b="0" dirty="0"/>
              <a:t>Design choices resolved: </a:t>
            </a:r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</a:p>
          <a:p>
            <a:r>
              <a:rPr lang="en-US" sz="2000" b="0" dirty="0"/>
              <a:t>Code / environment brought up: </a:t>
            </a:r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  <a:endParaRPr lang="en-US" sz="2000" b="0" dirty="0"/>
          </a:p>
          <a:p>
            <a:r>
              <a:rPr lang="en-US" sz="2000" b="0" dirty="0"/>
              <a:t>Baselines reproduced: </a:t>
            </a:r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  <a:endParaRPr lang="en-US" sz="2000" dirty="0"/>
          </a:p>
          <a:p>
            <a:r>
              <a:rPr lang="en-US" sz="2000" b="0" dirty="0"/>
              <a:t>Data collected: </a:t>
            </a:r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Evidence, primary result, and confidence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(Insert one plot/table as concrete progress towards the end goal)</a:t>
            </a:r>
          </a:p>
          <a:p>
            <a:r>
              <a:rPr lang="en-US" sz="2000" b="0" dirty="0"/>
              <a:t>Confidence / uncertainty: </a:t>
            </a:r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(write your answer here)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BA6FA-8307-EDA8-E202-591D92697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3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4A0E2-8006-2D8B-503C-6E94F1A34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DC927-5F41-5139-6578-F64EA14A5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D7C9B-B1F2-FE0D-48C9-1743D3B31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Risks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(What might prevent you from achieving your ideal outcome?)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/>
              <a:t>Fallback plan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(What is your plan to reduce/minimize/mitigate this risk?)</a:t>
            </a:r>
          </a:p>
          <a:p>
            <a:pPr marL="0" indent="0">
              <a:buNone/>
            </a:pPr>
            <a:r>
              <a:rPr lang="en-US" sz="2000" dirty="0"/>
              <a:t>Minimum viable project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(What is the smallest complete, defensible project that your team can definitely finish and evaluate by the end of the semester?)</a:t>
            </a:r>
          </a:p>
          <a:p>
            <a:endParaRPr lang="en-US" sz="20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064CD-1D59-D203-843D-00320C937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83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AFA0-279D-5A13-5FC6-4509AC3A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Team contribution and ownership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BBFD5-0BB9-5955-A255-B569C7452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Who is doing what?</a:t>
            </a:r>
          </a:p>
          <a:p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(Write name of each team member here and briefly describe their duty in the project)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7236E-780D-A3B6-EE25-082EEC76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75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F28E1-8F66-6116-9D3A-851B0E97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help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2372F-8F8E-A19E-9555-98537AEC5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0" dirty="0">
                <a:solidFill>
                  <a:schemeClr val="bg1">
                    <a:lumMod val="50000"/>
                  </a:schemeClr>
                </a:solidFill>
              </a:rPr>
              <a:t>(Thoughts on how the course staff can help you succeed in this project)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0FA44-7E96-F3C3-EF49-0A4C8A81C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C4C17-94AB-4A55-AE53-D2EF11F2A9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37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8DB6-9E2A-8BB6-EBC7-AA2BEC711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6C95E-CEFF-3A1A-DD6B-9F9BDD7A0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End of Project Update</a:t>
            </a:r>
            <a:endParaRPr lang="en-US" sz="66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5854A82-654E-A20B-0D7C-15136B67BC28}"/>
              </a:ext>
            </a:extLst>
          </p:cNvPr>
          <p:cNvSpPr txBox="1">
            <a:spLocks/>
          </p:cNvSpPr>
          <p:nvPr/>
        </p:nvSpPr>
        <p:spPr>
          <a:xfrm>
            <a:off x="182880" y="4388435"/>
            <a:ext cx="11818326" cy="219456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Font typeface="Wingdings" panose="05000000000000000000" pitchFamily="2" charset="2"/>
              <a:buNone/>
              <a:defRPr sz="2400" b="1" kern="12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dobe Garamond Pro" panose="02020502060506020403" pitchFamily="18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 598: Hardware and Software for AI (Fall 2026)</a:t>
            </a:r>
            <a:endParaRPr lang="en-US" sz="3600" b="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985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0070C0"/>
      </a:dk2>
      <a:lt2>
        <a:srgbClr val="EEECE1"/>
      </a:lt2>
      <a:accent1>
        <a:srgbClr val="4F81BD"/>
      </a:accent1>
      <a:accent2>
        <a:srgbClr val="C00000"/>
      </a:accent2>
      <a:accent3>
        <a:srgbClr val="9BBB59"/>
      </a:accent3>
      <a:accent4>
        <a:srgbClr val="7030A0"/>
      </a:accent4>
      <a:accent5>
        <a:srgbClr val="4BACC6"/>
      </a:accent5>
      <a:accent6>
        <a:srgbClr val="F79646"/>
      </a:accent6>
      <a:hlink>
        <a:srgbClr val="4BACC6"/>
      </a:hlink>
      <a:folHlink>
        <a:srgbClr val="800080"/>
      </a:folHlink>
    </a:clrScheme>
    <a:fontScheme name="Custom 5">
      <a:majorFont>
        <a:latin typeface="Oswald Medium"/>
        <a:ea typeface=""/>
        <a:cs typeface=""/>
      </a:majorFont>
      <a:minorFont>
        <a:latin typeface="Adobe Garamon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UC-CS.potx" id="{02E429FA-952E-43D2-A41F-59A0132F2E19}" vid="{5AAA187A-ABAC-491A-887F-8F90D0BD1C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UIUC-CS</Template>
  <TotalTime>29822</TotalTime>
  <Words>778</Words>
  <Application>Microsoft Macintosh PowerPoint</Application>
  <PresentationFormat>Widescreen</PresentationFormat>
  <Paragraphs>72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Consolas</vt:lpstr>
      <vt:lpstr>Oswald</vt:lpstr>
      <vt:lpstr>Office Theme</vt:lpstr>
      <vt:lpstr>Project Name:  (write project name here)</vt:lpstr>
      <vt:lpstr>Purpose of this deck: FYI</vt:lpstr>
      <vt:lpstr>What are you trying to do?</vt:lpstr>
      <vt:lpstr>State of the art and your specific delta</vt:lpstr>
      <vt:lpstr>What does success look like?</vt:lpstr>
      <vt:lpstr>Progress so far</vt:lpstr>
      <vt:lpstr>Risks</vt:lpstr>
      <vt:lpstr>Team contribution and ownership</vt:lpstr>
      <vt:lpstr>How can we help you?</vt:lpstr>
      <vt:lpstr>End of Project Update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07  Exploiting Parallelism Using Software Techniques</dc:title>
  <dc:creator>Saugata Ghose</dc:creator>
  <cp:lastModifiedBy>Talati, Nishil</cp:lastModifiedBy>
  <cp:revision>1143</cp:revision>
  <dcterms:created xsi:type="dcterms:W3CDTF">2021-01-25T20:30:17Z</dcterms:created>
  <dcterms:modified xsi:type="dcterms:W3CDTF">2026-10-09T15:09:56Z</dcterms:modified>
</cp:coreProperties>
</file>