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mov" ContentType="video/quicktime"/>
  <Default Extension="rels" ContentType="application/vnd.openxmlformats-package.relationships+xml"/>
  <Default Extension="xml" ContentType="application/xml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425" r:id="rId2"/>
    <p:sldId id="1283" r:id="rId3"/>
    <p:sldId id="1379" r:id="rId4"/>
    <p:sldId id="1381" r:id="rId5"/>
    <p:sldId id="1382" r:id="rId6"/>
    <p:sldId id="1464" r:id="rId7"/>
    <p:sldId id="1466" r:id="rId8"/>
    <p:sldId id="1467" r:id="rId9"/>
    <p:sldId id="1460" r:id="rId10"/>
    <p:sldId id="1461" r:id="rId11"/>
    <p:sldId id="1462" r:id="rId12"/>
    <p:sldId id="1463" r:id="rId13"/>
    <p:sldId id="1384" r:id="rId14"/>
    <p:sldId id="1388" r:id="rId15"/>
    <p:sldId id="1389" r:id="rId16"/>
    <p:sldId id="1390" r:id="rId17"/>
    <p:sldId id="1391" r:id="rId18"/>
    <p:sldId id="1392" r:id="rId19"/>
    <p:sldId id="1393" r:id="rId20"/>
    <p:sldId id="1394" r:id="rId21"/>
    <p:sldId id="1395" r:id="rId22"/>
    <p:sldId id="1396" r:id="rId23"/>
    <p:sldId id="1459" r:id="rId24"/>
    <p:sldId id="1457" r:id="rId25"/>
    <p:sldId id="1449" r:id="rId26"/>
    <p:sldId id="1413" r:id="rId27"/>
    <p:sldId id="1414" r:id="rId28"/>
    <p:sldId id="1450" r:id="rId29"/>
    <p:sldId id="1415" r:id="rId30"/>
    <p:sldId id="1468" r:id="rId31"/>
    <p:sldId id="1425" r:id="rId32"/>
    <p:sldId id="1469" r:id="rId33"/>
    <p:sldId id="1426" r:id="rId34"/>
    <p:sldId id="1427" r:id="rId35"/>
    <p:sldId id="1429" r:id="rId36"/>
    <p:sldId id="1430" r:id="rId37"/>
    <p:sldId id="1431" r:id="rId38"/>
    <p:sldId id="1432" r:id="rId39"/>
    <p:sldId id="1433" r:id="rId40"/>
    <p:sldId id="1455" r:id="rId41"/>
    <p:sldId id="1454" r:id="rId42"/>
    <p:sldId id="1443" r:id="rId43"/>
    <p:sldId id="1444" r:id="rId44"/>
    <p:sldId id="1445" r:id="rId45"/>
    <p:sldId id="1446" r:id="rId46"/>
    <p:sldId id="1447" r:id="rId47"/>
    <p:sldId id="1452" r:id="rId48"/>
    <p:sldId id="1456" r:id="rId49"/>
    <p:sldId id="1458" r:id="rId50"/>
    <p:sldId id="1470" r:id="rId51"/>
    <p:sldId id="1453" r:id="rId52"/>
    <p:sldId id="1448" r:id="rId53"/>
  </p:sldIdLst>
  <p:sldSz cx="12192000" cy="6858000"/>
  <p:notesSz cx="69469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A676"/>
    <a:srgbClr val="00FF00"/>
    <a:srgbClr val="FF00FF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21" autoAdjust="0"/>
    <p:restoredTop sz="88393" autoAdjust="0"/>
  </p:normalViewPr>
  <p:slideViewPr>
    <p:cSldViewPr>
      <p:cViewPr varScale="1">
        <p:scale>
          <a:sx n="80" d="100"/>
          <a:sy n="80" d="100"/>
        </p:scale>
        <p:origin x="120" y="564"/>
      </p:cViewPr>
      <p:guideLst/>
    </p:cSldViewPr>
  </p:slideViewPr>
  <p:outlineViewPr>
    <p:cViewPr>
      <p:scale>
        <a:sx n="33" d="100"/>
        <a:sy n="33" d="100"/>
      </p:scale>
      <p:origin x="53" y="1384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742"/>
    </p:cViewPr>
  </p:sorterViewPr>
  <p:notesViewPr>
    <p:cSldViewPr>
      <p:cViewPr varScale="1">
        <p:scale>
          <a:sx n="47" d="100"/>
          <a:sy n="47" d="100"/>
        </p:scale>
        <p:origin x="-1717" y="-98"/>
      </p:cViewPr>
      <p:guideLst>
        <p:guide orient="horz" pos="2904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8A9EF-8FCD-4D1E-A248-EC9709367834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413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6506-27FE-4FB3-8A80-88747C39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98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CEFF6AE-02E3-40BB-A094-82F236F4F909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92150"/>
            <a:ext cx="61468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CD2BCC9-46BE-4B1E-A65D-31834D5B1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080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0050" y="692150"/>
            <a:ext cx="6146800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9C5801-6059-4A56-9CF0-D84F62AABD8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7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97B07D-B1B4-4B36-B633-EF4CDA94C75E}" type="slidenum">
              <a:rPr lang="en-US" smtClean="0">
                <a:latin typeface="Arial" charset="0"/>
              </a:rPr>
              <a:pPr>
                <a:defRPr/>
              </a:pPr>
              <a:t>26</a:t>
            </a:fld>
            <a:endParaRPr lang="en-US" smtClean="0">
              <a:latin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Note that horizon estimate is often poor</a:t>
            </a:r>
          </a:p>
        </p:txBody>
      </p:sp>
    </p:spTree>
    <p:extLst>
      <p:ext uri="{BB962C8B-B14F-4D97-AF65-F5344CB8AC3E}">
        <p14:creationId xmlns:p14="http://schemas.microsoft.com/office/powerpoint/2010/main" val="196741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 holes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87ED6-A730-4184-9353-2C473C70547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31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A81DF-F42D-4B04-92AB-678FB117531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88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think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most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natural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way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5AD10-235D-0C4B-B495-92ACDA7882A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09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Helvetica Neue"/>
                <a:cs typeface="Helvetica Neue"/>
              </a:rPr>
              <a:t>3D Layout: Detection. 3D Object: transfer. Composition: integer programming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5AD10-235D-0C4B-B495-92ACDA7882A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65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think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most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natural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way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5AD10-235D-0C4B-B495-92ACDA7882A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57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7BFC4-E86D-4A13-83A6-51B6F828F232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9D64-D82D-4133-8121-C3CD6CE32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2B618-222F-4E35-AC25-2C9EED635C92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D2AD0-D07C-4773-ACA0-D64C2366A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B1ADF-AD9D-4A44-B151-C3EFB72C702E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B8C57-286F-4999-BEDD-16E1ABE72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7095067" y="6231467"/>
            <a:ext cx="5096933" cy="626533"/>
          </a:xfrm>
          <a:prstGeom prst="rect">
            <a:avLst/>
          </a:prstGeom>
          <a:solidFill>
            <a:srgbClr val="000D4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40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838200" y="1968500"/>
            <a:ext cx="3365500" cy="33655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413250" y="1968500"/>
            <a:ext cx="3365500" cy="33655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7988300" y="1968500"/>
            <a:ext cx="3365500" cy="33655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56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F76EE-BE7D-4C86-9A5D-73D265CFDE18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303D6-51E3-4B9F-923F-68E35A122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92ECF-023B-4C7D-A50E-897D938F7A9C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6DBB-A90A-41FC-9182-F2E44C9CB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4DD2-6187-4EDC-B201-8DB1FFA9FF67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C9CF2-0C21-47CB-B71C-9F6A2C494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165C9-5363-4CD6-A4A9-66B89BCC94BB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9CC1-4E22-4869-8ED3-339AEEDC5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AF427-BD49-4177-B7E6-981EB925B682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B054-AEF1-411E-B2CA-1AE40C895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A01F6-8F92-45AD-8FF2-F67DB0E4F224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30B83-042A-4BF5-9BA9-B07842109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EA72-5F79-4EDF-BFCD-09CC7438600B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5C58B-DB76-4988-8B4D-607E9257FA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04A10-87E0-4768-BC3D-FC8921A7AB66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CFB55-7B0B-49B9-8D52-C30C8A375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78D0626-9BA8-4D0B-BC21-A2B26A5733AD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7AEE91-7B51-4C74-A56A-2DC8D0930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Derek%20Hoiem\Box\Media\Videos\cvpr2008_mini.wmv" TargetMode="External"/><Relationship Id="rId2" Type="http://schemas.microsoft.com/office/2007/relationships/media" Target="file:///C:\Users\Derek%20Hoiem\Box\Media\Videos\cvpr2008_mini.wmv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youtube.com/watch?v=j5aT3zRxFlk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8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3.png"/><Relationship Id="rId4" Type="http://schemas.openxmlformats.org/officeDocument/2006/relationships/image" Target="../media/image8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3124200" y="1600201"/>
            <a:ext cx="64008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Single view </a:t>
            </a:r>
            <a:r>
              <a:rPr lang="en-US" dirty="0" smtClean="0"/>
              <a:t>3D Scene Layout</a:t>
            </a:r>
            <a:endParaRPr lang="en-US" dirty="0" smtClean="0"/>
          </a:p>
        </p:txBody>
      </p:sp>
      <p:sp>
        <p:nvSpPr>
          <p:cNvPr id="22531" name="Subtitle 2"/>
          <p:cNvSpPr>
            <a:spLocks noGrp="1"/>
          </p:cNvSpPr>
          <p:nvPr>
            <p:ph type="subTitle" idx="1"/>
          </p:nvPr>
        </p:nvSpPr>
        <p:spPr>
          <a:xfrm>
            <a:off x="2971800" y="3352800"/>
            <a:ext cx="6400800" cy="2971800"/>
          </a:xfrm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3D Vision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pixel labels provide scene understanding?</a:t>
            </a:r>
            <a:endParaRPr lang="en-US" dirty="0"/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2743200" y="990600"/>
            <a:ext cx="6705600" cy="5566172"/>
            <a:chOff x="1219200" y="990600"/>
            <a:chExt cx="6705600" cy="556617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19200" y="990600"/>
              <a:ext cx="6705600" cy="55661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Freeform 5"/>
            <p:cNvSpPr/>
            <p:nvPr/>
          </p:nvSpPr>
          <p:spPr>
            <a:xfrm>
              <a:off x="1224951" y="1656272"/>
              <a:ext cx="1104181" cy="1190445"/>
            </a:xfrm>
            <a:custGeom>
              <a:avLst/>
              <a:gdLst>
                <a:gd name="connsiteX0" fmla="*/ 17253 w 1104181"/>
                <a:gd name="connsiteY0" fmla="*/ 0 h 1190445"/>
                <a:gd name="connsiteX1" fmla="*/ 500332 w 1104181"/>
                <a:gd name="connsiteY1" fmla="*/ 34505 h 1190445"/>
                <a:gd name="connsiteX2" fmla="*/ 465826 w 1104181"/>
                <a:gd name="connsiteY2" fmla="*/ 189781 h 1190445"/>
                <a:gd name="connsiteX3" fmla="*/ 724619 w 1104181"/>
                <a:gd name="connsiteY3" fmla="*/ 258792 h 1190445"/>
                <a:gd name="connsiteX4" fmla="*/ 879894 w 1104181"/>
                <a:gd name="connsiteY4" fmla="*/ 483079 h 1190445"/>
                <a:gd name="connsiteX5" fmla="*/ 1104181 w 1104181"/>
                <a:gd name="connsiteY5" fmla="*/ 1155939 h 1190445"/>
                <a:gd name="connsiteX6" fmla="*/ 948906 w 1104181"/>
                <a:gd name="connsiteY6" fmla="*/ 1052422 h 1190445"/>
                <a:gd name="connsiteX7" fmla="*/ 828136 w 1104181"/>
                <a:gd name="connsiteY7" fmla="*/ 1173192 h 1190445"/>
                <a:gd name="connsiteX8" fmla="*/ 586596 w 1104181"/>
                <a:gd name="connsiteY8" fmla="*/ 1035170 h 1190445"/>
                <a:gd name="connsiteX9" fmla="*/ 258792 w 1104181"/>
                <a:gd name="connsiteY9" fmla="*/ 1190445 h 1190445"/>
                <a:gd name="connsiteX10" fmla="*/ 0 w 1104181"/>
                <a:gd name="connsiteY10" fmla="*/ 1052422 h 1190445"/>
                <a:gd name="connsiteX11" fmla="*/ 17253 w 1104181"/>
                <a:gd name="connsiteY11" fmla="*/ 0 h 119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04181" h="1190445">
                  <a:moveTo>
                    <a:pt x="17253" y="0"/>
                  </a:moveTo>
                  <a:lnTo>
                    <a:pt x="500332" y="34505"/>
                  </a:lnTo>
                  <a:lnTo>
                    <a:pt x="465826" y="189781"/>
                  </a:lnTo>
                  <a:lnTo>
                    <a:pt x="724619" y="258792"/>
                  </a:lnTo>
                  <a:lnTo>
                    <a:pt x="879894" y="483079"/>
                  </a:lnTo>
                  <a:lnTo>
                    <a:pt x="1104181" y="1155939"/>
                  </a:lnTo>
                  <a:lnTo>
                    <a:pt x="948906" y="1052422"/>
                  </a:lnTo>
                  <a:lnTo>
                    <a:pt x="828136" y="1173192"/>
                  </a:lnTo>
                  <a:lnTo>
                    <a:pt x="586596" y="1035170"/>
                  </a:lnTo>
                  <a:lnTo>
                    <a:pt x="258792" y="1190445"/>
                  </a:lnTo>
                  <a:lnTo>
                    <a:pt x="0" y="1052422"/>
                  </a:lnTo>
                  <a:lnTo>
                    <a:pt x="17253" y="0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24951" y="2039040"/>
              <a:ext cx="761747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Lamp</a:t>
              </a:r>
              <a:endParaRPr lang="en-US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3485072" y="4623758"/>
              <a:ext cx="2570671" cy="1915065"/>
            </a:xfrm>
            <a:custGeom>
              <a:avLst/>
              <a:gdLst>
                <a:gd name="connsiteX0" fmla="*/ 0 w 2570671"/>
                <a:gd name="connsiteY0" fmla="*/ 1915065 h 1915065"/>
                <a:gd name="connsiteX1" fmla="*/ 189781 w 2570671"/>
                <a:gd name="connsiteY1" fmla="*/ 1035170 h 1915065"/>
                <a:gd name="connsiteX2" fmla="*/ 189781 w 2570671"/>
                <a:gd name="connsiteY2" fmla="*/ 690114 h 1915065"/>
                <a:gd name="connsiteX3" fmla="*/ 897147 w 2570671"/>
                <a:gd name="connsiteY3" fmla="*/ 241540 h 1915065"/>
                <a:gd name="connsiteX4" fmla="*/ 914400 w 2570671"/>
                <a:gd name="connsiteY4" fmla="*/ 655608 h 1915065"/>
                <a:gd name="connsiteX5" fmla="*/ 1017917 w 2570671"/>
                <a:gd name="connsiteY5" fmla="*/ 655608 h 1915065"/>
                <a:gd name="connsiteX6" fmla="*/ 1035170 w 2570671"/>
                <a:gd name="connsiteY6" fmla="*/ 172529 h 1915065"/>
                <a:gd name="connsiteX7" fmla="*/ 1690777 w 2570671"/>
                <a:gd name="connsiteY7" fmla="*/ 189782 h 1915065"/>
                <a:gd name="connsiteX8" fmla="*/ 1639019 w 2570671"/>
                <a:gd name="connsiteY8" fmla="*/ 707367 h 1915065"/>
                <a:gd name="connsiteX9" fmla="*/ 1828800 w 2570671"/>
                <a:gd name="connsiteY9" fmla="*/ 707367 h 1915065"/>
                <a:gd name="connsiteX10" fmla="*/ 1828800 w 2570671"/>
                <a:gd name="connsiteY10" fmla="*/ 172529 h 1915065"/>
                <a:gd name="connsiteX11" fmla="*/ 2035834 w 2570671"/>
                <a:gd name="connsiteY11" fmla="*/ 0 h 1915065"/>
                <a:gd name="connsiteX12" fmla="*/ 2053086 w 2570671"/>
                <a:gd name="connsiteY12" fmla="*/ 362310 h 1915065"/>
                <a:gd name="connsiteX13" fmla="*/ 2173856 w 2570671"/>
                <a:gd name="connsiteY13" fmla="*/ 310551 h 1915065"/>
                <a:gd name="connsiteX14" fmla="*/ 2173856 w 2570671"/>
                <a:gd name="connsiteY14" fmla="*/ 17253 h 1915065"/>
                <a:gd name="connsiteX15" fmla="*/ 2484407 w 2570671"/>
                <a:gd name="connsiteY15" fmla="*/ 51759 h 1915065"/>
                <a:gd name="connsiteX16" fmla="*/ 2570671 w 2570671"/>
                <a:gd name="connsiteY16" fmla="*/ 345057 h 1915065"/>
                <a:gd name="connsiteX17" fmla="*/ 2570671 w 2570671"/>
                <a:gd name="connsiteY17" fmla="*/ 1915065 h 1915065"/>
                <a:gd name="connsiteX18" fmla="*/ 0 w 2570671"/>
                <a:gd name="connsiteY18" fmla="*/ 1915065 h 191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70671" h="1915065">
                  <a:moveTo>
                    <a:pt x="0" y="1915065"/>
                  </a:moveTo>
                  <a:lnTo>
                    <a:pt x="189781" y="1035170"/>
                  </a:lnTo>
                  <a:lnTo>
                    <a:pt x="189781" y="690114"/>
                  </a:lnTo>
                  <a:lnTo>
                    <a:pt x="897147" y="241540"/>
                  </a:lnTo>
                  <a:lnTo>
                    <a:pt x="914400" y="655608"/>
                  </a:lnTo>
                  <a:lnTo>
                    <a:pt x="1017917" y="655608"/>
                  </a:lnTo>
                  <a:lnTo>
                    <a:pt x="1035170" y="172529"/>
                  </a:lnTo>
                  <a:lnTo>
                    <a:pt x="1690777" y="189782"/>
                  </a:lnTo>
                  <a:lnTo>
                    <a:pt x="1639019" y="707367"/>
                  </a:lnTo>
                  <a:lnTo>
                    <a:pt x="1828800" y="707367"/>
                  </a:lnTo>
                  <a:lnTo>
                    <a:pt x="1828800" y="172529"/>
                  </a:lnTo>
                  <a:lnTo>
                    <a:pt x="2035834" y="0"/>
                  </a:lnTo>
                  <a:lnTo>
                    <a:pt x="2053086" y="362310"/>
                  </a:lnTo>
                  <a:lnTo>
                    <a:pt x="2173856" y="310551"/>
                  </a:lnTo>
                  <a:lnTo>
                    <a:pt x="2173856" y="17253"/>
                  </a:lnTo>
                  <a:lnTo>
                    <a:pt x="2484407" y="51759"/>
                  </a:lnTo>
                  <a:lnTo>
                    <a:pt x="2570671" y="345057"/>
                  </a:lnTo>
                  <a:lnTo>
                    <a:pt x="2570671" y="1915065"/>
                  </a:lnTo>
                  <a:lnTo>
                    <a:pt x="0" y="1915065"/>
                  </a:lnTo>
                  <a:close/>
                </a:path>
              </a:pathLst>
            </a:custGeom>
            <a:solidFill>
              <a:srgbClr val="00B050">
                <a:alpha val="7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211683" y="5538158"/>
              <a:ext cx="672860" cy="1017917"/>
            </a:xfrm>
            <a:custGeom>
              <a:avLst/>
              <a:gdLst>
                <a:gd name="connsiteX0" fmla="*/ 672860 w 672860"/>
                <a:gd name="connsiteY0" fmla="*/ 1017917 h 1017917"/>
                <a:gd name="connsiteX1" fmla="*/ 655608 w 672860"/>
                <a:gd name="connsiteY1" fmla="*/ 17253 h 1017917"/>
                <a:gd name="connsiteX2" fmla="*/ 0 w 672860"/>
                <a:gd name="connsiteY2" fmla="*/ 0 h 1017917"/>
                <a:gd name="connsiteX3" fmla="*/ 17253 w 672860"/>
                <a:gd name="connsiteY3" fmla="*/ 966159 h 1017917"/>
                <a:gd name="connsiteX4" fmla="*/ 276045 w 672860"/>
                <a:gd name="connsiteY4" fmla="*/ 1000665 h 1017917"/>
                <a:gd name="connsiteX5" fmla="*/ 672860 w 672860"/>
                <a:gd name="connsiteY5" fmla="*/ 1017917 h 101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2860" h="1017917">
                  <a:moveTo>
                    <a:pt x="672860" y="1017917"/>
                  </a:moveTo>
                  <a:lnTo>
                    <a:pt x="655608" y="17253"/>
                  </a:lnTo>
                  <a:lnTo>
                    <a:pt x="0" y="0"/>
                  </a:lnTo>
                  <a:lnTo>
                    <a:pt x="17253" y="966159"/>
                  </a:lnTo>
                  <a:lnTo>
                    <a:pt x="276045" y="1000665"/>
                  </a:lnTo>
                  <a:lnTo>
                    <a:pt x="672860" y="1017917"/>
                  </a:lnTo>
                  <a:close/>
                </a:path>
              </a:pathLst>
            </a:custGeom>
            <a:solidFill>
              <a:srgbClr val="00B050">
                <a:alpha val="7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311879" y="3709358"/>
              <a:ext cx="2467155" cy="1621767"/>
            </a:xfrm>
            <a:custGeom>
              <a:avLst/>
              <a:gdLst>
                <a:gd name="connsiteX0" fmla="*/ 2398144 w 2467155"/>
                <a:gd name="connsiteY0" fmla="*/ 707367 h 1621767"/>
                <a:gd name="connsiteX1" fmla="*/ 2380891 w 2467155"/>
                <a:gd name="connsiteY1" fmla="*/ 379563 h 1621767"/>
                <a:gd name="connsiteX2" fmla="*/ 2467155 w 2467155"/>
                <a:gd name="connsiteY2" fmla="*/ 310551 h 1621767"/>
                <a:gd name="connsiteX3" fmla="*/ 2449902 w 2467155"/>
                <a:gd name="connsiteY3" fmla="*/ 172529 h 1621767"/>
                <a:gd name="connsiteX4" fmla="*/ 1966823 w 2467155"/>
                <a:gd name="connsiteY4" fmla="*/ 189782 h 1621767"/>
                <a:gd name="connsiteX5" fmla="*/ 2053087 w 2467155"/>
                <a:gd name="connsiteY5" fmla="*/ 534838 h 1621767"/>
                <a:gd name="connsiteX6" fmla="*/ 1293963 w 2467155"/>
                <a:gd name="connsiteY6" fmla="*/ 707367 h 1621767"/>
                <a:gd name="connsiteX7" fmla="*/ 1242204 w 2467155"/>
                <a:gd name="connsiteY7" fmla="*/ 69012 h 1621767"/>
                <a:gd name="connsiteX8" fmla="*/ 862642 w 2467155"/>
                <a:gd name="connsiteY8" fmla="*/ 0 h 1621767"/>
                <a:gd name="connsiteX9" fmla="*/ 586596 w 2467155"/>
                <a:gd name="connsiteY9" fmla="*/ 120770 h 1621767"/>
                <a:gd name="connsiteX10" fmla="*/ 86264 w 2467155"/>
                <a:gd name="connsiteY10" fmla="*/ 362310 h 1621767"/>
                <a:gd name="connsiteX11" fmla="*/ 0 w 2467155"/>
                <a:gd name="connsiteY11" fmla="*/ 793631 h 1621767"/>
                <a:gd name="connsiteX12" fmla="*/ 845389 w 2467155"/>
                <a:gd name="connsiteY12" fmla="*/ 897148 h 1621767"/>
                <a:gd name="connsiteX13" fmla="*/ 828136 w 2467155"/>
                <a:gd name="connsiteY13" fmla="*/ 1190446 h 1621767"/>
                <a:gd name="connsiteX14" fmla="*/ 1017917 w 2467155"/>
                <a:gd name="connsiteY14" fmla="*/ 1276710 h 1621767"/>
                <a:gd name="connsiteX15" fmla="*/ 828136 w 2467155"/>
                <a:gd name="connsiteY15" fmla="*/ 1466491 h 1621767"/>
                <a:gd name="connsiteX16" fmla="*/ 828136 w 2467155"/>
                <a:gd name="connsiteY16" fmla="*/ 1621767 h 1621767"/>
                <a:gd name="connsiteX17" fmla="*/ 1207698 w 2467155"/>
                <a:gd name="connsiteY17" fmla="*/ 1621767 h 1621767"/>
                <a:gd name="connsiteX18" fmla="*/ 1362974 w 2467155"/>
                <a:gd name="connsiteY18" fmla="*/ 1518250 h 1621767"/>
                <a:gd name="connsiteX19" fmla="*/ 2053087 w 2467155"/>
                <a:gd name="connsiteY19" fmla="*/ 1121434 h 1621767"/>
                <a:gd name="connsiteX20" fmla="*/ 2035834 w 2467155"/>
                <a:gd name="connsiteY20" fmla="*/ 948906 h 1621767"/>
                <a:gd name="connsiteX21" fmla="*/ 1984076 w 2467155"/>
                <a:gd name="connsiteY21" fmla="*/ 914400 h 1621767"/>
                <a:gd name="connsiteX22" fmla="*/ 2398144 w 2467155"/>
                <a:gd name="connsiteY22" fmla="*/ 707367 h 162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67155" h="1621767">
                  <a:moveTo>
                    <a:pt x="2398144" y="707367"/>
                  </a:moveTo>
                  <a:lnTo>
                    <a:pt x="2380891" y="379563"/>
                  </a:lnTo>
                  <a:lnTo>
                    <a:pt x="2467155" y="310551"/>
                  </a:lnTo>
                  <a:lnTo>
                    <a:pt x="2449902" y="172529"/>
                  </a:lnTo>
                  <a:lnTo>
                    <a:pt x="1966823" y="189782"/>
                  </a:lnTo>
                  <a:lnTo>
                    <a:pt x="2053087" y="534838"/>
                  </a:lnTo>
                  <a:lnTo>
                    <a:pt x="1293963" y="707367"/>
                  </a:lnTo>
                  <a:lnTo>
                    <a:pt x="1242204" y="69012"/>
                  </a:lnTo>
                  <a:lnTo>
                    <a:pt x="862642" y="0"/>
                  </a:lnTo>
                  <a:lnTo>
                    <a:pt x="586596" y="120770"/>
                  </a:lnTo>
                  <a:lnTo>
                    <a:pt x="86264" y="362310"/>
                  </a:lnTo>
                  <a:lnTo>
                    <a:pt x="0" y="793631"/>
                  </a:lnTo>
                  <a:lnTo>
                    <a:pt x="845389" y="897148"/>
                  </a:lnTo>
                  <a:lnTo>
                    <a:pt x="828136" y="1190446"/>
                  </a:lnTo>
                  <a:lnTo>
                    <a:pt x="1017917" y="1276710"/>
                  </a:lnTo>
                  <a:lnTo>
                    <a:pt x="828136" y="1466491"/>
                  </a:lnTo>
                  <a:lnTo>
                    <a:pt x="828136" y="1621767"/>
                  </a:lnTo>
                  <a:lnTo>
                    <a:pt x="1207698" y="1621767"/>
                  </a:lnTo>
                  <a:lnTo>
                    <a:pt x="1362974" y="1518250"/>
                  </a:lnTo>
                  <a:lnTo>
                    <a:pt x="2053087" y="1121434"/>
                  </a:lnTo>
                  <a:lnTo>
                    <a:pt x="2035834" y="948906"/>
                  </a:lnTo>
                  <a:lnTo>
                    <a:pt x="1984076" y="914400"/>
                  </a:lnTo>
                  <a:lnTo>
                    <a:pt x="2398144" y="70736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330460" y="4330460"/>
              <a:ext cx="1380227" cy="1000665"/>
            </a:xfrm>
            <a:custGeom>
              <a:avLst/>
              <a:gdLst>
                <a:gd name="connsiteX0" fmla="*/ 51759 w 1380227"/>
                <a:gd name="connsiteY0" fmla="*/ 931653 h 1000665"/>
                <a:gd name="connsiteX1" fmla="*/ 69012 w 1380227"/>
                <a:gd name="connsiteY1" fmla="*/ 379563 h 1000665"/>
                <a:gd name="connsiteX2" fmla="*/ 69012 w 1380227"/>
                <a:gd name="connsiteY2" fmla="*/ 379563 h 1000665"/>
                <a:gd name="connsiteX3" fmla="*/ 0 w 1380227"/>
                <a:gd name="connsiteY3" fmla="*/ 276046 h 1000665"/>
                <a:gd name="connsiteX4" fmla="*/ 569344 w 1380227"/>
                <a:gd name="connsiteY4" fmla="*/ 0 h 1000665"/>
                <a:gd name="connsiteX5" fmla="*/ 1380227 w 1380227"/>
                <a:gd name="connsiteY5" fmla="*/ 34506 h 1000665"/>
                <a:gd name="connsiteX6" fmla="*/ 1328468 w 1380227"/>
                <a:gd name="connsiteY6" fmla="*/ 155276 h 1000665"/>
                <a:gd name="connsiteX7" fmla="*/ 1328468 w 1380227"/>
                <a:gd name="connsiteY7" fmla="*/ 586597 h 1000665"/>
                <a:gd name="connsiteX8" fmla="*/ 1207698 w 1380227"/>
                <a:gd name="connsiteY8" fmla="*/ 638355 h 1000665"/>
                <a:gd name="connsiteX9" fmla="*/ 1224951 w 1380227"/>
                <a:gd name="connsiteY9" fmla="*/ 258793 h 1000665"/>
                <a:gd name="connsiteX10" fmla="*/ 983412 w 1380227"/>
                <a:gd name="connsiteY10" fmla="*/ 448574 h 1000665"/>
                <a:gd name="connsiteX11" fmla="*/ 983412 w 1380227"/>
                <a:gd name="connsiteY11" fmla="*/ 1000665 h 1000665"/>
                <a:gd name="connsiteX12" fmla="*/ 810883 w 1380227"/>
                <a:gd name="connsiteY12" fmla="*/ 1000665 h 1000665"/>
                <a:gd name="connsiteX13" fmla="*/ 845389 w 1380227"/>
                <a:gd name="connsiteY13" fmla="*/ 465827 h 1000665"/>
                <a:gd name="connsiteX14" fmla="*/ 638355 w 1380227"/>
                <a:gd name="connsiteY14" fmla="*/ 431321 h 1000665"/>
                <a:gd name="connsiteX15" fmla="*/ 638355 w 1380227"/>
                <a:gd name="connsiteY15" fmla="*/ 569344 h 1000665"/>
                <a:gd name="connsiteX16" fmla="*/ 534838 w 1380227"/>
                <a:gd name="connsiteY16" fmla="*/ 569344 h 1000665"/>
                <a:gd name="connsiteX17" fmla="*/ 552091 w 1380227"/>
                <a:gd name="connsiteY17" fmla="*/ 448574 h 1000665"/>
                <a:gd name="connsiteX18" fmla="*/ 172529 w 1380227"/>
                <a:gd name="connsiteY18" fmla="*/ 465827 h 1000665"/>
                <a:gd name="connsiteX19" fmla="*/ 189782 w 1380227"/>
                <a:gd name="connsiteY19" fmla="*/ 948906 h 1000665"/>
                <a:gd name="connsiteX20" fmla="*/ 51759 w 1380227"/>
                <a:gd name="connsiteY20" fmla="*/ 931653 h 10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80227" h="1000665">
                  <a:moveTo>
                    <a:pt x="51759" y="931653"/>
                  </a:moveTo>
                  <a:lnTo>
                    <a:pt x="69012" y="379563"/>
                  </a:lnTo>
                  <a:lnTo>
                    <a:pt x="69012" y="379563"/>
                  </a:lnTo>
                  <a:lnTo>
                    <a:pt x="0" y="276046"/>
                  </a:lnTo>
                  <a:lnTo>
                    <a:pt x="569344" y="0"/>
                  </a:lnTo>
                  <a:lnTo>
                    <a:pt x="1380227" y="34506"/>
                  </a:lnTo>
                  <a:lnTo>
                    <a:pt x="1328468" y="155276"/>
                  </a:lnTo>
                  <a:lnTo>
                    <a:pt x="1328468" y="586597"/>
                  </a:lnTo>
                  <a:lnTo>
                    <a:pt x="1207698" y="638355"/>
                  </a:lnTo>
                  <a:lnTo>
                    <a:pt x="1224951" y="258793"/>
                  </a:lnTo>
                  <a:lnTo>
                    <a:pt x="983412" y="448574"/>
                  </a:lnTo>
                  <a:lnTo>
                    <a:pt x="983412" y="1000665"/>
                  </a:lnTo>
                  <a:lnTo>
                    <a:pt x="810883" y="1000665"/>
                  </a:lnTo>
                  <a:lnTo>
                    <a:pt x="845389" y="465827"/>
                  </a:lnTo>
                  <a:lnTo>
                    <a:pt x="638355" y="431321"/>
                  </a:lnTo>
                  <a:lnTo>
                    <a:pt x="638355" y="569344"/>
                  </a:lnTo>
                  <a:lnTo>
                    <a:pt x="534838" y="569344"/>
                  </a:lnTo>
                  <a:lnTo>
                    <a:pt x="552091" y="448574"/>
                  </a:lnTo>
                  <a:lnTo>
                    <a:pt x="172529" y="465827"/>
                  </a:lnTo>
                  <a:lnTo>
                    <a:pt x="189782" y="948906"/>
                  </a:lnTo>
                  <a:lnTo>
                    <a:pt x="51759" y="931653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224951" y="1052423"/>
              <a:ext cx="2863970" cy="3950898"/>
            </a:xfrm>
            <a:custGeom>
              <a:avLst/>
              <a:gdLst>
                <a:gd name="connsiteX0" fmla="*/ 2863970 w 2863970"/>
                <a:gd name="connsiteY0" fmla="*/ 2639683 h 3950898"/>
                <a:gd name="connsiteX1" fmla="*/ 2812211 w 2863970"/>
                <a:gd name="connsiteY1" fmla="*/ 1138686 h 3950898"/>
                <a:gd name="connsiteX2" fmla="*/ 2725947 w 2863970"/>
                <a:gd name="connsiteY2" fmla="*/ 1017917 h 3950898"/>
                <a:gd name="connsiteX3" fmla="*/ 2656936 w 2863970"/>
                <a:gd name="connsiteY3" fmla="*/ 1017917 h 3950898"/>
                <a:gd name="connsiteX4" fmla="*/ 2674189 w 2863970"/>
                <a:gd name="connsiteY4" fmla="*/ 793630 h 3950898"/>
                <a:gd name="connsiteX5" fmla="*/ 0 w 2863970"/>
                <a:gd name="connsiteY5" fmla="*/ 0 h 3950898"/>
                <a:gd name="connsiteX6" fmla="*/ 51758 w 2863970"/>
                <a:gd name="connsiteY6" fmla="*/ 638354 h 3950898"/>
                <a:gd name="connsiteX7" fmla="*/ 569343 w 2863970"/>
                <a:gd name="connsiteY7" fmla="*/ 638354 h 3950898"/>
                <a:gd name="connsiteX8" fmla="*/ 500332 w 2863970"/>
                <a:gd name="connsiteY8" fmla="*/ 793630 h 3950898"/>
                <a:gd name="connsiteX9" fmla="*/ 724619 w 2863970"/>
                <a:gd name="connsiteY9" fmla="*/ 862641 h 3950898"/>
                <a:gd name="connsiteX10" fmla="*/ 1173192 w 2863970"/>
                <a:gd name="connsiteY10" fmla="*/ 1828800 h 3950898"/>
                <a:gd name="connsiteX11" fmla="*/ 966158 w 2863970"/>
                <a:gd name="connsiteY11" fmla="*/ 1708030 h 3950898"/>
                <a:gd name="connsiteX12" fmla="*/ 879894 w 2863970"/>
                <a:gd name="connsiteY12" fmla="*/ 1811547 h 3950898"/>
                <a:gd name="connsiteX13" fmla="*/ 603849 w 2863970"/>
                <a:gd name="connsiteY13" fmla="*/ 1690777 h 3950898"/>
                <a:gd name="connsiteX14" fmla="*/ 293298 w 2863970"/>
                <a:gd name="connsiteY14" fmla="*/ 1811547 h 3950898"/>
                <a:gd name="connsiteX15" fmla="*/ 17253 w 2863970"/>
                <a:gd name="connsiteY15" fmla="*/ 1690777 h 3950898"/>
                <a:gd name="connsiteX16" fmla="*/ 17253 w 2863970"/>
                <a:gd name="connsiteY16" fmla="*/ 3950898 h 3950898"/>
                <a:gd name="connsiteX17" fmla="*/ 310551 w 2863970"/>
                <a:gd name="connsiteY17" fmla="*/ 3864634 h 3950898"/>
                <a:gd name="connsiteX18" fmla="*/ 310551 w 2863970"/>
                <a:gd name="connsiteY18" fmla="*/ 3743864 h 3950898"/>
                <a:gd name="connsiteX19" fmla="*/ 310551 w 2863970"/>
                <a:gd name="connsiteY19" fmla="*/ 3743864 h 3950898"/>
                <a:gd name="connsiteX20" fmla="*/ 207034 w 2863970"/>
                <a:gd name="connsiteY20" fmla="*/ 3674852 h 3950898"/>
                <a:gd name="connsiteX21" fmla="*/ 931653 w 2863970"/>
                <a:gd name="connsiteY21" fmla="*/ 3467819 h 3950898"/>
                <a:gd name="connsiteX22" fmla="*/ 828136 w 2863970"/>
                <a:gd name="connsiteY22" fmla="*/ 3329796 h 3950898"/>
                <a:gd name="connsiteX23" fmla="*/ 879894 w 2863970"/>
                <a:gd name="connsiteY23" fmla="*/ 3157268 h 3950898"/>
                <a:gd name="connsiteX24" fmla="*/ 879894 w 2863970"/>
                <a:gd name="connsiteY24" fmla="*/ 2915728 h 3950898"/>
                <a:gd name="connsiteX25" fmla="*/ 569343 w 2863970"/>
                <a:gd name="connsiteY25" fmla="*/ 2881222 h 3950898"/>
                <a:gd name="connsiteX26" fmla="*/ 810883 w 2863970"/>
                <a:gd name="connsiteY26" fmla="*/ 2294626 h 3950898"/>
                <a:gd name="connsiteX27" fmla="*/ 1190445 w 2863970"/>
                <a:gd name="connsiteY27" fmla="*/ 2294626 h 3950898"/>
                <a:gd name="connsiteX28" fmla="*/ 1414732 w 2863970"/>
                <a:gd name="connsiteY28" fmla="*/ 2881222 h 3950898"/>
                <a:gd name="connsiteX29" fmla="*/ 1880558 w 2863970"/>
                <a:gd name="connsiteY29" fmla="*/ 2656935 h 3950898"/>
                <a:gd name="connsiteX30" fmla="*/ 2398143 w 2863970"/>
                <a:gd name="connsiteY30" fmla="*/ 2725947 h 3950898"/>
                <a:gd name="connsiteX31" fmla="*/ 2501660 w 2863970"/>
                <a:gd name="connsiteY31" fmla="*/ 2674188 h 3950898"/>
                <a:gd name="connsiteX32" fmla="*/ 2691441 w 2863970"/>
                <a:gd name="connsiteY32" fmla="*/ 2656935 h 3950898"/>
                <a:gd name="connsiteX33" fmla="*/ 2863970 w 2863970"/>
                <a:gd name="connsiteY33" fmla="*/ 2639683 h 395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63970" h="3950898">
                  <a:moveTo>
                    <a:pt x="2863970" y="2639683"/>
                  </a:moveTo>
                  <a:lnTo>
                    <a:pt x="2812211" y="1138686"/>
                  </a:lnTo>
                  <a:lnTo>
                    <a:pt x="2725947" y="1017917"/>
                  </a:lnTo>
                  <a:lnTo>
                    <a:pt x="2656936" y="1017917"/>
                  </a:lnTo>
                  <a:lnTo>
                    <a:pt x="2674189" y="793630"/>
                  </a:lnTo>
                  <a:lnTo>
                    <a:pt x="0" y="0"/>
                  </a:lnTo>
                  <a:lnTo>
                    <a:pt x="51758" y="638354"/>
                  </a:lnTo>
                  <a:lnTo>
                    <a:pt x="569343" y="638354"/>
                  </a:lnTo>
                  <a:lnTo>
                    <a:pt x="500332" y="793630"/>
                  </a:lnTo>
                  <a:lnTo>
                    <a:pt x="724619" y="862641"/>
                  </a:lnTo>
                  <a:lnTo>
                    <a:pt x="1173192" y="1828800"/>
                  </a:lnTo>
                  <a:lnTo>
                    <a:pt x="966158" y="1708030"/>
                  </a:lnTo>
                  <a:lnTo>
                    <a:pt x="879894" y="1811547"/>
                  </a:lnTo>
                  <a:lnTo>
                    <a:pt x="603849" y="1690777"/>
                  </a:lnTo>
                  <a:lnTo>
                    <a:pt x="293298" y="1811547"/>
                  </a:lnTo>
                  <a:lnTo>
                    <a:pt x="17253" y="1690777"/>
                  </a:lnTo>
                  <a:lnTo>
                    <a:pt x="17253" y="3950898"/>
                  </a:lnTo>
                  <a:lnTo>
                    <a:pt x="310551" y="3864634"/>
                  </a:lnTo>
                  <a:lnTo>
                    <a:pt x="310551" y="3743864"/>
                  </a:lnTo>
                  <a:lnTo>
                    <a:pt x="310551" y="3743864"/>
                  </a:lnTo>
                  <a:lnTo>
                    <a:pt x="207034" y="3674852"/>
                  </a:lnTo>
                  <a:lnTo>
                    <a:pt x="931653" y="3467819"/>
                  </a:lnTo>
                  <a:lnTo>
                    <a:pt x="828136" y="3329796"/>
                  </a:lnTo>
                  <a:lnTo>
                    <a:pt x="879894" y="3157268"/>
                  </a:lnTo>
                  <a:lnTo>
                    <a:pt x="879894" y="2915728"/>
                  </a:lnTo>
                  <a:lnTo>
                    <a:pt x="569343" y="2881222"/>
                  </a:lnTo>
                  <a:lnTo>
                    <a:pt x="810883" y="2294626"/>
                  </a:lnTo>
                  <a:lnTo>
                    <a:pt x="1190445" y="2294626"/>
                  </a:lnTo>
                  <a:lnTo>
                    <a:pt x="1414732" y="2881222"/>
                  </a:lnTo>
                  <a:lnTo>
                    <a:pt x="1880558" y="2656935"/>
                  </a:lnTo>
                  <a:lnTo>
                    <a:pt x="2398143" y="2725947"/>
                  </a:lnTo>
                  <a:lnTo>
                    <a:pt x="2501660" y="2674188"/>
                  </a:lnTo>
                  <a:lnTo>
                    <a:pt x="2691441" y="2656935"/>
                  </a:lnTo>
                  <a:lnTo>
                    <a:pt x="2863970" y="263968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70671" y="2258542"/>
              <a:ext cx="624915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Wall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2998" y="4488304"/>
              <a:ext cx="659155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Sofa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49456" y="5712290"/>
              <a:ext cx="710451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Floor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11683" y="5912937"/>
              <a:ext cx="710451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Floor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52491" y="4439092"/>
              <a:ext cx="736164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Table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361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99"/>
    </mc:Choice>
    <mc:Fallback xmlns="">
      <p:transition spd="slow" advTm="5099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990600"/>
            <a:ext cx="6705600" cy="55661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" name="Freeform 91"/>
          <p:cNvSpPr/>
          <p:nvPr/>
        </p:nvSpPr>
        <p:spPr>
          <a:xfrm>
            <a:off x="2743201" y="4572001"/>
            <a:ext cx="6727371" cy="2002971"/>
          </a:xfrm>
          <a:custGeom>
            <a:avLst/>
            <a:gdLst>
              <a:gd name="connsiteX0" fmla="*/ 0 w 6727371"/>
              <a:gd name="connsiteY0" fmla="*/ 1001486 h 2002971"/>
              <a:gd name="connsiteX1" fmla="*/ 2764971 w 6727371"/>
              <a:gd name="connsiteY1" fmla="*/ 0 h 2002971"/>
              <a:gd name="connsiteX2" fmla="*/ 6727371 w 6727371"/>
              <a:gd name="connsiteY2" fmla="*/ 174171 h 2002971"/>
              <a:gd name="connsiteX3" fmla="*/ 6683829 w 6727371"/>
              <a:gd name="connsiteY3" fmla="*/ 2002971 h 2002971"/>
              <a:gd name="connsiteX4" fmla="*/ 0 w 6727371"/>
              <a:gd name="connsiteY4" fmla="*/ 1981200 h 2002971"/>
              <a:gd name="connsiteX5" fmla="*/ 0 w 6727371"/>
              <a:gd name="connsiteY5" fmla="*/ 1001486 h 200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27371" h="2002971">
                <a:moveTo>
                  <a:pt x="0" y="1001486"/>
                </a:moveTo>
                <a:lnTo>
                  <a:pt x="2764971" y="0"/>
                </a:lnTo>
                <a:lnTo>
                  <a:pt x="6727371" y="174171"/>
                </a:lnTo>
                <a:lnTo>
                  <a:pt x="6683829" y="2002971"/>
                </a:lnTo>
                <a:lnTo>
                  <a:pt x="0" y="1981200"/>
                </a:lnTo>
                <a:lnTo>
                  <a:pt x="0" y="1001486"/>
                </a:lnTo>
                <a:close/>
              </a:path>
            </a:pathLst>
          </a:cu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/>
          <p:cNvSpPr/>
          <p:nvPr/>
        </p:nvSpPr>
        <p:spPr>
          <a:xfrm>
            <a:off x="2699657" y="1001487"/>
            <a:ext cx="2808514" cy="4593771"/>
          </a:xfrm>
          <a:custGeom>
            <a:avLst/>
            <a:gdLst>
              <a:gd name="connsiteX0" fmla="*/ 0 w 2808514"/>
              <a:gd name="connsiteY0" fmla="*/ 0 h 4593771"/>
              <a:gd name="connsiteX1" fmla="*/ 2808514 w 2808514"/>
              <a:gd name="connsiteY1" fmla="*/ 849085 h 4593771"/>
              <a:gd name="connsiteX2" fmla="*/ 2808514 w 2808514"/>
              <a:gd name="connsiteY2" fmla="*/ 3592285 h 4593771"/>
              <a:gd name="connsiteX3" fmla="*/ 21772 w 2808514"/>
              <a:gd name="connsiteY3" fmla="*/ 4593771 h 4593771"/>
              <a:gd name="connsiteX4" fmla="*/ 0 w 2808514"/>
              <a:gd name="connsiteY4" fmla="*/ 0 h 459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8514" h="4593771">
                <a:moveTo>
                  <a:pt x="0" y="0"/>
                </a:moveTo>
                <a:lnTo>
                  <a:pt x="2808514" y="849085"/>
                </a:lnTo>
                <a:lnTo>
                  <a:pt x="2808514" y="3592285"/>
                </a:lnTo>
                <a:lnTo>
                  <a:pt x="21772" y="4593771"/>
                </a:lnTo>
                <a:lnTo>
                  <a:pt x="0" y="0"/>
                </a:lnTo>
                <a:close/>
              </a:path>
            </a:pathLst>
          </a:custGeom>
          <a:solidFill>
            <a:srgbClr val="FFCC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486400" y="1828800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743200" y="4572000"/>
            <a:ext cx="2743200" cy="9776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5472024" y="4595004"/>
            <a:ext cx="3976777" cy="1293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69080" y="1030486"/>
            <a:ext cx="2717321" cy="7983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 flipV="1">
            <a:off x="5334341" y="4619318"/>
            <a:ext cx="865177" cy="1050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5334341" y="4247817"/>
            <a:ext cx="1" cy="39319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Interpreting scene layout in a physical space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472024" y="1676400"/>
            <a:ext cx="3976777" cy="152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33996" y="1872734"/>
            <a:ext cx="624915" cy="369332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Wall</a:t>
            </a:r>
            <a:endParaRPr lang="en-US" dirty="0"/>
          </a:p>
        </p:txBody>
      </p:sp>
      <p:sp>
        <p:nvSpPr>
          <p:cNvPr id="32" name="Freeform 31"/>
          <p:cNvSpPr/>
          <p:nvPr/>
        </p:nvSpPr>
        <p:spPr>
          <a:xfrm>
            <a:off x="3697857" y="3795624"/>
            <a:ext cx="2501660" cy="1570007"/>
          </a:xfrm>
          <a:custGeom>
            <a:avLst/>
            <a:gdLst>
              <a:gd name="connsiteX0" fmla="*/ 0 w 2570671"/>
              <a:gd name="connsiteY0" fmla="*/ 1397479 h 1570007"/>
              <a:gd name="connsiteX1" fmla="*/ 34505 w 2570671"/>
              <a:gd name="connsiteY1" fmla="*/ 293298 h 1570007"/>
              <a:gd name="connsiteX2" fmla="*/ 1621766 w 2570671"/>
              <a:gd name="connsiteY2" fmla="*/ 0 h 1570007"/>
              <a:gd name="connsiteX3" fmla="*/ 2570671 w 2570671"/>
              <a:gd name="connsiteY3" fmla="*/ 86264 h 1570007"/>
              <a:gd name="connsiteX4" fmla="*/ 2501660 w 2570671"/>
              <a:gd name="connsiteY4" fmla="*/ 948905 h 1570007"/>
              <a:gd name="connsiteX5" fmla="*/ 1276709 w 2570671"/>
              <a:gd name="connsiteY5" fmla="*/ 1570007 h 1570007"/>
              <a:gd name="connsiteX6" fmla="*/ 0 w 2570671"/>
              <a:gd name="connsiteY6" fmla="*/ 1397479 h 1570007"/>
              <a:gd name="connsiteX0" fmla="*/ 0 w 2501660"/>
              <a:gd name="connsiteY0" fmla="*/ 1405112 h 1577640"/>
              <a:gd name="connsiteX1" fmla="*/ 34505 w 2501660"/>
              <a:gd name="connsiteY1" fmla="*/ 300931 h 1577640"/>
              <a:gd name="connsiteX2" fmla="*/ 1621766 w 2501660"/>
              <a:gd name="connsiteY2" fmla="*/ 7633 h 1577640"/>
              <a:gd name="connsiteX3" fmla="*/ 2501660 w 2501660"/>
              <a:gd name="connsiteY3" fmla="*/ 93897 h 1577640"/>
              <a:gd name="connsiteX4" fmla="*/ 2501660 w 2501660"/>
              <a:gd name="connsiteY4" fmla="*/ 956538 h 1577640"/>
              <a:gd name="connsiteX5" fmla="*/ 1276709 w 2501660"/>
              <a:gd name="connsiteY5" fmla="*/ 1577640 h 1577640"/>
              <a:gd name="connsiteX6" fmla="*/ 0 w 2501660"/>
              <a:gd name="connsiteY6" fmla="*/ 1405112 h 1577640"/>
              <a:gd name="connsiteX0" fmla="*/ 0 w 2501660"/>
              <a:gd name="connsiteY0" fmla="*/ 1397479 h 1570007"/>
              <a:gd name="connsiteX1" fmla="*/ 34505 w 2501660"/>
              <a:gd name="connsiteY1" fmla="*/ 293298 h 1570007"/>
              <a:gd name="connsiteX2" fmla="*/ 1621766 w 2501660"/>
              <a:gd name="connsiteY2" fmla="*/ 0 h 1570007"/>
              <a:gd name="connsiteX3" fmla="*/ 2501660 w 2501660"/>
              <a:gd name="connsiteY3" fmla="*/ 86264 h 1570007"/>
              <a:gd name="connsiteX4" fmla="*/ 2501660 w 2501660"/>
              <a:gd name="connsiteY4" fmla="*/ 948905 h 1570007"/>
              <a:gd name="connsiteX5" fmla="*/ 1276709 w 2501660"/>
              <a:gd name="connsiteY5" fmla="*/ 1570007 h 1570007"/>
              <a:gd name="connsiteX6" fmla="*/ 0 w 2501660"/>
              <a:gd name="connsiteY6" fmla="*/ 1397479 h 157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1660" h="1570007">
                <a:moveTo>
                  <a:pt x="0" y="1397479"/>
                </a:moveTo>
                <a:lnTo>
                  <a:pt x="34505" y="293298"/>
                </a:lnTo>
                <a:cubicBezTo>
                  <a:pt x="563592" y="195532"/>
                  <a:pt x="1210574" y="34506"/>
                  <a:pt x="1621766" y="0"/>
                </a:cubicBezTo>
                <a:lnTo>
                  <a:pt x="2501660" y="86264"/>
                </a:lnTo>
                <a:lnTo>
                  <a:pt x="2501660" y="948905"/>
                </a:lnTo>
                <a:lnTo>
                  <a:pt x="1276709" y="1570007"/>
                </a:lnTo>
                <a:lnTo>
                  <a:pt x="0" y="139747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 w="38100">
            <a:solidFill>
              <a:schemeClr val="tx1"/>
            </a:solidFill>
          </a:ln>
          <a:effectLst>
            <a:outerShdw blurRad="508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endCxn id="32" idx="5"/>
          </p:cNvCxnSpPr>
          <p:nvPr/>
        </p:nvCxnSpPr>
        <p:spPr>
          <a:xfrm flipH="1">
            <a:off x="4974566" y="4841444"/>
            <a:ext cx="8626" cy="5241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983193" y="4330461"/>
            <a:ext cx="1216325" cy="5250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346813" y="4247818"/>
            <a:ext cx="869957" cy="653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5334341" y="3795623"/>
            <a:ext cx="1" cy="4701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3697857" y="4233120"/>
            <a:ext cx="1661056" cy="49128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3743908" y="4280512"/>
            <a:ext cx="1230658" cy="1026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983192" y="4383137"/>
            <a:ext cx="0" cy="4723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966705" y="4796762"/>
            <a:ext cx="659155" cy="369332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Sofa</a:t>
            </a:r>
            <a:endParaRPr lang="en-US" dirty="0"/>
          </a:p>
        </p:txBody>
      </p:sp>
      <p:cxnSp>
        <p:nvCxnSpPr>
          <p:cNvPr id="85" name="Straight Connector 84"/>
          <p:cNvCxnSpPr/>
          <p:nvPr/>
        </p:nvCxnSpPr>
        <p:spPr>
          <a:xfrm flipH="1" flipV="1">
            <a:off x="3697858" y="4724400"/>
            <a:ext cx="1352715" cy="1170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3697858" y="4641011"/>
            <a:ext cx="1636483" cy="53019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5845447" y="4917058"/>
            <a:ext cx="561614" cy="34349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24" idx="4"/>
          </p:cNvCxnSpPr>
          <p:nvPr/>
        </p:nvCxnSpPr>
        <p:spPr>
          <a:xfrm flipH="1">
            <a:off x="6407061" y="4917057"/>
            <a:ext cx="827626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V="1">
            <a:off x="6407061" y="4337126"/>
            <a:ext cx="0" cy="5689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5837209" y="4330461"/>
            <a:ext cx="1397479" cy="1000665"/>
          </a:xfrm>
          <a:custGeom>
            <a:avLst/>
            <a:gdLst>
              <a:gd name="connsiteX0" fmla="*/ 103517 w 1483744"/>
              <a:gd name="connsiteY0" fmla="*/ 948906 h 1000665"/>
              <a:gd name="connsiteX1" fmla="*/ 138023 w 1483744"/>
              <a:gd name="connsiteY1" fmla="*/ 276046 h 1000665"/>
              <a:gd name="connsiteX2" fmla="*/ 655608 w 1483744"/>
              <a:gd name="connsiteY2" fmla="*/ 0 h 1000665"/>
              <a:gd name="connsiteX3" fmla="*/ 1483744 w 1483744"/>
              <a:gd name="connsiteY3" fmla="*/ 34506 h 1000665"/>
              <a:gd name="connsiteX4" fmla="*/ 1483744 w 1483744"/>
              <a:gd name="connsiteY4" fmla="*/ 586597 h 1000665"/>
              <a:gd name="connsiteX5" fmla="*/ 1000665 w 1483744"/>
              <a:gd name="connsiteY5" fmla="*/ 1000665 h 1000665"/>
              <a:gd name="connsiteX6" fmla="*/ 0 w 1483744"/>
              <a:gd name="connsiteY6" fmla="*/ 966159 h 1000665"/>
              <a:gd name="connsiteX7" fmla="*/ 69012 w 1483744"/>
              <a:gd name="connsiteY7" fmla="*/ 862642 h 1000665"/>
              <a:gd name="connsiteX0" fmla="*/ 103517 w 1483744"/>
              <a:gd name="connsiteY0" fmla="*/ 948906 h 1000665"/>
              <a:gd name="connsiteX1" fmla="*/ 138023 w 1483744"/>
              <a:gd name="connsiteY1" fmla="*/ 276046 h 1000665"/>
              <a:gd name="connsiteX2" fmla="*/ 655608 w 1483744"/>
              <a:gd name="connsiteY2" fmla="*/ 0 h 1000665"/>
              <a:gd name="connsiteX3" fmla="*/ 1483744 w 1483744"/>
              <a:gd name="connsiteY3" fmla="*/ 34506 h 1000665"/>
              <a:gd name="connsiteX4" fmla="*/ 1483744 w 1483744"/>
              <a:gd name="connsiteY4" fmla="*/ 586597 h 1000665"/>
              <a:gd name="connsiteX5" fmla="*/ 1000665 w 1483744"/>
              <a:gd name="connsiteY5" fmla="*/ 1000665 h 1000665"/>
              <a:gd name="connsiteX6" fmla="*/ 0 w 1483744"/>
              <a:gd name="connsiteY6" fmla="*/ 966159 h 1000665"/>
              <a:gd name="connsiteX0" fmla="*/ 0 w 1380227"/>
              <a:gd name="connsiteY0" fmla="*/ 948906 h 1000665"/>
              <a:gd name="connsiteX1" fmla="*/ 34506 w 1380227"/>
              <a:gd name="connsiteY1" fmla="*/ 276046 h 1000665"/>
              <a:gd name="connsiteX2" fmla="*/ 552091 w 1380227"/>
              <a:gd name="connsiteY2" fmla="*/ 0 h 1000665"/>
              <a:gd name="connsiteX3" fmla="*/ 1380227 w 1380227"/>
              <a:gd name="connsiteY3" fmla="*/ 34506 h 1000665"/>
              <a:gd name="connsiteX4" fmla="*/ 1380227 w 1380227"/>
              <a:gd name="connsiteY4" fmla="*/ 586597 h 1000665"/>
              <a:gd name="connsiteX5" fmla="*/ 897148 w 1380227"/>
              <a:gd name="connsiteY5" fmla="*/ 1000665 h 1000665"/>
              <a:gd name="connsiteX0" fmla="*/ 0 w 1380227"/>
              <a:gd name="connsiteY0" fmla="*/ 948906 h 1031336"/>
              <a:gd name="connsiteX1" fmla="*/ 34506 w 1380227"/>
              <a:gd name="connsiteY1" fmla="*/ 276046 h 1031336"/>
              <a:gd name="connsiteX2" fmla="*/ 552091 w 1380227"/>
              <a:gd name="connsiteY2" fmla="*/ 0 h 1031336"/>
              <a:gd name="connsiteX3" fmla="*/ 1380227 w 1380227"/>
              <a:gd name="connsiteY3" fmla="*/ 34506 h 1031336"/>
              <a:gd name="connsiteX4" fmla="*/ 1380227 w 1380227"/>
              <a:gd name="connsiteY4" fmla="*/ 586597 h 1031336"/>
              <a:gd name="connsiteX5" fmla="*/ 897148 w 1380227"/>
              <a:gd name="connsiteY5" fmla="*/ 1000665 h 1031336"/>
              <a:gd name="connsiteX6" fmla="*/ 862642 w 1380227"/>
              <a:gd name="connsiteY6" fmla="*/ 1000665 h 1031336"/>
              <a:gd name="connsiteX0" fmla="*/ 17252 w 1397479"/>
              <a:gd name="connsiteY0" fmla="*/ 948906 h 1021964"/>
              <a:gd name="connsiteX1" fmla="*/ 51758 w 1397479"/>
              <a:gd name="connsiteY1" fmla="*/ 276046 h 1021964"/>
              <a:gd name="connsiteX2" fmla="*/ 569343 w 1397479"/>
              <a:gd name="connsiteY2" fmla="*/ 0 h 1021964"/>
              <a:gd name="connsiteX3" fmla="*/ 1397479 w 1397479"/>
              <a:gd name="connsiteY3" fmla="*/ 34506 h 1021964"/>
              <a:gd name="connsiteX4" fmla="*/ 1397479 w 1397479"/>
              <a:gd name="connsiteY4" fmla="*/ 586597 h 1021964"/>
              <a:gd name="connsiteX5" fmla="*/ 914400 w 1397479"/>
              <a:gd name="connsiteY5" fmla="*/ 1000665 h 1021964"/>
              <a:gd name="connsiteX6" fmla="*/ 0 w 1397479"/>
              <a:gd name="connsiteY6" fmla="*/ 948906 h 1021964"/>
              <a:gd name="connsiteX0" fmla="*/ 17252 w 1397479"/>
              <a:gd name="connsiteY0" fmla="*/ 948906 h 1000665"/>
              <a:gd name="connsiteX1" fmla="*/ 51758 w 1397479"/>
              <a:gd name="connsiteY1" fmla="*/ 276046 h 1000665"/>
              <a:gd name="connsiteX2" fmla="*/ 569343 w 1397479"/>
              <a:gd name="connsiteY2" fmla="*/ 0 h 1000665"/>
              <a:gd name="connsiteX3" fmla="*/ 1397479 w 1397479"/>
              <a:gd name="connsiteY3" fmla="*/ 34506 h 1000665"/>
              <a:gd name="connsiteX4" fmla="*/ 1397479 w 1397479"/>
              <a:gd name="connsiteY4" fmla="*/ 586597 h 1000665"/>
              <a:gd name="connsiteX5" fmla="*/ 914400 w 1397479"/>
              <a:gd name="connsiteY5" fmla="*/ 1000665 h 1000665"/>
              <a:gd name="connsiteX6" fmla="*/ 0 w 1397479"/>
              <a:gd name="connsiteY6" fmla="*/ 948906 h 100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7479" h="1000665">
                <a:moveTo>
                  <a:pt x="17252" y="948906"/>
                </a:moveTo>
                <a:lnTo>
                  <a:pt x="51758" y="276046"/>
                </a:lnTo>
                <a:lnTo>
                  <a:pt x="569343" y="0"/>
                </a:lnTo>
                <a:lnTo>
                  <a:pt x="1397479" y="34506"/>
                </a:lnTo>
                <a:lnTo>
                  <a:pt x="1397479" y="586597"/>
                </a:lnTo>
                <a:lnTo>
                  <a:pt x="914400" y="1000665"/>
                </a:lnTo>
                <a:lnTo>
                  <a:pt x="0" y="948906"/>
                </a:lnTo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73457" y="5712290"/>
            <a:ext cx="710451" cy="369332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Floor</a:t>
            </a:r>
            <a:endParaRPr lang="en-US" dirty="0"/>
          </a:p>
        </p:txBody>
      </p:sp>
      <p:cxnSp>
        <p:nvCxnSpPr>
          <p:cNvPr id="26" name="Straight Connector 25"/>
          <p:cNvCxnSpPr>
            <a:stCxn id="24" idx="1"/>
          </p:cNvCxnSpPr>
          <p:nvPr/>
        </p:nvCxnSpPr>
        <p:spPr>
          <a:xfrm>
            <a:off x="5888967" y="4606506"/>
            <a:ext cx="836953" cy="531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24" idx="3"/>
          </p:cNvCxnSpPr>
          <p:nvPr/>
        </p:nvCxnSpPr>
        <p:spPr>
          <a:xfrm flipV="1">
            <a:off x="6725919" y="4364967"/>
            <a:ext cx="508768" cy="2947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725919" y="4641012"/>
            <a:ext cx="0" cy="6941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966647" y="4801877"/>
            <a:ext cx="736164" cy="369332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80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86"/>
    </mc:Choice>
    <mc:Fallback xmlns="">
      <p:transition spd="slow" advTm="3728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5867" y="1767941"/>
            <a:ext cx="4703798" cy="390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 space needed for affordance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492368" y="3128686"/>
            <a:ext cx="1752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Could I stand over here?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329666" y="3752295"/>
            <a:ext cx="325402" cy="3573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244868" y="4109666"/>
            <a:ext cx="533400" cy="1786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73268" y="3429130"/>
            <a:ext cx="1752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 this a good place to sit?</a:t>
            </a:r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5631608" y="4194523"/>
            <a:ext cx="1363851" cy="1518834"/>
          </a:xfrm>
          <a:custGeom>
            <a:avLst/>
            <a:gdLst>
              <a:gd name="connsiteX0" fmla="*/ 0 w 1363851"/>
              <a:gd name="connsiteY0" fmla="*/ 1518834 h 1518834"/>
              <a:gd name="connsiteX1" fmla="*/ 123986 w 1363851"/>
              <a:gd name="connsiteY1" fmla="*/ 1425844 h 1518834"/>
              <a:gd name="connsiteX2" fmla="*/ 170481 w 1363851"/>
              <a:gd name="connsiteY2" fmla="*/ 1410346 h 1518834"/>
              <a:gd name="connsiteX3" fmla="*/ 216976 w 1363851"/>
              <a:gd name="connsiteY3" fmla="*/ 1379349 h 1518834"/>
              <a:gd name="connsiteX4" fmla="*/ 263471 w 1363851"/>
              <a:gd name="connsiteY4" fmla="*/ 1363851 h 1518834"/>
              <a:gd name="connsiteX5" fmla="*/ 356461 w 1363851"/>
              <a:gd name="connsiteY5" fmla="*/ 1301858 h 1518834"/>
              <a:gd name="connsiteX6" fmla="*/ 387458 w 1363851"/>
              <a:gd name="connsiteY6" fmla="*/ 1255363 h 1518834"/>
              <a:gd name="connsiteX7" fmla="*/ 433953 w 1363851"/>
              <a:gd name="connsiteY7" fmla="*/ 1239865 h 1518834"/>
              <a:gd name="connsiteX8" fmla="*/ 526942 w 1363851"/>
              <a:gd name="connsiteY8" fmla="*/ 1177871 h 1518834"/>
              <a:gd name="connsiteX9" fmla="*/ 573437 w 1363851"/>
              <a:gd name="connsiteY9" fmla="*/ 1146875 h 1518834"/>
              <a:gd name="connsiteX10" fmla="*/ 604434 w 1363851"/>
              <a:gd name="connsiteY10" fmla="*/ 1100380 h 1518834"/>
              <a:gd name="connsiteX11" fmla="*/ 697424 w 1363851"/>
              <a:gd name="connsiteY11" fmla="*/ 1022888 h 1518834"/>
              <a:gd name="connsiteX12" fmla="*/ 821410 w 1363851"/>
              <a:gd name="connsiteY12" fmla="*/ 914400 h 1518834"/>
              <a:gd name="connsiteX13" fmla="*/ 867905 w 1363851"/>
              <a:gd name="connsiteY13" fmla="*/ 883404 h 1518834"/>
              <a:gd name="connsiteX14" fmla="*/ 960895 w 1363851"/>
              <a:gd name="connsiteY14" fmla="*/ 836909 h 1518834"/>
              <a:gd name="connsiteX15" fmla="*/ 1053885 w 1363851"/>
              <a:gd name="connsiteY15" fmla="*/ 805912 h 1518834"/>
              <a:gd name="connsiteX16" fmla="*/ 1146875 w 1363851"/>
              <a:gd name="connsiteY16" fmla="*/ 759417 h 1518834"/>
              <a:gd name="connsiteX17" fmla="*/ 1193369 w 1363851"/>
              <a:gd name="connsiteY17" fmla="*/ 728420 h 1518834"/>
              <a:gd name="connsiteX18" fmla="*/ 1224366 w 1363851"/>
              <a:gd name="connsiteY18" fmla="*/ 681926 h 1518834"/>
              <a:gd name="connsiteX19" fmla="*/ 1270861 w 1363851"/>
              <a:gd name="connsiteY19" fmla="*/ 666427 h 1518834"/>
              <a:gd name="connsiteX20" fmla="*/ 1317356 w 1363851"/>
              <a:gd name="connsiteY20" fmla="*/ 619932 h 1518834"/>
              <a:gd name="connsiteX21" fmla="*/ 1348353 w 1363851"/>
              <a:gd name="connsiteY21" fmla="*/ 526943 h 1518834"/>
              <a:gd name="connsiteX22" fmla="*/ 1363851 w 1363851"/>
              <a:gd name="connsiteY22" fmla="*/ 480448 h 1518834"/>
              <a:gd name="connsiteX23" fmla="*/ 1348353 w 1363851"/>
              <a:gd name="connsiteY23" fmla="*/ 402956 h 1518834"/>
              <a:gd name="connsiteX24" fmla="*/ 1332854 w 1363851"/>
              <a:gd name="connsiteY24" fmla="*/ 356461 h 1518834"/>
              <a:gd name="connsiteX25" fmla="*/ 1317356 w 1363851"/>
              <a:gd name="connsiteY25" fmla="*/ 294468 h 1518834"/>
              <a:gd name="connsiteX26" fmla="*/ 1270861 w 1363851"/>
              <a:gd name="connsiteY26" fmla="*/ 201478 h 1518834"/>
              <a:gd name="connsiteX27" fmla="*/ 1146875 w 1363851"/>
              <a:gd name="connsiteY27" fmla="*/ 170481 h 1518834"/>
              <a:gd name="connsiteX28" fmla="*/ 1100380 w 1363851"/>
              <a:gd name="connsiteY28" fmla="*/ 154983 h 1518834"/>
              <a:gd name="connsiteX29" fmla="*/ 929898 w 1363851"/>
              <a:gd name="connsiteY29" fmla="*/ 123987 h 1518834"/>
              <a:gd name="connsiteX30" fmla="*/ 867905 w 1363851"/>
              <a:gd name="connsiteY30" fmla="*/ 108488 h 1518834"/>
              <a:gd name="connsiteX31" fmla="*/ 774915 w 1363851"/>
              <a:gd name="connsiteY31" fmla="*/ 77492 h 1518834"/>
              <a:gd name="connsiteX32" fmla="*/ 743919 w 1363851"/>
              <a:gd name="connsiteY32" fmla="*/ 30997 h 1518834"/>
              <a:gd name="connsiteX33" fmla="*/ 697424 w 1363851"/>
              <a:gd name="connsiteY33" fmla="*/ 0 h 151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363851" h="1518834">
                <a:moveTo>
                  <a:pt x="0" y="1518834"/>
                </a:moveTo>
                <a:cubicBezTo>
                  <a:pt x="18999" y="1503635"/>
                  <a:pt x="91095" y="1442290"/>
                  <a:pt x="123986" y="1425844"/>
                </a:cubicBezTo>
                <a:cubicBezTo>
                  <a:pt x="138598" y="1418538"/>
                  <a:pt x="154983" y="1415512"/>
                  <a:pt x="170481" y="1410346"/>
                </a:cubicBezTo>
                <a:cubicBezTo>
                  <a:pt x="185979" y="1400014"/>
                  <a:pt x="200316" y="1387679"/>
                  <a:pt x="216976" y="1379349"/>
                </a:cubicBezTo>
                <a:cubicBezTo>
                  <a:pt x="231588" y="1372043"/>
                  <a:pt x="249190" y="1371785"/>
                  <a:pt x="263471" y="1363851"/>
                </a:cubicBezTo>
                <a:cubicBezTo>
                  <a:pt x="296036" y="1345759"/>
                  <a:pt x="356461" y="1301858"/>
                  <a:pt x="356461" y="1301858"/>
                </a:cubicBezTo>
                <a:cubicBezTo>
                  <a:pt x="366793" y="1286360"/>
                  <a:pt x="372913" y="1266999"/>
                  <a:pt x="387458" y="1255363"/>
                </a:cubicBezTo>
                <a:cubicBezTo>
                  <a:pt x="400215" y="1245158"/>
                  <a:pt x="419672" y="1247799"/>
                  <a:pt x="433953" y="1239865"/>
                </a:cubicBezTo>
                <a:cubicBezTo>
                  <a:pt x="466518" y="1221773"/>
                  <a:pt x="495946" y="1198535"/>
                  <a:pt x="526942" y="1177871"/>
                </a:cubicBezTo>
                <a:lnTo>
                  <a:pt x="573437" y="1146875"/>
                </a:lnTo>
                <a:cubicBezTo>
                  <a:pt x="583769" y="1131377"/>
                  <a:pt x="591263" y="1113551"/>
                  <a:pt x="604434" y="1100380"/>
                </a:cubicBezTo>
                <a:cubicBezTo>
                  <a:pt x="726338" y="978476"/>
                  <a:pt x="570484" y="1175217"/>
                  <a:pt x="697424" y="1022888"/>
                </a:cubicBezTo>
                <a:cubicBezTo>
                  <a:pt x="778144" y="926024"/>
                  <a:pt x="654802" y="1025471"/>
                  <a:pt x="821410" y="914400"/>
                </a:cubicBezTo>
                <a:cubicBezTo>
                  <a:pt x="836908" y="904068"/>
                  <a:pt x="850234" y="889294"/>
                  <a:pt x="867905" y="883404"/>
                </a:cubicBezTo>
                <a:cubicBezTo>
                  <a:pt x="1037483" y="826875"/>
                  <a:pt x="780619" y="917031"/>
                  <a:pt x="960895" y="836909"/>
                </a:cubicBezTo>
                <a:cubicBezTo>
                  <a:pt x="990752" y="823639"/>
                  <a:pt x="1053885" y="805912"/>
                  <a:pt x="1053885" y="805912"/>
                </a:cubicBezTo>
                <a:cubicBezTo>
                  <a:pt x="1187138" y="717075"/>
                  <a:pt x="1018539" y="823586"/>
                  <a:pt x="1146875" y="759417"/>
                </a:cubicBezTo>
                <a:cubicBezTo>
                  <a:pt x="1163535" y="751087"/>
                  <a:pt x="1177871" y="738752"/>
                  <a:pt x="1193369" y="728420"/>
                </a:cubicBezTo>
                <a:cubicBezTo>
                  <a:pt x="1203701" y="712922"/>
                  <a:pt x="1209821" y="693562"/>
                  <a:pt x="1224366" y="681926"/>
                </a:cubicBezTo>
                <a:cubicBezTo>
                  <a:pt x="1237123" y="671721"/>
                  <a:pt x="1257268" y="675489"/>
                  <a:pt x="1270861" y="666427"/>
                </a:cubicBezTo>
                <a:cubicBezTo>
                  <a:pt x="1289098" y="654269"/>
                  <a:pt x="1301858" y="635430"/>
                  <a:pt x="1317356" y="619932"/>
                </a:cubicBezTo>
                <a:lnTo>
                  <a:pt x="1348353" y="526943"/>
                </a:lnTo>
                <a:lnTo>
                  <a:pt x="1363851" y="480448"/>
                </a:lnTo>
                <a:cubicBezTo>
                  <a:pt x="1358685" y="454617"/>
                  <a:pt x="1354742" y="428512"/>
                  <a:pt x="1348353" y="402956"/>
                </a:cubicBezTo>
                <a:cubicBezTo>
                  <a:pt x="1344391" y="387107"/>
                  <a:pt x="1337342" y="372169"/>
                  <a:pt x="1332854" y="356461"/>
                </a:cubicBezTo>
                <a:cubicBezTo>
                  <a:pt x="1327002" y="335980"/>
                  <a:pt x="1323208" y="314949"/>
                  <a:pt x="1317356" y="294468"/>
                </a:cubicBezTo>
                <a:cubicBezTo>
                  <a:pt x="1311243" y="273073"/>
                  <a:pt x="1293503" y="212799"/>
                  <a:pt x="1270861" y="201478"/>
                </a:cubicBezTo>
                <a:cubicBezTo>
                  <a:pt x="1232758" y="182426"/>
                  <a:pt x="1188204" y="180813"/>
                  <a:pt x="1146875" y="170481"/>
                </a:cubicBezTo>
                <a:cubicBezTo>
                  <a:pt x="1131026" y="166519"/>
                  <a:pt x="1116229" y="158945"/>
                  <a:pt x="1100380" y="154983"/>
                </a:cubicBezTo>
                <a:cubicBezTo>
                  <a:pt x="1033884" y="138359"/>
                  <a:pt x="998995" y="137807"/>
                  <a:pt x="929898" y="123987"/>
                </a:cubicBezTo>
                <a:cubicBezTo>
                  <a:pt x="909011" y="119810"/>
                  <a:pt x="888307" y="114609"/>
                  <a:pt x="867905" y="108488"/>
                </a:cubicBezTo>
                <a:cubicBezTo>
                  <a:pt x="836610" y="99099"/>
                  <a:pt x="774915" y="77492"/>
                  <a:pt x="774915" y="77492"/>
                </a:cubicBezTo>
                <a:cubicBezTo>
                  <a:pt x="764583" y="61994"/>
                  <a:pt x="758464" y="42633"/>
                  <a:pt x="743919" y="30997"/>
                </a:cubicBezTo>
                <a:cubicBezTo>
                  <a:pt x="692523" y="-10120"/>
                  <a:pt x="697424" y="39419"/>
                  <a:pt x="697424" y="0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977768" y="5704555"/>
            <a:ext cx="163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Walkable</a:t>
            </a:r>
            <a:r>
              <a:rPr lang="en-US" dirty="0" smtClean="0"/>
              <a:t> path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655069" y="4953941"/>
            <a:ext cx="1752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I put my cup here?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8121668" y="4619435"/>
            <a:ext cx="533400" cy="4643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9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42"/>
    </mc:Choice>
    <mc:Fallback xmlns="">
      <p:transition spd="slow" advTm="5484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Uses of scene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Other </a:t>
            </a:r>
            <a:r>
              <a:rPr lang="en-US" dirty="0" smtClean="0"/>
              <a:t>direct applications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Assisted driving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Robot navigation/interaction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Object </a:t>
            </a:r>
            <a:r>
              <a:rPr lang="en-US" dirty="0" smtClean="0"/>
              <a:t>insertion</a:t>
            </a:r>
          </a:p>
          <a:p>
            <a:pPr marL="914400" lvl="1" indent="-514350">
              <a:buFont typeface="+mj-lt"/>
              <a:buAutoNum type="alphaLcParenR"/>
            </a:pPr>
            <a:endParaRPr lang="en-US" dirty="0"/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7579386" cy="193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1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183" y="3657600"/>
            <a:ext cx="2870608" cy="269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530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How to represent scene space?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219200" y="320040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mtClean="0"/>
              <a:t>Wide variety of possible representations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6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6185786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34201" y="6541827"/>
            <a:ext cx="3739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Figs from Hoiem - Savarese 2011 book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7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46414"/>
            <a:ext cx="6148389" cy="61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4201" y="6541827"/>
            <a:ext cx="3739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Figs from Hoiem - Savarese 2011 book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99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62" y="304800"/>
            <a:ext cx="11007938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34201" y="6541827"/>
            <a:ext cx="3739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Figs from Hoiem - Savarese 2011 book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190" y="4722361"/>
            <a:ext cx="2676446" cy="1783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6511049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CAD-like: layout + objects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14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Trade-offs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Level of detail: rough “gist”, or detailed point cloud?</a:t>
            </a:r>
          </a:p>
          <a:p>
            <a:pPr lvl="1"/>
            <a:r>
              <a:rPr lang="en-US" dirty="0" smtClean="0"/>
              <a:t>Precision vs. accuracy</a:t>
            </a:r>
          </a:p>
          <a:p>
            <a:pPr lvl="1"/>
            <a:r>
              <a:rPr lang="en-US" dirty="0" smtClean="0"/>
              <a:t>Difficulty of inference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Abstraction: depth at each pixel, or ground planes and walls?</a:t>
            </a:r>
          </a:p>
          <a:p>
            <a:pPr lvl="1"/>
            <a:r>
              <a:rPr lang="en-US" dirty="0" smtClean="0"/>
              <a:t>What is it for: e.g., metric reconstruction vs. </a:t>
            </a:r>
            <a:r>
              <a:rPr lang="en-US" dirty="0" smtClean="0"/>
              <a:t>interaction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5194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Low detail, Low/Med abstraction</a:t>
            </a:r>
          </a:p>
        </p:txBody>
      </p:sp>
      <p:sp>
        <p:nvSpPr>
          <p:cNvPr id="47107" name="TextBox 3"/>
          <p:cNvSpPr txBox="1">
            <a:spLocks noChangeArrowheads="1"/>
          </p:cNvSpPr>
          <p:nvPr/>
        </p:nvSpPr>
        <p:spPr bwMode="auto">
          <a:xfrm>
            <a:off x="4267200" y="1371600"/>
            <a:ext cx="3672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/>
              <a:t>Holistic Scene Space: “Gist”</a:t>
            </a:r>
          </a:p>
        </p:txBody>
      </p:sp>
      <p:sp>
        <p:nvSpPr>
          <p:cNvPr id="47108" name="Text Box 10"/>
          <p:cNvSpPr txBox="1">
            <a:spLocks noChangeArrowheads="1"/>
          </p:cNvSpPr>
          <p:nvPr/>
        </p:nvSpPr>
        <p:spPr bwMode="auto">
          <a:xfrm>
            <a:off x="2438400" y="6019801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0"/>
              <a:t>Oliva &amp; Torralba 2001</a:t>
            </a:r>
          </a:p>
        </p:txBody>
      </p:sp>
      <p:pic>
        <p:nvPicPr>
          <p:cNvPr id="4710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828800"/>
            <a:ext cx="41116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95600"/>
            <a:ext cx="45148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 Box 10"/>
          <p:cNvSpPr txBox="1">
            <a:spLocks noChangeArrowheads="1"/>
          </p:cNvSpPr>
          <p:nvPr/>
        </p:nvSpPr>
        <p:spPr bwMode="auto">
          <a:xfrm>
            <a:off x="6934200" y="5410201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0"/>
              <a:t>Torralba &amp; Oliva 2002</a:t>
            </a:r>
          </a:p>
        </p:txBody>
      </p:sp>
    </p:spTree>
    <p:extLst>
      <p:ext uri="{BB962C8B-B14F-4D97-AF65-F5344CB8AC3E}">
        <p14:creationId xmlns:p14="http://schemas.microsoft.com/office/powerpoint/2010/main" val="357119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Scene representations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Outdoor scene layout</a:t>
            </a:r>
          </a:p>
          <a:p>
            <a:pPr lvl="1"/>
            <a:r>
              <a:rPr lang="en-US" dirty="0" smtClean="0"/>
              <a:t>Photo popup, </a:t>
            </a:r>
            <a:r>
              <a:rPr lang="en-US" dirty="0" err="1" smtClean="0"/>
              <a:t>WorldSheet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Indoor scene layout</a:t>
            </a:r>
            <a:endParaRPr lang="en-US" dirty="0" smtClean="0"/>
          </a:p>
          <a:p>
            <a:pPr lvl="1"/>
            <a:r>
              <a:rPr lang="en-US" dirty="0" smtClean="0"/>
              <a:t>Room as box</a:t>
            </a:r>
          </a:p>
          <a:p>
            <a:pPr lvl="1"/>
            <a:r>
              <a:rPr lang="en-US" dirty="0" smtClean="0"/>
              <a:t>360-based layout</a:t>
            </a:r>
          </a:p>
          <a:p>
            <a:pPr lvl="1"/>
            <a:r>
              <a:rPr lang="en-US" dirty="0" smtClean="0"/>
              <a:t>Complete scene parsing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46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High detail, Low abstraction</a:t>
            </a:r>
          </a:p>
        </p:txBody>
      </p:sp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5414993" y="1447800"/>
            <a:ext cx="14959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/>
              <a:t>Depth Map</a:t>
            </a:r>
          </a:p>
        </p:txBody>
      </p:sp>
      <p:sp>
        <p:nvSpPr>
          <p:cNvPr id="48132" name="Text Box 13"/>
          <p:cNvSpPr txBox="1">
            <a:spLocks noChangeArrowheads="1"/>
          </p:cNvSpPr>
          <p:nvPr/>
        </p:nvSpPr>
        <p:spPr bwMode="auto">
          <a:xfrm>
            <a:off x="4191000" y="5791201"/>
            <a:ext cx="388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0" dirty="0"/>
              <a:t>Saxena, Chung &amp;  Ng 2005, 2007</a:t>
            </a:r>
          </a:p>
        </p:txBody>
      </p:sp>
      <p:pic>
        <p:nvPicPr>
          <p:cNvPr id="48133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57400"/>
            <a:ext cx="30559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2057400"/>
            <a:ext cx="3021013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35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</a:t>
            </a:r>
            <a:r>
              <a:rPr lang="en-US" dirty="0" smtClean="0"/>
              <a:t>detail, High abstraction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1" t="54618" r="17622" b="8110"/>
          <a:stretch/>
        </p:blipFill>
        <p:spPr bwMode="auto">
          <a:xfrm>
            <a:off x="2057401" y="1828800"/>
            <a:ext cx="748048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94666" y="5105400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Hedau Hoiem Forsyth 2009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29267" y="1396538"/>
            <a:ext cx="2037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Room as a Box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1358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Med-High </a:t>
            </a:r>
            <a:r>
              <a:rPr lang="en-US" dirty="0"/>
              <a:t>detail, High abstraction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990601"/>
            <a:ext cx="3376280" cy="2520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586819"/>
            <a:ext cx="7086600" cy="26887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7602" y="6488668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Guo</a:t>
            </a:r>
            <a:r>
              <a:rPr lang="en-US" dirty="0" smtClean="0"/>
              <a:t> Zou Hoiem 2015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52600" y="297180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Complete 3D Layout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62696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838200" y="6324600"/>
            <a:ext cx="107442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844899" y="533400"/>
            <a:ext cx="0" cy="56446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-152400" y="3035161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Detail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4194" y="6334780"/>
            <a:ext cx="2183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Abstraction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854110" y="4462046"/>
            <a:ext cx="25546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dirty="0" smtClean="0"/>
              <a:t>Gist</a:t>
            </a:r>
            <a:r>
              <a:rPr lang="en-US" sz="1600" b="0" dirty="0" smtClean="0"/>
              <a:t> (Oliva Torralba 2002)</a:t>
            </a:r>
            <a:endParaRPr lang="en-US" sz="1600" b="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4800600"/>
            <a:ext cx="2243236" cy="123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095984" y="437771"/>
            <a:ext cx="30188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dirty="0" smtClean="0"/>
              <a:t>Depth</a:t>
            </a:r>
            <a:r>
              <a:rPr lang="en-US" sz="1600" b="0" dirty="0" smtClean="0"/>
              <a:t> (Saxena et al. 2007)</a:t>
            </a:r>
            <a:endParaRPr lang="en-US" sz="1600" b="0" dirty="0"/>
          </a:p>
        </p:txBody>
      </p:sp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502" y="818809"/>
            <a:ext cx="1626481" cy="194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1" t="54618" r="17622" b="8110"/>
          <a:stretch/>
        </p:blipFill>
        <p:spPr bwMode="auto">
          <a:xfrm>
            <a:off x="6705600" y="4440332"/>
            <a:ext cx="383146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086600" y="4189093"/>
            <a:ext cx="3308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Room as Box </a:t>
            </a:r>
            <a:r>
              <a:rPr lang="en-US" sz="1600" dirty="0" smtClean="0"/>
              <a:t>(Hedau et al. 2009)</a:t>
            </a:r>
            <a:endParaRPr lang="en-US" sz="16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r="50538"/>
          <a:stretch/>
        </p:blipFill>
        <p:spPr>
          <a:xfrm>
            <a:off x="8077200" y="1436842"/>
            <a:ext cx="2328334" cy="1785994"/>
          </a:xfrm>
          <a:prstGeom prst="rect">
            <a:avLst/>
          </a:prstGeom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7816862" y="1098288"/>
            <a:ext cx="26875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dirty="0" smtClean="0"/>
              <a:t>CAD-like</a:t>
            </a:r>
            <a:r>
              <a:rPr lang="en-US" sz="1600" b="0" dirty="0" smtClean="0"/>
              <a:t> (Guo et al 2015)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211182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Outdoor Scenes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2230"/>
          <a:stretch/>
        </p:blipFill>
        <p:spPr>
          <a:xfrm>
            <a:off x="5257800" y="1447800"/>
            <a:ext cx="6726083" cy="4427621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4038600" cy="51355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Highly irregular</a:t>
            </a:r>
          </a:p>
          <a:p>
            <a:endParaRPr lang="en-US" dirty="0"/>
          </a:p>
          <a:p>
            <a:r>
              <a:rPr lang="en-US" dirty="0" smtClean="0"/>
              <a:t>~ Things sitting on the ground</a:t>
            </a:r>
          </a:p>
          <a:p>
            <a:endParaRPr lang="en-US" dirty="0" smtClean="0"/>
          </a:p>
          <a:p>
            <a:r>
              <a:rPr lang="en-US" dirty="0" smtClean="0"/>
              <a:t>Ground-object boundary informs distance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55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Surface Layout (“Geometric Context”)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66" y="729734"/>
            <a:ext cx="9102867" cy="57810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11" y="6510752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Hoiem Efros Hebert 2005,2007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550984" y="6572241"/>
            <a:ext cx="16129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Slide from Sanja Fidler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7375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Automatic Photo Popup</a:t>
            </a:r>
          </a:p>
        </p:txBody>
      </p:sp>
      <p:pic>
        <p:nvPicPr>
          <p:cNvPr id="84995" name="Picture 3" descr="Amtrak5_l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2362201"/>
            <a:ext cx="20574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 descr="amtrak_segments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371726"/>
            <a:ext cx="20574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AutoShape 5"/>
          <p:cNvSpPr>
            <a:spLocks noChangeArrowheads="1"/>
          </p:cNvSpPr>
          <p:nvPr/>
        </p:nvSpPr>
        <p:spPr bwMode="auto">
          <a:xfrm>
            <a:off x="3686175" y="3143250"/>
            <a:ext cx="152400" cy="152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998" name="Group 6"/>
          <p:cNvGrpSpPr>
            <a:grpSpLocks noChangeAspect="1"/>
          </p:cNvGrpSpPr>
          <p:nvPr/>
        </p:nvGrpSpPr>
        <p:grpSpPr bwMode="auto">
          <a:xfrm>
            <a:off x="6153150" y="2419350"/>
            <a:ext cx="2057400" cy="1614488"/>
            <a:chOff x="3168" y="1200"/>
            <a:chExt cx="2352" cy="1733"/>
          </a:xfrm>
        </p:grpSpPr>
        <p:grpSp>
          <p:nvGrpSpPr>
            <p:cNvPr id="85009" name="Group 7"/>
            <p:cNvGrpSpPr>
              <a:grpSpLocks noChangeAspect="1"/>
            </p:cNvGrpSpPr>
            <p:nvPr/>
          </p:nvGrpSpPr>
          <p:grpSpPr bwMode="auto">
            <a:xfrm>
              <a:off x="3168" y="1200"/>
              <a:ext cx="2352" cy="1733"/>
              <a:chOff x="2112" y="144"/>
              <a:chExt cx="2352" cy="1733"/>
            </a:xfrm>
          </p:grpSpPr>
          <p:pic>
            <p:nvPicPr>
              <p:cNvPr id="85011" name="Picture 8" descr="Amtrak5_l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44"/>
                <a:ext cx="2352" cy="1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5012" name="Line 9"/>
              <p:cNvSpPr>
                <a:spLocks noChangeAspect="1" noChangeShapeType="1"/>
              </p:cNvSpPr>
              <p:nvPr/>
            </p:nvSpPr>
            <p:spPr bwMode="auto">
              <a:xfrm flipV="1">
                <a:off x="2112" y="1420"/>
                <a:ext cx="311" cy="5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3" name="Line 10"/>
              <p:cNvSpPr>
                <a:spLocks noChangeAspect="1" noChangeShapeType="1"/>
              </p:cNvSpPr>
              <p:nvPr/>
            </p:nvSpPr>
            <p:spPr bwMode="auto">
              <a:xfrm>
                <a:off x="2448" y="1680"/>
                <a:ext cx="72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4" name="Line 11"/>
              <p:cNvSpPr>
                <a:spLocks noChangeAspect="1" noChangeShapeType="1"/>
              </p:cNvSpPr>
              <p:nvPr/>
            </p:nvSpPr>
            <p:spPr bwMode="auto">
              <a:xfrm flipH="1">
                <a:off x="3168" y="1296"/>
                <a:ext cx="720" cy="38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5" name="Line 12"/>
              <p:cNvSpPr>
                <a:spLocks noChangeAspect="1" noChangeShapeType="1"/>
              </p:cNvSpPr>
              <p:nvPr/>
            </p:nvSpPr>
            <p:spPr bwMode="auto">
              <a:xfrm flipV="1">
                <a:off x="3888" y="1248"/>
                <a:ext cx="576" cy="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5010" name="Line 13"/>
            <p:cNvSpPr>
              <a:spLocks noChangeAspect="1" noChangeShapeType="1"/>
            </p:cNvSpPr>
            <p:nvPr/>
          </p:nvSpPr>
          <p:spPr bwMode="auto">
            <a:xfrm flipV="1">
              <a:off x="3168" y="2256"/>
              <a:ext cx="235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4999" name="Picture 14" descr="amtrak_cutfold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438400"/>
            <a:ext cx="2133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0" name="AutoShape 15"/>
          <p:cNvSpPr>
            <a:spLocks noChangeArrowheads="1"/>
          </p:cNvSpPr>
          <p:nvPr/>
        </p:nvSpPr>
        <p:spPr bwMode="auto">
          <a:xfrm>
            <a:off x="5962650" y="3152775"/>
            <a:ext cx="152400" cy="152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01" name="AutoShape 16"/>
          <p:cNvSpPr>
            <a:spLocks noChangeArrowheads="1"/>
          </p:cNvSpPr>
          <p:nvPr/>
        </p:nvSpPr>
        <p:spPr bwMode="auto">
          <a:xfrm>
            <a:off x="8258175" y="3152775"/>
            <a:ext cx="152400" cy="152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02" name="Text Box 17"/>
          <p:cNvSpPr txBox="1">
            <a:spLocks noChangeArrowheads="1"/>
          </p:cNvSpPr>
          <p:nvPr/>
        </p:nvSpPr>
        <p:spPr bwMode="auto">
          <a:xfrm>
            <a:off x="1600200" y="1495426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/>
              <a:t>Labeled Image</a:t>
            </a:r>
          </a:p>
        </p:txBody>
      </p:sp>
      <p:sp>
        <p:nvSpPr>
          <p:cNvPr id="85003" name="Text Box 18"/>
          <p:cNvSpPr txBox="1">
            <a:spLocks noChangeArrowheads="1"/>
          </p:cNvSpPr>
          <p:nvPr/>
        </p:nvSpPr>
        <p:spPr bwMode="auto">
          <a:xfrm>
            <a:off x="3733800" y="1485900"/>
            <a:ext cx="2514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/>
              <a:t>Fit Ground-Vertical Boundary with Line Segments</a:t>
            </a:r>
          </a:p>
        </p:txBody>
      </p:sp>
      <p:sp>
        <p:nvSpPr>
          <p:cNvPr id="85004" name="Text Box 19"/>
          <p:cNvSpPr txBox="1">
            <a:spLocks noChangeArrowheads="1"/>
          </p:cNvSpPr>
          <p:nvPr/>
        </p:nvSpPr>
        <p:spPr bwMode="auto">
          <a:xfrm>
            <a:off x="6105525" y="1485900"/>
            <a:ext cx="2057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/>
              <a:t>Form Segments into Polylines</a:t>
            </a:r>
          </a:p>
        </p:txBody>
      </p:sp>
      <p:sp>
        <p:nvSpPr>
          <p:cNvPr id="85005" name="Text Box 20"/>
          <p:cNvSpPr txBox="1">
            <a:spLocks noChangeArrowheads="1"/>
          </p:cNvSpPr>
          <p:nvPr/>
        </p:nvSpPr>
        <p:spPr bwMode="auto">
          <a:xfrm>
            <a:off x="8458200" y="1485901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/>
              <a:t>Cut and Fold</a:t>
            </a:r>
          </a:p>
        </p:txBody>
      </p:sp>
      <p:sp>
        <p:nvSpPr>
          <p:cNvPr id="85006" name="Text Box 21"/>
          <p:cNvSpPr txBox="1">
            <a:spLocks noChangeArrowheads="1"/>
          </p:cNvSpPr>
          <p:nvPr/>
        </p:nvSpPr>
        <p:spPr bwMode="auto">
          <a:xfrm>
            <a:off x="4800600" y="4433888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/>
              <a:t>Final Pop-up Model</a:t>
            </a:r>
          </a:p>
        </p:txBody>
      </p:sp>
      <p:sp>
        <p:nvSpPr>
          <p:cNvPr id="85007" name="Text Box 22"/>
          <p:cNvSpPr txBox="1">
            <a:spLocks noChangeArrowheads="1"/>
          </p:cNvSpPr>
          <p:nvPr/>
        </p:nvSpPr>
        <p:spPr bwMode="auto">
          <a:xfrm>
            <a:off x="7653338" y="6469063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/>
              <a:t>[Hoiem Efros Hebert 2005]</a:t>
            </a:r>
          </a:p>
        </p:txBody>
      </p:sp>
      <p:pic>
        <p:nvPicPr>
          <p:cNvPr id="85008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"/>
          <a:stretch>
            <a:fillRect/>
          </a:stretch>
        </p:blipFill>
        <p:spPr bwMode="auto">
          <a:xfrm>
            <a:off x="4092576" y="4800600"/>
            <a:ext cx="3775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98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Automatic Photo Popup</a:t>
            </a:r>
            <a:endParaRPr lang="en-US" dirty="0"/>
          </a:p>
        </p:txBody>
      </p:sp>
      <p:pic>
        <p:nvPicPr>
          <p:cNvPr id="5" name="popupFastTrai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524000" y="1371600"/>
            <a:ext cx="9144000" cy="5486400"/>
          </a:xfrm>
        </p:spPr>
      </p:pic>
    </p:spTree>
    <p:extLst>
      <p:ext uri="{BB962C8B-B14F-4D97-AF65-F5344CB8AC3E}">
        <p14:creationId xmlns:p14="http://schemas.microsoft.com/office/powerpoint/2010/main" val="229980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Layout + Boundaries + Viewpoint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014045"/>
            <a:ext cx="7592393" cy="51121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6469" y="6426222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[Hoiem et al. 2008]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93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vpr2008_mini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-1"/>
            <a:ext cx="9144000" cy="68566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8358184"/>
      </p:ext>
    </p:extLst>
  </p:cSld>
  <p:clrMapOvr>
    <a:masterClrMapping/>
  </p:clrMapOvr>
  <p:transition advTm="639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0" y="304800"/>
            <a:ext cx="5386917" cy="639762"/>
          </a:xfrm>
        </p:spPr>
        <p:txBody>
          <a:bodyPr/>
          <a:lstStyle/>
          <a:p>
            <a:r>
              <a:rPr lang="en-US" dirty="0" smtClean="0"/>
              <a:t>Geometric Pixel Labeling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9600" y="1066800"/>
            <a:ext cx="5386917" cy="50593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Structured by </a:t>
            </a:r>
            <a:r>
              <a:rPr lang="en-US" b="1" dirty="0" smtClean="0"/>
              <a:t>pixels</a:t>
            </a:r>
          </a:p>
          <a:p>
            <a:endParaRPr lang="en-US" dirty="0" smtClean="0"/>
          </a:p>
          <a:p>
            <a:r>
              <a:rPr lang="en-US" b="1" dirty="0" smtClean="0"/>
              <a:t>View-dependent</a:t>
            </a:r>
            <a:r>
              <a:rPr lang="en-US" dirty="0" smtClean="0"/>
              <a:t>: depth, </a:t>
            </a:r>
            <a:r>
              <a:rPr lang="en-US" dirty="0" err="1" smtClean="0"/>
              <a:t>normals</a:t>
            </a:r>
            <a:r>
              <a:rPr lang="en-US" dirty="0" smtClean="0"/>
              <a:t>, boundaries are relative to current view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 smtClean="0"/>
              <a:t>Translation</a:t>
            </a:r>
            <a:r>
              <a:rPr lang="en-US" dirty="0" smtClean="0"/>
              <a:t> between two measurable things (e.g. intensity to depth)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93368" y="304800"/>
            <a:ext cx="5389033" cy="639762"/>
          </a:xfrm>
        </p:spPr>
        <p:txBody>
          <a:bodyPr/>
          <a:lstStyle/>
          <a:p>
            <a:r>
              <a:rPr lang="en-US" dirty="0" smtClean="0"/>
              <a:t>Scene Layout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93368" y="1066800"/>
            <a:ext cx="5846232" cy="50593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Structured with </a:t>
            </a:r>
            <a:r>
              <a:rPr lang="en-US" b="1" dirty="0" smtClean="0"/>
              <a:t>objects and surfaces</a:t>
            </a:r>
          </a:p>
          <a:p>
            <a:endParaRPr lang="en-US" dirty="0" smtClean="0"/>
          </a:p>
          <a:p>
            <a:r>
              <a:rPr lang="en-US" b="1" dirty="0" smtClean="0"/>
              <a:t>View-independent</a:t>
            </a:r>
            <a:r>
              <a:rPr lang="en-US" dirty="0" smtClean="0"/>
              <a:t>: same representation applies to many perspectives</a:t>
            </a:r>
          </a:p>
          <a:p>
            <a:endParaRPr lang="en-US" dirty="0"/>
          </a:p>
          <a:p>
            <a:r>
              <a:rPr lang="en-US" b="1" dirty="0" smtClean="0"/>
              <a:t>Interpretation</a:t>
            </a:r>
            <a:r>
              <a:rPr lang="en-US" dirty="0" smtClean="0"/>
              <a:t> of models from measurement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4724400"/>
            <a:ext cx="2895600" cy="19297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73503" t="60792" r="2398" b="19806"/>
          <a:stretch/>
        </p:blipFill>
        <p:spPr>
          <a:xfrm>
            <a:off x="1828251" y="4759569"/>
            <a:ext cx="2591349" cy="19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4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Worldsheet</a:t>
            </a:r>
            <a:r>
              <a:rPr lang="en-US" dirty="0" smtClean="0"/>
              <a:t> (Hu et al. ICCV 2021)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https://worldsheet.github.io/</a:t>
            </a: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www.youtube.com/watch?v=j5aT3zRxFlk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5362" name="Picture 2" descr="https://worldsheet.github.io/resources/metho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38400"/>
            <a:ext cx="12115800" cy="419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74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/>
          </a:p>
          <a:p>
            <a:r>
              <a:rPr lang="en-US" dirty="0" smtClean="0"/>
              <a:t>How to represent the physical space?</a:t>
            </a:r>
          </a:p>
          <a:p>
            <a:pPr lvl="1"/>
            <a:r>
              <a:rPr lang="en-US" i="1" dirty="0" smtClean="0"/>
              <a:t>Requires seeing beyond the visible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How to estimate the physical space?</a:t>
            </a:r>
          </a:p>
          <a:p>
            <a:pPr lvl="1"/>
            <a:r>
              <a:rPr lang="en-US" dirty="0" smtClean="0"/>
              <a:t>Requires simplified models</a:t>
            </a:r>
          </a:p>
          <a:p>
            <a:pPr lvl="1"/>
            <a:r>
              <a:rPr lang="en-US" dirty="0" smtClean="0"/>
              <a:t>Requires learning from examples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748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025"/>
    </mc:Choice>
    <mc:Fallback>
      <p:transition spd="slow" advTm="144025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Indoor scenes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3579"/>
            <a:ext cx="3657600" cy="5135563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Highly regular</a:t>
            </a:r>
          </a:p>
          <a:p>
            <a:endParaRPr lang="en-US" dirty="0" smtClean="0"/>
          </a:p>
          <a:p>
            <a:r>
              <a:rPr lang="en-US" dirty="0" smtClean="0"/>
              <a:t>Lots of things close to each other</a:t>
            </a:r>
          </a:p>
          <a:p>
            <a:endParaRPr lang="en-US" dirty="0"/>
          </a:p>
          <a:p>
            <a:r>
              <a:rPr lang="en-US" dirty="0" smtClean="0"/>
              <a:t>Things on other things</a:t>
            </a:r>
          </a:p>
          <a:p>
            <a:endParaRPr lang="en-US" dirty="0"/>
          </a:p>
          <a:p>
            <a:r>
              <a:rPr lang="en-US" dirty="0" smtClean="0"/>
              <a:t>Ground contact often not visible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 descr="C:\Users\Hoiem\AppData\Local\Temp\wz7560\groundtruth\Images\0000000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6883658" cy="516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28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Hoiem\AppData\Local\Temp\wz7560\groundtruth\Images\0000000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258" y="4188484"/>
            <a:ext cx="3352800" cy="251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Simplest Model: Box </a:t>
            </a:r>
            <a:r>
              <a:rPr lang="en-US" dirty="0" smtClean="0"/>
              <a:t>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Room is an oriented 3D box</a:t>
            </a:r>
          </a:p>
          <a:p>
            <a:pPr lvl="1"/>
            <a:r>
              <a:rPr lang="en-US" dirty="0" smtClean="0"/>
              <a:t>Three vanishing points specify orientation</a:t>
            </a:r>
          </a:p>
          <a:p>
            <a:pPr lvl="1"/>
            <a:r>
              <a:rPr lang="en-US" dirty="0" smtClean="0"/>
              <a:t>Two pairs of sampled rays specify position/size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387538" y="4960813"/>
            <a:ext cx="0" cy="61993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5207258" y="5560083"/>
            <a:ext cx="1180280" cy="76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195634" y="4656012"/>
            <a:ext cx="1191904" cy="3048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7571584" y="4368839"/>
            <a:ext cx="986726" cy="48431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7557834" y="5578161"/>
            <a:ext cx="1002224" cy="89632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7572324" y="4841989"/>
            <a:ext cx="0" cy="73875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6377206" y="4841988"/>
            <a:ext cx="1208868" cy="1188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6377206" y="5578160"/>
            <a:ext cx="120886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 flipH="1">
            <a:off x="7024434" y="4696509"/>
            <a:ext cx="863858" cy="45948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038185" y="5149116"/>
            <a:ext cx="761997" cy="6096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957634" y="5149117"/>
            <a:ext cx="1066800" cy="677811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957634" y="4841988"/>
            <a:ext cx="1078302" cy="31768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6981640" y="5102883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6387538" y="2862087"/>
            <a:ext cx="51748" cy="209872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 flipV="1">
            <a:off x="7501981" y="2862087"/>
            <a:ext cx="50737" cy="2476488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1905000" y="4893193"/>
            <a:ext cx="5067686" cy="44538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 flipV="1">
            <a:off x="1905000" y="5503520"/>
            <a:ext cx="5220086" cy="7206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6891406" y="2558516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786006" y="5363160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7008392" y="0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Hedau Hoiem Forsyth, ICCV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57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1"/>
    </mc:Choice>
    <mc:Fallback xmlns="">
      <p:transition spd="slow" advTm="15171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Hoiem\AppData\Local\Temp\wz7560\groundtruth\Images\0000000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258" y="4188484"/>
            <a:ext cx="3352800" cy="251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Simplest </a:t>
            </a:r>
            <a:r>
              <a:rPr lang="en-US" dirty="0" smtClean="0"/>
              <a:t>Model: </a:t>
            </a:r>
            <a:r>
              <a:rPr lang="en-US" dirty="0" smtClean="0"/>
              <a:t>Box </a:t>
            </a:r>
            <a:r>
              <a:rPr lang="en-US" dirty="0" smtClean="0"/>
              <a:t>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Room is an oriented 3D box</a:t>
            </a:r>
          </a:p>
          <a:p>
            <a:pPr lvl="1"/>
            <a:r>
              <a:rPr lang="en-US" dirty="0" smtClean="0"/>
              <a:t>Three vanishing points (VPs) specify orientation</a:t>
            </a:r>
          </a:p>
          <a:p>
            <a:pPr lvl="1"/>
            <a:r>
              <a:rPr lang="en-US" dirty="0" smtClean="0"/>
              <a:t>Two pairs of sampled rays specify position/size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5801532" y="4673639"/>
            <a:ext cx="73078" cy="12571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5207258" y="5930817"/>
            <a:ext cx="594274" cy="39126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207258" y="4188483"/>
            <a:ext cx="693722" cy="4851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7879766" y="4188484"/>
            <a:ext cx="349835" cy="18035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7939030" y="6141204"/>
            <a:ext cx="621028" cy="56439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7883751" y="4352560"/>
            <a:ext cx="55279" cy="178864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5916479" y="4368838"/>
            <a:ext cx="2022551" cy="3027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5801533" y="5930818"/>
            <a:ext cx="2137497" cy="2103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Oval 60"/>
          <p:cNvSpPr/>
          <p:nvPr/>
        </p:nvSpPr>
        <p:spPr>
          <a:xfrm>
            <a:off x="6981640" y="5102883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6891406" y="2558516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786006" y="5363160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 flipH="1">
            <a:off x="1905002" y="4038601"/>
            <a:ext cx="8153399" cy="1232179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1926956" y="5539551"/>
            <a:ext cx="7979044" cy="782532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5791586" y="2774975"/>
            <a:ext cx="166048" cy="3699509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7800181" y="2862088"/>
            <a:ext cx="138848" cy="3843513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745970" y="3570774"/>
            <a:ext cx="3423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Another box consistent with the same vanishing points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0978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"/>
    </mc:Choice>
    <mc:Fallback xmlns="">
      <p:transition spd="slow" advTm="669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 Layout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914400"/>
            <a:ext cx="6096000" cy="596220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Detect edges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Estimate 3 orthogonal vanishing points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Apply region classifier to label pixels with visible surfaces</a:t>
            </a:r>
          </a:p>
          <a:p>
            <a:pPr marL="914400" lvl="1" indent="-514350"/>
            <a:r>
              <a:rPr lang="en-US" sz="2400" dirty="0"/>
              <a:t>Boosted decision trees on region based on color, texture, edges, position</a:t>
            </a:r>
          </a:p>
          <a:p>
            <a:pPr marL="514350" indent="-514350">
              <a:buFont typeface="+mj-lt"/>
              <a:buAutoNum type="arabicPeriod"/>
            </a:pPr>
            <a:endParaRPr lang="en-US" sz="1600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Generate </a:t>
            </a:r>
            <a:r>
              <a:rPr lang="en-US" dirty="0"/>
              <a:t>box candidates by sampling pairs of rays from </a:t>
            </a:r>
            <a:r>
              <a:rPr lang="en-US" dirty="0" smtClean="0"/>
              <a:t>VPs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Score each box based on edges and pixel labels</a:t>
            </a:r>
          </a:p>
          <a:p>
            <a:pPr marL="914400" lvl="1" indent="-514350"/>
            <a:r>
              <a:rPr lang="en-US" sz="2400" dirty="0"/>
              <a:t>Learn score via structured learning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sz="1600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Jointly refine box layout and pixel labels to get final estimate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247" y="862500"/>
            <a:ext cx="2362200" cy="177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/>
          <a:srcRect t="50000"/>
          <a:stretch/>
        </p:blipFill>
        <p:spPr bwMode="auto">
          <a:xfrm>
            <a:off x="1591805" y="3988889"/>
            <a:ext cx="2362200" cy="90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591806" y="2895601"/>
            <a:ext cx="2345410" cy="8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7303" y="5136396"/>
            <a:ext cx="2317642" cy="174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Down Arrow 7"/>
          <p:cNvSpPr/>
          <p:nvPr/>
        </p:nvSpPr>
        <p:spPr>
          <a:xfrm>
            <a:off x="2590800" y="2636628"/>
            <a:ext cx="304800" cy="2124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61094" y="3626604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+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2598226" y="4906173"/>
            <a:ext cx="304800" cy="2124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923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80"/>
    </mc:Choice>
    <mc:Fallback xmlns="">
      <p:transition spd="slow" advTm="105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Dataset: 308 indoor images</a:t>
            </a:r>
          </a:p>
          <a:p>
            <a:pPr lvl="1"/>
            <a:r>
              <a:rPr lang="en-US" dirty="0" smtClean="0"/>
              <a:t>Train with 204 images, test with 104 images</a:t>
            </a:r>
            <a:endParaRPr lang="en-US" dirty="0"/>
          </a:p>
        </p:txBody>
      </p:sp>
      <p:pic>
        <p:nvPicPr>
          <p:cNvPr id="184322" name="Picture 2" descr="C:\Users\Hoiem\AppData\Local\Temp\wz512f\groundtruth\Images\000000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58" y="2185593"/>
            <a:ext cx="2923153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3" name="Picture 3" descr="C:\Users\Hoiem\AppData\Local\Temp\wz6aa7\groundtruth\Images\00000000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93473"/>
            <a:ext cx="3278672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4" name="Picture 4" descr="C:\Users\Hoiem\AppData\Local\Temp\wz87a9\groundtruth\Images\1_furnit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79" y="4521991"/>
            <a:ext cx="292608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5" name="Picture 5" descr="C:\Users\Hoiem\AppData\Local\Temp\wzb3b8\groundtruth\Images\00000000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57" y="2193473"/>
            <a:ext cx="2237422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9" name="Picture 9" descr="C:\Users\Hoiem\AppData\Local\Temp\wz827b\groundtruth\Images\img_02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31" y="4538033"/>
            <a:ext cx="2923154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30" name="Picture 10" descr="C:\Users\Hoiem\AppData\Local\Temp\wzd6b2\groundtruth\Images\indoor_003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926" y="4509458"/>
            <a:ext cx="292608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79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12"/>
    </mc:Choice>
    <mc:Fallback xmlns="">
      <p:transition spd="slow" advTm="51612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826" y="1323976"/>
            <a:ext cx="27813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764" y="1362076"/>
            <a:ext cx="275272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839" y="1323974"/>
            <a:ext cx="275272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971" y="4163974"/>
            <a:ext cx="276225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763" y="4163973"/>
            <a:ext cx="276225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902" y="4163972"/>
            <a:ext cx="27527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8401" y="334879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Detected Edges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35818" y="336884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Labels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414772" y="334496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Box Layout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06317" y="6197992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Detected Edges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203734" y="6218045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Labels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382688" y="619416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Box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1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05"/>
    </mc:Choice>
    <mc:Fallback xmlns="">
      <p:transition spd="slow" advTm="45505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8401" y="334879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Detected Edges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35818" y="336884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Labels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414772" y="334496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Box Layout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06317" y="6197992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Detected Edges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203734" y="6218045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Labels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382688" y="619416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Box Layout</a:t>
            </a:r>
            <a:endParaRPr lang="en-US" dirty="0"/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86" y="1533091"/>
            <a:ext cx="2743200" cy="183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224" y="1533090"/>
            <a:ext cx="2743200" cy="181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502" y="1531661"/>
            <a:ext cx="2743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87" y="4168529"/>
            <a:ext cx="2743199" cy="204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539" y="4168529"/>
            <a:ext cx="2726818" cy="202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313" y="4138166"/>
            <a:ext cx="2731576" cy="205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85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91"/>
    </mc:Choice>
    <mc:Fallback xmlns="">
      <p:transition spd="slow" advTm="75091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52602"/>
            <a:ext cx="8229600" cy="32765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Joint reasoning of surface label / box layout helps</a:t>
            </a:r>
          </a:p>
          <a:p>
            <a:pPr lvl="1"/>
            <a:r>
              <a:rPr lang="en-US" dirty="0" smtClean="0"/>
              <a:t>Pixel error: 26.5% </a:t>
            </a:r>
            <a:r>
              <a:rPr lang="en-US" dirty="0" smtClean="0">
                <a:sym typeface="Wingdings" pitchFamily="2" charset="2"/>
              </a:rPr>
              <a:t> 21.2%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Corner error: 7.4%  6.3%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Similar performance for cluttered and uncluttered rooms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5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82"/>
    </mc:Choice>
    <mc:Fallback xmlns="">
      <p:transition spd="slow" advTm="6418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 of scene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Context for recognition</a:t>
            </a:r>
            <a:endParaRPr lang="en-US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2133600"/>
            <a:ext cx="23542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389189"/>
            <a:ext cx="16002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4648200"/>
            <a:ext cx="1820863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267201"/>
            <a:ext cx="1158875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57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0455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Similar idea for 360 images: </a:t>
            </a:r>
            <a:r>
              <a:rPr lang="en-US" dirty="0" smtClean="0"/>
              <a:t>“recognize” features of geometry, and fit simple model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690688"/>
            <a:ext cx="11644639" cy="43443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63" y="6441996"/>
            <a:ext cx="705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LayoutNet</a:t>
            </a:r>
            <a:r>
              <a:rPr lang="en-US" dirty="0" smtClean="0"/>
              <a:t>”: Zou Colburn Shan Hoiem 2018  (collaboration with Zillow)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17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8CAB83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440" y="1690688"/>
            <a:ext cx="12283440" cy="466227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LayoutNet</a:t>
            </a:r>
            <a:r>
              <a:rPr lang="en-US" dirty="0" smtClean="0"/>
              <a:t> example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4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13"/>
          <p:cNvSpPr/>
          <p:nvPr/>
        </p:nvSpPr>
        <p:spPr>
          <a:xfrm>
            <a:off x="5730972" y="4270894"/>
            <a:ext cx="647210" cy="797537"/>
          </a:xfrm>
          <a:prstGeom prst="rightArrow">
            <a:avLst/>
          </a:prstGeom>
          <a:ln>
            <a:solidFill>
              <a:srgbClr val="000000"/>
            </a:solidFill>
          </a:ln>
          <a:effectLst>
            <a:outerShdw blurRad="127000" dist="127000" dir="27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cs typeface="Helvetica Neue"/>
              </a:rPr>
              <a:t>Predicting complete models from RGBD</a:t>
            </a:r>
            <a:endParaRPr lang="en-US" dirty="0">
              <a:cs typeface="Helvetica Ne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1884760"/>
            <a:ext cx="6668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Key idea: create </a:t>
            </a:r>
            <a:r>
              <a:rPr lang="en-US" sz="2000" b="1" dirty="0"/>
              <a:t>complete</a:t>
            </a:r>
            <a:r>
              <a:rPr lang="en-US" sz="2000" dirty="0"/>
              <a:t> 3D scene hypothesis that is </a:t>
            </a:r>
            <a:r>
              <a:rPr lang="en-US" sz="2000" b="1" dirty="0"/>
              <a:t>consistent</a:t>
            </a:r>
            <a:r>
              <a:rPr lang="en-US" sz="2000" dirty="0"/>
              <a:t> with observed depth and appearance </a:t>
            </a:r>
            <a:endParaRPr lang="en-US" sz="2000" dirty="0"/>
          </a:p>
        </p:txBody>
      </p:sp>
      <p:pic>
        <p:nvPicPr>
          <p:cNvPr id="10" name="Picture 2" descr="http://aqua.cs.uiuc.edu/cache_demo/1_kitchen_0004_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72" b="-3044"/>
          <a:stretch/>
        </p:blipFill>
        <p:spPr bwMode="auto">
          <a:xfrm>
            <a:off x="1801653" y="3269999"/>
            <a:ext cx="3781035" cy="29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_ann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7829" y="3265516"/>
            <a:ext cx="3715931" cy="2828347"/>
          </a:xfrm>
          <a:prstGeom prst="rect">
            <a:avLst/>
          </a:prstGeom>
        </p:spPr>
      </p:pic>
      <p:pic>
        <p:nvPicPr>
          <p:cNvPr id="13" name="Picture 2" descr="http://aqua.cs.uiuc.edu/cache_demo/1_kitchen_0004_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7" r="49984" b="-3044"/>
          <a:stretch/>
        </p:blipFill>
        <p:spPr bwMode="auto">
          <a:xfrm>
            <a:off x="6526467" y="3274317"/>
            <a:ext cx="3733786" cy="290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36402" y="6483845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Guo Zou Hoiem 2015,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60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1571934" y="2747864"/>
            <a:ext cx="1805894" cy="3089747"/>
            <a:chOff x="47934" y="2923051"/>
            <a:chExt cx="1805894" cy="3089747"/>
          </a:xfrm>
        </p:grpSpPr>
        <p:sp>
          <p:nvSpPr>
            <p:cNvPr id="9" name="Right Arrow 8"/>
            <p:cNvSpPr/>
            <p:nvPr/>
          </p:nvSpPr>
          <p:spPr>
            <a:xfrm rot="5400000">
              <a:off x="1432299" y="2955180"/>
              <a:ext cx="453658" cy="389400"/>
            </a:xfrm>
            <a:prstGeom prst="rightArrow">
              <a:avLst/>
            </a:prstGeom>
            <a:ln>
              <a:solidFill>
                <a:srgbClr val="000000"/>
              </a:solidFill>
            </a:ln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7934" y="3513506"/>
              <a:ext cx="1496124" cy="2499292"/>
              <a:chOff x="129548" y="2183213"/>
              <a:chExt cx="2068518" cy="3455481"/>
            </a:xfrm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grpSpPr>
          <p:sp>
            <p:nvSpPr>
              <p:cNvPr id="11" name="Rectangle 10"/>
              <p:cNvSpPr/>
              <p:nvPr/>
            </p:nvSpPr>
            <p:spPr>
              <a:xfrm>
                <a:off x="129549" y="2586815"/>
                <a:ext cx="2068517" cy="305187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29548" y="2183213"/>
                <a:ext cx="1810813" cy="361698"/>
              </a:xfrm>
              <a:prstGeom prst="rect">
                <a:avLst/>
              </a:prstGeom>
              <a:solidFill>
                <a:srgbClr val="F79646"/>
              </a:solidFill>
              <a:ln w="25400" cmpd="sng">
                <a:solidFill>
                  <a:schemeClr val="accent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Object Proposals</a:t>
                </a:r>
                <a:endParaRPr lang="en-US" sz="1100" dirty="0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3126" y="4404067"/>
                <a:ext cx="1448504" cy="110251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3126" y="2699576"/>
                <a:ext cx="1448504" cy="1102515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 rot="5400000">
                <a:off x="1253816" y="3855961"/>
                <a:ext cx="434836" cy="382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...</a:t>
                </a:r>
                <a:endParaRPr lang="en-US" sz="1200" dirty="0"/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3109948" y="3345872"/>
            <a:ext cx="2878646" cy="2617702"/>
            <a:chOff x="1585948" y="3521060"/>
            <a:chExt cx="2878646" cy="2617702"/>
          </a:xfrm>
        </p:grpSpPr>
        <p:grpSp>
          <p:nvGrpSpPr>
            <p:cNvPr id="16" name="Group 15"/>
            <p:cNvGrpSpPr/>
            <p:nvPr/>
          </p:nvGrpSpPr>
          <p:grpSpPr>
            <a:xfrm>
              <a:off x="1959971" y="3521060"/>
              <a:ext cx="2504623" cy="2617702"/>
              <a:chOff x="3011771" y="1915684"/>
              <a:chExt cx="3462853" cy="3619193"/>
            </a:xfrm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grpSpPr>
          <p:sp>
            <p:nvSpPr>
              <p:cNvPr id="17" name="Rectangle 16"/>
              <p:cNvSpPr/>
              <p:nvPr/>
            </p:nvSpPr>
            <p:spPr>
              <a:xfrm>
                <a:off x="3011772" y="2319530"/>
                <a:ext cx="3462852" cy="32153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119503" y="3560297"/>
                <a:ext cx="1764608" cy="36169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Retrieved Region</a:t>
                </a:r>
                <a:endParaRPr lang="en-US" sz="1100" dirty="0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19104" y="2466876"/>
                <a:ext cx="1437727" cy="1094312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08706" y="2466878"/>
                <a:ext cx="1437727" cy="1094312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08328" y="4009847"/>
                <a:ext cx="1448503" cy="110251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11322" y="4031237"/>
                <a:ext cx="1448503" cy="1102515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3011771" y="1915684"/>
                <a:ext cx="2812358" cy="382974"/>
              </a:xfrm>
              <a:prstGeom prst="rect">
                <a:avLst/>
              </a:prstGeom>
              <a:solidFill>
                <a:srgbClr val="F79646"/>
              </a:solidFill>
              <a:ln w="25400" cmpd="sng">
                <a:solidFill>
                  <a:schemeClr val="accent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Exemplar Region Retrieval</a:t>
                </a:r>
                <a:endParaRPr lang="en-US" sz="12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699268" y="3560298"/>
                <a:ext cx="1762391" cy="36169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Source 3D Model</a:t>
                </a:r>
                <a:endParaRPr lang="en-US" sz="11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133237" y="5102022"/>
                <a:ext cx="1764608" cy="36169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Retrieved Region</a:t>
                </a:r>
                <a:endParaRPr lang="en-US" sz="11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699264" y="5112744"/>
                <a:ext cx="1762392" cy="36169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Source 3D Model</a:t>
                </a:r>
                <a:endParaRPr lang="en-US" sz="1100" dirty="0"/>
              </a:p>
            </p:txBody>
          </p:sp>
        </p:grpSp>
        <p:sp>
          <p:nvSpPr>
            <p:cNvPr id="34" name="Right Arrow 33"/>
            <p:cNvSpPr/>
            <p:nvPr/>
          </p:nvSpPr>
          <p:spPr>
            <a:xfrm>
              <a:off x="1585948" y="4461757"/>
              <a:ext cx="345802" cy="426121"/>
            </a:xfrm>
            <a:prstGeom prst="rightArrow">
              <a:avLst/>
            </a:prstGeom>
            <a:ln>
              <a:solidFill>
                <a:srgbClr val="000000"/>
              </a:solidFill>
            </a:ln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982363" y="1123599"/>
            <a:ext cx="2605474" cy="1815108"/>
            <a:chOff x="3458363" y="1298787"/>
            <a:chExt cx="2605474" cy="1815108"/>
          </a:xfrm>
        </p:grpSpPr>
        <p:grpSp>
          <p:nvGrpSpPr>
            <p:cNvPr id="5" name="Group 4"/>
            <p:cNvGrpSpPr/>
            <p:nvPr/>
          </p:nvGrpSpPr>
          <p:grpSpPr>
            <a:xfrm>
              <a:off x="4309235" y="1298787"/>
              <a:ext cx="1754602" cy="1815108"/>
              <a:chOff x="7435855" y="-242152"/>
              <a:chExt cx="2170823" cy="2245682"/>
            </a:xfrm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grpSpPr>
          <p:sp>
            <p:nvSpPr>
              <p:cNvPr id="6" name="Rectangle 5"/>
              <p:cNvSpPr/>
              <p:nvPr/>
            </p:nvSpPr>
            <p:spPr>
              <a:xfrm>
                <a:off x="7435855" y="120637"/>
                <a:ext cx="2170823" cy="188289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439697" y="-242152"/>
                <a:ext cx="1762089" cy="342708"/>
              </a:xfrm>
              <a:prstGeom prst="rect">
                <a:avLst/>
              </a:prstGeom>
              <a:solidFill>
                <a:srgbClr val="F79646"/>
              </a:solidFill>
              <a:ln w="25400" cmpd="sng">
                <a:solidFill>
                  <a:schemeClr val="accent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Layout Proposals</a:t>
                </a:r>
                <a:endParaRPr lang="en-US" sz="1200" dirty="0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76263" y="332150"/>
                <a:ext cx="1906117" cy="1450825"/>
              </a:xfrm>
              <a:prstGeom prst="rect">
                <a:avLst/>
              </a:prstGeom>
            </p:spPr>
          </p:pic>
        </p:grpSp>
        <p:sp>
          <p:nvSpPr>
            <p:cNvPr id="35" name="Right Arrow 34"/>
            <p:cNvSpPr/>
            <p:nvPr/>
          </p:nvSpPr>
          <p:spPr>
            <a:xfrm>
              <a:off x="3458363" y="1984640"/>
              <a:ext cx="780316" cy="426121"/>
            </a:xfrm>
            <a:prstGeom prst="rightArrow">
              <a:avLst/>
            </a:prstGeom>
            <a:ln>
              <a:solidFill>
                <a:schemeClr val="tx1"/>
              </a:solidFill>
            </a:ln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027181" y="3341553"/>
            <a:ext cx="1889576" cy="2617538"/>
            <a:chOff x="4503181" y="3516741"/>
            <a:chExt cx="1889576" cy="2617538"/>
          </a:xfrm>
        </p:grpSpPr>
        <p:grpSp>
          <p:nvGrpSpPr>
            <p:cNvPr id="27" name="Group 26"/>
            <p:cNvGrpSpPr/>
            <p:nvPr/>
          </p:nvGrpSpPr>
          <p:grpSpPr>
            <a:xfrm>
              <a:off x="4863844" y="3516741"/>
              <a:ext cx="1528913" cy="2617538"/>
              <a:chOff x="7430816" y="1954028"/>
              <a:chExt cx="2113851" cy="3618966"/>
            </a:xfrm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grpSpPr>
          <p:sp>
            <p:nvSpPr>
              <p:cNvPr id="28" name="Rectangle 27"/>
              <p:cNvSpPr/>
              <p:nvPr/>
            </p:nvSpPr>
            <p:spPr>
              <a:xfrm>
                <a:off x="7430816" y="2355427"/>
                <a:ext cx="2113851" cy="32175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430816" y="1954028"/>
                <a:ext cx="1840351" cy="382974"/>
              </a:xfrm>
              <a:prstGeom prst="rect">
                <a:avLst/>
              </a:prstGeom>
              <a:solidFill>
                <a:srgbClr val="F79646"/>
              </a:solidFill>
              <a:ln w="25400" cmpd="sng">
                <a:solidFill>
                  <a:schemeClr val="accent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3D Model Fitting</a:t>
                </a:r>
                <a:endParaRPr lang="en-US" sz="12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523972" y="5138271"/>
                <a:ext cx="1980563" cy="38297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Transferred Model</a:t>
                </a:r>
                <a:endParaRPr lang="en-US" sz="1200" dirty="0"/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17352" y="4017415"/>
                <a:ext cx="1452517" cy="1105569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44486" y="2518820"/>
                <a:ext cx="1437726" cy="1094313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7551106" y="3599546"/>
                <a:ext cx="1980563" cy="38297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Transferred Model</a:t>
                </a:r>
                <a:endParaRPr lang="en-US" sz="1200" dirty="0"/>
              </a:p>
            </p:txBody>
          </p:sp>
        </p:grpSp>
        <p:sp>
          <p:nvSpPr>
            <p:cNvPr id="36" name="Right Arrow 35"/>
            <p:cNvSpPr/>
            <p:nvPr/>
          </p:nvSpPr>
          <p:spPr>
            <a:xfrm>
              <a:off x="4503181" y="4461757"/>
              <a:ext cx="345802" cy="426121"/>
            </a:xfrm>
            <a:prstGeom prst="rightArrow">
              <a:avLst/>
            </a:prstGeom>
            <a:ln>
              <a:solidFill>
                <a:srgbClr val="000000"/>
              </a:solidFill>
            </a:ln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554886" y="1100668"/>
            <a:ext cx="3202448" cy="1476229"/>
            <a:chOff x="336909" y="-307514"/>
            <a:chExt cx="4427655" cy="2041010"/>
          </a:xfrm>
          <a:effectLst>
            <a:outerShdw blurRad="127000" dist="1270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48" name="Rectangle 47"/>
            <p:cNvSpPr/>
            <p:nvPr/>
          </p:nvSpPr>
          <p:spPr>
            <a:xfrm>
              <a:off x="336909" y="97558"/>
              <a:ext cx="4427655" cy="16359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39239" y="-307514"/>
              <a:ext cx="1436176" cy="361698"/>
            </a:xfrm>
            <a:prstGeom prst="rect">
              <a:avLst/>
            </a:prstGeom>
            <a:solidFill>
              <a:schemeClr val="accent6"/>
            </a:solidFill>
            <a:ln w="25400" cmpd="sng">
              <a:solidFill>
                <a:schemeClr val="accent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RGB-D Input</a:t>
              </a:r>
              <a:endParaRPr lang="en-US" sz="1100" dirty="0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3249" y="223098"/>
              <a:ext cx="1825749" cy="1389652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697444" y="219658"/>
              <a:ext cx="1762688" cy="1393092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8502368" y="3782628"/>
            <a:ext cx="2041305" cy="2207564"/>
            <a:chOff x="6978367" y="3957816"/>
            <a:chExt cx="2041305" cy="2207564"/>
          </a:xfrm>
        </p:grpSpPr>
        <p:grpSp>
          <p:nvGrpSpPr>
            <p:cNvPr id="42" name="Group 41"/>
            <p:cNvGrpSpPr/>
            <p:nvPr/>
          </p:nvGrpSpPr>
          <p:grpSpPr>
            <a:xfrm>
              <a:off x="6978367" y="3957816"/>
              <a:ext cx="2041305" cy="2207564"/>
              <a:chOff x="10278538" y="3529394"/>
              <a:chExt cx="2580866" cy="2791070"/>
            </a:xfrm>
            <a:effectLst>
              <a:outerShdw blurRad="127000" dist="1270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43" name="Rectangle 42"/>
              <p:cNvSpPr/>
              <p:nvPr/>
            </p:nvSpPr>
            <p:spPr>
              <a:xfrm>
                <a:off x="10278538" y="3909150"/>
                <a:ext cx="2580866" cy="2411314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280866" y="3529394"/>
                <a:ext cx="2084868" cy="382974"/>
              </a:xfrm>
              <a:prstGeom prst="rect">
                <a:avLst/>
              </a:prstGeom>
              <a:solidFill>
                <a:schemeClr val="tx2"/>
              </a:solidFill>
              <a:ln w="25400" cmpd="sng">
                <a:solidFill>
                  <a:schemeClr val="accent1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>
                    <a:solidFill>
                      <a:schemeClr val="bg1"/>
                    </a:solidFill>
                  </a:rPr>
                  <a:t>Annotated Scene</a:t>
                </a:r>
                <a:endParaRPr lang="en-US" sz="13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14"/>
            <a:srcRect l="50070"/>
            <a:stretch/>
          </p:blipFill>
          <p:spPr>
            <a:xfrm>
              <a:off x="7058702" y="4523269"/>
              <a:ext cx="1856224" cy="1414823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7718939" y="1104358"/>
            <a:ext cx="2782400" cy="2424382"/>
            <a:chOff x="6194939" y="1279546"/>
            <a:chExt cx="2782400" cy="2424382"/>
          </a:xfrm>
        </p:grpSpPr>
        <p:sp>
          <p:nvSpPr>
            <p:cNvPr id="37" name="Right Arrow 36"/>
            <p:cNvSpPr/>
            <p:nvPr/>
          </p:nvSpPr>
          <p:spPr>
            <a:xfrm>
              <a:off x="6194939" y="1984640"/>
              <a:ext cx="624061" cy="426121"/>
            </a:xfrm>
            <a:prstGeom prst="rightArrow">
              <a:avLst/>
            </a:prstGeom>
            <a:ln>
              <a:solidFill>
                <a:schemeClr val="tx1"/>
              </a:solidFill>
            </a:ln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8" name="Right Arrow 37"/>
            <p:cNvSpPr/>
            <p:nvPr/>
          </p:nvSpPr>
          <p:spPr>
            <a:xfrm rot="19597236">
              <a:off x="6334376" y="3277807"/>
              <a:ext cx="525886" cy="426121"/>
            </a:xfrm>
            <a:prstGeom prst="rightArrow">
              <a:avLst/>
            </a:prstGeom>
            <a:ln>
              <a:solidFill>
                <a:schemeClr val="tx1"/>
              </a:solidFill>
            </a:ln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6936034" y="1279546"/>
              <a:ext cx="2041305" cy="2239085"/>
              <a:chOff x="10897012" y="1021489"/>
              <a:chExt cx="2580866" cy="3725050"/>
            </a:xfrm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grpSpPr>
          <p:sp>
            <p:nvSpPr>
              <p:cNvPr id="40" name="Rectangle 39"/>
              <p:cNvSpPr/>
              <p:nvPr/>
            </p:nvSpPr>
            <p:spPr>
              <a:xfrm>
                <a:off x="10897012" y="1528972"/>
                <a:ext cx="2580866" cy="32175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897012" y="1021489"/>
                <a:ext cx="1615733" cy="503934"/>
              </a:xfrm>
              <a:prstGeom prst="rect">
                <a:avLst/>
              </a:prstGeom>
              <a:solidFill>
                <a:srgbClr val="F79646"/>
              </a:solidFill>
              <a:ln w="25400">
                <a:solidFill>
                  <a:schemeClr val="accent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/>
                  <a:t>Composing</a:t>
                </a:r>
                <a:endParaRPr lang="en-US" sz="1300" dirty="0"/>
              </a:p>
            </p:txBody>
          </p:sp>
        </p:grp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5"/>
            <a:srcRect l="50070"/>
            <a:stretch/>
          </p:blipFill>
          <p:spPr>
            <a:xfrm>
              <a:off x="7006588" y="1787504"/>
              <a:ext cx="1901489" cy="1449324"/>
            </a:xfrm>
            <a:prstGeom prst="rect">
              <a:avLst/>
            </a:prstGeom>
          </p:spPr>
        </p:pic>
      </p:grpSp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14400"/>
          </a:xfrm>
        </p:spPr>
        <p:txBody>
          <a:bodyPr/>
          <a:lstStyle/>
          <a:p>
            <a:r>
              <a:rPr lang="en-US" dirty="0" smtClean="0"/>
              <a:t>Overview of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75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13"/>
          <p:cNvSpPr/>
          <p:nvPr/>
        </p:nvSpPr>
        <p:spPr>
          <a:xfrm>
            <a:off x="5730972" y="4270894"/>
            <a:ext cx="647210" cy="797537"/>
          </a:xfrm>
          <a:prstGeom prst="rightArrow">
            <a:avLst/>
          </a:prstGeom>
          <a:ln>
            <a:solidFill>
              <a:srgbClr val="000000"/>
            </a:solidFill>
          </a:ln>
          <a:effectLst>
            <a:outerShdw blurRad="127000" dist="127000" dir="27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6" name="619_pro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7204" y="3112740"/>
            <a:ext cx="4135356" cy="314758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4F81BD"/>
                </a:solidFill>
                <a:latin typeface="Helvetica Neue"/>
                <a:cs typeface="Helvetica Neue"/>
              </a:rPr>
              <a:t>Example </a:t>
            </a:r>
            <a:r>
              <a:rPr lang="en-US" sz="3200" b="1" dirty="0" smtClean="0">
                <a:solidFill>
                  <a:srgbClr val="4F81BD"/>
                </a:solidFill>
                <a:latin typeface="Helvetica Neue"/>
                <a:cs typeface="Helvetica Neue"/>
              </a:rPr>
              <a:t>result</a:t>
            </a:r>
            <a:endParaRPr lang="en-US" sz="3200" b="1" dirty="0">
              <a:solidFill>
                <a:srgbClr val="4F81BD"/>
              </a:solidFill>
              <a:latin typeface="Helvetica Neue"/>
              <a:cs typeface="Helvetica Neue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1" y="1749246"/>
            <a:ext cx="1742483" cy="1326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8014" y="3112741"/>
            <a:ext cx="4164096" cy="316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5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5508" y="702500"/>
            <a:ext cx="2268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Original Image</a:t>
            </a:r>
            <a:endParaRPr lang="en-US" sz="2500" dirty="0"/>
          </a:p>
        </p:txBody>
      </p:sp>
      <p:sp>
        <p:nvSpPr>
          <p:cNvPr id="5" name="TextBox 4"/>
          <p:cNvSpPr txBox="1"/>
          <p:nvPr/>
        </p:nvSpPr>
        <p:spPr>
          <a:xfrm>
            <a:off x="4946095" y="283879"/>
            <a:ext cx="21611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/>
              <a:t>Manual</a:t>
            </a:r>
            <a:br>
              <a:rPr lang="en-US" sz="2500" dirty="0"/>
            </a:br>
            <a:r>
              <a:rPr lang="en-US" sz="2500" dirty="0"/>
              <a:t>Segmentation</a:t>
            </a:r>
            <a:endParaRPr lang="en-US" sz="2500" dirty="0"/>
          </a:p>
        </p:txBody>
      </p:sp>
      <p:sp>
        <p:nvSpPr>
          <p:cNvPr id="6" name="TextBox 5"/>
          <p:cNvSpPr txBox="1"/>
          <p:nvPr/>
        </p:nvSpPr>
        <p:spPr>
          <a:xfrm>
            <a:off x="7472474" y="283879"/>
            <a:ext cx="33009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/>
              <a:t>Composition with</a:t>
            </a:r>
          </a:p>
          <a:p>
            <a:pPr algn="ctr"/>
            <a:r>
              <a:rPr lang="en-US" sz="2500" dirty="0"/>
              <a:t>Manual </a:t>
            </a:r>
            <a:r>
              <a:rPr lang="en-US" sz="2500" dirty="0"/>
              <a:t>Segmentation</a:t>
            </a:r>
            <a:endParaRPr lang="en-US" sz="2500" dirty="0"/>
          </a:p>
        </p:txBody>
      </p:sp>
      <p:sp>
        <p:nvSpPr>
          <p:cNvPr id="7" name="TextBox 6"/>
          <p:cNvSpPr txBox="1"/>
          <p:nvPr/>
        </p:nvSpPr>
        <p:spPr>
          <a:xfrm>
            <a:off x="4913762" y="3746957"/>
            <a:ext cx="21964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/>
              <a:t>Auto Proposal</a:t>
            </a:r>
            <a:endParaRPr lang="en-US" sz="2500" dirty="0"/>
          </a:p>
        </p:txBody>
      </p:sp>
      <p:sp>
        <p:nvSpPr>
          <p:cNvPr id="8" name="TextBox 7"/>
          <p:cNvSpPr txBox="1"/>
          <p:nvPr/>
        </p:nvSpPr>
        <p:spPr>
          <a:xfrm>
            <a:off x="7649292" y="3582606"/>
            <a:ext cx="26228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/>
              <a:t>Composition with</a:t>
            </a:r>
          </a:p>
          <a:p>
            <a:pPr algn="ctr"/>
            <a:r>
              <a:rPr lang="en-US" sz="2500" dirty="0"/>
              <a:t>Auto Proposal</a:t>
            </a:r>
            <a:endParaRPr lang="en-US" sz="2500" dirty="0"/>
          </a:p>
        </p:txBody>
      </p:sp>
      <p:sp>
        <p:nvSpPr>
          <p:cNvPr id="9" name="TextBox 8"/>
          <p:cNvSpPr txBox="1"/>
          <p:nvPr/>
        </p:nvSpPr>
        <p:spPr>
          <a:xfrm>
            <a:off x="1963558" y="3624846"/>
            <a:ext cx="207454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/>
              <a:t>Ground Truth</a:t>
            </a:r>
          </a:p>
          <a:p>
            <a:pPr algn="ctr"/>
            <a:r>
              <a:rPr lang="en-US" sz="2500" dirty="0"/>
              <a:t>Annotation</a:t>
            </a:r>
            <a:endParaRPr lang="en-US" sz="2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0490"/>
          <a:stretch/>
        </p:blipFill>
        <p:spPr>
          <a:xfrm>
            <a:off x="1538941" y="1354742"/>
            <a:ext cx="9132787" cy="22402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50057" r="16876"/>
          <a:stretch/>
        </p:blipFill>
        <p:spPr>
          <a:xfrm>
            <a:off x="4557062" y="4480838"/>
            <a:ext cx="6099727" cy="22402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84108"/>
          <a:stretch/>
        </p:blipFill>
        <p:spPr>
          <a:xfrm>
            <a:off x="1538942" y="4480838"/>
            <a:ext cx="2931561" cy="2240222"/>
          </a:xfrm>
          <a:prstGeom prst="rect">
            <a:avLst/>
          </a:prstGeom>
        </p:spPr>
      </p:pic>
      <p:pic>
        <p:nvPicPr>
          <p:cNvPr id="2050" name="Picture 2" descr="http://aqua.cs.uiuc.edu/cache_demo/1_kitchen_0004_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r="50308"/>
          <a:stretch/>
        </p:blipFill>
        <p:spPr bwMode="auto">
          <a:xfrm>
            <a:off x="7751325" y="1354742"/>
            <a:ext cx="2916676" cy="222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aqua.cs.uiuc.edu/cache_demo/1_kitchen_0004_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r="50308"/>
          <a:stretch/>
        </p:blipFill>
        <p:spPr bwMode="auto">
          <a:xfrm>
            <a:off x="7740112" y="4493196"/>
            <a:ext cx="2916676" cy="222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13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5508" y="702500"/>
            <a:ext cx="2268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Original Image</a:t>
            </a:r>
            <a:endParaRPr lang="en-US" sz="2500" dirty="0"/>
          </a:p>
        </p:txBody>
      </p:sp>
      <p:sp>
        <p:nvSpPr>
          <p:cNvPr id="5" name="TextBox 4"/>
          <p:cNvSpPr txBox="1"/>
          <p:nvPr/>
        </p:nvSpPr>
        <p:spPr>
          <a:xfrm>
            <a:off x="4946095" y="283879"/>
            <a:ext cx="21611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/>
              <a:t>Manual</a:t>
            </a:r>
            <a:br>
              <a:rPr lang="en-US" sz="2500" dirty="0"/>
            </a:br>
            <a:r>
              <a:rPr lang="en-US" sz="2500" dirty="0"/>
              <a:t>Segmentation</a:t>
            </a:r>
            <a:endParaRPr lang="en-US" sz="2500" dirty="0"/>
          </a:p>
        </p:txBody>
      </p:sp>
      <p:sp>
        <p:nvSpPr>
          <p:cNvPr id="6" name="TextBox 5"/>
          <p:cNvSpPr txBox="1"/>
          <p:nvPr/>
        </p:nvSpPr>
        <p:spPr>
          <a:xfrm>
            <a:off x="7472474" y="283879"/>
            <a:ext cx="33009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/>
              <a:t>Composition w.</a:t>
            </a:r>
          </a:p>
          <a:p>
            <a:pPr algn="ctr"/>
            <a:r>
              <a:rPr lang="en-US" sz="2500" dirty="0"/>
              <a:t>Manual </a:t>
            </a:r>
            <a:r>
              <a:rPr lang="en-US" sz="2500" dirty="0"/>
              <a:t>Segmentation</a:t>
            </a:r>
            <a:endParaRPr lang="en-US" sz="2500" dirty="0"/>
          </a:p>
        </p:txBody>
      </p:sp>
      <p:sp>
        <p:nvSpPr>
          <p:cNvPr id="7" name="TextBox 6"/>
          <p:cNvSpPr txBox="1"/>
          <p:nvPr/>
        </p:nvSpPr>
        <p:spPr>
          <a:xfrm>
            <a:off x="4913762" y="3732016"/>
            <a:ext cx="21964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/>
              <a:t>Auto Proposal</a:t>
            </a:r>
            <a:endParaRPr lang="en-US" sz="2500" dirty="0"/>
          </a:p>
        </p:txBody>
      </p:sp>
      <p:sp>
        <p:nvSpPr>
          <p:cNvPr id="8" name="TextBox 7"/>
          <p:cNvSpPr txBox="1"/>
          <p:nvPr/>
        </p:nvSpPr>
        <p:spPr>
          <a:xfrm>
            <a:off x="7782373" y="3582606"/>
            <a:ext cx="23566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/>
              <a:t>Composition w.</a:t>
            </a:r>
          </a:p>
          <a:p>
            <a:pPr algn="ctr"/>
            <a:r>
              <a:rPr lang="en-US" sz="2500" dirty="0"/>
              <a:t>Auto Proposal</a:t>
            </a:r>
            <a:endParaRPr lang="en-US" sz="2500" dirty="0"/>
          </a:p>
        </p:txBody>
      </p:sp>
      <p:sp>
        <p:nvSpPr>
          <p:cNvPr id="9" name="TextBox 8"/>
          <p:cNvSpPr txBox="1"/>
          <p:nvPr/>
        </p:nvSpPr>
        <p:spPr>
          <a:xfrm>
            <a:off x="1963558" y="3624846"/>
            <a:ext cx="207454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/>
              <a:t>Ground Truth</a:t>
            </a:r>
          </a:p>
          <a:p>
            <a:pPr algn="ctr"/>
            <a:r>
              <a:rPr lang="en-US" sz="2500" dirty="0"/>
              <a:t>Annotation</a:t>
            </a:r>
            <a:endParaRPr lang="en-US" sz="25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r="50490"/>
          <a:stretch/>
        </p:blipFill>
        <p:spPr>
          <a:xfrm>
            <a:off x="1524000" y="1354742"/>
            <a:ext cx="9132787" cy="22402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50000" t="552" r="17094" b="-552"/>
          <a:stretch/>
        </p:blipFill>
        <p:spPr>
          <a:xfrm>
            <a:off x="4586942" y="4480838"/>
            <a:ext cx="6069845" cy="22402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84124"/>
          <a:stretch/>
        </p:blipFill>
        <p:spPr>
          <a:xfrm>
            <a:off x="1538941" y="4468480"/>
            <a:ext cx="2928473" cy="224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0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177748"/>
            <a:ext cx="10972800" cy="914400"/>
          </a:xfrm>
        </p:spPr>
        <p:txBody>
          <a:bodyPr/>
          <a:lstStyle/>
          <a:p>
            <a:r>
              <a:rPr lang="en-US" dirty="0" smtClean="0"/>
              <a:t>Scene parsing via rendering consistency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5C1C1138-C887-CF40-BBC7-3BEB4C5EAD6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l="13827" r="11412"/>
          <a:stretch/>
        </p:blipFill>
        <p:spPr>
          <a:xfrm>
            <a:off x="0" y="1660525"/>
            <a:ext cx="7742238" cy="4591050"/>
          </a:xfrm>
          <a:solidFill>
            <a:schemeClr val="bg1"/>
          </a:solidFill>
        </p:spPr>
      </p:pic>
      <p:pic>
        <p:nvPicPr>
          <p:cNvPr id="13" name="11">
            <a:hlinkClick r:id="" action="ppaction://media"/>
            <a:extLst>
              <a:ext uri="{FF2B5EF4-FFF2-40B4-BE49-F238E27FC236}">
                <a16:creationId xmlns:a16="http://schemas.microsoft.com/office/drawing/2014/main" id="{6A4E8AD8-4DE3-0A47-93D9-E502B5256B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6280" y="2468684"/>
            <a:ext cx="3711677" cy="26947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494026"/>
            <a:ext cx="510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“Holistic 3D Scene Parsing”: Huang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et al. </a:t>
            </a:r>
            <a:r>
              <a:rPr lang="en-US" sz="1400" dirty="0" smtClean="0"/>
              <a:t>2018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0333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52400"/>
            <a:ext cx="6274504" cy="876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60504" y="405971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CVPR 2018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67609" b="51351"/>
          <a:stretch/>
        </p:blipFill>
        <p:spPr>
          <a:xfrm>
            <a:off x="2799306" y="4959002"/>
            <a:ext cx="1828800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94299" y="6330602"/>
            <a:ext cx="100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Layout Only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3342" r="34267" b="48146"/>
          <a:stretch/>
        </p:blipFill>
        <p:spPr>
          <a:xfrm>
            <a:off x="4790553" y="4913812"/>
            <a:ext cx="1828800" cy="14619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50224" r="67609"/>
          <a:stretch/>
        </p:blipFill>
        <p:spPr>
          <a:xfrm>
            <a:off x="6781800" y="4927237"/>
            <a:ext cx="1828800" cy="14033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90006" y="6368311"/>
            <a:ext cx="2229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Layout + Object Shape/Pose</a:t>
            </a:r>
            <a:endParaRPr lang="en-US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218256"/>
            <a:ext cx="9940051" cy="351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7309" y="6368310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Input Image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9741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92" y="762000"/>
            <a:ext cx="12107518" cy="51354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8801" y="5897401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828800" y="5897401"/>
            <a:ext cx="1237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Ground Truth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283676" y="5897400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Prediction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650802" y="5897400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210801" y="5897400"/>
            <a:ext cx="1237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Ground Truth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0665677" y="5897399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Prediction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5873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Uses of scene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Context for recognition</a:t>
            </a:r>
            <a:endParaRPr lang="en-US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33600"/>
            <a:ext cx="83058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181600" y="4867276"/>
            <a:ext cx="457200" cy="36512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 flipV="1">
            <a:off x="4010025" y="4695825"/>
            <a:ext cx="1104900" cy="30480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686550" y="4105275"/>
            <a:ext cx="228600" cy="152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 flipV="1">
            <a:off x="4267200" y="2943226"/>
            <a:ext cx="2362200" cy="1171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772400" y="3762376"/>
            <a:ext cx="228600" cy="233363"/>
          </a:xfrm>
          <a:prstGeom prst="rect">
            <a:avLst/>
          </a:prstGeom>
          <a:noFill/>
          <a:ln w="3810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8024813" y="2719388"/>
            <a:ext cx="1066800" cy="11430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372350" y="4119564"/>
            <a:ext cx="152400" cy="42068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7519988" y="4319588"/>
            <a:ext cx="1600200" cy="1143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4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Ultimate goal of 3D scene layout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Recover layout surfaces (walls, floor, counters, etc.)</a:t>
            </a:r>
          </a:p>
          <a:p>
            <a:endParaRPr lang="en-US" dirty="0" smtClean="0"/>
          </a:p>
          <a:p>
            <a:r>
              <a:rPr lang="en-US" dirty="0" smtClean="0"/>
              <a:t>Recognize objects where possible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E</a:t>
            </a:r>
            <a:r>
              <a:rPr lang="en-US" dirty="0" smtClean="0"/>
              <a:t>stimate pose and shape of object(s) of interest</a:t>
            </a:r>
          </a:p>
          <a:p>
            <a:endParaRPr lang="en-US" dirty="0"/>
          </a:p>
          <a:p>
            <a:r>
              <a:rPr lang="en-US" dirty="0" smtClean="0"/>
              <a:t>Estimate space occupancy of all other objects (for movement)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56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Can we combine representations of detail and structure?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078359" y="1755980"/>
            <a:ext cx="32832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Detailed Geometry </a:t>
            </a:r>
          </a:p>
          <a:p>
            <a:pPr algn="ctr"/>
            <a:r>
              <a:rPr lang="en-US" sz="2800" dirty="0" smtClean="0"/>
              <a:t>from Multiview</a:t>
            </a:r>
            <a:endParaRPr lang="en-US" sz="2800" dirty="0"/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030" y="2833198"/>
            <a:ext cx="4428036" cy="2962813"/>
          </a:xfrm>
          <a:prstGeom prst="rect">
            <a:avLst/>
          </a:prstGeom>
        </p:spPr>
      </p:pic>
      <p:sp>
        <p:nvSpPr>
          <p:cNvPr id="100" name="Left-Right Arrow 99"/>
          <p:cNvSpPr/>
          <p:nvPr/>
        </p:nvSpPr>
        <p:spPr>
          <a:xfrm>
            <a:off x="5184258" y="3728062"/>
            <a:ext cx="1935480" cy="82296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7321080" y="1679853"/>
            <a:ext cx="4317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Structure and Semantics from Single View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895600"/>
            <a:ext cx="4882512" cy="283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3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516" y="1295400"/>
            <a:ext cx="10972800" cy="5135563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Most vision tasks are about </a:t>
            </a:r>
            <a:r>
              <a:rPr lang="en-US" i="1" dirty="0" smtClean="0"/>
              <a:t>representing the image</a:t>
            </a:r>
            <a:r>
              <a:rPr lang="en-US" dirty="0" smtClean="0"/>
              <a:t>, but 3D scene layout is about </a:t>
            </a:r>
            <a:r>
              <a:rPr lang="en-US" i="1" dirty="0" smtClean="0"/>
              <a:t>representing the world</a:t>
            </a:r>
            <a:endParaRPr lang="en-US" i="1" dirty="0" smtClean="0"/>
          </a:p>
          <a:p>
            <a:endParaRPr lang="en-US" dirty="0" smtClean="0"/>
          </a:p>
          <a:p>
            <a:r>
              <a:rPr lang="en-US" dirty="0" smtClean="0"/>
              <a:t>Difficult to maintain both precision and abstraction in a single representation – maybe best to maintain separate representations</a:t>
            </a:r>
          </a:p>
          <a:p>
            <a:pPr lvl="1"/>
            <a:r>
              <a:rPr lang="en-US" dirty="0" smtClean="0"/>
              <a:t>Viewer-centric depth, </a:t>
            </a:r>
            <a:r>
              <a:rPr lang="en-US" dirty="0" err="1" smtClean="0"/>
              <a:t>normals</a:t>
            </a:r>
            <a:r>
              <a:rPr lang="en-US" dirty="0" smtClean="0"/>
              <a:t>, boundaries</a:t>
            </a:r>
          </a:p>
          <a:p>
            <a:pPr lvl="1"/>
            <a:r>
              <a:rPr lang="en-US" dirty="0" smtClean="0"/>
              <a:t>Viewer-independent 3D layout of surfaces and shapes/positions of objects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Biggest barrier to progress is complexity and challenge of evaluating, given that a central aim is to produce useful representations for unspecified downstream tasks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96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space </a:t>
            </a:r>
            <a:r>
              <a:rPr lang="en-US" dirty="0" smtClean="0"/>
              <a:t>helpful for </a:t>
            </a:r>
            <a:r>
              <a:rPr lang="en-US" dirty="0" smtClean="0"/>
              <a:t>recognition</a:t>
            </a:r>
            <a:endParaRPr lang="en-US" dirty="0"/>
          </a:p>
        </p:txBody>
      </p:sp>
      <p:pic>
        <p:nvPicPr>
          <p:cNvPr id="180230" name="Picture 6" descr="http://2.bp.blogspot.com/_aFvWPVwHdXw/S-9XLwrpbKI/AAAAAAAADNM/0lnnZfnpGUw/s400/Kitchen+Table+Woodworking+DIY+Bamboo+Flooring+Walnut+Black+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52994"/>
            <a:ext cx="3330676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32" name="Picture 8" descr="http://1.bp.blogspot.com/_aFvWPVwHdXw/S-9YXx5wEuI/AAAAAAAADNk/9_ypkUmKPJ0/s400/Kitchen+Table+Woodworking+DIY+Bamboo+Flooring+Walnut+Black+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52992"/>
            <a:ext cx="381000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2577885" y="2309247"/>
            <a:ext cx="2960176" cy="495946"/>
          </a:xfrm>
          <a:custGeom>
            <a:avLst/>
            <a:gdLst>
              <a:gd name="connsiteX0" fmla="*/ 0 w 2960176"/>
              <a:gd name="connsiteY0" fmla="*/ 247973 h 495946"/>
              <a:gd name="connsiteX1" fmla="*/ 960895 w 2960176"/>
              <a:gd name="connsiteY1" fmla="*/ 0 h 495946"/>
              <a:gd name="connsiteX2" fmla="*/ 2960176 w 2960176"/>
              <a:gd name="connsiteY2" fmla="*/ 108489 h 495946"/>
              <a:gd name="connsiteX3" fmla="*/ 2727701 w 2960176"/>
              <a:gd name="connsiteY3" fmla="*/ 495946 h 495946"/>
              <a:gd name="connsiteX4" fmla="*/ 0 w 2960176"/>
              <a:gd name="connsiteY4" fmla="*/ 247973 h 49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0176" h="495946">
                <a:moveTo>
                  <a:pt x="0" y="247973"/>
                </a:moveTo>
                <a:lnTo>
                  <a:pt x="960895" y="0"/>
                </a:lnTo>
                <a:lnTo>
                  <a:pt x="2960176" y="108489"/>
                </a:lnTo>
                <a:lnTo>
                  <a:pt x="2727701" y="495946"/>
                </a:lnTo>
                <a:lnTo>
                  <a:pt x="0" y="247973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199323" y="2044728"/>
            <a:ext cx="3378630" cy="1549830"/>
          </a:xfrm>
          <a:custGeom>
            <a:avLst/>
            <a:gdLst>
              <a:gd name="connsiteX0" fmla="*/ 0 w 2960176"/>
              <a:gd name="connsiteY0" fmla="*/ 247973 h 495946"/>
              <a:gd name="connsiteX1" fmla="*/ 960895 w 2960176"/>
              <a:gd name="connsiteY1" fmla="*/ 0 h 495946"/>
              <a:gd name="connsiteX2" fmla="*/ 2960176 w 2960176"/>
              <a:gd name="connsiteY2" fmla="*/ 108489 h 495946"/>
              <a:gd name="connsiteX3" fmla="*/ 2727701 w 2960176"/>
              <a:gd name="connsiteY3" fmla="*/ 495946 h 495946"/>
              <a:gd name="connsiteX4" fmla="*/ 0 w 2960176"/>
              <a:gd name="connsiteY4" fmla="*/ 247973 h 495946"/>
              <a:gd name="connsiteX0" fmla="*/ 0 w 3161653"/>
              <a:gd name="connsiteY0" fmla="*/ 247973 h 1239864"/>
              <a:gd name="connsiteX1" fmla="*/ 960895 w 3161653"/>
              <a:gd name="connsiteY1" fmla="*/ 0 h 1239864"/>
              <a:gd name="connsiteX2" fmla="*/ 2960176 w 3161653"/>
              <a:gd name="connsiteY2" fmla="*/ 108489 h 1239864"/>
              <a:gd name="connsiteX3" fmla="*/ 3161653 w 3161653"/>
              <a:gd name="connsiteY3" fmla="*/ 1239864 h 1239864"/>
              <a:gd name="connsiteX4" fmla="*/ 0 w 3161653"/>
              <a:gd name="connsiteY4" fmla="*/ 247973 h 1239864"/>
              <a:gd name="connsiteX0" fmla="*/ 0 w 3177152"/>
              <a:gd name="connsiteY0" fmla="*/ 262755 h 1254646"/>
              <a:gd name="connsiteX1" fmla="*/ 960895 w 3177152"/>
              <a:gd name="connsiteY1" fmla="*/ 14782 h 1254646"/>
              <a:gd name="connsiteX2" fmla="*/ 3177152 w 3177152"/>
              <a:gd name="connsiteY2" fmla="*/ 30281 h 1254646"/>
              <a:gd name="connsiteX3" fmla="*/ 3161653 w 3177152"/>
              <a:gd name="connsiteY3" fmla="*/ 1254646 h 1254646"/>
              <a:gd name="connsiteX4" fmla="*/ 0 w 3177152"/>
              <a:gd name="connsiteY4" fmla="*/ 262755 h 1254646"/>
              <a:gd name="connsiteX0" fmla="*/ 0 w 3177152"/>
              <a:gd name="connsiteY0" fmla="*/ 560862 h 1552753"/>
              <a:gd name="connsiteX1" fmla="*/ 867905 w 3177152"/>
              <a:gd name="connsiteY1" fmla="*/ 2923 h 1552753"/>
              <a:gd name="connsiteX2" fmla="*/ 3177152 w 3177152"/>
              <a:gd name="connsiteY2" fmla="*/ 328388 h 1552753"/>
              <a:gd name="connsiteX3" fmla="*/ 3161653 w 3177152"/>
              <a:gd name="connsiteY3" fmla="*/ 1552753 h 1552753"/>
              <a:gd name="connsiteX4" fmla="*/ 0 w 3177152"/>
              <a:gd name="connsiteY4" fmla="*/ 560862 h 1552753"/>
              <a:gd name="connsiteX0" fmla="*/ 0 w 3177152"/>
              <a:gd name="connsiteY0" fmla="*/ 560862 h 1552753"/>
              <a:gd name="connsiteX1" fmla="*/ 867905 w 3177152"/>
              <a:gd name="connsiteY1" fmla="*/ 2923 h 1552753"/>
              <a:gd name="connsiteX2" fmla="*/ 3177152 w 3177152"/>
              <a:gd name="connsiteY2" fmla="*/ 328388 h 1552753"/>
              <a:gd name="connsiteX3" fmla="*/ 3161653 w 3177152"/>
              <a:gd name="connsiteY3" fmla="*/ 1552753 h 1552753"/>
              <a:gd name="connsiteX4" fmla="*/ 0 w 3177152"/>
              <a:gd name="connsiteY4" fmla="*/ 560862 h 1552753"/>
              <a:gd name="connsiteX0" fmla="*/ 0 w 3425125"/>
              <a:gd name="connsiteY0" fmla="*/ 608506 h 1553903"/>
              <a:gd name="connsiteX1" fmla="*/ 1115878 w 3425125"/>
              <a:gd name="connsiteY1" fmla="*/ 4073 h 1553903"/>
              <a:gd name="connsiteX2" fmla="*/ 3425125 w 3425125"/>
              <a:gd name="connsiteY2" fmla="*/ 329538 h 1553903"/>
              <a:gd name="connsiteX3" fmla="*/ 3409626 w 3425125"/>
              <a:gd name="connsiteY3" fmla="*/ 1553903 h 1553903"/>
              <a:gd name="connsiteX4" fmla="*/ 0 w 3425125"/>
              <a:gd name="connsiteY4" fmla="*/ 608506 h 1553903"/>
              <a:gd name="connsiteX0" fmla="*/ 0 w 3425125"/>
              <a:gd name="connsiteY0" fmla="*/ 608506 h 1553903"/>
              <a:gd name="connsiteX1" fmla="*/ 1115878 w 3425125"/>
              <a:gd name="connsiteY1" fmla="*/ 4073 h 1553903"/>
              <a:gd name="connsiteX2" fmla="*/ 3425125 w 3425125"/>
              <a:gd name="connsiteY2" fmla="*/ 329538 h 1553903"/>
              <a:gd name="connsiteX3" fmla="*/ 3409626 w 3425125"/>
              <a:gd name="connsiteY3" fmla="*/ 1553903 h 1553903"/>
              <a:gd name="connsiteX4" fmla="*/ 0 w 3425125"/>
              <a:gd name="connsiteY4" fmla="*/ 608506 h 1553903"/>
              <a:gd name="connsiteX0" fmla="*/ 0 w 3425125"/>
              <a:gd name="connsiteY0" fmla="*/ 608506 h 1553903"/>
              <a:gd name="connsiteX1" fmla="*/ 501112 w 3425125"/>
              <a:gd name="connsiteY1" fmla="*/ 361583 h 1553903"/>
              <a:gd name="connsiteX2" fmla="*/ 1115878 w 3425125"/>
              <a:gd name="connsiteY2" fmla="*/ 4073 h 1553903"/>
              <a:gd name="connsiteX3" fmla="*/ 3425125 w 3425125"/>
              <a:gd name="connsiteY3" fmla="*/ 329538 h 1553903"/>
              <a:gd name="connsiteX4" fmla="*/ 3409626 w 3425125"/>
              <a:gd name="connsiteY4" fmla="*/ 1553903 h 1553903"/>
              <a:gd name="connsiteX5" fmla="*/ 0 w 3425125"/>
              <a:gd name="connsiteY5" fmla="*/ 608506 h 1553903"/>
              <a:gd name="connsiteX0" fmla="*/ 0 w 3425125"/>
              <a:gd name="connsiteY0" fmla="*/ 604454 h 1549851"/>
              <a:gd name="connsiteX1" fmla="*/ 51662 w 3425125"/>
              <a:gd name="connsiteY1" fmla="*/ 311036 h 1549851"/>
              <a:gd name="connsiteX2" fmla="*/ 1115878 w 3425125"/>
              <a:gd name="connsiteY2" fmla="*/ 21 h 1549851"/>
              <a:gd name="connsiteX3" fmla="*/ 3425125 w 3425125"/>
              <a:gd name="connsiteY3" fmla="*/ 325486 h 1549851"/>
              <a:gd name="connsiteX4" fmla="*/ 3409626 w 3425125"/>
              <a:gd name="connsiteY4" fmla="*/ 1549851 h 1549851"/>
              <a:gd name="connsiteX5" fmla="*/ 0 w 3425125"/>
              <a:gd name="connsiteY5" fmla="*/ 604454 h 1549851"/>
              <a:gd name="connsiteX0" fmla="*/ 0 w 3425125"/>
              <a:gd name="connsiteY0" fmla="*/ 604433 h 1549830"/>
              <a:gd name="connsiteX1" fmla="*/ 51662 w 3425125"/>
              <a:gd name="connsiteY1" fmla="*/ 311015 h 1549830"/>
              <a:gd name="connsiteX2" fmla="*/ 1115878 w 3425125"/>
              <a:gd name="connsiteY2" fmla="*/ 0 h 1549830"/>
              <a:gd name="connsiteX3" fmla="*/ 3425125 w 3425125"/>
              <a:gd name="connsiteY3" fmla="*/ 325465 h 1549830"/>
              <a:gd name="connsiteX4" fmla="*/ 3409626 w 3425125"/>
              <a:gd name="connsiteY4" fmla="*/ 1549830 h 1549830"/>
              <a:gd name="connsiteX5" fmla="*/ 0 w 3425125"/>
              <a:gd name="connsiteY5" fmla="*/ 604433 h 1549830"/>
              <a:gd name="connsiteX0" fmla="*/ 0 w 3378630"/>
              <a:gd name="connsiteY0" fmla="*/ 604433 h 1549830"/>
              <a:gd name="connsiteX1" fmla="*/ 5167 w 3378630"/>
              <a:gd name="connsiteY1" fmla="*/ 311015 h 1549830"/>
              <a:gd name="connsiteX2" fmla="*/ 1069383 w 3378630"/>
              <a:gd name="connsiteY2" fmla="*/ 0 h 1549830"/>
              <a:gd name="connsiteX3" fmla="*/ 3378630 w 3378630"/>
              <a:gd name="connsiteY3" fmla="*/ 325465 h 1549830"/>
              <a:gd name="connsiteX4" fmla="*/ 3363131 w 3378630"/>
              <a:gd name="connsiteY4" fmla="*/ 1549830 h 1549830"/>
              <a:gd name="connsiteX5" fmla="*/ 0 w 3378630"/>
              <a:gd name="connsiteY5" fmla="*/ 604433 h 1549830"/>
              <a:gd name="connsiteX0" fmla="*/ 0 w 3378630"/>
              <a:gd name="connsiteY0" fmla="*/ 604433 h 1549830"/>
              <a:gd name="connsiteX1" fmla="*/ 5167 w 3378630"/>
              <a:gd name="connsiteY1" fmla="*/ 311015 h 1549830"/>
              <a:gd name="connsiteX2" fmla="*/ 1069383 w 3378630"/>
              <a:gd name="connsiteY2" fmla="*/ 0 h 1549830"/>
              <a:gd name="connsiteX3" fmla="*/ 3378630 w 3378630"/>
              <a:gd name="connsiteY3" fmla="*/ 325465 h 1549830"/>
              <a:gd name="connsiteX4" fmla="*/ 3363131 w 3378630"/>
              <a:gd name="connsiteY4" fmla="*/ 1549830 h 1549830"/>
              <a:gd name="connsiteX5" fmla="*/ 0 w 3378630"/>
              <a:gd name="connsiteY5" fmla="*/ 604433 h 154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630" h="1549830">
                <a:moveTo>
                  <a:pt x="0" y="604433"/>
                </a:moveTo>
                <a:cubicBezTo>
                  <a:pt x="1722" y="506627"/>
                  <a:pt x="3445" y="408821"/>
                  <a:pt x="5167" y="311015"/>
                </a:cubicBezTo>
                <a:lnTo>
                  <a:pt x="1069383" y="0"/>
                </a:lnTo>
                <a:lnTo>
                  <a:pt x="3378630" y="325465"/>
                </a:lnTo>
                <a:lnTo>
                  <a:pt x="3363131" y="1549830"/>
                </a:lnTo>
                <a:lnTo>
                  <a:pt x="0" y="604433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623650" y="5003370"/>
            <a:ext cx="2960176" cy="495946"/>
          </a:xfrm>
          <a:custGeom>
            <a:avLst/>
            <a:gdLst>
              <a:gd name="connsiteX0" fmla="*/ 0 w 2960176"/>
              <a:gd name="connsiteY0" fmla="*/ 247973 h 495946"/>
              <a:gd name="connsiteX1" fmla="*/ 960895 w 2960176"/>
              <a:gd name="connsiteY1" fmla="*/ 0 h 495946"/>
              <a:gd name="connsiteX2" fmla="*/ 2960176 w 2960176"/>
              <a:gd name="connsiteY2" fmla="*/ 108489 h 495946"/>
              <a:gd name="connsiteX3" fmla="*/ 2727701 w 2960176"/>
              <a:gd name="connsiteY3" fmla="*/ 495946 h 495946"/>
              <a:gd name="connsiteX4" fmla="*/ 0 w 2960176"/>
              <a:gd name="connsiteY4" fmla="*/ 247973 h 49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0176" h="495946">
                <a:moveTo>
                  <a:pt x="0" y="247973"/>
                </a:moveTo>
                <a:lnTo>
                  <a:pt x="960895" y="0"/>
                </a:lnTo>
                <a:lnTo>
                  <a:pt x="2960176" y="108489"/>
                </a:lnTo>
                <a:lnTo>
                  <a:pt x="2727701" y="495946"/>
                </a:lnTo>
                <a:lnTo>
                  <a:pt x="0" y="247973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387885" y="4826431"/>
            <a:ext cx="3378630" cy="1549830"/>
          </a:xfrm>
          <a:custGeom>
            <a:avLst/>
            <a:gdLst>
              <a:gd name="connsiteX0" fmla="*/ 0 w 2960176"/>
              <a:gd name="connsiteY0" fmla="*/ 247973 h 495946"/>
              <a:gd name="connsiteX1" fmla="*/ 960895 w 2960176"/>
              <a:gd name="connsiteY1" fmla="*/ 0 h 495946"/>
              <a:gd name="connsiteX2" fmla="*/ 2960176 w 2960176"/>
              <a:gd name="connsiteY2" fmla="*/ 108489 h 495946"/>
              <a:gd name="connsiteX3" fmla="*/ 2727701 w 2960176"/>
              <a:gd name="connsiteY3" fmla="*/ 495946 h 495946"/>
              <a:gd name="connsiteX4" fmla="*/ 0 w 2960176"/>
              <a:gd name="connsiteY4" fmla="*/ 247973 h 495946"/>
              <a:gd name="connsiteX0" fmla="*/ 0 w 3161653"/>
              <a:gd name="connsiteY0" fmla="*/ 247973 h 1239864"/>
              <a:gd name="connsiteX1" fmla="*/ 960895 w 3161653"/>
              <a:gd name="connsiteY1" fmla="*/ 0 h 1239864"/>
              <a:gd name="connsiteX2" fmla="*/ 2960176 w 3161653"/>
              <a:gd name="connsiteY2" fmla="*/ 108489 h 1239864"/>
              <a:gd name="connsiteX3" fmla="*/ 3161653 w 3161653"/>
              <a:gd name="connsiteY3" fmla="*/ 1239864 h 1239864"/>
              <a:gd name="connsiteX4" fmla="*/ 0 w 3161653"/>
              <a:gd name="connsiteY4" fmla="*/ 247973 h 1239864"/>
              <a:gd name="connsiteX0" fmla="*/ 0 w 3177152"/>
              <a:gd name="connsiteY0" fmla="*/ 262755 h 1254646"/>
              <a:gd name="connsiteX1" fmla="*/ 960895 w 3177152"/>
              <a:gd name="connsiteY1" fmla="*/ 14782 h 1254646"/>
              <a:gd name="connsiteX2" fmla="*/ 3177152 w 3177152"/>
              <a:gd name="connsiteY2" fmla="*/ 30281 h 1254646"/>
              <a:gd name="connsiteX3" fmla="*/ 3161653 w 3177152"/>
              <a:gd name="connsiteY3" fmla="*/ 1254646 h 1254646"/>
              <a:gd name="connsiteX4" fmla="*/ 0 w 3177152"/>
              <a:gd name="connsiteY4" fmla="*/ 262755 h 1254646"/>
              <a:gd name="connsiteX0" fmla="*/ 0 w 3177152"/>
              <a:gd name="connsiteY0" fmla="*/ 560862 h 1552753"/>
              <a:gd name="connsiteX1" fmla="*/ 867905 w 3177152"/>
              <a:gd name="connsiteY1" fmla="*/ 2923 h 1552753"/>
              <a:gd name="connsiteX2" fmla="*/ 3177152 w 3177152"/>
              <a:gd name="connsiteY2" fmla="*/ 328388 h 1552753"/>
              <a:gd name="connsiteX3" fmla="*/ 3161653 w 3177152"/>
              <a:gd name="connsiteY3" fmla="*/ 1552753 h 1552753"/>
              <a:gd name="connsiteX4" fmla="*/ 0 w 3177152"/>
              <a:gd name="connsiteY4" fmla="*/ 560862 h 1552753"/>
              <a:gd name="connsiteX0" fmla="*/ 0 w 3177152"/>
              <a:gd name="connsiteY0" fmla="*/ 560862 h 1552753"/>
              <a:gd name="connsiteX1" fmla="*/ 867905 w 3177152"/>
              <a:gd name="connsiteY1" fmla="*/ 2923 h 1552753"/>
              <a:gd name="connsiteX2" fmla="*/ 3177152 w 3177152"/>
              <a:gd name="connsiteY2" fmla="*/ 328388 h 1552753"/>
              <a:gd name="connsiteX3" fmla="*/ 3161653 w 3177152"/>
              <a:gd name="connsiteY3" fmla="*/ 1552753 h 1552753"/>
              <a:gd name="connsiteX4" fmla="*/ 0 w 3177152"/>
              <a:gd name="connsiteY4" fmla="*/ 560862 h 1552753"/>
              <a:gd name="connsiteX0" fmla="*/ 0 w 3425125"/>
              <a:gd name="connsiteY0" fmla="*/ 608506 h 1553903"/>
              <a:gd name="connsiteX1" fmla="*/ 1115878 w 3425125"/>
              <a:gd name="connsiteY1" fmla="*/ 4073 h 1553903"/>
              <a:gd name="connsiteX2" fmla="*/ 3425125 w 3425125"/>
              <a:gd name="connsiteY2" fmla="*/ 329538 h 1553903"/>
              <a:gd name="connsiteX3" fmla="*/ 3409626 w 3425125"/>
              <a:gd name="connsiteY3" fmla="*/ 1553903 h 1553903"/>
              <a:gd name="connsiteX4" fmla="*/ 0 w 3425125"/>
              <a:gd name="connsiteY4" fmla="*/ 608506 h 1553903"/>
              <a:gd name="connsiteX0" fmla="*/ 0 w 3425125"/>
              <a:gd name="connsiteY0" fmla="*/ 608506 h 1553903"/>
              <a:gd name="connsiteX1" fmla="*/ 1115878 w 3425125"/>
              <a:gd name="connsiteY1" fmla="*/ 4073 h 1553903"/>
              <a:gd name="connsiteX2" fmla="*/ 3425125 w 3425125"/>
              <a:gd name="connsiteY2" fmla="*/ 329538 h 1553903"/>
              <a:gd name="connsiteX3" fmla="*/ 3409626 w 3425125"/>
              <a:gd name="connsiteY3" fmla="*/ 1553903 h 1553903"/>
              <a:gd name="connsiteX4" fmla="*/ 0 w 3425125"/>
              <a:gd name="connsiteY4" fmla="*/ 608506 h 1553903"/>
              <a:gd name="connsiteX0" fmla="*/ 0 w 3425125"/>
              <a:gd name="connsiteY0" fmla="*/ 608506 h 1553903"/>
              <a:gd name="connsiteX1" fmla="*/ 501112 w 3425125"/>
              <a:gd name="connsiteY1" fmla="*/ 361583 h 1553903"/>
              <a:gd name="connsiteX2" fmla="*/ 1115878 w 3425125"/>
              <a:gd name="connsiteY2" fmla="*/ 4073 h 1553903"/>
              <a:gd name="connsiteX3" fmla="*/ 3425125 w 3425125"/>
              <a:gd name="connsiteY3" fmla="*/ 329538 h 1553903"/>
              <a:gd name="connsiteX4" fmla="*/ 3409626 w 3425125"/>
              <a:gd name="connsiteY4" fmla="*/ 1553903 h 1553903"/>
              <a:gd name="connsiteX5" fmla="*/ 0 w 3425125"/>
              <a:gd name="connsiteY5" fmla="*/ 608506 h 1553903"/>
              <a:gd name="connsiteX0" fmla="*/ 0 w 3425125"/>
              <a:gd name="connsiteY0" fmla="*/ 604454 h 1549851"/>
              <a:gd name="connsiteX1" fmla="*/ 51662 w 3425125"/>
              <a:gd name="connsiteY1" fmla="*/ 311036 h 1549851"/>
              <a:gd name="connsiteX2" fmla="*/ 1115878 w 3425125"/>
              <a:gd name="connsiteY2" fmla="*/ 21 h 1549851"/>
              <a:gd name="connsiteX3" fmla="*/ 3425125 w 3425125"/>
              <a:gd name="connsiteY3" fmla="*/ 325486 h 1549851"/>
              <a:gd name="connsiteX4" fmla="*/ 3409626 w 3425125"/>
              <a:gd name="connsiteY4" fmla="*/ 1549851 h 1549851"/>
              <a:gd name="connsiteX5" fmla="*/ 0 w 3425125"/>
              <a:gd name="connsiteY5" fmla="*/ 604454 h 1549851"/>
              <a:gd name="connsiteX0" fmla="*/ 0 w 3425125"/>
              <a:gd name="connsiteY0" fmla="*/ 604433 h 1549830"/>
              <a:gd name="connsiteX1" fmla="*/ 51662 w 3425125"/>
              <a:gd name="connsiteY1" fmla="*/ 311015 h 1549830"/>
              <a:gd name="connsiteX2" fmla="*/ 1115878 w 3425125"/>
              <a:gd name="connsiteY2" fmla="*/ 0 h 1549830"/>
              <a:gd name="connsiteX3" fmla="*/ 3425125 w 3425125"/>
              <a:gd name="connsiteY3" fmla="*/ 325465 h 1549830"/>
              <a:gd name="connsiteX4" fmla="*/ 3409626 w 3425125"/>
              <a:gd name="connsiteY4" fmla="*/ 1549830 h 1549830"/>
              <a:gd name="connsiteX5" fmla="*/ 0 w 3425125"/>
              <a:gd name="connsiteY5" fmla="*/ 604433 h 1549830"/>
              <a:gd name="connsiteX0" fmla="*/ 0 w 3378630"/>
              <a:gd name="connsiteY0" fmla="*/ 604433 h 1549830"/>
              <a:gd name="connsiteX1" fmla="*/ 5167 w 3378630"/>
              <a:gd name="connsiteY1" fmla="*/ 311015 h 1549830"/>
              <a:gd name="connsiteX2" fmla="*/ 1069383 w 3378630"/>
              <a:gd name="connsiteY2" fmla="*/ 0 h 1549830"/>
              <a:gd name="connsiteX3" fmla="*/ 3378630 w 3378630"/>
              <a:gd name="connsiteY3" fmla="*/ 325465 h 1549830"/>
              <a:gd name="connsiteX4" fmla="*/ 3363131 w 3378630"/>
              <a:gd name="connsiteY4" fmla="*/ 1549830 h 1549830"/>
              <a:gd name="connsiteX5" fmla="*/ 0 w 3378630"/>
              <a:gd name="connsiteY5" fmla="*/ 604433 h 1549830"/>
              <a:gd name="connsiteX0" fmla="*/ 0 w 3378630"/>
              <a:gd name="connsiteY0" fmla="*/ 604433 h 1549830"/>
              <a:gd name="connsiteX1" fmla="*/ 5167 w 3378630"/>
              <a:gd name="connsiteY1" fmla="*/ 311015 h 1549830"/>
              <a:gd name="connsiteX2" fmla="*/ 1069383 w 3378630"/>
              <a:gd name="connsiteY2" fmla="*/ 0 h 1549830"/>
              <a:gd name="connsiteX3" fmla="*/ 3378630 w 3378630"/>
              <a:gd name="connsiteY3" fmla="*/ 325465 h 1549830"/>
              <a:gd name="connsiteX4" fmla="*/ 3363131 w 3378630"/>
              <a:gd name="connsiteY4" fmla="*/ 1549830 h 1549830"/>
              <a:gd name="connsiteX5" fmla="*/ 0 w 3378630"/>
              <a:gd name="connsiteY5" fmla="*/ 604433 h 154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630" h="1549830">
                <a:moveTo>
                  <a:pt x="0" y="604433"/>
                </a:moveTo>
                <a:cubicBezTo>
                  <a:pt x="1722" y="506627"/>
                  <a:pt x="3445" y="408821"/>
                  <a:pt x="5167" y="311015"/>
                </a:cubicBezTo>
                <a:lnTo>
                  <a:pt x="1069383" y="0"/>
                </a:lnTo>
                <a:lnTo>
                  <a:pt x="3378630" y="325465"/>
                </a:lnTo>
                <a:lnTo>
                  <a:pt x="3363131" y="1549830"/>
                </a:lnTo>
                <a:lnTo>
                  <a:pt x="0" y="604433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38766" y="5715001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Apparent shape depends strongly on viewpoint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527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79"/>
    </mc:Choice>
    <mc:Fallback xmlns="">
      <p:transition spd="slow" advTm="4347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i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488" y="1501740"/>
            <a:ext cx="5999375" cy="3984660"/>
          </a:xfrm>
          <a:prstGeom prst="rect">
            <a:avLst/>
          </a:prstGeom>
        </p:spPr>
      </p:pic>
      <p:pic>
        <p:nvPicPr>
          <p:cNvPr id="5" name="Picture 4" descr="buddh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96" y="2425127"/>
            <a:ext cx="2121157" cy="271669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8610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Physical space needed to predict </a:t>
            </a:r>
            <a:r>
              <a:rPr lang="en-US" dirty="0" smtClean="0"/>
              <a:t>appearance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84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89"/>
    </mc:Choice>
    <mc:Fallback xmlns="">
      <p:transition spd="slow" advTm="28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C 0.10182 -0.06343 0.20507 -0.12616 0.29401 -0.11551 C 0.3832 -0.10463 0.48515 0.03403 0.53398 0.06829 " pathEditMode="fixed" rAng="0" ptsTypes="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3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8610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Physical space needed to predict </a:t>
            </a:r>
            <a:r>
              <a:rPr lang="en-US" dirty="0" smtClean="0"/>
              <a:t>appearance</a:t>
            </a:r>
            <a:endParaRPr lang="en-US" dirty="0"/>
          </a:p>
        </p:txBody>
      </p:sp>
      <p:pic>
        <p:nvPicPr>
          <p:cNvPr id="4" name="Picture 3" descr="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488" y="1524000"/>
            <a:ext cx="596586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1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17"/>
    </mc:Choice>
    <mc:Fallback xmlns="">
      <p:transition spd="slow" advTm="1731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Scene understanding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990600"/>
            <a:ext cx="6705600" cy="55661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41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70"/>
    </mc:Choice>
    <mc:Fallback xmlns="">
      <p:transition spd="slow" advTm="1887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4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146320</TotalTime>
  <Words>1052</Words>
  <Application>Microsoft Office PowerPoint</Application>
  <PresentationFormat>Widescreen</PresentationFormat>
  <Paragraphs>273</Paragraphs>
  <Slides>52</Slides>
  <Notes>7</Notes>
  <HiddenSlides>5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宋体</vt:lpstr>
      <vt:lpstr>Arial</vt:lpstr>
      <vt:lpstr>Calibri</vt:lpstr>
      <vt:lpstr>Gotham Medium</vt:lpstr>
      <vt:lpstr>Helvetica Neue</vt:lpstr>
      <vt:lpstr>Wingdings</vt:lpstr>
      <vt:lpstr>Office Theme</vt:lpstr>
      <vt:lpstr>Single view 3D Scene Layout</vt:lpstr>
      <vt:lpstr>Agenda</vt:lpstr>
      <vt:lpstr>PowerPoint Presentation</vt:lpstr>
      <vt:lpstr>Uses of scene layout</vt:lpstr>
      <vt:lpstr>Uses of scene layout</vt:lpstr>
      <vt:lpstr>Physical space helpful for recognition</vt:lpstr>
      <vt:lpstr>Physical space needed to predict appearance</vt:lpstr>
      <vt:lpstr>Physical space needed to predict appearance</vt:lpstr>
      <vt:lpstr>Scene understanding</vt:lpstr>
      <vt:lpstr>Do pixel labels provide scene understanding?</vt:lpstr>
      <vt:lpstr>Interpreting scene layout in a physical space</vt:lpstr>
      <vt:lpstr>Physical space needed for affordance </vt:lpstr>
      <vt:lpstr>Uses of scene layout</vt:lpstr>
      <vt:lpstr>How to represent scene space?</vt:lpstr>
      <vt:lpstr>PowerPoint Presentation</vt:lpstr>
      <vt:lpstr>PowerPoint Presentation</vt:lpstr>
      <vt:lpstr>PowerPoint Presentation</vt:lpstr>
      <vt:lpstr>Key Trade-offs</vt:lpstr>
      <vt:lpstr>Low detail, Low/Med abstraction</vt:lpstr>
      <vt:lpstr>High detail, Low abstraction</vt:lpstr>
      <vt:lpstr>Low detail, High abstraction</vt:lpstr>
      <vt:lpstr>Med-High detail, High abstraction</vt:lpstr>
      <vt:lpstr>PowerPoint Presentation</vt:lpstr>
      <vt:lpstr>Outdoor Scenes</vt:lpstr>
      <vt:lpstr>Surface Layout (“Geometric Context”)</vt:lpstr>
      <vt:lpstr>Automatic Photo Popup</vt:lpstr>
      <vt:lpstr>Automatic Photo Popup</vt:lpstr>
      <vt:lpstr>Surface Layout + Boundaries + Viewpoint</vt:lpstr>
      <vt:lpstr>PowerPoint Presentation</vt:lpstr>
      <vt:lpstr>Worldsheet (Hu et al. ICCV 2021) </vt:lpstr>
      <vt:lpstr>Key challenges</vt:lpstr>
      <vt:lpstr>Indoor scenes</vt:lpstr>
      <vt:lpstr>Simplest Model: Box Layout</vt:lpstr>
      <vt:lpstr>Simplest Model: Box Layout</vt:lpstr>
      <vt:lpstr>Box Layout Algorithm</vt:lpstr>
      <vt:lpstr>Evaluation</vt:lpstr>
      <vt:lpstr>Experimental results</vt:lpstr>
      <vt:lpstr>Experimental results</vt:lpstr>
      <vt:lpstr>Experimental results</vt:lpstr>
      <vt:lpstr>Similar idea for 360 images: “recognize” features of geometry, and fit simple model </vt:lpstr>
      <vt:lpstr>LayoutNet example</vt:lpstr>
      <vt:lpstr>Predicting complete models from RGBD</vt:lpstr>
      <vt:lpstr>Overview of approach</vt:lpstr>
      <vt:lpstr>Example result</vt:lpstr>
      <vt:lpstr>PowerPoint Presentation</vt:lpstr>
      <vt:lpstr>PowerPoint Presentation</vt:lpstr>
      <vt:lpstr>Scene parsing via rendering consistency</vt:lpstr>
      <vt:lpstr>PowerPoint Presentation</vt:lpstr>
      <vt:lpstr>PowerPoint Presentation</vt:lpstr>
      <vt:lpstr>Ultimate goal of 3D scene layout</vt:lpstr>
      <vt:lpstr>Can we combine representations of detail and structure?</vt:lpstr>
      <vt:lpstr>Things to remember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 Hoiem</cp:lastModifiedBy>
  <cp:revision>547</cp:revision>
  <cp:lastPrinted>2012-03-01T18:43:45Z</cp:lastPrinted>
  <dcterms:created xsi:type="dcterms:W3CDTF">2009-12-16T02:55:56Z</dcterms:created>
  <dcterms:modified xsi:type="dcterms:W3CDTF">2021-11-11T15:04:11Z</dcterms:modified>
</cp:coreProperties>
</file>