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425" r:id="rId2"/>
    <p:sldId id="1229" r:id="rId3"/>
    <p:sldId id="1262" r:id="rId4"/>
    <p:sldId id="1263" r:id="rId5"/>
    <p:sldId id="1264" r:id="rId6"/>
    <p:sldId id="1268" r:id="rId7"/>
    <p:sldId id="1265" r:id="rId8"/>
    <p:sldId id="1266" r:id="rId9"/>
    <p:sldId id="1267" r:id="rId10"/>
    <p:sldId id="1278" r:id="rId11"/>
    <p:sldId id="1230" r:id="rId12"/>
    <p:sldId id="1231" r:id="rId13"/>
    <p:sldId id="1232" r:id="rId14"/>
    <p:sldId id="1233" r:id="rId15"/>
    <p:sldId id="1234" r:id="rId16"/>
    <p:sldId id="1235" r:id="rId17"/>
    <p:sldId id="1236" r:id="rId18"/>
    <p:sldId id="1237" r:id="rId19"/>
    <p:sldId id="1253" r:id="rId20"/>
    <p:sldId id="1238" r:id="rId21"/>
    <p:sldId id="1239" r:id="rId22"/>
    <p:sldId id="1240" r:id="rId23"/>
    <p:sldId id="1241" r:id="rId24"/>
    <p:sldId id="1254" r:id="rId25"/>
    <p:sldId id="1242" r:id="rId26"/>
    <p:sldId id="1251" r:id="rId27"/>
    <p:sldId id="1249" r:id="rId28"/>
    <p:sldId id="1250" r:id="rId29"/>
    <p:sldId id="1247" r:id="rId30"/>
    <p:sldId id="1248" r:id="rId31"/>
    <p:sldId id="1252" r:id="rId32"/>
    <p:sldId id="1226" r:id="rId33"/>
    <p:sldId id="1225" r:id="rId34"/>
    <p:sldId id="1227" r:id="rId35"/>
    <p:sldId id="1228" r:id="rId36"/>
    <p:sldId id="1279" r:id="rId37"/>
    <p:sldId id="1255" r:id="rId38"/>
    <p:sldId id="1256" r:id="rId39"/>
    <p:sldId id="1257" r:id="rId40"/>
    <p:sldId id="1258" r:id="rId41"/>
    <p:sldId id="1259" r:id="rId42"/>
    <p:sldId id="1261" r:id="rId43"/>
    <p:sldId id="1260" r:id="rId44"/>
    <p:sldId id="1281" r:id="rId45"/>
    <p:sldId id="1282" r:id="rId46"/>
    <p:sldId id="1020" r:id="rId47"/>
    <p:sldId id="1000" r:id="rId48"/>
    <p:sldId id="1280" r:id="rId49"/>
    <p:sldId id="1269" r:id="rId50"/>
    <p:sldId id="1270" r:id="rId51"/>
    <p:sldId id="1271" r:id="rId52"/>
    <p:sldId id="1272" r:id="rId53"/>
    <p:sldId id="1273" r:id="rId54"/>
    <p:sldId id="1274" r:id="rId55"/>
    <p:sldId id="1275" r:id="rId56"/>
    <p:sldId id="1276" r:id="rId57"/>
    <p:sldId id="1277" r:id="rId58"/>
  </p:sldIdLst>
  <p:sldSz cx="12192000" cy="6858000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FF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21" autoAdjust="0"/>
    <p:restoredTop sz="88393" autoAdjust="0"/>
  </p:normalViewPr>
  <p:slideViewPr>
    <p:cSldViewPr>
      <p:cViewPr varScale="1">
        <p:scale>
          <a:sx n="64" d="100"/>
          <a:sy n="64" d="100"/>
        </p:scale>
        <p:origin x="84" y="900"/>
      </p:cViewPr>
      <p:guideLst/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notesViewPr>
    <p:cSldViewPr>
      <p:cViewPr varScale="1">
        <p:scale>
          <a:sx n="47" d="100"/>
          <a:sy n="47" d="100"/>
        </p:scale>
        <p:origin x="-1717" y="-98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8A9EF-8FCD-4D1E-A248-EC9709367834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6506-27FE-4FB3-8A80-88747C39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98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EFF6AE-02E3-40BB-A094-82F236F4F909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92150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D2BCC9-46BE-4B1E-A65D-31834D5B1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08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0050" y="692150"/>
            <a:ext cx="61468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9C5801-6059-4A56-9CF0-D84F62AABD8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6" name="Shape 5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adopt a self-supervised approach</a:t>
            </a:r>
          </a:p>
        </p:txBody>
      </p:sp>
    </p:spTree>
    <p:extLst>
      <p:ext uri="{BB962C8B-B14F-4D97-AF65-F5344CB8AC3E}">
        <p14:creationId xmlns:p14="http://schemas.microsoft.com/office/powerpoint/2010/main" val="3730623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7" name="Shape 5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Synthetic evaluation</a:t>
            </a:r>
          </a:p>
          <a:p>
            <a:r>
              <a:t>Significant improvement of classical detectors</a:t>
            </a:r>
          </a:p>
          <a:p>
            <a:r>
              <a:t>Y axis shows accuracy</a:t>
            </a:r>
          </a:p>
          <a:p>
            <a:r>
              <a:t>X axis shows degree of noise, far right being pure noise image</a:t>
            </a:r>
          </a:p>
        </p:txBody>
      </p:sp>
    </p:spTree>
    <p:extLst>
      <p:ext uri="{BB962C8B-B14F-4D97-AF65-F5344CB8AC3E}">
        <p14:creationId xmlns:p14="http://schemas.microsoft.com/office/powerpoint/2010/main" val="422694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2" name="Shape 5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Works really well on geometric structures</a:t>
            </a:r>
          </a:p>
          <a:p>
            <a:r>
              <a:t>	-Indoors - tables, chairs, windows, doors, tile floors</a:t>
            </a:r>
          </a:p>
          <a:p>
            <a:r>
              <a:t>Unseen textures such as:</a:t>
            </a:r>
          </a:p>
          <a:p>
            <a:r>
              <a:t>	-Text, natural objects and structures</a:t>
            </a:r>
          </a:p>
          <a:p>
            <a:r>
              <a:t>Want the detector to fire on “more stuff”</a:t>
            </a:r>
          </a:p>
        </p:txBody>
      </p:sp>
    </p:spTree>
    <p:extLst>
      <p:ext uri="{BB962C8B-B14F-4D97-AF65-F5344CB8AC3E}">
        <p14:creationId xmlns:p14="http://schemas.microsoft.com/office/powerpoint/2010/main" val="3888438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1" name="Shape 6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 homographies to simulate camera motion</a:t>
            </a:r>
          </a:p>
          <a:p>
            <a:r>
              <a:t>Uses more compute to run net N times</a:t>
            </a:r>
          </a:p>
          <a:p>
            <a:r>
              <a:t>Applied only during training, removed at inference time</a:t>
            </a:r>
          </a:p>
          <a:p>
            <a:r>
              <a:t>Results in Superset of Points, hence superpoint</a:t>
            </a:r>
          </a:p>
        </p:txBody>
      </p:sp>
    </p:spTree>
    <p:extLst>
      <p:ext uri="{BB962C8B-B14F-4D97-AF65-F5344CB8AC3E}">
        <p14:creationId xmlns:p14="http://schemas.microsoft.com/office/powerpoint/2010/main" val="2198073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7" name="Shape 6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TODO: better figure</a:t>
            </a:r>
          </a:p>
          <a:p>
            <a:r>
              <a:t>Homographic Adaptation can be applied iteratively</a:t>
            </a:r>
          </a:p>
          <a:p>
            <a:r>
              <a:t>Started with synthetically trained only version</a:t>
            </a:r>
          </a:p>
          <a:p>
            <a:r>
              <a:t>Under detects initially</a:t>
            </a:r>
          </a:p>
          <a:p>
            <a:r>
              <a:t>Next it begins to detect more, responding more to edges</a:t>
            </a:r>
          </a:p>
          <a:p>
            <a:r>
              <a:t>More training suppresses edges and finds more corner-like responses</a:t>
            </a:r>
          </a:p>
        </p:txBody>
      </p:sp>
    </p:spTree>
    <p:extLst>
      <p:ext uri="{BB962C8B-B14F-4D97-AF65-F5344CB8AC3E}">
        <p14:creationId xmlns:p14="http://schemas.microsoft.com/office/powerpoint/2010/main" val="82059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0" name="Shape 6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Homography is a fundamental image transformation. Homographies are exact for:</a:t>
            </a:r>
          </a:p>
          <a:p>
            <a:r>
              <a:t>	planar scenes</a:t>
            </a:r>
          </a:p>
          <a:p>
            <a:r>
              <a:t>      rotation only motion</a:t>
            </a:r>
          </a:p>
          <a:p>
            <a:r>
              <a:t>      scenes with depths very far away from camera</a:t>
            </a:r>
          </a:p>
          <a:p>
            <a:endParaRPr/>
          </a:p>
          <a:p>
            <a:r>
              <a:t>Mostly planar scenes</a:t>
            </a:r>
          </a:p>
          <a:p>
            <a:r>
              <a:t>50% illumination change, 50% viewpoint change</a:t>
            </a:r>
          </a:p>
        </p:txBody>
      </p:sp>
    </p:spTree>
    <p:extLst>
      <p:ext uri="{BB962C8B-B14F-4D97-AF65-F5344CB8AC3E}">
        <p14:creationId xmlns:p14="http://schemas.microsoft.com/office/powerpoint/2010/main" val="255513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5" name="Shape 6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Single Image at 640x480 VGA resolution with Titan X GPU</a:t>
            </a:r>
          </a:p>
          <a:p>
            <a:r>
              <a:t>Total time (ConvNet + NMS + Interpolation)</a:t>
            </a:r>
          </a:p>
          <a:p>
            <a:r>
              <a:t>ConvNet forward pass time: ~ 14 ms</a:t>
            </a:r>
          </a:p>
          <a:p>
            <a:r>
              <a:t>LIFT not meant for real-time</a:t>
            </a:r>
          </a:p>
          <a:p>
            <a:r>
              <a:t>unoptimized framework</a:t>
            </a:r>
          </a:p>
          <a:p>
            <a:r>
              <a:t>Patch-based system running at 11 different scales</a:t>
            </a:r>
          </a:p>
        </p:txBody>
      </p:sp>
    </p:spTree>
    <p:extLst>
      <p:ext uri="{BB962C8B-B14F-4D97-AF65-F5344CB8AC3E}">
        <p14:creationId xmlns:p14="http://schemas.microsoft.com/office/powerpoint/2010/main" val="4292452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4" name="Shape 7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question we asked ourselves</a:t>
            </a:r>
          </a:p>
          <a:p>
            <a:r>
              <a:t>Trained and evaluated on planar, does it generalize to 3D?</a:t>
            </a:r>
          </a:p>
          <a:p>
            <a:r>
              <a:t>We did not evaluate it quantitatively on 3D</a:t>
            </a:r>
          </a:p>
          <a:p>
            <a:r>
              <a:t>but qualitatively the answer is yes</a:t>
            </a:r>
          </a:p>
          <a:p>
            <a:r>
              <a:t>Homography is a surprisingly good approximation for camera motion</a:t>
            </a:r>
          </a:p>
          <a:p>
            <a:endParaRPr/>
          </a:p>
          <a:p>
            <a:r>
              <a:t>“Connect-the-dots” using nearest neighbor matches</a:t>
            </a:r>
          </a:p>
          <a:p>
            <a:r>
              <a:t>Works across many datasets / input modalities / resolutions!</a:t>
            </a:r>
          </a:p>
        </p:txBody>
      </p:sp>
    </p:spTree>
    <p:extLst>
      <p:ext uri="{BB962C8B-B14F-4D97-AF65-F5344CB8AC3E}">
        <p14:creationId xmlns:p14="http://schemas.microsoft.com/office/powerpoint/2010/main" val="2762279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(ECCV 2012 detection analysis example)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73E46-B820-487E-9290-DBE25681012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65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Attributes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73E46-B820-487E-9290-DBE25681012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7ACDB2-7C05-4893-A468-F328219D2C7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74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17AE7C-562B-4A6A-8F4A-8E41B6A8D52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47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357367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4" name="Shape 3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Our answer, is the SuperPoint Deep SLAM Frontend</a:t>
            </a:r>
          </a:p>
          <a:p>
            <a:r>
              <a:t>Powerful fully convolutional design</a:t>
            </a:r>
          </a:p>
          <a:p>
            <a:r>
              <a:t>Multi-Task Setup: points + descriptors computed jointly</a:t>
            </a:r>
          </a:p>
          <a:p>
            <a:r>
              <a:t>One VGG-like backbone, two heads</a:t>
            </a:r>
          </a:p>
          <a:p>
            <a:r>
              <a:t>Designed for real-time</a:t>
            </a:r>
          </a:p>
          <a:p>
            <a:r>
              <a:t>Multi-task learning setup -&gt; keeps compute low</a:t>
            </a:r>
          </a:p>
          <a:p>
            <a:r>
              <a:t>Learning-free decoder -&gt; keeps compute low</a:t>
            </a:r>
          </a:p>
        </p:txBody>
      </p:sp>
    </p:spTree>
    <p:extLst>
      <p:ext uri="{BB962C8B-B14F-4D97-AF65-F5344CB8AC3E}">
        <p14:creationId xmlns:p14="http://schemas.microsoft.com/office/powerpoint/2010/main" val="3292051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Shape 4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 explicit deconvolution</a:t>
            </a:r>
          </a:p>
          <a:p>
            <a:r>
              <a:t>Each output cell responsible for local 8x8 region</a:t>
            </a:r>
          </a:p>
          <a:p>
            <a:r>
              <a:t>Each 8x8 region essential classifies: is there a point here or not? If so, what is its location?</a:t>
            </a:r>
          </a:p>
        </p:txBody>
      </p:sp>
    </p:spTree>
    <p:extLst>
      <p:ext uri="{BB962C8B-B14F-4D97-AF65-F5344CB8AC3E}">
        <p14:creationId xmlns:p14="http://schemas.microsoft.com/office/powerpoint/2010/main" val="27808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1" name="Shape 4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Also no explicit deconvolution</a:t>
            </a:r>
          </a:p>
          <a:p>
            <a:r>
              <a:t>Interpolate using 2D keypoint into coarse descriptor map</a:t>
            </a:r>
          </a:p>
        </p:txBody>
      </p:sp>
    </p:spTree>
    <p:extLst>
      <p:ext uri="{BB962C8B-B14F-4D97-AF65-F5344CB8AC3E}">
        <p14:creationId xmlns:p14="http://schemas.microsoft.com/office/powerpoint/2010/main" val="182525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0" name="Shape 4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Our answer is</a:t>
            </a:r>
          </a:p>
          <a:p>
            <a:r>
              <a:t>Siamese training inspired by success in dense deep frontend research</a:t>
            </a:r>
          </a:p>
        </p:txBody>
      </p:sp>
    </p:spTree>
    <p:extLst>
      <p:ext uri="{BB962C8B-B14F-4D97-AF65-F5344CB8AC3E}">
        <p14:creationId xmlns:p14="http://schemas.microsoft.com/office/powerpoint/2010/main" val="1682979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8" name="Shape 5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Interest points / keypoints are machine interpretable quantities</a:t>
            </a:r>
          </a:p>
        </p:txBody>
      </p:sp>
    </p:spTree>
    <p:extLst>
      <p:ext uri="{BB962C8B-B14F-4D97-AF65-F5344CB8AC3E}">
        <p14:creationId xmlns:p14="http://schemas.microsoft.com/office/powerpoint/2010/main" val="96517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764798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8D0626-9BA8-4D0B-BC21-A2B26A5733AD}" type="datetimeFigureOut">
              <a:rPr lang="en-US"/>
              <a:pPr>
                <a:defRPr/>
              </a:pPr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7AEE91-7B51-4C74-A56A-2DC8D093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21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gif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2.03245" TargetMode="External"/><Relationship Id="rId2" Type="http://schemas.openxmlformats.org/officeDocument/2006/relationships/hyperlink" Target="https://www.youtube.com/watch?v=Smorg9dffc0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vg/Hierarchical-Localization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3124200" y="1600201"/>
            <a:ext cx="64008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Deep Features and Matching</a:t>
            </a: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2971800" y="3352800"/>
            <a:ext cx="6400800" cy="2971800"/>
          </a:xfrm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3D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for learning </a:t>
            </a:r>
            <a:r>
              <a:rPr lang="en-US" dirty="0" err="1" smtClean="0"/>
              <a:t>keypoint</a:t>
            </a:r>
            <a:r>
              <a:rPr lang="en-US" dirty="0" smtClean="0"/>
              <a:t> detection/representation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6068089" cy="5135563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How to get ground truth for </a:t>
            </a:r>
            <a:r>
              <a:rPr lang="en-US" dirty="0" err="1" smtClean="0"/>
              <a:t>keypoints</a:t>
            </a:r>
            <a:r>
              <a:rPr lang="en-US" dirty="0" smtClean="0"/>
              <a:t>/matches?</a:t>
            </a:r>
          </a:p>
          <a:p>
            <a:endParaRPr lang="en-US" dirty="0"/>
          </a:p>
          <a:p>
            <a:r>
              <a:rPr lang="en-US" dirty="0" smtClean="0"/>
              <a:t>Maintaining precision, given that CNNs typically are low-res feature maps</a:t>
            </a:r>
          </a:p>
          <a:p>
            <a:endParaRPr lang="en-US" dirty="0"/>
          </a:p>
          <a:p>
            <a:r>
              <a:rPr lang="en-US" dirty="0" smtClean="0"/>
              <a:t>Getting diverse enough data for training, or robustness to new data</a:t>
            </a:r>
            <a:endParaRPr lang="en-US" dirty="0"/>
          </a:p>
        </p:txBody>
      </p:sp>
      <p:pic>
        <p:nvPicPr>
          <p:cNvPr id="4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9587926" y="1205920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2"/>
          <p:cNvSpPr>
            <a:spLocks noChangeArrowheads="1"/>
          </p:cNvSpPr>
          <p:nvPr/>
        </p:nvSpPr>
        <p:spPr bwMode="auto">
          <a:xfrm rot="-6419039">
            <a:off x="10508675" y="2415595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sp>
        <p:nvSpPr>
          <p:cNvPr id="6" name="Line 36"/>
          <p:cNvSpPr>
            <a:spLocks noChangeShapeType="1"/>
          </p:cNvSpPr>
          <p:nvPr/>
        </p:nvSpPr>
        <p:spPr bwMode="auto">
          <a:xfrm rot="-6419039">
            <a:off x="10815857" y="1692490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37"/>
          <p:cNvSpPr>
            <a:spLocks noChangeShapeType="1"/>
          </p:cNvSpPr>
          <p:nvPr/>
        </p:nvSpPr>
        <p:spPr bwMode="auto">
          <a:xfrm rot="15180961" flipH="1">
            <a:off x="10815857" y="1692489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 rot="-6419039">
            <a:off x="10022107" y="2756115"/>
            <a:ext cx="63500" cy="65087"/>
            <a:chOff x="1292" y="2205"/>
            <a:chExt cx="46" cy="46"/>
          </a:xfrm>
        </p:grpSpPr>
        <p:sp>
          <p:nvSpPr>
            <p:cNvPr id="9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29"/>
          <p:cNvGrpSpPr>
            <a:grpSpLocks/>
          </p:cNvGrpSpPr>
          <p:nvPr/>
        </p:nvGrpSpPr>
        <p:grpSpPr bwMode="auto">
          <a:xfrm rot="-6419039">
            <a:off x="10188794" y="2443376"/>
            <a:ext cx="63500" cy="65088"/>
            <a:chOff x="1292" y="2205"/>
            <a:chExt cx="46" cy="46"/>
          </a:xfrm>
        </p:grpSpPr>
        <p:sp>
          <p:nvSpPr>
            <p:cNvPr id="12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32"/>
          <p:cNvGrpSpPr>
            <a:grpSpLocks/>
          </p:cNvGrpSpPr>
          <p:nvPr/>
        </p:nvGrpSpPr>
        <p:grpSpPr bwMode="auto">
          <a:xfrm rot="-6419039">
            <a:off x="10448350" y="1574220"/>
            <a:ext cx="63500" cy="63500"/>
            <a:chOff x="1292" y="2205"/>
            <a:chExt cx="46" cy="46"/>
          </a:xfrm>
        </p:grpSpPr>
        <p:sp>
          <p:nvSpPr>
            <p:cNvPr id="15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38"/>
          <p:cNvGrpSpPr>
            <a:grpSpLocks/>
          </p:cNvGrpSpPr>
          <p:nvPr/>
        </p:nvGrpSpPr>
        <p:grpSpPr bwMode="auto">
          <a:xfrm rot="-6419039">
            <a:off x="9723657" y="1894102"/>
            <a:ext cx="65087" cy="63500"/>
            <a:chOff x="1292" y="2205"/>
            <a:chExt cx="46" cy="46"/>
          </a:xfrm>
        </p:grpSpPr>
        <p:sp>
          <p:nvSpPr>
            <p:cNvPr id="18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43"/>
          <p:cNvGrpSpPr>
            <a:grpSpLocks/>
          </p:cNvGrpSpPr>
          <p:nvPr/>
        </p:nvGrpSpPr>
        <p:grpSpPr bwMode="auto">
          <a:xfrm rot="-6419039">
            <a:off x="10684888" y="2558471"/>
            <a:ext cx="65088" cy="65087"/>
            <a:chOff x="1292" y="2205"/>
            <a:chExt cx="46" cy="46"/>
          </a:xfrm>
        </p:grpSpPr>
        <p:sp>
          <p:nvSpPr>
            <p:cNvPr id="21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Rectangle 88"/>
          <p:cNvSpPr>
            <a:spLocks noChangeArrowheads="1"/>
          </p:cNvSpPr>
          <p:nvPr/>
        </p:nvSpPr>
        <p:spPr bwMode="auto">
          <a:xfrm rot="-1019039">
            <a:off x="10084987" y="2683368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24" name="Rectangle 89"/>
          <p:cNvSpPr>
            <a:spLocks noChangeArrowheads="1"/>
          </p:cNvSpPr>
          <p:nvPr/>
        </p:nvSpPr>
        <p:spPr bwMode="auto">
          <a:xfrm rot="-1019039">
            <a:off x="10737451" y="2450006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25" name="Rectangle 90"/>
          <p:cNvSpPr>
            <a:spLocks noChangeArrowheads="1"/>
          </p:cNvSpPr>
          <p:nvPr/>
        </p:nvSpPr>
        <p:spPr bwMode="auto">
          <a:xfrm rot="-1019039">
            <a:off x="10472337" y="1476868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2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6551" y="1424996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7665464" y="2096509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28" name="Group 7"/>
          <p:cNvGrpSpPr>
            <a:grpSpLocks/>
          </p:cNvGrpSpPr>
          <p:nvPr/>
        </p:nvGrpSpPr>
        <p:grpSpPr bwMode="auto">
          <a:xfrm>
            <a:off x="7798814" y="2240971"/>
            <a:ext cx="53975" cy="53975"/>
            <a:chOff x="1292" y="2205"/>
            <a:chExt cx="46" cy="46"/>
          </a:xfrm>
        </p:grpSpPr>
        <p:sp>
          <p:nvSpPr>
            <p:cNvPr id="29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10"/>
          <p:cNvGrpSpPr>
            <a:grpSpLocks/>
          </p:cNvGrpSpPr>
          <p:nvPr/>
        </p:nvGrpSpPr>
        <p:grpSpPr bwMode="auto">
          <a:xfrm>
            <a:off x="7825801" y="1648833"/>
            <a:ext cx="55563" cy="55562"/>
            <a:chOff x="1292" y="2205"/>
            <a:chExt cx="46" cy="46"/>
          </a:xfrm>
        </p:grpSpPr>
        <p:sp>
          <p:nvSpPr>
            <p:cNvPr id="32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13"/>
          <p:cNvGrpSpPr>
            <a:grpSpLocks/>
          </p:cNvGrpSpPr>
          <p:nvPr/>
        </p:nvGrpSpPr>
        <p:grpSpPr bwMode="auto">
          <a:xfrm>
            <a:off x="8040113" y="1863146"/>
            <a:ext cx="55562" cy="55563"/>
            <a:chOff x="1292" y="2205"/>
            <a:chExt cx="46" cy="46"/>
          </a:xfrm>
        </p:grpSpPr>
        <p:sp>
          <p:nvSpPr>
            <p:cNvPr id="35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16"/>
          <p:cNvGrpSpPr>
            <a:grpSpLocks/>
          </p:cNvGrpSpPr>
          <p:nvPr/>
        </p:nvGrpSpPr>
        <p:grpSpPr bwMode="auto">
          <a:xfrm>
            <a:off x="8684638" y="2293358"/>
            <a:ext cx="55562" cy="55562"/>
            <a:chOff x="1292" y="2205"/>
            <a:chExt cx="46" cy="46"/>
          </a:xfrm>
        </p:grpSpPr>
        <p:sp>
          <p:nvSpPr>
            <p:cNvPr id="38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8497314" y="2564821"/>
            <a:ext cx="53975" cy="53975"/>
            <a:chOff x="1292" y="2205"/>
            <a:chExt cx="46" cy="46"/>
          </a:xfrm>
        </p:grpSpPr>
        <p:sp>
          <p:nvSpPr>
            <p:cNvPr id="41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22"/>
          <p:cNvGrpSpPr>
            <a:grpSpLocks/>
          </p:cNvGrpSpPr>
          <p:nvPr/>
        </p:nvGrpSpPr>
        <p:grpSpPr bwMode="auto">
          <a:xfrm>
            <a:off x="8605264" y="1623434"/>
            <a:ext cx="53975" cy="53975"/>
            <a:chOff x="1292" y="2205"/>
            <a:chExt cx="46" cy="46"/>
          </a:xfrm>
        </p:grpSpPr>
        <p:sp>
          <p:nvSpPr>
            <p:cNvPr id="44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" name="Rectangle 91"/>
          <p:cNvSpPr>
            <a:spLocks noChangeArrowheads="1"/>
          </p:cNvSpPr>
          <p:nvPr/>
        </p:nvSpPr>
        <p:spPr bwMode="auto">
          <a:xfrm>
            <a:off x="7852788" y="1567871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7" name="Rectangle 92"/>
          <p:cNvSpPr>
            <a:spLocks noChangeArrowheads="1"/>
          </p:cNvSpPr>
          <p:nvPr/>
        </p:nvSpPr>
        <p:spPr bwMode="auto">
          <a:xfrm>
            <a:off x="7798813" y="2186996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8" name="Rectangle 93"/>
          <p:cNvSpPr>
            <a:spLocks noChangeArrowheads="1"/>
          </p:cNvSpPr>
          <p:nvPr/>
        </p:nvSpPr>
        <p:spPr bwMode="auto">
          <a:xfrm>
            <a:off x="8686226" y="2240970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9" name="Line 96"/>
          <p:cNvSpPr>
            <a:spLocks noChangeShapeType="1"/>
          </p:cNvSpPr>
          <p:nvPr/>
        </p:nvSpPr>
        <p:spPr bwMode="auto">
          <a:xfrm>
            <a:off x="7990900" y="2269545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6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2616" t="31646" r="17409" b="18283"/>
          <a:stretch>
            <a:fillRect/>
          </a:stretch>
        </p:blipFill>
        <p:spPr>
          <a:xfrm>
            <a:off x="4063512" y="1444966"/>
            <a:ext cx="2520712" cy="2032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16554" r="75569" b="3890"/>
          <a:stretch>
            <a:fillRect/>
          </a:stretch>
        </p:blipFill>
        <p:spPr>
          <a:xfrm>
            <a:off x="2295172" y="1152519"/>
            <a:ext cx="1248603" cy="2617803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Line"/>
          <p:cNvSpPr/>
          <p:nvPr/>
        </p:nvSpPr>
        <p:spPr>
          <a:xfrm flipV="1">
            <a:off x="3619744" y="2451074"/>
            <a:ext cx="477929" cy="337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4" name="Line"/>
          <p:cNvSpPr/>
          <p:nvPr/>
        </p:nvSpPr>
        <p:spPr>
          <a:xfrm>
            <a:off x="6924491" y="2989807"/>
            <a:ext cx="573026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5" name="Line"/>
          <p:cNvSpPr/>
          <p:nvPr/>
        </p:nvSpPr>
        <p:spPr>
          <a:xfrm>
            <a:off x="6949133" y="1730611"/>
            <a:ext cx="1" cy="1283949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6" name="Line"/>
          <p:cNvSpPr/>
          <p:nvPr/>
        </p:nvSpPr>
        <p:spPr>
          <a:xfrm>
            <a:off x="6922044" y="1713561"/>
            <a:ext cx="575760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7" name="Keypoint 2D…"/>
          <p:cNvSpPr txBox="1"/>
          <p:nvPr/>
        </p:nvSpPr>
        <p:spPr>
          <a:xfrm>
            <a:off x="8241809" y="1267415"/>
            <a:ext cx="1599005" cy="86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algn="l">
              <a:defRPr sz="2900" b="0"/>
            </a:pPr>
            <a:r>
              <a:rPr sz="2039"/>
              <a:t>Keypoint 2D</a:t>
            </a:r>
          </a:p>
          <a:p>
            <a:pPr algn="l">
              <a:defRPr sz="2900" b="0"/>
            </a:pPr>
            <a:r>
              <a:rPr sz="2039"/>
              <a:t>Locations</a:t>
            </a:r>
          </a:p>
        </p:txBody>
      </p:sp>
      <p:grpSp>
        <p:nvGrpSpPr>
          <p:cNvPr id="341" name="Group"/>
          <p:cNvGrpSpPr/>
          <p:nvPr/>
        </p:nvGrpSpPr>
        <p:grpSpPr>
          <a:xfrm>
            <a:off x="7621033" y="1185636"/>
            <a:ext cx="373900" cy="1031208"/>
            <a:chOff x="0" y="0"/>
            <a:chExt cx="531768" cy="1466606"/>
          </a:xfrm>
        </p:grpSpPr>
        <p:sp>
          <p:nvSpPr>
            <p:cNvPr id="338" name="Shape"/>
            <p:cNvSpPr/>
            <p:nvPr/>
          </p:nvSpPr>
          <p:spPr>
            <a:xfrm>
              <a:off x="201729" y="782"/>
              <a:ext cx="330040" cy="145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78"/>
                  </a:moveTo>
                  <a:lnTo>
                    <a:pt x="21600" y="0"/>
                  </a:lnTo>
                  <a:lnTo>
                    <a:pt x="21600" y="15589"/>
                  </a:lnTo>
                  <a:lnTo>
                    <a:pt x="0" y="21600"/>
                  </a:lnTo>
                  <a:lnTo>
                    <a:pt x="0" y="5778"/>
                  </a:lnTo>
                  <a:close/>
                </a:path>
              </a:pathLst>
            </a:custGeom>
            <a:solidFill>
              <a:srgbClr val="51A7F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39" name="Shape"/>
            <p:cNvSpPr/>
            <p:nvPr/>
          </p:nvSpPr>
          <p:spPr>
            <a:xfrm>
              <a:off x="2568" y="0"/>
              <a:ext cx="526541" cy="3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89"/>
                  </a:moveTo>
                  <a:lnTo>
                    <a:pt x="13595" y="0"/>
                  </a:lnTo>
                  <a:lnTo>
                    <a:pt x="21600" y="116"/>
                  </a:lnTo>
                  <a:lnTo>
                    <a:pt x="8096" y="21600"/>
                  </a:lnTo>
                  <a:lnTo>
                    <a:pt x="0" y="21389"/>
                  </a:lnTo>
                  <a:close/>
                </a:path>
              </a:pathLst>
            </a:custGeom>
            <a:solidFill>
              <a:srgbClr val="51A7F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40" name="Shape"/>
            <p:cNvSpPr/>
            <p:nvPr/>
          </p:nvSpPr>
          <p:spPr>
            <a:xfrm>
              <a:off x="0" y="388952"/>
              <a:ext cx="201413" cy="107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" y="6"/>
                  </a:moveTo>
                  <a:lnTo>
                    <a:pt x="21600" y="0"/>
                  </a:lnTo>
                  <a:lnTo>
                    <a:pt x="21517" y="21588"/>
                  </a:lnTo>
                  <a:lnTo>
                    <a:pt x="0" y="21600"/>
                  </a:lnTo>
                  <a:lnTo>
                    <a:pt x="88" y="6"/>
                  </a:lnTo>
                  <a:close/>
                </a:path>
              </a:pathLst>
            </a:custGeom>
            <a:solidFill>
              <a:srgbClr val="51A7F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342" name="Keypoint Descriptors"/>
          <p:cNvSpPr txBox="1"/>
          <p:nvPr/>
        </p:nvSpPr>
        <p:spPr>
          <a:xfrm>
            <a:off x="8234691" y="2375470"/>
            <a:ext cx="1599004" cy="98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spcBef>
                <a:spcPts val="1700"/>
              </a:spcBef>
              <a:defRPr sz="2900" b="0"/>
            </a:lvl1pPr>
          </a:lstStyle>
          <a:p>
            <a:r>
              <a:rPr sz="2039"/>
              <a:t>Keypoint Descriptors</a:t>
            </a:r>
          </a:p>
        </p:txBody>
      </p:sp>
      <p:sp>
        <p:nvSpPr>
          <p:cNvPr id="343" name="Image"/>
          <p:cNvSpPr txBox="1"/>
          <p:nvPr/>
        </p:nvSpPr>
        <p:spPr>
          <a:xfrm>
            <a:off x="2011872" y="1132363"/>
            <a:ext cx="1159666" cy="544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spcBef>
                <a:spcPts val="1700"/>
              </a:spcBef>
              <a:defRPr sz="2900" b="0"/>
            </a:lvl1pPr>
          </a:lstStyle>
          <a:p>
            <a:r>
              <a:rPr sz="2039"/>
              <a:t>Image</a:t>
            </a:r>
          </a:p>
        </p:txBody>
      </p:sp>
      <p:grpSp>
        <p:nvGrpSpPr>
          <p:cNvPr id="347" name="Group"/>
          <p:cNvGrpSpPr/>
          <p:nvPr/>
        </p:nvGrpSpPr>
        <p:grpSpPr>
          <a:xfrm>
            <a:off x="7588472" y="2413378"/>
            <a:ext cx="526714" cy="955806"/>
            <a:chOff x="0" y="0"/>
            <a:chExt cx="749102" cy="1359368"/>
          </a:xfrm>
        </p:grpSpPr>
        <p:sp>
          <p:nvSpPr>
            <p:cNvPr id="344" name="Shape"/>
            <p:cNvSpPr/>
            <p:nvPr/>
          </p:nvSpPr>
          <p:spPr>
            <a:xfrm>
              <a:off x="464658" y="6746"/>
              <a:ext cx="284445" cy="1347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78"/>
                  </a:moveTo>
                  <a:lnTo>
                    <a:pt x="21600" y="0"/>
                  </a:lnTo>
                  <a:lnTo>
                    <a:pt x="21600" y="15589"/>
                  </a:lnTo>
                  <a:lnTo>
                    <a:pt x="0" y="21600"/>
                  </a:lnTo>
                  <a:lnTo>
                    <a:pt x="0" y="5778"/>
                  </a:lnTo>
                  <a:close/>
                </a:path>
              </a:pathLst>
            </a:custGeom>
            <a:solidFill>
              <a:srgbClr val="51A7F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45" name="Shape"/>
            <p:cNvSpPr/>
            <p:nvPr/>
          </p:nvSpPr>
          <p:spPr>
            <a:xfrm>
              <a:off x="15310" y="0"/>
              <a:ext cx="725555" cy="36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80"/>
                  </a:moveTo>
                  <a:lnTo>
                    <a:pt x="9269" y="1198"/>
                  </a:lnTo>
                  <a:lnTo>
                    <a:pt x="21600" y="0"/>
                  </a:lnTo>
                  <a:lnTo>
                    <a:pt x="12915" y="21600"/>
                  </a:lnTo>
                  <a:lnTo>
                    <a:pt x="0" y="21580"/>
                  </a:lnTo>
                  <a:close/>
                </a:path>
              </a:pathLst>
            </a:custGeom>
            <a:solidFill>
              <a:srgbClr val="51A7F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46" name="Shape"/>
            <p:cNvSpPr/>
            <p:nvPr/>
          </p:nvSpPr>
          <p:spPr>
            <a:xfrm>
              <a:off x="0" y="363221"/>
              <a:ext cx="458820" cy="996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" y="6"/>
                  </a:moveTo>
                  <a:lnTo>
                    <a:pt x="21600" y="0"/>
                  </a:lnTo>
                  <a:lnTo>
                    <a:pt x="21517" y="21588"/>
                  </a:lnTo>
                  <a:lnTo>
                    <a:pt x="0" y="21600"/>
                  </a:lnTo>
                  <a:lnTo>
                    <a:pt x="88" y="6"/>
                  </a:lnTo>
                  <a:close/>
                </a:path>
              </a:pathLst>
            </a:custGeom>
            <a:solidFill>
              <a:srgbClr val="51A7F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348" name="Line"/>
          <p:cNvSpPr/>
          <p:nvPr/>
        </p:nvSpPr>
        <p:spPr>
          <a:xfrm>
            <a:off x="6594412" y="2374496"/>
            <a:ext cx="379363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9" name="ConvNet"/>
          <p:cNvSpPr txBox="1"/>
          <p:nvPr/>
        </p:nvSpPr>
        <p:spPr>
          <a:xfrm>
            <a:off x="4911194" y="1065633"/>
            <a:ext cx="1342478" cy="468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2900" b="0"/>
            </a:lvl1pPr>
          </a:lstStyle>
          <a:p>
            <a:r>
              <a:rPr sz="2039"/>
              <a:t>ConvNet</a:t>
            </a:r>
          </a:p>
        </p:txBody>
      </p:sp>
      <p:sp>
        <p:nvSpPr>
          <p:cNvPr id="350" name="SuperPoint: A Deep SLAM Front-end"/>
          <p:cNvSpPr txBox="1">
            <a:spLocks noGrp="1"/>
          </p:cNvSpPr>
          <p:nvPr>
            <p:ph type="title" idx="4294967295"/>
          </p:nvPr>
        </p:nvSpPr>
        <p:spPr>
          <a:xfrm>
            <a:off x="228600" y="107781"/>
            <a:ext cx="10596069" cy="636987"/>
          </a:xfrm>
          <a:prstGeom prst="rect">
            <a:avLst/>
          </a:prstGeom>
        </p:spPr>
        <p:txBody>
          <a:bodyPr/>
          <a:lstStyle>
            <a:lvl1pPr defTabSz="566674">
              <a:defRPr sz="5238"/>
            </a:lvl1pPr>
          </a:lstStyle>
          <a:p>
            <a:r>
              <a:rPr sz="4000" dirty="0" err="1" smtClean="0"/>
              <a:t>SuperPoint</a:t>
            </a:r>
            <a:endParaRPr sz="4000" dirty="0"/>
          </a:p>
        </p:txBody>
      </p:sp>
      <p:sp>
        <p:nvSpPr>
          <p:cNvPr id="351" name="Powerful fully convolutional design…"/>
          <p:cNvSpPr txBox="1">
            <a:spLocks noGrp="1"/>
          </p:cNvSpPr>
          <p:nvPr>
            <p:ph type="body" sz="half" idx="4294967295"/>
          </p:nvPr>
        </p:nvSpPr>
        <p:spPr>
          <a:xfrm>
            <a:off x="1903758" y="3867393"/>
            <a:ext cx="8542938" cy="1473879"/>
          </a:xfrm>
          <a:prstGeom prst="rect">
            <a:avLst/>
          </a:prstGeom>
        </p:spPr>
        <p:txBody>
          <a:bodyPr/>
          <a:lstStyle/>
          <a:p>
            <a:pPr marL="312528" indent="-312528">
              <a:spcBef>
                <a:spcPts val="703"/>
              </a:spcBef>
              <a:buSzPct val="75000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Points and descriptors computed jointly</a:t>
            </a:r>
          </a:p>
          <a:p>
            <a:pPr marL="712578" lvl="1" indent="-312528">
              <a:spcBef>
                <a:spcPts val="703"/>
              </a:spcBef>
              <a:buSzPct val="75000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Simple</a:t>
            </a:r>
          </a:p>
          <a:p>
            <a:pPr marL="712578" lvl="1" indent="-312528">
              <a:spcBef>
                <a:spcPts val="703"/>
              </a:spcBef>
              <a:buSzPct val="75000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Fast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5073" y="6604084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Slide: T. Malisiewicz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4141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Line"/>
          <p:cNvSpPr/>
          <p:nvPr/>
        </p:nvSpPr>
        <p:spPr>
          <a:xfrm flipV="1">
            <a:off x="2953608" y="2181680"/>
            <a:ext cx="317784" cy="317784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360" name="Group"/>
          <p:cNvGrpSpPr/>
          <p:nvPr/>
        </p:nvGrpSpPr>
        <p:grpSpPr>
          <a:xfrm>
            <a:off x="7345157" y="1325380"/>
            <a:ext cx="249378" cy="1017615"/>
            <a:chOff x="0" y="0"/>
            <a:chExt cx="354669" cy="1447272"/>
          </a:xfrm>
        </p:grpSpPr>
        <p:sp>
          <p:nvSpPr>
            <p:cNvPr id="357" name="Shape"/>
            <p:cNvSpPr/>
            <p:nvPr/>
          </p:nvSpPr>
          <p:spPr>
            <a:xfrm>
              <a:off x="60341" y="848"/>
              <a:ext cx="294329" cy="1443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78"/>
                  </a:moveTo>
                  <a:lnTo>
                    <a:pt x="21600" y="0"/>
                  </a:lnTo>
                  <a:lnTo>
                    <a:pt x="21600" y="15589"/>
                  </a:lnTo>
                  <a:lnTo>
                    <a:pt x="0" y="21600"/>
                  </a:lnTo>
                  <a:lnTo>
                    <a:pt x="0" y="5778"/>
                  </a:lnTo>
                  <a:close/>
                </a:path>
              </a:pathLst>
            </a:cu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58" name="Shape"/>
            <p:cNvSpPr/>
            <p:nvPr/>
          </p:nvSpPr>
          <p:spPr>
            <a:xfrm>
              <a:off x="1469" y="0"/>
              <a:ext cx="352839" cy="38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39"/>
                  </a:moveTo>
                  <a:lnTo>
                    <a:pt x="18092" y="34"/>
                  </a:lnTo>
                  <a:lnTo>
                    <a:pt x="21600" y="0"/>
                  </a:lnTo>
                  <a:lnTo>
                    <a:pt x="3628" y="21600"/>
                  </a:lnTo>
                  <a:lnTo>
                    <a:pt x="0" y="21539"/>
                  </a:lnTo>
                  <a:close/>
                </a:path>
              </a:pathLst>
            </a:cu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59" name="Shape"/>
            <p:cNvSpPr/>
            <p:nvPr/>
          </p:nvSpPr>
          <p:spPr>
            <a:xfrm>
              <a:off x="0" y="386633"/>
              <a:ext cx="58567" cy="1060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" y="6"/>
                  </a:moveTo>
                  <a:lnTo>
                    <a:pt x="21600" y="0"/>
                  </a:lnTo>
                  <a:lnTo>
                    <a:pt x="21517" y="21588"/>
                  </a:lnTo>
                  <a:lnTo>
                    <a:pt x="0" y="21600"/>
                  </a:lnTo>
                  <a:lnTo>
                    <a:pt x="88" y="6"/>
                  </a:lnTo>
                  <a:close/>
                </a:path>
              </a:pathLst>
            </a:cu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361" name="W"/>
          <p:cNvSpPr txBox="1"/>
          <p:nvPr/>
        </p:nvSpPr>
        <p:spPr>
          <a:xfrm>
            <a:off x="7124489" y="1221186"/>
            <a:ext cx="249378" cy="27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500"/>
            </a:lvl1pPr>
          </a:lstStyle>
          <a:p>
            <a:r>
              <a:rPr sz="1758"/>
              <a:t>W</a:t>
            </a:r>
          </a:p>
        </p:txBody>
      </p:sp>
      <p:sp>
        <p:nvSpPr>
          <p:cNvPr id="362" name="H"/>
          <p:cNvSpPr txBox="1"/>
          <p:nvPr/>
        </p:nvSpPr>
        <p:spPr>
          <a:xfrm>
            <a:off x="7052590" y="2028000"/>
            <a:ext cx="249378" cy="27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500"/>
            </a:lvl1pPr>
          </a:lstStyle>
          <a:p>
            <a:r>
              <a:rPr sz="1758"/>
              <a:t>H</a:t>
            </a:r>
          </a:p>
        </p:txBody>
      </p:sp>
      <p:sp>
        <p:nvSpPr>
          <p:cNvPr id="363" name="1"/>
          <p:cNvSpPr txBox="1"/>
          <p:nvPr/>
        </p:nvSpPr>
        <p:spPr>
          <a:xfrm>
            <a:off x="7395681" y="2223873"/>
            <a:ext cx="230424" cy="297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500"/>
            </a:lvl1pPr>
          </a:lstStyle>
          <a:p>
            <a:r>
              <a:rPr sz="1758"/>
              <a:t>1</a:t>
            </a:r>
          </a:p>
        </p:txBody>
      </p:sp>
      <p:sp>
        <p:nvSpPr>
          <p:cNvPr id="364" name="Line"/>
          <p:cNvSpPr/>
          <p:nvPr/>
        </p:nvSpPr>
        <p:spPr>
          <a:xfrm>
            <a:off x="7647962" y="1852562"/>
            <a:ext cx="297856" cy="184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47"/>
          </a:p>
        </p:txBody>
      </p:sp>
      <p:sp>
        <p:nvSpPr>
          <p:cNvPr id="365" name="Rectangle"/>
          <p:cNvSpPr/>
          <p:nvPr/>
        </p:nvSpPr>
        <p:spPr>
          <a:xfrm>
            <a:off x="3382550" y="944656"/>
            <a:ext cx="5288640" cy="182083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6" name="Softmax + Reshape"/>
          <p:cNvSpPr/>
          <p:nvPr/>
        </p:nvSpPr>
        <p:spPr>
          <a:xfrm>
            <a:off x="6103023" y="1616050"/>
            <a:ext cx="879877" cy="543645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sz="1400" dirty="0" err="1"/>
              <a:t>Softmax</a:t>
            </a:r>
            <a:r>
              <a:rPr sz="1400" dirty="0"/>
              <a:t> + Reshape</a:t>
            </a:r>
          </a:p>
        </p:txBody>
      </p:sp>
      <p:sp>
        <p:nvSpPr>
          <p:cNvPr id="367" name="Square"/>
          <p:cNvSpPr/>
          <p:nvPr/>
        </p:nvSpPr>
        <p:spPr>
          <a:xfrm>
            <a:off x="5799312" y="1420502"/>
            <a:ext cx="6967" cy="98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371" name="Group"/>
          <p:cNvGrpSpPr/>
          <p:nvPr/>
        </p:nvGrpSpPr>
        <p:grpSpPr>
          <a:xfrm>
            <a:off x="5087561" y="1358260"/>
            <a:ext cx="480714" cy="969497"/>
            <a:chOff x="0" y="0"/>
            <a:chExt cx="683681" cy="1378839"/>
          </a:xfrm>
        </p:grpSpPr>
        <p:sp>
          <p:nvSpPr>
            <p:cNvPr id="368" name="Shape"/>
            <p:cNvSpPr/>
            <p:nvPr/>
          </p:nvSpPr>
          <p:spPr>
            <a:xfrm>
              <a:off x="372475" y="7401"/>
              <a:ext cx="310547" cy="1371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78"/>
                  </a:moveTo>
                  <a:lnTo>
                    <a:pt x="21600" y="0"/>
                  </a:lnTo>
                  <a:lnTo>
                    <a:pt x="21600" y="15589"/>
                  </a:lnTo>
                  <a:lnTo>
                    <a:pt x="0" y="21600"/>
                  </a:lnTo>
                  <a:lnTo>
                    <a:pt x="0" y="5778"/>
                  </a:lnTo>
                  <a:close/>
                </a:path>
              </a:pathLst>
            </a:cu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69" name="Shape"/>
            <p:cNvSpPr/>
            <p:nvPr/>
          </p:nvSpPr>
          <p:spPr>
            <a:xfrm>
              <a:off x="0" y="368932"/>
              <a:ext cx="373045" cy="996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" y="6"/>
                  </a:moveTo>
                  <a:lnTo>
                    <a:pt x="21600" y="0"/>
                  </a:lnTo>
                  <a:lnTo>
                    <a:pt x="21517" y="21588"/>
                  </a:lnTo>
                  <a:lnTo>
                    <a:pt x="0" y="21600"/>
                  </a:lnTo>
                  <a:lnTo>
                    <a:pt x="88" y="6"/>
                  </a:lnTo>
                  <a:close/>
                </a:path>
              </a:pathLst>
            </a:cu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70" name="Shape"/>
            <p:cNvSpPr/>
            <p:nvPr/>
          </p:nvSpPr>
          <p:spPr>
            <a:xfrm>
              <a:off x="2533" y="0"/>
              <a:ext cx="681149" cy="369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43"/>
                  </a:moveTo>
                  <a:lnTo>
                    <a:pt x="9848" y="0"/>
                  </a:lnTo>
                  <a:lnTo>
                    <a:pt x="21600" y="261"/>
                  </a:lnTo>
                  <a:lnTo>
                    <a:pt x="11832" y="21600"/>
                  </a:lnTo>
                  <a:lnTo>
                    <a:pt x="0" y="21443"/>
                  </a:lnTo>
                  <a:close/>
                </a:path>
              </a:pathLst>
            </a:cu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375" name="Group"/>
          <p:cNvGrpSpPr/>
          <p:nvPr/>
        </p:nvGrpSpPr>
        <p:grpSpPr>
          <a:xfrm>
            <a:off x="4040715" y="1329096"/>
            <a:ext cx="313814" cy="1152718"/>
            <a:chOff x="0" y="0"/>
            <a:chExt cx="446311" cy="1639420"/>
          </a:xfrm>
        </p:grpSpPr>
        <p:sp>
          <p:nvSpPr>
            <p:cNvPr id="372" name="Shape"/>
            <p:cNvSpPr/>
            <p:nvPr/>
          </p:nvSpPr>
          <p:spPr>
            <a:xfrm>
              <a:off x="75933" y="960"/>
              <a:ext cx="370379" cy="163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78"/>
                  </a:moveTo>
                  <a:lnTo>
                    <a:pt x="21600" y="0"/>
                  </a:lnTo>
                  <a:lnTo>
                    <a:pt x="21600" y="15589"/>
                  </a:lnTo>
                  <a:lnTo>
                    <a:pt x="0" y="21600"/>
                  </a:lnTo>
                  <a:lnTo>
                    <a:pt x="0" y="5778"/>
                  </a:lnTo>
                  <a:close/>
                </a:path>
              </a:pathLst>
            </a:cu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73" name="Shape"/>
            <p:cNvSpPr/>
            <p:nvPr/>
          </p:nvSpPr>
          <p:spPr>
            <a:xfrm>
              <a:off x="1848" y="0"/>
              <a:ext cx="444008" cy="436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39"/>
                  </a:moveTo>
                  <a:lnTo>
                    <a:pt x="18092" y="34"/>
                  </a:lnTo>
                  <a:lnTo>
                    <a:pt x="21600" y="0"/>
                  </a:lnTo>
                  <a:lnTo>
                    <a:pt x="3628" y="21600"/>
                  </a:lnTo>
                  <a:lnTo>
                    <a:pt x="0" y="21539"/>
                  </a:lnTo>
                  <a:close/>
                </a:path>
              </a:pathLst>
            </a:cu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374" name="Shape"/>
            <p:cNvSpPr/>
            <p:nvPr/>
          </p:nvSpPr>
          <p:spPr>
            <a:xfrm>
              <a:off x="0" y="437964"/>
              <a:ext cx="73700" cy="1201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" y="6"/>
                  </a:moveTo>
                  <a:lnTo>
                    <a:pt x="21600" y="0"/>
                  </a:lnTo>
                  <a:lnTo>
                    <a:pt x="21517" y="21588"/>
                  </a:lnTo>
                  <a:lnTo>
                    <a:pt x="0" y="21600"/>
                  </a:lnTo>
                  <a:lnTo>
                    <a:pt x="88" y="6"/>
                  </a:lnTo>
                  <a:close/>
                </a:path>
              </a:pathLst>
            </a:cu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376" name="Square"/>
          <p:cNvSpPr/>
          <p:nvPr/>
        </p:nvSpPr>
        <p:spPr>
          <a:xfrm>
            <a:off x="4553883" y="1396493"/>
            <a:ext cx="7052" cy="100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7" name="Line"/>
          <p:cNvSpPr/>
          <p:nvPr/>
        </p:nvSpPr>
        <p:spPr>
          <a:xfrm>
            <a:off x="4461385" y="1843008"/>
            <a:ext cx="441037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8" name="Line"/>
          <p:cNvSpPr/>
          <p:nvPr/>
        </p:nvSpPr>
        <p:spPr>
          <a:xfrm>
            <a:off x="5694432" y="1842735"/>
            <a:ext cx="296220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9" name="Convolution"/>
          <p:cNvSpPr txBox="1"/>
          <p:nvPr/>
        </p:nvSpPr>
        <p:spPr>
          <a:xfrm>
            <a:off x="3491256" y="992311"/>
            <a:ext cx="1350026" cy="28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100"/>
            </a:lvl1pPr>
          </a:lstStyle>
          <a:p>
            <a:r>
              <a:rPr sz="1477"/>
              <a:t>Convolution</a:t>
            </a:r>
          </a:p>
        </p:txBody>
      </p:sp>
      <p:sp>
        <p:nvSpPr>
          <p:cNvPr id="380" name="W/8"/>
          <p:cNvSpPr txBox="1"/>
          <p:nvPr/>
        </p:nvSpPr>
        <p:spPr>
          <a:xfrm>
            <a:off x="4670546" y="1296555"/>
            <a:ext cx="481975" cy="297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r>
              <a:t>W/8</a:t>
            </a:r>
          </a:p>
        </p:txBody>
      </p:sp>
      <p:sp>
        <p:nvSpPr>
          <p:cNvPr id="381" name="H/8"/>
          <p:cNvSpPr txBox="1"/>
          <p:nvPr/>
        </p:nvSpPr>
        <p:spPr>
          <a:xfrm>
            <a:off x="4556262" y="1958460"/>
            <a:ext cx="441350" cy="409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r>
              <a:t>H/8</a:t>
            </a:r>
          </a:p>
        </p:txBody>
      </p:sp>
      <p:sp>
        <p:nvSpPr>
          <p:cNvPr id="382" name="65"/>
          <p:cNvSpPr txBox="1"/>
          <p:nvPr/>
        </p:nvSpPr>
        <p:spPr>
          <a:xfrm>
            <a:off x="4946826" y="2324719"/>
            <a:ext cx="508762" cy="360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r>
              <a:t>65</a:t>
            </a:r>
          </a:p>
        </p:txBody>
      </p:sp>
      <p:sp>
        <p:nvSpPr>
          <p:cNvPr id="383" name="Keypoint / Interest Point Decoder"/>
          <p:cNvSpPr txBox="1">
            <a:spLocks noGrp="1"/>
          </p:cNvSpPr>
          <p:nvPr>
            <p:ph type="title" idx="4294967295"/>
          </p:nvPr>
        </p:nvSpPr>
        <p:spPr>
          <a:xfrm>
            <a:off x="267684" y="102913"/>
            <a:ext cx="9769674" cy="723966"/>
          </a:xfrm>
          <a:prstGeom prst="rect">
            <a:avLst/>
          </a:prstGeom>
        </p:spPr>
        <p:txBody>
          <a:bodyPr/>
          <a:lstStyle>
            <a:lvl1pPr defTabSz="426466">
              <a:defRPr sz="5840"/>
            </a:lvl1pPr>
          </a:lstStyle>
          <a:p>
            <a:r>
              <a:rPr sz="4400" dirty="0" err="1"/>
              <a:t>Keypoint</a:t>
            </a:r>
            <a:r>
              <a:rPr sz="4400" dirty="0"/>
              <a:t> / Interest Point Decoder</a:t>
            </a:r>
          </a:p>
        </p:txBody>
      </p:sp>
      <p:sp>
        <p:nvSpPr>
          <p:cNvPr id="384" name="NMS"/>
          <p:cNvSpPr/>
          <p:nvPr/>
        </p:nvSpPr>
        <p:spPr>
          <a:xfrm>
            <a:off x="7981569" y="1653760"/>
            <a:ext cx="599960" cy="416790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r>
              <a:rPr sz="1547"/>
              <a:t>NMS</a:t>
            </a:r>
          </a:p>
        </p:txBody>
      </p:sp>
      <p:sp>
        <p:nvSpPr>
          <p:cNvPr id="385" name="Line"/>
          <p:cNvSpPr/>
          <p:nvPr/>
        </p:nvSpPr>
        <p:spPr>
          <a:xfrm>
            <a:off x="7020768" y="1842293"/>
            <a:ext cx="297856" cy="184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47"/>
          </a:p>
        </p:txBody>
      </p:sp>
      <p:sp>
        <p:nvSpPr>
          <p:cNvPr id="386" name="Line"/>
          <p:cNvSpPr/>
          <p:nvPr/>
        </p:nvSpPr>
        <p:spPr>
          <a:xfrm>
            <a:off x="8725900" y="1875605"/>
            <a:ext cx="297856" cy="184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47"/>
          </a:p>
        </p:txBody>
      </p:sp>
      <p:sp>
        <p:nvSpPr>
          <p:cNvPr id="387" name="2D (x,y) keypoints"/>
          <p:cNvSpPr txBox="1"/>
          <p:nvPr/>
        </p:nvSpPr>
        <p:spPr>
          <a:xfrm>
            <a:off x="9172978" y="1561822"/>
            <a:ext cx="1262995" cy="65210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500"/>
            </a:lvl1pPr>
          </a:lstStyle>
          <a:p>
            <a:r>
              <a:rPr sz="1758"/>
              <a:t>2D (x,y) keypoints</a:t>
            </a:r>
          </a:p>
        </p:txBody>
      </p:sp>
      <p:sp>
        <p:nvSpPr>
          <p:cNvPr id="388" name="No deconvolution layers…"/>
          <p:cNvSpPr txBox="1">
            <a:spLocks noGrp="1"/>
          </p:cNvSpPr>
          <p:nvPr>
            <p:ph type="body" sz="half" idx="4294967295"/>
          </p:nvPr>
        </p:nvSpPr>
        <p:spPr>
          <a:xfrm>
            <a:off x="852706" y="5254314"/>
            <a:ext cx="9583267" cy="1563256"/>
          </a:xfrm>
          <a:prstGeom prst="rect">
            <a:avLst/>
          </a:prstGeom>
        </p:spPr>
        <p:txBody>
          <a:bodyPr/>
          <a:lstStyle/>
          <a:p>
            <a:pPr marL="276810" indent="-276810">
              <a:spcBef>
                <a:spcPts val="1266"/>
              </a:spcBef>
              <a:buSzPct val="75000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/>
              <a:t>No deconvolution layers</a:t>
            </a:r>
          </a:p>
          <a:p>
            <a:pPr marL="276810" indent="-276810">
              <a:spcBef>
                <a:spcPts val="1266"/>
              </a:spcBef>
              <a:buSzPct val="75000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/>
              <a:t>Each output cell responsible for local 8x8 region</a:t>
            </a:r>
          </a:p>
        </p:txBody>
      </p:sp>
      <p:grpSp>
        <p:nvGrpSpPr>
          <p:cNvPr id="393" name="Group"/>
          <p:cNvGrpSpPr/>
          <p:nvPr/>
        </p:nvGrpSpPr>
        <p:grpSpPr>
          <a:xfrm>
            <a:off x="5398627" y="1739200"/>
            <a:ext cx="101251" cy="277301"/>
            <a:chOff x="0" y="0"/>
            <a:chExt cx="144001" cy="394382"/>
          </a:xfrm>
        </p:grpSpPr>
        <p:sp>
          <p:nvSpPr>
            <p:cNvPr id="389" name="Line"/>
            <p:cNvSpPr/>
            <p:nvPr/>
          </p:nvSpPr>
          <p:spPr>
            <a:xfrm flipV="1">
              <a:off x="-1" y="869"/>
              <a:ext cx="135772" cy="16381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90" name="Line"/>
            <p:cNvSpPr/>
            <p:nvPr/>
          </p:nvSpPr>
          <p:spPr>
            <a:xfrm flipV="1">
              <a:off x="8230" y="228081"/>
              <a:ext cx="135772" cy="16381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91" name="Line"/>
            <p:cNvSpPr/>
            <p:nvPr/>
          </p:nvSpPr>
          <p:spPr>
            <a:xfrm flipV="1">
              <a:off x="11941" y="143943"/>
              <a:ext cx="1" cy="2504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392" name="Line"/>
            <p:cNvSpPr/>
            <p:nvPr/>
          </p:nvSpPr>
          <p:spPr>
            <a:xfrm flipV="1">
              <a:off x="135207" y="-1"/>
              <a:ext cx="1" cy="2504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p:sp>
        <p:nvSpPr>
          <p:cNvPr id="394" name="Line"/>
          <p:cNvSpPr/>
          <p:nvPr/>
        </p:nvSpPr>
        <p:spPr>
          <a:xfrm>
            <a:off x="5434157" y="1800330"/>
            <a:ext cx="509376" cy="1343569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395" name="Line"/>
          <p:cNvSpPr/>
          <p:nvPr/>
        </p:nvSpPr>
        <p:spPr>
          <a:xfrm>
            <a:off x="5448666" y="1953732"/>
            <a:ext cx="316896" cy="2809045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396" name="8x8 = 64 Possible Locations + 1 Dustbin"/>
          <p:cNvSpPr txBox="1"/>
          <p:nvPr/>
        </p:nvSpPr>
        <p:spPr>
          <a:xfrm>
            <a:off x="5755137" y="4657972"/>
            <a:ext cx="4942530" cy="552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500"/>
            </a:lvl1pPr>
          </a:lstStyle>
          <a:p>
            <a:r>
              <a:rPr sz="1758"/>
              <a:t>8x8 = 64 Possible Locations + 1 Dustbin</a:t>
            </a:r>
          </a:p>
        </p:txBody>
      </p:sp>
      <p:grpSp>
        <p:nvGrpSpPr>
          <p:cNvPr id="422" name="Group"/>
          <p:cNvGrpSpPr/>
          <p:nvPr/>
        </p:nvGrpSpPr>
        <p:grpSpPr>
          <a:xfrm>
            <a:off x="5784929" y="2938843"/>
            <a:ext cx="5038907" cy="1815456"/>
            <a:chOff x="0" y="0"/>
            <a:chExt cx="7166444" cy="2581981"/>
          </a:xfrm>
        </p:grpSpPr>
        <p:sp>
          <p:nvSpPr>
            <p:cNvPr id="397" name="Per cell 8x8 2D Location Classifier"/>
            <p:cNvSpPr txBox="1"/>
            <p:nvPr/>
          </p:nvSpPr>
          <p:spPr>
            <a:xfrm>
              <a:off x="664428" y="0"/>
              <a:ext cx="6074746" cy="71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/>
              </a:lvl1pPr>
            </a:lstStyle>
            <a:p>
              <a:r>
                <a:rPr sz="1828"/>
                <a:t>Per cell 8x8 2D Location Classifier</a:t>
              </a:r>
            </a:p>
          </p:txBody>
        </p:sp>
        <p:grpSp>
          <p:nvGrpSpPr>
            <p:cNvPr id="400" name="Group"/>
            <p:cNvGrpSpPr/>
            <p:nvPr/>
          </p:nvGrpSpPr>
          <p:grpSpPr>
            <a:xfrm>
              <a:off x="608140" y="554605"/>
              <a:ext cx="5620936" cy="2027377"/>
              <a:chOff x="0" y="0"/>
              <a:chExt cx="5620934" cy="2027375"/>
            </a:xfrm>
          </p:grpSpPr>
          <p:sp>
            <p:nvSpPr>
              <p:cNvPr id="398" name="Line"/>
              <p:cNvSpPr/>
              <p:nvPr/>
            </p:nvSpPr>
            <p:spPr>
              <a:xfrm flipV="1">
                <a:off x="58643" y="0"/>
                <a:ext cx="1" cy="2027376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  <p:sp>
            <p:nvSpPr>
              <p:cNvPr id="399" name="Line"/>
              <p:cNvSpPr/>
              <p:nvPr/>
            </p:nvSpPr>
            <p:spPr>
              <a:xfrm>
                <a:off x="0" y="2003846"/>
                <a:ext cx="5620935" cy="1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547"/>
              </a:p>
            </p:txBody>
          </p:sp>
        </p:grpSp>
        <p:sp>
          <p:nvSpPr>
            <p:cNvPr id="401" name="Probability"/>
            <p:cNvSpPr txBox="1"/>
            <p:nvPr/>
          </p:nvSpPr>
          <p:spPr>
            <a:xfrm rot="16200000">
              <a:off x="-779168" y="1321619"/>
              <a:ext cx="2038270" cy="4799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100"/>
              </a:lvl1pPr>
            </a:lstStyle>
            <a:p>
              <a:r>
                <a:rPr sz="1477"/>
                <a:t>Probability</a:t>
              </a:r>
            </a:p>
          </p:txBody>
        </p:sp>
        <p:sp>
          <p:nvSpPr>
            <p:cNvPr id="402" name="Rectangle"/>
            <p:cNvSpPr/>
            <p:nvPr/>
          </p:nvSpPr>
          <p:spPr>
            <a:xfrm>
              <a:off x="789278" y="2360673"/>
              <a:ext cx="197270" cy="142601"/>
            </a:xfrm>
            <a:prstGeom prst="rect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03" name="Rectangle"/>
            <p:cNvSpPr/>
            <p:nvPr/>
          </p:nvSpPr>
          <p:spPr>
            <a:xfrm>
              <a:off x="1054925" y="2179193"/>
              <a:ext cx="197270" cy="324082"/>
            </a:xfrm>
            <a:prstGeom prst="rect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04" name="Rectangle"/>
            <p:cNvSpPr/>
            <p:nvPr/>
          </p:nvSpPr>
          <p:spPr>
            <a:xfrm>
              <a:off x="1320575" y="2288100"/>
              <a:ext cx="198992" cy="215175"/>
            </a:xfrm>
            <a:prstGeom prst="rect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05" name="Rectangle"/>
            <p:cNvSpPr/>
            <p:nvPr/>
          </p:nvSpPr>
          <p:spPr>
            <a:xfrm>
              <a:off x="1587947" y="2282036"/>
              <a:ext cx="197270" cy="221238"/>
            </a:xfrm>
            <a:prstGeom prst="rect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06" name="Rectangle"/>
            <p:cNvSpPr/>
            <p:nvPr/>
          </p:nvSpPr>
          <p:spPr>
            <a:xfrm>
              <a:off x="1853594" y="1950158"/>
              <a:ext cx="197270" cy="553116"/>
            </a:xfrm>
            <a:prstGeom prst="rect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07" name="Square"/>
            <p:cNvSpPr/>
            <p:nvPr/>
          </p:nvSpPr>
          <p:spPr>
            <a:xfrm>
              <a:off x="2119245" y="2286427"/>
              <a:ext cx="219390" cy="216847"/>
            </a:xfrm>
            <a:prstGeom prst="rect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08" name="Oval"/>
            <p:cNvSpPr/>
            <p:nvPr/>
          </p:nvSpPr>
          <p:spPr>
            <a:xfrm>
              <a:off x="2523673" y="2236890"/>
              <a:ext cx="147151" cy="1308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09" name="Oval"/>
            <p:cNvSpPr/>
            <p:nvPr/>
          </p:nvSpPr>
          <p:spPr>
            <a:xfrm>
              <a:off x="2748780" y="2236890"/>
              <a:ext cx="147152" cy="1308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10" name="Oval"/>
            <p:cNvSpPr/>
            <p:nvPr/>
          </p:nvSpPr>
          <p:spPr>
            <a:xfrm>
              <a:off x="2971052" y="2236890"/>
              <a:ext cx="147152" cy="13081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11" name="Rectangle"/>
            <p:cNvSpPr/>
            <p:nvPr/>
          </p:nvSpPr>
          <p:spPr>
            <a:xfrm>
              <a:off x="3237213" y="2355599"/>
              <a:ext cx="197270" cy="142602"/>
            </a:xfrm>
            <a:prstGeom prst="rect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12" name="Rectangle"/>
            <p:cNvSpPr/>
            <p:nvPr/>
          </p:nvSpPr>
          <p:spPr>
            <a:xfrm>
              <a:off x="3502860" y="2174119"/>
              <a:ext cx="197270" cy="324082"/>
            </a:xfrm>
            <a:prstGeom prst="rect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13" name="Rectangle"/>
            <p:cNvSpPr/>
            <p:nvPr/>
          </p:nvSpPr>
          <p:spPr>
            <a:xfrm>
              <a:off x="3768511" y="2359451"/>
              <a:ext cx="198992" cy="138750"/>
            </a:xfrm>
            <a:prstGeom prst="rect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14" name="Rectangle"/>
            <p:cNvSpPr/>
            <p:nvPr/>
          </p:nvSpPr>
          <p:spPr>
            <a:xfrm>
              <a:off x="4035881" y="702647"/>
              <a:ext cx="197270" cy="1795554"/>
            </a:xfrm>
            <a:prstGeom prst="rect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15" name="Rectangle"/>
            <p:cNvSpPr/>
            <p:nvPr/>
          </p:nvSpPr>
          <p:spPr>
            <a:xfrm>
              <a:off x="4301530" y="2029429"/>
              <a:ext cx="197270" cy="468772"/>
            </a:xfrm>
            <a:prstGeom prst="rect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16" name="Square"/>
            <p:cNvSpPr/>
            <p:nvPr/>
          </p:nvSpPr>
          <p:spPr>
            <a:xfrm>
              <a:off x="4567180" y="2281354"/>
              <a:ext cx="219390" cy="216846"/>
            </a:xfrm>
            <a:prstGeom prst="rect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17" name="Rectangle"/>
            <p:cNvSpPr/>
            <p:nvPr/>
          </p:nvSpPr>
          <p:spPr>
            <a:xfrm>
              <a:off x="4861090" y="2369990"/>
              <a:ext cx="219390" cy="128210"/>
            </a:xfrm>
            <a:prstGeom prst="rect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18" name="Rectangle"/>
            <p:cNvSpPr/>
            <p:nvPr/>
          </p:nvSpPr>
          <p:spPr>
            <a:xfrm>
              <a:off x="5454008" y="2185161"/>
              <a:ext cx="220841" cy="31142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19" name="Square"/>
            <p:cNvSpPr/>
            <p:nvPr/>
          </p:nvSpPr>
          <p:spPr>
            <a:xfrm>
              <a:off x="5148353" y="2284418"/>
              <a:ext cx="219390" cy="216847"/>
            </a:xfrm>
            <a:prstGeom prst="rect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20" name="Dustbin"/>
            <p:cNvSpPr txBox="1"/>
            <p:nvPr/>
          </p:nvSpPr>
          <p:spPr>
            <a:xfrm>
              <a:off x="5339059" y="1434013"/>
              <a:ext cx="1827386" cy="619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100"/>
              </a:lvl1pPr>
            </a:lstStyle>
            <a:p>
              <a:r>
                <a:rPr sz="1477"/>
                <a:t>Dustbin</a:t>
              </a:r>
            </a:p>
          </p:txBody>
        </p:sp>
        <p:sp>
          <p:nvSpPr>
            <p:cNvPr id="421" name="Line"/>
            <p:cNvSpPr/>
            <p:nvPr/>
          </p:nvSpPr>
          <p:spPr>
            <a:xfrm flipV="1">
              <a:off x="5604606" y="1956885"/>
              <a:ext cx="445530" cy="3378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p:sp>
        <p:nvSpPr>
          <p:cNvPr id="423" name="Line"/>
          <p:cNvSpPr/>
          <p:nvPr/>
        </p:nvSpPr>
        <p:spPr>
          <a:xfrm>
            <a:off x="3490697" y="1852205"/>
            <a:ext cx="441037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2616" t="31646" r="17409" b="18283"/>
          <a:stretch>
            <a:fillRect/>
          </a:stretch>
        </p:blipFill>
        <p:spPr>
          <a:xfrm>
            <a:off x="1685650" y="2341014"/>
            <a:ext cx="1127733" cy="909480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shared…"/>
          <p:cNvSpPr txBox="1"/>
          <p:nvPr/>
        </p:nvSpPr>
        <p:spPr>
          <a:xfrm>
            <a:off x="1564647" y="1635058"/>
            <a:ext cx="1546898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shared</a:t>
            </a:r>
          </a:p>
          <a:p>
            <a:r>
              <a:t>representation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5073" y="6604084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Slide: T. Malisiewicz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841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Descriptor Decoder"/>
          <p:cNvSpPr>
            <a:spLocks noGrp="1"/>
          </p:cNvSpPr>
          <p:nvPr>
            <p:ph type="title"/>
          </p:nvPr>
        </p:nvSpPr>
        <p:spPr>
          <a:xfrm>
            <a:off x="594104" y="140233"/>
            <a:ext cx="7804547" cy="951902"/>
          </a:xfrm>
          <a:prstGeom prst="rect">
            <a:avLst/>
          </a:prstGeom>
        </p:spPr>
        <p:txBody>
          <a:bodyPr/>
          <a:lstStyle/>
          <a:p>
            <a:r>
              <a:rPr sz="4400" dirty="0"/>
              <a:t>Descriptor Decoder</a:t>
            </a:r>
          </a:p>
        </p:txBody>
      </p:sp>
      <p:sp>
        <p:nvSpPr>
          <p:cNvPr id="430" name="Rectangle"/>
          <p:cNvSpPr/>
          <p:nvPr/>
        </p:nvSpPr>
        <p:spPr>
          <a:xfrm>
            <a:off x="3597514" y="5007713"/>
            <a:ext cx="4937863" cy="1427072"/>
          </a:xfrm>
          <a:prstGeom prst="rect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31" name="Interpolate"/>
          <p:cNvSpPr/>
          <p:nvPr/>
        </p:nvSpPr>
        <p:spPr>
          <a:xfrm>
            <a:off x="6019899" y="5515789"/>
            <a:ext cx="1048067" cy="477011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rPr sz="1617"/>
              <a:t>Interpolate</a:t>
            </a:r>
          </a:p>
        </p:txBody>
      </p:sp>
      <p:sp>
        <p:nvSpPr>
          <p:cNvPr id="432" name="L2 Normalize"/>
          <p:cNvSpPr/>
          <p:nvPr/>
        </p:nvSpPr>
        <p:spPr>
          <a:xfrm>
            <a:off x="7462610" y="5475754"/>
            <a:ext cx="1005413" cy="516532"/>
          </a:xfrm>
          <a:prstGeom prst="rect">
            <a:avLst/>
          </a:prstGeom>
          <a:solidFill>
            <a:srgbClr val="51A7F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r>
              <a:rPr sz="1547"/>
              <a:t>L2 Normalize</a:t>
            </a:r>
          </a:p>
        </p:txBody>
      </p:sp>
      <p:sp>
        <p:nvSpPr>
          <p:cNvPr id="433" name="Square"/>
          <p:cNvSpPr/>
          <p:nvPr/>
        </p:nvSpPr>
        <p:spPr>
          <a:xfrm>
            <a:off x="5860634" y="5323643"/>
            <a:ext cx="6967" cy="98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437" name="Group"/>
          <p:cNvGrpSpPr/>
          <p:nvPr/>
        </p:nvGrpSpPr>
        <p:grpSpPr>
          <a:xfrm>
            <a:off x="5095305" y="5261400"/>
            <a:ext cx="480714" cy="969497"/>
            <a:chOff x="0" y="0"/>
            <a:chExt cx="683681" cy="1378839"/>
          </a:xfrm>
        </p:grpSpPr>
        <p:sp>
          <p:nvSpPr>
            <p:cNvPr id="434" name="Shape"/>
            <p:cNvSpPr/>
            <p:nvPr/>
          </p:nvSpPr>
          <p:spPr>
            <a:xfrm>
              <a:off x="372475" y="7401"/>
              <a:ext cx="310547" cy="1371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78"/>
                  </a:moveTo>
                  <a:lnTo>
                    <a:pt x="21600" y="0"/>
                  </a:lnTo>
                  <a:lnTo>
                    <a:pt x="21600" y="15589"/>
                  </a:lnTo>
                  <a:lnTo>
                    <a:pt x="0" y="21600"/>
                  </a:lnTo>
                  <a:lnTo>
                    <a:pt x="0" y="5778"/>
                  </a:lnTo>
                  <a:close/>
                </a:path>
              </a:pathLst>
            </a:cu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35" name="Shape"/>
            <p:cNvSpPr/>
            <p:nvPr/>
          </p:nvSpPr>
          <p:spPr>
            <a:xfrm>
              <a:off x="0" y="368932"/>
              <a:ext cx="373045" cy="996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" y="6"/>
                  </a:moveTo>
                  <a:lnTo>
                    <a:pt x="21600" y="0"/>
                  </a:lnTo>
                  <a:lnTo>
                    <a:pt x="21517" y="21588"/>
                  </a:lnTo>
                  <a:lnTo>
                    <a:pt x="0" y="21600"/>
                  </a:lnTo>
                  <a:lnTo>
                    <a:pt x="88" y="6"/>
                  </a:lnTo>
                  <a:close/>
                </a:path>
              </a:pathLst>
            </a:cu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36" name="Shape"/>
            <p:cNvSpPr/>
            <p:nvPr/>
          </p:nvSpPr>
          <p:spPr>
            <a:xfrm>
              <a:off x="2533" y="0"/>
              <a:ext cx="681149" cy="369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43"/>
                  </a:moveTo>
                  <a:lnTo>
                    <a:pt x="9848" y="0"/>
                  </a:lnTo>
                  <a:lnTo>
                    <a:pt x="21600" y="261"/>
                  </a:lnTo>
                  <a:lnTo>
                    <a:pt x="11832" y="21600"/>
                  </a:lnTo>
                  <a:lnTo>
                    <a:pt x="0" y="21443"/>
                  </a:lnTo>
                  <a:close/>
                </a:path>
              </a:pathLst>
            </a:custGeom>
            <a:solidFill>
              <a:srgbClr val="DCDEE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438" name="Descriptor Decoder"/>
          <p:cNvSpPr txBox="1"/>
          <p:nvPr/>
        </p:nvSpPr>
        <p:spPr>
          <a:xfrm>
            <a:off x="5062197" y="6396780"/>
            <a:ext cx="2545692" cy="353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700"/>
            </a:lvl1pPr>
          </a:lstStyle>
          <a:p>
            <a:r>
              <a:rPr sz="1898"/>
              <a:t>Descriptor Decoder</a:t>
            </a:r>
          </a:p>
        </p:txBody>
      </p:sp>
      <p:grpSp>
        <p:nvGrpSpPr>
          <p:cNvPr id="442" name="Group"/>
          <p:cNvGrpSpPr/>
          <p:nvPr/>
        </p:nvGrpSpPr>
        <p:grpSpPr>
          <a:xfrm>
            <a:off x="4100286" y="5367654"/>
            <a:ext cx="266310" cy="978224"/>
            <a:chOff x="0" y="0"/>
            <a:chExt cx="378750" cy="1391251"/>
          </a:xfrm>
        </p:grpSpPr>
        <p:sp>
          <p:nvSpPr>
            <p:cNvPr id="439" name="Shape"/>
            <p:cNvSpPr/>
            <p:nvPr/>
          </p:nvSpPr>
          <p:spPr>
            <a:xfrm>
              <a:off x="64438" y="815"/>
              <a:ext cx="314313" cy="1388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78"/>
                  </a:moveTo>
                  <a:lnTo>
                    <a:pt x="21600" y="0"/>
                  </a:lnTo>
                  <a:lnTo>
                    <a:pt x="21600" y="15589"/>
                  </a:lnTo>
                  <a:lnTo>
                    <a:pt x="0" y="21600"/>
                  </a:lnTo>
                  <a:lnTo>
                    <a:pt x="0" y="5778"/>
                  </a:lnTo>
                  <a:close/>
                </a:path>
              </a:pathLst>
            </a:cu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40" name="Shape"/>
            <p:cNvSpPr/>
            <p:nvPr/>
          </p:nvSpPr>
          <p:spPr>
            <a:xfrm>
              <a:off x="1568" y="0"/>
              <a:ext cx="376796" cy="370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39"/>
                  </a:moveTo>
                  <a:lnTo>
                    <a:pt x="18092" y="34"/>
                  </a:lnTo>
                  <a:lnTo>
                    <a:pt x="21600" y="0"/>
                  </a:lnTo>
                  <a:lnTo>
                    <a:pt x="3628" y="21600"/>
                  </a:lnTo>
                  <a:lnTo>
                    <a:pt x="0" y="21539"/>
                  </a:lnTo>
                  <a:close/>
                </a:path>
              </a:pathLst>
            </a:cu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41" name="Shape"/>
            <p:cNvSpPr/>
            <p:nvPr/>
          </p:nvSpPr>
          <p:spPr>
            <a:xfrm>
              <a:off x="0" y="371667"/>
              <a:ext cx="62544" cy="101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" y="6"/>
                  </a:moveTo>
                  <a:lnTo>
                    <a:pt x="21600" y="0"/>
                  </a:lnTo>
                  <a:lnTo>
                    <a:pt x="21517" y="21588"/>
                  </a:lnTo>
                  <a:lnTo>
                    <a:pt x="0" y="21600"/>
                  </a:lnTo>
                  <a:lnTo>
                    <a:pt x="88" y="6"/>
                  </a:lnTo>
                  <a:close/>
                </a:path>
              </a:pathLst>
            </a:custGeom>
            <a:solidFill>
              <a:srgbClr val="A6AAA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443" name="Square"/>
          <p:cNvSpPr/>
          <p:nvPr/>
        </p:nvSpPr>
        <p:spPr>
          <a:xfrm>
            <a:off x="4615204" y="5299634"/>
            <a:ext cx="7052" cy="100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44" name="Line"/>
          <p:cNvSpPr/>
          <p:nvPr/>
        </p:nvSpPr>
        <p:spPr>
          <a:xfrm>
            <a:off x="4582840" y="5748266"/>
            <a:ext cx="296220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45" name="Line"/>
          <p:cNvSpPr/>
          <p:nvPr/>
        </p:nvSpPr>
        <p:spPr>
          <a:xfrm>
            <a:off x="5666673" y="5748266"/>
            <a:ext cx="296220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46" name="Line"/>
          <p:cNvSpPr/>
          <p:nvPr/>
        </p:nvSpPr>
        <p:spPr>
          <a:xfrm>
            <a:off x="7118824" y="5765034"/>
            <a:ext cx="296220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47" name="Line"/>
          <p:cNvSpPr/>
          <p:nvPr/>
        </p:nvSpPr>
        <p:spPr>
          <a:xfrm>
            <a:off x="8729593" y="5765437"/>
            <a:ext cx="326614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47"/>
          </a:p>
        </p:txBody>
      </p:sp>
      <p:sp>
        <p:nvSpPr>
          <p:cNvPr id="448" name="Convolution"/>
          <p:cNvSpPr txBox="1"/>
          <p:nvPr/>
        </p:nvSpPr>
        <p:spPr>
          <a:xfrm>
            <a:off x="3637657" y="5030510"/>
            <a:ext cx="1191568" cy="285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000"/>
            </a:lvl1pPr>
          </a:lstStyle>
          <a:p>
            <a:r>
              <a:rPr sz="1406"/>
              <a:t>Convolution</a:t>
            </a:r>
          </a:p>
        </p:txBody>
      </p:sp>
      <p:sp>
        <p:nvSpPr>
          <p:cNvPr id="449" name="W/8"/>
          <p:cNvSpPr txBox="1"/>
          <p:nvPr/>
        </p:nvSpPr>
        <p:spPr>
          <a:xfrm>
            <a:off x="4738366" y="5209424"/>
            <a:ext cx="481975" cy="297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100"/>
            </a:lvl1pPr>
          </a:lstStyle>
          <a:p>
            <a:r>
              <a:rPr sz="1477"/>
              <a:t>W/8</a:t>
            </a:r>
          </a:p>
        </p:txBody>
      </p:sp>
      <p:sp>
        <p:nvSpPr>
          <p:cNvPr id="450" name="256"/>
          <p:cNvSpPr txBox="1"/>
          <p:nvPr/>
        </p:nvSpPr>
        <p:spPr>
          <a:xfrm>
            <a:off x="5220453" y="5025519"/>
            <a:ext cx="453815" cy="25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100"/>
            </a:lvl1pPr>
          </a:lstStyle>
          <a:p>
            <a:r>
              <a:rPr sz="1477"/>
              <a:t>256</a:t>
            </a:r>
          </a:p>
        </p:txBody>
      </p:sp>
      <p:sp>
        <p:nvSpPr>
          <p:cNvPr id="451" name="Keypoint descriptors"/>
          <p:cNvSpPr txBox="1"/>
          <p:nvPr/>
        </p:nvSpPr>
        <p:spPr>
          <a:xfrm>
            <a:off x="9153912" y="5520769"/>
            <a:ext cx="999636" cy="48933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1800"/>
            </a:lvl1pPr>
          </a:lstStyle>
          <a:p>
            <a:r>
              <a:rPr sz="1266"/>
              <a:t>Keypoint descriptors</a:t>
            </a:r>
          </a:p>
        </p:txBody>
      </p:sp>
      <p:sp>
        <p:nvSpPr>
          <p:cNvPr id="452" name="Line"/>
          <p:cNvSpPr/>
          <p:nvPr/>
        </p:nvSpPr>
        <p:spPr>
          <a:xfrm>
            <a:off x="6543933" y="4831915"/>
            <a:ext cx="1" cy="645489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47"/>
          </a:p>
        </p:txBody>
      </p:sp>
      <p:sp>
        <p:nvSpPr>
          <p:cNvPr id="453" name="H/8"/>
          <p:cNvSpPr txBox="1"/>
          <p:nvPr/>
        </p:nvSpPr>
        <p:spPr>
          <a:xfrm>
            <a:off x="4712869" y="5882968"/>
            <a:ext cx="431050" cy="278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100"/>
            </a:lvl1pPr>
          </a:lstStyle>
          <a:p>
            <a:r>
              <a:rPr sz="1477"/>
              <a:t>H/8</a:t>
            </a:r>
          </a:p>
        </p:txBody>
      </p:sp>
      <p:sp>
        <p:nvSpPr>
          <p:cNvPr id="454" name="2D (x,y) keypoints"/>
          <p:cNvSpPr txBox="1"/>
          <p:nvPr/>
        </p:nvSpPr>
        <p:spPr>
          <a:xfrm>
            <a:off x="5937453" y="4089119"/>
            <a:ext cx="1262995" cy="65210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500"/>
            </a:lvl1pPr>
          </a:lstStyle>
          <a:p>
            <a:r>
              <a:rPr sz="1758"/>
              <a:t>2D (x,y) keypoints</a:t>
            </a:r>
          </a:p>
        </p:txBody>
      </p:sp>
      <p:sp>
        <p:nvSpPr>
          <p:cNvPr id="455" name="Line"/>
          <p:cNvSpPr/>
          <p:nvPr/>
        </p:nvSpPr>
        <p:spPr>
          <a:xfrm>
            <a:off x="3706804" y="5765437"/>
            <a:ext cx="296220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56" name="Line"/>
          <p:cNvSpPr/>
          <p:nvPr/>
        </p:nvSpPr>
        <p:spPr>
          <a:xfrm>
            <a:off x="3194605" y="5420216"/>
            <a:ext cx="317784" cy="317784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57" name="Also no deconvolution layers…"/>
          <p:cNvSpPr>
            <a:spLocks noGrp="1"/>
          </p:cNvSpPr>
          <p:nvPr>
            <p:ph type="body" sz="half" idx="4294967295"/>
          </p:nvPr>
        </p:nvSpPr>
        <p:spPr>
          <a:xfrm>
            <a:off x="1647760" y="1756209"/>
            <a:ext cx="8837372" cy="1657227"/>
          </a:xfrm>
          <a:prstGeom prst="rect">
            <a:avLst/>
          </a:prstGeom>
        </p:spPr>
        <p:txBody>
          <a:bodyPr/>
          <a:lstStyle/>
          <a:p>
            <a:pPr marL="276810" indent="-276810">
              <a:spcBef>
                <a:spcPts val="1266"/>
              </a:spcBef>
              <a:buSzPct val="75000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Interpolate </a:t>
            </a:r>
            <a:r>
              <a:rPr dirty="0"/>
              <a:t>using 2D </a:t>
            </a:r>
            <a:r>
              <a:rPr dirty="0" err="1"/>
              <a:t>keypoint</a:t>
            </a:r>
            <a:r>
              <a:rPr dirty="0"/>
              <a:t> into coarse descriptor map</a:t>
            </a:r>
          </a:p>
        </p:txBody>
      </p:sp>
      <p:pic>
        <p:nvPicPr>
          <p:cNvPr id="45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2616" t="31646" r="17409" b="18283"/>
          <a:stretch>
            <a:fillRect/>
          </a:stretch>
        </p:blipFill>
        <p:spPr>
          <a:xfrm>
            <a:off x="1869960" y="4634441"/>
            <a:ext cx="1127733" cy="909480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shared…"/>
          <p:cNvSpPr txBox="1"/>
          <p:nvPr/>
        </p:nvSpPr>
        <p:spPr>
          <a:xfrm>
            <a:off x="1769773" y="3963862"/>
            <a:ext cx="1546898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shared</a:t>
            </a:r>
          </a:p>
          <a:p>
            <a:r>
              <a:t>representation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073" y="6604084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Slide: T. Malisiewicz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69931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How To Train SuperPoint?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rPr sz="4800" dirty="0"/>
              <a:t>How </a:t>
            </a:r>
            <a:r>
              <a:rPr lang="en-US" sz="4800" dirty="0" smtClean="0"/>
              <a:t>t</a:t>
            </a:r>
            <a:r>
              <a:rPr sz="4800" dirty="0" smtClean="0"/>
              <a:t>o </a:t>
            </a:r>
            <a:r>
              <a:rPr sz="4800" dirty="0"/>
              <a:t>Train </a:t>
            </a:r>
            <a:r>
              <a:rPr sz="4800" dirty="0" err="1"/>
              <a:t>SuperPoint</a:t>
            </a:r>
            <a:r>
              <a:rPr sz="4800" dirty="0"/>
              <a:t>?</a:t>
            </a:r>
          </a:p>
        </p:txBody>
      </p:sp>
      <p:pic>
        <p:nvPicPr>
          <p:cNvPr id="46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2616" t="31646" r="17409" b="18283"/>
          <a:stretch>
            <a:fillRect/>
          </a:stretch>
        </p:blipFill>
        <p:spPr>
          <a:xfrm>
            <a:off x="4122673" y="3136311"/>
            <a:ext cx="2520712" cy="2032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16554" r="75569" b="3890"/>
          <a:stretch>
            <a:fillRect/>
          </a:stretch>
        </p:blipFill>
        <p:spPr>
          <a:xfrm>
            <a:off x="2354334" y="2843864"/>
            <a:ext cx="1248603" cy="2617803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Line"/>
          <p:cNvSpPr/>
          <p:nvPr/>
        </p:nvSpPr>
        <p:spPr>
          <a:xfrm flipV="1">
            <a:off x="3678906" y="4142419"/>
            <a:ext cx="477929" cy="337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67" name="Line"/>
          <p:cNvSpPr/>
          <p:nvPr/>
        </p:nvSpPr>
        <p:spPr>
          <a:xfrm>
            <a:off x="6983653" y="4681151"/>
            <a:ext cx="573026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68" name="Line"/>
          <p:cNvSpPr/>
          <p:nvPr/>
        </p:nvSpPr>
        <p:spPr>
          <a:xfrm>
            <a:off x="7008294" y="3421956"/>
            <a:ext cx="1" cy="1283949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69" name="Line"/>
          <p:cNvSpPr/>
          <p:nvPr/>
        </p:nvSpPr>
        <p:spPr>
          <a:xfrm>
            <a:off x="6981206" y="3404906"/>
            <a:ext cx="575761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70" name="Keypoint 2D…"/>
          <p:cNvSpPr txBox="1"/>
          <p:nvPr/>
        </p:nvSpPr>
        <p:spPr>
          <a:xfrm>
            <a:off x="8300971" y="2958759"/>
            <a:ext cx="1599005" cy="86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algn="l">
              <a:defRPr sz="2900" b="0"/>
            </a:pPr>
            <a:r>
              <a:rPr sz="2039"/>
              <a:t>Keypoint 2D</a:t>
            </a:r>
          </a:p>
          <a:p>
            <a:pPr algn="l">
              <a:defRPr sz="2900" b="0"/>
            </a:pPr>
            <a:r>
              <a:rPr sz="2039"/>
              <a:t>Locations</a:t>
            </a:r>
          </a:p>
        </p:txBody>
      </p:sp>
      <p:grpSp>
        <p:nvGrpSpPr>
          <p:cNvPr id="474" name="Group"/>
          <p:cNvGrpSpPr/>
          <p:nvPr/>
        </p:nvGrpSpPr>
        <p:grpSpPr>
          <a:xfrm>
            <a:off x="7680194" y="2876981"/>
            <a:ext cx="373900" cy="1031208"/>
            <a:chOff x="0" y="0"/>
            <a:chExt cx="531768" cy="1466606"/>
          </a:xfrm>
        </p:grpSpPr>
        <p:sp>
          <p:nvSpPr>
            <p:cNvPr id="471" name="Shape"/>
            <p:cNvSpPr/>
            <p:nvPr/>
          </p:nvSpPr>
          <p:spPr>
            <a:xfrm>
              <a:off x="201729" y="782"/>
              <a:ext cx="330040" cy="145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78"/>
                  </a:moveTo>
                  <a:lnTo>
                    <a:pt x="21600" y="0"/>
                  </a:lnTo>
                  <a:lnTo>
                    <a:pt x="21600" y="15589"/>
                  </a:lnTo>
                  <a:lnTo>
                    <a:pt x="0" y="21600"/>
                  </a:lnTo>
                  <a:lnTo>
                    <a:pt x="0" y="5778"/>
                  </a:lnTo>
                  <a:close/>
                </a:path>
              </a:pathLst>
            </a:custGeom>
            <a:solidFill>
              <a:srgbClr val="51A7F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72" name="Shape"/>
            <p:cNvSpPr/>
            <p:nvPr/>
          </p:nvSpPr>
          <p:spPr>
            <a:xfrm>
              <a:off x="2568" y="0"/>
              <a:ext cx="526541" cy="3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389"/>
                  </a:moveTo>
                  <a:lnTo>
                    <a:pt x="13595" y="0"/>
                  </a:lnTo>
                  <a:lnTo>
                    <a:pt x="21600" y="116"/>
                  </a:lnTo>
                  <a:lnTo>
                    <a:pt x="8096" y="21600"/>
                  </a:lnTo>
                  <a:lnTo>
                    <a:pt x="0" y="21389"/>
                  </a:lnTo>
                  <a:close/>
                </a:path>
              </a:pathLst>
            </a:custGeom>
            <a:solidFill>
              <a:srgbClr val="51A7F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73" name="Shape"/>
            <p:cNvSpPr/>
            <p:nvPr/>
          </p:nvSpPr>
          <p:spPr>
            <a:xfrm>
              <a:off x="0" y="388952"/>
              <a:ext cx="201413" cy="107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" y="6"/>
                  </a:moveTo>
                  <a:lnTo>
                    <a:pt x="21600" y="0"/>
                  </a:lnTo>
                  <a:lnTo>
                    <a:pt x="21517" y="21588"/>
                  </a:lnTo>
                  <a:lnTo>
                    <a:pt x="0" y="21600"/>
                  </a:lnTo>
                  <a:lnTo>
                    <a:pt x="88" y="6"/>
                  </a:lnTo>
                  <a:close/>
                </a:path>
              </a:pathLst>
            </a:custGeom>
            <a:solidFill>
              <a:srgbClr val="51A7F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475" name="Keypoint Descriptors"/>
          <p:cNvSpPr txBox="1"/>
          <p:nvPr/>
        </p:nvSpPr>
        <p:spPr>
          <a:xfrm>
            <a:off x="8293853" y="4066814"/>
            <a:ext cx="1599005" cy="98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spcBef>
                <a:spcPts val="1700"/>
              </a:spcBef>
              <a:defRPr sz="2900" b="0"/>
            </a:lvl1pPr>
          </a:lstStyle>
          <a:p>
            <a:r>
              <a:rPr sz="2039"/>
              <a:t>Keypoint Descriptors</a:t>
            </a:r>
          </a:p>
        </p:txBody>
      </p:sp>
      <p:sp>
        <p:nvSpPr>
          <p:cNvPr id="476" name="Image"/>
          <p:cNvSpPr txBox="1"/>
          <p:nvPr/>
        </p:nvSpPr>
        <p:spPr>
          <a:xfrm>
            <a:off x="2071034" y="2823708"/>
            <a:ext cx="1159666" cy="544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spcBef>
                <a:spcPts val="1700"/>
              </a:spcBef>
              <a:defRPr sz="2900" b="0"/>
            </a:lvl1pPr>
          </a:lstStyle>
          <a:p>
            <a:r>
              <a:rPr sz="2039"/>
              <a:t>Image</a:t>
            </a:r>
          </a:p>
        </p:txBody>
      </p:sp>
      <p:grpSp>
        <p:nvGrpSpPr>
          <p:cNvPr id="480" name="Group"/>
          <p:cNvGrpSpPr/>
          <p:nvPr/>
        </p:nvGrpSpPr>
        <p:grpSpPr>
          <a:xfrm>
            <a:off x="7647635" y="4104723"/>
            <a:ext cx="526713" cy="955806"/>
            <a:chOff x="0" y="0"/>
            <a:chExt cx="749102" cy="1359368"/>
          </a:xfrm>
        </p:grpSpPr>
        <p:sp>
          <p:nvSpPr>
            <p:cNvPr id="477" name="Shape"/>
            <p:cNvSpPr/>
            <p:nvPr/>
          </p:nvSpPr>
          <p:spPr>
            <a:xfrm>
              <a:off x="464658" y="6746"/>
              <a:ext cx="284445" cy="1347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78"/>
                  </a:moveTo>
                  <a:lnTo>
                    <a:pt x="21600" y="0"/>
                  </a:lnTo>
                  <a:lnTo>
                    <a:pt x="21600" y="15589"/>
                  </a:lnTo>
                  <a:lnTo>
                    <a:pt x="0" y="21600"/>
                  </a:lnTo>
                  <a:lnTo>
                    <a:pt x="0" y="5778"/>
                  </a:lnTo>
                  <a:close/>
                </a:path>
              </a:pathLst>
            </a:custGeom>
            <a:solidFill>
              <a:srgbClr val="51A7F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78" name="Shape"/>
            <p:cNvSpPr/>
            <p:nvPr/>
          </p:nvSpPr>
          <p:spPr>
            <a:xfrm>
              <a:off x="15310" y="0"/>
              <a:ext cx="725555" cy="36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580"/>
                  </a:moveTo>
                  <a:lnTo>
                    <a:pt x="9269" y="1198"/>
                  </a:lnTo>
                  <a:lnTo>
                    <a:pt x="21600" y="0"/>
                  </a:lnTo>
                  <a:lnTo>
                    <a:pt x="12915" y="21600"/>
                  </a:lnTo>
                  <a:lnTo>
                    <a:pt x="0" y="21580"/>
                  </a:lnTo>
                  <a:close/>
                </a:path>
              </a:pathLst>
            </a:custGeom>
            <a:solidFill>
              <a:srgbClr val="51A7F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479" name="Shape"/>
            <p:cNvSpPr/>
            <p:nvPr/>
          </p:nvSpPr>
          <p:spPr>
            <a:xfrm>
              <a:off x="0" y="363221"/>
              <a:ext cx="458820" cy="996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" y="6"/>
                  </a:moveTo>
                  <a:lnTo>
                    <a:pt x="21600" y="0"/>
                  </a:lnTo>
                  <a:lnTo>
                    <a:pt x="21517" y="21588"/>
                  </a:lnTo>
                  <a:lnTo>
                    <a:pt x="0" y="21600"/>
                  </a:lnTo>
                  <a:lnTo>
                    <a:pt x="88" y="6"/>
                  </a:lnTo>
                  <a:close/>
                </a:path>
              </a:pathLst>
            </a:custGeom>
            <a:solidFill>
              <a:srgbClr val="51A7F9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481" name="Line"/>
          <p:cNvSpPr/>
          <p:nvPr/>
        </p:nvSpPr>
        <p:spPr>
          <a:xfrm>
            <a:off x="6653574" y="4065841"/>
            <a:ext cx="379363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82" name="ConvNet"/>
          <p:cNvSpPr txBox="1"/>
          <p:nvPr/>
        </p:nvSpPr>
        <p:spPr>
          <a:xfrm>
            <a:off x="4970356" y="2610780"/>
            <a:ext cx="1342477" cy="468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2900" b="0"/>
            </a:lvl1pPr>
          </a:lstStyle>
          <a:p>
            <a:r>
              <a:rPr sz="2039"/>
              <a:t>ConvNet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073" y="6604084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Slide: T. Malisiewicz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92180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etting up the Training"/>
          <p:cNvSpPr txBox="1">
            <a:spLocks noGrp="1"/>
          </p:cNvSpPr>
          <p:nvPr>
            <p:ph type="title" idx="4294967295"/>
          </p:nvPr>
        </p:nvSpPr>
        <p:spPr>
          <a:xfrm>
            <a:off x="457201" y="28558"/>
            <a:ext cx="9210588" cy="688413"/>
          </a:xfrm>
          <a:prstGeom prst="rect">
            <a:avLst/>
          </a:prstGeom>
        </p:spPr>
        <p:txBody>
          <a:bodyPr/>
          <a:lstStyle>
            <a:lvl1pPr defTabSz="420624">
              <a:defRPr sz="5760"/>
            </a:lvl1pPr>
          </a:lstStyle>
          <a:p>
            <a:r>
              <a:rPr sz="4400" dirty="0"/>
              <a:t>Setting up the Training</a:t>
            </a:r>
          </a:p>
        </p:txBody>
      </p:sp>
      <p:sp>
        <p:nvSpPr>
          <p:cNvPr id="485" name="Siamese training -&gt; pairs of images…"/>
          <p:cNvSpPr txBox="1">
            <a:spLocks noGrp="1"/>
          </p:cNvSpPr>
          <p:nvPr>
            <p:ph type="body" sz="half" idx="4294967295"/>
          </p:nvPr>
        </p:nvSpPr>
        <p:spPr>
          <a:xfrm>
            <a:off x="838200" y="4825026"/>
            <a:ext cx="9797955" cy="1731367"/>
          </a:xfrm>
          <a:prstGeom prst="rect">
            <a:avLst/>
          </a:prstGeom>
        </p:spPr>
        <p:txBody>
          <a:bodyPr/>
          <a:lstStyle/>
          <a:p>
            <a:pPr marL="312527" indent="-312527">
              <a:spcBef>
                <a:spcPts val="1266"/>
              </a:spcBef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/>
              <a:t>Siamese training -&gt; pairs of images</a:t>
            </a:r>
          </a:p>
          <a:p>
            <a:pPr marL="312527" indent="-312527">
              <a:spcBef>
                <a:spcPts val="1266"/>
              </a:spcBef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/>
              <a:t>Descriptor trained via metric learning</a:t>
            </a:r>
          </a:p>
          <a:p>
            <a:pPr marL="312527" indent="-312527">
              <a:spcBef>
                <a:spcPts val="1266"/>
              </a:spcBef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 err="1"/>
              <a:t>Keypoints</a:t>
            </a:r>
            <a:r>
              <a:rPr sz="3200" dirty="0"/>
              <a:t> trained via supervised </a:t>
            </a:r>
            <a:r>
              <a:rPr sz="3200" dirty="0" err="1"/>
              <a:t>keypoint</a:t>
            </a:r>
            <a:r>
              <a:rPr sz="3200" dirty="0"/>
              <a:t> labels</a:t>
            </a:r>
          </a:p>
        </p:txBody>
      </p:sp>
      <p:grpSp>
        <p:nvGrpSpPr>
          <p:cNvPr id="488" name="Group"/>
          <p:cNvGrpSpPr/>
          <p:nvPr/>
        </p:nvGrpSpPr>
        <p:grpSpPr>
          <a:xfrm>
            <a:off x="2760961" y="969202"/>
            <a:ext cx="6239158" cy="3603594"/>
            <a:chOff x="0" y="0"/>
            <a:chExt cx="8873468" cy="5125110"/>
          </a:xfrm>
        </p:grpSpPr>
        <p:pic>
          <p:nvPicPr>
            <p:cNvPr id="48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6767" t="14479" b="12781"/>
            <a:stretch>
              <a:fillRect/>
            </a:stretch>
          </p:blipFill>
          <p:spPr>
            <a:xfrm>
              <a:off x="0" y="0"/>
              <a:ext cx="8873469" cy="5125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7" name="Rectangle"/>
            <p:cNvSpPr/>
            <p:nvPr/>
          </p:nvSpPr>
          <p:spPr>
            <a:xfrm>
              <a:off x="319177" y="2016109"/>
              <a:ext cx="1344879" cy="14122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792258" y="6604084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Slide: T. Malisiewicz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8254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How to get Keypoint Labels for Natural Images?"/>
          <p:cNvSpPr>
            <a:spLocks noGrp="1"/>
          </p:cNvSpPr>
          <p:nvPr>
            <p:ph type="title"/>
          </p:nvPr>
        </p:nvSpPr>
        <p:spPr>
          <a:xfrm>
            <a:off x="533400" y="34951"/>
            <a:ext cx="10194475" cy="775715"/>
          </a:xfrm>
          <a:prstGeom prst="rect">
            <a:avLst/>
          </a:prstGeom>
        </p:spPr>
        <p:txBody>
          <a:bodyPr/>
          <a:lstStyle>
            <a:lvl1pPr defTabSz="420624">
              <a:defRPr sz="4680"/>
            </a:lvl1pPr>
          </a:lstStyle>
          <a:p>
            <a:r>
              <a:rPr sz="4000" dirty="0"/>
              <a:t> How to get </a:t>
            </a:r>
            <a:r>
              <a:rPr sz="4000" dirty="0" err="1"/>
              <a:t>Keypoint</a:t>
            </a:r>
            <a:r>
              <a:rPr sz="4000" dirty="0"/>
              <a:t> Labels for Natural Images?</a:t>
            </a:r>
          </a:p>
        </p:txBody>
      </p:sp>
      <p:grpSp>
        <p:nvGrpSpPr>
          <p:cNvPr id="505" name="Group"/>
          <p:cNvGrpSpPr/>
          <p:nvPr/>
        </p:nvGrpSpPr>
        <p:grpSpPr>
          <a:xfrm>
            <a:off x="1997352" y="1057016"/>
            <a:ext cx="8317046" cy="2758395"/>
            <a:chOff x="0" y="0"/>
            <a:chExt cx="11828686" cy="3923049"/>
          </a:xfrm>
        </p:grpSpPr>
        <p:pic>
          <p:nvPicPr>
            <p:cNvPr id="493" name="COCO_train2014_000000000009.jpg" descr="COCO_train2014_000000000009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981014"/>
              <a:ext cx="1913907" cy="1913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COCO_train2014_000000000030.jpg" descr="COCO_train2014_000000000030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96742" y="1981568"/>
              <a:ext cx="1913907" cy="1913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COCO_train2014_000000000034.jpg" descr="COCO_train2014_000000000034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963414" y="1996742"/>
              <a:ext cx="1913907" cy="1913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COCO_train2014_000000000036.jpg" descr="COCO_train2014_000000000036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44982" y="1982123"/>
              <a:ext cx="1913907" cy="1913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7" name="COCO_train2014_000000000049.jpg" descr="COCO_train2014_000000000049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911654" y="1967504"/>
              <a:ext cx="1913907" cy="1913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8" name="COCO_train2014_000000000061.jpg" descr="COCO_train2014_000000000061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858520" y="1952883"/>
              <a:ext cx="1970167" cy="19701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9" name="COCO_train2014_000000000064.jpg" descr="COCO_train2014_000000000064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9873419" y="0"/>
              <a:ext cx="1913907" cy="1913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0" name="COCO_train2014_000000000071.jpg" descr="COCO_train2014_000000000071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904941" y="0"/>
              <a:ext cx="1913907" cy="1913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1" name="COCO_train2014_000000000072.jpg" descr="COCO_train2014_000000000072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6742" y="0"/>
              <a:ext cx="1913907" cy="1913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2" name="COCO_train2014_000000000077.jpg" descr="COCO_train2014_000000000077.jp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5936466" y="0"/>
              <a:ext cx="1913907" cy="1913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3" name="COCO_train2014_000000000078.jpg" descr="COCO_train2014_000000000078.jp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967991" y="0"/>
              <a:ext cx="1913907" cy="1913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4" name="COCO_train2014_000000000081.jpg" descr="COCO_train2014_000000000081.jp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999516" y="0"/>
              <a:ext cx="1913907" cy="1913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6" name="Need large-scale dataset of annotated images…"/>
          <p:cNvSpPr>
            <a:spLocks noGrp="1"/>
          </p:cNvSpPr>
          <p:nvPr>
            <p:ph type="body" sz="half" idx="4294967295"/>
          </p:nvPr>
        </p:nvSpPr>
        <p:spPr>
          <a:xfrm>
            <a:off x="1915049" y="4413032"/>
            <a:ext cx="8481652" cy="2026962"/>
          </a:xfrm>
          <a:prstGeom prst="rect">
            <a:avLst/>
          </a:prstGeom>
        </p:spPr>
        <p:txBody>
          <a:bodyPr/>
          <a:lstStyle>
            <a:lvl1pPr marL="444499" indent="-444499">
              <a:spcBef>
                <a:spcPts val="3000"/>
              </a:spcBef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  <a:lvl2pPr>
              <a:spcBef>
                <a:spcPts val="3000"/>
              </a:spcBef>
              <a:defRPr sz="3800">
                <a:latin typeface="Helvetica"/>
                <a:ea typeface="Helvetica"/>
                <a:cs typeface="Helvetica"/>
                <a:sym typeface="Helvetica"/>
              </a:defRPr>
            </a:lvl2pPr>
          </a:lstStyle>
          <a:p>
            <a:r>
              <a:rPr sz="3200" dirty="0"/>
              <a:t>Need large-scale dataset of annotated images</a:t>
            </a:r>
          </a:p>
          <a:p>
            <a:pPr lvl="1"/>
            <a:r>
              <a:rPr sz="3200" dirty="0"/>
              <a:t>Too hard for humans to label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073" y="6604084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Slide: T. Malisiewicz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958450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elf-Supervised Approach"/>
          <p:cNvSpPr txBox="1">
            <a:spLocks noGrp="1"/>
          </p:cNvSpPr>
          <p:nvPr>
            <p:ph type="title"/>
          </p:nvPr>
        </p:nvSpPr>
        <p:spPr>
          <a:xfrm>
            <a:off x="228600" y="132171"/>
            <a:ext cx="8420231" cy="901620"/>
          </a:xfrm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r>
              <a:rPr sz="4400" dirty="0"/>
              <a:t>Self-Supervised Approach</a:t>
            </a:r>
          </a:p>
        </p:txBody>
      </p:sp>
      <p:grpSp>
        <p:nvGrpSpPr>
          <p:cNvPr id="513" name="Group"/>
          <p:cNvGrpSpPr/>
          <p:nvPr/>
        </p:nvGrpSpPr>
        <p:grpSpPr>
          <a:xfrm>
            <a:off x="7868517" y="3336395"/>
            <a:ext cx="2513265" cy="1580124"/>
            <a:chOff x="0" y="0"/>
            <a:chExt cx="3574420" cy="2247286"/>
          </a:xfrm>
        </p:grpSpPr>
        <p:sp>
          <p:nvSpPr>
            <p:cNvPr id="511" name="“Homographic…"/>
            <p:cNvSpPr/>
            <p:nvPr/>
          </p:nvSpPr>
          <p:spPr>
            <a:xfrm>
              <a:off x="2304420" y="97728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3300" b="0"/>
              </a:pPr>
              <a:r>
                <a:rPr sz="2320"/>
                <a:t>“Homographic</a:t>
              </a:r>
            </a:p>
            <a:p>
              <a:pPr>
                <a:defRPr sz="3300" b="0"/>
              </a:pPr>
              <a:r>
                <a:rPr sz="2320"/>
                <a:t>Adaptation”</a:t>
              </a:r>
            </a:p>
          </p:txBody>
        </p:sp>
        <p:sp>
          <p:nvSpPr>
            <p:cNvPr id="534" name="Connection Line"/>
            <p:cNvSpPr/>
            <p:nvPr/>
          </p:nvSpPr>
          <p:spPr>
            <a:xfrm>
              <a:off x="0" y="0"/>
              <a:ext cx="568605" cy="2079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12" h="21600" extrusionOk="0">
                  <a:moveTo>
                    <a:pt x="1688" y="0"/>
                  </a:moveTo>
                  <a:cubicBezTo>
                    <a:pt x="21600" y="7412"/>
                    <a:pt x="21037" y="14612"/>
                    <a:pt x="0" y="21600"/>
                  </a:cubicBezTo>
                </a:path>
              </a:pathLst>
            </a:custGeom>
            <a:noFill/>
            <a:ln w="1016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grpSp>
        <p:nvGrpSpPr>
          <p:cNvPr id="517" name="Group"/>
          <p:cNvGrpSpPr/>
          <p:nvPr/>
        </p:nvGrpSpPr>
        <p:grpSpPr>
          <a:xfrm>
            <a:off x="1895676" y="1239231"/>
            <a:ext cx="8313279" cy="2493577"/>
            <a:chOff x="0" y="0"/>
            <a:chExt cx="11823329" cy="3546420"/>
          </a:xfrm>
        </p:grpSpPr>
        <p:pic>
          <p:nvPicPr>
            <p:cNvPr id="51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546" y="674119"/>
              <a:ext cx="8317045" cy="2872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5" name="Synthetic Shapes (has interest point labels)"/>
            <p:cNvSpPr txBox="1"/>
            <p:nvPr/>
          </p:nvSpPr>
          <p:spPr>
            <a:xfrm>
              <a:off x="0" y="0"/>
              <a:ext cx="8362137" cy="665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3000" b="0"/>
              </a:lvl1pPr>
            </a:lstStyle>
            <a:p>
              <a:r>
                <a:rPr sz="2109"/>
                <a:t>Synthetic Shapes (has interest point labels)</a:t>
              </a:r>
            </a:p>
          </p:txBody>
        </p:sp>
        <p:sp>
          <p:nvSpPr>
            <p:cNvPr id="516" name="First train on this"/>
            <p:cNvSpPr txBox="1"/>
            <p:nvPr/>
          </p:nvSpPr>
          <p:spPr>
            <a:xfrm>
              <a:off x="9296202" y="1174452"/>
              <a:ext cx="2527127" cy="12410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3700" b="0"/>
              </a:lvl1pPr>
            </a:lstStyle>
            <a:p>
              <a:r>
                <a:rPr sz="2601"/>
                <a:t>First train on this</a:t>
              </a:r>
            </a:p>
          </p:txBody>
        </p:sp>
      </p:grpSp>
      <p:grpSp>
        <p:nvGrpSpPr>
          <p:cNvPr id="533" name="Group"/>
          <p:cNvGrpSpPr/>
          <p:nvPr/>
        </p:nvGrpSpPr>
        <p:grpSpPr>
          <a:xfrm>
            <a:off x="1911528" y="4089684"/>
            <a:ext cx="8372886" cy="2465546"/>
            <a:chOff x="-1" y="0"/>
            <a:chExt cx="11908102" cy="3506552"/>
          </a:xfrm>
        </p:grpSpPr>
        <p:grpSp>
          <p:nvGrpSpPr>
            <p:cNvPr id="530" name="Group"/>
            <p:cNvGrpSpPr/>
            <p:nvPr/>
          </p:nvGrpSpPr>
          <p:grpSpPr>
            <a:xfrm>
              <a:off x="-1" y="748157"/>
              <a:ext cx="8317046" cy="2758395"/>
              <a:chOff x="0" y="0"/>
              <a:chExt cx="8317044" cy="2758394"/>
            </a:xfrm>
          </p:grpSpPr>
          <p:pic>
            <p:nvPicPr>
              <p:cNvPr id="518" name="COCO_train2014_000000000009.jpg" descr="COCO_train2014_000000000009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1392900"/>
                <a:ext cx="1345716" cy="13457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19" name="COCO_train2014_000000000030.jpg" descr="COCO_train2014_000000000030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03959" y="1393290"/>
                <a:ext cx="1345716" cy="13457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0" name="COCO_train2014_000000000034.jpg" descr="COCO_train2014_000000000034.jp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786775" y="1403959"/>
                <a:ext cx="1345716" cy="13457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1" name="COCO_train2014_000000000036.jpg" descr="COCO_train2014_000000000036.jp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180065" y="1393680"/>
                <a:ext cx="1345716" cy="13457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2" name="COCO_train2014_000000000049.jpg" descr="COCO_train2014_000000000049.jp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5562881" y="1383401"/>
                <a:ext cx="1345716" cy="13457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3" name="COCO_train2014_000000000061.jpg" descr="COCO_train2014_000000000061.jp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6931771" y="1373121"/>
                <a:ext cx="1385274" cy="13852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4" name="COCO_train2014_000000000064.jpg" descr="COCO_train2014_000000000064.jp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6942247" y="0"/>
                <a:ext cx="1345716" cy="13457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5" name="COCO_train2014_000000000071.jpg" descr="COCO_train2014_000000000071.jp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5558161" y="0"/>
                <a:ext cx="1345716" cy="13457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6" name="COCO_train2014_000000000072.jpg" descr="COCO_train2014_000000000072.jp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4741" y="0"/>
                <a:ext cx="1345716" cy="13457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7" name="COCO_train2014_000000000077.jpg" descr="COCO_train2014_000000000077.jp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4174077" y="0"/>
                <a:ext cx="1345716" cy="13457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8" name="COCO_train2014_000000000078.jpg" descr="COCO_train2014_000000000078.jp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2789993" y="0"/>
                <a:ext cx="1345716" cy="13457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9" name="COCO_train2014_000000000081.jpg" descr="COCO_train2014_000000000081.jp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1405909" y="0"/>
                <a:ext cx="1345716" cy="13457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31" name="MS-COCO (no interest point labels)"/>
            <p:cNvSpPr txBox="1"/>
            <p:nvPr/>
          </p:nvSpPr>
          <p:spPr>
            <a:xfrm>
              <a:off x="559772" y="0"/>
              <a:ext cx="7197501" cy="685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3100" b="0"/>
              </a:lvl1pPr>
            </a:lstStyle>
            <a:p>
              <a:r>
                <a:rPr sz="2180"/>
                <a:t>MS-COCO (no interest point labels)</a:t>
              </a:r>
            </a:p>
          </p:txBody>
        </p:sp>
        <p:sp>
          <p:nvSpPr>
            <p:cNvPr id="532" name="Use resulting detector to label this"/>
            <p:cNvSpPr txBox="1"/>
            <p:nvPr/>
          </p:nvSpPr>
          <p:spPr>
            <a:xfrm>
              <a:off x="9061677" y="1202106"/>
              <a:ext cx="2846424" cy="1672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3400" b="0"/>
              </a:lvl1pPr>
            </a:lstStyle>
            <a:p>
              <a:r>
                <a:rPr sz="2391"/>
                <a:t>Use resulting detector to label this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5073" y="6604084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Slide: T. Malisiewicz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3692238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 animBg="1" advAuto="0"/>
      <p:bldP spid="517" grpId="0" animBg="1" advAuto="0"/>
      <p:bldP spid="533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ynthetic Training"/>
          <p:cNvSpPr>
            <a:spLocks noGrp="1"/>
          </p:cNvSpPr>
          <p:nvPr>
            <p:ph type="title"/>
          </p:nvPr>
        </p:nvSpPr>
        <p:spPr>
          <a:xfrm>
            <a:off x="304800" y="146773"/>
            <a:ext cx="8603449" cy="644669"/>
          </a:xfrm>
          <a:prstGeom prst="rect">
            <a:avLst/>
          </a:prstGeom>
        </p:spPr>
        <p:txBody>
          <a:bodyPr/>
          <a:lstStyle>
            <a:lvl1pPr defTabSz="537463">
              <a:defRPr sz="5336"/>
            </a:lvl1pPr>
          </a:lstStyle>
          <a:p>
            <a:r>
              <a:rPr sz="4400" dirty="0"/>
              <a:t>Synthetic Training</a:t>
            </a:r>
          </a:p>
        </p:txBody>
      </p:sp>
      <p:pic>
        <p:nvPicPr>
          <p:cNvPr id="539" name="Untitled 3.pdf" descr="Untitled 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1866" y="2501191"/>
            <a:ext cx="7539874" cy="4318535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Non-photorealistic shapes…"/>
          <p:cNvSpPr>
            <a:spLocks noGrp="1"/>
          </p:cNvSpPr>
          <p:nvPr>
            <p:ph type="body" sz="quarter" idx="4294967295"/>
          </p:nvPr>
        </p:nvSpPr>
        <p:spPr>
          <a:xfrm>
            <a:off x="1994296" y="922967"/>
            <a:ext cx="7804548" cy="1478519"/>
          </a:xfrm>
          <a:prstGeom prst="rect">
            <a:avLst/>
          </a:prstGeom>
        </p:spPr>
        <p:txBody>
          <a:bodyPr/>
          <a:lstStyle/>
          <a:p>
            <a:pPr marL="312527" indent="-312527">
              <a:spcBef>
                <a:spcPts val="703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>
                <a:latin typeface="+mj-lt"/>
              </a:rPr>
              <a:t>Non-photorealistic shapes</a:t>
            </a:r>
          </a:p>
          <a:p>
            <a:pPr marL="312527" indent="-312527">
              <a:spcBef>
                <a:spcPts val="703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>
                <a:latin typeface="+mj-lt"/>
              </a:rPr>
              <a:t>Heavy noise</a:t>
            </a:r>
          </a:p>
          <a:p>
            <a:pPr marL="312527" indent="-312527">
              <a:spcBef>
                <a:spcPts val="703"/>
              </a:spcBef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>
                <a:latin typeface="+mj-lt"/>
              </a:rPr>
              <a:t>Effective and easy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73" y="6604084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Slide: T. Malisiewicz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0213005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Loss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Predict which pixel (if any) contains the </a:t>
            </a:r>
            <a:r>
              <a:rPr lang="en-US" dirty="0" err="1" smtClean="0"/>
              <a:t>keypoint</a:t>
            </a:r>
            <a:r>
              <a:rPr lang="en-US" dirty="0" smtClean="0"/>
              <a:t> in each 8x8 patch – </a:t>
            </a:r>
            <a:r>
              <a:rPr lang="en-US" dirty="0" err="1" smtClean="0"/>
              <a:t>softmax</a:t>
            </a:r>
            <a:r>
              <a:rPr lang="en-US" dirty="0" smtClean="0"/>
              <a:t> cross-entropy</a:t>
            </a:r>
          </a:p>
          <a:p>
            <a:r>
              <a:rPr lang="en-US" dirty="0" smtClean="0"/>
              <a:t>Matching points should have similar descriptors; non-matching should be dissimilar – margin-based loss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177006"/>
            <a:ext cx="7315200" cy="1280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" y="4708100"/>
            <a:ext cx="4813882" cy="1961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707" y="4555777"/>
            <a:ext cx="4343400" cy="2308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53400" y="33528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0.0001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543800" y="3657600"/>
            <a:ext cx="5334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331693" y="6060811"/>
            <a:ext cx="266700" cy="114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511407" y="568889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476767" y="57916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618127" y="620236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9448801" y="6058225"/>
            <a:ext cx="118351" cy="137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0351427" y="6438179"/>
            <a:ext cx="266700" cy="114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5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Features and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Review traditional features (SIFT)</a:t>
            </a:r>
          </a:p>
          <a:p>
            <a:endParaRPr lang="en-US" dirty="0"/>
          </a:p>
          <a:p>
            <a:r>
              <a:rPr lang="en-US" dirty="0" err="1" smtClean="0"/>
              <a:t>Superpoint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Superglue</a:t>
            </a:r>
          </a:p>
          <a:p>
            <a:endParaRPr lang="en-US" dirty="0"/>
          </a:p>
          <a:p>
            <a:r>
              <a:rPr lang="en-US" dirty="0" err="1" smtClean="0"/>
              <a:t>SfM</a:t>
            </a:r>
            <a:r>
              <a:rPr lang="en-US" dirty="0" smtClean="0"/>
              <a:t> studies on feature effectiveness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+ How to do research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33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Early Version of SuperPoint (MagicPoint)"/>
          <p:cNvSpPr>
            <a:spLocks noGrp="1"/>
          </p:cNvSpPr>
          <p:nvPr>
            <p:ph type="title"/>
          </p:nvPr>
        </p:nvSpPr>
        <p:spPr>
          <a:xfrm>
            <a:off x="304801" y="178594"/>
            <a:ext cx="10363324" cy="723799"/>
          </a:xfrm>
          <a:prstGeom prst="rect">
            <a:avLst/>
          </a:prstGeom>
        </p:spPr>
        <p:txBody>
          <a:bodyPr/>
          <a:lstStyle>
            <a:lvl1pPr defTabSz="397256">
              <a:defRPr sz="5440"/>
            </a:lvl1pPr>
          </a:lstStyle>
          <a:p>
            <a:r>
              <a:rPr sz="4400" dirty="0"/>
              <a:t>Early Version of </a:t>
            </a:r>
            <a:r>
              <a:rPr sz="4400" dirty="0" err="1"/>
              <a:t>SuperPoint</a:t>
            </a:r>
            <a:r>
              <a:rPr sz="4400" dirty="0"/>
              <a:t> (</a:t>
            </a:r>
            <a:r>
              <a:rPr sz="4400" dirty="0" err="1"/>
              <a:t>MagicPoint</a:t>
            </a:r>
            <a:r>
              <a:rPr sz="4400" dirty="0"/>
              <a:t>)  </a:t>
            </a:r>
          </a:p>
        </p:txBody>
      </p:sp>
      <p:pic>
        <p:nvPicPr>
          <p:cNvPr id="543" name="Untitled.pdf" descr="Untitle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3759" y="1081167"/>
            <a:ext cx="6149309" cy="3761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Untitled 2.pdf" descr="Untitled 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3295" y="4778345"/>
            <a:ext cx="9054102" cy="1532808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“Toward Geometric Deep SLAM”…"/>
          <p:cNvSpPr txBox="1"/>
          <p:nvPr/>
        </p:nvSpPr>
        <p:spPr>
          <a:xfrm>
            <a:off x="1627547" y="2413666"/>
            <a:ext cx="2161102" cy="91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600" b="0"/>
            </a:pPr>
            <a:r>
              <a:rPr sz="1828"/>
              <a:t>“Toward Geometric Deep SLAM”</a:t>
            </a:r>
          </a:p>
          <a:p>
            <a:pPr>
              <a:defRPr sz="2600" b="0"/>
            </a:pPr>
            <a:r>
              <a:rPr sz="1828"/>
              <a:t>DeTone et. al.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73" y="6604084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Slide: T. Malisiewicz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202061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eneralizing to Real Data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40650" cy="809308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r>
              <a:rPr sz="4800"/>
              <a:t>Generalizing to Real Data</a:t>
            </a:r>
          </a:p>
        </p:txBody>
      </p:sp>
      <p:sp>
        <p:nvSpPr>
          <p:cNvPr id="550" name="Synthetically trained detector…"/>
          <p:cNvSpPr>
            <a:spLocks noGrp="1"/>
          </p:cNvSpPr>
          <p:nvPr>
            <p:ph type="body" idx="4294967295"/>
          </p:nvPr>
        </p:nvSpPr>
        <p:spPr>
          <a:xfrm>
            <a:off x="1295400" y="1597319"/>
            <a:ext cx="8407957" cy="4420196"/>
          </a:xfrm>
          <a:prstGeom prst="rect">
            <a:avLst/>
          </a:prstGeom>
        </p:spPr>
        <p:txBody>
          <a:bodyPr/>
          <a:lstStyle/>
          <a:p>
            <a:pPr marL="312527" indent="-312527"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Worked well on geometric structures, but didn’t work very well in general</a:t>
            </a:r>
          </a:p>
          <a:p>
            <a:pPr marL="312527" indent="-312527"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Solution: self-train on natural images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8731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Homographic Adaptation"/>
          <p:cNvSpPr>
            <a:spLocks noGrp="1"/>
          </p:cNvSpPr>
          <p:nvPr>
            <p:ph type="title"/>
          </p:nvPr>
        </p:nvSpPr>
        <p:spPr>
          <a:xfrm>
            <a:off x="491182" y="1969229"/>
            <a:ext cx="4227666" cy="1202468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/>
          <a:lstStyle>
            <a:lvl1pPr defTabSz="537463">
              <a:defRPr sz="5244"/>
            </a:lvl1pPr>
          </a:lstStyle>
          <a:p>
            <a:r>
              <a:rPr sz="4000" dirty="0"/>
              <a:t>Homographic Adaptation</a:t>
            </a:r>
          </a:p>
        </p:txBody>
      </p:sp>
      <p:grpSp>
        <p:nvGrpSpPr>
          <p:cNvPr id="557" name="Group"/>
          <p:cNvGrpSpPr/>
          <p:nvPr/>
        </p:nvGrpSpPr>
        <p:grpSpPr>
          <a:xfrm>
            <a:off x="1749171" y="250773"/>
            <a:ext cx="3432007" cy="1246814"/>
            <a:chOff x="0" y="0"/>
            <a:chExt cx="4881076" cy="1773245"/>
          </a:xfrm>
        </p:grpSpPr>
        <p:pic>
          <p:nvPicPr>
            <p:cNvPr id="555" name="COCO_test2014_000000000568.jpg" descr="COCO_test2014_000000000568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10778" y="0"/>
              <a:ext cx="2670298" cy="177324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556" name="Unlabeled Input Image"/>
            <p:cNvSpPr/>
            <p:nvPr/>
          </p:nvSpPr>
          <p:spPr>
            <a:xfrm>
              <a:off x="0" y="350273"/>
              <a:ext cx="2186588" cy="105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3100"/>
              </a:lvl1pPr>
            </a:lstStyle>
            <a:p>
              <a:r>
                <a:rPr sz="2180"/>
                <a:t>Unlabeled Input Image</a:t>
              </a:r>
            </a:p>
          </p:txBody>
        </p:sp>
      </p:grpSp>
      <p:grpSp>
        <p:nvGrpSpPr>
          <p:cNvPr id="593" name="Group"/>
          <p:cNvGrpSpPr/>
          <p:nvPr/>
        </p:nvGrpSpPr>
        <p:grpSpPr>
          <a:xfrm>
            <a:off x="5450846" y="117117"/>
            <a:ext cx="5326677" cy="3377635"/>
            <a:chOff x="0" y="0"/>
            <a:chExt cx="7575717" cy="4803747"/>
          </a:xfrm>
        </p:grpSpPr>
        <p:grpSp>
          <p:nvGrpSpPr>
            <p:cNvPr id="562" name="Group"/>
            <p:cNvGrpSpPr/>
            <p:nvPr/>
          </p:nvGrpSpPr>
          <p:grpSpPr>
            <a:xfrm>
              <a:off x="2880538" y="0"/>
              <a:ext cx="3031461" cy="2262206"/>
              <a:chOff x="0" y="0"/>
              <a:chExt cx="3031459" cy="2262205"/>
            </a:xfrm>
          </p:grpSpPr>
          <p:pic>
            <p:nvPicPr>
              <p:cNvPr id="558" name="COCO_test2014_000000000568.jpg" descr="COCO_test2014_000000000568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94691" y="263970"/>
                <a:ext cx="2670298" cy="177324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559" name="Shape"/>
              <p:cNvSpPr/>
              <p:nvPr/>
            </p:nvSpPr>
            <p:spPr>
              <a:xfrm>
                <a:off x="0" y="0"/>
                <a:ext cx="2464162" cy="164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78" y="0"/>
                    </a:moveTo>
                    <a:lnTo>
                      <a:pt x="21600" y="3165"/>
                    </a:lnTo>
                    <a:lnTo>
                      <a:pt x="18527" y="21600"/>
                    </a:lnTo>
                    <a:lnTo>
                      <a:pt x="0" y="21364"/>
                    </a:lnTo>
                    <a:lnTo>
                      <a:pt x="3278" y="0"/>
                    </a:lnTo>
                    <a:close/>
                  </a:path>
                </a:pathLst>
              </a:custGeom>
              <a:noFill/>
              <a:ln w="889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60" name="Shape"/>
              <p:cNvSpPr/>
              <p:nvPr/>
            </p:nvSpPr>
            <p:spPr>
              <a:xfrm>
                <a:off x="809982" y="193409"/>
                <a:ext cx="1687473" cy="1335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4" y="0"/>
                    </a:moveTo>
                    <a:lnTo>
                      <a:pt x="21279" y="3158"/>
                    </a:lnTo>
                    <a:lnTo>
                      <a:pt x="21600" y="21600"/>
                    </a:lnTo>
                    <a:lnTo>
                      <a:pt x="0" y="20762"/>
                    </a:lnTo>
                    <a:lnTo>
                      <a:pt x="924" y="0"/>
                    </a:lnTo>
                    <a:close/>
                  </a:path>
                </a:pathLst>
              </a:custGeom>
              <a:noFill/>
              <a:ln w="88900" cap="flat">
                <a:solidFill>
                  <a:srgbClr val="51A7F9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61" name="Shape"/>
              <p:cNvSpPr/>
              <p:nvPr/>
            </p:nvSpPr>
            <p:spPr>
              <a:xfrm>
                <a:off x="552116" y="21087"/>
                <a:ext cx="2479344" cy="2241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617"/>
                    </a:moveTo>
                    <a:lnTo>
                      <a:pt x="17104" y="0"/>
                    </a:lnTo>
                    <a:lnTo>
                      <a:pt x="21600" y="17709"/>
                    </a:lnTo>
                    <a:lnTo>
                      <a:pt x="721" y="21600"/>
                    </a:lnTo>
                    <a:lnTo>
                      <a:pt x="0" y="5617"/>
                    </a:lnTo>
                    <a:close/>
                  </a:path>
                </a:pathLst>
              </a:custGeom>
              <a:noFill/>
              <a:ln w="88900" cap="flat">
                <a:solidFill>
                  <a:srgbClr val="F5D328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grpSp>
          <p:nvGrpSpPr>
            <p:cNvPr id="571" name="Group"/>
            <p:cNvGrpSpPr/>
            <p:nvPr/>
          </p:nvGrpSpPr>
          <p:grpSpPr>
            <a:xfrm rot="662023">
              <a:off x="1547060" y="2744144"/>
              <a:ext cx="1674518" cy="1255888"/>
              <a:chOff x="0" y="0"/>
              <a:chExt cx="1674516" cy="1255887"/>
            </a:xfrm>
          </p:grpSpPr>
          <p:pic>
            <p:nvPicPr>
              <p:cNvPr id="563" name="6.png" descr="6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674517" cy="1255888"/>
              </a:xfrm>
              <a:prstGeom prst="rect">
                <a:avLst/>
              </a:prstGeom>
              <a:ln w="63500" cap="flat">
                <a:solidFill>
                  <a:srgbClr val="F5D328"/>
                </a:solidFill>
                <a:prstDash val="solid"/>
                <a:miter lim="400000"/>
              </a:ln>
              <a:effectLst/>
            </p:spPr>
          </p:pic>
          <p:sp>
            <p:nvSpPr>
              <p:cNvPr id="564" name="Circle"/>
              <p:cNvSpPr/>
              <p:nvPr/>
            </p:nvSpPr>
            <p:spPr>
              <a:xfrm>
                <a:off x="1460457" y="389019"/>
                <a:ext cx="143476" cy="143476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65" name="Circle"/>
              <p:cNvSpPr/>
              <p:nvPr/>
            </p:nvSpPr>
            <p:spPr>
              <a:xfrm>
                <a:off x="574631" y="796779"/>
                <a:ext cx="143476" cy="143476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66" name="Circle"/>
              <p:cNvSpPr/>
              <p:nvPr/>
            </p:nvSpPr>
            <p:spPr>
              <a:xfrm>
                <a:off x="683571" y="470900"/>
                <a:ext cx="143476" cy="143476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67" name="Circle"/>
              <p:cNvSpPr/>
              <p:nvPr/>
            </p:nvSpPr>
            <p:spPr>
              <a:xfrm>
                <a:off x="754347" y="161209"/>
                <a:ext cx="143476" cy="143476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68" name="Circle"/>
              <p:cNvSpPr/>
              <p:nvPr/>
            </p:nvSpPr>
            <p:spPr>
              <a:xfrm>
                <a:off x="292470" y="373301"/>
                <a:ext cx="143476" cy="143476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69" name="Circle"/>
              <p:cNvSpPr/>
              <p:nvPr/>
            </p:nvSpPr>
            <p:spPr>
              <a:xfrm rot="21600000">
                <a:off x="172313" y="689985"/>
                <a:ext cx="143476" cy="143476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70" name="Circle"/>
              <p:cNvSpPr/>
              <p:nvPr/>
            </p:nvSpPr>
            <p:spPr>
              <a:xfrm>
                <a:off x="957190" y="890763"/>
                <a:ext cx="143476" cy="143476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grpSp>
          <p:nvGrpSpPr>
            <p:cNvPr id="579" name="Group"/>
            <p:cNvGrpSpPr/>
            <p:nvPr/>
          </p:nvGrpSpPr>
          <p:grpSpPr>
            <a:xfrm rot="21142780">
              <a:off x="3528345" y="2932522"/>
              <a:ext cx="1761248" cy="1374103"/>
              <a:chOff x="0" y="0"/>
              <a:chExt cx="1761246" cy="1374102"/>
            </a:xfrm>
          </p:grpSpPr>
          <p:pic>
            <p:nvPicPr>
              <p:cNvPr id="572" name="4.png" descr="4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249712">
                <a:off x="43364" y="59107"/>
                <a:ext cx="1674518" cy="1255889"/>
              </a:xfrm>
              <a:prstGeom prst="rect">
                <a:avLst/>
              </a:prstGeom>
              <a:ln w="63500" cap="flat">
                <a:solidFill>
                  <a:schemeClr val="accent5">
                    <a:lumOff val="-29866"/>
                  </a:schemeClr>
                </a:solidFill>
                <a:prstDash val="solid"/>
                <a:miter lim="400000"/>
              </a:ln>
              <a:effectLst/>
            </p:spPr>
          </p:pic>
          <p:sp>
            <p:nvSpPr>
              <p:cNvPr id="573" name="Circle"/>
              <p:cNvSpPr/>
              <p:nvPr/>
            </p:nvSpPr>
            <p:spPr>
              <a:xfrm rot="249712">
                <a:off x="196974" y="599580"/>
                <a:ext cx="143476" cy="143476"/>
              </a:xfrm>
              <a:prstGeom prst="ellipse">
                <a:avLst/>
              </a:prstGeom>
              <a:solidFill>
                <a:schemeClr val="accent5">
                  <a:lumOff val="-29866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74" name="Circle"/>
              <p:cNvSpPr/>
              <p:nvPr/>
            </p:nvSpPr>
            <p:spPr>
              <a:xfrm rot="249712">
                <a:off x="316027" y="1136973"/>
                <a:ext cx="143476" cy="143476"/>
              </a:xfrm>
              <a:prstGeom prst="ellipse">
                <a:avLst/>
              </a:prstGeom>
              <a:solidFill>
                <a:schemeClr val="accent5">
                  <a:lumOff val="-29866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75" name="Circle"/>
              <p:cNvSpPr/>
              <p:nvPr/>
            </p:nvSpPr>
            <p:spPr>
              <a:xfrm rot="249712">
                <a:off x="549450" y="701759"/>
                <a:ext cx="143476" cy="143476"/>
              </a:xfrm>
              <a:prstGeom prst="ellipse">
                <a:avLst/>
              </a:prstGeom>
              <a:solidFill>
                <a:schemeClr val="accent5">
                  <a:lumOff val="-29866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76" name="Circle"/>
              <p:cNvSpPr/>
              <p:nvPr/>
            </p:nvSpPr>
            <p:spPr>
              <a:xfrm rot="249712">
                <a:off x="347419" y="409246"/>
                <a:ext cx="143476" cy="143476"/>
              </a:xfrm>
              <a:prstGeom prst="ellipse">
                <a:avLst/>
              </a:prstGeom>
              <a:solidFill>
                <a:schemeClr val="accent5">
                  <a:lumOff val="-29866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77" name="Circle"/>
              <p:cNvSpPr/>
              <p:nvPr/>
            </p:nvSpPr>
            <p:spPr>
              <a:xfrm rot="249712">
                <a:off x="1250237" y="960074"/>
                <a:ext cx="143476" cy="143476"/>
              </a:xfrm>
              <a:prstGeom prst="ellipse">
                <a:avLst/>
              </a:prstGeom>
              <a:solidFill>
                <a:schemeClr val="accent5">
                  <a:lumOff val="-29866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78" name="Circle"/>
              <p:cNvSpPr/>
              <p:nvPr/>
            </p:nvSpPr>
            <p:spPr>
              <a:xfrm rot="249712">
                <a:off x="1162350" y="446983"/>
                <a:ext cx="143476" cy="143476"/>
              </a:xfrm>
              <a:prstGeom prst="ellipse">
                <a:avLst/>
              </a:prstGeom>
              <a:solidFill>
                <a:schemeClr val="accent5">
                  <a:lumOff val="-29866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grpSp>
          <p:nvGrpSpPr>
            <p:cNvPr id="587" name="Group"/>
            <p:cNvGrpSpPr/>
            <p:nvPr/>
          </p:nvGrpSpPr>
          <p:grpSpPr>
            <a:xfrm rot="20866659">
              <a:off x="5410214" y="2428078"/>
              <a:ext cx="1679835" cy="1259876"/>
              <a:chOff x="0" y="0"/>
              <a:chExt cx="1679833" cy="1259875"/>
            </a:xfrm>
          </p:grpSpPr>
          <p:pic>
            <p:nvPicPr>
              <p:cNvPr id="580" name="3.png" descr="3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21600000">
                <a:off x="-1" y="-1"/>
                <a:ext cx="1679835" cy="1259877"/>
              </a:xfrm>
              <a:prstGeom prst="rect">
                <a:avLst/>
              </a:prstGeom>
              <a:ln w="635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</p:pic>
          <p:sp>
            <p:nvSpPr>
              <p:cNvPr id="581" name="Circle"/>
              <p:cNvSpPr/>
              <p:nvPr/>
            </p:nvSpPr>
            <p:spPr>
              <a:xfrm rot="21600000">
                <a:off x="424950" y="282779"/>
                <a:ext cx="143476" cy="143476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82" name="Circle"/>
              <p:cNvSpPr/>
              <p:nvPr/>
            </p:nvSpPr>
            <p:spPr>
              <a:xfrm rot="21600000">
                <a:off x="528338" y="929690"/>
                <a:ext cx="143476" cy="143476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83" name="Circle"/>
              <p:cNvSpPr/>
              <p:nvPr/>
            </p:nvSpPr>
            <p:spPr>
              <a:xfrm rot="21600000">
                <a:off x="914357" y="1098300"/>
                <a:ext cx="143476" cy="143476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84" name="Circle"/>
              <p:cNvSpPr/>
              <p:nvPr/>
            </p:nvSpPr>
            <p:spPr>
              <a:xfrm rot="21600000">
                <a:off x="1202542" y="821220"/>
                <a:ext cx="143477" cy="143477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85" name="Circle"/>
              <p:cNvSpPr/>
              <p:nvPr/>
            </p:nvSpPr>
            <p:spPr>
              <a:xfrm rot="21600000">
                <a:off x="1121132" y="207157"/>
                <a:ext cx="143476" cy="143476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86" name="Circle"/>
              <p:cNvSpPr/>
              <p:nvPr/>
            </p:nvSpPr>
            <p:spPr>
              <a:xfrm rot="21600000">
                <a:off x="1365836" y="919291"/>
                <a:ext cx="143476" cy="143476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588" name="Point Set #1"/>
            <p:cNvSpPr/>
            <p:nvPr/>
          </p:nvSpPr>
          <p:spPr>
            <a:xfrm>
              <a:off x="703405" y="4050897"/>
              <a:ext cx="2090220" cy="517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700"/>
              </a:lvl1pPr>
            </a:lstStyle>
            <a:p>
              <a:r>
                <a:rPr sz="1898"/>
                <a:t>Point Set #1</a:t>
              </a:r>
            </a:p>
          </p:txBody>
        </p:sp>
        <p:sp>
          <p:nvSpPr>
            <p:cNvPr id="589" name="Arrow"/>
            <p:cNvSpPr/>
            <p:nvPr/>
          </p:nvSpPr>
          <p:spPr>
            <a:xfrm>
              <a:off x="583510" y="1108019"/>
              <a:ext cx="1476271" cy="858677"/>
            </a:xfrm>
            <a:prstGeom prst="rightArrow">
              <a:avLst>
                <a:gd name="adj1" fmla="val 28594"/>
                <a:gd name="adj2" fmla="val 72657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590" name="Synthetic Warp +…"/>
            <p:cNvSpPr/>
            <p:nvPr/>
          </p:nvSpPr>
          <p:spPr>
            <a:xfrm>
              <a:off x="0" y="10485"/>
              <a:ext cx="2670297" cy="890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r>
                <a:t>Synthetic Warp +</a:t>
              </a:r>
            </a:p>
            <a:p>
              <a:r>
                <a:t>Run Detector</a:t>
              </a:r>
            </a:p>
          </p:txBody>
        </p:sp>
        <p:sp>
          <p:nvSpPr>
            <p:cNvPr id="591" name="Point Set #2"/>
            <p:cNvSpPr/>
            <p:nvPr/>
          </p:nvSpPr>
          <p:spPr>
            <a:xfrm>
              <a:off x="3244260" y="4285769"/>
              <a:ext cx="2226238" cy="517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700"/>
              </a:lvl1pPr>
            </a:lstStyle>
            <a:p>
              <a:r>
                <a:rPr sz="1898"/>
                <a:t>Point Set #2</a:t>
              </a:r>
            </a:p>
          </p:txBody>
        </p:sp>
        <p:sp>
          <p:nvSpPr>
            <p:cNvPr id="592" name="Point Set #3"/>
            <p:cNvSpPr/>
            <p:nvPr/>
          </p:nvSpPr>
          <p:spPr>
            <a:xfrm>
              <a:off x="5349479" y="3784816"/>
              <a:ext cx="2226238" cy="517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700"/>
              </a:lvl1pPr>
            </a:lstStyle>
            <a:p>
              <a:r>
                <a:rPr sz="1898"/>
                <a:t>Point Set #3</a:t>
              </a:r>
            </a:p>
          </p:txBody>
        </p:sp>
      </p:grpSp>
      <p:grpSp>
        <p:nvGrpSpPr>
          <p:cNvPr id="618" name="Group"/>
          <p:cNvGrpSpPr/>
          <p:nvPr/>
        </p:nvGrpSpPr>
        <p:grpSpPr>
          <a:xfrm>
            <a:off x="6641709" y="3602714"/>
            <a:ext cx="3869267" cy="3127517"/>
            <a:chOff x="0" y="0"/>
            <a:chExt cx="5502956" cy="4448022"/>
          </a:xfrm>
        </p:grpSpPr>
        <p:sp>
          <p:nvSpPr>
            <p:cNvPr id="594" name="Arrow"/>
            <p:cNvSpPr/>
            <p:nvPr/>
          </p:nvSpPr>
          <p:spPr>
            <a:xfrm rot="5400000">
              <a:off x="1716819" y="111971"/>
              <a:ext cx="1032366" cy="808423"/>
            </a:xfrm>
            <a:prstGeom prst="rightArrow">
              <a:avLst>
                <a:gd name="adj1" fmla="val 28594"/>
                <a:gd name="adj2" fmla="val 72657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grpSp>
          <p:nvGrpSpPr>
            <p:cNvPr id="615" name="Group"/>
            <p:cNvGrpSpPr/>
            <p:nvPr/>
          </p:nvGrpSpPr>
          <p:grpSpPr>
            <a:xfrm>
              <a:off x="937104" y="1928545"/>
              <a:ext cx="3794035" cy="2519477"/>
              <a:chOff x="0" y="0"/>
              <a:chExt cx="3794034" cy="2519476"/>
            </a:xfrm>
          </p:grpSpPr>
          <p:pic>
            <p:nvPicPr>
              <p:cNvPr id="595" name="COCO_test2014_000000000568.jpg" descr="COCO_test2014_000000000568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3794035" cy="2519477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596" name="Circle"/>
              <p:cNvSpPr/>
              <p:nvPr/>
            </p:nvSpPr>
            <p:spPr>
              <a:xfrm rot="662023">
                <a:off x="1953496" y="335925"/>
                <a:ext cx="245260" cy="245261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97" name="Circle"/>
              <p:cNvSpPr/>
              <p:nvPr/>
            </p:nvSpPr>
            <p:spPr>
              <a:xfrm rot="662023">
                <a:off x="1921596" y="1114599"/>
                <a:ext cx="245261" cy="245261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98" name="Circle"/>
              <p:cNvSpPr/>
              <p:nvPr/>
            </p:nvSpPr>
            <p:spPr>
              <a:xfrm rot="662023">
                <a:off x="1874109" y="1940037"/>
                <a:ext cx="245260" cy="245261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599" name="Circle"/>
              <p:cNvSpPr/>
              <p:nvPr/>
            </p:nvSpPr>
            <p:spPr>
              <a:xfrm rot="662023">
                <a:off x="1093988" y="1144328"/>
                <a:ext cx="245260" cy="245261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00" name="Circle"/>
              <p:cNvSpPr/>
              <p:nvPr/>
            </p:nvSpPr>
            <p:spPr>
              <a:xfrm rot="662023">
                <a:off x="3415870" y="566851"/>
                <a:ext cx="245261" cy="245261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01" name="Circle"/>
              <p:cNvSpPr/>
              <p:nvPr/>
            </p:nvSpPr>
            <p:spPr>
              <a:xfrm rot="662023">
                <a:off x="2015124" y="319614"/>
                <a:ext cx="245261" cy="245260"/>
              </a:xfrm>
              <a:prstGeom prst="ellipse">
                <a:avLst/>
              </a:prstGeom>
              <a:solidFill>
                <a:schemeClr val="accent5">
                  <a:lumOff val="-29866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02" name="Circle"/>
              <p:cNvSpPr/>
              <p:nvPr/>
            </p:nvSpPr>
            <p:spPr>
              <a:xfrm rot="662023">
                <a:off x="627072" y="100659"/>
                <a:ext cx="245260" cy="245261"/>
              </a:xfrm>
              <a:prstGeom prst="ellipse">
                <a:avLst/>
              </a:prstGeom>
              <a:solidFill>
                <a:schemeClr val="accent5">
                  <a:lumOff val="-29866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03" name="Circle"/>
              <p:cNvSpPr/>
              <p:nvPr/>
            </p:nvSpPr>
            <p:spPr>
              <a:xfrm rot="662023">
                <a:off x="267826" y="286991"/>
                <a:ext cx="245260" cy="245261"/>
              </a:xfrm>
              <a:prstGeom prst="ellipse">
                <a:avLst/>
              </a:prstGeom>
              <a:solidFill>
                <a:schemeClr val="accent5">
                  <a:lumOff val="-29866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04" name="Circle"/>
              <p:cNvSpPr/>
              <p:nvPr/>
            </p:nvSpPr>
            <p:spPr>
              <a:xfrm rot="662023">
                <a:off x="828268" y="629202"/>
                <a:ext cx="245261" cy="245261"/>
              </a:xfrm>
              <a:prstGeom prst="ellipse">
                <a:avLst/>
              </a:prstGeom>
              <a:solidFill>
                <a:schemeClr val="accent5">
                  <a:lumOff val="-29866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05" name="Circle"/>
              <p:cNvSpPr/>
              <p:nvPr/>
            </p:nvSpPr>
            <p:spPr>
              <a:xfrm rot="662023">
                <a:off x="297555" y="1049354"/>
                <a:ext cx="245260" cy="245261"/>
              </a:xfrm>
              <a:prstGeom prst="ellipse">
                <a:avLst/>
              </a:prstGeom>
              <a:solidFill>
                <a:schemeClr val="accent5">
                  <a:lumOff val="-29866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06" name="Circle"/>
              <p:cNvSpPr/>
              <p:nvPr/>
            </p:nvSpPr>
            <p:spPr>
              <a:xfrm rot="662023">
                <a:off x="1871215" y="1173335"/>
                <a:ext cx="245260" cy="245261"/>
              </a:xfrm>
              <a:prstGeom prst="ellipse">
                <a:avLst/>
              </a:prstGeom>
              <a:solidFill>
                <a:schemeClr val="accent5">
                  <a:lumOff val="-29866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07" name="Circle"/>
              <p:cNvSpPr/>
              <p:nvPr/>
            </p:nvSpPr>
            <p:spPr>
              <a:xfrm rot="662023">
                <a:off x="2696654" y="1157024"/>
                <a:ext cx="245260" cy="2452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08" name="Circle"/>
              <p:cNvSpPr/>
              <p:nvPr/>
            </p:nvSpPr>
            <p:spPr>
              <a:xfrm rot="662023">
                <a:off x="2727106" y="361314"/>
                <a:ext cx="245260" cy="245261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09" name="Circle"/>
              <p:cNvSpPr/>
              <p:nvPr/>
            </p:nvSpPr>
            <p:spPr>
              <a:xfrm rot="662023">
                <a:off x="1962573" y="282651"/>
                <a:ext cx="245261" cy="245261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10" name="Circle"/>
              <p:cNvSpPr/>
              <p:nvPr/>
            </p:nvSpPr>
            <p:spPr>
              <a:xfrm rot="662023">
                <a:off x="2275055" y="1468059"/>
                <a:ext cx="245261" cy="245261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11" name="Circle"/>
              <p:cNvSpPr/>
              <p:nvPr/>
            </p:nvSpPr>
            <p:spPr>
              <a:xfrm rot="662023">
                <a:off x="3006966" y="1342632"/>
                <a:ext cx="245261" cy="245261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12" name="Circle"/>
              <p:cNvSpPr/>
              <p:nvPr/>
            </p:nvSpPr>
            <p:spPr>
              <a:xfrm rot="662023">
                <a:off x="1125163" y="1939315"/>
                <a:ext cx="245261" cy="245261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13" name="Circle"/>
              <p:cNvSpPr/>
              <p:nvPr/>
            </p:nvSpPr>
            <p:spPr>
              <a:xfrm rot="662023">
                <a:off x="2644793" y="1962188"/>
                <a:ext cx="245261" cy="245261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614" name="Circle"/>
              <p:cNvSpPr/>
              <p:nvPr/>
            </p:nvSpPr>
            <p:spPr>
              <a:xfrm rot="662023">
                <a:off x="238684" y="1886043"/>
                <a:ext cx="245261" cy="245260"/>
              </a:xfrm>
              <a:prstGeom prst="ellipse">
                <a:avLst/>
              </a:prstGeom>
              <a:solidFill>
                <a:schemeClr val="accent5">
                  <a:lumOff val="-29866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b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616" name="Point Aggregation"/>
            <p:cNvSpPr txBox="1"/>
            <p:nvPr/>
          </p:nvSpPr>
          <p:spPr>
            <a:xfrm>
              <a:off x="2832658" y="83214"/>
              <a:ext cx="2670298" cy="96454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800"/>
              </a:lvl1pPr>
            </a:lstStyle>
            <a:p>
              <a:r>
                <a:rPr sz="1969"/>
                <a:t>Point Aggregation</a:t>
              </a:r>
            </a:p>
          </p:txBody>
        </p:sp>
        <p:sp>
          <p:nvSpPr>
            <p:cNvPr id="617" name="Detected Point Superset"/>
            <p:cNvSpPr txBox="1"/>
            <p:nvPr/>
          </p:nvSpPr>
          <p:spPr>
            <a:xfrm>
              <a:off x="0" y="1185487"/>
              <a:ext cx="5430596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3200"/>
              </a:pPr>
              <a:r>
                <a:rPr sz="2250"/>
                <a:t>Detected Point </a:t>
              </a:r>
              <a:r>
                <a:rPr sz="2250" u="sng"/>
                <a:t>Superset</a:t>
              </a:r>
            </a:p>
          </p:txBody>
        </p:sp>
      </p:grpSp>
      <p:sp>
        <p:nvSpPr>
          <p:cNvPr id="619" name="Simulate planar camera motion with homographies…"/>
          <p:cNvSpPr>
            <a:spLocks noGrp="1"/>
          </p:cNvSpPr>
          <p:nvPr>
            <p:ph type="body" sz="half" idx="4294967295"/>
          </p:nvPr>
        </p:nvSpPr>
        <p:spPr>
          <a:xfrm>
            <a:off x="419635" y="3520264"/>
            <a:ext cx="4833712" cy="297287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406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/>
              <a:t>Simulate planar camera motion with homographies</a:t>
            </a:r>
          </a:p>
          <a:p>
            <a:pPr>
              <a:spcBef>
                <a:spcPts val="1406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/>
              <a:t>Self-labelling technique</a:t>
            </a:r>
          </a:p>
          <a:p>
            <a:pPr lvl="1">
              <a:spcBef>
                <a:spcPts val="1406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/>
              <a:t>Suppress spurious detections</a:t>
            </a:r>
          </a:p>
          <a:p>
            <a:pPr lvl="1">
              <a:spcBef>
                <a:spcPts val="1406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/>
              <a:t>Enhance repeatable points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5073" y="6604084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Slide: T. Malisiewicz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73129041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 animBg="1" advAuto="0"/>
      <p:bldP spid="593" grpId="0" animBg="1" advAuto="0"/>
      <p:bldP spid="618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Iterative Homographic Adaptation"/>
          <p:cNvSpPr>
            <a:spLocks noGrp="1"/>
          </p:cNvSpPr>
          <p:nvPr>
            <p:ph type="title"/>
          </p:nvPr>
        </p:nvSpPr>
        <p:spPr>
          <a:xfrm>
            <a:off x="304800" y="119431"/>
            <a:ext cx="9960557" cy="94274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</a:lstStyle>
          <a:p>
            <a:r>
              <a:rPr sz="4400" dirty="0"/>
              <a:t>Iterative Homographic Adaptation</a:t>
            </a:r>
          </a:p>
        </p:txBody>
      </p:sp>
      <p:pic>
        <p:nvPicPr>
          <p:cNvPr id="624" name="Untitled 2.pdf" descr="Untitled 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0255" y="1219071"/>
            <a:ext cx="5491321" cy="5463648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Label, train, repeat, ……"/>
          <p:cNvSpPr>
            <a:spLocks noGrp="1"/>
          </p:cNvSpPr>
          <p:nvPr>
            <p:ph type="body" sz="half" idx="4294967295"/>
          </p:nvPr>
        </p:nvSpPr>
        <p:spPr>
          <a:xfrm>
            <a:off x="7273106" y="1821656"/>
            <a:ext cx="4004494" cy="4420195"/>
          </a:xfrm>
          <a:prstGeom prst="rect">
            <a:avLst/>
          </a:prstGeom>
        </p:spPr>
        <p:txBody>
          <a:bodyPr/>
          <a:lstStyle/>
          <a:p>
            <a:r>
              <a:rPr dirty="0"/>
              <a:t>Label, train, repeat, …</a:t>
            </a:r>
          </a:p>
          <a:p>
            <a:r>
              <a:rPr dirty="0"/>
              <a:t>Resulting points:</a:t>
            </a:r>
          </a:p>
          <a:p>
            <a:pPr lvl="1"/>
            <a:r>
              <a:rPr dirty="0"/>
              <a:t>Higher coverage</a:t>
            </a:r>
          </a:p>
          <a:p>
            <a:pPr lvl="1"/>
            <a:r>
              <a:rPr dirty="0"/>
              <a:t>More repeatable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73" y="6604084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Slide: T. Malisiewicz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297201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details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990600"/>
            <a:ext cx="5181600" cy="51355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Pretrain</a:t>
            </a:r>
            <a:r>
              <a:rPr lang="en-US" dirty="0" smtClean="0"/>
              <a:t> on synthetic images for 200000 iterations</a:t>
            </a:r>
          </a:p>
          <a:p>
            <a:r>
              <a:rPr lang="en-US" dirty="0" smtClean="0"/>
              <a:t>Generate 100 random </a:t>
            </a:r>
            <a:r>
              <a:rPr lang="en-US" dirty="0" err="1" smtClean="0"/>
              <a:t>homographies</a:t>
            </a:r>
            <a:r>
              <a:rPr lang="en-US" dirty="0" smtClean="0"/>
              <a:t> in 240x320 COCO images and pool </a:t>
            </a:r>
            <a:r>
              <a:rPr lang="en-US" dirty="0" err="1" smtClean="0"/>
              <a:t>keypoints</a:t>
            </a:r>
            <a:endParaRPr lang="en-US" dirty="0"/>
          </a:p>
          <a:p>
            <a:r>
              <a:rPr lang="en-US" dirty="0" smtClean="0"/>
              <a:t>Train to predict these pooled </a:t>
            </a:r>
            <a:r>
              <a:rPr lang="en-US" dirty="0" err="1" smtClean="0"/>
              <a:t>keypoints</a:t>
            </a:r>
            <a:r>
              <a:rPr lang="en-US" dirty="0" smtClean="0"/>
              <a:t> on original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493" y="990600"/>
            <a:ext cx="5540907" cy="23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HPatches Evaluation"/>
          <p:cNvSpPr>
            <a:spLocks noGrp="1"/>
          </p:cNvSpPr>
          <p:nvPr>
            <p:ph type="title"/>
          </p:nvPr>
        </p:nvSpPr>
        <p:spPr>
          <a:xfrm>
            <a:off x="292368" y="81600"/>
            <a:ext cx="7804547" cy="964137"/>
          </a:xfrm>
          <a:prstGeom prst="rect">
            <a:avLst/>
          </a:prstGeom>
        </p:spPr>
        <p:txBody>
          <a:bodyPr/>
          <a:lstStyle/>
          <a:p>
            <a:r>
              <a:rPr sz="4400" dirty="0" err="1"/>
              <a:t>HPatches</a:t>
            </a:r>
            <a:r>
              <a:rPr sz="4400" dirty="0"/>
              <a:t> Evaluation</a:t>
            </a:r>
          </a:p>
        </p:txBody>
      </p:sp>
      <p:sp>
        <p:nvSpPr>
          <p:cNvPr id="630" name="Homography estimation task…"/>
          <p:cNvSpPr>
            <a:spLocks noGrp="1"/>
          </p:cNvSpPr>
          <p:nvPr>
            <p:ph type="body" sz="half" idx="4294967295"/>
          </p:nvPr>
        </p:nvSpPr>
        <p:spPr>
          <a:xfrm>
            <a:off x="1941670" y="1173417"/>
            <a:ext cx="8308661" cy="2162489"/>
          </a:xfrm>
          <a:prstGeom prst="rect">
            <a:avLst/>
          </a:prstGeom>
        </p:spPr>
        <p:txBody>
          <a:bodyPr wrap="none"/>
          <a:lstStyle/>
          <a:p>
            <a:pPr>
              <a:spcBef>
                <a:spcPts val="773"/>
              </a:spcBef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 err="1">
                <a:latin typeface="+mj-lt"/>
              </a:rPr>
              <a:t>Homography</a:t>
            </a:r>
            <a:r>
              <a:rPr sz="3200" dirty="0">
                <a:latin typeface="+mj-lt"/>
              </a:rPr>
              <a:t> estimation task</a:t>
            </a:r>
          </a:p>
          <a:p>
            <a:pPr>
              <a:spcBef>
                <a:spcPts val="773"/>
              </a:spcBef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>
                <a:latin typeface="+mj-lt"/>
              </a:rPr>
              <a:t>Dataset of 116 scenes each with 6 images = 696 images</a:t>
            </a:r>
          </a:p>
          <a:p>
            <a:pPr>
              <a:spcBef>
                <a:spcPts val="773"/>
              </a:spcBef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>
                <a:latin typeface="+mj-lt"/>
              </a:rPr>
              <a:t>Indoor and outdoor planar scenes</a:t>
            </a:r>
          </a:p>
          <a:p>
            <a:pPr>
              <a:spcBef>
                <a:spcPts val="773"/>
              </a:spcBef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 dirty="0">
                <a:latin typeface="+mj-lt"/>
              </a:rPr>
              <a:t>Compared against LIFT, SIFT and ORB</a:t>
            </a:r>
          </a:p>
        </p:txBody>
      </p:sp>
      <p:pic>
        <p:nvPicPr>
          <p:cNvPr id="631" name="2.ppm" descr="2.pp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4642" y="3657052"/>
            <a:ext cx="2077162" cy="1330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4.ppm" descr="4.ppm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61672" y="3657052"/>
            <a:ext cx="2077161" cy="1330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6.ppm" descr="6.ppm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28701" y="3657052"/>
            <a:ext cx="2077162" cy="1330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2.ppm" descr="2.ppm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06282" y="5216826"/>
            <a:ext cx="1853883" cy="1391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4.ppm" descr="4.ppm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88744" y="5153367"/>
            <a:ext cx="2023018" cy="151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5.ppm" descr="5.ppm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46366" y="5153367"/>
            <a:ext cx="2023018" cy="1518048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50% of dataset:…"/>
          <p:cNvSpPr txBox="1"/>
          <p:nvPr/>
        </p:nvSpPr>
        <p:spPr>
          <a:xfrm>
            <a:off x="1866102" y="3776903"/>
            <a:ext cx="2075889" cy="111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200" b="0"/>
            </a:pPr>
            <a:r>
              <a:rPr sz="2250"/>
              <a:t>50% of dataset:</a:t>
            </a:r>
          </a:p>
          <a:p>
            <a:pPr>
              <a:defRPr sz="3200" b="0" u="sng"/>
            </a:pPr>
            <a:r>
              <a:rPr sz="2250"/>
              <a:t>Illumination</a:t>
            </a:r>
          </a:p>
          <a:p>
            <a:pPr>
              <a:defRPr sz="3200" b="0"/>
            </a:pPr>
            <a:r>
              <a:rPr sz="2250"/>
              <a:t>Change</a:t>
            </a:r>
          </a:p>
        </p:txBody>
      </p:sp>
      <p:sp>
        <p:nvSpPr>
          <p:cNvPr id="638" name="50% of dataset:…"/>
          <p:cNvSpPr txBox="1"/>
          <p:nvPr/>
        </p:nvSpPr>
        <p:spPr>
          <a:xfrm>
            <a:off x="1866102" y="5287604"/>
            <a:ext cx="2075889" cy="1110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200" b="0"/>
            </a:pPr>
            <a:r>
              <a:rPr sz="2250"/>
              <a:t>50% of dataset:</a:t>
            </a:r>
          </a:p>
          <a:p>
            <a:pPr>
              <a:defRPr sz="3200" b="0" u="sng"/>
            </a:pPr>
            <a:r>
              <a:rPr sz="2250"/>
              <a:t>Viewpoint</a:t>
            </a:r>
          </a:p>
          <a:p>
            <a:pPr>
              <a:defRPr sz="3200" b="0"/>
            </a:pPr>
            <a:r>
              <a:rPr sz="2250"/>
              <a:t>Change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73" y="6604084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Slide: T. Malisiewicz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691635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80" y="493199"/>
            <a:ext cx="9604239" cy="58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75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89000"/>
            <a:ext cx="9503495" cy="53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334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08" y="955200"/>
            <a:ext cx="9704983" cy="49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87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Timing SuperPoint vs LIFT"/>
          <p:cNvSpPr>
            <a:spLocks noGrp="1"/>
          </p:cNvSpPr>
          <p:nvPr>
            <p:ph type="title"/>
          </p:nvPr>
        </p:nvSpPr>
        <p:spPr>
          <a:xfrm>
            <a:off x="304801" y="343562"/>
            <a:ext cx="9973324" cy="1518048"/>
          </a:xfrm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r>
              <a:rPr sz="5400" dirty="0"/>
              <a:t>Timing </a:t>
            </a:r>
            <a:r>
              <a:rPr sz="5400" dirty="0" err="1"/>
              <a:t>SuperPoint</a:t>
            </a:r>
            <a:r>
              <a:rPr sz="5400" dirty="0"/>
              <a:t> vs LIFT</a:t>
            </a:r>
          </a:p>
        </p:txBody>
      </p:sp>
      <p:sp>
        <p:nvSpPr>
          <p:cNvPr id="693" name="Speed important for low-compute Visual SLAM…"/>
          <p:cNvSpPr>
            <a:spLocks noGrp="1"/>
          </p:cNvSpPr>
          <p:nvPr>
            <p:ph type="body" idx="4294967295"/>
          </p:nvPr>
        </p:nvSpPr>
        <p:spPr>
          <a:xfrm>
            <a:off x="457200" y="1649970"/>
            <a:ext cx="10972799" cy="4772498"/>
          </a:xfrm>
          <a:prstGeom prst="rect">
            <a:avLst/>
          </a:prstGeom>
        </p:spPr>
        <p:txBody>
          <a:bodyPr/>
          <a:lstStyle/>
          <a:p>
            <a:pPr marL="312527" indent="-312527">
              <a:defRPr sz="4000"/>
            </a:pPr>
            <a:r>
              <a:rPr dirty="0"/>
              <a:t>Speed important for low-compute Visual SLAM</a:t>
            </a:r>
          </a:p>
          <a:p>
            <a:pPr lvl="1">
              <a:defRPr sz="4000"/>
            </a:pPr>
            <a:r>
              <a:rPr dirty="0" err="1"/>
              <a:t>SuperPoint</a:t>
            </a:r>
            <a:r>
              <a:rPr dirty="0"/>
              <a:t> total 640x480 time: ~ 33 </a:t>
            </a:r>
            <a:r>
              <a:rPr dirty="0" err="1"/>
              <a:t>ms</a:t>
            </a:r>
            <a:endParaRPr dirty="0"/>
          </a:p>
          <a:p>
            <a:pPr lvl="1">
              <a:defRPr sz="4000"/>
            </a:pPr>
            <a:r>
              <a:rPr dirty="0"/>
              <a:t>LIFT total 640x480 time: ~2 minutes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73" y="6604084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Slide: T. Malisiewicz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65145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Goals for Keypoints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Detect points that are </a:t>
            </a:r>
            <a:r>
              <a:rPr lang="en-US" i="1" smtClean="0"/>
              <a:t>repeatable</a:t>
            </a:r>
            <a:r>
              <a:rPr lang="en-US" smtClean="0"/>
              <a:t> and </a:t>
            </a:r>
            <a:r>
              <a:rPr lang="en-US" i="1" smtClean="0"/>
              <a:t>distinctive</a:t>
            </a:r>
          </a:p>
        </p:txBody>
      </p:sp>
      <p:pic>
        <p:nvPicPr>
          <p:cNvPr id="18436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5876925" y="168751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981201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678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3D Generalizability of SuperPoint"/>
          <p:cNvSpPr txBox="1"/>
          <p:nvPr/>
        </p:nvSpPr>
        <p:spPr>
          <a:xfrm>
            <a:off x="1714004" y="104822"/>
            <a:ext cx="8704337" cy="68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5400" b="0"/>
            </a:lvl1pPr>
          </a:lstStyle>
          <a:p>
            <a:r>
              <a:rPr sz="3797"/>
              <a:t>3D Generalizability of SuperPoint</a:t>
            </a:r>
          </a:p>
        </p:txBody>
      </p:sp>
      <p:pic>
        <p:nvPicPr>
          <p:cNvPr id="698" name="processed_kitti.gif" descr="processed_kitti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5417" y="4878486"/>
            <a:ext cx="6147712" cy="185619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699" name="processed_monovo.gif" descr="processed_monovo.gi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60192" y="2860886"/>
            <a:ext cx="2108462" cy="158134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700" name="processed_icl.gif" descr="processed_icl.gif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99045" y="2860886"/>
            <a:ext cx="2108462" cy="158134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701" name="ICL-NUIM (synth)"/>
          <p:cNvSpPr txBox="1"/>
          <p:nvPr/>
        </p:nvSpPr>
        <p:spPr>
          <a:xfrm>
            <a:off x="8405951" y="2406883"/>
            <a:ext cx="2106347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 b="0" i="1"/>
            </a:lvl1pPr>
          </a:lstStyle>
          <a:p>
            <a:r>
              <a:rPr sz="2039"/>
              <a:t>ICL-NUIM (synth)</a:t>
            </a:r>
          </a:p>
        </p:txBody>
      </p:sp>
      <p:sp>
        <p:nvSpPr>
          <p:cNvPr id="702" name="MonoVO (fisheye)"/>
          <p:cNvSpPr txBox="1"/>
          <p:nvPr/>
        </p:nvSpPr>
        <p:spPr>
          <a:xfrm>
            <a:off x="6045249" y="2406883"/>
            <a:ext cx="2338348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900" b="0" i="1"/>
            </a:lvl1pPr>
          </a:lstStyle>
          <a:p>
            <a:r>
              <a:rPr sz="2039"/>
              <a:t>MonoVO (fisheye)</a:t>
            </a:r>
          </a:p>
        </p:txBody>
      </p:sp>
      <p:sp>
        <p:nvSpPr>
          <p:cNvPr id="703" name="KITTI (stereo)"/>
          <p:cNvSpPr txBox="1"/>
          <p:nvPr/>
        </p:nvSpPr>
        <p:spPr>
          <a:xfrm>
            <a:off x="6462321" y="4497225"/>
            <a:ext cx="1684757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 b="0" i="1"/>
            </a:lvl1pPr>
          </a:lstStyle>
          <a:p>
            <a:r>
              <a:rPr sz="2039"/>
              <a:t>KITTI (stereo)</a:t>
            </a:r>
          </a:p>
        </p:txBody>
      </p:sp>
      <p:sp>
        <p:nvSpPr>
          <p:cNvPr id="704" name="“Connect-the-dots” using nearest neighbor matches"/>
          <p:cNvSpPr txBox="1">
            <a:spLocks noGrp="1"/>
          </p:cNvSpPr>
          <p:nvPr>
            <p:ph type="body" sz="quarter" idx="4294967295"/>
          </p:nvPr>
        </p:nvSpPr>
        <p:spPr>
          <a:xfrm>
            <a:off x="1616531" y="1338967"/>
            <a:ext cx="8742739" cy="912732"/>
          </a:xfrm>
          <a:prstGeom prst="rect">
            <a:avLst/>
          </a:prstGeom>
        </p:spPr>
        <p:txBody>
          <a:bodyPr anchor="t"/>
          <a:lstStyle>
            <a:lvl1pPr marL="596900">
              <a:spcBef>
                <a:spcPts val="1400"/>
              </a:spcBef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/>
              <a:t>“Connect-the-dots” using nearest neighbor matches</a:t>
            </a:r>
          </a:p>
        </p:txBody>
      </p:sp>
      <p:pic>
        <p:nvPicPr>
          <p:cNvPr id="705" name="processed_nyu.gif" descr="processed_nyu.gif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65863" y="2860886"/>
            <a:ext cx="2108462" cy="158134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706" name="NYU (Kinect)"/>
          <p:cNvSpPr txBox="1"/>
          <p:nvPr/>
        </p:nvSpPr>
        <p:spPr>
          <a:xfrm>
            <a:off x="4124460" y="2406883"/>
            <a:ext cx="1598194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 b="0" i="1"/>
            </a:lvl1pPr>
          </a:lstStyle>
          <a:p>
            <a:r>
              <a:rPr sz="2039"/>
              <a:t>NYU (Kinect)</a:t>
            </a:r>
          </a:p>
        </p:txBody>
      </p:sp>
      <p:pic>
        <p:nvPicPr>
          <p:cNvPr id="707" name="processed_freiburg.gif" descr="processed_freiburg.gif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98358" y="2847036"/>
            <a:ext cx="2074456" cy="155584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708" name="Freiburg (Kinect)"/>
          <p:cNvSpPr txBox="1"/>
          <p:nvPr/>
        </p:nvSpPr>
        <p:spPr>
          <a:xfrm>
            <a:off x="1681355" y="2391925"/>
            <a:ext cx="2108462" cy="41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900" b="0" i="1"/>
            </a:lvl1pPr>
          </a:lstStyle>
          <a:p>
            <a:r>
              <a:rPr sz="2039"/>
              <a:t>Freiburg (Kinect)</a:t>
            </a:r>
          </a:p>
        </p:txBody>
      </p:sp>
      <p:pic>
        <p:nvPicPr>
          <p:cNvPr id="709" name="processed_ms7.gif" descr="processed_ms7.gif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84494" y="4847476"/>
            <a:ext cx="2557619" cy="19182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710" name="MS7 (Kinect)"/>
          <p:cNvSpPr txBox="1"/>
          <p:nvPr/>
        </p:nvSpPr>
        <p:spPr>
          <a:xfrm>
            <a:off x="2064678" y="4444628"/>
            <a:ext cx="1797251" cy="366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900" b="0" i="1"/>
            </a:lvl1pPr>
          </a:lstStyle>
          <a:p>
            <a:r>
              <a:rPr sz="2039"/>
              <a:t>MS7 (Kinect)</a:t>
            </a:r>
          </a:p>
        </p:txBody>
      </p:sp>
      <p:sp>
        <p:nvSpPr>
          <p:cNvPr id="711" name="Trained+evaluated on planar, does it generalize to 3D?"/>
          <p:cNvSpPr txBox="1"/>
          <p:nvPr/>
        </p:nvSpPr>
        <p:spPr>
          <a:xfrm>
            <a:off x="1630706" y="876460"/>
            <a:ext cx="8742739" cy="476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 marL="596900" indent="-444500" algn="l">
              <a:spcBef>
                <a:spcPts val="1400"/>
              </a:spcBef>
              <a:buSzPct val="145000"/>
              <a:buChar char="•"/>
              <a:defRPr sz="3200" b="0"/>
            </a:lvl1pPr>
          </a:lstStyle>
          <a:p>
            <a:r>
              <a:rPr sz="2250" dirty="0" err="1"/>
              <a:t>Trained+evaluated</a:t>
            </a:r>
            <a:r>
              <a:rPr sz="2250" dirty="0"/>
              <a:t> on planar, does it generalize to 3D?</a:t>
            </a:r>
          </a:p>
        </p:txBody>
      </p:sp>
      <p:sp>
        <p:nvSpPr>
          <p:cNvPr id="712" name="Works across many datasets / input modalities / resolutions!"/>
          <p:cNvSpPr txBox="1"/>
          <p:nvPr/>
        </p:nvSpPr>
        <p:spPr>
          <a:xfrm>
            <a:off x="1630706" y="1799240"/>
            <a:ext cx="8742739" cy="476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 marL="596900" indent="-444500" algn="l">
              <a:spcBef>
                <a:spcPts val="1400"/>
              </a:spcBef>
              <a:buSzPct val="145000"/>
              <a:buChar char="•"/>
              <a:defRPr sz="3200" b="0"/>
            </a:lvl1pPr>
          </a:lstStyle>
          <a:p>
            <a:r>
              <a:rPr sz="2250" dirty="0"/>
              <a:t>Works across many datasets / input modalities / resolutions!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73" y="6604084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Slide: T. Malisiewicz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5491702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" grpId="0" animBg="1" advAuto="0"/>
      <p:bldP spid="699" grpId="0" animBg="1" advAuto="0"/>
      <p:bldP spid="700" grpId="0" animBg="1" advAuto="0"/>
      <p:bldP spid="701" grpId="0" animBg="1" advAuto="0"/>
      <p:bldP spid="702" grpId="0" animBg="1" advAuto="0"/>
      <p:bldP spid="703" grpId="0" animBg="1" advAuto="0"/>
      <p:bldP spid="704" grpId="0" animBg="1" advAuto="0"/>
      <p:bldP spid="705" grpId="0" animBg="1" advAuto="0"/>
      <p:bldP spid="706" grpId="0" animBg="1" advAuto="0"/>
      <p:bldP spid="707" grpId="0" animBg="1" advAuto="0"/>
      <p:bldP spid="708" grpId="0" animBg="1" advAuto="0"/>
      <p:bldP spid="709" grpId="0" animBg="1" advAuto="0"/>
      <p:bldP spid="710" grpId="0" animBg="1" advAuto="0"/>
      <p:bldP spid="711" grpId="0" animBg="1" advAuto="0"/>
      <p:bldP spid="712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00400"/>
            <a:ext cx="10972800" cy="914400"/>
          </a:xfrm>
        </p:spPr>
        <p:txBody>
          <a:bodyPr/>
          <a:lstStyle/>
          <a:p>
            <a:r>
              <a:rPr lang="en-US" dirty="0" smtClean="0"/>
              <a:t>Do learned features actually work better for </a:t>
            </a:r>
            <a:r>
              <a:rPr lang="en-US" dirty="0" err="1" smtClean="0"/>
              <a:t>SfM</a:t>
            </a:r>
            <a:r>
              <a:rPr lang="en-US" dirty="0" smtClean="0"/>
              <a:t>/SLAM?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5618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14600"/>
            <a:ext cx="4267200" cy="956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35247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28600"/>
            <a:ext cx="6934200" cy="6337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4232665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“Advanced hand-crafted features still perform on par or better than recent learned features in the practical context of image-based reconstruction.”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5607431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“The current generation of learned descriptors shows a high variance across different datasets and applications.”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6421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493564"/>
            <a:ext cx="6649088" cy="33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66382"/>
            <a:ext cx="9234845" cy="136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44200" y="74678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118" y="1804364"/>
            <a:ext cx="4869282" cy="30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9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6414020" cy="333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480" y="990600"/>
            <a:ext cx="5037188" cy="4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3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51" y="1143000"/>
            <a:ext cx="6021612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143000"/>
            <a:ext cx="5249009" cy="426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791200"/>
            <a:ext cx="831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Root-SIFT performs close to the best (within 15%).  </a:t>
            </a:r>
            <a:r>
              <a:rPr lang="en-US" dirty="0" err="1" smtClean="0"/>
              <a:t>DoG-HardNet</a:t>
            </a:r>
            <a:r>
              <a:rPr lang="en-US" dirty="0" smtClean="0"/>
              <a:t> performs best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0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Follow-up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</a:t>
            </a:r>
            <a:r>
              <a:rPr lang="en-US" dirty="0" err="1" smtClean="0"/>
              <a:t>ChArUco</a:t>
            </a:r>
            <a:r>
              <a:rPr lang="en-US" dirty="0" smtClean="0"/>
              <a:t> (2019)</a:t>
            </a:r>
            <a:endParaRPr lang="en-US" dirty="0" smtClean="0">
              <a:hlinkClick r:id="rId2"/>
            </a:endParaRPr>
          </a:p>
          <a:p>
            <a:pPr lvl="1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www.youtube.com/watch?v=Smorg9dffc0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Self-Improving Visual </a:t>
            </a:r>
            <a:r>
              <a:rPr lang="en-US" dirty="0" err="1" smtClean="0"/>
              <a:t>Odometry</a:t>
            </a:r>
            <a:r>
              <a:rPr lang="en-US" dirty="0" smtClean="0"/>
              <a:t> (2018)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arxiv.org/abs/1812.03245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16" y="77278"/>
            <a:ext cx="10364767" cy="1788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36781" y="11430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5648"/>
            <a:ext cx="11866840" cy="31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Self-attention and Cross-attention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879" y="1066800"/>
            <a:ext cx="5562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Alternately, aggregate features of </a:t>
            </a:r>
            <a:r>
              <a:rPr lang="en-US" dirty="0" err="1" smtClean="0"/>
              <a:t>keypoints</a:t>
            </a:r>
            <a:r>
              <a:rPr lang="en-US" dirty="0" smtClean="0"/>
              <a:t> within image and across images</a:t>
            </a:r>
          </a:p>
          <a:p>
            <a:pPr lvl="1"/>
            <a:r>
              <a:rPr lang="en-US" dirty="0" smtClean="0"/>
              <a:t>Multi-attention head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Final features for each </a:t>
            </a:r>
            <a:r>
              <a:rPr lang="en-US" dirty="0" err="1" smtClean="0"/>
              <a:t>keypoint</a:t>
            </a:r>
            <a:r>
              <a:rPr lang="en-US" dirty="0" smtClean="0"/>
              <a:t> go through one more weight layer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069631"/>
            <a:ext cx="3358125" cy="78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558381"/>
            <a:ext cx="3358125" cy="123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443" y="1372431"/>
            <a:ext cx="4734957" cy="69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11325" y="86308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concatenate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439400" y="1219200"/>
            <a:ext cx="0" cy="317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5611593"/>
            <a:ext cx="3425288" cy="5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5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2021"/>
            <a:ext cx="8529451" cy="66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9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trade-offs</a:t>
            </a:r>
          </a:p>
        </p:txBody>
      </p:sp>
      <p:sp>
        <p:nvSpPr>
          <p:cNvPr id="4" name="Left-Right Arrow 3"/>
          <p:cNvSpPr/>
          <p:nvPr/>
        </p:nvSpPr>
        <p:spPr>
          <a:xfrm rot="10800000">
            <a:off x="2133600" y="2895600"/>
            <a:ext cx="7848600" cy="609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981200" y="353695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Repeatable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7437438" y="3535363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Points</a:t>
            </a:r>
          </a:p>
        </p:txBody>
      </p:sp>
      <p:pic>
        <p:nvPicPr>
          <p:cNvPr id="19462" name="Picture 2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019039">
            <a:off x="8512176" y="457200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ctangle 42"/>
          <p:cNvSpPr>
            <a:spLocks noChangeArrowheads="1"/>
          </p:cNvSpPr>
          <p:nvPr/>
        </p:nvSpPr>
        <p:spPr bwMode="auto">
          <a:xfrm rot="-6419039">
            <a:off x="9432925" y="1666875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sp>
        <p:nvSpPr>
          <p:cNvPr id="19464" name="Line 36"/>
          <p:cNvSpPr>
            <a:spLocks noChangeShapeType="1"/>
          </p:cNvSpPr>
          <p:nvPr/>
        </p:nvSpPr>
        <p:spPr bwMode="auto">
          <a:xfrm rot="-6419039">
            <a:off x="9740107" y="943770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465" name="Line 37"/>
          <p:cNvSpPr>
            <a:spLocks noChangeShapeType="1"/>
          </p:cNvSpPr>
          <p:nvPr/>
        </p:nvSpPr>
        <p:spPr bwMode="auto">
          <a:xfrm rot="15180961" flipH="1">
            <a:off x="9740107" y="943769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9466" name="Group 26"/>
          <p:cNvGrpSpPr>
            <a:grpSpLocks/>
          </p:cNvGrpSpPr>
          <p:nvPr/>
        </p:nvGrpSpPr>
        <p:grpSpPr bwMode="auto">
          <a:xfrm rot="-6419039">
            <a:off x="8946357" y="2007395"/>
            <a:ext cx="63500" cy="65087"/>
            <a:chOff x="1292" y="2205"/>
            <a:chExt cx="46" cy="46"/>
          </a:xfrm>
        </p:grpSpPr>
        <p:sp>
          <p:nvSpPr>
            <p:cNvPr id="19517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67" name="Group 29"/>
          <p:cNvGrpSpPr>
            <a:grpSpLocks/>
          </p:cNvGrpSpPr>
          <p:nvPr/>
        </p:nvGrpSpPr>
        <p:grpSpPr bwMode="auto">
          <a:xfrm rot="-6419039">
            <a:off x="9113044" y="1694656"/>
            <a:ext cx="63500" cy="65088"/>
            <a:chOff x="1292" y="2205"/>
            <a:chExt cx="46" cy="46"/>
          </a:xfrm>
        </p:grpSpPr>
        <p:sp>
          <p:nvSpPr>
            <p:cNvPr id="19515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68" name="Group 32"/>
          <p:cNvGrpSpPr>
            <a:grpSpLocks/>
          </p:cNvGrpSpPr>
          <p:nvPr/>
        </p:nvGrpSpPr>
        <p:grpSpPr bwMode="auto">
          <a:xfrm rot="-6419039">
            <a:off x="9372600" y="825500"/>
            <a:ext cx="63500" cy="63500"/>
            <a:chOff x="1292" y="2205"/>
            <a:chExt cx="46" cy="46"/>
          </a:xfrm>
        </p:grpSpPr>
        <p:sp>
          <p:nvSpPr>
            <p:cNvPr id="19513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69" name="Group 38"/>
          <p:cNvGrpSpPr>
            <a:grpSpLocks/>
          </p:cNvGrpSpPr>
          <p:nvPr/>
        </p:nvGrpSpPr>
        <p:grpSpPr bwMode="auto">
          <a:xfrm rot="-6419039">
            <a:off x="8647907" y="1145382"/>
            <a:ext cx="65087" cy="63500"/>
            <a:chOff x="1292" y="2205"/>
            <a:chExt cx="46" cy="46"/>
          </a:xfrm>
        </p:grpSpPr>
        <p:sp>
          <p:nvSpPr>
            <p:cNvPr id="19511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0" name="Group 43"/>
          <p:cNvGrpSpPr>
            <a:grpSpLocks/>
          </p:cNvGrpSpPr>
          <p:nvPr/>
        </p:nvGrpSpPr>
        <p:grpSpPr bwMode="auto">
          <a:xfrm rot="-6419039">
            <a:off x="9609138" y="1809751"/>
            <a:ext cx="65088" cy="65087"/>
            <a:chOff x="1292" y="2205"/>
            <a:chExt cx="46" cy="46"/>
          </a:xfrm>
        </p:grpSpPr>
        <p:sp>
          <p:nvSpPr>
            <p:cNvPr id="19509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0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71" name="Rectangle 88"/>
          <p:cNvSpPr>
            <a:spLocks noChangeArrowheads="1"/>
          </p:cNvSpPr>
          <p:nvPr/>
        </p:nvSpPr>
        <p:spPr bwMode="auto">
          <a:xfrm rot="-1019039">
            <a:off x="9009237" y="1934648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72" name="Rectangle 89"/>
          <p:cNvSpPr>
            <a:spLocks noChangeArrowheads="1"/>
          </p:cNvSpPr>
          <p:nvPr/>
        </p:nvSpPr>
        <p:spPr bwMode="auto">
          <a:xfrm rot="-1019039">
            <a:off x="9661701" y="1701286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73" name="Rectangle 90"/>
          <p:cNvSpPr>
            <a:spLocks noChangeArrowheads="1"/>
          </p:cNvSpPr>
          <p:nvPr/>
        </p:nvSpPr>
        <p:spPr bwMode="auto">
          <a:xfrm rot="-1019039">
            <a:off x="9396587" y="728148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19474" name="Picture 5" descr="obj14_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1" y="676276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475" name="Rectangle 6"/>
          <p:cNvSpPr>
            <a:spLocks noChangeArrowheads="1"/>
          </p:cNvSpPr>
          <p:nvPr/>
        </p:nvSpPr>
        <p:spPr bwMode="auto">
          <a:xfrm>
            <a:off x="6589714" y="1347789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9476" name="Group 7"/>
          <p:cNvGrpSpPr>
            <a:grpSpLocks/>
          </p:cNvGrpSpPr>
          <p:nvPr/>
        </p:nvGrpSpPr>
        <p:grpSpPr bwMode="auto">
          <a:xfrm>
            <a:off x="6723064" y="1492251"/>
            <a:ext cx="53975" cy="53975"/>
            <a:chOff x="1292" y="2205"/>
            <a:chExt cx="46" cy="46"/>
          </a:xfrm>
        </p:grpSpPr>
        <p:sp>
          <p:nvSpPr>
            <p:cNvPr id="19507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8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7" name="Group 10"/>
          <p:cNvGrpSpPr>
            <a:grpSpLocks/>
          </p:cNvGrpSpPr>
          <p:nvPr/>
        </p:nvGrpSpPr>
        <p:grpSpPr bwMode="auto">
          <a:xfrm>
            <a:off x="6750051" y="900113"/>
            <a:ext cx="55563" cy="55562"/>
            <a:chOff x="1292" y="2205"/>
            <a:chExt cx="46" cy="46"/>
          </a:xfrm>
        </p:grpSpPr>
        <p:sp>
          <p:nvSpPr>
            <p:cNvPr id="19505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6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8" name="Group 13"/>
          <p:cNvGrpSpPr>
            <a:grpSpLocks/>
          </p:cNvGrpSpPr>
          <p:nvPr/>
        </p:nvGrpSpPr>
        <p:grpSpPr bwMode="auto">
          <a:xfrm>
            <a:off x="6964363" y="1114426"/>
            <a:ext cx="55562" cy="55563"/>
            <a:chOff x="1292" y="2205"/>
            <a:chExt cx="46" cy="46"/>
          </a:xfrm>
        </p:grpSpPr>
        <p:sp>
          <p:nvSpPr>
            <p:cNvPr id="19503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4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9" name="Group 16"/>
          <p:cNvGrpSpPr>
            <a:grpSpLocks/>
          </p:cNvGrpSpPr>
          <p:nvPr/>
        </p:nvGrpSpPr>
        <p:grpSpPr bwMode="auto">
          <a:xfrm>
            <a:off x="7608888" y="1544638"/>
            <a:ext cx="55562" cy="55562"/>
            <a:chOff x="1292" y="2205"/>
            <a:chExt cx="46" cy="46"/>
          </a:xfrm>
        </p:grpSpPr>
        <p:sp>
          <p:nvSpPr>
            <p:cNvPr id="19501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2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80" name="Group 19"/>
          <p:cNvGrpSpPr>
            <a:grpSpLocks/>
          </p:cNvGrpSpPr>
          <p:nvPr/>
        </p:nvGrpSpPr>
        <p:grpSpPr bwMode="auto">
          <a:xfrm>
            <a:off x="7421564" y="1816101"/>
            <a:ext cx="53975" cy="53975"/>
            <a:chOff x="1292" y="2205"/>
            <a:chExt cx="46" cy="46"/>
          </a:xfrm>
        </p:grpSpPr>
        <p:sp>
          <p:nvSpPr>
            <p:cNvPr id="19499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81" name="Group 22"/>
          <p:cNvGrpSpPr>
            <a:grpSpLocks/>
          </p:cNvGrpSpPr>
          <p:nvPr/>
        </p:nvGrpSpPr>
        <p:grpSpPr bwMode="auto">
          <a:xfrm>
            <a:off x="7529514" y="874714"/>
            <a:ext cx="53975" cy="53975"/>
            <a:chOff x="1292" y="2205"/>
            <a:chExt cx="46" cy="46"/>
          </a:xfrm>
        </p:grpSpPr>
        <p:sp>
          <p:nvSpPr>
            <p:cNvPr id="19497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98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82" name="Rectangle 91"/>
          <p:cNvSpPr>
            <a:spLocks noChangeArrowheads="1"/>
          </p:cNvSpPr>
          <p:nvPr/>
        </p:nvSpPr>
        <p:spPr bwMode="auto">
          <a:xfrm>
            <a:off x="6777038" y="819151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83" name="Rectangle 92"/>
          <p:cNvSpPr>
            <a:spLocks noChangeArrowheads="1"/>
          </p:cNvSpPr>
          <p:nvPr/>
        </p:nvSpPr>
        <p:spPr bwMode="auto">
          <a:xfrm>
            <a:off x="6723063" y="1438276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84" name="Rectangle 93"/>
          <p:cNvSpPr>
            <a:spLocks noChangeArrowheads="1"/>
          </p:cNvSpPr>
          <p:nvPr/>
        </p:nvSpPr>
        <p:spPr bwMode="auto">
          <a:xfrm>
            <a:off x="7610476" y="1492250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85" name="Line 96"/>
          <p:cNvSpPr>
            <a:spLocks noChangeShapeType="1"/>
          </p:cNvSpPr>
          <p:nvPr/>
        </p:nvSpPr>
        <p:spPr bwMode="auto">
          <a:xfrm>
            <a:off x="6915150" y="1520825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TextBox 107"/>
          <p:cNvSpPr txBox="1">
            <a:spLocks noChangeArrowheads="1"/>
          </p:cNvSpPr>
          <p:nvPr/>
        </p:nvSpPr>
        <p:spPr bwMode="auto">
          <a:xfrm>
            <a:off x="2057401" y="2286000"/>
            <a:ext cx="191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Detection</a:t>
            </a:r>
          </a:p>
        </p:txBody>
      </p: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2057400" y="4648201"/>
            <a:ext cx="8154988" cy="1649413"/>
            <a:chOff x="533400" y="4648199"/>
            <a:chExt cx="8154650" cy="1649179"/>
          </a:xfrm>
        </p:grpSpPr>
        <p:sp>
          <p:nvSpPr>
            <p:cNvPr id="109" name="Left-Right Arrow 108"/>
            <p:cNvSpPr/>
            <p:nvPr/>
          </p:nvSpPr>
          <p:spPr>
            <a:xfrm rot="10800000">
              <a:off x="609597" y="5265649"/>
              <a:ext cx="7848275" cy="609514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9494" name="TextBox 109"/>
            <p:cNvSpPr txBox="1">
              <a:spLocks noChangeArrowheads="1"/>
            </p:cNvSpPr>
            <p:nvPr/>
          </p:nvSpPr>
          <p:spPr bwMode="auto">
            <a:xfrm>
              <a:off x="685111" y="5897380"/>
              <a:ext cx="21336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Distinctive</a:t>
              </a:r>
            </a:p>
          </p:txBody>
        </p:sp>
        <p:sp>
          <p:nvSpPr>
            <p:cNvPr id="19495" name="TextBox 110"/>
            <p:cNvSpPr txBox="1">
              <a:spLocks noChangeArrowheads="1"/>
            </p:cNvSpPr>
            <p:nvPr/>
          </p:nvSpPr>
          <p:spPr bwMode="auto">
            <a:xfrm>
              <a:off x="6249650" y="5892092"/>
              <a:ext cx="24384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Flexible</a:t>
              </a:r>
            </a:p>
          </p:txBody>
        </p:sp>
        <p:sp>
          <p:nvSpPr>
            <p:cNvPr id="19496" name="TextBox 111"/>
            <p:cNvSpPr txBox="1">
              <a:spLocks noChangeArrowheads="1"/>
            </p:cNvSpPr>
            <p:nvPr/>
          </p:nvSpPr>
          <p:spPr bwMode="auto">
            <a:xfrm>
              <a:off x="533400" y="4648199"/>
              <a:ext cx="2235005" cy="584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Description</a:t>
              </a:r>
            </a:p>
          </p:txBody>
        </p:sp>
      </p:grpSp>
      <p:sp>
        <p:nvSpPr>
          <p:cNvPr id="19488" name="TextBox 113"/>
          <p:cNvSpPr txBox="1">
            <a:spLocks noChangeArrowheads="1"/>
          </p:cNvSpPr>
          <p:nvPr/>
        </p:nvSpPr>
        <p:spPr bwMode="auto">
          <a:xfrm>
            <a:off x="2209800" y="388620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/>
          </a:p>
        </p:txBody>
      </p:sp>
      <p:sp>
        <p:nvSpPr>
          <p:cNvPr id="19489" name="TextBox 114"/>
          <p:cNvSpPr txBox="1">
            <a:spLocks noChangeArrowheads="1"/>
          </p:cNvSpPr>
          <p:nvPr/>
        </p:nvSpPr>
        <p:spPr bwMode="auto">
          <a:xfrm>
            <a:off x="7772400" y="3886200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to occlusion</a:t>
            </a:r>
          </a:p>
          <a:p>
            <a:r>
              <a:rPr lang="en-US" sz="1600"/>
              <a:t>Works with less texture</a:t>
            </a:r>
          </a:p>
        </p:txBody>
      </p:sp>
      <p:sp>
        <p:nvSpPr>
          <p:cNvPr id="33826" name="TextBox 115"/>
          <p:cNvSpPr txBox="1">
            <a:spLocks noChangeArrowheads="1"/>
          </p:cNvSpPr>
          <p:nvPr/>
        </p:nvSpPr>
        <p:spPr bwMode="auto">
          <a:xfrm>
            <a:off x="2057401" y="6259514"/>
            <a:ext cx="2441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Minimize wrong matches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7620001" y="6248401"/>
            <a:ext cx="29003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to expected variations</a:t>
            </a:r>
          </a:p>
          <a:p>
            <a:r>
              <a:rPr lang="en-US" sz="1600"/>
              <a:t>Maximize correct matches</a:t>
            </a:r>
          </a:p>
          <a:p>
            <a:endParaRPr lang="en-US" sz="1600"/>
          </a:p>
        </p:txBody>
      </p:sp>
      <p:sp>
        <p:nvSpPr>
          <p:cNvPr id="19492" name="TextBox 114"/>
          <p:cNvSpPr txBox="1">
            <a:spLocks noChangeArrowheads="1"/>
          </p:cNvSpPr>
          <p:nvPr/>
        </p:nvSpPr>
        <p:spPr bwMode="auto">
          <a:xfrm>
            <a:off x="2287588" y="3886200"/>
            <a:ext cx="21320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detection</a:t>
            </a:r>
          </a:p>
          <a:p>
            <a:r>
              <a:rPr lang="en-US" sz="1600"/>
              <a:t>Precise localization</a:t>
            </a:r>
          </a:p>
        </p:txBody>
      </p:sp>
    </p:spTree>
    <p:extLst>
      <p:ext uri="{BB962C8B-B14F-4D97-AF65-F5344CB8AC3E}">
        <p14:creationId xmlns:p14="http://schemas.microsoft.com/office/powerpoint/2010/main" val="423002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6" grpId="0"/>
      <p:bldP spid="1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Maximize inner product of matched </a:t>
            </a:r>
            <a:r>
              <a:rPr lang="en-US" dirty="0" err="1" smtClean="0"/>
              <a:t>keypoints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Each </a:t>
            </a:r>
            <a:r>
              <a:rPr lang="en-US" dirty="0" err="1" smtClean="0"/>
              <a:t>keypoint</a:t>
            </a:r>
            <a:r>
              <a:rPr lang="en-US" dirty="0" smtClean="0"/>
              <a:t> also has a constant learned score for being assigned to the “dustbin”</a:t>
            </a:r>
          </a:p>
          <a:p>
            <a:endParaRPr lang="en-US" dirty="0"/>
          </a:p>
          <a:p>
            <a:r>
              <a:rPr lang="en-US" dirty="0" err="1" smtClean="0"/>
              <a:t>Sinkhorn</a:t>
            </a:r>
            <a:r>
              <a:rPr lang="en-US" dirty="0" smtClean="0"/>
              <a:t> algorithm: iteratively normalize </a:t>
            </a:r>
            <a:r>
              <a:rPr lang="en-US" dirty="0" err="1" smtClean="0"/>
              <a:t>exp</a:t>
            </a:r>
            <a:r>
              <a:rPr lang="en-US" dirty="0" smtClean="0"/>
              <a:t>(S) across rows and columns (i.e. soft assignment)</a:t>
            </a:r>
          </a:p>
          <a:p>
            <a:endParaRPr lang="en-US" dirty="0"/>
          </a:p>
          <a:p>
            <a:r>
              <a:rPr lang="en-US" dirty="0" smtClean="0"/>
              <a:t>In training minimize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1146375"/>
            <a:ext cx="1544738" cy="36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484" y="1681646"/>
            <a:ext cx="3996169" cy="453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10800" y="7620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0100253" y="1048798"/>
            <a:ext cx="173138" cy="155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200" y="5198077"/>
            <a:ext cx="5003607" cy="14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7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Train/test on </a:t>
            </a:r>
            <a:r>
              <a:rPr lang="en-US" dirty="0" err="1" smtClean="0"/>
              <a:t>ScanNet</a:t>
            </a:r>
            <a:r>
              <a:rPr lang="en-US" dirty="0" smtClean="0"/>
              <a:t> for indoor</a:t>
            </a:r>
          </a:p>
          <a:p>
            <a:endParaRPr lang="en-US" dirty="0"/>
          </a:p>
          <a:p>
            <a:r>
              <a:rPr lang="en-US" dirty="0" smtClean="0"/>
              <a:t>Train on </a:t>
            </a:r>
            <a:r>
              <a:rPr lang="en-US" dirty="0" err="1" smtClean="0"/>
              <a:t>MegaDepth</a:t>
            </a:r>
            <a:r>
              <a:rPr lang="en-US" dirty="0" smtClean="0"/>
              <a:t>, test on </a:t>
            </a:r>
            <a:r>
              <a:rPr lang="en-US" dirty="0" err="1" smtClean="0"/>
              <a:t>PhotoTourism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Can use SIFT or </a:t>
            </a:r>
            <a:r>
              <a:rPr lang="en-US" dirty="0" err="1" smtClean="0"/>
              <a:t>Superpoint</a:t>
            </a:r>
            <a:r>
              <a:rPr lang="en-US" dirty="0" smtClean="0"/>
              <a:t> for </a:t>
            </a:r>
            <a:r>
              <a:rPr lang="en-US" dirty="0" err="1" smtClean="0"/>
              <a:t>keypoints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75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6815570" cy="67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6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10781"/>
            <a:ext cx="5695297" cy="4928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511" y="1167845"/>
            <a:ext cx="6313276" cy="36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1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61722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Not really good enough yet for SLAM or </a:t>
            </a:r>
            <a:r>
              <a:rPr lang="en-US" dirty="0" err="1" smtClean="0"/>
              <a:t>SfM</a:t>
            </a:r>
            <a:r>
              <a:rPr lang="en-US" dirty="0" smtClean="0"/>
              <a:t> due to being sub-</a:t>
            </a:r>
            <a:r>
              <a:rPr lang="en-US" dirty="0" err="1" smtClean="0"/>
              <a:t>realtime</a:t>
            </a:r>
            <a:r>
              <a:rPr lang="en-US" dirty="0" smtClean="0"/>
              <a:t> on GPU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556" y="1219200"/>
            <a:ext cx="4936444" cy="37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Localization toolbox using superglue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https://github.com/cvg/Hierarchical-Localization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Contains notebooks for using matches in localization and </a:t>
            </a:r>
            <a:r>
              <a:rPr lang="en-US" dirty="0" err="1" smtClean="0"/>
              <a:t>SfM</a:t>
            </a:r>
            <a:r>
              <a:rPr lang="en-US" dirty="0" smtClean="0"/>
              <a:t> (w/ </a:t>
            </a:r>
            <a:r>
              <a:rPr lang="en-US" dirty="0" err="1" smtClean="0"/>
              <a:t>colmap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0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problems / research ideas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Learned </a:t>
            </a:r>
            <a:r>
              <a:rPr lang="en-US" dirty="0" err="1" smtClean="0"/>
              <a:t>keypoint</a:t>
            </a:r>
            <a:r>
              <a:rPr lang="en-US" dirty="0" smtClean="0"/>
              <a:t> detectors, descriptors, matchers have promise but need to overcome several drawbacks</a:t>
            </a:r>
          </a:p>
          <a:p>
            <a:pPr lvl="1"/>
            <a:r>
              <a:rPr lang="en-US" dirty="0" err="1" smtClean="0"/>
              <a:t>Keypoint</a:t>
            </a:r>
            <a:r>
              <a:rPr lang="en-US" dirty="0" smtClean="0"/>
              <a:t> precision</a:t>
            </a:r>
          </a:p>
          <a:p>
            <a:pPr lvl="1"/>
            <a:r>
              <a:rPr lang="en-US" dirty="0" smtClean="0"/>
              <a:t>Generalization of descriptors to new scenes</a:t>
            </a:r>
          </a:p>
          <a:p>
            <a:pPr lvl="1"/>
            <a:r>
              <a:rPr lang="en-US" dirty="0" smtClean="0"/>
              <a:t>Speed of matching, e.g. vs. 64 core CPU, or NN ratio matching on GPU</a:t>
            </a:r>
          </a:p>
          <a:p>
            <a:endParaRPr lang="en-US" dirty="0"/>
          </a:p>
          <a:p>
            <a:r>
              <a:rPr lang="en-US" dirty="0" smtClean="0"/>
              <a:t>Detector and descriptor evaluation metrics are not good indicators of final </a:t>
            </a:r>
            <a:r>
              <a:rPr lang="en-US" dirty="0" err="1" smtClean="0"/>
              <a:t>SfM</a:t>
            </a:r>
            <a:r>
              <a:rPr lang="en-US" dirty="0" smtClean="0"/>
              <a:t>/SLAM performance, so need to optimize or at least test in context of entire system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2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(of technical part)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457200"/>
            <a:endParaRPr lang="en-US" dirty="0" smtClean="0"/>
          </a:p>
          <a:p>
            <a:pPr marL="514350" indent="-457200"/>
            <a:r>
              <a:rPr lang="en-US" dirty="0" smtClean="0"/>
              <a:t>Learned features have potential to be more robust to noise, low-light, wide baselines, and other adverse conditions</a:t>
            </a:r>
          </a:p>
          <a:p>
            <a:pPr marL="514350" indent="-457200"/>
            <a:endParaRPr lang="en-US" dirty="0"/>
          </a:p>
          <a:p>
            <a:pPr marL="514350" indent="-457200"/>
            <a:r>
              <a:rPr lang="en-US" dirty="0" err="1" smtClean="0"/>
              <a:t>DoG</a:t>
            </a:r>
            <a:r>
              <a:rPr lang="en-US" dirty="0" smtClean="0"/>
              <a:t>-SIFT remains competitive, performing close to the best solutions in </a:t>
            </a:r>
            <a:r>
              <a:rPr lang="en-US" dirty="0" err="1" smtClean="0"/>
              <a:t>SfM</a:t>
            </a:r>
            <a:r>
              <a:rPr lang="en-US" dirty="0" smtClean="0"/>
              <a:t> evaluations</a:t>
            </a:r>
          </a:p>
          <a:p>
            <a:pPr marL="514350" indent="-457200"/>
            <a:endParaRPr lang="en-US" dirty="0"/>
          </a:p>
          <a:p>
            <a:pPr marL="514350" indent="-457200"/>
            <a:r>
              <a:rPr lang="en-US" dirty="0" smtClean="0"/>
              <a:t>Where learning can best play a role in </a:t>
            </a:r>
            <a:r>
              <a:rPr lang="en-US" dirty="0" err="1" smtClean="0"/>
              <a:t>SfM</a:t>
            </a:r>
            <a:r>
              <a:rPr lang="en-US" dirty="0" smtClean="0"/>
              <a:t> continues to be explored, e.g. Pixel-Perfect </a:t>
            </a:r>
            <a:r>
              <a:rPr lang="en-US" dirty="0" err="1" smtClean="0"/>
              <a:t>SfM</a:t>
            </a:r>
            <a:r>
              <a:rPr lang="en-US" dirty="0" smtClean="0"/>
              <a:t> (ICCV 2021)</a:t>
            </a:r>
          </a:p>
          <a:p>
            <a:pPr marL="514350" indent="-457200"/>
            <a:endParaRPr lang="en-US" dirty="0"/>
          </a:p>
          <a:p>
            <a:pPr marL="514350" indent="-457200"/>
            <a:endParaRPr lang="en-US" dirty="0" smtClean="0"/>
          </a:p>
          <a:p>
            <a:pPr marL="514350" indent="-457200"/>
            <a:endParaRPr lang="en-US" dirty="0"/>
          </a:p>
          <a:p>
            <a:pPr marL="514350" indent="-4572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89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choosing and vetting research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70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7731" y="1766303"/>
            <a:ext cx="11526714" cy="525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000" dirty="0">
                <a:solidFill>
                  <a:schemeClr val="accent1">
                    <a:lumMod val="50000"/>
                  </a:schemeClr>
                </a:solidFill>
              </a:rPr>
              <a:t>In choosing research directions, 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chemeClr val="accent1">
                    <a:lumMod val="50000"/>
                  </a:schemeClr>
                </a:solidFill>
              </a:rPr>
              <a:t>be 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</a:rPr>
              <a:t>part of the team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Many Existing Detectors Available</a:t>
            </a:r>
            <a:endParaRPr lang="de-CH" smtClean="0"/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8686800" cy="449580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400" kern="0" dirty="0">
              <a:solidFill>
                <a:srgbClr val="000099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rgbClr val="000099"/>
                </a:solidFill>
              </a:rPr>
              <a:t>Hessian &amp; Harris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Beaudet</a:t>
            </a:r>
            <a:r>
              <a:rPr lang="en-US" sz="2800" kern="0" dirty="0">
                <a:solidFill>
                  <a:sysClr val="windowText" lastClr="000000"/>
                </a:solidFill>
              </a:rPr>
              <a:t> ‘78], [Harris ‘88]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 err="1">
                <a:solidFill>
                  <a:srgbClr val="000099"/>
                </a:solidFill>
              </a:rPr>
              <a:t>Laplacian</a:t>
            </a:r>
            <a:r>
              <a:rPr lang="en-US" sz="2400" kern="0" dirty="0">
                <a:solidFill>
                  <a:srgbClr val="000099"/>
                </a:solidFill>
              </a:rPr>
              <a:t>, </a:t>
            </a:r>
            <a:r>
              <a:rPr lang="en-US" sz="2400" kern="0" dirty="0" err="1">
                <a:solidFill>
                  <a:srgbClr val="000099"/>
                </a:solidFill>
              </a:rPr>
              <a:t>DoG</a:t>
            </a:r>
            <a:r>
              <a:rPr lang="en-US" sz="2400" kern="0" dirty="0">
                <a:solidFill>
                  <a:srgbClr val="000099"/>
                </a:solidFill>
              </a:rPr>
              <a:t> 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Lindeberg</a:t>
            </a:r>
            <a:r>
              <a:rPr lang="en-US" sz="2800" kern="0" dirty="0">
                <a:solidFill>
                  <a:sysClr val="windowText" lastClr="000000"/>
                </a:solidFill>
              </a:rPr>
              <a:t> ‘98], [Lowe 1999]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rgbClr val="000099"/>
                </a:solidFill>
              </a:rPr>
              <a:t>Harris-/Hessian-Laplace</a:t>
            </a:r>
            <a:r>
              <a:rPr lang="en-US" sz="2400" kern="0" dirty="0">
                <a:solidFill>
                  <a:sysClr val="windowText" lastClr="000000"/>
                </a:solidFill>
              </a:rPr>
              <a:t>       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‘01]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Harris-/Hessian-Affine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Mikolajczyk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Schmid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‘04]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EBR and IBR	 		</a:t>
            </a:r>
            <a:r>
              <a:rPr lang="en-US" sz="2800" kern="0" dirty="0">
                <a:solidFill>
                  <a:sysClr val="windowText" lastClr="000000"/>
                </a:solidFill>
              </a:rPr>
              <a:t>[Tuytelaars &amp; Van 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Gool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‘04]</a:t>
            </a:r>
            <a:r>
              <a:rPr lang="en-US" sz="2400" kern="0" dirty="0">
                <a:solidFill>
                  <a:sysClr val="windowText" lastClr="000000"/>
                </a:solidFill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rgbClr val="000099"/>
                </a:solidFill>
              </a:rPr>
              <a:t>MSER</a:t>
            </a:r>
            <a:r>
              <a:rPr lang="en-US" sz="2400" kern="0" dirty="0">
                <a:solidFill>
                  <a:sysClr val="windowText" lastClr="000000"/>
                </a:solidFill>
              </a:rPr>
              <a:t>		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Matas</a:t>
            </a:r>
            <a:r>
              <a:rPr lang="en-US" sz="2800" kern="0" dirty="0">
                <a:solidFill>
                  <a:sysClr val="windowText" lastClr="000000"/>
                </a:solidFill>
              </a:rPr>
              <a:t> ‘02]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Salient Regions		</a:t>
            </a:r>
            <a:r>
              <a:rPr lang="en-US" sz="2800" kern="0" dirty="0">
                <a:solidFill>
                  <a:sysClr val="windowText" lastClr="000000"/>
                </a:solidFill>
              </a:rPr>
              <a:t>[</a:t>
            </a:r>
            <a:r>
              <a:rPr lang="en-US" sz="2800" kern="0" dirty="0" err="1">
                <a:solidFill>
                  <a:sysClr val="windowText" lastClr="000000"/>
                </a:solidFill>
              </a:rPr>
              <a:t>Kadir</a:t>
            </a:r>
            <a:r>
              <a:rPr lang="en-US" sz="2800" kern="0" dirty="0">
                <a:solidFill>
                  <a:sysClr val="windowText" lastClr="000000"/>
                </a:solidFill>
              </a:rPr>
              <a:t> &amp; Brady ‘01] </a:t>
            </a:r>
            <a:endParaRPr lang="en-US" sz="2400" kern="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Others…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CH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6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0000-Good-Example-passing-and-other-team-bunched-up.M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6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955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https://www.youtube.com/watch?v=CdLJApSXDHY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9824" y="-49429"/>
            <a:ext cx="12241824" cy="81554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Don’t crowd the ball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2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crowd the ball. Find your position.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fontAlgn="base"/>
            <a:r>
              <a:rPr lang="en-US" dirty="0"/>
              <a:t>What is your unique perspective or angle in this research?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How can your research influence others? How can you best advance the community as a whole?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Sometimes you </a:t>
            </a:r>
            <a:r>
              <a:rPr lang="en-US" i="1" dirty="0"/>
              <a:t>should</a:t>
            </a:r>
            <a:r>
              <a:rPr lang="en-US" dirty="0"/>
              <a:t> run at the ball (i.e. work on the popular topic)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30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 ahead of your target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732" y="1099038"/>
            <a:ext cx="6514173" cy="525731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What will be the big problem once the currently popular problems are “solved”?</a:t>
            </a:r>
          </a:p>
        </p:txBody>
      </p:sp>
      <p:pic>
        <p:nvPicPr>
          <p:cNvPr id="3076" name="Picture 4" descr="2v1 and 1v1 Possession Ga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4" r="7120"/>
          <a:stretch/>
        </p:blipFill>
        <p:spPr bwMode="auto">
          <a:xfrm>
            <a:off x="7220026" y="1099038"/>
            <a:ext cx="3477127" cy="49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73625" y="4066673"/>
            <a:ext cx="444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x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590548" y="4559968"/>
            <a:ext cx="368041" cy="116614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15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Celebrate the wins of your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celebrate spo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57" y="958361"/>
            <a:ext cx="10477500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47899" y="6514619"/>
            <a:ext cx="9208258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https://edition.cnn.com/2016/12/29/sport/2016-best-sports-year-ever/index.html</a:t>
            </a:r>
          </a:p>
        </p:txBody>
      </p:sp>
    </p:spTree>
    <p:extLst>
      <p:ext uri="{BB962C8B-B14F-4D97-AF65-F5344CB8AC3E}">
        <p14:creationId xmlns:p14="http://schemas.microsoft.com/office/powerpoint/2010/main" val="359067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F8B7F-CFA4-492B-8B65-80C4C5C5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153" y="2984987"/>
            <a:ext cx="5518313" cy="7427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How do you avoid getting stuck?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5CB93-9EC9-482B-859F-6D978168E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2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9D3CA-AA01-4805-83DD-85B85E4B4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 a project carefully before you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31DF1-2249-40E7-AFC5-11FC73BCD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Before you touch a keyboard for a research project, write down:</a:t>
            </a:r>
          </a:p>
          <a:p>
            <a:pPr lvl="1"/>
            <a:r>
              <a:rPr lang="en-US" dirty="0"/>
              <a:t>What you are trying to solve (or answer)</a:t>
            </a:r>
          </a:p>
          <a:p>
            <a:pPr lvl="1"/>
            <a:r>
              <a:rPr lang="en-US" dirty="0"/>
              <a:t>Why you are trying to solve it</a:t>
            </a:r>
          </a:p>
          <a:p>
            <a:pPr lvl="1"/>
            <a:r>
              <a:rPr lang="en-US" dirty="0"/>
              <a:t>What is your key idea</a:t>
            </a:r>
          </a:p>
          <a:p>
            <a:pPr lvl="1"/>
            <a:r>
              <a:rPr lang="en-US" dirty="0"/>
              <a:t>How is that different from existing work</a:t>
            </a:r>
          </a:p>
          <a:p>
            <a:pPr lvl="1"/>
            <a:r>
              <a:rPr lang="en-US" dirty="0"/>
              <a:t>How will you measure success</a:t>
            </a:r>
          </a:p>
          <a:p>
            <a:pPr lvl="1"/>
            <a:r>
              <a:rPr lang="en-US" dirty="0"/>
              <a:t>Write the intro – is it exciting?</a:t>
            </a:r>
          </a:p>
          <a:p>
            <a:pPr lvl="1"/>
            <a:r>
              <a:rPr lang="en-US" dirty="0"/>
              <a:t>What is the simplest proof of concept to verify the key idea?</a:t>
            </a:r>
          </a:p>
          <a:p>
            <a:r>
              <a:rPr lang="en-US" dirty="0"/>
              <a:t>Make sure that someone else finds this plan credible</a:t>
            </a:r>
          </a:p>
          <a:p>
            <a:r>
              <a:rPr lang="en-US" dirty="0"/>
              <a:t>Don’t be afraid to discard an idea if it doesn’t seem that great after all</a:t>
            </a:r>
          </a:p>
          <a:p>
            <a:r>
              <a:rPr lang="en-US" dirty="0"/>
              <a:t>Set </a:t>
            </a:r>
            <a:r>
              <a:rPr lang="en-US" smtClean="0"/>
              <a:t>a date </a:t>
            </a:r>
            <a:r>
              <a:rPr lang="en-US" dirty="0" smtClean="0"/>
              <a:t>to review progress and decide whether to continue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35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526714" cy="74270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Research Proposal Template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833" y="742706"/>
            <a:ext cx="11526714" cy="5672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00" b="1" u="sng" dirty="0"/>
              <a:t>Problem to solve</a:t>
            </a:r>
            <a:endParaRPr lang="en-US" sz="1000" dirty="0"/>
          </a:p>
          <a:p>
            <a:pPr marL="0" indent="0">
              <a:buNone/>
            </a:pPr>
            <a:r>
              <a:rPr lang="en-US" sz="1000" dirty="0"/>
              <a:t>What research question are you trying to answer, or problem are you trying to solve?</a:t>
            </a:r>
          </a:p>
          <a:p>
            <a:pPr marL="0" indent="0">
              <a:buNone/>
            </a:pP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/>
              <a:t/>
            </a:r>
            <a:br>
              <a:rPr lang="en-US" sz="1000" dirty="0"/>
            </a:br>
            <a:r>
              <a:rPr lang="en-US" sz="1000" b="1" u="sng" dirty="0"/>
              <a:t>Related work</a:t>
            </a:r>
            <a:endParaRPr lang="en-US" sz="1000" dirty="0"/>
          </a:p>
          <a:p>
            <a:pPr marL="0" indent="0">
              <a:buNone/>
            </a:pPr>
            <a:r>
              <a:rPr lang="en-US" sz="1000" dirty="0"/>
              <a:t>What are some of the most closely related papers, and what progress have they made?  What problems remain?</a:t>
            </a:r>
          </a:p>
          <a:p>
            <a:pPr marL="0" indent="0">
              <a:buNone/>
            </a:pPr>
            <a:r>
              <a:rPr lang="en-US" sz="1000" dirty="0"/>
              <a:t/>
            </a:r>
            <a:br>
              <a:rPr lang="en-US" sz="1000" dirty="0"/>
            </a:br>
            <a:r>
              <a:rPr lang="en-US" sz="1000" b="1" u="sng" dirty="0"/>
              <a:t>Method overview</a:t>
            </a:r>
            <a:endParaRPr lang="en-US" sz="1000" dirty="0"/>
          </a:p>
          <a:p>
            <a:pPr marL="0" indent="0">
              <a:buNone/>
            </a:pPr>
            <a:r>
              <a:rPr lang="en-US" sz="1000" dirty="0"/>
              <a:t>What is the basic idea of your approach?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1000" b="1" u="sng" dirty="0" smtClean="0"/>
              <a:t>Proposed </a:t>
            </a:r>
            <a:r>
              <a:rPr lang="en-US" sz="1000" b="1" u="sng" dirty="0"/>
              <a:t>contributions</a:t>
            </a:r>
            <a:endParaRPr lang="en-US" sz="1000" dirty="0"/>
          </a:p>
          <a:p>
            <a:pPr marL="0" indent="0">
              <a:buNone/>
            </a:pPr>
            <a:r>
              <a:rPr lang="en-US" sz="1000" dirty="0"/>
              <a:t>What do you expect the statement of contributions to be?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1000" b="1" u="sng" dirty="0" smtClean="0"/>
              <a:t>Significance</a:t>
            </a:r>
            <a:endParaRPr lang="en-US" sz="1000" dirty="0"/>
          </a:p>
          <a:p>
            <a:pPr marL="0" indent="0">
              <a:buNone/>
            </a:pPr>
            <a:r>
              <a:rPr lang="en-US" sz="1000" dirty="0"/>
              <a:t>What is the potential impact of your work? Why will anyone care?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1000" b="1" u="sng" dirty="0" smtClean="0"/>
              <a:t>How </a:t>
            </a:r>
            <a:r>
              <a:rPr lang="en-US" sz="1000" b="1" u="sng" dirty="0"/>
              <a:t>to </a:t>
            </a:r>
            <a:r>
              <a:rPr lang="en-US" sz="1000" b="1" u="sng" dirty="0" smtClean="0"/>
              <a:t>test?</a:t>
            </a:r>
            <a:endParaRPr lang="en-US" sz="1000" dirty="0" smtClean="0"/>
          </a:p>
          <a:p>
            <a:pPr marL="0" indent="0">
              <a:buNone/>
            </a:pPr>
            <a:r>
              <a:rPr lang="en-US" sz="1000" dirty="0" smtClean="0"/>
              <a:t>How </a:t>
            </a:r>
            <a:r>
              <a:rPr lang="en-US" sz="1000" dirty="0"/>
              <a:t>will you demonstrate your contributions?</a:t>
            </a:r>
          </a:p>
          <a:p>
            <a:pPr marL="0" indent="0">
              <a:buNone/>
            </a:pP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/>
              <a:t/>
            </a:r>
            <a:br>
              <a:rPr lang="en-US" sz="1000" dirty="0"/>
            </a:br>
            <a:r>
              <a:rPr lang="en-US" sz="1000" b="1" u="sng" dirty="0"/>
              <a:t>Expected result</a:t>
            </a:r>
            <a:endParaRPr lang="en-US" sz="1000" dirty="0"/>
          </a:p>
          <a:p>
            <a:pPr marL="0" indent="0">
              <a:buNone/>
            </a:pPr>
            <a:r>
              <a:rPr lang="en-US" sz="1000" dirty="0"/>
              <a:t>What do you expect to be the results of your experiments?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1000" b="1" u="sng" dirty="0" smtClean="0"/>
              <a:t>Target </a:t>
            </a:r>
            <a:r>
              <a:rPr lang="en-US" sz="1000" b="1" u="sng" dirty="0"/>
              <a:t>venue</a:t>
            </a:r>
            <a:endParaRPr lang="en-US" sz="1000" dirty="0"/>
          </a:p>
          <a:p>
            <a:pPr marL="0" indent="0">
              <a:buNone/>
            </a:pPr>
            <a:r>
              <a:rPr lang="en-US" sz="1000" dirty="0"/>
              <a:t>Where will you submit the work?</a:t>
            </a:r>
          </a:p>
          <a:p>
            <a:pPr marL="0" indent="0">
              <a:buNone/>
            </a:pPr>
            <a:r>
              <a:rPr lang="en-US" sz="1000" dirty="0"/>
              <a:t/>
            </a:r>
            <a:br>
              <a:rPr lang="en-US" sz="1000" dirty="0"/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354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33DB3-825B-402F-AFC3-F9DF34DC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start fresh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B61D7-E68E-4EF9-A1D3-8C6959E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Are you still excited about your research idea?</a:t>
            </a:r>
          </a:p>
          <a:p>
            <a:r>
              <a:rPr lang="en-US" dirty="0"/>
              <a:t>Did your proof of concept pan out, or does the idea keep evolving?</a:t>
            </a:r>
          </a:p>
          <a:p>
            <a:r>
              <a:rPr lang="en-US" dirty="0"/>
              <a:t>Do you need more time to see if the result is amazing, or are you hoping with a bit more work it will be above threshold?</a:t>
            </a:r>
          </a:p>
          <a:p>
            <a:r>
              <a:rPr lang="en-US" dirty="0"/>
              <a:t>Imagine a friend were telling you about your project – would you think it’s a good idea for your friend to keep working on it?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it’s time to stop: spend a few days to write up a tech report of your ideas, experiments, and any results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Keypoint Detectors</a:t>
            </a:r>
          </a:p>
        </p:txBody>
      </p:sp>
      <p:sp>
        <p:nvSpPr>
          <p:cNvPr id="72707" name="TextBox 3"/>
          <p:cNvSpPr txBox="1">
            <a:spLocks noChangeArrowheads="1"/>
          </p:cNvSpPr>
          <p:nvPr/>
        </p:nvSpPr>
        <p:spPr bwMode="auto">
          <a:xfrm>
            <a:off x="7593014" y="6488114"/>
            <a:ext cx="3074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Tuytelaars Mikolajczyk 2008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22463"/>
            <a:ext cx="9144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907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</a:t>
            </a:r>
            <a:endParaRPr lang="de-CH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The ideal descriptor should be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Robust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Compact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Efficient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Most available descriptors focus on edge/gradient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Capture texture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Color rarely used</a:t>
            </a:r>
          </a:p>
          <a:p>
            <a:pPr marL="0" indent="0" eaLnBrk="1" hangingPunct="1">
              <a:buNone/>
              <a:defRPr/>
            </a:pPr>
            <a:endParaRPr lang="de-CH" dirty="0" smtClean="0"/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tx1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90070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smtClean="0"/>
              <a:t>Local Descriptors: SIFT Descriptor</a:t>
            </a:r>
            <a:endParaRPr lang="en-US" smtClean="0"/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 cstate="print"/>
          <a:srcRect l="55711" t="31006" r="13577" b="31004"/>
          <a:stretch>
            <a:fillRect/>
          </a:stretch>
        </p:blipFill>
        <p:spPr bwMode="auto">
          <a:xfrm>
            <a:off x="2208213" y="1700213"/>
            <a:ext cx="3744912" cy="2832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1900" y="2312988"/>
            <a:ext cx="40386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2135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[Lowe, ICCV 1999]</a:t>
            </a:r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 rot="-730108">
            <a:off x="4511676" y="3166981"/>
            <a:ext cx="182563" cy="417679"/>
          </a:xfrm>
          <a:prstGeom prst="rect">
            <a:avLst/>
          </a:prstGeom>
          <a:noFill/>
          <a:ln w="28575" cap="sq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sp>
        <p:nvSpPr>
          <p:cNvPr id="61447" name="Line 9"/>
          <p:cNvSpPr>
            <a:spLocks noChangeShapeType="1"/>
          </p:cNvSpPr>
          <p:nvPr/>
        </p:nvSpPr>
        <p:spPr bwMode="auto">
          <a:xfrm>
            <a:off x="4548188" y="3500439"/>
            <a:ext cx="1835150" cy="288925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61448" name="Line 10"/>
          <p:cNvSpPr>
            <a:spLocks noChangeShapeType="1"/>
          </p:cNvSpPr>
          <p:nvPr/>
        </p:nvSpPr>
        <p:spPr bwMode="auto">
          <a:xfrm flipV="1">
            <a:off x="4475164" y="2457450"/>
            <a:ext cx="1944687" cy="82708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16425" name="Text Box 11"/>
          <p:cNvSpPr txBox="1">
            <a:spLocks noChangeArrowheads="1"/>
          </p:cNvSpPr>
          <p:nvPr/>
        </p:nvSpPr>
        <p:spPr bwMode="auto">
          <a:xfrm>
            <a:off x="6169025" y="4414839"/>
            <a:ext cx="4198938" cy="2187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2100" b="1" kern="0" dirty="0">
                <a:latin typeface="Arial" pitchFamily="34" charset="0"/>
              </a:rPr>
              <a:t>Histogram of oriented gradients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dirty="0">
                <a:latin typeface="Arial" pitchFamily="34" charset="0"/>
              </a:rPr>
              <a:t>  Captures important texture </a:t>
            </a:r>
            <a:br>
              <a:rPr lang="en-US" sz="2100" b="1" dirty="0">
                <a:latin typeface="Arial" pitchFamily="34" charset="0"/>
              </a:rPr>
            </a:br>
            <a:r>
              <a:rPr lang="en-US" sz="2100" b="1" dirty="0">
                <a:latin typeface="Arial" pitchFamily="34" charset="0"/>
              </a:rPr>
              <a:t>   information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kern="0" dirty="0">
                <a:latin typeface="Arial" pitchFamily="34" charset="0"/>
              </a:rPr>
              <a:t>  Robust to small translations /</a:t>
            </a:r>
            <a:br>
              <a:rPr lang="en-US" sz="2100" b="1" kern="0" dirty="0">
                <a:latin typeface="Arial" pitchFamily="34" charset="0"/>
              </a:rPr>
            </a:br>
            <a:r>
              <a:rPr lang="en-US" sz="2100" b="1" kern="0" dirty="0">
                <a:latin typeface="Arial" pitchFamily="34" charset="0"/>
              </a:rPr>
              <a:t>   affine deformations</a:t>
            </a:r>
          </a:p>
        </p:txBody>
      </p:sp>
      <p:sp>
        <p:nvSpPr>
          <p:cNvPr id="61450" name="Footer Placeholder 4"/>
          <p:cNvSpPr txBox="1">
            <a:spLocks noGrp="1"/>
          </p:cNvSpPr>
          <p:nvPr/>
        </p:nvSpPr>
        <p:spPr bwMode="auto">
          <a:xfrm>
            <a:off x="3900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78288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Nearest neighbor (Euclidean distance)</a:t>
            </a:r>
          </a:p>
          <a:p>
            <a:r>
              <a:rPr lang="en-US" sz="2800"/>
              <a:t>Threshold ratio of nearest to 2</a:t>
            </a:r>
            <a:r>
              <a:rPr lang="en-US" sz="2800" baseline="30000"/>
              <a:t>nd</a:t>
            </a:r>
            <a:r>
              <a:rPr lang="en-US" sz="280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1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8789988" y="6488114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118912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116465</TotalTime>
  <Words>1810</Words>
  <Application>Microsoft Office PowerPoint</Application>
  <PresentationFormat>Widescreen</PresentationFormat>
  <Paragraphs>420</Paragraphs>
  <Slides>57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Helvetica</vt:lpstr>
      <vt:lpstr>Helvetica Light</vt:lpstr>
      <vt:lpstr>Helvetica Neue Medium</vt:lpstr>
      <vt:lpstr>Segoe UI Semilight</vt:lpstr>
      <vt:lpstr>Office Theme</vt:lpstr>
      <vt:lpstr>Deep Features and Matching</vt:lpstr>
      <vt:lpstr>Deep Features and Matching</vt:lpstr>
      <vt:lpstr>Goals for Keypoints</vt:lpstr>
      <vt:lpstr>Key trade-offs</vt:lpstr>
      <vt:lpstr>Many Existing Detectors Available</vt:lpstr>
      <vt:lpstr>Comparison of Keypoint Detectors</vt:lpstr>
      <vt:lpstr>Local Descriptors</vt:lpstr>
      <vt:lpstr>Local Descriptors: SIFT Descriptor</vt:lpstr>
      <vt:lpstr>Matching SIFT Descriptors</vt:lpstr>
      <vt:lpstr>Challenges for learning keypoint detection/representation</vt:lpstr>
      <vt:lpstr>SuperPoint</vt:lpstr>
      <vt:lpstr>Keypoint / Interest Point Decoder</vt:lpstr>
      <vt:lpstr>Descriptor Decoder</vt:lpstr>
      <vt:lpstr>How to Train SuperPoint?</vt:lpstr>
      <vt:lpstr>Setting up the Training</vt:lpstr>
      <vt:lpstr> How to get Keypoint Labels for Natural Images?</vt:lpstr>
      <vt:lpstr>Self-Supervised Approach</vt:lpstr>
      <vt:lpstr>Synthetic Training</vt:lpstr>
      <vt:lpstr>Training Loss</vt:lpstr>
      <vt:lpstr>Early Version of SuperPoint (MagicPoint)  </vt:lpstr>
      <vt:lpstr>Generalizing to Real Data</vt:lpstr>
      <vt:lpstr>Homographic Adaptation</vt:lpstr>
      <vt:lpstr>Iterative Homographic Adaptation</vt:lpstr>
      <vt:lpstr>Training details</vt:lpstr>
      <vt:lpstr>HPatches Evaluation</vt:lpstr>
      <vt:lpstr>PowerPoint Presentation</vt:lpstr>
      <vt:lpstr>PowerPoint Presentation</vt:lpstr>
      <vt:lpstr>PowerPoint Presentation</vt:lpstr>
      <vt:lpstr>Timing SuperPoint vs LIFT</vt:lpstr>
      <vt:lpstr>PowerPoint Presentation</vt:lpstr>
      <vt:lpstr>Do learned features actually work better for SfM/SLAM?</vt:lpstr>
      <vt:lpstr>PowerPoint Presentation</vt:lpstr>
      <vt:lpstr>PowerPoint Presentation</vt:lpstr>
      <vt:lpstr>PowerPoint Presentation</vt:lpstr>
      <vt:lpstr>PowerPoint Presentation</vt:lpstr>
      <vt:lpstr>Follow-up works</vt:lpstr>
      <vt:lpstr>PowerPoint Presentation</vt:lpstr>
      <vt:lpstr>Self-attention and Cross-attention</vt:lpstr>
      <vt:lpstr>PowerPoint Presentation</vt:lpstr>
      <vt:lpstr>Matching</vt:lpstr>
      <vt:lpstr>Experiments</vt:lpstr>
      <vt:lpstr>PowerPoint Presentation</vt:lpstr>
      <vt:lpstr>PowerPoint Presentation</vt:lpstr>
      <vt:lpstr>Runtime</vt:lpstr>
      <vt:lpstr>Localization toolbox using superglue</vt:lpstr>
      <vt:lpstr>Open problems / research ideas</vt:lpstr>
      <vt:lpstr>Summary (of technical part)</vt:lpstr>
      <vt:lpstr>Tips for choosing and vetting research directions</vt:lpstr>
      <vt:lpstr>PowerPoint Presentation</vt:lpstr>
      <vt:lpstr>PowerPoint Presentation</vt:lpstr>
      <vt:lpstr>Don’t crowd the ball. Find your position.</vt:lpstr>
      <vt:lpstr>Aim ahead of your target</vt:lpstr>
      <vt:lpstr>Celebrate the wins of your community</vt:lpstr>
      <vt:lpstr>How do you avoid getting stuck?</vt:lpstr>
      <vt:lpstr>Vet a project carefully before you start</vt:lpstr>
      <vt:lpstr>Research Proposal Template</vt:lpstr>
      <vt:lpstr>When to start fresh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472</cp:revision>
  <cp:lastPrinted>2012-03-01T18:43:45Z</cp:lastPrinted>
  <dcterms:created xsi:type="dcterms:W3CDTF">2009-12-16T02:55:56Z</dcterms:created>
  <dcterms:modified xsi:type="dcterms:W3CDTF">2021-10-21T15:19:23Z</dcterms:modified>
</cp:coreProperties>
</file>