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25" r:id="rId2"/>
    <p:sldId id="1187" r:id="rId3"/>
    <p:sldId id="1185" r:id="rId4"/>
    <p:sldId id="1186" r:id="rId5"/>
    <p:sldId id="1188" r:id="rId6"/>
    <p:sldId id="1214" r:id="rId7"/>
    <p:sldId id="1189" r:id="rId8"/>
    <p:sldId id="1190" r:id="rId9"/>
    <p:sldId id="1202" r:id="rId10"/>
    <p:sldId id="1193" r:id="rId11"/>
    <p:sldId id="1191" r:id="rId12"/>
    <p:sldId id="1194" r:id="rId13"/>
    <p:sldId id="1195" r:id="rId14"/>
    <p:sldId id="1201" r:id="rId15"/>
    <p:sldId id="1196" r:id="rId16"/>
    <p:sldId id="1197" r:id="rId17"/>
    <p:sldId id="1198" r:id="rId18"/>
    <p:sldId id="1199" r:id="rId19"/>
    <p:sldId id="1200" r:id="rId20"/>
    <p:sldId id="1203" r:id="rId21"/>
    <p:sldId id="1204" r:id="rId22"/>
    <p:sldId id="1205" r:id="rId23"/>
    <p:sldId id="1206" r:id="rId24"/>
    <p:sldId id="1207" r:id="rId25"/>
    <p:sldId id="1208" r:id="rId26"/>
    <p:sldId id="1209" r:id="rId27"/>
    <p:sldId id="1210" r:id="rId28"/>
    <p:sldId id="1211" r:id="rId29"/>
    <p:sldId id="1212" r:id="rId30"/>
    <p:sldId id="1215" r:id="rId31"/>
    <p:sldId id="1216" r:id="rId32"/>
    <p:sldId id="1217" r:id="rId33"/>
    <p:sldId id="1224" r:id="rId34"/>
    <p:sldId id="1223" r:id="rId35"/>
    <p:sldId id="1218" r:id="rId36"/>
    <p:sldId id="1219" r:id="rId37"/>
    <p:sldId id="1220" r:id="rId38"/>
    <p:sldId id="1221" r:id="rId39"/>
    <p:sldId id="1222" r:id="rId40"/>
    <p:sldId id="1020" r:id="rId41"/>
    <p:sldId id="1000" r:id="rId42"/>
  </p:sldIdLst>
  <p:sldSz cx="12192000" cy="6858000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88393" autoAdjust="0"/>
  </p:normalViewPr>
  <p:slideViewPr>
    <p:cSldViewPr>
      <p:cViewPr varScale="1">
        <p:scale>
          <a:sx n="74" d="100"/>
          <a:sy n="74" d="100"/>
        </p:scale>
        <p:origin x="90" y="672"/>
      </p:cViewPr>
      <p:guideLst/>
    </p:cSldViewPr>
  </p:slideViewPr>
  <p:outlineViewPr>
    <p:cViewPr>
      <p:scale>
        <a:sx n="33" d="100"/>
        <a:sy n="33" d="100"/>
      </p:scale>
      <p:origin x="53" y="138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notesViewPr>
    <p:cSldViewPr>
      <p:cViewPr varScale="1">
        <p:scale>
          <a:sx n="47" d="100"/>
          <a:sy n="47" d="100"/>
        </p:scale>
        <p:origin x="-1717" y="-9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A9EF-8FCD-4D1E-A248-EC970936783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6506-27FE-4FB3-8A80-88747C3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EFF6AE-02E3-40BB-A094-82F236F4F909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2BCC9-46BE-4B1E-A65D-31834D5B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0050" y="692150"/>
            <a:ext cx="61468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C5801-6059-4A56-9CF0-D84F62AABD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2BCC9-46BE-4B1E-A65D-31834D5B1B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2BCC9-46BE-4B1E-A65D-31834D5B1B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BFC4-E86D-4A13-83A6-51B6F828F232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D64-D82D-4133-8121-C3CD6CE3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B618-222F-4E35-AC25-2C9EED635C92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AD0-D07C-4773-ACA0-D64C2366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ADF-AD9D-4A44-B151-C3EFB72C702E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8C57-286F-4999-BEDD-16E1ABE7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6EE-BE7D-4C86-9A5D-73D265CFDE18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03D6-51E3-4B9F-923F-68E35A12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2ECF-023B-4C7D-A50E-897D938F7A9C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DBB-A90A-41FC-9182-F2E44C9C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DD2-6187-4EDC-B201-8DB1FFA9FF67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9CF2-0C21-47CB-B71C-9F6A2C49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65C9-5363-4CD6-A4A9-66B89BCC94BB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CC1-4E22-4869-8ED3-339AEEDC5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F427-BD49-4177-B7E6-981EB925B682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B054-AEF1-411E-B2CA-1AE40C89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1F6-8F92-45AD-8FF2-F67DB0E4F224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B83-042A-4BF5-9BA9-B0784210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A72-5F79-4EDF-BFCD-09CC7438600B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58B-DB76-4988-8B4D-607E9257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A10-87E0-4768-BC3D-FC8921A7AB66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B55-7B0B-49B9-8D52-C30C8A37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D0626-9BA8-4D0B-BC21-A2B26A5733AD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AEE91-7B51-4C74-A56A-2DC8D093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LWqv37sE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DISRmsO2Y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3124200" y="1600201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SLAM</a:t>
            </a:r>
            <a:endParaRPr lang="en-US" dirty="0" smtClean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6400800" cy="29718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3D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00800" y="0"/>
            <a:ext cx="5675523" cy="3319555"/>
            <a:chOff x="152399" y="228600"/>
            <a:chExt cx="8077420" cy="472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" b="69734"/>
            <a:stretch/>
          </p:blipFill>
          <p:spPr>
            <a:xfrm>
              <a:off x="152399" y="228600"/>
              <a:ext cx="8077420" cy="19520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Tracking: Map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946" y="1295400"/>
            <a:ext cx="10972800" cy="5135563"/>
          </a:xfrm>
        </p:spPr>
        <p:txBody>
          <a:bodyPr/>
          <a:lstStyle/>
          <a:p>
            <a:r>
              <a:rPr lang="en-US" dirty="0" smtClean="0"/>
              <a:t>Extract ORB features at finest scale</a:t>
            </a:r>
          </a:p>
          <a:p>
            <a:r>
              <a:rPr lang="en-US" dirty="0" smtClean="0"/>
              <a:t>Find correspondences in two frames (current and reference)</a:t>
            </a:r>
          </a:p>
          <a:p>
            <a:r>
              <a:rPr lang="en-US" dirty="0" smtClean="0"/>
              <a:t>Check whether points are mostly explained by </a:t>
            </a:r>
            <a:r>
              <a:rPr lang="en-US" dirty="0" err="1" smtClean="0"/>
              <a:t>homography</a:t>
            </a:r>
            <a:r>
              <a:rPr lang="en-US" dirty="0" smtClean="0"/>
              <a:t> H or fundamental matrix F</a:t>
            </a:r>
          </a:p>
          <a:p>
            <a:pPr lvl="1"/>
            <a:r>
              <a:rPr lang="en-US" dirty="0" smtClean="0"/>
              <a:t>If F: solve for F and compute E using intrinsic matrix K</a:t>
            </a:r>
          </a:p>
          <a:p>
            <a:pPr lvl="1"/>
            <a:r>
              <a:rPr lang="en-US" dirty="0" smtClean="0"/>
              <a:t>If H: check for valid planar solution</a:t>
            </a:r>
          </a:p>
          <a:p>
            <a:pPr lvl="1"/>
            <a:r>
              <a:rPr lang="en-US" dirty="0" smtClean="0"/>
              <a:t>Get a new reference frame if well-conditioned F or H cannot be found</a:t>
            </a:r>
          </a:p>
          <a:p>
            <a:r>
              <a:rPr lang="en-US" dirty="0" smtClean="0"/>
              <a:t>Perform bundle adjustment (BA) on two frames and mapped points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698" y="3295350"/>
            <a:ext cx="1813388" cy="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00800" y="0"/>
            <a:ext cx="5675523" cy="3319555"/>
            <a:chOff x="152399" y="228600"/>
            <a:chExt cx="8077420" cy="472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" b="69734"/>
            <a:stretch/>
          </p:blipFill>
          <p:spPr>
            <a:xfrm>
              <a:off x="152399" y="228600"/>
              <a:ext cx="8077420" cy="19520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Tracking: ORB + Initial 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FAST corners + ORB features</a:t>
            </a:r>
          </a:p>
          <a:p>
            <a:pPr lvl="1"/>
            <a:r>
              <a:rPr lang="en-US" dirty="0" smtClean="0"/>
              <a:t>1000-2000 corners</a:t>
            </a:r>
          </a:p>
          <a:p>
            <a:pPr lvl="1"/>
            <a:r>
              <a:rPr lang="en-US" dirty="0" smtClean="0"/>
              <a:t>Distributed across 8 scales and a grid of cells</a:t>
            </a:r>
          </a:p>
          <a:p>
            <a:r>
              <a:rPr lang="en-US" dirty="0" smtClean="0"/>
              <a:t>Try to initialize pose using previous frame</a:t>
            </a:r>
          </a:p>
          <a:p>
            <a:pPr lvl="1"/>
            <a:r>
              <a:rPr lang="en-US" dirty="0" smtClean="0"/>
              <a:t>Predict positions of previously observed map points into current frame based on constant velocity motion estimate</a:t>
            </a:r>
          </a:p>
          <a:p>
            <a:pPr lvl="1"/>
            <a:r>
              <a:rPr lang="en-US" dirty="0" smtClean="0"/>
              <a:t>Perform wider search if not enough points found</a:t>
            </a:r>
          </a:p>
          <a:p>
            <a:r>
              <a:rPr lang="en-US" dirty="0" smtClean="0"/>
              <a:t>Else, perform </a:t>
            </a:r>
            <a:r>
              <a:rPr lang="en-US" dirty="0" err="1" smtClean="0"/>
              <a:t>relocalization</a:t>
            </a:r>
            <a:endParaRPr lang="en-US" dirty="0" smtClean="0"/>
          </a:p>
          <a:p>
            <a:pPr lvl="1"/>
            <a:r>
              <a:rPr lang="en-US" dirty="0" smtClean="0"/>
              <a:t>Find candidate matches among existing </a:t>
            </a:r>
            <a:r>
              <a:rPr lang="en-US" dirty="0" err="1" smtClean="0"/>
              <a:t>keyframes</a:t>
            </a:r>
            <a:r>
              <a:rPr lang="en-US" dirty="0" smtClean="0"/>
              <a:t> with bag of words search</a:t>
            </a:r>
          </a:p>
          <a:p>
            <a:pPr lvl="1"/>
            <a:r>
              <a:rPr lang="en-US" dirty="0" smtClean="0"/>
              <a:t>Use RANSAC and PnP to optimize pose and then perform guided search of for more map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00800" y="0"/>
            <a:ext cx="5675523" cy="3319555"/>
            <a:chOff x="152399" y="228600"/>
            <a:chExt cx="8077420" cy="472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" b="69734"/>
            <a:stretch/>
          </p:blipFill>
          <p:spPr>
            <a:xfrm>
              <a:off x="152399" y="228600"/>
              <a:ext cx="8077420" cy="19520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Tracking: Track Local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4483"/>
            <a:ext cx="109728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keyframes</a:t>
            </a:r>
            <a:r>
              <a:rPr lang="en-US" dirty="0" smtClean="0"/>
              <a:t> that share map points and their neighbors, get all map points </a:t>
            </a:r>
          </a:p>
          <a:p>
            <a:r>
              <a:rPr lang="en-US" dirty="0" smtClean="0"/>
              <a:t>Find more map point correspondences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Project each to current frame, check if in bounds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that current view angle is within 60 </a:t>
            </a:r>
            <a:r>
              <a:rPr lang="en-US" dirty="0" err="1" smtClean="0"/>
              <a:t>deg</a:t>
            </a:r>
            <a:r>
              <a:rPr lang="en-US" dirty="0" smtClean="0"/>
              <a:t> of </a:t>
            </a:r>
            <a:r>
              <a:rPr lang="en-US" dirty="0" err="1" smtClean="0"/>
              <a:t>avg</a:t>
            </a:r>
            <a:r>
              <a:rPr lang="en-US" dirty="0" smtClean="0"/>
              <a:t> for point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that current distance is within point range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best matching ORB feature at similar position/scale, and associate</a:t>
            </a:r>
          </a:p>
          <a:p>
            <a:pPr marL="514350" indent="-457200"/>
            <a:r>
              <a:rPr lang="en-US" dirty="0" smtClean="0"/>
              <a:t>Optimize camera pose </a:t>
            </a:r>
            <a:r>
              <a:rPr lang="en-US" dirty="0" err="1" smtClean="0"/>
              <a:t>wrt</a:t>
            </a:r>
            <a:r>
              <a:rPr lang="en-US" dirty="0" smtClean="0"/>
              <a:t> associated points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00800" y="0"/>
            <a:ext cx="5675523" cy="3319555"/>
            <a:chOff x="152399" y="228600"/>
            <a:chExt cx="8077420" cy="472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" b="69734"/>
            <a:stretch/>
          </p:blipFill>
          <p:spPr>
            <a:xfrm>
              <a:off x="152399" y="228600"/>
              <a:ext cx="8077420" cy="19520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Tracking: </a:t>
            </a:r>
            <a:r>
              <a:rPr lang="en-US" sz="3600" dirty="0" err="1" smtClean="0"/>
              <a:t>Keyframe</a:t>
            </a:r>
            <a:r>
              <a:rPr lang="en-US" sz="3600" dirty="0" smtClean="0"/>
              <a:t> Decision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578"/>
            <a:ext cx="10972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 current frame as new </a:t>
            </a:r>
            <a:r>
              <a:rPr lang="en-US" dirty="0" err="1" smtClean="0"/>
              <a:t>keyframe</a:t>
            </a:r>
            <a:r>
              <a:rPr lang="en-US" dirty="0"/>
              <a:t> K</a:t>
            </a:r>
            <a:r>
              <a:rPr lang="en-US" baseline="-25000" dirty="0"/>
              <a:t>i </a:t>
            </a:r>
            <a:r>
              <a:rPr lang="en-US" baseline="-25000" dirty="0" smtClean="0"/>
              <a:t> </a:t>
            </a:r>
            <a:r>
              <a:rPr lang="en-US" dirty="0" smtClean="0"/>
              <a:t>if all conditions are met: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 smtClean="0"/>
              <a:t>than 20 frames since last global </a:t>
            </a:r>
            <a:r>
              <a:rPr lang="en-US" dirty="0" err="1" smtClean="0"/>
              <a:t>relocalization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Ready for new: Local mapping idle, or more than 20 frames since last </a:t>
            </a:r>
            <a:r>
              <a:rPr lang="en-US" dirty="0" err="1" smtClean="0"/>
              <a:t>keyframe</a:t>
            </a:r>
            <a:r>
              <a:rPr lang="en-US" dirty="0" smtClean="0"/>
              <a:t> insertion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Good tracking: Current frame tracks at least 50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Not redundant: Current frame tracks less than 90% of </a:t>
            </a:r>
            <a:r>
              <a:rPr lang="en-US" dirty="0" smtClean="0"/>
              <a:t>points from most </a:t>
            </a:r>
            <a:r>
              <a:rPr lang="en-US" dirty="0" smtClean="0"/>
              <a:t>similar </a:t>
            </a:r>
            <a:r>
              <a:rPr lang="en-US" dirty="0" err="1" smtClean="0"/>
              <a:t>keyframe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38800" y="1752600"/>
            <a:ext cx="6284365" cy="3963995"/>
            <a:chOff x="1066800" y="1676400"/>
            <a:chExt cx="7163019" cy="4518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269" t="23821" b="7504"/>
            <a:stretch/>
          </p:blipFill>
          <p:spPr>
            <a:xfrm>
              <a:off x="6232178" y="1765072"/>
              <a:ext cx="1997641" cy="44295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Mapping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9154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</a:t>
            </a:r>
            <a:r>
              <a:rPr lang="en-US" dirty="0" smtClean="0"/>
              <a:t>Jointly refine points and poses of recently viewed parts of the scene to reduce drift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graphs and maps with new </a:t>
            </a:r>
            <a:r>
              <a:rPr lang="en-US" dirty="0" err="1" smtClean="0"/>
              <a:t>keyframe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Optimize nearby </a:t>
            </a:r>
            <a:r>
              <a:rPr lang="en-US" dirty="0" err="1" smtClean="0"/>
              <a:t>keyframes</a:t>
            </a:r>
            <a:r>
              <a:rPr lang="en-US" dirty="0" smtClean="0"/>
              <a:t> and points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bad points and redundant </a:t>
            </a:r>
            <a:r>
              <a:rPr lang="en-US" dirty="0" err="1" smtClean="0"/>
              <a:t>keyframes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0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38800" y="1752600"/>
            <a:ext cx="6284365" cy="3963995"/>
            <a:chOff x="1066800" y="1676400"/>
            <a:chExt cx="7163019" cy="4518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269" t="23821" b="7504"/>
            <a:stretch/>
          </p:blipFill>
          <p:spPr>
            <a:xfrm>
              <a:off x="6232178" y="1765072"/>
              <a:ext cx="1997641" cy="44295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Mapping: </a:t>
            </a:r>
            <a:r>
              <a:rPr lang="en-US" dirty="0" err="1" smtClean="0"/>
              <a:t>Keyframe</a:t>
            </a:r>
            <a:r>
              <a:rPr lang="en-US" dirty="0" smtClean="0"/>
              <a:t>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991600" cy="5135563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covisibility</a:t>
            </a:r>
            <a:r>
              <a:rPr lang="en-US" dirty="0" smtClean="0"/>
              <a:t> graph (which other </a:t>
            </a:r>
            <a:r>
              <a:rPr lang="en-US" dirty="0" err="1" smtClean="0"/>
              <a:t>keyframes</a:t>
            </a:r>
            <a:r>
              <a:rPr lang="en-US" dirty="0" smtClean="0"/>
              <a:t> see the same points as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Update spanning tree, linking with </a:t>
            </a:r>
            <a:r>
              <a:rPr lang="en-US" dirty="0" err="1" smtClean="0"/>
              <a:t>keyframe</a:t>
            </a:r>
            <a:r>
              <a:rPr lang="en-US" dirty="0" smtClean="0"/>
              <a:t> that has most points in common  with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endParaRPr lang="en-US" dirty="0" smtClean="0"/>
          </a:p>
          <a:p>
            <a:r>
              <a:rPr lang="en-US" dirty="0" smtClean="0"/>
              <a:t>Compute bag of words for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268"/>
          <a:stretch/>
        </p:blipFill>
        <p:spPr>
          <a:xfrm>
            <a:off x="7691007" y="2819400"/>
            <a:ext cx="1721914" cy="38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38800" y="1752600"/>
            <a:ext cx="6284365" cy="3963995"/>
            <a:chOff x="1066800" y="1676400"/>
            <a:chExt cx="7163019" cy="4518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269" t="23821" b="7504"/>
            <a:stretch/>
          </p:blipFill>
          <p:spPr>
            <a:xfrm>
              <a:off x="6232178" y="1765072"/>
              <a:ext cx="1997641" cy="44295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Mapping: Recent Point 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r>
              <a:rPr lang="en-US" dirty="0" smtClean="0"/>
              <a:t>Points are initially kept if</a:t>
            </a:r>
          </a:p>
          <a:p>
            <a:pPr lvl="1"/>
            <a:r>
              <a:rPr lang="en-US" dirty="0" smtClean="0"/>
              <a:t>Point is tracked in at least 25% of expected frames</a:t>
            </a:r>
          </a:p>
          <a:p>
            <a:pPr lvl="1"/>
            <a:r>
              <a:rPr lang="en-US" dirty="0" smtClean="0"/>
              <a:t>Observed in at least three </a:t>
            </a:r>
            <a:r>
              <a:rPr lang="en-US" dirty="0" err="1" smtClean="0"/>
              <a:t>keyframes</a:t>
            </a:r>
            <a:r>
              <a:rPr lang="en-US" dirty="0" smtClean="0"/>
              <a:t> (after initialization)</a:t>
            </a:r>
          </a:p>
          <a:p>
            <a:endParaRPr lang="en-US" dirty="0"/>
          </a:p>
          <a:p>
            <a:r>
              <a:rPr lang="en-US" dirty="0" smtClean="0"/>
              <a:t>Remove points if not enough </a:t>
            </a:r>
            <a:r>
              <a:rPr lang="en-US" dirty="0" err="1" smtClean="0"/>
              <a:t>keyframes</a:t>
            </a:r>
            <a:r>
              <a:rPr lang="en-US" dirty="0"/>
              <a:t> </a:t>
            </a:r>
            <a:r>
              <a:rPr lang="en-US" dirty="0" smtClean="0"/>
              <a:t>(after </a:t>
            </a:r>
            <a:r>
              <a:rPr lang="en-US" dirty="0" err="1" smtClean="0"/>
              <a:t>keyframes</a:t>
            </a:r>
            <a:r>
              <a:rPr lang="en-US" dirty="0" smtClean="0"/>
              <a:t> removed), or high </a:t>
            </a:r>
            <a:r>
              <a:rPr lang="en-US" dirty="0" err="1" smtClean="0"/>
              <a:t>reprojection</a:t>
            </a:r>
            <a:r>
              <a:rPr lang="en-US" dirty="0" smtClean="0"/>
              <a:t> error after Local 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38800" y="1752600"/>
            <a:ext cx="6284365" cy="3963995"/>
            <a:chOff x="1066800" y="1676400"/>
            <a:chExt cx="7163019" cy="4518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269" t="23821" b="7504"/>
            <a:stretch/>
          </p:blipFill>
          <p:spPr>
            <a:xfrm>
              <a:off x="6232178" y="1765072"/>
              <a:ext cx="1997641" cy="44295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Mapping: Point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991600" cy="5135563"/>
          </a:xfrm>
        </p:spPr>
        <p:txBody>
          <a:bodyPr/>
          <a:lstStyle/>
          <a:p>
            <a:r>
              <a:rPr lang="en-US" dirty="0" smtClean="0"/>
              <a:t>Attempt to match any unmatched features in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en-US" dirty="0" smtClean="0"/>
              <a:t> to co-visible </a:t>
            </a:r>
            <a:r>
              <a:rPr lang="en-US" dirty="0" err="1" smtClean="0"/>
              <a:t>keyframes</a:t>
            </a:r>
            <a:endParaRPr lang="en-US" dirty="0" smtClean="0"/>
          </a:p>
          <a:p>
            <a:pPr lvl="1"/>
            <a:r>
              <a:rPr lang="en-US" dirty="0" smtClean="0"/>
              <a:t>Use vocab tree and check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  <a:p>
            <a:endParaRPr lang="en-US" dirty="0"/>
          </a:p>
          <a:p>
            <a:r>
              <a:rPr lang="en-US" dirty="0" smtClean="0"/>
              <a:t>Triangulate good matches, check </a:t>
            </a:r>
            <a:r>
              <a:rPr lang="en-US" dirty="0" err="1" smtClean="0"/>
              <a:t>reprojection</a:t>
            </a:r>
            <a:r>
              <a:rPr lang="en-US" dirty="0" smtClean="0"/>
              <a:t> error, etc.</a:t>
            </a:r>
          </a:p>
          <a:p>
            <a:endParaRPr lang="en-US" dirty="0"/>
          </a:p>
          <a:p>
            <a:r>
              <a:rPr lang="en-US" dirty="0" smtClean="0"/>
              <a:t>Find correspondences in additional connected </a:t>
            </a:r>
            <a:r>
              <a:rPr lang="en-US" dirty="0" err="1" smtClean="0"/>
              <a:t>keyframes</a:t>
            </a:r>
            <a:r>
              <a:rPr lang="en-US" dirty="0" smtClean="0"/>
              <a:t>, similar to “track local map”</a:t>
            </a:r>
          </a:p>
          <a:p>
            <a:endParaRPr lang="en-US" dirty="0"/>
          </a:p>
          <a:p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38800" y="1752600"/>
            <a:ext cx="6284365" cy="3963995"/>
            <a:chOff x="1066800" y="1676400"/>
            <a:chExt cx="7163019" cy="4518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269" t="23821" b="7504"/>
            <a:stretch/>
          </p:blipFill>
          <p:spPr>
            <a:xfrm>
              <a:off x="6232178" y="1765072"/>
              <a:ext cx="1997641" cy="44295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Mapping: Local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239000" cy="5135563"/>
          </a:xfrm>
        </p:spPr>
        <p:txBody>
          <a:bodyPr/>
          <a:lstStyle/>
          <a:p>
            <a:r>
              <a:rPr lang="en-US" dirty="0" smtClean="0"/>
              <a:t>Optimize new </a:t>
            </a:r>
            <a:r>
              <a:rPr lang="en-US" dirty="0" err="1" smtClean="0"/>
              <a:t>keyframe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en-US" dirty="0" smtClean="0"/>
              <a:t>, those connected in </a:t>
            </a:r>
            <a:r>
              <a:rPr lang="en-US" dirty="0" err="1" smtClean="0"/>
              <a:t>covisibility</a:t>
            </a:r>
            <a:r>
              <a:rPr lang="en-US" dirty="0" smtClean="0"/>
              <a:t> graph, and points seen by those </a:t>
            </a:r>
            <a:r>
              <a:rPr lang="en-US" dirty="0" err="1" smtClean="0"/>
              <a:t>keyframes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Discard points that have high </a:t>
            </a:r>
            <a:r>
              <a:rPr lang="en-US" dirty="0" err="1" smtClean="0"/>
              <a:t>reprojection</a:t>
            </a:r>
            <a:r>
              <a:rPr lang="en-US" dirty="0" smtClean="0"/>
              <a:t> error at middle and end of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38800" y="1752600"/>
            <a:ext cx="6284365" cy="3963995"/>
            <a:chOff x="1066800" y="1676400"/>
            <a:chExt cx="7163019" cy="4518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5269" t="23821" b="7504"/>
            <a:stretch/>
          </p:blipFill>
          <p:spPr>
            <a:xfrm>
              <a:off x="6232178" y="1765072"/>
              <a:ext cx="1997641" cy="44295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Mapping: </a:t>
            </a:r>
            <a:r>
              <a:rPr lang="en-US" dirty="0" err="1" smtClean="0"/>
              <a:t>KeyFrames</a:t>
            </a:r>
            <a:r>
              <a:rPr lang="en-US" dirty="0" smtClean="0"/>
              <a:t> 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35563"/>
          </a:xfrm>
        </p:spPr>
        <p:txBody>
          <a:bodyPr/>
          <a:lstStyle/>
          <a:p>
            <a:r>
              <a:rPr lang="en-US" dirty="0" smtClean="0"/>
              <a:t>Discard </a:t>
            </a:r>
            <a:r>
              <a:rPr lang="en-US" dirty="0" err="1" smtClean="0"/>
              <a:t>keyframes</a:t>
            </a:r>
            <a:r>
              <a:rPr lang="en-US" dirty="0" smtClean="0"/>
              <a:t> if at least 90% of its observed points are also observed by other </a:t>
            </a:r>
            <a:r>
              <a:rPr lang="en-US" dirty="0" err="1" smtClean="0"/>
              <a:t>keyframes</a:t>
            </a:r>
            <a:r>
              <a:rPr lang="en-US" dirty="0" smtClean="0"/>
              <a:t> at similar or closer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www.youtube.com/watch?v=2dLWqv37sEE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concepts/steps:</a:t>
            </a:r>
          </a:p>
          <a:p>
            <a:pPr marL="514350" indent="-514350">
              <a:buAutoNum type="arabicPeriod"/>
            </a:pPr>
            <a:r>
              <a:rPr lang="en-US" dirty="0" smtClean="0"/>
              <a:t>Frame-to-frame tracking (visual </a:t>
            </a:r>
            <a:r>
              <a:rPr lang="en-US" dirty="0" err="1" smtClean="0"/>
              <a:t>odometry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Frames, </a:t>
            </a:r>
            <a:r>
              <a:rPr lang="en-US" dirty="0" err="1" smtClean="0"/>
              <a:t>KeyFrames</a:t>
            </a:r>
            <a:r>
              <a:rPr lang="en-US" dirty="0" smtClean="0"/>
              <a:t>, Point Maps</a:t>
            </a:r>
          </a:p>
          <a:p>
            <a:pPr marL="514350" indent="-514350">
              <a:buAutoNum type="arabicPeriod"/>
            </a:pPr>
            <a:r>
              <a:rPr lang="en-US" dirty="0" smtClean="0"/>
              <a:t>Local BA, Full BA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Relocalization</a:t>
            </a:r>
            <a:r>
              <a:rPr lang="en-US" dirty="0" smtClean="0"/>
              <a:t> and Loop 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Closing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477000" cy="51355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Goal: Find and optimize over long-range connections to eliminate drift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new </a:t>
            </a:r>
            <a:r>
              <a:rPr lang="en-US" dirty="0" err="1" smtClean="0"/>
              <a:t>keyframe</a:t>
            </a:r>
            <a:r>
              <a:rPr lang="en-US" dirty="0" smtClean="0"/>
              <a:t> K</a:t>
            </a:r>
            <a:r>
              <a:rPr lang="en-US" baseline="-25000" dirty="0" smtClean="0"/>
              <a:t>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Vocab tree matching to all non-connected </a:t>
            </a:r>
            <a:r>
              <a:rPr lang="en-US" dirty="0" err="1" smtClean="0"/>
              <a:t>keyframes</a:t>
            </a:r>
            <a:r>
              <a:rPr lang="en-US" dirty="0" smtClean="0"/>
              <a:t> and get candidates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matches with candidates and use RANSAC to solve similarity transform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edges to co-visibility and essential graph and perform graph optimization on essential graph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97119" y="-2819400"/>
            <a:ext cx="5013968" cy="4388604"/>
            <a:chOff x="152400" y="1676400"/>
            <a:chExt cx="5715000" cy="500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3634" r="33256"/>
            <a:stretch/>
          </p:blipFill>
          <p:spPr>
            <a:xfrm>
              <a:off x="152400" y="4977978"/>
              <a:ext cx="5391181" cy="17006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268"/>
          <a:stretch/>
        </p:blipFill>
        <p:spPr>
          <a:xfrm>
            <a:off x="8638494" y="1646393"/>
            <a:ext cx="22014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Loop: Candidate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4770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BoW</a:t>
            </a:r>
            <a:r>
              <a:rPr lang="en-US" dirty="0" smtClean="0"/>
              <a:t> similarity of K</a:t>
            </a:r>
            <a:r>
              <a:rPr lang="en-US" baseline="-25000" dirty="0" smtClean="0"/>
              <a:t>i</a:t>
            </a:r>
            <a:r>
              <a:rPr lang="en-US" dirty="0" smtClean="0"/>
              <a:t> to neighbors </a:t>
            </a:r>
            <a:r>
              <a:rPr lang="en-US" dirty="0" err="1" smtClean="0"/>
              <a:t>covisibility</a:t>
            </a:r>
            <a:r>
              <a:rPr lang="en-US" dirty="0" smtClean="0"/>
              <a:t> graph and set threshold S as minimum similarity</a:t>
            </a:r>
          </a:p>
          <a:p>
            <a:r>
              <a:rPr lang="en-US" dirty="0" smtClean="0"/>
              <a:t>Candidates are </a:t>
            </a:r>
            <a:r>
              <a:rPr lang="en-US" dirty="0" err="1" smtClean="0"/>
              <a:t>keyframes</a:t>
            </a:r>
            <a:r>
              <a:rPr lang="en-US" dirty="0" smtClean="0"/>
              <a:t> that</a:t>
            </a:r>
          </a:p>
          <a:p>
            <a:pPr lvl="1"/>
            <a:r>
              <a:rPr lang="en-US" dirty="0" smtClean="0"/>
              <a:t>Are not connected to K</a:t>
            </a:r>
            <a:r>
              <a:rPr lang="en-US" baseline="-25000" dirty="0" smtClean="0"/>
              <a:t>i</a:t>
            </a:r>
          </a:p>
          <a:p>
            <a:pPr lvl="1"/>
            <a:r>
              <a:rPr lang="en-US" dirty="0" smtClean="0"/>
              <a:t>Have score greater than S</a:t>
            </a:r>
          </a:p>
          <a:p>
            <a:pPr lvl="1"/>
            <a:r>
              <a:rPr lang="en-US" dirty="0" smtClean="0"/>
              <a:t>Two other connected </a:t>
            </a:r>
            <a:r>
              <a:rPr lang="en-US" dirty="0" err="1" smtClean="0"/>
              <a:t>keyframes</a:t>
            </a:r>
            <a:r>
              <a:rPr lang="en-US" dirty="0" smtClean="0"/>
              <a:t> in co-visibility graph also have score with K</a:t>
            </a:r>
            <a:r>
              <a:rPr lang="en-US" baseline="30000" dirty="0" smtClean="0"/>
              <a:t>i</a:t>
            </a:r>
            <a:r>
              <a:rPr lang="en-US" dirty="0" smtClean="0"/>
              <a:t> greater than 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97119" y="-2819400"/>
            <a:ext cx="5013968" cy="4388604"/>
            <a:chOff x="152400" y="1676400"/>
            <a:chExt cx="5715000" cy="500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3634" r="33256"/>
            <a:stretch/>
          </p:blipFill>
          <p:spPr>
            <a:xfrm>
              <a:off x="152400" y="4977978"/>
              <a:ext cx="5391181" cy="17006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268" b="53240"/>
          <a:stretch/>
        </p:blipFill>
        <p:spPr>
          <a:xfrm>
            <a:off x="8638494" y="2740969"/>
            <a:ext cx="2201424" cy="23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Loop: Similarity Transform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45" y="1166018"/>
            <a:ext cx="6477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feature matches between K</a:t>
            </a:r>
            <a:r>
              <a:rPr lang="en-US" baseline="-25000" dirty="0" smtClean="0"/>
              <a:t>i</a:t>
            </a:r>
            <a:r>
              <a:rPr lang="en-US" dirty="0" smtClean="0"/>
              <a:t> and loop </a:t>
            </a:r>
            <a:r>
              <a:rPr lang="en-US" dirty="0" err="1" smtClean="0"/>
              <a:t>keyframe</a:t>
            </a:r>
            <a:r>
              <a:rPr lang="en-US" dirty="0" smtClean="0"/>
              <a:t> K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Provides 3D to 3D correspondences since features are linked to 3D points</a:t>
            </a:r>
          </a:p>
          <a:p>
            <a:r>
              <a:rPr lang="en-US" dirty="0" smtClean="0"/>
              <a:t>Solve for similarity transform with RANSAC</a:t>
            </a:r>
          </a:p>
          <a:p>
            <a:r>
              <a:rPr lang="en-US" dirty="0" smtClean="0"/>
              <a:t>Optimize camera pose with points fixed and perform guided search for more matches</a:t>
            </a:r>
          </a:p>
          <a:p>
            <a:r>
              <a:rPr lang="en-US" dirty="0" smtClean="0"/>
              <a:t>Accept loop closure with K</a:t>
            </a:r>
            <a:r>
              <a:rPr lang="en-US" baseline="-25000" dirty="0" smtClean="0"/>
              <a:t>l</a:t>
            </a:r>
            <a:r>
              <a:rPr lang="en-US" dirty="0" smtClean="0"/>
              <a:t> if there are enough inliers</a:t>
            </a:r>
            <a:endParaRPr lang="en-US" baseline="-25000" dirty="0" smtClean="0"/>
          </a:p>
          <a:p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97119" y="-2819400"/>
            <a:ext cx="5013968" cy="4388604"/>
            <a:chOff x="152400" y="1676400"/>
            <a:chExt cx="5715000" cy="500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3634" r="33256"/>
            <a:stretch/>
          </p:blipFill>
          <p:spPr>
            <a:xfrm>
              <a:off x="152400" y="4977978"/>
              <a:ext cx="5391181" cy="17006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9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Closing: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8" y="1668649"/>
            <a:ext cx="64770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Update pose of K</a:t>
            </a:r>
            <a:r>
              <a:rPr lang="en-US" baseline="-25000" dirty="0" smtClean="0"/>
              <a:t>i</a:t>
            </a:r>
            <a:r>
              <a:rPr lang="en-US" dirty="0" smtClean="0"/>
              <a:t> and its neighbors with similarity transform</a:t>
            </a:r>
            <a:endParaRPr lang="en-US" baseline="-25000" dirty="0" smtClean="0"/>
          </a:p>
          <a:p>
            <a:r>
              <a:rPr lang="en-US" dirty="0" smtClean="0"/>
              <a:t>Fuse points with K</a:t>
            </a:r>
            <a:r>
              <a:rPr lang="en-US" baseline="-25000" dirty="0" smtClean="0"/>
              <a:t>i</a:t>
            </a:r>
            <a:r>
              <a:rPr lang="en-US" dirty="0" smtClean="0"/>
              <a:t> that are also seen by K</a:t>
            </a:r>
            <a:r>
              <a:rPr lang="en-US" baseline="-25000" dirty="0" smtClean="0"/>
              <a:t>l</a:t>
            </a:r>
            <a:r>
              <a:rPr lang="en-US" dirty="0" smtClean="0"/>
              <a:t> and its neighbors</a:t>
            </a:r>
          </a:p>
          <a:p>
            <a:r>
              <a:rPr lang="en-US" dirty="0" smtClean="0"/>
              <a:t>Search for additional points to fuse by checking projections and feature similarities</a:t>
            </a:r>
          </a:p>
          <a:p>
            <a:r>
              <a:rPr lang="en-US" dirty="0" smtClean="0"/>
              <a:t>Update </a:t>
            </a:r>
            <a:r>
              <a:rPr lang="en-US" dirty="0" err="1" smtClean="0"/>
              <a:t>covisibility</a:t>
            </a:r>
            <a:r>
              <a:rPr lang="en-US" dirty="0" smtClean="0"/>
              <a:t> graph to reflect fused points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97119" y="-2819400"/>
            <a:ext cx="5013968" cy="4388604"/>
            <a:chOff x="152400" y="1676400"/>
            <a:chExt cx="5715000" cy="500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3634" r="33256"/>
            <a:stretch/>
          </p:blipFill>
          <p:spPr>
            <a:xfrm>
              <a:off x="152400" y="4977978"/>
              <a:ext cx="5391181" cy="17006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268" b="51702"/>
          <a:stretch/>
        </p:blipFill>
        <p:spPr>
          <a:xfrm>
            <a:off x="8638494" y="1646393"/>
            <a:ext cx="2201424" cy="23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Closing: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8" y="1668649"/>
            <a:ext cx="64770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Essential graph is spanning tree of </a:t>
            </a:r>
            <a:r>
              <a:rPr lang="en-US" dirty="0" err="1" smtClean="0"/>
              <a:t>covisibility</a:t>
            </a:r>
            <a:r>
              <a:rPr lang="en-US" dirty="0" smtClean="0"/>
              <a:t> graph (keeping strongest edges in tree structure) plus loop closure edges</a:t>
            </a:r>
          </a:p>
          <a:p>
            <a:endParaRPr lang="en-US" dirty="0" smtClean="0"/>
          </a:p>
          <a:p>
            <a:r>
              <a:rPr lang="en-US" dirty="0" smtClean="0"/>
              <a:t>Pose graph optimization: Solve for pose of each camera that satisfies pairwise similarity transforms (edges in essential graph) as well as possible</a:t>
            </a:r>
          </a:p>
          <a:p>
            <a:endParaRPr lang="en-US" dirty="0"/>
          </a:p>
          <a:p>
            <a:r>
              <a:rPr lang="en-US" dirty="0" smtClean="0"/>
              <a:t>Update map points to be consistent with new poses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97119" y="-2819400"/>
            <a:ext cx="5013968" cy="4388604"/>
            <a:chOff x="152400" y="1676400"/>
            <a:chExt cx="5715000" cy="500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3634" r="33256"/>
            <a:stretch/>
          </p:blipFill>
          <p:spPr>
            <a:xfrm>
              <a:off x="152400" y="4977978"/>
              <a:ext cx="5391181" cy="17006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268" t="48298"/>
          <a:stretch/>
        </p:blipFill>
        <p:spPr>
          <a:xfrm>
            <a:off x="8638494" y="4038599"/>
            <a:ext cx="2201424" cy="25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4328" y="3244334"/>
            <a:ext cx="5487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www.youtube.com/watch?v=8DISRmsO2YQ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63940"/>
            <a:ext cx="7488620" cy="253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NewCollege</a:t>
            </a:r>
            <a:r>
              <a:rPr lang="en-US" dirty="0" smtClean="0"/>
              <a:t>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41" y="1206940"/>
            <a:ext cx="4029751" cy="32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478" y="4686643"/>
            <a:ext cx="3929007" cy="2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753" y="4644643"/>
            <a:ext cx="4130494" cy="20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3" y="4943104"/>
            <a:ext cx="3704307" cy="1734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41" y="627639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loop closure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6800" y="627639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loop 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NewCollege</a:t>
            </a:r>
            <a:r>
              <a:rPr lang="en-US" dirty="0" smtClean="0"/>
              <a:t> sequence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traveled in reverse direction is not matched and thus slightly misaligned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543" y="2059800"/>
            <a:ext cx="4096913" cy="27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529639" cy="6568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801" y="1905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BA provides only slight </a:t>
            </a:r>
            <a:r>
              <a:rPr lang="en-US" dirty="0" smtClean="0"/>
              <a:t>improvement (because SLAM was already working well)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208" y="1447800"/>
            <a:ext cx="5574488" cy="5073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3638966" cy="5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SfM</a:t>
            </a:r>
            <a:r>
              <a:rPr lang="en-US" dirty="0" smtClean="0"/>
              <a:t> and SLAM: 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Solve for camera poses and 3D scene points given images</a:t>
            </a:r>
          </a:p>
          <a:p>
            <a:endParaRPr lang="en-US" dirty="0"/>
          </a:p>
          <a:p>
            <a:r>
              <a:rPr lang="en-US" dirty="0" smtClean="0"/>
              <a:t>Correspondence, </a:t>
            </a:r>
            <a:r>
              <a:rPr lang="en-US" dirty="0" smtClean="0"/>
              <a:t>registration, outlier rejection, and </a:t>
            </a:r>
            <a:r>
              <a:rPr lang="en-US" dirty="0" smtClean="0"/>
              <a:t>bundle adjustment are </a:t>
            </a:r>
            <a:r>
              <a:rPr lang="en-US" dirty="0" smtClean="0"/>
              <a:t>core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Extension </a:t>
            </a:r>
            <a:r>
              <a:rPr lang="en-US" dirty="0" smtClean="0"/>
              <a:t>to stereo and RGBD</a:t>
            </a:r>
          </a:p>
          <a:p>
            <a:endParaRPr lang="en-US" dirty="0" smtClean="0"/>
          </a:p>
          <a:p>
            <a:r>
              <a:rPr lang="en-US" dirty="0" smtClean="0"/>
              <a:t>Localization </a:t>
            </a:r>
            <a:r>
              <a:rPr lang="en-US" dirty="0" smtClean="0"/>
              <a:t>mode that localizes to map (without updating map) and uses frame-to-frame tracking when off map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8966195" cy="140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63200" y="1066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Incorporates IMU (inertial measurement unit)</a:t>
            </a:r>
          </a:p>
          <a:p>
            <a:endParaRPr lang="en-US" dirty="0"/>
          </a:p>
          <a:p>
            <a:r>
              <a:rPr lang="en-US" dirty="0" smtClean="0"/>
              <a:t>Maintains several maps so can build over multiple sessions or start new map if tracking lost and merge later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8093082" cy="148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76745" y="990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137" y="1981200"/>
            <a:ext cx="5003607" cy="4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62" y="-76200"/>
            <a:ext cx="10465038" cy="70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962"/>
            <a:ext cx="8955556" cy="6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 from ORB-SLAM 3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failure of ORB-SLAM is low-texture environments</a:t>
            </a:r>
          </a:p>
          <a:p>
            <a:endParaRPr lang="en-US" dirty="0"/>
          </a:p>
          <a:p>
            <a:r>
              <a:rPr lang="en-US" dirty="0" smtClean="0"/>
              <a:t>“Without question, stereo-inertial SLAM provides the most accurate solution”</a:t>
            </a:r>
          </a:p>
          <a:p>
            <a:endParaRPr lang="en-US" dirty="0"/>
          </a:p>
          <a:p>
            <a:r>
              <a:rPr lang="en-US" dirty="0" smtClean="0"/>
              <a:t>Monocular-inertial SLAM almost as good but can break if the camera purely rotates</a:t>
            </a:r>
          </a:p>
          <a:p>
            <a:endParaRPr lang="en-US" dirty="0"/>
          </a:p>
          <a:p>
            <a:r>
              <a:rPr lang="en-US" dirty="0" smtClean="0"/>
              <a:t>IMU sensors can be difficult to initialize in slow or steady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LSD-SLAM [Engel, </a:t>
            </a:r>
            <a:r>
              <a:rPr lang="en-US" dirty="0" err="1" smtClean="0"/>
              <a:t>Schops</a:t>
            </a:r>
            <a:r>
              <a:rPr lang="en-US" dirty="0" smtClean="0"/>
              <a:t>, </a:t>
            </a:r>
            <a:r>
              <a:rPr lang="en-US" dirty="0" err="1" smtClean="0"/>
              <a:t>Cremers</a:t>
            </a:r>
            <a:r>
              <a:rPr lang="en-US" dirty="0" smtClean="0"/>
              <a:t>, ECCV 2014]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10678839" cy="59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LSD-SLAM: Overview (Large-Scale Direct SLAM)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46" y="1447800"/>
            <a:ext cx="10972800" cy="5135563"/>
          </a:xfrm>
        </p:spPr>
        <p:txBody>
          <a:bodyPr/>
          <a:lstStyle/>
          <a:p>
            <a:r>
              <a:rPr lang="en-US" dirty="0" smtClean="0"/>
              <a:t>“Direct” visual </a:t>
            </a:r>
            <a:r>
              <a:rPr lang="en-US" dirty="0" err="1" smtClean="0"/>
              <a:t>odometry</a:t>
            </a:r>
            <a:endParaRPr lang="en-US" dirty="0"/>
          </a:p>
          <a:p>
            <a:pPr lvl="1"/>
            <a:r>
              <a:rPr lang="en-US" dirty="0" smtClean="0"/>
              <a:t>Matching/alignment uses pixel correlation instead of features</a:t>
            </a:r>
          </a:p>
          <a:p>
            <a:endParaRPr lang="en-US" dirty="0" smtClean="0"/>
          </a:p>
          <a:p>
            <a:r>
              <a:rPr lang="en-US" dirty="0" smtClean="0"/>
              <a:t>Dense </a:t>
            </a:r>
            <a:r>
              <a:rPr lang="en-US" dirty="0" smtClean="0"/>
              <a:t>matches in textured/edge regions</a:t>
            </a:r>
          </a:p>
          <a:p>
            <a:endParaRPr lang="en-US" dirty="0" smtClean="0"/>
          </a:p>
          <a:p>
            <a:r>
              <a:rPr lang="en-US" dirty="0" smtClean="0"/>
              <a:t>Alignment </a:t>
            </a:r>
            <a:r>
              <a:rPr lang="en-US" dirty="0" smtClean="0"/>
              <a:t>between </a:t>
            </a:r>
            <a:r>
              <a:rPr lang="en-US" dirty="0" err="1" smtClean="0"/>
              <a:t>keyframes</a:t>
            </a:r>
            <a:r>
              <a:rPr lang="en-US" dirty="0" smtClean="0"/>
              <a:t> estimates similarity transform to account for scale drift</a:t>
            </a:r>
          </a:p>
          <a:p>
            <a:endParaRPr lang="en-US" dirty="0" smtClean="0"/>
          </a:p>
          <a:p>
            <a:r>
              <a:rPr lang="en-US" dirty="0" smtClean="0"/>
              <a:t>Depth </a:t>
            </a:r>
            <a:r>
              <a:rPr lang="en-US" dirty="0" smtClean="0"/>
              <a:t>and uncertainty estimated per 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4" y="762000"/>
            <a:ext cx="11857832" cy="49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6066"/>
            <a:ext cx="9167683" cy="59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29763"/>
            <a:ext cx="3638966" cy="5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SfM</a:t>
            </a:r>
            <a:r>
              <a:rPr lang="en-US" sz="4000" dirty="0" smtClean="0"/>
              <a:t> vs. SLAM: differences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047975"/>
            <a:ext cx="5029200" cy="5791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SfM</a:t>
            </a:r>
            <a:endParaRPr lang="en-US" dirty="0" smtClean="0"/>
          </a:p>
          <a:p>
            <a:r>
              <a:rPr lang="en-US" dirty="0" smtClean="0"/>
              <a:t>Input is unordered set </a:t>
            </a:r>
            <a:r>
              <a:rPr lang="en-US" dirty="0" smtClean="0"/>
              <a:t>of images</a:t>
            </a:r>
            <a:endParaRPr lang="en-US" dirty="0" smtClean="0"/>
          </a:p>
          <a:p>
            <a:r>
              <a:rPr lang="en-US" dirty="0" smtClean="0"/>
              <a:t>Focus is on precision, with aim to produce a good 3D model</a:t>
            </a:r>
          </a:p>
          <a:p>
            <a:r>
              <a:rPr lang="en-US" dirty="0" smtClean="0"/>
              <a:t>Offline, one-time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Published mainly in vision conferences</a:t>
            </a:r>
          </a:p>
          <a:p>
            <a:r>
              <a:rPr lang="en-US" dirty="0" smtClean="0"/>
              <a:t>3 papers with more than 1000 </a:t>
            </a:r>
            <a:r>
              <a:rPr lang="en-US" dirty="0" smtClean="0"/>
              <a:t>citations</a:t>
            </a:r>
          </a:p>
          <a:p>
            <a:r>
              <a:rPr lang="en-US" dirty="0" smtClean="0"/>
              <a:t>Complicated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1200" y="1047976"/>
            <a:ext cx="5791200" cy="57911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SLAM</a:t>
            </a:r>
          </a:p>
          <a:p>
            <a:r>
              <a:rPr lang="en-US" dirty="0" smtClean="0"/>
              <a:t>Input is stream of images, stereo, or depth and sometimes IMU</a:t>
            </a:r>
          </a:p>
          <a:p>
            <a:endParaRPr lang="en-US" sz="400" dirty="0" smtClean="0"/>
          </a:p>
          <a:p>
            <a:r>
              <a:rPr lang="en-US" dirty="0" smtClean="0"/>
              <a:t>Focus is on speed and robustness, with aim to localize camera or robot</a:t>
            </a:r>
          </a:p>
          <a:p>
            <a:r>
              <a:rPr lang="en-US" dirty="0" smtClean="0"/>
              <a:t>Online process, possibly with </a:t>
            </a:r>
            <a:r>
              <a:rPr lang="en-US" dirty="0" err="1" smtClean="0"/>
              <a:t>relocalization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Published mainly in robotics conferences</a:t>
            </a:r>
          </a:p>
          <a:p>
            <a:r>
              <a:rPr lang="en-US" dirty="0" smtClean="0"/>
              <a:t>8 papers with more than 1000 </a:t>
            </a:r>
            <a:r>
              <a:rPr lang="en-US" dirty="0" smtClean="0"/>
              <a:t>citations</a:t>
            </a:r>
          </a:p>
          <a:p>
            <a:r>
              <a:rPr lang="en-US" dirty="0" smtClean="0"/>
              <a:t>Very complicated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/ research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66" y="1295400"/>
            <a:ext cx="109728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Very large scale mapping and </a:t>
            </a:r>
            <a:r>
              <a:rPr lang="en-US" dirty="0" err="1" smtClean="0"/>
              <a:t>relocalization</a:t>
            </a:r>
            <a:endParaRPr lang="en-US" dirty="0" smtClean="0"/>
          </a:p>
          <a:p>
            <a:pPr lvl="1"/>
            <a:r>
              <a:rPr lang="en-US" dirty="0" smtClean="0"/>
              <a:t>Maintain maps of an entire campus or city while keeping to a memory budget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Mix of features types</a:t>
            </a:r>
          </a:p>
          <a:p>
            <a:pPr lvl="1"/>
            <a:r>
              <a:rPr lang="en-US" dirty="0" smtClean="0"/>
              <a:t>KLT for short-range tracking</a:t>
            </a:r>
          </a:p>
          <a:p>
            <a:pPr lvl="1"/>
            <a:r>
              <a:rPr lang="en-US" dirty="0" smtClean="0"/>
              <a:t>ORB/SIFT for medium-range mapping</a:t>
            </a:r>
          </a:p>
          <a:p>
            <a:pPr lvl="1"/>
            <a:r>
              <a:rPr lang="en-US" dirty="0" smtClean="0"/>
              <a:t>Deep features for loop closure and </a:t>
            </a:r>
            <a:r>
              <a:rPr lang="en-US" dirty="0" err="1" smtClean="0"/>
              <a:t>relocalization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Incorporate single-view depth prediction or completion(?)</a:t>
            </a:r>
          </a:p>
        </p:txBody>
      </p:sp>
    </p:spTree>
    <p:extLst>
      <p:ext uri="{BB962C8B-B14F-4D97-AF65-F5344CB8AC3E}">
        <p14:creationId xmlns:p14="http://schemas.microsoft.com/office/powerpoint/2010/main" val="8562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SLAM uses a combination of incremental (frame-to-frame tracking, </a:t>
            </a:r>
            <a:r>
              <a:rPr lang="en-US" dirty="0" err="1" smtClean="0"/>
              <a:t>keyframe</a:t>
            </a:r>
            <a:r>
              <a:rPr lang="en-US" dirty="0" smtClean="0"/>
              <a:t> addition) and global (pose graph optimization) techniques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/>
              <a:t>SLAM usually aims to be real-time on CPU and principal aim is camera localization rather than scene reconstruction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/>
              <a:t>Compared to </a:t>
            </a:r>
            <a:r>
              <a:rPr lang="en-US" dirty="0" err="1" smtClean="0"/>
              <a:t>SfM</a:t>
            </a:r>
            <a:r>
              <a:rPr lang="en-US" dirty="0" smtClean="0"/>
              <a:t> methods SLAM methods tend to be robust but less precise, i.e. does not get totally lost but not accurate enough localization </a:t>
            </a:r>
            <a:r>
              <a:rPr lang="en-US" smtClean="0"/>
              <a:t>for good MVS</a:t>
            </a:r>
            <a:endParaRPr lang="en-US" dirty="0" smtClean="0"/>
          </a:p>
          <a:p>
            <a:pPr marL="514350" indent="-457200"/>
            <a:endParaRPr lang="en-US" dirty="0"/>
          </a:p>
          <a:p>
            <a:pPr marL="514350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8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SLAM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ORB-SLAM and extensions</a:t>
            </a:r>
          </a:p>
          <a:p>
            <a:pPr lvl="1"/>
            <a:r>
              <a:rPr lang="en-US" dirty="0" smtClean="0"/>
              <a:t>ORB-SLAM 1: technical walkthrough</a:t>
            </a:r>
          </a:p>
          <a:p>
            <a:pPr lvl="1"/>
            <a:r>
              <a:rPr lang="en-US" dirty="0" smtClean="0"/>
              <a:t>Break</a:t>
            </a:r>
          </a:p>
          <a:p>
            <a:pPr lvl="1"/>
            <a:r>
              <a:rPr lang="en-US" dirty="0" smtClean="0"/>
              <a:t>Results of ORB-SLAM 1</a:t>
            </a:r>
          </a:p>
          <a:p>
            <a:pPr lvl="1"/>
            <a:r>
              <a:rPr lang="en-US" dirty="0" smtClean="0"/>
              <a:t>Summary of improvements in ORB-SLAM 2 and ORB-SLAM 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LSD-SLAM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3" y="2282400"/>
            <a:ext cx="9469914" cy="229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0450" y="23056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ORB-SLAM: three parallel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213730" y="1014805"/>
            <a:ext cx="7086600" cy="5658810"/>
            <a:chOff x="152400" y="228600"/>
            <a:chExt cx="8077419" cy="6450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8600"/>
              <a:ext cx="8077419" cy="64500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622" y="1549500"/>
            <a:ext cx="1578319" cy="21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4267200"/>
            <a:ext cx="1511156" cy="169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5069" y="1095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876813" y="24787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63042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ORB-SLAM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2618395" cy="3581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06234"/>
            <a:ext cx="619422" cy="337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1929" y="1643348"/>
            <a:ext cx="3315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3D position 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w,i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 viewing direction </a:t>
            </a:r>
            <a:r>
              <a:rPr lang="en-US" b="1" dirty="0" err="1" smtClean="0"/>
              <a:t>n</a:t>
            </a:r>
            <a:r>
              <a:rPr lang="en-US" baseline="-25000" dirty="0" err="1" smtClean="0"/>
              <a:t>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centroid ORB descriptor </a:t>
            </a:r>
            <a:r>
              <a:rPr lang="en-US" b="1" dirty="0" smtClean="0"/>
              <a:t>D</a:t>
            </a:r>
            <a:r>
              <a:rPr lang="en-US" baseline="-25000" dirty="0" smtClean="0"/>
              <a:t>i</a:t>
            </a:r>
            <a:endParaRPr lang="en-US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Observable distance range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43760" y="3232063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Camera pose </a:t>
            </a:r>
            <a:r>
              <a:rPr lang="en-US" b="1" dirty="0" smtClean="0"/>
              <a:t>T</a:t>
            </a:r>
            <a:r>
              <a:rPr lang="en-US" baseline="-25000" dirty="0" smtClean="0"/>
              <a:t>iw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ORB features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3555230"/>
            <a:ext cx="722377" cy="1023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843" y="304800"/>
            <a:ext cx="5608070" cy="61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00800" y="0"/>
            <a:ext cx="5675523" cy="3319555"/>
            <a:chOff x="152399" y="228600"/>
            <a:chExt cx="8077420" cy="472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" b="69734"/>
            <a:stretch/>
          </p:blipFill>
          <p:spPr>
            <a:xfrm>
              <a:off x="152399" y="228600"/>
              <a:ext cx="8077420" cy="19520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286000"/>
              <a:ext cx="2133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676400"/>
              <a:ext cx="21336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Achieve fast and robust matching of each frame based on points observed in last frame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each new 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Extract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Localize to previous frame (if possible) or </a:t>
            </a:r>
            <a:r>
              <a:rPr lang="en-US" sz="2800" dirty="0" err="1" smtClean="0"/>
              <a:t>keyframes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more matching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Potentially add this frame to set of </a:t>
            </a:r>
            <a:r>
              <a:rPr lang="en-US" sz="2800" dirty="0" err="1" smtClean="0"/>
              <a:t>keyframes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This is “visual </a:t>
            </a:r>
            <a:r>
              <a:rPr lang="en-US" dirty="0" err="1" smtClean="0"/>
              <a:t>odometry</a:t>
            </a:r>
            <a:r>
              <a:rPr lang="en-US" dirty="0" smtClean="0"/>
              <a:t>” and could also be augmented with IMU </a:t>
            </a:r>
            <a:r>
              <a:rPr lang="en-US" dirty="0" smtClean="0"/>
              <a:t>(</a:t>
            </a:r>
            <a:r>
              <a:rPr lang="en-US" dirty="0" err="1" smtClean="0"/>
              <a:t>intertial</a:t>
            </a:r>
            <a:r>
              <a:rPr lang="en-US" dirty="0" smtClean="0"/>
              <a:t> </a:t>
            </a:r>
            <a:r>
              <a:rPr lang="en-US" dirty="0" smtClean="0"/>
              <a:t>sensor)</a:t>
            </a:r>
          </a:p>
        </p:txBody>
      </p:sp>
    </p:spTree>
    <p:extLst>
      <p:ext uri="{BB962C8B-B14F-4D97-AF65-F5344CB8AC3E}">
        <p14:creationId xmlns:p14="http://schemas.microsoft.com/office/powerpoint/2010/main" val="24594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114479</TotalTime>
  <Words>1406</Words>
  <Application>Microsoft Office PowerPoint</Application>
  <PresentationFormat>Widescreen</PresentationFormat>
  <Paragraphs>225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SLAM</vt:lpstr>
      <vt:lpstr>SLAM example</vt:lpstr>
      <vt:lpstr>SfM and SLAM: similarities</vt:lpstr>
      <vt:lpstr>SfM vs. SLAM: differences</vt:lpstr>
      <vt:lpstr>This class: SLAM</vt:lpstr>
      <vt:lpstr>PowerPoint Presentation</vt:lpstr>
      <vt:lpstr>ORB-SLAM: three parallel threads</vt:lpstr>
      <vt:lpstr>ORB-SLAM data</vt:lpstr>
      <vt:lpstr>Tracking Overview</vt:lpstr>
      <vt:lpstr>Tracking: Map Initialization</vt:lpstr>
      <vt:lpstr>Tracking: ORB + Initial Pose</vt:lpstr>
      <vt:lpstr>Tracking: Track Local Map</vt:lpstr>
      <vt:lpstr>Tracking: Keyframe Decision</vt:lpstr>
      <vt:lpstr>Local Mapping Overview</vt:lpstr>
      <vt:lpstr>Local Mapping: Keyframe Insertion</vt:lpstr>
      <vt:lpstr>Local Mapping: Recent Point Culling</vt:lpstr>
      <vt:lpstr>Local Mapping: Point Creation</vt:lpstr>
      <vt:lpstr>Local Mapping: Local BA</vt:lpstr>
      <vt:lpstr>Local Mapping: KeyFrames culling</vt:lpstr>
      <vt:lpstr>Loop Closing Overview</vt:lpstr>
      <vt:lpstr>Loop: Candidate Detection</vt:lpstr>
      <vt:lpstr>Loop: Similarity Transform </vt:lpstr>
      <vt:lpstr>Loop Closing: Fusion</vt:lpstr>
      <vt:lpstr>Loop Closing: Optimization</vt:lpstr>
      <vt:lpstr>Break</vt:lpstr>
      <vt:lpstr>Results: NewCollege sequence</vt:lpstr>
      <vt:lpstr>Results: NewCollege sequence</vt:lpstr>
      <vt:lpstr>PowerPoint Presentation</vt:lpstr>
      <vt:lpstr>Localization accuracy</vt:lpstr>
      <vt:lpstr>PowerPoint Presentation</vt:lpstr>
      <vt:lpstr>PowerPoint Presentation</vt:lpstr>
      <vt:lpstr>PowerPoint Presentation</vt:lpstr>
      <vt:lpstr>PowerPoint Presentation</vt:lpstr>
      <vt:lpstr>Other notes from ORB-SLAM 3 conclusions</vt:lpstr>
      <vt:lpstr>LSD-SLAM [Engel, Schops, Cremers, ECCV 2014]</vt:lpstr>
      <vt:lpstr>LSD-SLAM: Overview (Large-Scale Direct SLAM)</vt:lpstr>
      <vt:lpstr>PowerPoint Presentation</vt:lpstr>
      <vt:lpstr>PowerPoint Presentation</vt:lpstr>
      <vt:lpstr>PowerPoint Presentation</vt:lpstr>
      <vt:lpstr>Open problems / research ideas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452</cp:revision>
  <cp:lastPrinted>2012-03-01T18:43:45Z</cp:lastPrinted>
  <dcterms:created xsi:type="dcterms:W3CDTF">2009-12-16T02:55:56Z</dcterms:created>
  <dcterms:modified xsi:type="dcterms:W3CDTF">2021-10-14T15:15:17Z</dcterms:modified>
</cp:coreProperties>
</file>