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Lst>
  <p:notesMasterIdLst>
    <p:notesMasterId r:id="rId49"/>
  </p:notesMasterIdLst>
  <p:handoutMasterIdLst>
    <p:handoutMasterId r:id="rId50"/>
  </p:handoutMasterIdLst>
  <p:sldIdLst>
    <p:sldId id="425" r:id="rId3"/>
    <p:sldId id="1129" r:id="rId4"/>
    <p:sldId id="1183" r:id="rId5"/>
    <p:sldId id="1184" r:id="rId6"/>
    <p:sldId id="1166" r:id="rId7"/>
    <p:sldId id="1167" r:id="rId8"/>
    <p:sldId id="1168" r:id="rId9"/>
    <p:sldId id="1169" r:id="rId10"/>
    <p:sldId id="1170" r:id="rId11"/>
    <p:sldId id="1175" r:id="rId12"/>
    <p:sldId id="1176" r:id="rId13"/>
    <p:sldId id="1177" r:id="rId14"/>
    <p:sldId id="1178" r:id="rId15"/>
    <p:sldId id="1130" r:id="rId16"/>
    <p:sldId id="1131" r:id="rId17"/>
    <p:sldId id="1132" r:id="rId18"/>
    <p:sldId id="1133" r:id="rId19"/>
    <p:sldId id="1134" r:id="rId20"/>
    <p:sldId id="1136" r:id="rId21"/>
    <p:sldId id="1137" r:id="rId22"/>
    <p:sldId id="1139" r:id="rId23"/>
    <p:sldId id="1140" r:id="rId24"/>
    <p:sldId id="1141" r:id="rId25"/>
    <p:sldId id="1145" r:id="rId26"/>
    <p:sldId id="1148" r:id="rId27"/>
    <p:sldId id="1149" r:id="rId28"/>
    <p:sldId id="1150" r:id="rId29"/>
    <p:sldId id="1151" r:id="rId30"/>
    <p:sldId id="1152" r:id="rId31"/>
    <p:sldId id="1153" r:id="rId32"/>
    <p:sldId id="1154" r:id="rId33"/>
    <p:sldId id="1155" r:id="rId34"/>
    <p:sldId id="1157" r:id="rId35"/>
    <p:sldId id="1158" r:id="rId36"/>
    <p:sldId id="1159" r:id="rId37"/>
    <p:sldId id="1160" r:id="rId38"/>
    <p:sldId id="1161" r:id="rId39"/>
    <p:sldId id="1162" r:id="rId40"/>
    <p:sldId id="1163" r:id="rId41"/>
    <p:sldId id="1165" r:id="rId42"/>
    <p:sldId id="1164" r:id="rId43"/>
    <p:sldId id="1179" r:id="rId44"/>
    <p:sldId id="1180" r:id="rId45"/>
    <p:sldId id="1181" r:id="rId46"/>
    <p:sldId id="1020" r:id="rId47"/>
    <p:sldId id="1000" r:id="rId48"/>
  </p:sldIdLst>
  <p:sldSz cx="12192000" cy="6858000"/>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4">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FF"/>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88393" autoAdjust="0"/>
  </p:normalViewPr>
  <p:slideViewPr>
    <p:cSldViewPr>
      <p:cViewPr varScale="1">
        <p:scale>
          <a:sx n="89" d="100"/>
          <a:sy n="89" d="100"/>
        </p:scale>
        <p:origin x="396" y="84"/>
      </p:cViewPr>
      <p:guideLst/>
    </p:cSldViewPr>
  </p:slideViewPr>
  <p:outlineViewPr>
    <p:cViewPr>
      <p:scale>
        <a:sx n="33" d="100"/>
        <a:sy n="33" d="100"/>
      </p:scale>
      <p:origin x="53" y="13843"/>
    </p:cViewPr>
  </p:outlineViewPr>
  <p:notesTextViewPr>
    <p:cViewPr>
      <p:scale>
        <a:sx n="100" d="100"/>
        <a:sy n="100" d="100"/>
      </p:scale>
      <p:origin x="0" y="0"/>
    </p:cViewPr>
  </p:notesTextViewPr>
  <p:sorterViewPr>
    <p:cViewPr>
      <p:scale>
        <a:sx n="66" d="100"/>
        <a:sy n="66" d="100"/>
      </p:scale>
      <p:origin x="0" y="1755"/>
    </p:cViewPr>
  </p:sorterViewPr>
  <p:notesViewPr>
    <p:cSldViewPr>
      <p:cViewPr varScale="1">
        <p:scale>
          <a:sx n="47" d="100"/>
          <a:sy n="47" d="100"/>
        </p:scale>
        <p:origin x="-1717" y="-98"/>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lIns="91440" tIns="45720" rIns="91440" bIns="45720" rtlCol="0"/>
          <a:lstStyle>
            <a:lvl1pPr algn="r">
              <a:defRPr sz="1200"/>
            </a:lvl1pPr>
          </a:lstStyle>
          <a:p>
            <a:fld id="{3A38A9EF-8FCD-4D1E-A248-EC9709367834}" type="datetimeFigureOut">
              <a:rPr lang="en-US" smtClean="0"/>
              <a:t>9/27/2021</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lIns="91440" tIns="45720" rIns="91440" bIns="45720" rtlCol="0" anchor="b"/>
          <a:lstStyle>
            <a:lvl1pPr algn="r">
              <a:defRPr sz="1200"/>
            </a:lvl1pPr>
          </a:lstStyle>
          <a:p>
            <a:fld id="{F4C76506-27FE-4FB3-8A80-88747C394F2F}" type="slidenum">
              <a:rPr lang="en-US" smtClean="0"/>
              <a:t>‹#›</a:t>
            </a:fld>
            <a:endParaRPr lang="en-US"/>
          </a:p>
        </p:txBody>
      </p:sp>
    </p:spTree>
    <p:extLst>
      <p:ext uri="{BB962C8B-B14F-4D97-AF65-F5344CB8AC3E}">
        <p14:creationId xmlns:p14="http://schemas.microsoft.com/office/powerpoint/2010/main" val="1210198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fontAlgn="auto">
              <a:spcBef>
                <a:spcPts val="0"/>
              </a:spcBef>
              <a:spcAft>
                <a:spcPts val="0"/>
              </a:spcAft>
              <a:defRPr sz="1200">
                <a:latin typeface="+mn-lt"/>
              </a:defRPr>
            </a:lvl1pPr>
          </a:lstStyle>
          <a:p>
            <a:pPr>
              <a:defRPr/>
            </a:pPr>
            <a:fld id="{2CEFF6AE-02E3-40BB-A094-82F236F4F909}" type="datetimeFigureOut">
              <a:rPr lang="en-US"/>
              <a:pPr>
                <a:defRPr/>
              </a:pPr>
              <a:t>9/27/2021</a:t>
            </a:fld>
            <a:endParaRPr lang="en-US"/>
          </a:p>
        </p:txBody>
      </p:sp>
      <p:sp>
        <p:nvSpPr>
          <p:cNvPr id="4" name="Slide Image Placeholder 3"/>
          <p:cNvSpPr>
            <a:spLocks noGrp="1" noRot="1" noChangeAspect="1"/>
          </p:cNvSpPr>
          <p:nvPr>
            <p:ph type="sldImg" idx="2"/>
          </p:nvPr>
        </p:nvSpPr>
        <p:spPr>
          <a:xfrm>
            <a:off x="400050" y="692150"/>
            <a:ext cx="6146800" cy="3457575"/>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fontAlgn="auto">
              <a:spcBef>
                <a:spcPts val="0"/>
              </a:spcBef>
              <a:spcAft>
                <a:spcPts val="0"/>
              </a:spcAft>
              <a:defRPr sz="1200">
                <a:latin typeface="+mn-lt"/>
              </a:defRPr>
            </a:lvl1pPr>
          </a:lstStyle>
          <a:p>
            <a:pPr>
              <a:defRPr/>
            </a:pPr>
            <a:fld id="{2CD2BCC9-46BE-4B1E-A65D-31834D5B1B30}" type="slidenum">
              <a:rPr lang="en-US"/>
              <a:pPr>
                <a:defRPr/>
              </a:pPr>
              <a:t>‹#›</a:t>
            </a:fld>
            <a:endParaRPr lang="en-US"/>
          </a:p>
        </p:txBody>
      </p:sp>
    </p:spTree>
    <p:extLst>
      <p:ext uri="{BB962C8B-B14F-4D97-AF65-F5344CB8AC3E}">
        <p14:creationId xmlns:p14="http://schemas.microsoft.com/office/powerpoint/2010/main" val="1005708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0050" y="692150"/>
            <a:ext cx="6146800" cy="3457575"/>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49C5801-6059-4A56-9CF0-D84F62AABD8B}" type="slidenum">
              <a:rPr lang="en-US" smtClean="0"/>
              <a:pPr>
                <a:defRPr/>
              </a:pPr>
              <a:t>1</a:t>
            </a:fld>
            <a:endParaRPr lang="en-US"/>
          </a:p>
        </p:txBody>
      </p:sp>
    </p:spTree>
    <p:extLst>
      <p:ext uri="{BB962C8B-B14F-4D97-AF65-F5344CB8AC3E}">
        <p14:creationId xmlns:p14="http://schemas.microsoft.com/office/powerpoint/2010/main" val="19564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I’m Rajbir Kataria and I’ll be presenting our work, “Improving Structure from Motion with Reliable Resectioning”</a:t>
            </a:r>
            <a:endParaRPr/>
          </a:p>
        </p:txBody>
      </p:sp>
    </p:spTree>
    <p:extLst>
      <p:ext uri="{BB962C8B-B14F-4D97-AF65-F5344CB8AC3E}">
        <p14:creationId xmlns:p14="http://schemas.microsoft.com/office/powerpoint/2010/main" val="34909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9f0264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9f0264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common cause of failure in structure-from-motion is misregistration of images due to repeated structures. Here, we observe 840 matches on two different sides of the temple which leads to a catastrophic failure. To understand this problem, let’s briefly discuss resectioning.</a:t>
            </a:r>
            <a:endParaRPr/>
          </a:p>
        </p:txBody>
      </p:sp>
    </p:spTree>
    <p:extLst>
      <p:ext uri="{BB962C8B-B14F-4D97-AF65-F5344CB8AC3E}">
        <p14:creationId xmlns:p14="http://schemas.microsoft.com/office/powerpoint/2010/main" val="423906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efecfd7c9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efecfd7c9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Resectioning is the process of adding images and points to an existing reconstruction. </a:t>
            </a:r>
            <a:r>
              <a:rPr lang="en"/>
              <a:t>It involves </a:t>
            </a:r>
            <a:r>
              <a:rPr lang="en">
                <a:solidFill>
                  <a:srgbClr val="FF0000"/>
                </a:solidFill>
              </a:rPr>
              <a:t>[CLICK] </a:t>
            </a:r>
            <a:r>
              <a:rPr lang="en"/>
              <a:t>selecting the image to reconstruct, </a:t>
            </a:r>
            <a:r>
              <a:rPr lang="en">
                <a:solidFill>
                  <a:srgbClr val="FF0000"/>
                </a:solidFill>
              </a:rPr>
              <a:t>[CLICK]</a:t>
            </a:r>
            <a:r>
              <a:rPr lang="en"/>
              <a:t>, estimating it’s pose</a:t>
            </a:r>
            <a:r>
              <a:rPr lang="en">
                <a:solidFill>
                  <a:srgbClr val="FF0000"/>
                </a:solidFill>
              </a:rPr>
              <a:t>[CLICK]</a:t>
            </a:r>
            <a:r>
              <a:rPr lang="en"/>
              <a:t>, and triangulating additional points. Our method proposes alternatives to the accepted standard for the first two steps. The pose estimation step employs RANSAC making it somewhat robust to outliers, however this does not overcome the problem caused by duplicate structures.</a:t>
            </a:r>
            <a:endParaRPr/>
          </a:p>
        </p:txBody>
      </p:sp>
    </p:spTree>
    <p:extLst>
      <p:ext uri="{BB962C8B-B14F-4D97-AF65-F5344CB8AC3E}">
        <p14:creationId xmlns:p14="http://schemas.microsoft.com/office/powerpoint/2010/main" val="393486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efecfd7c9_5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efecfd7c9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 address this, we introduce ambiguity-adjusted matches, or AAM for short. In uniform capture patterns, repeated structures contain longer tracks than non-repeated ones, as shown in the images at the top. In AAM, we give longer tracks less importance by discounting matches based on their track length. This is analogous to how tf-idf downweights common features in retrieval.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the bottom image pairs, matches are colored based on their weight where purple matches have the lowest weight, followed by pink and then yellow. Our measure gives more weight to matches on the “Wheat thins” box compared to matches on the Oats container, since the container occurs more frequently in the scene.</a:t>
            </a:r>
            <a:endParaRPr/>
          </a:p>
        </p:txBody>
      </p:sp>
    </p:spTree>
    <p:extLst>
      <p:ext uri="{BB962C8B-B14F-4D97-AF65-F5344CB8AC3E}">
        <p14:creationId xmlns:p14="http://schemas.microsoft.com/office/powerpoint/2010/main" val="89240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d31e6a77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d31e6a77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 improve SfM, we use the AAM measure to represent similarity in the resectioning process. For resectioning order, we simply add the most similar image to any reconstructed image. In this example, the distance between images represents dissimilarity, “S” specifies the starting images, and the numbers represent the order in which the image is resectioned.</a:t>
            </a:r>
            <a:endParaRPr/>
          </a:p>
        </p:txBody>
      </p:sp>
    </p:spTree>
    <p:extLst>
      <p:ext uri="{BB962C8B-B14F-4D97-AF65-F5344CB8AC3E}">
        <p14:creationId xmlns:p14="http://schemas.microsoft.com/office/powerpoint/2010/main" val="148770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9d31e6a77f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9d31e6a77f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 estimate the pose of the newly resectioned red image, we first determine the similarity value between itself and the most similar reconstructed image. We label this value as s</a:t>
            </a:r>
            <a:r>
              <a:rPr lang="en" baseline="-25000">
                <a:solidFill>
                  <a:schemeClr val="dk1"/>
                </a:solidFill>
              </a:rPr>
              <a:t>max</a:t>
            </a:r>
            <a:endParaRPr>
              <a:solidFill>
                <a:schemeClr val="dk1"/>
              </a:solidFill>
            </a:endParaRPr>
          </a:p>
        </p:txBody>
      </p:sp>
    </p:spTree>
    <p:extLst>
      <p:ext uri="{BB962C8B-B14F-4D97-AF65-F5344CB8AC3E}">
        <p14:creationId xmlns:p14="http://schemas.microsoft.com/office/powerpoint/2010/main" val="92074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d31e6a77f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d31e6a77f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we use s</a:t>
            </a:r>
            <a:r>
              <a:rPr lang="en" baseline="-25000"/>
              <a:t>max</a:t>
            </a:r>
            <a:r>
              <a:rPr lang="en"/>
              <a:t> and the pre-set parameter tau to determine the set of reliable reconstructed images. Only points viewed by these images are used to estimate the initial pose of the red image. </a:t>
            </a:r>
            <a:endParaRPr/>
          </a:p>
        </p:txBody>
      </p:sp>
    </p:spTree>
    <p:extLst>
      <p:ext uri="{BB962C8B-B14F-4D97-AF65-F5344CB8AC3E}">
        <p14:creationId xmlns:p14="http://schemas.microsoft.com/office/powerpoint/2010/main" val="205450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4e95b995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4e95b995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Our method is simple and easily integrated into OpenSfM and COLMAP. </a:t>
            </a:r>
            <a:r>
              <a:rPr lang="en"/>
              <a:t>We show improvements over the standard pipelines across 3 different datasets. This figure illustrates our results where green indicates successes, </a:t>
            </a:r>
            <a:r>
              <a:rPr lang="en">
                <a:solidFill>
                  <a:schemeClr val="dk1"/>
                </a:solidFill>
              </a:rPr>
              <a:t>yellow indicates partial successes, and </a:t>
            </a:r>
            <a:r>
              <a:rPr lang="en"/>
              <a:t>red indicates catastrophic failures.</a:t>
            </a:r>
            <a:endParaRPr/>
          </a:p>
        </p:txBody>
      </p:sp>
    </p:spTree>
    <p:extLst>
      <p:ext uri="{BB962C8B-B14F-4D97-AF65-F5344CB8AC3E}">
        <p14:creationId xmlns:p14="http://schemas.microsoft.com/office/powerpoint/2010/main" val="112008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d31e6a77f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d31e6a77f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example, on the Cereal scene our method, shown on the right, reconstructs both cereal boxes despite them looking identical.</a:t>
            </a:r>
            <a:endParaRPr/>
          </a:p>
        </p:txBody>
      </p:sp>
    </p:spTree>
    <p:extLst>
      <p:ext uri="{BB962C8B-B14F-4D97-AF65-F5344CB8AC3E}">
        <p14:creationId xmlns:p14="http://schemas.microsoft.com/office/powerpoint/2010/main" val="665555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f8d5278cf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f8d5278cf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this building floor scene, our method is able to disambiguate the repeated structures on the ceiling.</a:t>
            </a:r>
            <a:endParaRPr/>
          </a:p>
        </p:txBody>
      </p:sp>
    </p:spTree>
    <p:extLst>
      <p:ext uri="{BB962C8B-B14F-4D97-AF65-F5344CB8AC3E}">
        <p14:creationId xmlns:p14="http://schemas.microsoft.com/office/powerpoint/2010/main" val="127558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positions of cameras when photos</a:t>
            </a:r>
            <a:r>
              <a:rPr lang="en-US" baseline="0" dirty="0" smtClean="0"/>
              <a:t> were taken (i.e. camera poses or </a:t>
            </a:r>
            <a:r>
              <a:rPr lang="en-US" baseline="0" dirty="0" err="1" smtClean="0"/>
              <a:t>frustra</a:t>
            </a:r>
            <a:r>
              <a:rPr lang="en-US" baseline="0" dirty="0" smtClean="0"/>
              <a:t>) and the 3D points that are reconstructed based on matched features</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2</a:t>
            </a:fld>
            <a:endParaRPr lang="en-US"/>
          </a:p>
        </p:txBody>
      </p:sp>
    </p:spTree>
    <p:extLst>
      <p:ext uri="{BB962C8B-B14F-4D97-AF65-F5344CB8AC3E}">
        <p14:creationId xmlns:p14="http://schemas.microsoft.com/office/powerpoint/2010/main" val="384486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f8d5278cf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f8d5278cf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Similarly, our method successfully </a:t>
            </a:r>
            <a:r>
              <a:rPr lang="en">
                <a:solidFill>
                  <a:schemeClr val="dk1"/>
                </a:solidFill>
              </a:rPr>
              <a:t>disambiguates the sides and dome of the Courthouse building in this scene.</a:t>
            </a:r>
            <a:endParaRPr/>
          </a:p>
        </p:txBody>
      </p:sp>
    </p:spTree>
    <p:extLst>
      <p:ext uri="{BB962C8B-B14F-4D97-AF65-F5344CB8AC3E}">
        <p14:creationId xmlns:p14="http://schemas.microsoft.com/office/powerpoint/2010/main" val="463225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f8d5278cf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f8d5278cf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same applies for the TempleOfHeaven internet scene.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2064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e8e4cd2a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9e8e4cd2a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conclusion, we propose a new resectioning order with an ambiguity-adjusted match score, and perform initial pose estimation using only the most trusted image matches.  This easy-to-implement change leads to major improvements in two state-of-the-art SfM systems for a wide variety of scenes.</a:t>
            </a:r>
            <a:endParaRPr/>
          </a:p>
        </p:txBody>
      </p:sp>
    </p:spTree>
    <p:extLst>
      <p:ext uri="{BB962C8B-B14F-4D97-AF65-F5344CB8AC3E}">
        <p14:creationId xmlns:p14="http://schemas.microsoft.com/office/powerpoint/2010/main" val="309015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are representations</a:t>
            </a:r>
            <a:r>
              <a:rPr lang="en-US" baseline="0" dirty="0" smtClean="0"/>
              <a:t> of image patches at “interest point” locations.  Interest points are positions in images that are local maxima of some property, such as “</a:t>
            </a:r>
            <a:r>
              <a:rPr lang="en-US" baseline="0" dirty="0" err="1" smtClean="0"/>
              <a:t>cornerness</a:t>
            </a:r>
            <a:r>
              <a:rPr lang="en-US" baseline="0" dirty="0" smtClean="0"/>
              <a:t>” or “</a:t>
            </a:r>
            <a:r>
              <a:rPr lang="en-US" baseline="0" dirty="0" err="1" smtClean="0"/>
              <a:t>blobness</a:t>
            </a:r>
            <a:r>
              <a:rPr lang="en-US" baseline="0" dirty="0" smtClean="0"/>
              <a:t>”, such that the same scene point is likely to be detected as an interest point in another image of the same scene.</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6</a:t>
            </a:fld>
            <a:endParaRPr lang="en-US"/>
          </a:p>
        </p:txBody>
      </p:sp>
    </p:spTree>
    <p:extLst>
      <p:ext uri="{BB962C8B-B14F-4D97-AF65-F5344CB8AC3E}">
        <p14:creationId xmlns:p14="http://schemas.microsoft.com/office/powerpoint/2010/main" val="24565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tracks graph organizes</a:t>
            </a:r>
            <a:r>
              <a:rPr lang="en-US" baseline="0" dirty="0" smtClean="0"/>
              <a:t> and records which images see the same features.  A “track” is a set of features across 2 or more images that are thought to correspond to the same scene point.  In the tracks graph, there is a node for each scene point, and a node for each image.  There is an edge between a scene point and image if it is thought that the image observes that scene point.  The edge between the point and image stores the feature information.</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8</a:t>
            </a:fld>
            <a:endParaRPr lang="en-US"/>
          </a:p>
        </p:txBody>
      </p:sp>
    </p:spTree>
    <p:extLst>
      <p:ext uri="{BB962C8B-B14F-4D97-AF65-F5344CB8AC3E}">
        <p14:creationId xmlns:p14="http://schemas.microsoft.com/office/powerpoint/2010/main" val="350859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p:txBody>
          <a:bodyPr/>
          <a:lstStyle/>
          <a:p>
            <a:pPr>
              <a:defRPr/>
            </a:pPr>
            <a:fld id="{E5717415-F485-48C8-81D7-86873B0DBCB6}" type="slidenum">
              <a:rPr lang="en-US" smtClean="0"/>
              <a:pPr>
                <a:defRPr/>
              </a:pPr>
              <a:t>10</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1376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are representations</a:t>
            </a:r>
            <a:r>
              <a:rPr lang="en-US" baseline="0" dirty="0" smtClean="0"/>
              <a:t> of image patches at “interest point” locations.  Interest points are positions in images that are local maxima of some property, such as “</a:t>
            </a:r>
            <a:r>
              <a:rPr lang="en-US" baseline="0" dirty="0" err="1" smtClean="0"/>
              <a:t>cornerness</a:t>
            </a:r>
            <a:r>
              <a:rPr lang="en-US" baseline="0" dirty="0" smtClean="0"/>
              <a:t>” or “</a:t>
            </a:r>
            <a:r>
              <a:rPr lang="en-US" baseline="0" dirty="0" err="1" smtClean="0"/>
              <a:t>blobness</a:t>
            </a:r>
            <a:r>
              <a:rPr lang="en-US" baseline="0" dirty="0" smtClean="0"/>
              <a:t>”, such that the same scene point is likely to be detected as an interest point in another image of the same scene.</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15</a:t>
            </a:fld>
            <a:endParaRPr lang="en-US"/>
          </a:p>
        </p:txBody>
      </p:sp>
    </p:spTree>
    <p:extLst>
      <p:ext uri="{BB962C8B-B14F-4D97-AF65-F5344CB8AC3E}">
        <p14:creationId xmlns:p14="http://schemas.microsoft.com/office/powerpoint/2010/main" val="289251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tracks graph organizes</a:t>
            </a:r>
            <a:r>
              <a:rPr lang="en-US" baseline="0" dirty="0" smtClean="0"/>
              <a:t> and records which images see the same features.  A “track” is a set of features across 2 or more images that are thought to correspond to the same scene point.  In the tracks graph, there is a node for each scene point, and a node for each image.  There is an edge between a scene point and image if it is thought that the image observes that scene point.  The edge between the point and image stores the feature information.</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17</a:t>
            </a:fld>
            <a:endParaRPr lang="en-US"/>
          </a:p>
        </p:txBody>
      </p:sp>
    </p:spTree>
    <p:extLst>
      <p:ext uri="{BB962C8B-B14F-4D97-AF65-F5344CB8AC3E}">
        <p14:creationId xmlns:p14="http://schemas.microsoft.com/office/powerpoint/2010/main" val="297085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a:t>
            </a:r>
            <a:r>
              <a:rPr lang="en-US" baseline="0" dirty="0" smtClean="0"/>
              <a:t> is optimized in </a:t>
            </a:r>
            <a:r>
              <a:rPr lang="en-US" dirty="0" smtClean="0"/>
              <a:t>bundle adjustment – solving for the 3D points X and the camera poses C such that each</a:t>
            </a:r>
            <a:r>
              <a:rPr lang="en-US" baseline="0" dirty="0" smtClean="0"/>
              <a:t> point </a:t>
            </a:r>
            <a:r>
              <a:rPr lang="en-US" baseline="0" dirty="0" err="1" smtClean="0"/>
              <a:t>X_i</a:t>
            </a:r>
            <a:r>
              <a:rPr lang="en-US" baseline="0" dirty="0" smtClean="0"/>
              <a:t> projects close to where it is observed in each image.</a:t>
            </a:r>
            <a:endParaRPr lang="en-US" dirty="0"/>
          </a:p>
        </p:txBody>
      </p:sp>
      <p:sp>
        <p:nvSpPr>
          <p:cNvPr id="4" name="Slide Number Placeholder 3"/>
          <p:cNvSpPr>
            <a:spLocks noGrp="1"/>
          </p:cNvSpPr>
          <p:nvPr>
            <p:ph type="sldNum" sz="quarter" idx="10"/>
          </p:nvPr>
        </p:nvSpPr>
        <p:spPr/>
        <p:txBody>
          <a:bodyPr/>
          <a:lstStyle/>
          <a:p>
            <a:pPr>
              <a:defRPr/>
            </a:pPr>
            <a:fld id="{620738D2-3549-400D-A3D9-0D07D210AF31}" type="slidenum">
              <a:rPr lang="en-US" smtClean="0"/>
              <a:pPr>
                <a:defRPr/>
              </a:pPr>
              <a:t>20</a:t>
            </a:fld>
            <a:endParaRPr lang="en-US"/>
          </a:p>
        </p:txBody>
      </p:sp>
    </p:spTree>
    <p:extLst>
      <p:ext uri="{BB962C8B-B14F-4D97-AF65-F5344CB8AC3E}">
        <p14:creationId xmlns:p14="http://schemas.microsoft.com/office/powerpoint/2010/main" val="364196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p:txBody>
          <a:bodyPr/>
          <a:lstStyle/>
          <a:p>
            <a:pPr>
              <a:defRPr/>
            </a:pPr>
            <a:fld id="{E5717415-F485-48C8-81D7-86873B0DBCB6}" type="slidenum">
              <a:rPr lang="en-US" smtClean="0"/>
              <a:pPr>
                <a:defRPr/>
              </a:pPr>
              <a:t>21</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33546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7BFC4-E86D-4A13-83A6-51B6F828F232}"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C09D64-D82D-4133-8121-C3CD6CE329C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A2B618-222F-4E35-AC25-2C9EED635C92}"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7D2AD0-D07C-4773-ACA0-D64C2366A64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8B1ADF-AD9D-4A44-B151-C3EFB72C702E}"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CB8C57-286F-4999-BEDD-16E1ABE7298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97119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154473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FFF"/>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8"/>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0B5394"/>
              </a:buClr>
              <a:buSzPts val="3200"/>
              <a:buFont typeface="Helvetica Neue Light"/>
              <a:buNone/>
              <a:defRPr sz="4267">
                <a:solidFill>
                  <a:srgbClr val="0B5394"/>
                </a:solidFill>
                <a:latin typeface="Helvetica Neue Light"/>
                <a:ea typeface="Helvetica Neue Light"/>
                <a:cs typeface="Helvetica Neue Light"/>
                <a:sym typeface="Helvetica Neue Light"/>
              </a:defRPr>
            </a:lvl1pPr>
            <a:lvl2pPr lvl="1">
              <a:spcBef>
                <a:spcPts val="0"/>
              </a:spcBef>
              <a:spcAft>
                <a:spcPts val="0"/>
              </a:spcAft>
              <a:buSzPts val="2800"/>
              <a:buFont typeface="Helvetica Neue Light"/>
              <a:buNone/>
              <a:defRPr>
                <a:latin typeface="Helvetica Neue Light"/>
                <a:ea typeface="Helvetica Neue Light"/>
                <a:cs typeface="Helvetica Neue Light"/>
                <a:sym typeface="Helvetica Neue Light"/>
              </a:defRPr>
            </a:lvl2pPr>
            <a:lvl3pPr lvl="2">
              <a:spcBef>
                <a:spcPts val="0"/>
              </a:spcBef>
              <a:spcAft>
                <a:spcPts val="0"/>
              </a:spcAft>
              <a:buSzPts val="2800"/>
              <a:buFont typeface="Helvetica Neue Light"/>
              <a:buNone/>
              <a:defRPr>
                <a:latin typeface="Helvetica Neue Light"/>
                <a:ea typeface="Helvetica Neue Light"/>
                <a:cs typeface="Helvetica Neue Light"/>
                <a:sym typeface="Helvetica Neue Light"/>
              </a:defRPr>
            </a:lvl3pPr>
            <a:lvl4pPr lvl="3">
              <a:spcBef>
                <a:spcPts val="0"/>
              </a:spcBef>
              <a:spcAft>
                <a:spcPts val="0"/>
              </a:spcAft>
              <a:buSzPts val="2800"/>
              <a:buFont typeface="Helvetica Neue Light"/>
              <a:buNone/>
              <a:defRPr>
                <a:latin typeface="Helvetica Neue Light"/>
                <a:ea typeface="Helvetica Neue Light"/>
                <a:cs typeface="Helvetica Neue Light"/>
                <a:sym typeface="Helvetica Neue Light"/>
              </a:defRPr>
            </a:lvl4pPr>
            <a:lvl5pPr lvl="4">
              <a:spcBef>
                <a:spcPts val="0"/>
              </a:spcBef>
              <a:spcAft>
                <a:spcPts val="0"/>
              </a:spcAft>
              <a:buSzPts val="2800"/>
              <a:buFont typeface="Helvetica Neue Light"/>
              <a:buNone/>
              <a:defRPr>
                <a:latin typeface="Helvetica Neue Light"/>
                <a:ea typeface="Helvetica Neue Light"/>
                <a:cs typeface="Helvetica Neue Light"/>
                <a:sym typeface="Helvetica Neue Light"/>
              </a:defRPr>
            </a:lvl5pPr>
            <a:lvl6pPr lvl="5">
              <a:spcBef>
                <a:spcPts val="0"/>
              </a:spcBef>
              <a:spcAft>
                <a:spcPts val="0"/>
              </a:spcAft>
              <a:buSzPts val="2800"/>
              <a:buFont typeface="Helvetica Neue Light"/>
              <a:buNone/>
              <a:defRPr>
                <a:latin typeface="Helvetica Neue Light"/>
                <a:ea typeface="Helvetica Neue Light"/>
                <a:cs typeface="Helvetica Neue Light"/>
                <a:sym typeface="Helvetica Neue Light"/>
              </a:defRPr>
            </a:lvl6pPr>
            <a:lvl7pPr lvl="6">
              <a:spcBef>
                <a:spcPts val="0"/>
              </a:spcBef>
              <a:spcAft>
                <a:spcPts val="0"/>
              </a:spcAft>
              <a:buSzPts val="2800"/>
              <a:buFont typeface="Helvetica Neue Light"/>
              <a:buNone/>
              <a:defRPr>
                <a:latin typeface="Helvetica Neue Light"/>
                <a:ea typeface="Helvetica Neue Light"/>
                <a:cs typeface="Helvetica Neue Light"/>
                <a:sym typeface="Helvetica Neue Light"/>
              </a:defRPr>
            </a:lvl7pPr>
            <a:lvl8pPr lvl="7">
              <a:spcBef>
                <a:spcPts val="0"/>
              </a:spcBef>
              <a:spcAft>
                <a:spcPts val="0"/>
              </a:spcAft>
              <a:buSzPts val="2800"/>
              <a:buFont typeface="Helvetica Neue Light"/>
              <a:buNone/>
              <a:defRPr>
                <a:latin typeface="Helvetica Neue Light"/>
                <a:ea typeface="Helvetica Neue Light"/>
                <a:cs typeface="Helvetica Neue Light"/>
                <a:sym typeface="Helvetica Neue Light"/>
              </a:defRPr>
            </a:lvl8pPr>
            <a:lvl9pPr lvl="8">
              <a:spcBef>
                <a:spcPts val="0"/>
              </a:spcBef>
              <a:spcAft>
                <a:spcPts val="0"/>
              </a:spcAft>
              <a:buSzPts val="2800"/>
              <a:buFont typeface="Helvetica Neue Light"/>
              <a:buNone/>
              <a:defRPr>
                <a:latin typeface="Helvetica Neue Light"/>
                <a:ea typeface="Helvetica Neue Light"/>
                <a:cs typeface="Helvetica Neue Light"/>
                <a:sym typeface="Helvetica Neue Light"/>
              </a:defRPr>
            </a:lvl9pPr>
          </a:lstStyle>
          <a:p>
            <a:endParaRPr/>
          </a:p>
        </p:txBody>
      </p:sp>
      <p:sp>
        <p:nvSpPr>
          <p:cNvPr id="18" name="Google Shape;18;p4"/>
          <p:cNvSpPr txBox="1">
            <a:spLocks noGrp="1"/>
          </p:cNvSpPr>
          <p:nvPr>
            <p:ph type="body" idx="1"/>
          </p:nvPr>
        </p:nvSpPr>
        <p:spPr>
          <a:xfrm>
            <a:off x="415600" y="763500"/>
            <a:ext cx="11360800" cy="5850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Helvetica Neue Light"/>
              <a:buChar char="●"/>
              <a:defRPr>
                <a:latin typeface="Helvetica Neue Light"/>
                <a:ea typeface="Helvetica Neue Light"/>
                <a:cs typeface="Helvetica Neue Light"/>
                <a:sym typeface="Helvetica Neue Light"/>
              </a:defRPr>
            </a:lvl1pPr>
            <a:lvl2pPr marL="1219170" lvl="1"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2pPr>
            <a:lvl3pPr marL="1828754" lvl="2"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3pPr>
            <a:lvl4pPr marL="2438339" lvl="3"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4pPr>
            <a:lvl5pPr marL="3047924" lvl="4"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5pPr>
            <a:lvl6pPr marL="3657509" lvl="5"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6pPr>
            <a:lvl7pPr marL="4267093" lvl="6"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7pPr>
            <a:lvl8pPr marL="4876678" lvl="7"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8pPr>
            <a:lvl9pPr marL="5486263" lvl="8" indent="-423323">
              <a:spcBef>
                <a:spcPts val="2133"/>
              </a:spcBef>
              <a:spcAft>
                <a:spcPts val="2133"/>
              </a:spcAft>
              <a:buSzPts val="1400"/>
              <a:buFont typeface="Helvetica Neue Light"/>
              <a:buChar char="■"/>
              <a:defRPr>
                <a:latin typeface="Helvetica Neue Light"/>
                <a:ea typeface="Helvetica Neue Light"/>
                <a:cs typeface="Helvetica Neue Light"/>
                <a:sym typeface="Helvetica Neue Light"/>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3790864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1943580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138275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4145366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310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84013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0F76EE-BE7D-4C86-9A5D-73D265CFDE18}"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5303D6-51E3-4B9F-923F-68E35A122F6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22702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1852311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01765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892ECF-023B-4C7D-A50E-897D938F7A9C}" type="datetimeFigureOut">
              <a:rPr lang="en-US"/>
              <a:pPr>
                <a:defRPr/>
              </a:pPr>
              <a:t>9/27/2021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A26DBB-A90A-41FC-9182-F2E44C9CB9C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0B4DD2-6187-4EDC-B201-8DB1FFA9FF67}"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BC9CF2-0C21-47CB-B71C-9F6A2C49492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9165C9-5363-4CD6-A4A9-66B89BCC94BB}" type="datetimeFigureOut">
              <a:rPr lang="en-US"/>
              <a:pPr>
                <a:defRPr/>
              </a:pPr>
              <a:t>9/27/2021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859CC1-4E22-4869-8ED3-339AEEDC507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CAF427-BD49-4177-B7E6-981EB925B682}" type="datetimeFigureOut">
              <a:rPr lang="en-US"/>
              <a:pPr>
                <a:defRPr/>
              </a:pPr>
              <a:t>9/27/2021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BDB054-AEF1-411E-B2CA-1AE40C8955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01F6-8F92-45AD-8FF2-F67DB0E4F224}" type="datetimeFigureOut">
              <a:rPr lang="en-US"/>
              <a:pPr>
                <a:defRPr/>
              </a:pPr>
              <a:t>9/27/2021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630B83-042A-4BF5-9BA9-B078421092F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6EA72-5F79-4EDF-BFCD-09CC7438600B}"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F5C58B-DB76-4988-8B4D-607E9257FAF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504A10-87E0-4768-BC3D-FC8921A7AB66}" type="datetimeFigureOut">
              <a:rPr lang="en-US"/>
              <a:pPr>
                <a:defRPr/>
              </a:pPr>
              <a:t>9/27/2021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DCFB55-7B0B-49B9-8D52-C30C8A3753AA}"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78D0626-9BA8-4D0B-BC21-A2B26A5733AD}" type="datetimeFigureOut">
              <a:rPr lang="en-US"/>
              <a:pPr>
                <a:defRPr/>
              </a:pPr>
              <a:t>9/27/2021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67AEE91-7B51-4C74-A56A-2DC8D09303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3842789274"/>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hyperlink" Target="http://www.robots.ox.ac.uk/~vgg/hzbook/code/vgg_multiview/vgg_X_from_xP_lin.m" TargetMode="External"/><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2.xml"/><Relationship Id="rId1" Type="http://schemas.openxmlformats.org/officeDocument/2006/relationships/vmlDrawing" Target="../drawings/vmlDrawing4.v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2" Type="http://schemas.openxmlformats.org/officeDocument/2006/relationships/hyperlink" Target="https://www.semanticscholar.org/paper/Structure-from-Motion-Revisited-Sch%C3%B6nberger-Frahm/e7d0c37f4f3589a3b787f39e8307704da5ed8d6c" TargetMode="External"/><Relationship Id="rId1" Type="http://schemas.openxmlformats.org/officeDocument/2006/relationships/slideLayout" Target="../slideLayouts/slideLayout2.xml"/><Relationship Id="rId4" Type="http://schemas.openxmlformats.org/officeDocument/2006/relationships/hyperlink" Target="http://ccwu.me/vsfm/vsfm.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3124200" y="1600201"/>
            <a:ext cx="6400800" cy="1470025"/>
          </a:xfrm>
        </p:spPr>
        <p:txBody>
          <a:bodyPr/>
          <a:lstStyle/>
          <a:p>
            <a:pPr eaLnBrk="1" hangingPunct="1"/>
            <a:r>
              <a:rPr lang="en-US" dirty="0" smtClean="0"/>
              <a:t>Structure from Motion</a:t>
            </a:r>
            <a:endParaRPr lang="en-US" dirty="0" smtClean="0"/>
          </a:p>
        </p:txBody>
      </p:sp>
      <p:sp>
        <p:nvSpPr>
          <p:cNvPr id="22531" name="Subtitle 2"/>
          <p:cNvSpPr>
            <a:spLocks noGrp="1"/>
          </p:cNvSpPr>
          <p:nvPr>
            <p:ph type="subTitle" idx="1"/>
          </p:nvPr>
        </p:nvSpPr>
        <p:spPr>
          <a:xfrm>
            <a:off x="2971800" y="3352800"/>
            <a:ext cx="6400800" cy="2971800"/>
          </a:xfrm>
        </p:spPr>
        <p:txBody>
          <a:bodyPr/>
          <a:lstStyle/>
          <a:p>
            <a:pPr eaLnBrk="1" hangingPunct="1"/>
            <a:endParaRPr lang="en-US" dirty="0" smtClean="0">
              <a:solidFill>
                <a:schemeClr val="tx1"/>
              </a:solidFill>
            </a:endParaRPr>
          </a:p>
          <a:p>
            <a:pPr eaLnBrk="1" hangingPunct="1"/>
            <a:r>
              <a:rPr lang="en-US" dirty="0" smtClean="0">
                <a:solidFill>
                  <a:schemeClr val="tx1"/>
                </a:solidFill>
              </a:rPr>
              <a:t>3D Vision</a:t>
            </a:r>
          </a:p>
          <a:p>
            <a:pPr eaLnBrk="1" hangingPunct="1"/>
            <a:r>
              <a:rPr lang="en-US" dirty="0" smtClean="0">
                <a:solidFill>
                  <a:schemeClr val="tx1"/>
                </a:solidFill>
              </a:rPr>
              <a:t>University of Illinois</a:t>
            </a:r>
          </a:p>
          <a:p>
            <a:pPr eaLnBrk="1" hangingPunct="1"/>
            <a:endParaRPr lang="en-US" dirty="0" smtClean="0">
              <a:solidFill>
                <a:schemeClr val="tx1"/>
              </a:solidFill>
            </a:endParaRPr>
          </a:p>
          <a:p>
            <a:pPr eaLnBrk="1" hangingPunct="1"/>
            <a:r>
              <a:rPr lang="en-US" dirty="0" smtClean="0">
                <a:solidFill>
                  <a:schemeClr val="tx1"/>
                </a:solidFill>
              </a:rPr>
              <a:t>Derek Hoiem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mtClean="0"/>
              <a:t>Bundle adjustment</a:t>
            </a:r>
          </a:p>
        </p:txBody>
      </p:sp>
      <p:sp>
        <p:nvSpPr>
          <p:cNvPr id="24580" name="Rectangle 3"/>
          <p:cNvSpPr>
            <a:spLocks noGrp="1" noChangeArrowheads="1"/>
          </p:cNvSpPr>
          <p:nvPr>
            <p:ph type="body" idx="1"/>
          </p:nvPr>
        </p:nvSpPr>
        <p:spPr>
          <a:xfrm>
            <a:off x="1981200" y="990600"/>
            <a:ext cx="8229600" cy="1143000"/>
          </a:xfrm>
        </p:spPr>
        <p:txBody>
          <a:bodyPr>
            <a:normAutofit fontScale="85000" lnSpcReduction="10000"/>
          </a:bodyPr>
          <a:lstStyle/>
          <a:p>
            <a:pPr>
              <a:buFontTx/>
              <a:buChar char="•"/>
              <a:defRPr/>
            </a:pPr>
            <a:r>
              <a:rPr lang="en-US" dirty="0" smtClean="0"/>
              <a:t>Non-linear method for refining structure and </a:t>
            </a:r>
            <a:r>
              <a:rPr lang="en-US" dirty="0" smtClean="0"/>
              <a:t>pose </a:t>
            </a:r>
            <a:endParaRPr lang="en-US" dirty="0" smtClean="0"/>
          </a:p>
          <a:p>
            <a:pPr>
              <a:buFontTx/>
              <a:buChar char="•"/>
              <a:defRPr/>
            </a:pPr>
            <a:r>
              <a:rPr lang="en-US" dirty="0" smtClean="0"/>
              <a:t>Minimizing </a:t>
            </a:r>
            <a:r>
              <a:rPr lang="en-US" dirty="0" err="1" smtClean="0"/>
              <a:t>reprojection</a:t>
            </a:r>
            <a:r>
              <a:rPr lang="en-US" dirty="0" smtClean="0"/>
              <a:t> error</a:t>
            </a:r>
          </a:p>
        </p:txBody>
      </p:sp>
      <p:graphicFrame>
        <p:nvGraphicFramePr>
          <p:cNvPr id="10242" name="Object 4"/>
          <p:cNvGraphicFramePr>
            <a:graphicFrameLocks noGrp="1" noChangeAspect="1"/>
          </p:cNvGraphicFramePr>
          <p:nvPr>
            <p:ph sz="half" idx="4294967295"/>
          </p:nvPr>
        </p:nvGraphicFramePr>
        <p:xfrm>
          <a:off x="3962401" y="1741488"/>
          <a:ext cx="4429125" cy="1154112"/>
        </p:xfrm>
        <a:graphic>
          <a:graphicData uri="http://schemas.openxmlformats.org/presentationml/2006/ole">
            <mc:AlternateContent xmlns:mc="http://schemas.openxmlformats.org/markup-compatibility/2006">
              <mc:Choice xmlns:v="urn:schemas-microsoft-com:vml" Requires="v">
                <p:oleObj spid="_x0000_s5130" name="Equation" r:id="rId4" imgW="1803240" imgH="469800" progId="Equation.3">
                  <p:embed/>
                </p:oleObj>
              </mc:Choice>
              <mc:Fallback>
                <p:oleObj name="Equation" r:id="rId4" imgW="1803240" imgH="469800" progId="Equation.3">
                  <p:embed/>
                  <p:pic>
                    <p:nvPicPr>
                      <p:cNvPr id="1024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1" y="1741488"/>
                        <a:ext cx="4429125" cy="1154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Line 10"/>
          <p:cNvSpPr>
            <a:spLocks noChangeShapeType="1"/>
          </p:cNvSpPr>
          <p:nvPr/>
        </p:nvSpPr>
        <p:spPr bwMode="auto">
          <a:xfrm flipV="1">
            <a:off x="3987801" y="3305176"/>
            <a:ext cx="1712913" cy="2290763"/>
          </a:xfrm>
          <a:prstGeom prst="line">
            <a:avLst/>
          </a:prstGeom>
          <a:noFill/>
          <a:ln w="9525">
            <a:solidFill>
              <a:schemeClr val="tx1"/>
            </a:solidFill>
            <a:round/>
            <a:headEnd/>
            <a:tailEnd/>
          </a:ln>
        </p:spPr>
        <p:txBody>
          <a:bodyPr/>
          <a:lstStyle/>
          <a:p>
            <a:endParaRPr lang="en-US"/>
          </a:p>
        </p:txBody>
      </p:sp>
      <p:sp>
        <p:nvSpPr>
          <p:cNvPr id="10246" name="Line 17"/>
          <p:cNvSpPr>
            <a:spLocks noChangeShapeType="1"/>
          </p:cNvSpPr>
          <p:nvPr/>
        </p:nvSpPr>
        <p:spPr bwMode="auto">
          <a:xfrm flipH="1" flipV="1">
            <a:off x="5700714" y="3305175"/>
            <a:ext cx="312737" cy="3200400"/>
          </a:xfrm>
          <a:prstGeom prst="line">
            <a:avLst/>
          </a:prstGeom>
          <a:noFill/>
          <a:ln w="9525">
            <a:solidFill>
              <a:schemeClr val="tx1"/>
            </a:solidFill>
            <a:round/>
            <a:headEnd/>
            <a:tailEnd/>
          </a:ln>
        </p:spPr>
        <p:txBody>
          <a:bodyPr/>
          <a:lstStyle/>
          <a:p>
            <a:endParaRPr lang="en-US"/>
          </a:p>
        </p:txBody>
      </p:sp>
      <p:sp>
        <p:nvSpPr>
          <p:cNvPr id="10247" name="Line 21"/>
          <p:cNvSpPr>
            <a:spLocks noChangeShapeType="1"/>
          </p:cNvSpPr>
          <p:nvPr/>
        </p:nvSpPr>
        <p:spPr bwMode="auto">
          <a:xfrm flipH="1" flipV="1">
            <a:off x="5700714" y="3305175"/>
            <a:ext cx="2492375" cy="2781300"/>
          </a:xfrm>
          <a:prstGeom prst="line">
            <a:avLst/>
          </a:prstGeom>
          <a:noFill/>
          <a:ln w="9525">
            <a:solidFill>
              <a:schemeClr val="tx1"/>
            </a:solidFill>
            <a:round/>
            <a:headEnd/>
            <a:tailEnd/>
          </a:ln>
        </p:spPr>
        <p:txBody>
          <a:bodyPr/>
          <a:lstStyle/>
          <a:p>
            <a:endParaRPr lang="en-US"/>
          </a:p>
        </p:txBody>
      </p:sp>
      <p:sp>
        <p:nvSpPr>
          <p:cNvPr id="10248" name="Rectangle 25"/>
          <p:cNvSpPr>
            <a:spLocks noChangeArrowheads="1"/>
          </p:cNvSpPr>
          <p:nvPr/>
        </p:nvSpPr>
        <p:spPr bwMode="auto">
          <a:xfrm>
            <a:off x="5294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10249" name="AutoShape 26"/>
          <p:cNvSpPr>
            <a:spLocks noChangeArrowheads="1"/>
          </p:cNvSpPr>
          <p:nvPr/>
        </p:nvSpPr>
        <p:spPr bwMode="auto">
          <a:xfrm rot="16200000">
            <a:off x="3770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250" name="AutoShape 27"/>
          <p:cNvSpPr>
            <a:spLocks noChangeArrowheads="1"/>
          </p:cNvSpPr>
          <p:nvPr/>
        </p:nvSpPr>
        <p:spPr bwMode="auto">
          <a:xfrm rot="5400000" flipH="1">
            <a:off x="6974682"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251" name="Oval 31"/>
          <p:cNvSpPr>
            <a:spLocks noChangeAspect="1" noChangeArrowheads="1"/>
          </p:cNvSpPr>
          <p:nvPr/>
        </p:nvSpPr>
        <p:spPr bwMode="auto">
          <a:xfrm>
            <a:off x="5649913" y="3308351"/>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2" name="Oval 37"/>
          <p:cNvSpPr>
            <a:spLocks noChangeAspect="1" noChangeArrowheads="1"/>
          </p:cNvSpPr>
          <p:nvPr/>
        </p:nvSpPr>
        <p:spPr bwMode="auto">
          <a:xfrm>
            <a:off x="4364038" y="4999039"/>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3" name="Oval 48"/>
          <p:cNvSpPr>
            <a:spLocks noChangeAspect="1" noChangeArrowheads="1"/>
          </p:cNvSpPr>
          <p:nvPr/>
        </p:nvSpPr>
        <p:spPr bwMode="auto">
          <a:xfrm>
            <a:off x="5895976" y="5614989"/>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4" name="Oval 49"/>
          <p:cNvSpPr>
            <a:spLocks noChangeAspect="1" noChangeArrowheads="1"/>
          </p:cNvSpPr>
          <p:nvPr/>
        </p:nvSpPr>
        <p:spPr bwMode="auto">
          <a:xfrm>
            <a:off x="7453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5" name="Rectangle 55"/>
          <p:cNvSpPr>
            <a:spLocks noChangeArrowheads="1"/>
          </p:cNvSpPr>
          <p:nvPr/>
        </p:nvSpPr>
        <p:spPr bwMode="auto">
          <a:xfrm>
            <a:off x="4456114" y="5003801"/>
            <a:ext cx="428625" cy="366713"/>
          </a:xfrm>
          <a:prstGeom prst="rect">
            <a:avLst/>
          </a:prstGeom>
          <a:noFill/>
          <a:ln w="9525">
            <a:noFill/>
            <a:miter lim="800000"/>
            <a:headEnd/>
            <a:tailEnd/>
          </a:ln>
        </p:spPr>
        <p:txBody>
          <a:bodyPr wrap="none">
            <a:spAutoFit/>
          </a:bodyPr>
          <a:lstStyle/>
          <a:p>
            <a:r>
              <a:rPr lang="en-US" b="1"/>
              <a:t>x</a:t>
            </a:r>
            <a:r>
              <a:rPr lang="en-US" baseline="-25000"/>
              <a:t>1</a:t>
            </a:r>
            <a:r>
              <a:rPr lang="en-US" i="1" baseline="-25000"/>
              <a:t>j</a:t>
            </a:r>
          </a:p>
        </p:txBody>
      </p:sp>
      <p:sp>
        <p:nvSpPr>
          <p:cNvPr id="10256" name="Rectangle 56"/>
          <p:cNvSpPr>
            <a:spLocks noChangeArrowheads="1"/>
          </p:cNvSpPr>
          <p:nvPr/>
        </p:nvSpPr>
        <p:spPr bwMode="auto">
          <a:xfrm>
            <a:off x="6019801" y="5537201"/>
            <a:ext cx="428625" cy="366713"/>
          </a:xfrm>
          <a:prstGeom prst="rect">
            <a:avLst/>
          </a:prstGeom>
          <a:noFill/>
          <a:ln w="9525">
            <a:noFill/>
            <a:miter lim="800000"/>
            <a:headEnd/>
            <a:tailEnd/>
          </a:ln>
        </p:spPr>
        <p:txBody>
          <a:bodyPr wrap="none">
            <a:spAutoFit/>
          </a:bodyPr>
          <a:lstStyle/>
          <a:p>
            <a:r>
              <a:rPr lang="en-US" b="1"/>
              <a:t>x</a:t>
            </a:r>
            <a:r>
              <a:rPr lang="en-US" baseline="-25000"/>
              <a:t>2</a:t>
            </a:r>
            <a:r>
              <a:rPr lang="en-US" i="1" baseline="-25000"/>
              <a:t>j</a:t>
            </a:r>
          </a:p>
        </p:txBody>
      </p:sp>
      <p:sp>
        <p:nvSpPr>
          <p:cNvPr id="10257" name="Rectangle 57"/>
          <p:cNvSpPr>
            <a:spLocks noChangeArrowheads="1"/>
          </p:cNvSpPr>
          <p:nvPr/>
        </p:nvSpPr>
        <p:spPr bwMode="auto">
          <a:xfrm>
            <a:off x="7580313" y="4930776"/>
            <a:ext cx="493712" cy="366713"/>
          </a:xfrm>
          <a:prstGeom prst="rect">
            <a:avLst/>
          </a:prstGeom>
          <a:noFill/>
          <a:ln w="9525">
            <a:noFill/>
            <a:miter lim="800000"/>
            <a:headEnd/>
            <a:tailEnd/>
          </a:ln>
        </p:spPr>
        <p:txBody>
          <a:bodyPr>
            <a:spAutoFit/>
          </a:bodyPr>
          <a:lstStyle/>
          <a:p>
            <a:r>
              <a:rPr lang="en-US" b="1"/>
              <a:t>x</a:t>
            </a:r>
            <a:r>
              <a:rPr lang="en-US" baseline="-25000"/>
              <a:t>3</a:t>
            </a:r>
            <a:r>
              <a:rPr lang="en-US" i="1" baseline="-25000"/>
              <a:t>j</a:t>
            </a:r>
          </a:p>
        </p:txBody>
      </p:sp>
      <p:sp>
        <p:nvSpPr>
          <p:cNvPr id="10258" name="Rectangle 58"/>
          <p:cNvSpPr>
            <a:spLocks noChangeArrowheads="1"/>
          </p:cNvSpPr>
          <p:nvPr/>
        </p:nvSpPr>
        <p:spPr bwMode="auto">
          <a:xfrm>
            <a:off x="5622925" y="2946401"/>
            <a:ext cx="369888" cy="366713"/>
          </a:xfrm>
          <a:prstGeom prst="rect">
            <a:avLst/>
          </a:prstGeom>
          <a:noFill/>
          <a:ln w="9525">
            <a:noFill/>
            <a:miter lim="800000"/>
            <a:headEnd/>
            <a:tailEnd/>
          </a:ln>
        </p:spPr>
        <p:txBody>
          <a:bodyPr wrap="none">
            <a:spAutoFit/>
          </a:bodyPr>
          <a:lstStyle/>
          <a:p>
            <a:r>
              <a:rPr lang="en-US" b="1"/>
              <a:t>X</a:t>
            </a:r>
            <a:r>
              <a:rPr lang="en-US" i="1" baseline="-25000"/>
              <a:t>j</a:t>
            </a:r>
          </a:p>
        </p:txBody>
      </p:sp>
      <p:sp>
        <p:nvSpPr>
          <p:cNvPr id="10259" name="Rectangle 59"/>
          <p:cNvSpPr>
            <a:spLocks noChangeArrowheads="1"/>
          </p:cNvSpPr>
          <p:nvPr/>
        </p:nvSpPr>
        <p:spPr bwMode="auto">
          <a:xfrm>
            <a:off x="3694114" y="5616576"/>
            <a:ext cx="420687" cy="366713"/>
          </a:xfrm>
          <a:prstGeom prst="rect">
            <a:avLst/>
          </a:prstGeom>
          <a:noFill/>
          <a:ln w="9525">
            <a:noFill/>
            <a:miter lim="800000"/>
            <a:headEnd/>
            <a:tailEnd/>
          </a:ln>
        </p:spPr>
        <p:txBody>
          <a:bodyPr wrap="none">
            <a:spAutoFit/>
          </a:bodyPr>
          <a:lstStyle/>
          <a:p>
            <a:r>
              <a:rPr lang="en-US" b="1"/>
              <a:t>P</a:t>
            </a:r>
            <a:r>
              <a:rPr lang="en-US" baseline="-25000"/>
              <a:t>1</a:t>
            </a:r>
            <a:endParaRPr lang="en-US" i="1" baseline="-25000"/>
          </a:p>
        </p:txBody>
      </p:sp>
      <p:sp>
        <p:nvSpPr>
          <p:cNvPr id="10260" name="Rectangle 60"/>
          <p:cNvSpPr>
            <a:spLocks noChangeArrowheads="1"/>
          </p:cNvSpPr>
          <p:nvPr/>
        </p:nvSpPr>
        <p:spPr bwMode="auto">
          <a:xfrm>
            <a:off x="6016625" y="6415088"/>
            <a:ext cx="420688" cy="366712"/>
          </a:xfrm>
          <a:prstGeom prst="rect">
            <a:avLst/>
          </a:prstGeom>
          <a:noFill/>
          <a:ln w="9525">
            <a:noFill/>
            <a:miter lim="800000"/>
            <a:headEnd/>
            <a:tailEnd/>
          </a:ln>
        </p:spPr>
        <p:txBody>
          <a:bodyPr wrap="none">
            <a:spAutoFit/>
          </a:bodyPr>
          <a:lstStyle/>
          <a:p>
            <a:r>
              <a:rPr lang="en-US" b="1"/>
              <a:t>P</a:t>
            </a:r>
            <a:r>
              <a:rPr lang="en-US" baseline="-25000"/>
              <a:t>2</a:t>
            </a:r>
            <a:endParaRPr lang="en-US" i="1" baseline="-25000"/>
          </a:p>
        </p:txBody>
      </p:sp>
      <p:sp>
        <p:nvSpPr>
          <p:cNvPr id="10261" name="Rectangle 61"/>
          <p:cNvSpPr>
            <a:spLocks noChangeArrowheads="1"/>
          </p:cNvSpPr>
          <p:nvPr/>
        </p:nvSpPr>
        <p:spPr bwMode="auto">
          <a:xfrm>
            <a:off x="8189914" y="6027738"/>
            <a:ext cx="420687" cy="366712"/>
          </a:xfrm>
          <a:prstGeom prst="rect">
            <a:avLst/>
          </a:prstGeom>
          <a:noFill/>
          <a:ln w="9525">
            <a:noFill/>
            <a:miter lim="800000"/>
            <a:headEnd/>
            <a:tailEnd/>
          </a:ln>
        </p:spPr>
        <p:txBody>
          <a:bodyPr wrap="none">
            <a:spAutoFit/>
          </a:bodyPr>
          <a:lstStyle/>
          <a:p>
            <a:r>
              <a:rPr lang="en-US" b="1"/>
              <a:t>P</a:t>
            </a:r>
            <a:r>
              <a:rPr lang="en-US" baseline="-25000"/>
              <a:t>3</a:t>
            </a:r>
            <a:endParaRPr lang="en-US" i="1" baseline="-25000"/>
          </a:p>
        </p:txBody>
      </p:sp>
      <p:sp>
        <p:nvSpPr>
          <p:cNvPr id="10262" name="Freeform 63"/>
          <p:cNvSpPr>
            <a:spLocks/>
          </p:cNvSpPr>
          <p:nvPr/>
        </p:nvSpPr>
        <p:spPr bwMode="auto">
          <a:xfrm>
            <a:off x="4002088" y="3649664"/>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10263" name="Freeform 64"/>
          <p:cNvSpPr>
            <a:spLocks/>
          </p:cNvSpPr>
          <p:nvPr/>
        </p:nvSpPr>
        <p:spPr bwMode="auto">
          <a:xfrm>
            <a:off x="6019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10264" name="Freeform 65"/>
          <p:cNvSpPr>
            <a:spLocks/>
          </p:cNvSpPr>
          <p:nvPr/>
        </p:nvSpPr>
        <p:spPr bwMode="auto">
          <a:xfrm>
            <a:off x="6180138" y="3243264"/>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10265" name="Oval 50"/>
          <p:cNvSpPr>
            <a:spLocks noChangeAspect="1" noChangeArrowheads="1"/>
          </p:cNvSpPr>
          <p:nvPr/>
        </p:nvSpPr>
        <p:spPr bwMode="auto">
          <a:xfrm>
            <a:off x="7580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66" name="Oval 30"/>
          <p:cNvSpPr>
            <a:spLocks noChangeAspect="1" noChangeArrowheads="1"/>
          </p:cNvSpPr>
          <p:nvPr/>
        </p:nvSpPr>
        <p:spPr bwMode="auto">
          <a:xfrm>
            <a:off x="8180388" y="6062664"/>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7" name="Oval 29"/>
          <p:cNvSpPr>
            <a:spLocks noChangeAspect="1" noChangeArrowheads="1"/>
          </p:cNvSpPr>
          <p:nvPr/>
        </p:nvSpPr>
        <p:spPr bwMode="auto">
          <a:xfrm>
            <a:off x="5986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8" name="Oval 28"/>
          <p:cNvSpPr>
            <a:spLocks noChangeAspect="1" noChangeArrowheads="1"/>
          </p:cNvSpPr>
          <p:nvPr/>
        </p:nvSpPr>
        <p:spPr bwMode="auto">
          <a:xfrm>
            <a:off x="3962401" y="5557839"/>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9" name="Oval 44"/>
          <p:cNvSpPr>
            <a:spLocks noChangeAspect="1" noChangeArrowheads="1"/>
          </p:cNvSpPr>
          <p:nvPr/>
        </p:nvSpPr>
        <p:spPr bwMode="auto">
          <a:xfrm>
            <a:off x="5995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70" name="Oval 38"/>
          <p:cNvSpPr>
            <a:spLocks noChangeAspect="1" noChangeArrowheads="1"/>
          </p:cNvSpPr>
          <p:nvPr/>
        </p:nvSpPr>
        <p:spPr bwMode="auto">
          <a:xfrm>
            <a:off x="4433888" y="5081589"/>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71" name="Rectangle 66"/>
          <p:cNvSpPr>
            <a:spLocks noChangeArrowheads="1"/>
          </p:cNvSpPr>
          <p:nvPr/>
        </p:nvSpPr>
        <p:spPr bwMode="auto">
          <a:xfrm>
            <a:off x="3770314" y="4716463"/>
            <a:ext cx="606425" cy="366712"/>
          </a:xfrm>
          <a:prstGeom prst="rect">
            <a:avLst/>
          </a:prstGeom>
          <a:noFill/>
          <a:ln w="9525">
            <a:noFill/>
            <a:miter lim="800000"/>
            <a:headEnd/>
            <a:tailEnd/>
          </a:ln>
        </p:spPr>
        <p:txBody>
          <a:bodyPr wrap="none">
            <a:spAutoFit/>
          </a:bodyPr>
          <a:lstStyle/>
          <a:p>
            <a:r>
              <a:rPr lang="en-US" b="1"/>
              <a:t>P</a:t>
            </a:r>
            <a:r>
              <a:rPr lang="en-US" baseline="-25000"/>
              <a:t>1</a:t>
            </a:r>
            <a:r>
              <a:rPr lang="en-US" b="1"/>
              <a:t>X</a:t>
            </a:r>
            <a:r>
              <a:rPr lang="en-US" i="1" baseline="-25000"/>
              <a:t>j</a:t>
            </a:r>
          </a:p>
        </p:txBody>
      </p:sp>
      <p:sp>
        <p:nvSpPr>
          <p:cNvPr id="10272" name="Rectangle 67"/>
          <p:cNvSpPr>
            <a:spLocks noChangeArrowheads="1"/>
          </p:cNvSpPr>
          <p:nvPr/>
        </p:nvSpPr>
        <p:spPr bwMode="auto">
          <a:xfrm>
            <a:off x="5297489" y="5478463"/>
            <a:ext cx="606425" cy="366712"/>
          </a:xfrm>
          <a:prstGeom prst="rect">
            <a:avLst/>
          </a:prstGeom>
          <a:noFill/>
          <a:ln w="9525">
            <a:noFill/>
            <a:miter lim="800000"/>
            <a:headEnd/>
            <a:tailEnd/>
          </a:ln>
        </p:spPr>
        <p:txBody>
          <a:bodyPr wrap="none">
            <a:spAutoFit/>
          </a:bodyPr>
          <a:lstStyle/>
          <a:p>
            <a:r>
              <a:rPr lang="en-US" b="1"/>
              <a:t>P</a:t>
            </a:r>
            <a:r>
              <a:rPr lang="en-US" baseline="-25000"/>
              <a:t>2</a:t>
            </a:r>
            <a:r>
              <a:rPr lang="en-US" b="1"/>
              <a:t>X</a:t>
            </a:r>
            <a:r>
              <a:rPr lang="en-US" i="1" baseline="-25000"/>
              <a:t>j</a:t>
            </a:r>
          </a:p>
        </p:txBody>
      </p:sp>
      <p:sp>
        <p:nvSpPr>
          <p:cNvPr id="10273" name="Rectangle 68"/>
          <p:cNvSpPr>
            <a:spLocks noChangeArrowheads="1"/>
          </p:cNvSpPr>
          <p:nvPr/>
        </p:nvSpPr>
        <p:spPr bwMode="auto">
          <a:xfrm>
            <a:off x="7050089" y="5311776"/>
            <a:ext cx="606425" cy="366713"/>
          </a:xfrm>
          <a:prstGeom prst="rect">
            <a:avLst/>
          </a:prstGeom>
          <a:noFill/>
          <a:ln w="9525">
            <a:noFill/>
            <a:miter lim="800000"/>
            <a:headEnd/>
            <a:tailEnd/>
          </a:ln>
        </p:spPr>
        <p:txBody>
          <a:bodyPr wrap="none">
            <a:spAutoFit/>
          </a:bodyPr>
          <a:lstStyle/>
          <a:p>
            <a:r>
              <a:rPr lang="en-US" b="1"/>
              <a:t>P</a:t>
            </a:r>
            <a:r>
              <a:rPr lang="en-US" baseline="-25000"/>
              <a:t>3</a:t>
            </a:r>
            <a:r>
              <a:rPr lang="en-US" b="1"/>
              <a:t>X</a:t>
            </a:r>
            <a:r>
              <a:rPr lang="en-US" i="1" baseline="-25000"/>
              <a:t>j</a:t>
            </a:r>
          </a:p>
        </p:txBody>
      </p:sp>
      <p:sp>
        <p:nvSpPr>
          <p:cNvPr id="2" name="TextBox 1"/>
          <p:cNvSpPr txBox="1"/>
          <p:nvPr/>
        </p:nvSpPr>
        <p:spPr>
          <a:xfrm>
            <a:off x="1123593" y="3464998"/>
            <a:ext cx="1518364" cy="369332"/>
          </a:xfrm>
          <a:prstGeom prst="rect">
            <a:avLst/>
          </a:prstGeom>
          <a:noFill/>
        </p:spPr>
        <p:txBody>
          <a:bodyPr wrap="none" rtlCol="0">
            <a:spAutoFit/>
          </a:bodyPr>
          <a:lstStyle/>
          <a:p>
            <a:r>
              <a:rPr lang="en-US" dirty="0" smtClean="0"/>
              <a:t>Ceres Solver</a:t>
            </a:r>
            <a:endParaRPr lang="en-US" dirty="0"/>
          </a:p>
        </p:txBody>
      </p:sp>
    </p:spTree>
    <p:extLst>
      <p:ext uri="{BB962C8B-B14F-4D97-AF65-F5344CB8AC3E}">
        <p14:creationId xmlns:p14="http://schemas.microsoft.com/office/powerpoint/2010/main" val="728799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grow reconstruction</a:t>
            </a:r>
            <a:endParaRPr lang="en-US" sz="3200" b="1" dirty="0"/>
          </a:p>
        </p:txBody>
      </p:sp>
      <p:sp>
        <p:nvSpPr>
          <p:cNvPr id="4" name="Oval 3"/>
          <p:cNvSpPr/>
          <p:nvPr/>
        </p:nvSpPr>
        <p:spPr>
          <a:xfrm>
            <a:off x="3204754" y="4135059"/>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1" y="4128526"/>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08564" y="4095870"/>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46211" y="4095870"/>
            <a:ext cx="235131" cy="235131"/>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44917" y="4095870"/>
            <a:ext cx="235131" cy="2351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8663" y="4128526"/>
            <a:ext cx="235131" cy="235131"/>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834843" y="4135055"/>
            <a:ext cx="235131" cy="23513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86303"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631810"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300781" y="5333574"/>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423362" y="5284590"/>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334299" y="4329223"/>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2930440" y="4370189"/>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2930439" y="4331000"/>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334298" y="4329223"/>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322319" y="4370189"/>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426129" y="4331000"/>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426128" y="4331000"/>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4"/>
          </p:cNvCxnSpPr>
          <p:nvPr/>
        </p:nvCxnSpPr>
        <p:spPr>
          <a:xfrm flipH="1" flipV="1">
            <a:off x="5663776" y="4331000"/>
            <a:ext cx="1081140"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075946" y="4331000"/>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744916" y="4331000"/>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6945615" y="4296567"/>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13567" y="5132672"/>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7860492" y="4363656"/>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106400" y="4252621"/>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8867499" y="4335752"/>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7966227" y="4363656"/>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p:cNvSpPr>
            <a:spLocks noGrp="1"/>
          </p:cNvSpPr>
          <p:nvPr>
            <p:ph idx="1"/>
          </p:nvPr>
        </p:nvSpPr>
        <p:spPr>
          <a:xfrm>
            <a:off x="1981201" y="1273873"/>
            <a:ext cx="8183033" cy="2514600"/>
          </a:xfrm>
        </p:spPr>
        <p:txBody>
          <a:bodyPr>
            <a:normAutofit fontScale="77500" lnSpcReduction="20000"/>
          </a:bodyPr>
          <a:lstStyle/>
          <a:p>
            <a:pPr marL="514350" indent="-514350">
              <a:buFont typeface="+mj-lt"/>
              <a:buAutoNum type="arabicPeriod"/>
            </a:pPr>
            <a:r>
              <a:rPr lang="en-US" dirty="0" smtClean="0"/>
              <a:t>Resection: solve pose for image(s) that have the most triangulated points</a:t>
            </a:r>
          </a:p>
          <a:p>
            <a:pPr marL="514350" indent="-514350">
              <a:buFont typeface="+mj-lt"/>
              <a:buAutoNum type="arabicPeriod"/>
            </a:pPr>
            <a:r>
              <a:rPr lang="en-US" dirty="0" smtClean="0"/>
              <a:t>Triangulate: solve for any new points that have at least two cameras</a:t>
            </a:r>
          </a:p>
          <a:p>
            <a:pPr marL="514350" indent="-514350">
              <a:buFont typeface="+mj-lt"/>
              <a:buAutoNum type="arabicPeriod"/>
            </a:pPr>
            <a:r>
              <a:rPr lang="en-US" dirty="0" smtClean="0"/>
              <a:t>Bundle </a:t>
            </a:r>
            <a:r>
              <a:rPr lang="en-US" dirty="0" smtClean="0"/>
              <a:t>adjust</a:t>
            </a:r>
          </a:p>
          <a:p>
            <a:pPr marL="514350" indent="-514350">
              <a:buFont typeface="+mj-lt"/>
              <a:buAutoNum type="arabicPeriod"/>
            </a:pPr>
            <a:r>
              <a:rPr lang="en-US" dirty="0" smtClean="0"/>
              <a:t>Optionally</a:t>
            </a:r>
            <a:r>
              <a:rPr lang="en-US" dirty="0" smtClean="0"/>
              <a:t>, align with GPS from EXIF or ground control points (GCP)</a:t>
            </a:r>
          </a:p>
        </p:txBody>
      </p:sp>
      <p:sp>
        <p:nvSpPr>
          <p:cNvPr id="3" name="TextBox 2"/>
          <p:cNvSpPr txBox="1"/>
          <p:nvPr/>
        </p:nvSpPr>
        <p:spPr>
          <a:xfrm>
            <a:off x="1752601" y="6096001"/>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Tree>
    <p:extLst>
      <p:ext uri="{BB962C8B-B14F-4D97-AF65-F5344CB8AC3E}">
        <p14:creationId xmlns:p14="http://schemas.microsoft.com/office/powerpoint/2010/main" val="1314983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grow reconstruction</a:t>
            </a:r>
            <a:endParaRPr lang="en-US" sz="3200" b="1" dirty="0"/>
          </a:p>
        </p:txBody>
      </p:sp>
      <p:sp>
        <p:nvSpPr>
          <p:cNvPr id="4" name="Oval 3"/>
          <p:cNvSpPr/>
          <p:nvPr/>
        </p:nvSpPr>
        <p:spPr>
          <a:xfrm>
            <a:off x="3204754" y="4135059"/>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1" y="4128526"/>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08564" y="4095870"/>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46211" y="4095870"/>
            <a:ext cx="235131" cy="235131"/>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44917" y="4095870"/>
            <a:ext cx="235131" cy="23513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8663" y="4128526"/>
            <a:ext cx="235131" cy="235131"/>
          </a:xfrm>
          <a:prstGeom prst="ellipse">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834843" y="4135055"/>
            <a:ext cx="235131" cy="235131"/>
          </a:xfrm>
          <a:prstGeom prst="ellipse">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86303"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631810"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300781" y="5333574"/>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423362" y="5284590"/>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334299" y="4329223"/>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2930440" y="4370189"/>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2930439" y="4331000"/>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334298" y="4329223"/>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322319" y="4370189"/>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426129" y="4331000"/>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426128" y="4331000"/>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4"/>
          </p:cNvCxnSpPr>
          <p:nvPr/>
        </p:nvCxnSpPr>
        <p:spPr>
          <a:xfrm flipH="1" flipV="1">
            <a:off x="5663776" y="4331000"/>
            <a:ext cx="1081140"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075946" y="4331000"/>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744916" y="4331000"/>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6945615" y="4296567"/>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13567" y="5132672"/>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7860492" y="4363656"/>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106400" y="4252621"/>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8867499" y="4335752"/>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7966227" y="4363656"/>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p:cNvSpPr>
            <a:spLocks noGrp="1"/>
          </p:cNvSpPr>
          <p:nvPr>
            <p:ph idx="1"/>
          </p:nvPr>
        </p:nvSpPr>
        <p:spPr>
          <a:xfrm>
            <a:off x="1981201" y="1273873"/>
            <a:ext cx="8183033" cy="2514600"/>
          </a:xfrm>
        </p:spPr>
        <p:txBody>
          <a:bodyPr>
            <a:normAutofit fontScale="77500" lnSpcReduction="20000"/>
          </a:bodyPr>
          <a:lstStyle/>
          <a:p>
            <a:pPr marL="514350" indent="-514350">
              <a:buFont typeface="+mj-lt"/>
              <a:buAutoNum type="arabicPeriod"/>
            </a:pPr>
            <a:r>
              <a:rPr lang="en-US" dirty="0" smtClean="0"/>
              <a:t>Resection: solve pose for image(s) that have the most triangulated points</a:t>
            </a:r>
          </a:p>
          <a:p>
            <a:pPr marL="514350" indent="-514350">
              <a:buFont typeface="+mj-lt"/>
              <a:buAutoNum type="arabicPeriod"/>
            </a:pPr>
            <a:r>
              <a:rPr lang="en-US" dirty="0" smtClean="0"/>
              <a:t>Triangulate: solve for any new points that have at least two cameras</a:t>
            </a:r>
          </a:p>
          <a:p>
            <a:pPr marL="514350" indent="-514350">
              <a:buFont typeface="+mj-lt"/>
              <a:buAutoNum type="arabicPeriod"/>
            </a:pPr>
            <a:r>
              <a:rPr lang="en-US" dirty="0" smtClean="0"/>
              <a:t>Bundle </a:t>
            </a:r>
            <a:r>
              <a:rPr lang="en-US" dirty="0" smtClean="0"/>
              <a:t>adjust</a:t>
            </a:r>
          </a:p>
          <a:p>
            <a:pPr marL="514350" indent="-514350">
              <a:buFont typeface="+mj-lt"/>
              <a:buAutoNum type="arabicPeriod"/>
            </a:pPr>
            <a:r>
              <a:rPr lang="en-US" dirty="0" smtClean="0"/>
              <a:t>Optionally</a:t>
            </a:r>
            <a:r>
              <a:rPr lang="en-US" dirty="0" smtClean="0"/>
              <a:t>, align with GPS from EXIF or ground control points (GCP)</a:t>
            </a:r>
          </a:p>
        </p:txBody>
      </p:sp>
      <p:sp>
        <p:nvSpPr>
          <p:cNvPr id="3" name="TextBox 2"/>
          <p:cNvSpPr txBox="1"/>
          <p:nvPr/>
        </p:nvSpPr>
        <p:spPr>
          <a:xfrm>
            <a:off x="1752601" y="6096001"/>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Tree>
    <p:extLst>
      <p:ext uri="{BB962C8B-B14F-4D97-AF65-F5344CB8AC3E}">
        <p14:creationId xmlns:p14="http://schemas.microsoft.com/office/powerpoint/2010/main" val="3018197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SfM</a:t>
            </a:r>
            <a:r>
              <a:rPr lang="en-US" dirty="0" smtClean="0"/>
              <a:t> is hard</a:t>
            </a:r>
            <a:endParaRPr lang="en-US" dirty="0"/>
          </a:p>
        </p:txBody>
      </p:sp>
      <p:sp>
        <p:nvSpPr>
          <p:cNvPr id="3" name="Content Placeholder 2"/>
          <p:cNvSpPr>
            <a:spLocks noGrp="1"/>
          </p:cNvSpPr>
          <p:nvPr>
            <p:ph idx="1"/>
          </p:nvPr>
        </p:nvSpPr>
        <p:spPr>
          <a:xfrm>
            <a:off x="609600" y="990600"/>
            <a:ext cx="3886200" cy="5562600"/>
          </a:xfrm>
        </p:spPr>
        <p:txBody>
          <a:bodyPr>
            <a:normAutofit fontScale="70000" lnSpcReduction="20000"/>
          </a:bodyPr>
          <a:lstStyle/>
          <a:p>
            <a:r>
              <a:rPr lang="en-US" dirty="0" smtClean="0"/>
              <a:t>Slow</a:t>
            </a:r>
          </a:p>
          <a:p>
            <a:pPr lvl="1"/>
            <a:r>
              <a:rPr lang="en-US" dirty="0" smtClean="0"/>
              <a:t>Matching N</a:t>
            </a:r>
            <a:r>
              <a:rPr lang="en-US" baseline="30000" dirty="0" smtClean="0"/>
              <a:t>2 </a:t>
            </a:r>
            <a:r>
              <a:rPr lang="en-US" dirty="0" smtClean="0"/>
              <a:t>pairs of images takes too long (~1-4s per pair)</a:t>
            </a:r>
          </a:p>
          <a:p>
            <a:pPr lvl="1"/>
            <a:r>
              <a:rPr lang="en-US" dirty="0" smtClean="0"/>
              <a:t>Bundle adjustment takes longer with more images and needs to be repeated as images are added: up to O(N</a:t>
            </a:r>
            <a:r>
              <a:rPr lang="en-US" baseline="30000" dirty="0" smtClean="0"/>
              <a:t>3</a:t>
            </a:r>
            <a:r>
              <a:rPr lang="en-US" dirty="0" smtClean="0"/>
              <a:t>)</a:t>
            </a:r>
          </a:p>
          <a:p>
            <a:pPr lvl="1"/>
            <a:r>
              <a:rPr lang="en-US" dirty="0" smtClean="0"/>
              <a:t>Grow reconstruction phase is not easy to parallelize</a:t>
            </a:r>
          </a:p>
          <a:p>
            <a:endParaRPr lang="en-US" dirty="0" smtClean="0"/>
          </a:p>
          <a:p>
            <a:r>
              <a:rPr lang="en-US" dirty="0" smtClean="0"/>
              <a:t>Bad feature matches are very common and cause </a:t>
            </a:r>
            <a:r>
              <a:rPr lang="en-US" dirty="0" err="1" smtClean="0"/>
              <a:t>misregistrations</a:t>
            </a:r>
            <a:endParaRPr lang="en-US" dirty="0" smtClean="0"/>
          </a:p>
          <a:p>
            <a:endParaRPr lang="en-US" dirty="0"/>
          </a:p>
          <a:p>
            <a:r>
              <a:rPr lang="en-US" dirty="0" smtClean="0"/>
              <a:t>Insufficient feature matches cause incomplete reconstructions</a:t>
            </a:r>
          </a:p>
          <a:p>
            <a:pPr lvl="1"/>
            <a:endParaRPr lang="en-US" baseline="30000" dirty="0"/>
          </a:p>
        </p:txBody>
      </p:sp>
      <p:sp>
        <p:nvSpPr>
          <p:cNvPr id="7" name="TextBox 6"/>
          <p:cNvSpPr txBox="1"/>
          <p:nvPr/>
        </p:nvSpPr>
        <p:spPr>
          <a:xfrm>
            <a:off x="7109482" y="3901401"/>
            <a:ext cx="3325398" cy="276999"/>
          </a:xfrm>
          <a:prstGeom prst="rect">
            <a:avLst/>
          </a:prstGeom>
          <a:noFill/>
        </p:spPr>
        <p:txBody>
          <a:bodyPr wrap="none" rtlCol="0">
            <a:spAutoFit/>
          </a:bodyPr>
          <a:lstStyle/>
          <a:p>
            <a:r>
              <a:rPr lang="en-US" sz="1200" dirty="0" smtClean="0"/>
              <a:t>from  COLMAP </a:t>
            </a:r>
            <a:r>
              <a:rPr lang="en-US" sz="1200" dirty="0" err="1" smtClean="0"/>
              <a:t>SfM</a:t>
            </a:r>
            <a:r>
              <a:rPr lang="en-US" sz="1200" dirty="0" smtClean="0"/>
              <a:t> (</a:t>
            </a:r>
            <a:r>
              <a:rPr lang="en-US" sz="1200" dirty="0" err="1" smtClean="0"/>
              <a:t>Schonberger</a:t>
            </a:r>
            <a:r>
              <a:rPr lang="en-US" sz="1200" dirty="0" smtClean="0"/>
              <a:t> et al. 2016)</a:t>
            </a:r>
            <a:endParaRPr lang="en-US" sz="1200" dirty="0"/>
          </a:p>
        </p:txBody>
      </p:sp>
      <p:pic>
        <p:nvPicPr>
          <p:cNvPr id="8" name="Google Shape;240;p23"/>
          <p:cNvPicPr preferRelativeResize="0"/>
          <p:nvPr/>
        </p:nvPicPr>
        <p:blipFill>
          <a:blip r:embed="rId2">
            <a:alphaModFix/>
          </a:blip>
          <a:stretch>
            <a:fillRect/>
          </a:stretch>
        </p:blipFill>
        <p:spPr>
          <a:xfrm>
            <a:off x="6445582" y="4345073"/>
            <a:ext cx="3989298" cy="1912257"/>
          </a:xfrm>
          <a:prstGeom prst="rect">
            <a:avLst/>
          </a:prstGeom>
          <a:noFill/>
          <a:ln>
            <a:noFill/>
          </a:ln>
        </p:spPr>
      </p:pic>
      <p:sp>
        <p:nvSpPr>
          <p:cNvPr id="9" name="TextBox 8"/>
          <p:cNvSpPr txBox="1"/>
          <p:nvPr/>
        </p:nvSpPr>
        <p:spPr>
          <a:xfrm>
            <a:off x="5791200" y="6244545"/>
            <a:ext cx="6400800" cy="523220"/>
          </a:xfrm>
          <a:prstGeom prst="rect">
            <a:avLst/>
          </a:prstGeom>
          <a:noFill/>
        </p:spPr>
        <p:txBody>
          <a:bodyPr wrap="square" rtlCol="0">
            <a:spAutoFit/>
          </a:bodyPr>
          <a:lstStyle/>
          <a:p>
            <a:r>
              <a:rPr lang="en-US" sz="1400" dirty="0" smtClean="0"/>
              <a:t>Bad matches in low texture, repetitive hallway cause COLMAP to fail to reconstruct loop (Kataria et al. 2020)</a:t>
            </a:r>
            <a:endParaRPr lang="en-US" sz="1400" dirty="0"/>
          </a:p>
        </p:txBody>
      </p:sp>
      <p:grpSp>
        <p:nvGrpSpPr>
          <p:cNvPr id="11" name="Group 10"/>
          <p:cNvGrpSpPr/>
          <p:nvPr/>
        </p:nvGrpSpPr>
        <p:grpSpPr>
          <a:xfrm>
            <a:off x="4853493" y="180201"/>
            <a:ext cx="6728906" cy="3721200"/>
            <a:chOff x="4853493" y="180201"/>
            <a:chExt cx="6728906" cy="3721200"/>
          </a:xfrm>
        </p:grpSpPr>
        <p:pic>
          <p:nvPicPr>
            <p:cNvPr id="4" name="Picture 3"/>
            <p:cNvPicPr>
              <a:picLocks noChangeAspect="1"/>
            </p:cNvPicPr>
            <p:nvPr/>
          </p:nvPicPr>
          <p:blipFill>
            <a:blip r:embed="rId3"/>
            <a:stretch>
              <a:fillRect/>
            </a:stretch>
          </p:blipFill>
          <p:spPr>
            <a:xfrm>
              <a:off x="4853493" y="180201"/>
              <a:ext cx="2485013" cy="3721200"/>
            </a:xfrm>
            <a:prstGeom prst="rect">
              <a:avLst/>
            </a:prstGeom>
          </p:spPr>
        </p:pic>
        <p:pic>
          <p:nvPicPr>
            <p:cNvPr id="5" name="Picture 4"/>
            <p:cNvPicPr>
              <a:picLocks noChangeAspect="1"/>
            </p:cNvPicPr>
            <p:nvPr/>
          </p:nvPicPr>
          <p:blipFill>
            <a:blip r:embed="rId4"/>
            <a:stretch>
              <a:fillRect/>
            </a:stretch>
          </p:blipFill>
          <p:spPr>
            <a:xfrm>
              <a:off x="9533942" y="314601"/>
              <a:ext cx="2048457" cy="3452400"/>
            </a:xfrm>
            <a:prstGeom prst="rect">
              <a:avLst/>
            </a:prstGeom>
          </p:spPr>
        </p:pic>
        <p:pic>
          <p:nvPicPr>
            <p:cNvPr id="10" name="Picture 9"/>
            <p:cNvPicPr>
              <a:picLocks noChangeAspect="1"/>
            </p:cNvPicPr>
            <p:nvPr/>
          </p:nvPicPr>
          <p:blipFill>
            <a:blip r:embed="rId5"/>
            <a:stretch>
              <a:fillRect/>
            </a:stretch>
          </p:blipFill>
          <p:spPr>
            <a:xfrm>
              <a:off x="7445577" y="230738"/>
              <a:ext cx="2014875" cy="3662400"/>
            </a:xfrm>
            <a:prstGeom prst="rect">
              <a:avLst/>
            </a:prstGeom>
          </p:spPr>
        </p:pic>
      </p:grpSp>
    </p:spTree>
    <p:extLst>
      <p:ext uri="{BB962C8B-B14F-4D97-AF65-F5344CB8AC3E}">
        <p14:creationId xmlns:p14="http://schemas.microsoft.com/office/powerpoint/2010/main" val="18749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Incremental </a:t>
            </a:r>
            <a:r>
              <a:rPr lang="en-US" dirty="0" err="1" smtClean="0"/>
              <a:t>SfM</a:t>
            </a:r>
            <a:r>
              <a:rPr lang="en-US" dirty="0" smtClean="0"/>
              <a:t>, Take 2: </a:t>
            </a:r>
            <a:r>
              <a:rPr lang="en-US" dirty="0">
                <a:solidFill>
                  <a:srgbClr val="00B050"/>
                </a:solidFill>
              </a:rPr>
              <a:t>i</a:t>
            </a:r>
            <a:r>
              <a:rPr lang="en-US" dirty="0" smtClean="0">
                <a:solidFill>
                  <a:srgbClr val="00B050"/>
                </a:solidFill>
              </a:rPr>
              <a:t>mprovements in green</a:t>
            </a:r>
            <a:endParaRPr lang="en-US" dirty="0">
              <a:solidFill>
                <a:srgbClr val="00B050"/>
              </a:solidFill>
            </a:endParaRP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Compute features</a:t>
            </a:r>
          </a:p>
          <a:p>
            <a:pPr marL="514350" indent="-514350">
              <a:buFont typeface="+mj-lt"/>
              <a:buAutoNum type="arabicPeriod"/>
            </a:pPr>
            <a:endParaRPr lang="en-US" dirty="0"/>
          </a:p>
          <a:p>
            <a:pPr marL="514350" indent="-514350">
              <a:buFont typeface="+mj-lt"/>
              <a:buAutoNum type="arabicPeriod"/>
            </a:pPr>
            <a:r>
              <a:rPr lang="en-US" dirty="0" smtClean="0"/>
              <a:t>Match images</a:t>
            </a:r>
          </a:p>
          <a:p>
            <a:pPr marL="514350" indent="-514350">
              <a:buFont typeface="+mj-lt"/>
              <a:buAutoNum type="arabicPeriod"/>
            </a:pPr>
            <a:endParaRPr lang="en-US" dirty="0"/>
          </a:p>
          <a:p>
            <a:pPr marL="514350" indent="-514350">
              <a:buFont typeface="+mj-lt"/>
              <a:buAutoNum type="arabicPeriod"/>
            </a:pPr>
            <a:r>
              <a:rPr lang="en-US" dirty="0" smtClean="0"/>
              <a:t>Reconstruct</a:t>
            </a:r>
          </a:p>
          <a:p>
            <a:pPr marL="914400" lvl="1" indent="-514350">
              <a:buFont typeface="+mj-lt"/>
              <a:buAutoNum type="alphaLcParenR"/>
            </a:pPr>
            <a:r>
              <a:rPr lang="en-US" dirty="0" smtClean="0"/>
              <a:t>Solve for </a:t>
            </a:r>
            <a:r>
              <a:rPr lang="en-US" dirty="0" smtClean="0"/>
              <a:t>poses </a:t>
            </a:r>
            <a:r>
              <a:rPr lang="en-US" dirty="0" smtClean="0"/>
              <a:t>and 3D points in two cameras</a:t>
            </a:r>
          </a:p>
          <a:p>
            <a:pPr marL="914400" lvl="1" indent="-514350">
              <a:buFont typeface="+mj-lt"/>
              <a:buAutoNum type="alphaLcParenR"/>
            </a:pPr>
            <a:r>
              <a:rPr lang="en-US" dirty="0" smtClean="0"/>
              <a:t>Solve for pose of additional camera(s) that observe reconstructed 3D points</a:t>
            </a:r>
          </a:p>
          <a:p>
            <a:pPr marL="914400" lvl="1" indent="-514350">
              <a:buFont typeface="+mj-lt"/>
              <a:buAutoNum type="alphaLcParenR"/>
            </a:pPr>
            <a:r>
              <a:rPr lang="en-US" dirty="0" smtClean="0"/>
              <a:t>Solve for new 3D points that are viewed in at least two cameras</a:t>
            </a:r>
          </a:p>
          <a:p>
            <a:pPr marL="914400" lvl="1" indent="-514350">
              <a:buFont typeface="+mj-lt"/>
              <a:buAutoNum type="alphaLcParenR"/>
            </a:pPr>
            <a:r>
              <a:rPr lang="en-US" dirty="0" smtClean="0"/>
              <a:t>Bundle adjust to minimize </a:t>
            </a:r>
            <a:r>
              <a:rPr lang="en-US" dirty="0" err="1" smtClean="0"/>
              <a:t>reprojection</a:t>
            </a:r>
            <a:r>
              <a:rPr lang="en-US" dirty="0" smtClean="0"/>
              <a:t> error</a:t>
            </a:r>
          </a:p>
        </p:txBody>
      </p:sp>
      <p:sp>
        <p:nvSpPr>
          <p:cNvPr id="11" name="Curved Right Arrow 10"/>
          <p:cNvSpPr/>
          <p:nvPr/>
        </p:nvSpPr>
        <p:spPr>
          <a:xfrm flipV="1">
            <a:off x="533400" y="4267200"/>
            <a:ext cx="457200" cy="1524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4608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SFM: </a:t>
            </a:r>
            <a:r>
              <a:rPr lang="en-US" b="1" dirty="0" smtClean="0"/>
              <a:t>detect </a:t>
            </a:r>
            <a:r>
              <a:rPr lang="en-US" b="1" dirty="0" smtClean="0"/>
              <a:t>features </a:t>
            </a:r>
            <a:endParaRPr lang="en-US" b="1" dirty="0"/>
          </a:p>
        </p:txBody>
      </p:sp>
      <p:sp>
        <p:nvSpPr>
          <p:cNvPr id="3" name="Content Placeholder 2"/>
          <p:cNvSpPr>
            <a:spLocks noGrp="1"/>
          </p:cNvSpPr>
          <p:nvPr>
            <p:ph idx="1"/>
          </p:nvPr>
        </p:nvSpPr>
        <p:spPr>
          <a:xfrm>
            <a:off x="1981201" y="1743160"/>
            <a:ext cx="8183033" cy="1706563"/>
          </a:xfrm>
        </p:spPr>
        <p:txBody>
          <a:bodyPr>
            <a:normAutofit/>
          </a:bodyPr>
          <a:lstStyle/>
          <a:p>
            <a:r>
              <a:rPr lang="en-US" sz="2800" dirty="0"/>
              <a:t>Feature types: SIFT, ORB, Hessian-Laplacian, </a:t>
            </a:r>
            <a:r>
              <a:rPr lang="en-US" sz="2800" dirty="0" smtClean="0"/>
              <a:t>…</a:t>
            </a:r>
          </a:p>
          <a:p>
            <a:r>
              <a:rPr lang="en-US" sz="2800" dirty="0" smtClean="0">
                <a:solidFill>
                  <a:srgbClr val="00B050"/>
                </a:solidFill>
              </a:rPr>
              <a:t>Use GPU for fast feature computation</a:t>
            </a:r>
            <a:endParaRPr lang="en-US" sz="2800" dirty="0">
              <a:solidFill>
                <a:srgbClr val="00B050"/>
              </a:solidFill>
            </a:endParaRPr>
          </a:p>
          <a:p>
            <a:endParaRPr lang="en-US" sz="2800" dirty="0"/>
          </a:p>
        </p:txBody>
      </p:sp>
      <p:sp>
        <p:nvSpPr>
          <p:cNvPr id="4" name="Rectangle 3"/>
          <p:cNvSpPr/>
          <p:nvPr/>
        </p:nvSpPr>
        <p:spPr>
          <a:xfrm>
            <a:off x="1857054"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8720"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0587"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6454"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61854" y="51330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14254" y="57426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76254" y="54759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35722" y="5189436"/>
            <a:ext cx="646331" cy="646331"/>
          </a:xfrm>
          <a:prstGeom prst="rect">
            <a:avLst/>
          </a:prstGeom>
          <a:noFill/>
        </p:spPr>
        <p:txBody>
          <a:bodyPr wrap="none" rtlCol="0">
            <a:spAutoFit/>
          </a:bodyPr>
          <a:lstStyle/>
          <a:p>
            <a:r>
              <a:rPr lang="en-US" sz="3600" dirty="0"/>
              <a:t>…</a:t>
            </a:r>
            <a:endParaRPr lang="en-US" sz="3600" dirty="0"/>
          </a:p>
        </p:txBody>
      </p:sp>
      <p:sp>
        <p:nvSpPr>
          <p:cNvPr id="22" name="Oval 21"/>
          <p:cNvSpPr/>
          <p:nvPr/>
        </p:nvSpPr>
        <p:spPr>
          <a:xfrm>
            <a:off x="8825099" y="51457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74278" y="57384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832633" y="54505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90655" y="52219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85388" y="5797666"/>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97631" y="543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24254" y="55648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12685" y="5284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74953" y="53489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21678" y="5721466"/>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947386" y="58950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364618" y="50695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159080" y="6327407"/>
            <a:ext cx="6351098" cy="461665"/>
          </a:xfrm>
          <a:prstGeom prst="rect">
            <a:avLst/>
          </a:prstGeom>
          <a:noFill/>
        </p:spPr>
        <p:txBody>
          <a:bodyPr wrap="none" rtlCol="0">
            <a:spAutoFit/>
          </a:bodyPr>
          <a:lstStyle/>
          <a:p>
            <a:r>
              <a:rPr lang="en-US" sz="2400" dirty="0">
                <a:latin typeface="+mn-lt"/>
              </a:rPr>
              <a:t>Each circle represents a set of detected features</a:t>
            </a:r>
            <a:endParaRPr lang="en-US" sz="2400" dirty="0">
              <a:latin typeface="+mn-lt"/>
            </a:endParaRPr>
          </a:p>
        </p:txBody>
      </p:sp>
      <p:sp>
        <p:nvSpPr>
          <p:cNvPr id="36" name="TextBox 35"/>
          <p:cNvSpPr txBox="1"/>
          <p:nvPr/>
        </p:nvSpPr>
        <p:spPr>
          <a:xfrm>
            <a:off x="1761119" y="4525435"/>
            <a:ext cx="724878" cy="461665"/>
          </a:xfrm>
          <a:prstGeom prst="rect">
            <a:avLst/>
          </a:prstGeom>
          <a:noFill/>
        </p:spPr>
        <p:txBody>
          <a:bodyPr wrap="none" rtlCol="0">
            <a:spAutoFit/>
          </a:bodyPr>
          <a:lstStyle/>
          <a:p>
            <a:r>
              <a:rPr lang="en-US" sz="2400" dirty="0" err="1">
                <a:latin typeface="+mn-lt"/>
              </a:rPr>
              <a:t>im</a:t>
            </a:r>
            <a:r>
              <a:rPr lang="en-US" sz="2400" dirty="0">
                <a:latin typeface="+mn-lt"/>
              </a:rPr>
              <a:t> 1</a:t>
            </a:r>
            <a:endParaRPr lang="en-US" sz="2400" dirty="0">
              <a:latin typeface="+mn-lt"/>
            </a:endParaRPr>
          </a:p>
        </p:txBody>
      </p:sp>
      <p:sp>
        <p:nvSpPr>
          <p:cNvPr id="37" name="TextBox 36"/>
          <p:cNvSpPr txBox="1"/>
          <p:nvPr/>
        </p:nvSpPr>
        <p:spPr>
          <a:xfrm>
            <a:off x="3776186" y="4493684"/>
            <a:ext cx="724878" cy="461665"/>
          </a:xfrm>
          <a:prstGeom prst="rect">
            <a:avLst/>
          </a:prstGeom>
          <a:noFill/>
        </p:spPr>
        <p:txBody>
          <a:bodyPr wrap="none" rtlCol="0">
            <a:spAutoFit/>
          </a:bodyPr>
          <a:lstStyle/>
          <a:p>
            <a:r>
              <a:rPr lang="en-US" sz="2400" dirty="0" err="1">
                <a:latin typeface="+mn-lt"/>
              </a:rPr>
              <a:t>im</a:t>
            </a:r>
            <a:r>
              <a:rPr lang="en-US" sz="2400" dirty="0">
                <a:latin typeface="+mn-lt"/>
              </a:rPr>
              <a:t> 2</a:t>
            </a:r>
            <a:endParaRPr lang="en-US" sz="2400" dirty="0">
              <a:latin typeface="+mn-lt"/>
            </a:endParaRPr>
          </a:p>
        </p:txBody>
      </p:sp>
      <p:sp>
        <p:nvSpPr>
          <p:cNvPr id="38" name="TextBox 37"/>
          <p:cNvSpPr txBox="1"/>
          <p:nvPr/>
        </p:nvSpPr>
        <p:spPr>
          <a:xfrm>
            <a:off x="5791253" y="4493684"/>
            <a:ext cx="724878" cy="461665"/>
          </a:xfrm>
          <a:prstGeom prst="rect">
            <a:avLst/>
          </a:prstGeom>
          <a:noFill/>
        </p:spPr>
        <p:txBody>
          <a:bodyPr wrap="none" rtlCol="0">
            <a:spAutoFit/>
          </a:bodyPr>
          <a:lstStyle/>
          <a:p>
            <a:r>
              <a:rPr lang="en-US" sz="2400" dirty="0" err="1">
                <a:latin typeface="+mn-lt"/>
              </a:rPr>
              <a:t>im</a:t>
            </a:r>
            <a:r>
              <a:rPr lang="en-US" sz="2400" dirty="0">
                <a:latin typeface="+mn-lt"/>
              </a:rPr>
              <a:t> 3</a:t>
            </a:r>
            <a:endParaRPr lang="en-US" sz="2400" dirty="0">
              <a:latin typeface="+mn-lt"/>
            </a:endParaRPr>
          </a:p>
        </p:txBody>
      </p:sp>
      <p:sp>
        <p:nvSpPr>
          <p:cNvPr id="39" name="TextBox 38"/>
          <p:cNvSpPr txBox="1"/>
          <p:nvPr/>
        </p:nvSpPr>
        <p:spPr>
          <a:xfrm>
            <a:off x="8382052" y="4493684"/>
            <a:ext cx="731290" cy="461665"/>
          </a:xfrm>
          <a:prstGeom prst="rect">
            <a:avLst/>
          </a:prstGeom>
          <a:noFill/>
        </p:spPr>
        <p:txBody>
          <a:bodyPr wrap="none" rtlCol="0">
            <a:spAutoFit/>
          </a:bodyPr>
          <a:lstStyle/>
          <a:p>
            <a:r>
              <a:rPr lang="en-US" sz="2400" dirty="0" err="1">
                <a:latin typeface="+mn-lt"/>
              </a:rPr>
              <a:t>im</a:t>
            </a:r>
            <a:r>
              <a:rPr lang="en-US" sz="2400" dirty="0">
                <a:latin typeface="+mn-lt"/>
              </a:rPr>
              <a:t> n</a:t>
            </a:r>
            <a:endParaRPr lang="en-US" sz="2400" dirty="0">
              <a:latin typeface="+mn-lt"/>
            </a:endParaRPr>
          </a:p>
        </p:txBody>
      </p:sp>
    </p:spTree>
    <p:extLst>
      <p:ext uri="{BB962C8B-B14F-4D97-AF65-F5344CB8AC3E}">
        <p14:creationId xmlns:p14="http://schemas.microsoft.com/office/powerpoint/2010/main" val="2475016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match features and images</a:t>
            </a:r>
            <a:endParaRPr lang="en-US" sz="3200" b="1" dirty="0"/>
          </a:p>
        </p:txBody>
      </p:sp>
      <p:sp>
        <p:nvSpPr>
          <p:cNvPr id="3" name="Content Placeholder 2"/>
          <p:cNvSpPr>
            <a:spLocks noGrp="1"/>
          </p:cNvSpPr>
          <p:nvPr>
            <p:ph idx="1"/>
          </p:nvPr>
        </p:nvSpPr>
        <p:spPr>
          <a:xfrm>
            <a:off x="1797644" y="1034302"/>
            <a:ext cx="8183033" cy="4178817"/>
          </a:xfrm>
        </p:spPr>
        <p:txBody>
          <a:bodyPr>
            <a:normAutofit fontScale="62500" lnSpcReduction="20000"/>
          </a:bodyPr>
          <a:lstStyle/>
          <a:p>
            <a:pPr marL="0" indent="0">
              <a:buNone/>
            </a:pPr>
            <a:r>
              <a:rPr lang="en-US" dirty="0" smtClean="0">
                <a:solidFill>
                  <a:srgbClr val="00B050"/>
                </a:solidFill>
              </a:rPr>
              <a:t>Find match candidates:</a:t>
            </a:r>
          </a:p>
          <a:p>
            <a:r>
              <a:rPr lang="en-US" dirty="0" smtClean="0">
                <a:solidFill>
                  <a:srgbClr val="00B050"/>
                </a:solidFill>
              </a:rPr>
              <a:t>Match K closest images in GPS distance or time</a:t>
            </a:r>
          </a:p>
          <a:p>
            <a:r>
              <a:rPr lang="en-US" dirty="0" smtClean="0">
                <a:solidFill>
                  <a:srgbClr val="00B050"/>
                </a:solidFill>
              </a:rPr>
              <a:t>Use vocab tree on features to find K most similar images</a:t>
            </a:r>
          </a:p>
          <a:p>
            <a:r>
              <a:rPr lang="en-US" dirty="0" smtClean="0">
                <a:solidFill>
                  <a:srgbClr val="00B050"/>
                </a:solidFill>
              </a:rPr>
              <a:t>Potentially, add new candidates based on candidates that are already found</a:t>
            </a:r>
          </a:p>
          <a:p>
            <a:pPr marL="0" indent="0">
              <a:buNone/>
            </a:pPr>
            <a:endParaRPr lang="en-US" dirty="0"/>
          </a:p>
          <a:p>
            <a:pPr marL="0" indent="0">
              <a:buNone/>
            </a:pPr>
            <a:r>
              <a:rPr lang="en-US" dirty="0" smtClean="0"/>
              <a:t>For </a:t>
            </a:r>
            <a:r>
              <a:rPr lang="en-US" dirty="0" smtClean="0"/>
              <a:t>each pair of </a:t>
            </a:r>
            <a:r>
              <a:rPr lang="en-US" dirty="0" smtClean="0">
                <a:solidFill>
                  <a:srgbClr val="00B050"/>
                </a:solidFill>
              </a:rPr>
              <a:t>candidate</a:t>
            </a:r>
            <a:r>
              <a:rPr lang="en-US" dirty="0" smtClean="0"/>
              <a:t> images</a:t>
            </a:r>
            <a:r>
              <a:rPr lang="en-US" dirty="0" smtClean="0"/>
              <a:t>:</a:t>
            </a:r>
          </a:p>
          <a:p>
            <a:pPr marL="514350" indent="-514350">
              <a:buFont typeface="+mj-lt"/>
              <a:buAutoNum type="arabicPeriod"/>
            </a:pPr>
            <a:r>
              <a:rPr lang="en-US" sz="3100" dirty="0"/>
              <a:t>Match feature descriptors via approximate nearest </a:t>
            </a:r>
            <a:r>
              <a:rPr lang="en-US" sz="3100" dirty="0" smtClean="0"/>
              <a:t>neighbor</a:t>
            </a:r>
          </a:p>
          <a:p>
            <a:pPr lvl="1" indent="-342900"/>
            <a:r>
              <a:rPr lang="en-US" sz="2300" dirty="0" smtClean="0">
                <a:solidFill>
                  <a:srgbClr val="00B050"/>
                </a:solidFill>
              </a:rPr>
              <a:t>GPU can be used for fast feature matching</a:t>
            </a:r>
          </a:p>
          <a:p>
            <a:pPr lvl="1" indent="-342900"/>
            <a:r>
              <a:rPr lang="en-US" sz="2300" dirty="0" smtClean="0">
                <a:solidFill>
                  <a:srgbClr val="00B050"/>
                </a:solidFill>
              </a:rPr>
              <a:t>Lowe’s ratio test used to reject some potentially bad matches</a:t>
            </a:r>
            <a:endParaRPr lang="en-US" sz="2300" dirty="0"/>
          </a:p>
          <a:p>
            <a:pPr marL="514350" indent="-514350">
              <a:buFont typeface="+mj-lt"/>
              <a:buAutoNum type="arabicPeriod"/>
            </a:pPr>
            <a:r>
              <a:rPr lang="en-US" sz="3100" dirty="0"/>
              <a:t>Solve for </a:t>
            </a:r>
            <a:r>
              <a:rPr lang="en-US" sz="3100" dirty="0" smtClean="0"/>
              <a:t>F or E </a:t>
            </a:r>
            <a:r>
              <a:rPr lang="en-US" sz="3100" dirty="0"/>
              <a:t>and find inlier feature </a:t>
            </a:r>
            <a:r>
              <a:rPr lang="en-US" sz="3100" dirty="0" smtClean="0"/>
              <a:t>correspondences</a:t>
            </a:r>
          </a:p>
          <a:p>
            <a:pPr lvl="1"/>
            <a:r>
              <a:rPr lang="en-US" sz="2300" dirty="0" smtClean="0">
                <a:solidFill>
                  <a:srgbClr val="00B050"/>
                </a:solidFill>
              </a:rPr>
              <a:t>Remove feature matches that have above threshold </a:t>
            </a:r>
            <a:r>
              <a:rPr lang="en-US" sz="2300" dirty="0" err="1" smtClean="0">
                <a:solidFill>
                  <a:srgbClr val="00B050"/>
                </a:solidFill>
              </a:rPr>
              <a:t>reprojection</a:t>
            </a:r>
            <a:r>
              <a:rPr lang="en-US" sz="2300" dirty="0" smtClean="0">
                <a:solidFill>
                  <a:srgbClr val="00B050"/>
                </a:solidFill>
              </a:rPr>
              <a:t> error according to F or E </a:t>
            </a:r>
          </a:p>
          <a:p>
            <a:pPr lvl="1"/>
            <a:r>
              <a:rPr lang="en-US" sz="2300" dirty="0" smtClean="0">
                <a:solidFill>
                  <a:srgbClr val="00B050"/>
                </a:solidFill>
              </a:rPr>
              <a:t>Discard image pairs that have below threshold number of geometrically verified matches</a:t>
            </a:r>
            <a:endParaRPr lang="en-US" dirty="0" smtClean="0"/>
          </a:p>
          <a:p>
            <a:pPr lvl="2"/>
            <a:endParaRPr lang="en-US" dirty="0"/>
          </a:p>
        </p:txBody>
      </p:sp>
      <p:sp>
        <p:nvSpPr>
          <p:cNvPr id="4" name="Rectangle 3"/>
          <p:cNvSpPr/>
          <p:nvPr/>
        </p:nvSpPr>
        <p:spPr>
          <a:xfrm>
            <a:off x="1797644"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19310"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1177"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27044"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02444" y="5156716"/>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54844" y="5766316"/>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16844" y="5499616"/>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31245" y="5245616"/>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25978" y="5821349"/>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38221" y="5460083"/>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6312" y="5213119"/>
            <a:ext cx="646331" cy="646331"/>
          </a:xfrm>
          <a:prstGeom prst="rect">
            <a:avLst/>
          </a:prstGeom>
          <a:noFill/>
        </p:spPr>
        <p:txBody>
          <a:bodyPr wrap="none" rtlCol="0">
            <a:spAutoFit/>
          </a:bodyPr>
          <a:lstStyle/>
          <a:p>
            <a:r>
              <a:rPr lang="en-US" sz="3600" dirty="0"/>
              <a:t>…</a:t>
            </a:r>
            <a:endParaRPr lang="en-US" sz="3600" dirty="0"/>
          </a:p>
        </p:txBody>
      </p:sp>
      <p:sp>
        <p:nvSpPr>
          <p:cNvPr id="16" name="Oval 15"/>
          <p:cNvSpPr/>
          <p:nvPr/>
        </p:nvSpPr>
        <p:spPr>
          <a:xfrm>
            <a:off x="6064844" y="5588516"/>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53275" y="5307683"/>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15543" y="5372616"/>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62268" y="5745149"/>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87976" y="59187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05208" y="50932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765689" y="5169416"/>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14868" y="5762083"/>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773223" y="54742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931340" y="6324600"/>
            <a:ext cx="5775940" cy="369332"/>
          </a:xfrm>
          <a:prstGeom prst="rect">
            <a:avLst/>
          </a:prstGeom>
          <a:noFill/>
        </p:spPr>
        <p:txBody>
          <a:bodyPr wrap="none" rtlCol="0">
            <a:spAutoFit/>
          </a:bodyPr>
          <a:lstStyle/>
          <a:p>
            <a:r>
              <a:rPr lang="en-US" dirty="0" smtClean="0"/>
              <a:t>Points of same color have been matched to each other</a:t>
            </a:r>
            <a:endParaRPr lang="en-US" dirty="0"/>
          </a:p>
        </p:txBody>
      </p:sp>
    </p:spTree>
    <p:extLst>
      <p:ext uri="{BB962C8B-B14F-4D97-AF65-F5344CB8AC3E}">
        <p14:creationId xmlns:p14="http://schemas.microsoft.com/office/powerpoint/2010/main" val="859951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create tracks graph</a:t>
            </a:r>
            <a:endParaRPr lang="en-US" sz="3200" b="1" dirty="0"/>
          </a:p>
        </p:txBody>
      </p:sp>
      <p:sp>
        <p:nvSpPr>
          <p:cNvPr id="4" name="Rectangle 3"/>
          <p:cNvSpPr/>
          <p:nvPr/>
        </p:nvSpPr>
        <p:spPr>
          <a:xfrm>
            <a:off x="1845924"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7590"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69457"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75324"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0724"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03124" y="2362200"/>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65124" y="2095500"/>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79525" y="18415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74258" y="2417233"/>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86501" y="2055967"/>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24592" y="1809003"/>
            <a:ext cx="646331" cy="646331"/>
          </a:xfrm>
          <a:prstGeom prst="rect">
            <a:avLst/>
          </a:prstGeom>
          <a:noFill/>
        </p:spPr>
        <p:txBody>
          <a:bodyPr wrap="none" rtlCol="0">
            <a:spAutoFit/>
          </a:bodyPr>
          <a:lstStyle/>
          <a:p>
            <a:r>
              <a:rPr lang="en-US" sz="3600" dirty="0"/>
              <a:t>…</a:t>
            </a:r>
            <a:endParaRPr lang="en-US" sz="3600" dirty="0"/>
          </a:p>
        </p:txBody>
      </p:sp>
      <p:sp>
        <p:nvSpPr>
          <p:cNvPr id="16" name="Oval 15"/>
          <p:cNvSpPr/>
          <p:nvPr/>
        </p:nvSpPr>
        <p:spPr>
          <a:xfrm>
            <a:off x="6113124" y="2184400"/>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01555" y="1903567"/>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63823" y="1968500"/>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10548" y="2341033"/>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36256" y="25146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53488" y="16891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13969" y="1765300"/>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63148" y="2357967"/>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821503" y="20701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a:grpSpLocks noChangeAspect="1"/>
          </p:cNvGrpSpPr>
          <p:nvPr/>
        </p:nvGrpSpPr>
        <p:grpSpPr>
          <a:xfrm>
            <a:off x="2888067" y="4044197"/>
            <a:ext cx="6754914" cy="1720999"/>
            <a:chOff x="1390700" y="4726665"/>
            <a:chExt cx="4652431" cy="1185334"/>
          </a:xfrm>
        </p:grpSpPr>
        <p:sp>
          <p:nvSpPr>
            <p:cNvPr id="24" name="Oval 23"/>
            <p:cNvSpPr/>
            <p:nvPr/>
          </p:nvSpPr>
          <p:spPr>
            <a:xfrm>
              <a:off x="2084966" y="4752065"/>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90700" y="4747831"/>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800399" y="4726665"/>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02578" y="4726665"/>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379518" y="4726665"/>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94909" y="4747831"/>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34100" y="4752063"/>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19304" y="5530999"/>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1</a:t>
              </a:r>
              <a:endParaRPr lang="en-US" sz="1400" dirty="0">
                <a:solidFill>
                  <a:sysClr val="windowText" lastClr="000000"/>
                </a:solidFill>
              </a:endParaRPr>
            </a:p>
          </p:txBody>
        </p:sp>
        <p:sp>
          <p:nvSpPr>
            <p:cNvPr id="32" name="Rectangle 31"/>
            <p:cNvSpPr/>
            <p:nvPr/>
          </p:nvSpPr>
          <p:spPr>
            <a:xfrm>
              <a:off x="3009911" y="5530999"/>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2</a:t>
              </a:r>
              <a:endParaRPr lang="en-US" sz="1400" dirty="0">
                <a:solidFill>
                  <a:sysClr val="windowText" lastClr="000000"/>
                </a:solidFill>
              </a:endParaRPr>
            </a:p>
          </p:txBody>
        </p:sp>
        <p:sp>
          <p:nvSpPr>
            <p:cNvPr id="33" name="Rectangle 32"/>
            <p:cNvSpPr/>
            <p:nvPr/>
          </p:nvSpPr>
          <p:spPr>
            <a:xfrm>
              <a:off x="4091652" y="5528882"/>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3</a:t>
              </a:r>
              <a:endParaRPr lang="en-US" sz="1400" dirty="0">
                <a:solidFill>
                  <a:sysClr val="windowText" lastClr="000000"/>
                </a:solidFill>
              </a:endParaRPr>
            </a:p>
          </p:txBody>
        </p:sp>
        <p:sp>
          <p:nvSpPr>
            <p:cNvPr id="34" name="Rectangle 33"/>
            <p:cNvSpPr/>
            <p:nvPr/>
          </p:nvSpPr>
          <p:spPr>
            <a:xfrm>
              <a:off x="5467400" y="5497133"/>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n</a:t>
              </a:r>
              <a:endParaRPr lang="en-US" sz="1400" dirty="0">
                <a:solidFill>
                  <a:sysClr val="windowText" lastClr="000000"/>
                </a:solidFill>
              </a:endParaRPr>
            </a:p>
          </p:txBody>
        </p:sp>
        <p:cxnSp>
          <p:nvCxnSpPr>
            <p:cNvPr id="36" name="Straight Connector 35"/>
            <p:cNvCxnSpPr>
              <a:stCxn id="5" idx="0"/>
              <a:endCxn id="26" idx="5"/>
            </p:cNvCxnSpPr>
            <p:nvPr/>
          </p:nvCxnSpPr>
          <p:spPr>
            <a:xfrm flipH="1" flipV="1">
              <a:off x="1520782" y="4877913"/>
              <a:ext cx="386388" cy="653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 idx="0"/>
              <a:endCxn id="24" idx="4"/>
            </p:cNvCxnSpPr>
            <p:nvPr/>
          </p:nvCxnSpPr>
          <p:spPr>
            <a:xfrm flipV="1">
              <a:off x="1907170" y="4904465"/>
              <a:ext cx="253996" cy="62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 idx="0"/>
              <a:endCxn id="27" idx="4"/>
            </p:cNvCxnSpPr>
            <p:nvPr/>
          </p:nvCxnSpPr>
          <p:spPr>
            <a:xfrm flipV="1">
              <a:off x="1907170" y="4879065"/>
              <a:ext cx="969429"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2" idx="0"/>
              <a:endCxn id="26" idx="5"/>
            </p:cNvCxnSpPr>
            <p:nvPr/>
          </p:nvCxnSpPr>
          <p:spPr>
            <a:xfrm flipH="1" flipV="1">
              <a:off x="1520782" y="4877913"/>
              <a:ext cx="1776995" cy="653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2" idx="0"/>
              <a:endCxn id="24" idx="4"/>
            </p:cNvCxnSpPr>
            <p:nvPr/>
          </p:nvCxnSpPr>
          <p:spPr>
            <a:xfrm flipH="1" flipV="1">
              <a:off x="2161166" y="4904465"/>
              <a:ext cx="1136611" cy="62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2" idx="0"/>
              <a:endCxn id="27" idx="4"/>
            </p:cNvCxnSpPr>
            <p:nvPr/>
          </p:nvCxnSpPr>
          <p:spPr>
            <a:xfrm flipH="1" flipV="1">
              <a:off x="2876599" y="4879065"/>
              <a:ext cx="421178"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3" idx="0"/>
              <a:endCxn id="27" idx="4"/>
            </p:cNvCxnSpPr>
            <p:nvPr/>
          </p:nvCxnSpPr>
          <p:spPr>
            <a:xfrm flipH="1" flipV="1">
              <a:off x="2876599" y="4879065"/>
              <a:ext cx="1502919" cy="64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3" idx="0"/>
              <a:endCxn id="28" idx="5"/>
            </p:cNvCxnSpPr>
            <p:nvPr/>
          </p:nvCxnSpPr>
          <p:spPr>
            <a:xfrm flipH="1" flipV="1">
              <a:off x="3732660" y="4856747"/>
              <a:ext cx="646858" cy="672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2" idx="0"/>
              <a:endCxn id="28" idx="4"/>
            </p:cNvCxnSpPr>
            <p:nvPr/>
          </p:nvCxnSpPr>
          <p:spPr>
            <a:xfrm flipV="1">
              <a:off x="3297777" y="4879065"/>
              <a:ext cx="381001"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0"/>
              <a:endCxn id="29" idx="4"/>
            </p:cNvCxnSpPr>
            <p:nvPr/>
          </p:nvCxnSpPr>
          <p:spPr>
            <a:xfrm flipV="1">
              <a:off x="4379518" y="4879065"/>
              <a:ext cx="76200" cy="64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29" idx="5"/>
            </p:cNvCxnSpPr>
            <p:nvPr/>
          </p:nvCxnSpPr>
          <p:spPr>
            <a:xfrm flipH="1" flipV="1">
              <a:off x="4509600" y="4856747"/>
              <a:ext cx="356709" cy="382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757091" y="5238898"/>
              <a:ext cx="445159" cy="445159"/>
            </a:xfrm>
            <a:prstGeom prst="rect">
              <a:avLst/>
            </a:prstGeom>
            <a:noFill/>
          </p:spPr>
          <p:txBody>
            <a:bodyPr wrap="none" rtlCol="0">
              <a:spAutoFit/>
            </a:bodyPr>
            <a:lstStyle/>
            <a:p>
              <a:r>
                <a:rPr lang="en-US" sz="3600" dirty="0"/>
                <a:t>…</a:t>
              </a:r>
              <a:endParaRPr lang="en-US" sz="3600" dirty="0"/>
            </a:p>
          </p:txBody>
        </p:sp>
        <p:cxnSp>
          <p:nvCxnSpPr>
            <p:cNvPr id="69" name="Straight Connector 68"/>
            <p:cNvCxnSpPr>
              <a:stCxn id="68" idx="0"/>
              <a:endCxn id="30" idx="4"/>
            </p:cNvCxnSpPr>
            <p:nvPr/>
          </p:nvCxnSpPr>
          <p:spPr>
            <a:xfrm flipV="1">
              <a:off x="5080257" y="4900231"/>
              <a:ext cx="90852" cy="338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31" idx="2"/>
            </p:cNvCxnSpPr>
            <p:nvPr/>
          </p:nvCxnSpPr>
          <p:spPr>
            <a:xfrm flipV="1">
              <a:off x="5261961" y="4828263"/>
              <a:ext cx="472139" cy="410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34" idx="0"/>
              <a:endCxn id="31" idx="3"/>
            </p:cNvCxnSpPr>
            <p:nvPr/>
          </p:nvCxnSpPr>
          <p:spPr>
            <a:xfrm flipV="1">
              <a:off x="5755266" y="4882145"/>
              <a:ext cx="1152" cy="614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34" idx="0"/>
              <a:endCxn id="30" idx="4"/>
            </p:cNvCxnSpPr>
            <p:nvPr/>
          </p:nvCxnSpPr>
          <p:spPr>
            <a:xfrm flipH="1" flipV="1">
              <a:off x="5171109" y="4900231"/>
              <a:ext cx="584157" cy="596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2595705" y="5899283"/>
            <a:ext cx="7301999" cy="369332"/>
          </a:xfrm>
          <a:prstGeom prst="rect">
            <a:avLst/>
          </a:prstGeom>
          <a:noFill/>
        </p:spPr>
        <p:txBody>
          <a:bodyPr wrap="none" rtlCol="0">
            <a:spAutoFit/>
          </a:bodyPr>
          <a:lstStyle/>
          <a:p>
            <a:r>
              <a:rPr lang="en-US" dirty="0" smtClean="0"/>
              <a:t>tracks graph: bipartite graph between observed 3D points and images</a:t>
            </a:r>
            <a:endParaRPr lang="en-US" dirty="0"/>
          </a:p>
        </p:txBody>
      </p:sp>
      <p:sp>
        <p:nvSpPr>
          <p:cNvPr id="39" name="Down Arrow 38"/>
          <p:cNvSpPr/>
          <p:nvPr/>
        </p:nvSpPr>
        <p:spPr>
          <a:xfrm>
            <a:off x="5570245" y="3151670"/>
            <a:ext cx="338667" cy="651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54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initialize reconstruction</a:t>
            </a:r>
            <a:endParaRPr lang="en-US" sz="3200" b="1" dirty="0"/>
          </a:p>
        </p:txBody>
      </p:sp>
      <p:sp>
        <p:nvSpPr>
          <p:cNvPr id="4" name="Oval 3"/>
          <p:cNvSpPr/>
          <p:nvPr/>
        </p:nvSpPr>
        <p:spPr>
          <a:xfrm>
            <a:off x="3449621" y="4230180"/>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378468" y="4223647"/>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53431" y="4190991"/>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91078" y="4190991"/>
            <a:ext cx="235131" cy="23513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89784" y="4190991"/>
            <a:ext cx="235131" cy="2351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93530" y="4223647"/>
            <a:ext cx="235131" cy="235131"/>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079710" y="4230176"/>
            <a:ext cx="235131" cy="23513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31170" y="5431962"/>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876677" y="5431962"/>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545648" y="5428695"/>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668229" y="5379711"/>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579166" y="4424344"/>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3175307" y="4465310"/>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3175306" y="4426121"/>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579165" y="4424344"/>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567186" y="4465310"/>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670996" y="4426121"/>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670995" y="4426121"/>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5"/>
          </p:cNvCxnSpPr>
          <p:nvPr/>
        </p:nvCxnSpPr>
        <p:spPr>
          <a:xfrm flipH="1" flipV="1">
            <a:off x="5991775" y="4391688"/>
            <a:ext cx="998009" cy="1037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320813" y="4426121"/>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989783" y="4426121"/>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7190482" y="4391688"/>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58434" y="5227793"/>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8105359" y="4458777"/>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351267" y="4347742"/>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9112366" y="4430873"/>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8211094" y="4458777"/>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5" name="Content Placeholder 2"/>
              <p:cNvSpPr>
                <a:spLocks noGrp="1"/>
              </p:cNvSpPr>
              <p:nvPr>
                <p:ph idx="1"/>
              </p:nvPr>
            </p:nvSpPr>
            <p:spPr>
              <a:xfrm>
                <a:off x="2045748" y="1147693"/>
                <a:ext cx="8183033" cy="2514600"/>
              </a:xfrm>
            </p:spPr>
            <p:txBody>
              <a:bodyPr>
                <a:normAutofit fontScale="70000" lnSpcReduction="20000"/>
              </a:bodyPr>
              <a:lstStyle/>
              <a:p>
                <a:pPr marL="514350" indent="-514350">
                  <a:buFont typeface="+mj-lt"/>
                  <a:buAutoNum type="arabicPeriod"/>
                </a:pPr>
                <a:r>
                  <a:rPr lang="en-US" dirty="0" smtClean="0"/>
                  <a:t>Choose two images that are likely to provide a stable estimate of relative pose</a:t>
                </a:r>
              </a:p>
              <a:p>
                <a:pPr lvl="1"/>
                <a:r>
                  <a:rPr lang="en-US" dirty="0" smtClean="0"/>
                  <a:t>E.g.,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 </m:t>
                        </m:r>
                        <m:r>
                          <m:rPr>
                            <m:sty m:val="p"/>
                          </m:rPr>
                          <a:rPr lang="en-US" b="0" i="0" smtClean="0">
                            <a:latin typeface="Cambria Math" panose="02040503050406030204" pitchFamily="18" charset="0"/>
                          </a:rPr>
                          <m:t>inliers</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0" smtClean="0">
                            <a:latin typeface="Cambria Math" panose="02040503050406030204" pitchFamily="18" charset="0"/>
                          </a:rPr>
                          <m:t> </m:t>
                        </m:r>
                        <m:r>
                          <a:rPr lang="en-US" b="0" i="1" smtClean="0">
                            <a:latin typeface="Cambria Math" panose="02040503050406030204" pitchFamily="18" charset="0"/>
                          </a:rPr>
                          <m:t>𝐻</m:t>
                        </m:r>
                      </m:num>
                      <m:den>
                        <m:r>
                          <a:rPr lang="en-US" b="0" i="0" smtClean="0">
                            <a:latin typeface="Cambria Math" panose="02040503050406030204" pitchFamily="18" charset="0"/>
                          </a:rPr>
                          <m:t>#  </m:t>
                        </m:r>
                        <m:r>
                          <m:rPr>
                            <m:sty m:val="p"/>
                          </m:rPr>
                          <a:rPr lang="en-US" b="0" i="0" smtClean="0">
                            <a:latin typeface="Cambria Math" panose="02040503050406030204" pitchFamily="18" charset="0"/>
                          </a:rPr>
                          <m:t>inliers</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1" smtClean="0">
                            <a:latin typeface="Cambria Math" panose="02040503050406030204" pitchFamily="18" charset="0"/>
                          </a:rPr>
                          <m:t> </m:t>
                        </m:r>
                        <m:r>
                          <a:rPr lang="en-US" b="0" i="1" smtClean="0">
                            <a:latin typeface="Cambria Math" panose="02040503050406030204" pitchFamily="18" charset="0"/>
                          </a:rPr>
                          <m:t>𝐹</m:t>
                        </m:r>
                      </m:den>
                    </m:f>
                  </m:oMath>
                </a14:m>
                <a:r>
                  <a:rPr lang="en-US" dirty="0" smtClean="0"/>
                  <a:t> &lt; 0.7 and many inliers for </a:t>
                </a:r>
                <a14:m>
                  <m:oMath xmlns:m="http://schemas.openxmlformats.org/officeDocument/2006/math">
                    <m:r>
                      <a:rPr lang="en-US" b="0" i="1" smtClean="0">
                        <a:latin typeface="Cambria Math" panose="02040503050406030204" pitchFamily="18" charset="0"/>
                      </a:rPr>
                      <m:t>𝐹</m:t>
                    </m:r>
                  </m:oMath>
                </a14:m>
                <a:endParaRPr lang="en-US" dirty="0" smtClean="0"/>
              </a:p>
              <a:p>
                <a:pPr marL="514350" indent="-514350">
                  <a:buFont typeface="+mj-lt"/>
                  <a:buAutoNum type="arabicPeriod"/>
                </a:pPr>
                <a:r>
                  <a:rPr lang="en-US" dirty="0" smtClean="0"/>
                  <a:t>Get focal lengths from EXIF, estimate essential matrix using </a:t>
                </a:r>
                <a:r>
                  <a:rPr lang="en-US" dirty="0" smtClean="0">
                    <a:hlinkClick r:id="rId2"/>
                  </a:rPr>
                  <a:t>5-point algorithm</a:t>
                </a:r>
                <a:r>
                  <a:rPr lang="en-US" dirty="0" smtClean="0"/>
                  <a:t>, extract pose </a:t>
                </a:r>
                <a14:m>
                  <m:oMath xmlns:m="http://schemas.openxmlformats.org/officeDocument/2006/math">
                    <m:r>
                      <a:rPr lang="en-US" b="0" i="1" smtClean="0">
                        <a:latin typeface="Cambria Math" panose="02040503050406030204" pitchFamily="18" charset="0"/>
                      </a:rPr>
                      <m:t>𝑅</m:t>
                    </m:r>
                    <m:r>
                      <a:rPr lang="en-US" b="0" i="1" baseline="-25000"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baseline="-25000" smtClean="0">
                        <a:latin typeface="Cambria Math" panose="02040503050406030204" pitchFamily="18" charset="0"/>
                      </a:rPr>
                      <m:t>2</m:t>
                    </m:r>
                  </m:oMath>
                </a14:m>
                <a:r>
                  <a:rPr lang="en-US" baseline="-25000" dirty="0" smtClean="0"/>
                  <a:t> </a:t>
                </a:r>
                <a:r>
                  <a:rPr lang="en-US" dirty="0" smtClean="0"/>
                  <a:t> with </a:t>
                </a:r>
                <a14:m>
                  <m:oMath xmlns:m="http://schemas.openxmlformats.org/officeDocument/2006/math">
                    <m:r>
                      <a:rPr lang="en-US" b="0" i="1" smtClean="0">
                        <a:latin typeface="Cambria Math" panose="02040503050406030204" pitchFamily="18" charset="0"/>
                      </a:rPr>
                      <m:t>𝑅</m:t>
                    </m:r>
                    <m:r>
                      <a:rPr lang="en-US" b="0" i="1" baseline="-25000" smtClean="0">
                        <a:latin typeface="Cambria Math" panose="02040503050406030204" pitchFamily="18" charset="0"/>
                      </a:rPr>
                      <m:t>1</m:t>
                    </m:r>
                    <m:r>
                      <a:rPr lang="en-US" b="0" i="1" smtClean="0">
                        <a:latin typeface="Cambria Math" panose="02040503050406030204" pitchFamily="18" charset="0"/>
                      </a:rPr>
                      <m:t>=</m:t>
                    </m:r>
                    <m:r>
                      <a:rPr lang="en-US" b="1" i="1" smtClean="0">
                        <a:latin typeface="Cambria Math" panose="02040503050406030204" pitchFamily="18" charset="0"/>
                      </a:rPr>
                      <m:t>𝑰</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baseline="-25000" smtClean="0">
                        <a:latin typeface="Cambria Math" panose="02040503050406030204" pitchFamily="18" charset="0"/>
                      </a:rPr>
                      <m:t>1</m:t>
                    </m:r>
                    <m:r>
                      <a:rPr lang="en-US" b="0" i="1" smtClean="0">
                        <a:latin typeface="Cambria Math" panose="02040503050406030204" pitchFamily="18" charset="0"/>
                      </a:rPr>
                      <m:t>=</m:t>
                    </m:r>
                    <m:r>
                      <a:rPr lang="en-US" b="1" i="1" smtClean="0">
                        <a:latin typeface="Cambria Math" panose="02040503050406030204" pitchFamily="18" charset="0"/>
                      </a:rPr>
                      <m:t>𝟎</m:t>
                    </m:r>
                  </m:oMath>
                </a14:m>
                <a:endParaRPr lang="en-US" baseline="-25000" dirty="0" smtClean="0"/>
              </a:p>
              <a:p>
                <a:pPr marL="514350" indent="-514350">
                  <a:buFont typeface="+mj-lt"/>
                  <a:buAutoNum type="arabicPeriod"/>
                </a:pPr>
                <a:r>
                  <a:rPr lang="en-US" dirty="0" smtClean="0"/>
                  <a:t>Solve for 3D points given poses</a:t>
                </a:r>
              </a:p>
              <a:p>
                <a:pPr marL="514350" indent="-514350">
                  <a:buFont typeface="+mj-lt"/>
                  <a:buAutoNum type="arabicPeriod"/>
                </a:pPr>
                <a:r>
                  <a:rPr lang="en-US" dirty="0" smtClean="0"/>
                  <a:t>Perform bundle adjustment to refine points and poses </a:t>
                </a:r>
              </a:p>
            </p:txBody>
          </p:sp>
        </mc:Choice>
        <mc:Fallback>
          <p:sp>
            <p:nvSpPr>
              <p:cNvPr id="35" name="Content Placeholder 2"/>
              <p:cNvSpPr>
                <a:spLocks noGrp="1" noRot="1" noChangeAspect="1" noMove="1" noResize="1" noEditPoints="1" noAdjustHandles="1" noChangeArrowheads="1" noChangeShapeType="1" noTextEdit="1"/>
              </p:cNvSpPr>
              <p:nvPr>
                <p:ph idx="1"/>
              </p:nvPr>
            </p:nvSpPr>
            <p:spPr>
              <a:xfrm>
                <a:off x="2045748" y="1147693"/>
                <a:ext cx="8183033" cy="2514600"/>
              </a:xfrm>
              <a:blipFill>
                <a:blip r:embed="rId3"/>
                <a:stretch>
                  <a:fillRect l="-1043" t="-4358"/>
                </a:stretch>
              </a:blipFill>
            </p:spPr>
            <p:txBody>
              <a:bodyPr/>
              <a:lstStyle/>
              <a:p>
                <a:r>
                  <a:rPr lang="en-US">
                    <a:noFill/>
                  </a:rPr>
                  <a:t> </a:t>
                </a:r>
              </a:p>
            </p:txBody>
          </p:sp>
        </mc:Fallback>
      </mc:AlternateContent>
      <p:sp>
        <p:nvSpPr>
          <p:cNvPr id="3" name="TextBox 2"/>
          <p:cNvSpPr txBox="1"/>
          <p:nvPr/>
        </p:nvSpPr>
        <p:spPr>
          <a:xfrm>
            <a:off x="1997468" y="6191122"/>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Tree>
    <p:extLst>
      <p:ext uri="{BB962C8B-B14F-4D97-AF65-F5344CB8AC3E}">
        <p14:creationId xmlns:p14="http://schemas.microsoft.com/office/powerpoint/2010/main" val="488207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a:spLocks noGrp="1"/>
          </p:cNvSpPr>
          <p:nvPr>
            <p:ph type="title"/>
          </p:nvPr>
        </p:nvSpPr>
        <p:spPr/>
        <p:txBody>
          <a:bodyPr/>
          <a:lstStyle/>
          <a:p>
            <a:r>
              <a:rPr lang="en-US" smtClean="0"/>
              <a:t>Triangulation: Linear Solution</a:t>
            </a:r>
          </a:p>
        </p:txBody>
      </p:sp>
      <p:sp>
        <p:nvSpPr>
          <p:cNvPr id="3" name="Content Placeholder 2"/>
          <p:cNvSpPr>
            <a:spLocks noGrp="1"/>
          </p:cNvSpPr>
          <p:nvPr>
            <p:ph idx="1"/>
          </p:nvPr>
        </p:nvSpPr>
        <p:spPr>
          <a:xfrm>
            <a:off x="1981200" y="990601"/>
            <a:ext cx="6400800" cy="5135563"/>
          </a:xfrm>
        </p:spPr>
        <p:txBody>
          <a:bodyPr>
            <a:normAutofit fontScale="92500" lnSpcReduction="20000"/>
          </a:bodyPr>
          <a:lstStyle/>
          <a:p>
            <a:pPr marL="514350" indent="-514350">
              <a:buNone/>
              <a:defRPr/>
            </a:pPr>
            <a:r>
              <a:rPr lang="en-US" sz="3600" dirty="0"/>
              <a:t>Given </a:t>
            </a:r>
            <a:r>
              <a:rPr lang="en-US" sz="3600" b="1" dirty="0"/>
              <a:t>P</a:t>
            </a:r>
            <a:r>
              <a:rPr lang="en-US" sz="3600" dirty="0"/>
              <a:t>, </a:t>
            </a:r>
            <a:r>
              <a:rPr lang="en-US" sz="3600" b="1" dirty="0"/>
              <a:t>P</a:t>
            </a:r>
            <a:r>
              <a:rPr lang="en-US" sz="3600" dirty="0"/>
              <a:t>’, </a:t>
            </a:r>
            <a:r>
              <a:rPr lang="en-US" sz="3600" b="1" dirty="0"/>
              <a:t>x</a:t>
            </a:r>
            <a:r>
              <a:rPr lang="en-US" sz="3600" dirty="0"/>
              <a:t>, </a:t>
            </a:r>
            <a:r>
              <a:rPr lang="en-US" sz="3600" b="1" dirty="0"/>
              <a:t>x</a:t>
            </a:r>
            <a:r>
              <a:rPr lang="en-US" sz="3600" dirty="0"/>
              <a:t>’</a:t>
            </a:r>
          </a:p>
          <a:p>
            <a:pPr marL="514350" indent="-514350">
              <a:buFont typeface="+mj-lt"/>
              <a:buAutoNum type="arabicPeriod"/>
              <a:defRPr/>
            </a:pPr>
            <a:r>
              <a:rPr lang="en-US" dirty="0" smtClean="0"/>
              <a:t>Precondition points and projection matrices</a:t>
            </a:r>
          </a:p>
          <a:p>
            <a:pPr marL="514350" indent="-514350">
              <a:buFont typeface="+mj-lt"/>
              <a:buAutoNum type="arabicPeriod"/>
              <a:defRPr/>
            </a:pPr>
            <a:r>
              <a:rPr lang="en-US" dirty="0" smtClean="0"/>
              <a:t>Create matrix </a:t>
            </a:r>
            <a:r>
              <a:rPr lang="en-US" b="1" dirty="0" smtClean="0"/>
              <a:t>A</a:t>
            </a:r>
          </a:p>
          <a:p>
            <a:pPr marL="514350" indent="-514350">
              <a:buFont typeface="+mj-lt"/>
              <a:buAutoNum type="arabicPeriod"/>
              <a:defRPr/>
            </a:pPr>
            <a:r>
              <a:rPr lang="en-US" dirty="0" smtClean="0"/>
              <a:t>[U, S, V] = </a:t>
            </a:r>
            <a:r>
              <a:rPr lang="en-US" dirty="0" err="1" smtClean="0"/>
              <a:t>svd</a:t>
            </a:r>
            <a:r>
              <a:rPr lang="en-US" dirty="0" smtClean="0"/>
              <a:t>(A)</a:t>
            </a:r>
          </a:p>
          <a:p>
            <a:pPr marL="514350" indent="-514350">
              <a:buFont typeface="+mj-lt"/>
              <a:buAutoNum type="arabicPeriod"/>
              <a:defRPr/>
            </a:pPr>
            <a:r>
              <a:rPr lang="en-US" dirty="0" smtClean="0"/>
              <a:t> </a:t>
            </a:r>
            <a:r>
              <a:rPr lang="en-US" b="1" dirty="0" smtClean="0"/>
              <a:t>X</a:t>
            </a:r>
            <a:r>
              <a:rPr lang="en-US" dirty="0" smtClean="0"/>
              <a:t> = V(:, end)</a:t>
            </a:r>
          </a:p>
          <a:p>
            <a:pPr marL="514350" indent="-514350">
              <a:buFont typeface="+mj-lt"/>
              <a:buAutoNum type="arabicPeriod"/>
              <a:defRPr/>
            </a:pPr>
            <a:endParaRPr lang="en-US" dirty="0" smtClean="0"/>
          </a:p>
          <a:p>
            <a:pPr marL="514350" indent="-514350">
              <a:buNone/>
              <a:defRPr/>
            </a:pPr>
            <a:r>
              <a:rPr lang="en-US" dirty="0" smtClean="0"/>
              <a:t>Pros and Cons</a:t>
            </a:r>
          </a:p>
          <a:p>
            <a:pPr marL="514350" indent="-514350">
              <a:defRPr/>
            </a:pPr>
            <a:r>
              <a:rPr lang="en-US" dirty="0" smtClean="0"/>
              <a:t>Works for any number of corresponding images</a:t>
            </a:r>
          </a:p>
          <a:p>
            <a:pPr marL="514350" indent="-514350">
              <a:defRPr/>
            </a:pPr>
            <a:r>
              <a:rPr lang="en-US" dirty="0" smtClean="0"/>
              <a:t>Not </a:t>
            </a:r>
            <a:r>
              <a:rPr lang="en-US" dirty="0" err="1" smtClean="0"/>
              <a:t>projectively</a:t>
            </a:r>
            <a:r>
              <a:rPr lang="en-US" dirty="0" smtClean="0"/>
              <a:t> invariant </a:t>
            </a:r>
          </a:p>
          <a:p>
            <a:pPr marL="514350" indent="-514350">
              <a:buFont typeface="+mj-lt"/>
              <a:buAutoNum type="arabicPeriod"/>
              <a:defRPr/>
            </a:pPr>
            <a:endParaRPr lang="en-US" dirty="0" smtClean="0"/>
          </a:p>
        </p:txBody>
      </p:sp>
      <p:graphicFrame>
        <p:nvGraphicFramePr>
          <p:cNvPr id="6146" name="Object 3"/>
          <p:cNvGraphicFramePr>
            <a:graphicFrameLocks noChangeAspect="1"/>
          </p:cNvGraphicFramePr>
          <p:nvPr>
            <p:extLst/>
          </p:nvPr>
        </p:nvGraphicFramePr>
        <p:xfrm>
          <a:off x="8049639" y="457200"/>
          <a:ext cx="1133475" cy="1328738"/>
        </p:xfrm>
        <a:graphic>
          <a:graphicData uri="http://schemas.openxmlformats.org/presentationml/2006/ole">
            <mc:AlternateContent xmlns:mc="http://schemas.openxmlformats.org/markup-compatibility/2006">
              <mc:Choice xmlns:v="urn:schemas-microsoft-com:vml" Requires="v">
                <p:oleObj spid="_x0000_s2105" name="Equation" r:id="rId3" imgW="596880" imgH="698400" progId="Equation.3">
                  <p:embed/>
                </p:oleObj>
              </mc:Choice>
              <mc:Fallback>
                <p:oleObj name="Equation" r:id="rId3" imgW="596880" imgH="698400" progId="Equation.3">
                  <p:embed/>
                  <p:pic>
                    <p:nvPicPr>
                      <p:cNvPr id="6146" name="Object 3"/>
                      <p:cNvPicPr>
                        <a:picLocks noChangeAspect="1" noChangeArrowheads="1"/>
                      </p:cNvPicPr>
                      <p:nvPr/>
                    </p:nvPicPr>
                    <p:blipFill>
                      <a:blip r:embed="rId4"/>
                      <a:srcRect/>
                      <a:stretch>
                        <a:fillRect/>
                      </a:stretch>
                    </p:blipFill>
                    <p:spPr bwMode="auto">
                      <a:xfrm>
                        <a:off x="8049639" y="457200"/>
                        <a:ext cx="1133475"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nvPr>
        </p:nvGraphicFramePr>
        <p:xfrm>
          <a:off x="9418063" y="457200"/>
          <a:ext cx="1274762" cy="1328738"/>
        </p:xfrm>
        <a:graphic>
          <a:graphicData uri="http://schemas.openxmlformats.org/presentationml/2006/ole">
            <mc:AlternateContent xmlns:mc="http://schemas.openxmlformats.org/markup-compatibility/2006">
              <mc:Choice xmlns:v="urn:schemas-microsoft-com:vml" Requires="v">
                <p:oleObj spid="_x0000_s2106" name="Equation" r:id="rId5" imgW="672840" imgH="698400" progId="Equation.3">
                  <p:embed/>
                </p:oleObj>
              </mc:Choice>
              <mc:Fallback>
                <p:oleObj name="Equation" r:id="rId5" imgW="672840" imgH="698400" progId="Equation.3">
                  <p:embed/>
                  <p:pic>
                    <p:nvPicPr>
                      <p:cNvPr id="6147" name="Object 3"/>
                      <p:cNvPicPr>
                        <a:picLocks noChangeAspect="1" noChangeArrowheads="1"/>
                      </p:cNvPicPr>
                      <p:nvPr/>
                    </p:nvPicPr>
                    <p:blipFill>
                      <a:blip r:embed="rId6"/>
                      <a:srcRect/>
                      <a:stretch>
                        <a:fillRect/>
                      </a:stretch>
                    </p:blipFill>
                    <p:spPr bwMode="auto">
                      <a:xfrm>
                        <a:off x="9418063" y="457200"/>
                        <a:ext cx="1274762"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3"/>
          <p:cNvGraphicFramePr>
            <a:graphicFrameLocks noChangeAspect="1"/>
          </p:cNvGraphicFramePr>
          <p:nvPr/>
        </p:nvGraphicFramePr>
        <p:xfrm>
          <a:off x="8001001" y="2209801"/>
          <a:ext cx="1108075" cy="1401763"/>
        </p:xfrm>
        <a:graphic>
          <a:graphicData uri="http://schemas.openxmlformats.org/presentationml/2006/ole">
            <mc:AlternateContent xmlns:mc="http://schemas.openxmlformats.org/markup-compatibility/2006">
              <mc:Choice xmlns:v="urn:schemas-microsoft-com:vml" Requires="v">
                <p:oleObj spid="_x0000_s2107" name="Equation" r:id="rId7" imgW="583920" imgH="736560" progId="Equation.3">
                  <p:embed/>
                </p:oleObj>
              </mc:Choice>
              <mc:Fallback>
                <p:oleObj name="Equation" r:id="rId7" imgW="583920" imgH="736560" progId="Equation.3">
                  <p:embed/>
                  <p:pic>
                    <p:nvPicPr>
                      <p:cNvPr id="614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1" y="2209801"/>
                        <a:ext cx="1108075" cy="140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3"/>
          <p:cNvGraphicFramePr>
            <a:graphicFrameLocks noChangeAspect="1"/>
          </p:cNvGraphicFramePr>
          <p:nvPr/>
        </p:nvGraphicFramePr>
        <p:xfrm>
          <a:off x="7543801" y="3810001"/>
          <a:ext cx="2047875" cy="1787525"/>
        </p:xfrm>
        <a:graphic>
          <a:graphicData uri="http://schemas.openxmlformats.org/presentationml/2006/ole">
            <mc:AlternateContent xmlns:mc="http://schemas.openxmlformats.org/markup-compatibility/2006">
              <mc:Choice xmlns:v="urn:schemas-microsoft-com:vml" Requires="v">
                <p:oleObj spid="_x0000_s2108" name="Equation" r:id="rId9" imgW="1079280" imgH="939600" progId="Equation.3">
                  <p:embed/>
                </p:oleObj>
              </mc:Choice>
              <mc:Fallback>
                <p:oleObj name="Equation" r:id="rId9" imgW="1079280" imgH="939600" progId="Equation.3">
                  <p:embed/>
                  <p:pic>
                    <p:nvPicPr>
                      <p:cNvPr id="6149"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3810001"/>
                        <a:ext cx="2047875" cy="178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3"/>
          <p:cNvGraphicFramePr>
            <a:graphicFrameLocks noChangeAspect="1"/>
          </p:cNvGraphicFramePr>
          <p:nvPr>
            <p:extLst/>
          </p:nvPr>
        </p:nvGraphicFramePr>
        <p:xfrm>
          <a:off x="9296401" y="2286001"/>
          <a:ext cx="1227137" cy="1401763"/>
        </p:xfrm>
        <a:graphic>
          <a:graphicData uri="http://schemas.openxmlformats.org/presentationml/2006/ole">
            <mc:AlternateContent xmlns:mc="http://schemas.openxmlformats.org/markup-compatibility/2006">
              <mc:Choice xmlns:v="urn:schemas-microsoft-com:vml" Requires="v">
                <p:oleObj spid="_x0000_s2109" name="Equation" r:id="rId11" imgW="647640" imgH="736560" progId="Equation.3">
                  <p:embed/>
                </p:oleObj>
              </mc:Choice>
              <mc:Fallback>
                <p:oleObj name="Equation" r:id="rId11" imgW="647640" imgH="736560" progId="Equation.3">
                  <p:embed/>
                  <p:pic>
                    <p:nvPicPr>
                      <p:cNvPr id="615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401" y="2286001"/>
                        <a:ext cx="1227137" cy="140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TextBox 9"/>
          <p:cNvSpPr txBox="1">
            <a:spLocks noChangeArrowheads="1"/>
          </p:cNvSpPr>
          <p:nvPr/>
        </p:nvSpPr>
        <p:spPr bwMode="auto">
          <a:xfrm>
            <a:off x="1524000" y="6488114"/>
            <a:ext cx="9334500" cy="369887"/>
          </a:xfrm>
          <a:prstGeom prst="rect">
            <a:avLst/>
          </a:prstGeom>
          <a:noFill/>
          <a:ln w="9525">
            <a:noFill/>
            <a:miter lim="800000"/>
            <a:headEnd/>
            <a:tailEnd/>
          </a:ln>
        </p:spPr>
        <p:txBody>
          <a:bodyPr wrap="none">
            <a:spAutoFit/>
          </a:bodyPr>
          <a:lstStyle/>
          <a:p>
            <a:r>
              <a:rPr lang="en-US" dirty="0"/>
              <a:t>Code: </a:t>
            </a:r>
            <a:r>
              <a:rPr lang="en-US" dirty="0">
                <a:hlinkClick r:id="rId13"/>
              </a:rPr>
              <a:t>http://www.robots.ox.ac.uk/~vgg/hzbook/code/vgg_multiview/vgg_X_from_xP_lin.m</a:t>
            </a:r>
            <a:endParaRPr lang="en-US" dirty="0"/>
          </a:p>
        </p:txBody>
      </p:sp>
    </p:spTree>
    <p:extLst>
      <p:ext uri="{BB962C8B-B14F-4D97-AF65-F5344CB8AC3E}">
        <p14:creationId xmlns:p14="http://schemas.microsoft.com/office/powerpoint/2010/main" val="16641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Structure </a:t>
            </a:r>
            <a:r>
              <a:rPr lang="en-US" dirty="0" smtClean="0"/>
              <a:t>from Motion (</a:t>
            </a:r>
            <a:r>
              <a:rPr lang="en-US" dirty="0" err="1" smtClean="0"/>
              <a:t>SfM</a:t>
            </a:r>
            <a:r>
              <a:rPr lang="en-US" dirty="0" smtClean="0"/>
              <a:t>)</a:t>
            </a:r>
            <a:endParaRPr lang="en-US" dirty="0"/>
          </a:p>
        </p:txBody>
      </p:sp>
      <p:pic>
        <p:nvPicPr>
          <p:cNvPr id="4" name="colosseu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a:stretch>
            <a:fillRect/>
          </a:stretch>
        </p:blipFill>
        <p:spPr>
          <a:xfrm>
            <a:off x="1981200" y="1905000"/>
            <a:ext cx="8229600" cy="4754880"/>
          </a:xfrm>
        </p:spPr>
      </p:pic>
      <p:sp>
        <p:nvSpPr>
          <p:cNvPr id="5" name="TextBox 4"/>
          <p:cNvSpPr txBox="1"/>
          <p:nvPr/>
        </p:nvSpPr>
        <p:spPr>
          <a:xfrm>
            <a:off x="2217727" y="1148090"/>
            <a:ext cx="7756547" cy="523220"/>
          </a:xfrm>
          <a:prstGeom prst="rect">
            <a:avLst/>
          </a:prstGeom>
          <a:noFill/>
        </p:spPr>
        <p:txBody>
          <a:bodyPr wrap="none" rtlCol="0">
            <a:spAutoFit/>
          </a:bodyPr>
          <a:lstStyle/>
          <a:p>
            <a:r>
              <a:rPr lang="en-US" sz="2800" dirty="0">
                <a:latin typeface="+mj-lt"/>
              </a:rPr>
              <a:t>Goal: Solve for camera poses and 3D points in scene</a:t>
            </a:r>
            <a:endParaRPr lang="en-US" sz="2800" dirty="0">
              <a:latin typeface="+mj-lt"/>
            </a:endParaRPr>
          </a:p>
        </p:txBody>
      </p:sp>
    </p:spTree>
    <p:extLst>
      <p:ext uri="{BB962C8B-B14F-4D97-AF65-F5344CB8AC3E}">
        <p14:creationId xmlns:p14="http://schemas.microsoft.com/office/powerpoint/2010/main" val="36411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Triangulation: Non-linear Solution</a:t>
            </a:r>
          </a:p>
        </p:txBody>
      </p:sp>
      <p:sp>
        <p:nvSpPr>
          <p:cNvPr id="3" name="Content Placeholder 2"/>
          <p:cNvSpPr>
            <a:spLocks noGrp="1"/>
          </p:cNvSpPr>
          <p:nvPr>
            <p:ph idx="1"/>
          </p:nvPr>
        </p:nvSpPr>
        <p:spPr>
          <a:xfrm>
            <a:off x="1828800" y="973441"/>
            <a:ext cx="8229600" cy="5135563"/>
          </a:xfrm>
        </p:spPr>
        <p:txBody>
          <a:bodyPr/>
          <a:lstStyle/>
          <a:p>
            <a:r>
              <a:rPr lang="en-US" dirty="0" smtClean="0"/>
              <a:t>Minimize projected error while satisfying</a:t>
            </a:r>
          </a:p>
          <a:p>
            <a:endParaRPr lang="en-US" dirty="0" smtClean="0"/>
          </a:p>
          <a:p>
            <a:endParaRPr lang="en-US" dirty="0" smtClean="0"/>
          </a:p>
          <a:p>
            <a:endParaRPr lang="en-US" dirty="0" smtClean="0"/>
          </a:p>
          <a:p>
            <a:endParaRPr lang="en-US" dirty="0" smtClean="0"/>
          </a:p>
          <a:p>
            <a:endParaRPr lang="en-US" dirty="0" smtClean="0"/>
          </a:p>
        </p:txBody>
      </p:sp>
      <p:pic>
        <p:nvPicPr>
          <p:cNvPr id="136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03"/>
          <a:stretch/>
        </p:blipFill>
        <p:spPr bwMode="auto">
          <a:xfrm>
            <a:off x="2590800" y="2971800"/>
            <a:ext cx="6209336" cy="343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99062" y="6615099"/>
            <a:ext cx="6996274" cy="276999"/>
          </a:xfrm>
          <a:prstGeom prst="rect">
            <a:avLst/>
          </a:prstGeom>
          <a:noFill/>
        </p:spPr>
        <p:txBody>
          <a:bodyPr wrap="none" rtlCol="0">
            <a:spAutoFit/>
          </a:bodyPr>
          <a:lstStyle/>
          <a:p>
            <a:r>
              <a:rPr lang="en-US" sz="1200" dirty="0"/>
              <a:t>Figure source: Robertson and </a:t>
            </a:r>
            <a:r>
              <a:rPr lang="en-US" sz="1200" dirty="0" err="1"/>
              <a:t>Cipolla</a:t>
            </a:r>
            <a:r>
              <a:rPr lang="en-US" sz="1200" dirty="0"/>
              <a:t> (</a:t>
            </a:r>
            <a:r>
              <a:rPr lang="en-US" sz="1200" dirty="0" err="1"/>
              <a:t>Chpt</a:t>
            </a:r>
            <a:r>
              <a:rPr lang="en-US" sz="1200" dirty="0"/>
              <a:t> 13 of Practical Image Processing and Computer Vision) </a:t>
            </a:r>
            <a:endParaRPr lang="en-US" sz="1200" dirty="0"/>
          </a:p>
        </p:txBody>
      </p:sp>
      <p:sp>
        <p:nvSpPr>
          <p:cNvPr id="6" name="Freeform 5"/>
          <p:cNvSpPr/>
          <p:nvPr/>
        </p:nvSpPr>
        <p:spPr>
          <a:xfrm>
            <a:off x="6993775" y="4957157"/>
            <a:ext cx="415636" cy="482139"/>
          </a:xfrm>
          <a:custGeom>
            <a:avLst/>
            <a:gdLst>
              <a:gd name="connsiteX0" fmla="*/ 415636 w 415636"/>
              <a:gd name="connsiteY0" fmla="*/ 232757 h 482139"/>
              <a:gd name="connsiteX1" fmla="*/ 99753 w 415636"/>
              <a:gd name="connsiteY1" fmla="*/ 0 h 482139"/>
              <a:gd name="connsiteX2" fmla="*/ 0 w 415636"/>
              <a:gd name="connsiteY2" fmla="*/ 182880 h 482139"/>
              <a:gd name="connsiteX3" fmla="*/ 116378 w 415636"/>
              <a:gd name="connsiteY3" fmla="*/ 482139 h 482139"/>
              <a:gd name="connsiteX4" fmla="*/ 399011 w 415636"/>
              <a:gd name="connsiteY4" fmla="*/ 315884 h 482139"/>
              <a:gd name="connsiteX5" fmla="*/ 415636 w 415636"/>
              <a:gd name="connsiteY5" fmla="*/ 232757 h 48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36" h="482139">
                <a:moveTo>
                  <a:pt x="415636" y="232757"/>
                </a:moveTo>
                <a:lnTo>
                  <a:pt x="99753" y="0"/>
                </a:lnTo>
                <a:lnTo>
                  <a:pt x="0" y="182880"/>
                </a:lnTo>
                <a:lnTo>
                  <a:pt x="116378" y="482139"/>
                </a:lnTo>
                <a:lnTo>
                  <a:pt x="399011" y="315884"/>
                </a:lnTo>
                <a:lnTo>
                  <a:pt x="415636" y="2327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TextBox 4"/>
              <p:cNvSpPr txBox="1"/>
              <p:nvPr/>
            </p:nvSpPr>
            <p:spPr>
              <a:xfrm>
                <a:off x="6982214" y="4996934"/>
                <a:ext cx="4438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acc>
                            <m:accPr>
                              <m:chr m:val="̂"/>
                              <m:ctrlPr>
                                <a:rPr lang="en-US" b="1" i="1" smtClean="0">
                                  <a:latin typeface="Cambria Math" panose="02040503050406030204" pitchFamily="18" charset="0"/>
                                </a:rPr>
                              </m:ctrlPr>
                            </m:accPr>
                            <m:e>
                              <m:r>
                                <a:rPr lang="en-US" b="1" i="1" smtClean="0">
                                  <a:latin typeface="Cambria Math"/>
                                </a:rPr>
                                <m:t>𝒙</m:t>
                              </m:r>
                            </m:e>
                          </m:acc>
                        </m:e>
                        <m:sup>
                          <m:r>
                            <a:rPr lang="en-US" b="1" i="1" smtClean="0">
                              <a:latin typeface="Cambria Math"/>
                            </a:rPr>
                            <m:t>′</m:t>
                          </m:r>
                        </m:sup>
                      </m:sSup>
                    </m:oMath>
                  </m:oMathPara>
                </a14:m>
                <a:endParaRPr lang="en-US" b="1" dirty="0">
                  <a:latin typeface="Times New Roman" pitchFamily="18" charset="0"/>
                  <a:cs typeface="Times New Roman"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6982214" y="4996934"/>
                <a:ext cx="443823" cy="369332"/>
              </a:xfrm>
              <a:prstGeom prst="rect">
                <a:avLst/>
              </a:prstGeom>
              <a:blipFill>
                <a:blip r:embed="rId4"/>
                <a:stretch>
                  <a:fillRect t="-5000" r="-6849"/>
                </a:stretch>
              </a:blipFill>
            </p:spPr>
            <p:txBody>
              <a:bodyPr/>
              <a:lstStyle/>
              <a:p>
                <a:r>
                  <a:rPr lang="en-US">
                    <a:noFill/>
                  </a:rPr>
                  <a:t> </a:t>
                </a:r>
              </a:p>
            </p:txBody>
          </p:sp>
        </mc:Fallback>
      </mc:AlternateContent>
      <p:sp>
        <p:nvSpPr>
          <p:cNvPr id="7" name="Freeform 6"/>
          <p:cNvSpPr/>
          <p:nvPr/>
        </p:nvSpPr>
        <p:spPr>
          <a:xfrm>
            <a:off x="7193280" y="4391891"/>
            <a:ext cx="432262" cy="432262"/>
          </a:xfrm>
          <a:custGeom>
            <a:avLst/>
            <a:gdLst>
              <a:gd name="connsiteX0" fmla="*/ 33251 w 432262"/>
              <a:gd name="connsiteY0" fmla="*/ 0 h 432262"/>
              <a:gd name="connsiteX1" fmla="*/ 0 w 432262"/>
              <a:gd name="connsiteY1" fmla="*/ 382385 h 432262"/>
              <a:gd name="connsiteX2" fmla="*/ 249382 w 432262"/>
              <a:gd name="connsiteY2" fmla="*/ 299258 h 432262"/>
              <a:gd name="connsiteX3" fmla="*/ 266007 w 432262"/>
              <a:gd name="connsiteY3" fmla="*/ 432262 h 432262"/>
              <a:gd name="connsiteX4" fmla="*/ 415636 w 432262"/>
              <a:gd name="connsiteY4" fmla="*/ 432262 h 432262"/>
              <a:gd name="connsiteX5" fmla="*/ 432262 w 432262"/>
              <a:gd name="connsiteY5" fmla="*/ 216131 h 432262"/>
              <a:gd name="connsiteX6" fmla="*/ 66502 w 432262"/>
              <a:gd name="connsiteY6" fmla="*/ 49876 h 432262"/>
              <a:gd name="connsiteX7" fmla="*/ 66502 w 432262"/>
              <a:gd name="connsiteY7" fmla="*/ 49876 h 432262"/>
              <a:gd name="connsiteX8" fmla="*/ 33251 w 432262"/>
              <a:gd name="connsiteY8" fmla="*/ 66502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262" h="432262">
                <a:moveTo>
                  <a:pt x="33251" y="0"/>
                </a:moveTo>
                <a:lnTo>
                  <a:pt x="0" y="382385"/>
                </a:lnTo>
                <a:lnTo>
                  <a:pt x="249382" y="299258"/>
                </a:lnTo>
                <a:lnTo>
                  <a:pt x="266007" y="432262"/>
                </a:lnTo>
                <a:lnTo>
                  <a:pt x="415636" y="432262"/>
                </a:lnTo>
                <a:lnTo>
                  <a:pt x="432262" y="216131"/>
                </a:lnTo>
                <a:lnTo>
                  <a:pt x="66502" y="49876"/>
                </a:lnTo>
                <a:lnTo>
                  <a:pt x="66502" y="49876"/>
                </a:lnTo>
                <a:lnTo>
                  <a:pt x="33251" y="6650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5" name="TextBox 14"/>
              <p:cNvSpPr txBox="1"/>
              <p:nvPr/>
            </p:nvSpPr>
            <p:spPr>
              <a:xfrm>
                <a:off x="7184969" y="4421386"/>
                <a:ext cx="4438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𝒙</m:t>
                      </m:r>
                      <m:r>
                        <a:rPr lang="en-US" b="1" i="1" smtClean="0">
                          <a:latin typeface="Cambria Math"/>
                        </a:rPr>
                        <m:t>′</m:t>
                      </m:r>
                    </m:oMath>
                  </m:oMathPara>
                </a14:m>
                <a:endParaRPr lang="en-US" b="1" dirty="0">
                  <a:latin typeface="Times New Roman" pitchFamily="18" charset="0"/>
                  <a:cs typeface="Times New Roman"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7184969" y="4421386"/>
                <a:ext cx="443823" cy="369332"/>
              </a:xfrm>
              <a:prstGeom prst="rect">
                <a:avLst/>
              </a:prstGeom>
              <a:blipFill>
                <a:blip r:embed="rId5"/>
                <a:stretch>
                  <a:fillRect/>
                </a:stretch>
              </a:blipFill>
            </p:spPr>
            <p:txBody>
              <a:bodyPr/>
              <a:lstStyle/>
              <a:p>
                <a:r>
                  <a:rPr lang="en-US">
                    <a:noFill/>
                  </a:rPr>
                  <a:t> </a:t>
                </a:r>
              </a:p>
            </p:txBody>
          </p:sp>
        </mc:Fallback>
      </mc:AlternateContent>
      <p:sp>
        <p:nvSpPr>
          <p:cNvPr id="17" name="Freeform 16"/>
          <p:cNvSpPr/>
          <p:nvPr/>
        </p:nvSpPr>
        <p:spPr>
          <a:xfrm>
            <a:off x="3870958" y="4428678"/>
            <a:ext cx="432262" cy="543061"/>
          </a:xfrm>
          <a:custGeom>
            <a:avLst/>
            <a:gdLst>
              <a:gd name="connsiteX0" fmla="*/ 33251 w 432262"/>
              <a:gd name="connsiteY0" fmla="*/ 0 h 432262"/>
              <a:gd name="connsiteX1" fmla="*/ 0 w 432262"/>
              <a:gd name="connsiteY1" fmla="*/ 382385 h 432262"/>
              <a:gd name="connsiteX2" fmla="*/ 249382 w 432262"/>
              <a:gd name="connsiteY2" fmla="*/ 299258 h 432262"/>
              <a:gd name="connsiteX3" fmla="*/ 266007 w 432262"/>
              <a:gd name="connsiteY3" fmla="*/ 432262 h 432262"/>
              <a:gd name="connsiteX4" fmla="*/ 415636 w 432262"/>
              <a:gd name="connsiteY4" fmla="*/ 432262 h 432262"/>
              <a:gd name="connsiteX5" fmla="*/ 432262 w 432262"/>
              <a:gd name="connsiteY5" fmla="*/ 216131 h 432262"/>
              <a:gd name="connsiteX6" fmla="*/ 66502 w 432262"/>
              <a:gd name="connsiteY6" fmla="*/ 49876 h 432262"/>
              <a:gd name="connsiteX7" fmla="*/ 66502 w 432262"/>
              <a:gd name="connsiteY7" fmla="*/ 49876 h 432262"/>
              <a:gd name="connsiteX8" fmla="*/ 33251 w 432262"/>
              <a:gd name="connsiteY8" fmla="*/ 66502 h 432262"/>
              <a:gd name="connsiteX0" fmla="*/ 33251 w 432262"/>
              <a:gd name="connsiteY0" fmla="*/ 0 h 440433"/>
              <a:gd name="connsiteX1" fmla="*/ 0 w 432262"/>
              <a:gd name="connsiteY1" fmla="*/ 382385 h 440433"/>
              <a:gd name="connsiteX2" fmla="*/ 133004 w 432262"/>
              <a:gd name="connsiteY2" fmla="*/ 440433 h 440433"/>
              <a:gd name="connsiteX3" fmla="*/ 266007 w 432262"/>
              <a:gd name="connsiteY3" fmla="*/ 432262 h 440433"/>
              <a:gd name="connsiteX4" fmla="*/ 415636 w 432262"/>
              <a:gd name="connsiteY4" fmla="*/ 432262 h 440433"/>
              <a:gd name="connsiteX5" fmla="*/ 432262 w 432262"/>
              <a:gd name="connsiteY5" fmla="*/ 216131 h 440433"/>
              <a:gd name="connsiteX6" fmla="*/ 66502 w 432262"/>
              <a:gd name="connsiteY6" fmla="*/ 49876 h 440433"/>
              <a:gd name="connsiteX7" fmla="*/ 66502 w 432262"/>
              <a:gd name="connsiteY7" fmla="*/ 49876 h 440433"/>
              <a:gd name="connsiteX8" fmla="*/ 33251 w 432262"/>
              <a:gd name="connsiteY8" fmla="*/ 66502 h 440433"/>
              <a:gd name="connsiteX0" fmla="*/ 33251 w 432262"/>
              <a:gd name="connsiteY0" fmla="*/ 0 h 440433"/>
              <a:gd name="connsiteX1" fmla="*/ 0 w 432262"/>
              <a:gd name="connsiteY1" fmla="*/ 382385 h 440433"/>
              <a:gd name="connsiteX2" fmla="*/ 133004 w 432262"/>
              <a:gd name="connsiteY2" fmla="*/ 440433 h 440433"/>
              <a:gd name="connsiteX3" fmla="*/ 266007 w 432262"/>
              <a:gd name="connsiteY3" fmla="*/ 432262 h 440433"/>
              <a:gd name="connsiteX4" fmla="*/ 349134 w 432262"/>
              <a:gd name="connsiteY4" fmla="*/ 404027 h 440433"/>
              <a:gd name="connsiteX5" fmla="*/ 432262 w 432262"/>
              <a:gd name="connsiteY5" fmla="*/ 216131 h 440433"/>
              <a:gd name="connsiteX6" fmla="*/ 66502 w 432262"/>
              <a:gd name="connsiteY6" fmla="*/ 49876 h 440433"/>
              <a:gd name="connsiteX7" fmla="*/ 66502 w 432262"/>
              <a:gd name="connsiteY7" fmla="*/ 49876 h 440433"/>
              <a:gd name="connsiteX8" fmla="*/ 33251 w 432262"/>
              <a:gd name="connsiteY8" fmla="*/ 66502 h 440433"/>
              <a:gd name="connsiteX0" fmla="*/ 33251 w 432262"/>
              <a:gd name="connsiteY0" fmla="*/ 20712 h 461145"/>
              <a:gd name="connsiteX1" fmla="*/ 0 w 432262"/>
              <a:gd name="connsiteY1" fmla="*/ 403097 h 461145"/>
              <a:gd name="connsiteX2" fmla="*/ 133004 w 432262"/>
              <a:gd name="connsiteY2" fmla="*/ 461145 h 461145"/>
              <a:gd name="connsiteX3" fmla="*/ 266007 w 432262"/>
              <a:gd name="connsiteY3" fmla="*/ 452974 h 461145"/>
              <a:gd name="connsiteX4" fmla="*/ 349134 w 432262"/>
              <a:gd name="connsiteY4" fmla="*/ 424739 h 461145"/>
              <a:gd name="connsiteX5" fmla="*/ 432262 w 432262"/>
              <a:gd name="connsiteY5" fmla="*/ 236843 h 461145"/>
              <a:gd name="connsiteX6" fmla="*/ 66502 w 432262"/>
              <a:gd name="connsiteY6" fmla="*/ 70588 h 461145"/>
              <a:gd name="connsiteX7" fmla="*/ 166254 w 432262"/>
              <a:gd name="connsiteY7" fmla="*/ 0 h 461145"/>
              <a:gd name="connsiteX8" fmla="*/ 33251 w 432262"/>
              <a:gd name="connsiteY8" fmla="*/ 87214 h 461145"/>
              <a:gd name="connsiteX0" fmla="*/ 33251 w 432262"/>
              <a:gd name="connsiteY0" fmla="*/ 20712 h 461145"/>
              <a:gd name="connsiteX1" fmla="*/ 0 w 432262"/>
              <a:gd name="connsiteY1" fmla="*/ 403097 h 461145"/>
              <a:gd name="connsiteX2" fmla="*/ 133004 w 432262"/>
              <a:gd name="connsiteY2" fmla="*/ 461145 h 461145"/>
              <a:gd name="connsiteX3" fmla="*/ 266007 w 432262"/>
              <a:gd name="connsiteY3" fmla="*/ 452974 h 461145"/>
              <a:gd name="connsiteX4" fmla="*/ 349134 w 432262"/>
              <a:gd name="connsiteY4" fmla="*/ 424739 h 461145"/>
              <a:gd name="connsiteX5" fmla="*/ 432262 w 432262"/>
              <a:gd name="connsiteY5" fmla="*/ 236843 h 461145"/>
              <a:gd name="connsiteX6" fmla="*/ 263239 w 432262"/>
              <a:gd name="connsiteY6" fmla="*/ 81705 h 461145"/>
              <a:gd name="connsiteX7" fmla="*/ 66502 w 432262"/>
              <a:gd name="connsiteY7" fmla="*/ 70588 h 461145"/>
              <a:gd name="connsiteX8" fmla="*/ 166254 w 432262"/>
              <a:gd name="connsiteY8" fmla="*/ 0 h 461145"/>
              <a:gd name="connsiteX9" fmla="*/ 33251 w 432262"/>
              <a:gd name="connsiteY9" fmla="*/ 87214 h 4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62" h="461145">
                <a:moveTo>
                  <a:pt x="33251" y="20712"/>
                </a:moveTo>
                <a:lnTo>
                  <a:pt x="0" y="403097"/>
                </a:lnTo>
                <a:lnTo>
                  <a:pt x="133004" y="461145"/>
                </a:lnTo>
                <a:lnTo>
                  <a:pt x="266007" y="452974"/>
                </a:lnTo>
                <a:lnTo>
                  <a:pt x="349134" y="424739"/>
                </a:lnTo>
                <a:lnTo>
                  <a:pt x="432262" y="236843"/>
                </a:lnTo>
                <a:cubicBezTo>
                  <a:pt x="395779" y="179671"/>
                  <a:pt x="324199" y="109414"/>
                  <a:pt x="263239" y="81705"/>
                </a:cubicBezTo>
                <a:cubicBezTo>
                  <a:pt x="202279" y="53996"/>
                  <a:pt x="82666" y="84206"/>
                  <a:pt x="66502" y="70588"/>
                </a:cubicBezTo>
                <a:cubicBezTo>
                  <a:pt x="50338" y="56971"/>
                  <a:pt x="133003" y="23529"/>
                  <a:pt x="166254" y="0"/>
                </a:cubicBezTo>
                <a:lnTo>
                  <a:pt x="33251" y="8721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465187" y="5011611"/>
            <a:ext cx="432262" cy="543061"/>
          </a:xfrm>
          <a:custGeom>
            <a:avLst/>
            <a:gdLst>
              <a:gd name="connsiteX0" fmla="*/ 33251 w 432262"/>
              <a:gd name="connsiteY0" fmla="*/ 0 h 432262"/>
              <a:gd name="connsiteX1" fmla="*/ 0 w 432262"/>
              <a:gd name="connsiteY1" fmla="*/ 382385 h 432262"/>
              <a:gd name="connsiteX2" fmla="*/ 249382 w 432262"/>
              <a:gd name="connsiteY2" fmla="*/ 299258 h 432262"/>
              <a:gd name="connsiteX3" fmla="*/ 266007 w 432262"/>
              <a:gd name="connsiteY3" fmla="*/ 432262 h 432262"/>
              <a:gd name="connsiteX4" fmla="*/ 415636 w 432262"/>
              <a:gd name="connsiteY4" fmla="*/ 432262 h 432262"/>
              <a:gd name="connsiteX5" fmla="*/ 432262 w 432262"/>
              <a:gd name="connsiteY5" fmla="*/ 216131 h 432262"/>
              <a:gd name="connsiteX6" fmla="*/ 66502 w 432262"/>
              <a:gd name="connsiteY6" fmla="*/ 49876 h 432262"/>
              <a:gd name="connsiteX7" fmla="*/ 66502 w 432262"/>
              <a:gd name="connsiteY7" fmla="*/ 49876 h 432262"/>
              <a:gd name="connsiteX8" fmla="*/ 33251 w 432262"/>
              <a:gd name="connsiteY8" fmla="*/ 66502 h 432262"/>
              <a:gd name="connsiteX0" fmla="*/ 33251 w 432262"/>
              <a:gd name="connsiteY0" fmla="*/ 0 h 440433"/>
              <a:gd name="connsiteX1" fmla="*/ 0 w 432262"/>
              <a:gd name="connsiteY1" fmla="*/ 382385 h 440433"/>
              <a:gd name="connsiteX2" fmla="*/ 133004 w 432262"/>
              <a:gd name="connsiteY2" fmla="*/ 440433 h 440433"/>
              <a:gd name="connsiteX3" fmla="*/ 266007 w 432262"/>
              <a:gd name="connsiteY3" fmla="*/ 432262 h 440433"/>
              <a:gd name="connsiteX4" fmla="*/ 415636 w 432262"/>
              <a:gd name="connsiteY4" fmla="*/ 432262 h 440433"/>
              <a:gd name="connsiteX5" fmla="*/ 432262 w 432262"/>
              <a:gd name="connsiteY5" fmla="*/ 216131 h 440433"/>
              <a:gd name="connsiteX6" fmla="*/ 66502 w 432262"/>
              <a:gd name="connsiteY6" fmla="*/ 49876 h 440433"/>
              <a:gd name="connsiteX7" fmla="*/ 66502 w 432262"/>
              <a:gd name="connsiteY7" fmla="*/ 49876 h 440433"/>
              <a:gd name="connsiteX8" fmla="*/ 33251 w 432262"/>
              <a:gd name="connsiteY8" fmla="*/ 66502 h 440433"/>
              <a:gd name="connsiteX0" fmla="*/ 33251 w 432262"/>
              <a:gd name="connsiteY0" fmla="*/ 0 h 440433"/>
              <a:gd name="connsiteX1" fmla="*/ 0 w 432262"/>
              <a:gd name="connsiteY1" fmla="*/ 382385 h 440433"/>
              <a:gd name="connsiteX2" fmla="*/ 133004 w 432262"/>
              <a:gd name="connsiteY2" fmla="*/ 440433 h 440433"/>
              <a:gd name="connsiteX3" fmla="*/ 266007 w 432262"/>
              <a:gd name="connsiteY3" fmla="*/ 432262 h 440433"/>
              <a:gd name="connsiteX4" fmla="*/ 349134 w 432262"/>
              <a:gd name="connsiteY4" fmla="*/ 404027 h 440433"/>
              <a:gd name="connsiteX5" fmla="*/ 432262 w 432262"/>
              <a:gd name="connsiteY5" fmla="*/ 216131 h 440433"/>
              <a:gd name="connsiteX6" fmla="*/ 66502 w 432262"/>
              <a:gd name="connsiteY6" fmla="*/ 49876 h 440433"/>
              <a:gd name="connsiteX7" fmla="*/ 66502 w 432262"/>
              <a:gd name="connsiteY7" fmla="*/ 49876 h 440433"/>
              <a:gd name="connsiteX8" fmla="*/ 33251 w 432262"/>
              <a:gd name="connsiteY8" fmla="*/ 66502 h 440433"/>
              <a:gd name="connsiteX0" fmla="*/ 33251 w 432262"/>
              <a:gd name="connsiteY0" fmla="*/ 20712 h 461145"/>
              <a:gd name="connsiteX1" fmla="*/ 0 w 432262"/>
              <a:gd name="connsiteY1" fmla="*/ 403097 h 461145"/>
              <a:gd name="connsiteX2" fmla="*/ 133004 w 432262"/>
              <a:gd name="connsiteY2" fmla="*/ 461145 h 461145"/>
              <a:gd name="connsiteX3" fmla="*/ 266007 w 432262"/>
              <a:gd name="connsiteY3" fmla="*/ 452974 h 461145"/>
              <a:gd name="connsiteX4" fmla="*/ 349134 w 432262"/>
              <a:gd name="connsiteY4" fmla="*/ 424739 h 461145"/>
              <a:gd name="connsiteX5" fmla="*/ 432262 w 432262"/>
              <a:gd name="connsiteY5" fmla="*/ 236843 h 461145"/>
              <a:gd name="connsiteX6" fmla="*/ 66502 w 432262"/>
              <a:gd name="connsiteY6" fmla="*/ 70588 h 461145"/>
              <a:gd name="connsiteX7" fmla="*/ 166254 w 432262"/>
              <a:gd name="connsiteY7" fmla="*/ 0 h 461145"/>
              <a:gd name="connsiteX8" fmla="*/ 33251 w 432262"/>
              <a:gd name="connsiteY8" fmla="*/ 87214 h 461145"/>
              <a:gd name="connsiteX0" fmla="*/ 33251 w 432262"/>
              <a:gd name="connsiteY0" fmla="*/ 20712 h 461145"/>
              <a:gd name="connsiteX1" fmla="*/ 0 w 432262"/>
              <a:gd name="connsiteY1" fmla="*/ 403097 h 461145"/>
              <a:gd name="connsiteX2" fmla="*/ 133004 w 432262"/>
              <a:gd name="connsiteY2" fmla="*/ 461145 h 461145"/>
              <a:gd name="connsiteX3" fmla="*/ 266007 w 432262"/>
              <a:gd name="connsiteY3" fmla="*/ 452974 h 461145"/>
              <a:gd name="connsiteX4" fmla="*/ 349134 w 432262"/>
              <a:gd name="connsiteY4" fmla="*/ 424739 h 461145"/>
              <a:gd name="connsiteX5" fmla="*/ 432262 w 432262"/>
              <a:gd name="connsiteY5" fmla="*/ 236843 h 461145"/>
              <a:gd name="connsiteX6" fmla="*/ 263239 w 432262"/>
              <a:gd name="connsiteY6" fmla="*/ 81705 h 461145"/>
              <a:gd name="connsiteX7" fmla="*/ 66502 w 432262"/>
              <a:gd name="connsiteY7" fmla="*/ 70588 h 461145"/>
              <a:gd name="connsiteX8" fmla="*/ 166254 w 432262"/>
              <a:gd name="connsiteY8" fmla="*/ 0 h 461145"/>
              <a:gd name="connsiteX9" fmla="*/ 33251 w 432262"/>
              <a:gd name="connsiteY9" fmla="*/ 87214 h 4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62" h="461145">
                <a:moveTo>
                  <a:pt x="33251" y="20712"/>
                </a:moveTo>
                <a:lnTo>
                  <a:pt x="0" y="403097"/>
                </a:lnTo>
                <a:lnTo>
                  <a:pt x="133004" y="461145"/>
                </a:lnTo>
                <a:lnTo>
                  <a:pt x="266007" y="452974"/>
                </a:lnTo>
                <a:lnTo>
                  <a:pt x="349134" y="424739"/>
                </a:lnTo>
                <a:lnTo>
                  <a:pt x="432262" y="236843"/>
                </a:lnTo>
                <a:cubicBezTo>
                  <a:pt x="395779" y="179671"/>
                  <a:pt x="324199" y="109414"/>
                  <a:pt x="263239" y="81705"/>
                </a:cubicBezTo>
                <a:cubicBezTo>
                  <a:pt x="202279" y="53996"/>
                  <a:pt x="82666" y="84206"/>
                  <a:pt x="66502" y="70588"/>
                </a:cubicBezTo>
                <a:cubicBezTo>
                  <a:pt x="50338" y="56971"/>
                  <a:pt x="133003" y="23529"/>
                  <a:pt x="166254" y="0"/>
                </a:cubicBezTo>
                <a:lnTo>
                  <a:pt x="33251" y="8721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p:cNvSpPr txBox="1"/>
              <p:nvPr/>
            </p:nvSpPr>
            <p:spPr>
              <a:xfrm>
                <a:off x="4365437" y="4963684"/>
                <a:ext cx="3792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𝒙</m:t>
                      </m:r>
                    </m:oMath>
                  </m:oMathPara>
                </a14:m>
                <a:endParaRPr lang="en-US" b="1" dirty="0">
                  <a:latin typeface="Times New Roman" pitchFamily="18" charset="0"/>
                  <a:cs typeface="Times New Roman"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4365437" y="4963684"/>
                <a:ext cx="37920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962401" y="4668906"/>
                <a:ext cx="3818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a:rPr>
                            <m:t>𝒙</m:t>
                          </m:r>
                        </m:e>
                      </m:acc>
                    </m:oMath>
                  </m:oMathPara>
                </a14:m>
                <a:endParaRPr lang="en-US" b="1" dirty="0">
                  <a:latin typeface="Times New Roman" pitchFamily="18" charset="0"/>
                  <a:cs typeface="Times New Roman" pitchFamily="18"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3962401" y="4668906"/>
                <a:ext cx="381835" cy="369332"/>
              </a:xfrm>
              <a:prstGeom prst="rect">
                <a:avLst/>
              </a:prstGeom>
              <a:blipFill>
                <a:blip r:embed="rId7"/>
                <a:stretch>
                  <a:fillRect t="-5000" r="-63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3166102" y="2008063"/>
                <a:ext cx="50642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𝑐𝑜𝑠𝑡</m:t>
                      </m:r>
                      <m:d>
                        <m:dPr>
                          <m:ctrlPr>
                            <a:rPr lang="en-US" sz="2400" i="1">
                              <a:latin typeface="Cambria Math" panose="02040503050406030204" pitchFamily="18" charset="0"/>
                            </a:rPr>
                          </m:ctrlPr>
                        </m:dPr>
                        <m:e>
                          <m:r>
                            <a:rPr lang="en-US" sz="2400" b="1" i="1">
                              <a:latin typeface="Cambria Math"/>
                            </a:rPr>
                            <m:t>𝑿</m:t>
                          </m:r>
                        </m:e>
                      </m:d>
                      <m:r>
                        <a:rPr lang="en-US" sz="2400" i="1">
                          <a:latin typeface="Cambria Math"/>
                        </a:rPr>
                        <m:t>=</m:t>
                      </m:r>
                      <m:r>
                        <a:rPr lang="en-US" sz="2400" i="1">
                          <a:latin typeface="Cambria Math"/>
                        </a:rPr>
                        <m:t>𝑑𝑖𝑠𝑡</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b="1" i="1">
                                  <a:latin typeface="Cambria Math"/>
                                </a:rPr>
                                <m:t>𝒙</m:t>
                              </m:r>
                              <m:r>
                                <a:rPr lang="en-US" sz="2400" i="1">
                                  <a:latin typeface="Cambria Math"/>
                                </a:rPr>
                                <m:t>,</m:t>
                              </m:r>
                              <m:acc>
                                <m:accPr>
                                  <m:chr m:val="̂"/>
                                  <m:ctrlPr>
                                    <a:rPr lang="en-US" sz="2400" i="1">
                                      <a:latin typeface="Cambria Math" panose="02040503050406030204" pitchFamily="18" charset="0"/>
                                    </a:rPr>
                                  </m:ctrlPr>
                                </m:accPr>
                                <m:e>
                                  <m:r>
                                    <a:rPr lang="en-US" sz="2400" b="1" i="1">
                                      <a:latin typeface="Cambria Math"/>
                                    </a:rPr>
                                    <m:t>𝒙</m:t>
                                  </m:r>
                                </m:e>
                              </m:acc>
                            </m:e>
                          </m:d>
                        </m:e>
                        <m:sup>
                          <m:r>
                            <a:rPr lang="en-US" sz="2400" i="1">
                              <a:latin typeface="Cambria Math"/>
                            </a:rPr>
                            <m:t>2</m:t>
                          </m:r>
                        </m:sup>
                      </m:sSup>
                      <m:r>
                        <a:rPr lang="en-US" sz="2400" i="1">
                          <a:latin typeface="Cambria Math"/>
                        </a:rPr>
                        <m:t>+</m:t>
                      </m:r>
                      <m:r>
                        <a:rPr lang="en-US" sz="2400" i="1">
                          <a:latin typeface="Cambria Math"/>
                        </a:rPr>
                        <m:t>𝑑𝑖𝑠𝑡</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b="1" i="1">
                                  <a:latin typeface="Cambria Math"/>
                                </a:rPr>
                                <m:t>𝒙</m:t>
                              </m:r>
                              <m:r>
                                <a:rPr lang="en-US" sz="2400" i="1">
                                  <a:latin typeface="Cambria Math"/>
                                </a:rPr>
                                <m:t>′</m:t>
                              </m:r>
                              <m:r>
                                <a:rPr lang="en-US" sz="2400" i="1">
                                  <a:latin typeface="Cambria Math"/>
                                </a:rPr>
                                <m:t>,</m:t>
                              </m:r>
                              <m:acc>
                                <m:accPr>
                                  <m:chr m:val="̂"/>
                                  <m:ctrlPr>
                                    <a:rPr lang="en-US" sz="2400" i="1">
                                      <a:latin typeface="Cambria Math" panose="02040503050406030204" pitchFamily="18" charset="0"/>
                                    </a:rPr>
                                  </m:ctrlPr>
                                </m:accPr>
                                <m:e>
                                  <m:r>
                                    <a:rPr lang="en-US" sz="2400" b="1" i="1">
                                      <a:latin typeface="Cambria Math"/>
                                    </a:rPr>
                                    <m:t>𝒙</m:t>
                                  </m:r>
                                </m:e>
                              </m:acc>
                              <m:r>
                                <a:rPr lang="en-US" sz="2400" i="1">
                                  <a:latin typeface="Cambria Math"/>
                                </a:rPr>
                                <m:t>′</m:t>
                              </m:r>
                            </m:e>
                          </m:d>
                        </m:e>
                        <m:sup>
                          <m:r>
                            <a:rPr lang="en-US" sz="2400" i="1">
                              <a:latin typeface="Cambria Math"/>
                            </a:rPr>
                            <m:t>2</m:t>
                          </m:r>
                        </m:sup>
                      </m:sSup>
                    </m:oMath>
                  </m:oMathPara>
                </a14:m>
                <a:endParaRPr lang="en-US" dirty="0">
                  <a:latin typeface="Times New Roman" pitchFamily="18" charset="0"/>
                  <a:cs typeface="Times New Roman"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3166102" y="2008063"/>
                <a:ext cx="5064270" cy="461665"/>
              </a:xfrm>
              <a:prstGeom prst="rect">
                <a:avLst/>
              </a:prstGeom>
              <a:blipFill>
                <a:blip r:embed="rId8"/>
                <a:stretch>
                  <a:fillRect t="-3947" r="-24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p:cNvSpPr txBox="1"/>
              <p:nvPr/>
            </p:nvSpPr>
            <p:spPr>
              <a:xfrm>
                <a:off x="2279565" y="1449187"/>
                <a:ext cx="1499962" cy="577209"/>
              </a:xfrm>
              <a:prstGeom prst="rect">
                <a:avLst/>
              </a:prstGeom>
              <a:noFill/>
            </p:spPr>
            <p:txBody>
              <a:bodyPr wrap="none" rtlCol="0">
                <a:spAutoFit/>
              </a:bodyPr>
              <a:lstStyle/>
              <a:p>
                <a14:m>
                  <m:oMath xmlns:m="http://schemas.openxmlformats.org/officeDocument/2006/math">
                    <m:sSup>
                      <m:sSupPr>
                        <m:ctrlPr>
                          <a:rPr lang="en-US" sz="2800" i="1">
                            <a:latin typeface="Cambria Math" panose="02040503050406030204" pitchFamily="18" charset="0"/>
                          </a:rPr>
                        </m:ctrlPr>
                      </m:sSupPr>
                      <m:e>
                        <m:sSup>
                          <m:sSupPr>
                            <m:ctrlPr>
                              <a:rPr lang="en-US" sz="2800" i="1">
                                <a:latin typeface="Cambria Math" panose="02040503050406030204" pitchFamily="18" charset="0"/>
                              </a:rPr>
                            </m:ctrlPr>
                          </m:sSupPr>
                          <m:e>
                            <m:acc>
                              <m:accPr>
                                <m:chr m:val="̂"/>
                                <m:ctrlPr>
                                  <a:rPr lang="en-US" sz="2800" i="1">
                                    <a:latin typeface="Cambria Math" panose="02040503050406030204" pitchFamily="18" charset="0"/>
                                  </a:rPr>
                                </m:ctrlPr>
                              </m:accPr>
                              <m:e>
                                <m:r>
                                  <a:rPr lang="en-US" sz="2800" b="1" i="1">
                                    <a:latin typeface="Cambria Math"/>
                                  </a:rPr>
                                  <m:t>𝒙</m:t>
                                </m:r>
                              </m:e>
                            </m:acc>
                          </m:e>
                          <m:sup>
                            <m:r>
                              <a:rPr lang="en-US" sz="2800" i="1">
                                <a:latin typeface="Cambria Math"/>
                              </a:rPr>
                              <m:t>′</m:t>
                            </m:r>
                          </m:sup>
                        </m:sSup>
                      </m:e>
                      <m:sup>
                        <m:r>
                          <a:rPr lang="en-US" sz="2800" i="1">
                            <a:latin typeface="Cambria Math"/>
                          </a:rPr>
                          <m:t>𝑇</m:t>
                        </m:r>
                      </m:sup>
                    </m:sSup>
                    <m:r>
                      <a:rPr lang="en-US" sz="2800" b="1" i="1">
                        <a:latin typeface="Cambria Math"/>
                      </a:rPr>
                      <m:t>𝑭</m:t>
                    </m:r>
                    <m:acc>
                      <m:accPr>
                        <m:chr m:val="̂"/>
                        <m:ctrlPr>
                          <a:rPr lang="en-US" sz="2800" b="1" i="1">
                            <a:latin typeface="Cambria Math" panose="02040503050406030204" pitchFamily="18" charset="0"/>
                          </a:rPr>
                        </m:ctrlPr>
                      </m:accPr>
                      <m:e>
                        <m:r>
                          <a:rPr lang="en-US" sz="2800" b="1" i="1">
                            <a:latin typeface="Cambria Math"/>
                          </a:rPr>
                          <m:t>𝒙</m:t>
                        </m:r>
                      </m:e>
                    </m:acc>
                  </m:oMath>
                </a14:m>
                <a:r>
                  <a:rPr lang="en-US" sz="2800" dirty="0">
                    <a:latin typeface="Times New Roman" pitchFamily="18" charset="0"/>
                    <a:cs typeface="Times New Roman" pitchFamily="18" charset="0"/>
                  </a:rPr>
                  <a:t>=0</a:t>
                </a:r>
                <a:endParaRPr lang="en-US" sz="2800" dirty="0">
                  <a:latin typeface="Times New Roman" pitchFamily="18" charset="0"/>
                  <a:cs typeface="Times New Roman" pitchFamily="18"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2279565" y="1449187"/>
                <a:ext cx="1499962" cy="577209"/>
              </a:xfrm>
              <a:prstGeom prst="rect">
                <a:avLst/>
              </a:prstGeom>
              <a:blipFill>
                <a:blip r:embed="rId9"/>
                <a:stretch>
                  <a:fillRect t="-2128" r="-7317" b="-29787"/>
                </a:stretch>
              </a:blipFill>
            </p:spPr>
            <p:txBody>
              <a:bodyPr/>
              <a:lstStyle/>
              <a:p>
                <a:r>
                  <a:rPr lang="en-US">
                    <a:noFill/>
                  </a:rPr>
                  <a:t> </a:t>
                </a:r>
              </a:p>
            </p:txBody>
          </p:sp>
        </mc:Fallback>
      </mc:AlternateContent>
    </p:spTree>
    <p:extLst>
      <p:ext uri="{BB962C8B-B14F-4D97-AF65-F5344CB8AC3E}">
        <p14:creationId xmlns:p14="http://schemas.microsoft.com/office/powerpoint/2010/main" val="3665937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mtClean="0"/>
              <a:t>Bundle adjustment</a:t>
            </a:r>
          </a:p>
        </p:txBody>
      </p:sp>
      <p:sp>
        <p:nvSpPr>
          <p:cNvPr id="24580" name="Rectangle 3"/>
          <p:cNvSpPr>
            <a:spLocks noGrp="1" noChangeArrowheads="1"/>
          </p:cNvSpPr>
          <p:nvPr>
            <p:ph type="body" idx="1"/>
          </p:nvPr>
        </p:nvSpPr>
        <p:spPr>
          <a:xfrm>
            <a:off x="1981200" y="990600"/>
            <a:ext cx="8229600" cy="1143000"/>
          </a:xfrm>
        </p:spPr>
        <p:txBody>
          <a:bodyPr>
            <a:normAutofit fontScale="85000" lnSpcReduction="10000"/>
          </a:bodyPr>
          <a:lstStyle/>
          <a:p>
            <a:pPr>
              <a:buFontTx/>
              <a:buChar char="•"/>
              <a:defRPr/>
            </a:pPr>
            <a:r>
              <a:rPr lang="en-US" dirty="0" smtClean="0"/>
              <a:t>Non-linear method for refining structure and motion</a:t>
            </a:r>
          </a:p>
          <a:p>
            <a:pPr>
              <a:buFontTx/>
              <a:buChar char="•"/>
              <a:defRPr/>
            </a:pPr>
            <a:r>
              <a:rPr lang="en-US" dirty="0" smtClean="0"/>
              <a:t>Minimizing </a:t>
            </a:r>
            <a:r>
              <a:rPr lang="en-US" dirty="0" err="1" smtClean="0"/>
              <a:t>reprojection</a:t>
            </a:r>
            <a:r>
              <a:rPr lang="en-US" dirty="0" smtClean="0"/>
              <a:t> error</a:t>
            </a:r>
          </a:p>
        </p:txBody>
      </p:sp>
      <p:graphicFrame>
        <p:nvGraphicFramePr>
          <p:cNvPr id="10242" name="Object 4"/>
          <p:cNvGraphicFramePr>
            <a:graphicFrameLocks noGrp="1" noChangeAspect="1"/>
          </p:cNvGraphicFramePr>
          <p:nvPr>
            <p:ph sz="half" idx="4294967295"/>
          </p:nvPr>
        </p:nvGraphicFramePr>
        <p:xfrm>
          <a:off x="3962401" y="1741488"/>
          <a:ext cx="4429125" cy="1154112"/>
        </p:xfrm>
        <a:graphic>
          <a:graphicData uri="http://schemas.openxmlformats.org/presentationml/2006/ole">
            <mc:AlternateContent xmlns:mc="http://schemas.openxmlformats.org/markup-compatibility/2006">
              <mc:Choice xmlns:v="urn:schemas-microsoft-com:vml" Requires="v">
                <p:oleObj spid="_x0000_s3086" name="Equation" r:id="rId4" imgW="1803240" imgH="469800" progId="Equation.3">
                  <p:embed/>
                </p:oleObj>
              </mc:Choice>
              <mc:Fallback>
                <p:oleObj name="Equation" r:id="rId4" imgW="1803240" imgH="469800" progId="Equation.3">
                  <p:embed/>
                  <p:pic>
                    <p:nvPicPr>
                      <p:cNvPr id="1024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1" y="1741488"/>
                        <a:ext cx="4429125" cy="1154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Line 10"/>
          <p:cNvSpPr>
            <a:spLocks noChangeShapeType="1"/>
          </p:cNvSpPr>
          <p:nvPr/>
        </p:nvSpPr>
        <p:spPr bwMode="auto">
          <a:xfrm flipV="1">
            <a:off x="3987801" y="3305176"/>
            <a:ext cx="1712913" cy="2290763"/>
          </a:xfrm>
          <a:prstGeom prst="line">
            <a:avLst/>
          </a:prstGeom>
          <a:noFill/>
          <a:ln w="9525">
            <a:solidFill>
              <a:schemeClr val="tx1"/>
            </a:solidFill>
            <a:round/>
            <a:headEnd/>
            <a:tailEnd/>
          </a:ln>
        </p:spPr>
        <p:txBody>
          <a:bodyPr/>
          <a:lstStyle/>
          <a:p>
            <a:endParaRPr lang="en-US"/>
          </a:p>
        </p:txBody>
      </p:sp>
      <p:sp>
        <p:nvSpPr>
          <p:cNvPr id="10246" name="Line 17"/>
          <p:cNvSpPr>
            <a:spLocks noChangeShapeType="1"/>
          </p:cNvSpPr>
          <p:nvPr/>
        </p:nvSpPr>
        <p:spPr bwMode="auto">
          <a:xfrm flipH="1" flipV="1">
            <a:off x="5700714" y="3305175"/>
            <a:ext cx="312737" cy="3200400"/>
          </a:xfrm>
          <a:prstGeom prst="line">
            <a:avLst/>
          </a:prstGeom>
          <a:noFill/>
          <a:ln w="9525">
            <a:solidFill>
              <a:schemeClr val="tx1"/>
            </a:solidFill>
            <a:round/>
            <a:headEnd/>
            <a:tailEnd/>
          </a:ln>
        </p:spPr>
        <p:txBody>
          <a:bodyPr/>
          <a:lstStyle/>
          <a:p>
            <a:endParaRPr lang="en-US"/>
          </a:p>
        </p:txBody>
      </p:sp>
      <p:sp>
        <p:nvSpPr>
          <p:cNvPr id="10247" name="Line 21"/>
          <p:cNvSpPr>
            <a:spLocks noChangeShapeType="1"/>
          </p:cNvSpPr>
          <p:nvPr/>
        </p:nvSpPr>
        <p:spPr bwMode="auto">
          <a:xfrm flipH="1" flipV="1">
            <a:off x="5700714" y="3305175"/>
            <a:ext cx="2492375" cy="2781300"/>
          </a:xfrm>
          <a:prstGeom prst="line">
            <a:avLst/>
          </a:prstGeom>
          <a:noFill/>
          <a:ln w="9525">
            <a:solidFill>
              <a:schemeClr val="tx1"/>
            </a:solidFill>
            <a:round/>
            <a:headEnd/>
            <a:tailEnd/>
          </a:ln>
        </p:spPr>
        <p:txBody>
          <a:bodyPr/>
          <a:lstStyle/>
          <a:p>
            <a:endParaRPr lang="en-US"/>
          </a:p>
        </p:txBody>
      </p:sp>
      <p:sp>
        <p:nvSpPr>
          <p:cNvPr id="10248" name="Rectangle 25"/>
          <p:cNvSpPr>
            <a:spLocks noChangeArrowheads="1"/>
          </p:cNvSpPr>
          <p:nvPr/>
        </p:nvSpPr>
        <p:spPr bwMode="auto">
          <a:xfrm>
            <a:off x="5294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10249" name="AutoShape 26"/>
          <p:cNvSpPr>
            <a:spLocks noChangeArrowheads="1"/>
          </p:cNvSpPr>
          <p:nvPr/>
        </p:nvSpPr>
        <p:spPr bwMode="auto">
          <a:xfrm rot="16200000">
            <a:off x="3770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250" name="AutoShape 27"/>
          <p:cNvSpPr>
            <a:spLocks noChangeArrowheads="1"/>
          </p:cNvSpPr>
          <p:nvPr/>
        </p:nvSpPr>
        <p:spPr bwMode="auto">
          <a:xfrm rot="5400000" flipH="1">
            <a:off x="6974682"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251" name="Oval 31"/>
          <p:cNvSpPr>
            <a:spLocks noChangeAspect="1" noChangeArrowheads="1"/>
          </p:cNvSpPr>
          <p:nvPr/>
        </p:nvSpPr>
        <p:spPr bwMode="auto">
          <a:xfrm>
            <a:off x="5649913" y="3308351"/>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2" name="Oval 37"/>
          <p:cNvSpPr>
            <a:spLocks noChangeAspect="1" noChangeArrowheads="1"/>
          </p:cNvSpPr>
          <p:nvPr/>
        </p:nvSpPr>
        <p:spPr bwMode="auto">
          <a:xfrm>
            <a:off x="4364038" y="4999039"/>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3" name="Oval 48"/>
          <p:cNvSpPr>
            <a:spLocks noChangeAspect="1" noChangeArrowheads="1"/>
          </p:cNvSpPr>
          <p:nvPr/>
        </p:nvSpPr>
        <p:spPr bwMode="auto">
          <a:xfrm>
            <a:off x="5895976" y="5614989"/>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4" name="Oval 49"/>
          <p:cNvSpPr>
            <a:spLocks noChangeAspect="1" noChangeArrowheads="1"/>
          </p:cNvSpPr>
          <p:nvPr/>
        </p:nvSpPr>
        <p:spPr bwMode="auto">
          <a:xfrm>
            <a:off x="7453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55" name="Rectangle 55"/>
          <p:cNvSpPr>
            <a:spLocks noChangeArrowheads="1"/>
          </p:cNvSpPr>
          <p:nvPr/>
        </p:nvSpPr>
        <p:spPr bwMode="auto">
          <a:xfrm>
            <a:off x="4456114" y="5003801"/>
            <a:ext cx="428625" cy="366713"/>
          </a:xfrm>
          <a:prstGeom prst="rect">
            <a:avLst/>
          </a:prstGeom>
          <a:noFill/>
          <a:ln w="9525">
            <a:noFill/>
            <a:miter lim="800000"/>
            <a:headEnd/>
            <a:tailEnd/>
          </a:ln>
        </p:spPr>
        <p:txBody>
          <a:bodyPr wrap="none">
            <a:spAutoFit/>
          </a:bodyPr>
          <a:lstStyle/>
          <a:p>
            <a:r>
              <a:rPr lang="en-US" b="1"/>
              <a:t>x</a:t>
            </a:r>
            <a:r>
              <a:rPr lang="en-US" baseline="-25000"/>
              <a:t>1</a:t>
            </a:r>
            <a:r>
              <a:rPr lang="en-US" i="1" baseline="-25000"/>
              <a:t>j</a:t>
            </a:r>
          </a:p>
        </p:txBody>
      </p:sp>
      <p:sp>
        <p:nvSpPr>
          <p:cNvPr id="10256" name="Rectangle 56"/>
          <p:cNvSpPr>
            <a:spLocks noChangeArrowheads="1"/>
          </p:cNvSpPr>
          <p:nvPr/>
        </p:nvSpPr>
        <p:spPr bwMode="auto">
          <a:xfrm>
            <a:off x="6019801" y="5537201"/>
            <a:ext cx="428625" cy="366713"/>
          </a:xfrm>
          <a:prstGeom prst="rect">
            <a:avLst/>
          </a:prstGeom>
          <a:noFill/>
          <a:ln w="9525">
            <a:noFill/>
            <a:miter lim="800000"/>
            <a:headEnd/>
            <a:tailEnd/>
          </a:ln>
        </p:spPr>
        <p:txBody>
          <a:bodyPr wrap="none">
            <a:spAutoFit/>
          </a:bodyPr>
          <a:lstStyle/>
          <a:p>
            <a:r>
              <a:rPr lang="en-US" b="1"/>
              <a:t>x</a:t>
            </a:r>
            <a:r>
              <a:rPr lang="en-US" baseline="-25000"/>
              <a:t>2</a:t>
            </a:r>
            <a:r>
              <a:rPr lang="en-US" i="1" baseline="-25000"/>
              <a:t>j</a:t>
            </a:r>
          </a:p>
        </p:txBody>
      </p:sp>
      <p:sp>
        <p:nvSpPr>
          <p:cNvPr id="10257" name="Rectangle 57"/>
          <p:cNvSpPr>
            <a:spLocks noChangeArrowheads="1"/>
          </p:cNvSpPr>
          <p:nvPr/>
        </p:nvSpPr>
        <p:spPr bwMode="auto">
          <a:xfrm>
            <a:off x="7580313" y="4930776"/>
            <a:ext cx="493712" cy="366713"/>
          </a:xfrm>
          <a:prstGeom prst="rect">
            <a:avLst/>
          </a:prstGeom>
          <a:noFill/>
          <a:ln w="9525">
            <a:noFill/>
            <a:miter lim="800000"/>
            <a:headEnd/>
            <a:tailEnd/>
          </a:ln>
        </p:spPr>
        <p:txBody>
          <a:bodyPr>
            <a:spAutoFit/>
          </a:bodyPr>
          <a:lstStyle/>
          <a:p>
            <a:r>
              <a:rPr lang="en-US" b="1"/>
              <a:t>x</a:t>
            </a:r>
            <a:r>
              <a:rPr lang="en-US" baseline="-25000"/>
              <a:t>3</a:t>
            </a:r>
            <a:r>
              <a:rPr lang="en-US" i="1" baseline="-25000"/>
              <a:t>j</a:t>
            </a:r>
          </a:p>
        </p:txBody>
      </p:sp>
      <p:sp>
        <p:nvSpPr>
          <p:cNvPr id="10258" name="Rectangle 58"/>
          <p:cNvSpPr>
            <a:spLocks noChangeArrowheads="1"/>
          </p:cNvSpPr>
          <p:nvPr/>
        </p:nvSpPr>
        <p:spPr bwMode="auto">
          <a:xfrm>
            <a:off x="5622925" y="2946401"/>
            <a:ext cx="369888" cy="366713"/>
          </a:xfrm>
          <a:prstGeom prst="rect">
            <a:avLst/>
          </a:prstGeom>
          <a:noFill/>
          <a:ln w="9525">
            <a:noFill/>
            <a:miter lim="800000"/>
            <a:headEnd/>
            <a:tailEnd/>
          </a:ln>
        </p:spPr>
        <p:txBody>
          <a:bodyPr wrap="none">
            <a:spAutoFit/>
          </a:bodyPr>
          <a:lstStyle/>
          <a:p>
            <a:r>
              <a:rPr lang="en-US" b="1"/>
              <a:t>X</a:t>
            </a:r>
            <a:r>
              <a:rPr lang="en-US" i="1" baseline="-25000"/>
              <a:t>j</a:t>
            </a:r>
          </a:p>
        </p:txBody>
      </p:sp>
      <p:sp>
        <p:nvSpPr>
          <p:cNvPr id="10259" name="Rectangle 59"/>
          <p:cNvSpPr>
            <a:spLocks noChangeArrowheads="1"/>
          </p:cNvSpPr>
          <p:nvPr/>
        </p:nvSpPr>
        <p:spPr bwMode="auto">
          <a:xfrm>
            <a:off x="3694114" y="5616576"/>
            <a:ext cx="420687" cy="366713"/>
          </a:xfrm>
          <a:prstGeom prst="rect">
            <a:avLst/>
          </a:prstGeom>
          <a:noFill/>
          <a:ln w="9525">
            <a:noFill/>
            <a:miter lim="800000"/>
            <a:headEnd/>
            <a:tailEnd/>
          </a:ln>
        </p:spPr>
        <p:txBody>
          <a:bodyPr wrap="none">
            <a:spAutoFit/>
          </a:bodyPr>
          <a:lstStyle/>
          <a:p>
            <a:r>
              <a:rPr lang="en-US" b="1"/>
              <a:t>P</a:t>
            </a:r>
            <a:r>
              <a:rPr lang="en-US" baseline="-25000"/>
              <a:t>1</a:t>
            </a:r>
            <a:endParaRPr lang="en-US" i="1" baseline="-25000"/>
          </a:p>
        </p:txBody>
      </p:sp>
      <p:sp>
        <p:nvSpPr>
          <p:cNvPr id="10260" name="Rectangle 60"/>
          <p:cNvSpPr>
            <a:spLocks noChangeArrowheads="1"/>
          </p:cNvSpPr>
          <p:nvPr/>
        </p:nvSpPr>
        <p:spPr bwMode="auto">
          <a:xfrm>
            <a:off x="6016625" y="6415088"/>
            <a:ext cx="420688" cy="366712"/>
          </a:xfrm>
          <a:prstGeom prst="rect">
            <a:avLst/>
          </a:prstGeom>
          <a:noFill/>
          <a:ln w="9525">
            <a:noFill/>
            <a:miter lim="800000"/>
            <a:headEnd/>
            <a:tailEnd/>
          </a:ln>
        </p:spPr>
        <p:txBody>
          <a:bodyPr wrap="none">
            <a:spAutoFit/>
          </a:bodyPr>
          <a:lstStyle/>
          <a:p>
            <a:r>
              <a:rPr lang="en-US" b="1"/>
              <a:t>P</a:t>
            </a:r>
            <a:r>
              <a:rPr lang="en-US" baseline="-25000"/>
              <a:t>2</a:t>
            </a:r>
            <a:endParaRPr lang="en-US" i="1" baseline="-25000"/>
          </a:p>
        </p:txBody>
      </p:sp>
      <p:sp>
        <p:nvSpPr>
          <p:cNvPr id="10261" name="Rectangle 61"/>
          <p:cNvSpPr>
            <a:spLocks noChangeArrowheads="1"/>
          </p:cNvSpPr>
          <p:nvPr/>
        </p:nvSpPr>
        <p:spPr bwMode="auto">
          <a:xfrm>
            <a:off x="8189914" y="6027738"/>
            <a:ext cx="420687" cy="366712"/>
          </a:xfrm>
          <a:prstGeom prst="rect">
            <a:avLst/>
          </a:prstGeom>
          <a:noFill/>
          <a:ln w="9525">
            <a:noFill/>
            <a:miter lim="800000"/>
            <a:headEnd/>
            <a:tailEnd/>
          </a:ln>
        </p:spPr>
        <p:txBody>
          <a:bodyPr wrap="none">
            <a:spAutoFit/>
          </a:bodyPr>
          <a:lstStyle/>
          <a:p>
            <a:r>
              <a:rPr lang="en-US" b="1"/>
              <a:t>P</a:t>
            </a:r>
            <a:r>
              <a:rPr lang="en-US" baseline="-25000"/>
              <a:t>3</a:t>
            </a:r>
            <a:endParaRPr lang="en-US" i="1" baseline="-25000"/>
          </a:p>
        </p:txBody>
      </p:sp>
      <p:sp>
        <p:nvSpPr>
          <p:cNvPr id="10262" name="Freeform 63"/>
          <p:cNvSpPr>
            <a:spLocks/>
          </p:cNvSpPr>
          <p:nvPr/>
        </p:nvSpPr>
        <p:spPr bwMode="auto">
          <a:xfrm>
            <a:off x="4002088" y="3649664"/>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10263" name="Freeform 64"/>
          <p:cNvSpPr>
            <a:spLocks/>
          </p:cNvSpPr>
          <p:nvPr/>
        </p:nvSpPr>
        <p:spPr bwMode="auto">
          <a:xfrm>
            <a:off x="6019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10264" name="Freeform 65"/>
          <p:cNvSpPr>
            <a:spLocks/>
          </p:cNvSpPr>
          <p:nvPr/>
        </p:nvSpPr>
        <p:spPr bwMode="auto">
          <a:xfrm>
            <a:off x="6180138" y="3243264"/>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10265" name="Oval 50"/>
          <p:cNvSpPr>
            <a:spLocks noChangeAspect="1" noChangeArrowheads="1"/>
          </p:cNvSpPr>
          <p:nvPr/>
        </p:nvSpPr>
        <p:spPr bwMode="auto">
          <a:xfrm>
            <a:off x="7580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66" name="Oval 30"/>
          <p:cNvSpPr>
            <a:spLocks noChangeAspect="1" noChangeArrowheads="1"/>
          </p:cNvSpPr>
          <p:nvPr/>
        </p:nvSpPr>
        <p:spPr bwMode="auto">
          <a:xfrm>
            <a:off x="8180388" y="6062664"/>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7" name="Oval 29"/>
          <p:cNvSpPr>
            <a:spLocks noChangeAspect="1" noChangeArrowheads="1"/>
          </p:cNvSpPr>
          <p:nvPr/>
        </p:nvSpPr>
        <p:spPr bwMode="auto">
          <a:xfrm>
            <a:off x="5986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8" name="Oval 28"/>
          <p:cNvSpPr>
            <a:spLocks noChangeAspect="1" noChangeArrowheads="1"/>
          </p:cNvSpPr>
          <p:nvPr/>
        </p:nvSpPr>
        <p:spPr bwMode="auto">
          <a:xfrm>
            <a:off x="3962401" y="5557839"/>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0269" name="Oval 44"/>
          <p:cNvSpPr>
            <a:spLocks noChangeAspect="1" noChangeArrowheads="1"/>
          </p:cNvSpPr>
          <p:nvPr/>
        </p:nvSpPr>
        <p:spPr bwMode="auto">
          <a:xfrm>
            <a:off x="5995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70" name="Oval 38"/>
          <p:cNvSpPr>
            <a:spLocks noChangeAspect="1" noChangeArrowheads="1"/>
          </p:cNvSpPr>
          <p:nvPr/>
        </p:nvSpPr>
        <p:spPr bwMode="auto">
          <a:xfrm>
            <a:off x="4433888" y="5081589"/>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10271" name="Rectangle 66"/>
          <p:cNvSpPr>
            <a:spLocks noChangeArrowheads="1"/>
          </p:cNvSpPr>
          <p:nvPr/>
        </p:nvSpPr>
        <p:spPr bwMode="auto">
          <a:xfrm>
            <a:off x="3770314" y="4716463"/>
            <a:ext cx="606425" cy="366712"/>
          </a:xfrm>
          <a:prstGeom prst="rect">
            <a:avLst/>
          </a:prstGeom>
          <a:noFill/>
          <a:ln w="9525">
            <a:noFill/>
            <a:miter lim="800000"/>
            <a:headEnd/>
            <a:tailEnd/>
          </a:ln>
        </p:spPr>
        <p:txBody>
          <a:bodyPr wrap="none">
            <a:spAutoFit/>
          </a:bodyPr>
          <a:lstStyle/>
          <a:p>
            <a:r>
              <a:rPr lang="en-US" b="1"/>
              <a:t>P</a:t>
            </a:r>
            <a:r>
              <a:rPr lang="en-US" baseline="-25000"/>
              <a:t>1</a:t>
            </a:r>
            <a:r>
              <a:rPr lang="en-US" b="1"/>
              <a:t>X</a:t>
            </a:r>
            <a:r>
              <a:rPr lang="en-US" i="1" baseline="-25000"/>
              <a:t>j</a:t>
            </a:r>
          </a:p>
        </p:txBody>
      </p:sp>
      <p:sp>
        <p:nvSpPr>
          <p:cNvPr id="10272" name="Rectangle 67"/>
          <p:cNvSpPr>
            <a:spLocks noChangeArrowheads="1"/>
          </p:cNvSpPr>
          <p:nvPr/>
        </p:nvSpPr>
        <p:spPr bwMode="auto">
          <a:xfrm>
            <a:off x="5297489" y="5478463"/>
            <a:ext cx="606425" cy="366712"/>
          </a:xfrm>
          <a:prstGeom prst="rect">
            <a:avLst/>
          </a:prstGeom>
          <a:noFill/>
          <a:ln w="9525">
            <a:noFill/>
            <a:miter lim="800000"/>
            <a:headEnd/>
            <a:tailEnd/>
          </a:ln>
        </p:spPr>
        <p:txBody>
          <a:bodyPr wrap="none">
            <a:spAutoFit/>
          </a:bodyPr>
          <a:lstStyle/>
          <a:p>
            <a:r>
              <a:rPr lang="en-US" b="1"/>
              <a:t>P</a:t>
            </a:r>
            <a:r>
              <a:rPr lang="en-US" baseline="-25000"/>
              <a:t>2</a:t>
            </a:r>
            <a:r>
              <a:rPr lang="en-US" b="1"/>
              <a:t>X</a:t>
            </a:r>
            <a:r>
              <a:rPr lang="en-US" i="1" baseline="-25000"/>
              <a:t>j</a:t>
            </a:r>
          </a:p>
        </p:txBody>
      </p:sp>
      <p:sp>
        <p:nvSpPr>
          <p:cNvPr id="10273" name="Rectangle 68"/>
          <p:cNvSpPr>
            <a:spLocks noChangeArrowheads="1"/>
          </p:cNvSpPr>
          <p:nvPr/>
        </p:nvSpPr>
        <p:spPr bwMode="auto">
          <a:xfrm>
            <a:off x="7050089" y="5311776"/>
            <a:ext cx="606425" cy="366713"/>
          </a:xfrm>
          <a:prstGeom prst="rect">
            <a:avLst/>
          </a:prstGeom>
          <a:noFill/>
          <a:ln w="9525">
            <a:noFill/>
            <a:miter lim="800000"/>
            <a:headEnd/>
            <a:tailEnd/>
          </a:ln>
        </p:spPr>
        <p:txBody>
          <a:bodyPr wrap="none">
            <a:spAutoFit/>
          </a:bodyPr>
          <a:lstStyle/>
          <a:p>
            <a:r>
              <a:rPr lang="en-US" b="1"/>
              <a:t>P</a:t>
            </a:r>
            <a:r>
              <a:rPr lang="en-US" baseline="-25000"/>
              <a:t>3</a:t>
            </a:r>
            <a:r>
              <a:rPr lang="en-US" b="1"/>
              <a:t>X</a:t>
            </a:r>
            <a:r>
              <a:rPr lang="en-US" i="1" baseline="-25000"/>
              <a:t>j</a:t>
            </a:r>
          </a:p>
        </p:txBody>
      </p:sp>
      <p:sp>
        <p:nvSpPr>
          <p:cNvPr id="2" name="TextBox 1"/>
          <p:cNvSpPr txBox="1"/>
          <p:nvPr/>
        </p:nvSpPr>
        <p:spPr>
          <a:xfrm>
            <a:off x="734038" y="3464998"/>
            <a:ext cx="2694962" cy="1477328"/>
          </a:xfrm>
          <a:prstGeom prst="rect">
            <a:avLst/>
          </a:prstGeom>
          <a:noFill/>
        </p:spPr>
        <p:txBody>
          <a:bodyPr wrap="square" rtlCol="0">
            <a:spAutoFit/>
          </a:bodyPr>
          <a:lstStyle/>
          <a:p>
            <a:r>
              <a:rPr lang="en-US" dirty="0" smtClean="0"/>
              <a:t>Ceres Solver</a:t>
            </a:r>
          </a:p>
          <a:p>
            <a:endParaRPr lang="en-US" dirty="0" smtClean="0">
              <a:solidFill>
                <a:srgbClr val="00B050"/>
              </a:solidFill>
            </a:endParaRPr>
          </a:p>
          <a:p>
            <a:r>
              <a:rPr lang="en-US" dirty="0" smtClean="0">
                <a:solidFill>
                  <a:srgbClr val="00B050"/>
                </a:solidFill>
              </a:rPr>
              <a:t>Use robust loss for </a:t>
            </a:r>
            <a:r>
              <a:rPr lang="en-US" dirty="0" err="1" smtClean="0">
                <a:solidFill>
                  <a:srgbClr val="00B050"/>
                </a:solidFill>
              </a:rPr>
              <a:t>reprojection</a:t>
            </a:r>
            <a:r>
              <a:rPr lang="en-US" dirty="0" smtClean="0">
                <a:solidFill>
                  <a:srgbClr val="00B050"/>
                </a:solidFill>
              </a:rPr>
              <a:t> error, such as Huber</a:t>
            </a:r>
            <a:endParaRPr lang="en-US" dirty="0">
              <a:solidFill>
                <a:srgbClr val="00B050"/>
              </a:solidFill>
            </a:endParaRPr>
          </a:p>
        </p:txBody>
      </p:sp>
    </p:spTree>
    <p:extLst>
      <p:ext uri="{BB962C8B-B14F-4D97-AF65-F5344CB8AC3E}">
        <p14:creationId xmlns:p14="http://schemas.microsoft.com/office/powerpoint/2010/main" val="3017489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grow reconstruction</a:t>
            </a:r>
            <a:endParaRPr lang="en-US" sz="3200" b="1" dirty="0"/>
          </a:p>
        </p:txBody>
      </p:sp>
      <p:sp>
        <p:nvSpPr>
          <p:cNvPr id="4" name="Oval 3"/>
          <p:cNvSpPr/>
          <p:nvPr/>
        </p:nvSpPr>
        <p:spPr>
          <a:xfrm>
            <a:off x="3204754" y="4135059"/>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1" y="4128526"/>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08564" y="4095870"/>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46211" y="4095870"/>
            <a:ext cx="235131" cy="235131"/>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44917" y="4095870"/>
            <a:ext cx="235131" cy="2351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8663" y="4128526"/>
            <a:ext cx="235131" cy="235131"/>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834843" y="4135055"/>
            <a:ext cx="235131" cy="23513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86303"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631810"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300781" y="5333574"/>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423362" y="5284590"/>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334299" y="4329223"/>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2930440" y="4370189"/>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2930439" y="4331000"/>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334298" y="4329223"/>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322319" y="4370189"/>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426129" y="4331000"/>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426128" y="4331000"/>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4"/>
          </p:cNvCxnSpPr>
          <p:nvPr/>
        </p:nvCxnSpPr>
        <p:spPr>
          <a:xfrm flipH="1" flipV="1">
            <a:off x="5663776" y="4331000"/>
            <a:ext cx="1081140"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075946" y="4331000"/>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744916" y="4331000"/>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6945615" y="4296567"/>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13567" y="5132672"/>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7860492" y="4363656"/>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106400" y="4252621"/>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8867499" y="4335752"/>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7966227" y="4363656"/>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p:cNvSpPr>
            <a:spLocks noGrp="1"/>
          </p:cNvSpPr>
          <p:nvPr>
            <p:ph idx="1"/>
          </p:nvPr>
        </p:nvSpPr>
        <p:spPr>
          <a:xfrm>
            <a:off x="1981200" y="961126"/>
            <a:ext cx="8839199" cy="2810371"/>
          </a:xfrm>
        </p:spPr>
        <p:txBody>
          <a:bodyPr>
            <a:normAutofit fontScale="62500" lnSpcReduction="20000"/>
          </a:bodyPr>
          <a:lstStyle/>
          <a:p>
            <a:pPr marL="514350" indent="-514350">
              <a:buFont typeface="+mj-lt"/>
              <a:buAutoNum type="arabicPeriod"/>
            </a:pPr>
            <a:r>
              <a:rPr lang="en-US" dirty="0" smtClean="0">
                <a:solidFill>
                  <a:srgbClr val="00B050"/>
                </a:solidFill>
              </a:rPr>
              <a:t>Sort images, e.g. by number of triangulated points</a:t>
            </a:r>
          </a:p>
          <a:p>
            <a:pPr marL="914400" lvl="1" indent="-514350">
              <a:buFont typeface="+mj-lt"/>
              <a:buAutoNum type="alphaLcPeriod"/>
            </a:pPr>
            <a:r>
              <a:rPr lang="en-US" dirty="0" smtClean="0"/>
              <a:t>Resection</a:t>
            </a:r>
            <a:r>
              <a:rPr lang="en-US" dirty="0" smtClean="0"/>
              <a:t>: solve pose for image(s) that have the most triangulated points</a:t>
            </a:r>
          </a:p>
          <a:p>
            <a:pPr marL="914400" lvl="1" indent="-514350">
              <a:buFont typeface="+mj-lt"/>
              <a:buAutoNum type="alphaLcPeriod"/>
            </a:pPr>
            <a:r>
              <a:rPr lang="en-US" dirty="0" smtClean="0"/>
              <a:t>Triangulate: solve for any new points </a:t>
            </a:r>
            <a:r>
              <a:rPr lang="en-US" dirty="0" smtClean="0"/>
              <a:t>viewed by at </a:t>
            </a:r>
            <a:r>
              <a:rPr lang="en-US" dirty="0" smtClean="0"/>
              <a:t>least two </a:t>
            </a:r>
            <a:r>
              <a:rPr lang="en-US" dirty="0" smtClean="0"/>
              <a:t>reconstructed cameras</a:t>
            </a:r>
            <a:endParaRPr lang="en-US" dirty="0" smtClean="0"/>
          </a:p>
          <a:p>
            <a:pPr marL="914400" lvl="1" indent="-514350">
              <a:buFont typeface="+mj-lt"/>
              <a:buAutoNum type="alphaLcPeriod"/>
            </a:pPr>
            <a:r>
              <a:rPr lang="en-US" dirty="0">
                <a:solidFill>
                  <a:srgbClr val="00B050"/>
                </a:solidFill>
              </a:rPr>
              <a:t>Remove 3D points </a:t>
            </a:r>
            <a:r>
              <a:rPr lang="en-US" dirty="0" smtClean="0">
                <a:solidFill>
                  <a:srgbClr val="00B050"/>
                </a:solidFill>
              </a:rPr>
              <a:t>that do not have enough baseline or too high </a:t>
            </a:r>
            <a:r>
              <a:rPr lang="en-US" dirty="0" err="1" smtClean="0">
                <a:solidFill>
                  <a:srgbClr val="00B050"/>
                </a:solidFill>
              </a:rPr>
              <a:t>reprojection</a:t>
            </a:r>
            <a:r>
              <a:rPr lang="en-US" dirty="0" smtClean="0">
                <a:solidFill>
                  <a:srgbClr val="00B050"/>
                </a:solidFill>
              </a:rPr>
              <a:t> error in any camera (optionally, split into multiple tracks)</a:t>
            </a:r>
            <a:endParaRPr lang="en-US" dirty="0" smtClean="0">
              <a:solidFill>
                <a:srgbClr val="00B050"/>
              </a:solidFill>
            </a:endParaRPr>
          </a:p>
          <a:p>
            <a:pPr marL="914400" lvl="1" indent="-514350">
              <a:buFont typeface="+mj-lt"/>
              <a:buAutoNum type="alphaLcPeriod"/>
            </a:pPr>
            <a:r>
              <a:rPr lang="en-US" dirty="0" smtClean="0"/>
              <a:t>Bundle adjust</a:t>
            </a:r>
          </a:p>
          <a:p>
            <a:pPr lvl="2"/>
            <a:r>
              <a:rPr lang="en-US" dirty="0">
                <a:solidFill>
                  <a:srgbClr val="00B050"/>
                </a:solidFill>
              </a:rPr>
              <a:t>O</a:t>
            </a:r>
            <a:r>
              <a:rPr lang="en-US" dirty="0" smtClean="0">
                <a:solidFill>
                  <a:srgbClr val="00B050"/>
                </a:solidFill>
              </a:rPr>
              <a:t>nly </a:t>
            </a:r>
            <a:r>
              <a:rPr lang="en-US" dirty="0" smtClean="0">
                <a:solidFill>
                  <a:srgbClr val="00B050"/>
                </a:solidFill>
              </a:rPr>
              <a:t>do full bundle adjust after some percent of new images are </a:t>
            </a:r>
            <a:r>
              <a:rPr lang="en-US" dirty="0" err="1" smtClean="0">
                <a:solidFill>
                  <a:srgbClr val="00B050"/>
                </a:solidFill>
              </a:rPr>
              <a:t>resectioned</a:t>
            </a:r>
            <a:r>
              <a:rPr lang="en-US" dirty="0" smtClean="0">
                <a:solidFill>
                  <a:srgbClr val="00B050"/>
                </a:solidFill>
              </a:rPr>
              <a:t> (huge time savings for large reconstructions)</a:t>
            </a:r>
            <a:endParaRPr lang="en-US" dirty="0" smtClean="0">
              <a:solidFill>
                <a:srgbClr val="00B050"/>
              </a:solidFill>
            </a:endParaRPr>
          </a:p>
          <a:p>
            <a:pPr marL="514350" indent="-514350">
              <a:buFont typeface="+mj-lt"/>
              <a:buAutoNum type="arabicPeriod"/>
            </a:pPr>
            <a:r>
              <a:rPr lang="en-US" dirty="0" smtClean="0"/>
              <a:t>Optionally, align with GPS from EXIF or ground control points (GCP)</a:t>
            </a:r>
          </a:p>
        </p:txBody>
      </p:sp>
      <p:sp>
        <p:nvSpPr>
          <p:cNvPr id="3" name="TextBox 2"/>
          <p:cNvSpPr txBox="1"/>
          <p:nvPr/>
        </p:nvSpPr>
        <p:spPr>
          <a:xfrm>
            <a:off x="1752601" y="6096001"/>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Tree>
    <p:extLst>
      <p:ext uri="{BB962C8B-B14F-4D97-AF65-F5344CB8AC3E}">
        <p14:creationId xmlns:p14="http://schemas.microsoft.com/office/powerpoint/2010/main" val="1765815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grow reconstruction</a:t>
            </a:r>
            <a:endParaRPr lang="en-US" sz="3200" b="1" dirty="0"/>
          </a:p>
        </p:txBody>
      </p:sp>
      <p:sp>
        <p:nvSpPr>
          <p:cNvPr id="4" name="Oval 3"/>
          <p:cNvSpPr/>
          <p:nvPr/>
        </p:nvSpPr>
        <p:spPr>
          <a:xfrm>
            <a:off x="3204754" y="4135059"/>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1" y="4128526"/>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08564" y="4095870"/>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46211" y="4095870"/>
            <a:ext cx="235131" cy="235131"/>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44917" y="4095870"/>
            <a:ext cx="235131" cy="23513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8663" y="4128526"/>
            <a:ext cx="235131" cy="235131"/>
          </a:xfrm>
          <a:prstGeom prst="ellipse">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834843" y="4135055"/>
            <a:ext cx="235131" cy="235131"/>
          </a:xfrm>
          <a:prstGeom prst="ellipse">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86303"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631810" y="5336841"/>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300781" y="5333574"/>
            <a:ext cx="888270" cy="5878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423362" y="5284590"/>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334299" y="4329223"/>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2930440" y="4370189"/>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2930439" y="4331000"/>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334298" y="4329223"/>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322319" y="4370189"/>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426129" y="4331000"/>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426128" y="4331000"/>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4"/>
          </p:cNvCxnSpPr>
          <p:nvPr/>
        </p:nvCxnSpPr>
        <p:spPr>
          <a:xfrm flipH="1" flipV="1">
            <a:off x="5663776" y="4331000"/>
            <a:ext cx="1081140"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075946" y="4331000"/>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744916" y="4331000"/>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6945615" y="4296567"/>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13567" y="5132672"/>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7860492" y="4363656"/>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106400" y="4252621"/>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8867499" y="4335752"/>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7966227" y="4363656"/>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52601" y="6096001"/>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
        <p:nvSpPr>
          <p:cNvPr id="33" name="Content Placeholder 2"/>
          <p:cNvSpPr>
            <a:spLocks noGrp="1"/>
          </p:cNvSpPr>
          <p:nvPr>
            <p:ph idx="1"/>
          </p:nvPr>
        </p:nvSpPr>
        <p:spPr>
          <a:xfrm>
            <a:off x="1981200" y="961126"/>
            <a:ext cx="8839199" cy="2810371"/>
          </a:xfrm>
        </p:spPr>
        <p:txBody>
          <a:bodyPr>
            <a:normAutofit fontScale="62500" lnSpcReduction="20000"/>
          </a:bodyPr>
          <a:lstStyle/>
          <a:p>
            <a:pPr marL="514350" indent="-514350">
              <a:buFont typeface="+mj-lt"/>
              <a:buAutoNum type="arabicPeriod"/>
            </a:pPr>
            <a:r>
              <a:rPr lang="en-US" dirty="0" smtClean="0">
                <a:solidFill>
                  <a:srgbClr val="00B050"/>
                </a:solidFill>
              </a:rPr>
              <a:t>Sort images, e.g. by number of triangulated points</a:t>
            </a:r>
          </a:p>
          <a:p>
            <a:pPr marL="914400" lvl="1" indent="-514350">
              <a:buFont typeface="+mj-lt"/>
              <a:buAutoNum type="alphaLcPeriod"/>
            </a:pPr>
            <a:r>
              <a:rPr lang="en-US" dirty="0" smtClean="0"/>
              <a:t>Resection</a:t>
            </a:r>
            <a:r>
              <a:rPr lang="en-US" dirty="0" smtClean="0"/>
              <a:t>: solve pose for image(s) that have the most triangulated points</a:t>
            </a:r>
          </a:p>
          <a:p>
            <a:pPr marL="914400" lvl="1" indent="-514350">
              <a:buFont typeface="+mj-lt"/>
              <a:buAutoNum type="alphaLcPeriod"/>
            </a:pPr>
            <a:r>
              <a:rPr lang="en-US" dirty="0" smtClean="0"/>
              <a:t>Triangulate: solve for any new points </a:t>
            </a:r>
            <a:r>
              <a:rPr lang="en-US" dirty="0" smtClean="0"/>
              <a:t>viewed by at </a:t>
            </a:r>
            <a:r>
              <a:rPr lang="en-US" dirty="0" smtClean="0"/>
              <a:t>least two </a:t>
            </a:r>
            <a:r>
              <a:rPr lang="en-US" dirty="0" smtClean="0"/>
              <a:t>reconstructed cameras</a:t>
            </a:r>
            <a:endParaRPr lang="en-US" dirty="0" smtClean="0"/>
          </a:p>
          <a:p>
            <a:pPr marL="914400" lvl="1" indent="-514350">
              <a:buFont typeface="+mj-lt"/>
              <a:buAutoNum type="alphaLcPeriod"/>
            </a:pPr>
            <a:r>
              <a:rPr lang="en-US" dirty="0">
                <a:solidFill>
                  <a:srgbClr val="00B050"/>
                </a:solidFill>
              </a:rPr>
              <a:t>Remove 3D points </a:t>
            </a:r>
            <a:r>
              <a:rPr lang="en-US" dirty="0" smtClean="0">
                <a:solidFill>
                  <a:srgbClr val="00B050"/>
                </a:solidFill>
              </a:rPr>
              <a:t>that do not have enough baseline or too high </a:t>
            </a:r>
            <a:r>
              <a:rPr lang="en-US" dirty="0" err="1" smtClean="0">
                <a:solidFill>
                  <a:srgbClr val="00B050"/>
                </a:solidFill>
              </a:rPr>
              <a:t>reprojection</a:t>
            </a:r>
            <a:r>
              <a:rPr lang="en-US" dirty="0" smtClean="0">
                <a:solidFill>
                  <a:srgbClr val="00B050"/>
                </a:solidFill>
              </a:rPr>
              <a:t> error in any camera (optionally, split into multiple tracks)</a:t>
            </a:r>
            <a:endParaRPr lang="en-US" dirty="0" smtClean="0">
              <a:solidFill>
                <a:srgbClr val="00B050"/>
              </a:solidFill>
            </a:endParaRPr>
          </a:p>
          <a:p>
            <a:pPr marL="914400" lvl="1" indent="-514350">
              <a:buFont typeface="+mj-lt"/>
              <a:buAutoNum type="alphaLcPeriod"/>
            </a:pPr>
            <a:r>
              <a:rPr lang="en-US" dirty="0" smtClean="0"/>
              <a:t>Bundle adjust</a:t>
            </a:r>
          </a:p>
          <a:p>
            <a:pPr lvl="2"/>
            <a:r>
              <a:rPr lang="en-US" dirty="0">
                <a:solidFill>
                  <a:srgbClr val="00B050"/>
                </a:solidFill>
              </a:rPr>
              <a:t>O</a:t>
            </a:r>
            <a:r>
              <a:rPr lang="en-US" dirty="0" smtClean="0">
                <a:solidFill>
                  <a:srgbClr val="00B050"/>
                </a:solidFill>
              </a:rPr>
              <a:t>nly </a:t>
            </a:r>
            <a:r>
              <a:rPr lang="en-US" dirty="0" smtClean="0">
                <a:solidFill>
                  <a:srgbClr val="00B050"/>
                </a:solidFill>
              </a:rPr>
              <a:t>do full bundle adjust after some percent of new images are </a:t>
            </a:r>
            <a:r>
              <a:rPr lang="en-US" dirty="0" err="1" smtClean="0">
                <a:solidFill>
                  <a:srgbClr val="00B050"/>
                </a:solidFill>
              </a:rPr>
              <a:t>resectioned</a:t>
            </a:r>
            <a:r>
              <a:rPr lang="en-US" dirty="0" smtClean="0">
                <a:solidFill>
                  <a:srgbClr val="00B050"/>
                </a:solidFill>
              </a:rPr>
              <a:t> (huge time savings for large reconstructions)</a:t>
            </a:r>
            <a:endParaRPr lang="en-US" dirty="0" smtClean="0">
              <a:solidFill>
                <a:srgbClr val="00B050"/>
              </a:solidFill>
            </a:endParaRPr>
          </a:p>
          <a:p>
            <a:pPr marL="514350" indent="-514350">
              <a:buFont typeface="+mj-lt"/>
              <a:buAutoNum type="arabicPeriod"/>
            </a:pPr>
            <a:r>
              <a:rPr lang="en-US" dirty="0" smtClean="0"/>
              <a:t>Optionally, align with GPS from EXIF or ground control points (GCP)</a:t>
            </a:r>
          </a:p>
        </p:txBody>
      </p:sp>
    </p:spTree>
    <p:extLst>
      <p:ext uri="{BB962C8B-B14F-4D97-AF65-F5344CB8AC3E}">
        <p14:creationId xmlns:p14="http://schemas.microsoft.com/office/powerpoint/2010/main" val="3513176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a:t>
            </a:r>
            <a:r>
              <a:rPr lang="en-US" dirty="0" err="1" smtClean="0"/>
              <a:t>SfM</a:t>
            </a:r>
            <a:r>
              <a:rPr lang="en-US" dirty="0" smtClean="0"/>
              <a:t> fail?</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Not enough images with enough overlap</a:t>
            </a:r>
          </a:p>
          <a:p>
            <a:pPr lvl="1"/>
            <a:r>
              <a:rPr lang="en-US" dirty="0" smtClean="0"/>
              <a:t>Disconnected reconstructions</a:t>
            </a:r>
          </a:p>
          <a:p>
            <a:endParaRPr lang="en-US" dirty="0"/>
          </a:p>
          <a:p>
            <a:r>
              <a:rPr lang="en-US" dirty="0" smtClean="0"/>
              <a:t>Featureless or reflecting surfaces</a:t>
            </a:r>
          </a:p>
          <a:p>
            <a:pPr lvl="1"/>
            <a:r>
              <a:rPr lang="en-US" dirty="0" smtClean="0"/>
              <a:t>No matches or bad matches</a:t>
            </a:r>
          </a:p>
          <a:p>
            <a:endParaRPr lang="en-US" dirty="0"/>
          </a:p>
          <a:p>
            <a:r>
              <a:rPr lang="en-US" dirty="0" smtClean="0"/>
              <a:t>Images with pure rotations</a:t>
            </a:r>
          </a:p>
          <a:p>
            <a:pPr lvl="1"/>
            <a:r>
              <a:rPr lang="en-US" dirty="0" smtClean="0"/>
              <a:t>Recovery of “F” can fail or bad pose reconstruction</a:t>
            </a:r>
          </a:p>
          <a:p>
            <a:endParaRPr lang="en-US" dirty="0"/>
          </a:p>
          <a:p>
            <a:r>
              <a:rPr lang="en-US" dirty="0" smtClean="0"/>
              <a:t>Repeated structures (buildings or bridges)</a:t>
            </a:r>
          </a:p>
          <a:p>
            <a:pPr lvl="1"/>
            <a:r>
              <a:rPr lang="en-US" dirty="0" smtClean="0"/>
              <a:t>Many consistent bad matches results in inconsistent reconstructions</a:t>
            </a:r>
            <a:endParaRPr lang="en-US" dirty="0"/>
          </a:p>
        </p:txBody>
      </p:sp>
    </p:spTree>
    <p:extLst>
      <p:ext uri="{BB962C8B-B14F-4D97-AF65-F5344CB8AC3E}">
        <p14:creationId xmlns:p14="http://schemas.microsoft.com/office/powerpoint/2010/main" val="3052474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194300" y="4014351"/>
            <a:ext cx="1371600" cy="1371600"/>
          </a:xfrm>
          <a:prstGeom prst="rect">
            <a:avLst/>
          </a:prstGeom>
          <a:noFill/>
          <a:ln>
            <a:noFill/>
          </a:ln>
        </p:spPr>
      </p:pic>
      <p:sp>
        <p:nvSpPr>
          <p:cNvPr id="55" name="Google Shape;55;p13"/>
          <p:cNvSpPr txBox="1">
            <a:spLocks noGrp="1"/>
          </p:cNvSpPr>
          <p:nvPr>
            <p:ph type="ctrTitle"/>
          </p:nvPr>
        </p:nvSpPr>
        <p:spPr>
          <a:xfrm>
            <a:off x="415600" y="1688996"/>
            <a:ext cx="11360800" cy="1507200"/>
          </a:xfrm>
          <a:prstGeom prst="rect">
            <a:avLst/>
          </a:prstGeom>
        </p:spPr>
        <p:txBody>
          <a:bodyPr spcFirstLastPara="1" wrap="square" lIns="121900" tIns="121900" rIns="121900" bIns="121900" anchor="b" anchorCtr="0">
            <a:noAutofit/>
          </a:bodyPr>
          <a:lstStyle/>
          <a:p>
            <a:r>
              <a:rPr lang="en" sz="4800" dirty="0">
                <a:solidFill>
                  <a:srgbClr val="FFFFFF"/>
                </a:solidFill>
                <a:latin typeface="Helvetica Neue Light"/>
                <a:ea typeface="Helvetica Neue Light"/>
                <a:cs typeface="Helvetica Neue Light"/>
                <a:sym typeface="Helvetica Neue Light"/>
              </a:rPr>
              <a:t>Improving Structure from Motion with Reliable Resectioning</a:t>
            </a:r>
            <a:endParaRPr sz="4800" dirty="0">
              <a:solidFill>
                <a:srgbClr val="FFFFFF"/>
              </a:solidFill>
              <a:latin typeface="Helvetica Neue Light"/>
              <a:ea typeface="Helvetica Neue Light"/>
              <a:cs typeface="Helvetica Neue Light"/>
              <a:sym typeface="Helvetica Neue Light"/>
            </a:endParaRPr>
          </a:p>
        </p:txBody>
      </p:sp>
      <p:pic>
        <p:nvPicPr>
          <p:cNvPr id="56" name="Google Shape;56;p13"/>
          <p:cNvPicPr preferRelativeResize="0"/>
          <p:nvPr/>
        </p:nvPicPr>
        <p:blipFill>
          <a:blip r:embed="rId4">
            <a:alphaModFix/>
          </a:blip>
          <a:stretch>
            <a:fillRect/>
          </a:stretch>
        </p:blipFill>
        <p:spPr>
          <a:xfrm>
            <a:off x="1977867" y="4014359"/>
            <a:ext cx="1352551" cy="1362075"/>
          </a:xfrm>
          <a:prstGeom prst="rect">
            <a:avLst/>
          </a:prstGeom>
          <a:noFill/>
          <a:ln>
            <a:noFill/>
          </a:ln>
        </p:spPr>
      </p:pic>
      <p:pic>
        <p:nvPicPr>
          <p:cNvPr id="57" name="Google Shape;57;p13"/>
          <p:cNvPicPr preferRelativeResize="0"/>
          <p:nvPr/>
        </p:nvPicPr>
        <p:blipFill>
          <a:blip r:embed="rId5">
            <a:alphaModFix/>
          </a:blip>
          <a:stretch>
            <a:fillRect/>
          </a:stretch>
        </p:blipFill>
        <p:spPr>
          <a:xfrm>
            <a:off x="8429767" y="4014359"/>
            <a:ext cx="1371600" cy="1362075"/>
          </a:xfrm>
          <a:prstGeom prst="rect">
            <a:avLst/>
          </a:prstGeom>
          <a:noFill/>
          <a:ln>
            <a:noFill/>
          </a:ln>
        </p:spPr>
      </p:pic>
      <p:sp>
        <p:nvSpPr>
          <p:cNvPr id="58" name="Google Shape;58;p13"/>
          <p:cNvSpPr txBox="1"/>
          <p:nvPr/>
        </p:nvSpPr>
        <p:spPr>
          <a:xfrm>
            <a:off x="1984233" y="5312067"/>
            <a:ext cx="1352400" cy="960400"/>
          </a:xfrm>
          <a:prstGeom prst="rect">
            <a:avLst/>
          </a:prstGeom>
          <a:noFill/>
          <a:ln>
            <a:noFill/>
          </a:ln>
        </p:spPr>
        <p:txBody>
          <a:bodyPr spcFirstLastPara="1" wrap="square" lIns="121900" tIns="121900" rIns="121900" bIns="121900" anchor="t" anchorCtr="0">
            <a:noAutofit/>
          </a:bodyPr>
          <a:lstStyle/>
          <a:p>
            <a:pPr algn="ctr" defTabSz="1219170" fontAlgn="auto">
              <a:lnSpc>
                <a:spcPct val="115000"/>
              </a:lnSpc>
              <a:spcBef>
                <a:spcPts val="0"/>
              </a:spcBef>
              <a:spcAft>
                <a:spcPts val="0"/>
              </a:spcAft>
              <a:buClr>
                <a:srgbClr val="000000"/>
              </a:buClr>
            </a:pPr>
            <a:r>
              <a:rPr lang="en" sz="933" kern="0">
                <a:solidFill>
                  <a:srgbClr val="CFE2F3"/>
                </a:solidFill>
                <a:latin typeface="Helvetica Neue Light"/>
                <a:ea typeface="Helvetica Neue Light"/>
                <a:cs typeface="Helvetica Neue Light"/>
                <a:sym typeface="Helvetica Neue Light"/>
              </a:rPr>
              <a:t>Rajbir Kataria​</a:t>
            </a:r>
            <a:endParaRPr sz="933" kern="0">
              <a:solidFill>
                <a:srgbClr val="CFE2F3"/>
              </a:solidFill>
              <a:latin typeface="Helvetica Neue Light"/>
              <a:ea typeface="Helvetica Neue Light"/>
              <a:cs typeface="Helvetica Neue Light"/>
              <a:sym typeface="Helvetica Neue Light"/>
            </a:endParaRPr>
          </a:p>
          <a:p>
            <a:pPr algn="ctr" defTabSz="1219170" fontAlgn="auto">
              <a:lnSpc>
                <a:spcPct val="115000"/>
              </a:lnSpc>
              <a:spcBef>
                <a:spcPts val="0"/>
              </a:spcBef>
              <a:spcAft>
                <a:spcPts val="0"/>
              </a:spcAft>
              <a:buClr>
                <a:srgbClr val="000000"/>
              </a:buClr>
            </a:pPr>
            <a:r>
              <a:rPr lang="en" sz="933" kern="0">
                <a:solidFill>
                  <a:srgbClr val="999999"/>
                </a:solidFill>
                <a:latin typeface="Helvetica Neue Light"/>
                <a:ea typeface="Helvetica Neue Light"/>
                <a:cs typeface="Helvetica Neue Light"/>
                <a:sym typeface="Helvetica Neue Light"/>
              </a:rPr>
              <a:t>University of Illinois Urbana-Champaign​</a:t>
            </a:r>
            <a:endParaRPr sz="933" kern="0">
              <a:solidFill>
                <a:srgbClr val="999999"/>
              </a:solidFill>
              <a:latin typeface="Helvetica Neue Light"/>
              <a:ea typeface="Helvetica Neue Light"/>
              <a:cs typeface="Helvetica Neue Light"/>
              <a:sym typeface="Helvetica Neue Light"/>
            </a:endParaRPr>
          </a:p>
        </p:txBody>
      </p:sp>
      <p:sp>
        <p:nvSpPr>
          <p:cNvPr id="59" name="Google Shape;59;p13"/>
          <p:cNvSpPr txBox="1"/>
          <p:nvPr/>
        </p:nvSpPr>
        <p:spPr>
          <a:xfrm>
            <a:off x="8429767" y="5312067"/>
            <a:ext cx="1371600" cy="960400"/>
          </a:xfrm>
          <a:prstGeom prst="rect">
            <a:avLst/>
          </a:prstGeom>
          <a:noFill/>
          <a:ln>
            <a:noFill/>
          </a:ln>
        </p:spPr>
        <p:txBody>
          <a:bodyPr spcFirstLastPara="1" wrap="square" lIns="121900" tIns="121900" rIns="121900" bIns="121900" anchor="t" anchorCtr="0">
            <a:noAutofit/>
          </a:bodyPr>
          <a:lstStyle/>
          <a:p>
            <a:pPr algn="ctr" defTabSz="1219170" fontAlgn="auto">
              <a:lnSpc>
                <a:spcPct val="115000"/>
              </a:lnSpc>
              <a:spcBef>
                <a:spcPts val="0"/>
              </a:spcBef>
              <a:spcAft>
                <a:spcPts val="0"/>
              </a:spcAft>
              <a:buClr>
                <a:srgbClr val="000000"/>
              </a:buClr>
            </a:pPr>
            <a:r>
              <a:rPr lang="en" sz="933" kern="0">
                <a:solidFill>
                  <a:srgbClr val="CFE2F3"/>
                </a:solidFill>
                <a:latin typeface="Helvetica Neue Light"/>
                <a:ea typeface="Helvetica Neue Light"/>
                <a:cs typeface="Helvetica Neue Light"/>
                <a:sym typeface="Helvetica Neue Light"/>
              </a:rPr>
              <a:t>Derek Hoiem</a:t>
            </a:r>
            <a:endParaRPr sz="933" kern="0">
              <a:solidFill>
                <a:srgbClr val="CFE2F3"/>
              </a:solidFill>
              <a:latin typeface="Helvetica Neue Light"/>
              <a:ea typeface="Helvetica Neue Light"/>
              <a:cs typeface="Helvetica Neue Light"/>
              <a:sym typeface="Helvetica Neue Light"/>
            </a:endParaRPr>
          </a:p>
          <a:p>
            <a:pPr algn="ctr" defTabSz="1219170" fontAlgn="auto">
              <a:lnSpc>
                <a:spcPct val="115000"/>
              </a:lnSpc>
              <a:spcBef>
                <a:spcPts val="0"/>
              </a:spcBef>
              <a:spcAft>
                <a:spcPts val="0"/>
              </a:spcAft>
              <a:buClr>
                <a:srgbClr val="000000"/>
              </a:buClr>
            </a:pPr>
            <a:r>
              <a:rPr lang="en" sz="933" kern="0">
                <a:solidFill>
                  <a:srgbClr val="999999"/>
                </a:solidFill>
                <a:latin typeface="Helvetica Neue Light"/>
                <a:ea typeface="Helvetica Neue Light"/>
                <a:cs typeface="Helvetica Neue Light"/>
                <a:sym typeface="Helvetica Neue Light"/>
              </a:rPr>
              <a:t>University of Illinois Urbana-Champaign​</a:t>
            </a:r>
            <a:endParaRPr sz="933" kern="0">
              <a:solidFill>
                <a:srgbClr val="999999"/>
              </a:solidFill>
              <a:latin typeface="Helvetica Neue Light"/>
              <a:ea typeface="Helvetica Neue Light"/>
              <a:cs typeface="Helvetica Neue Light"/>
              <a:sym typeface="Helvetica Neue Light"/>
            </a:endParaRPr>
          </a:p>
        </p:txBody>
      </p:sp>
      <p:sp>
        <p:nvSpPr>
          <p:cNvPr id="60" name="Google Shape;60;p13"/>
          <p:cNvSpPr txBox="1"/>
          <p:nvPr/>
        </p:nvSpPr>
        <p:spPr>
          <a:xfrm>
            <a:off x="5194300" y="5312067"/>
            <a:ext cx="1371600" cy="960400"/>
          </a:xfrm>
          <a:prstGeom prst="rect">
            <a:avLst/>
          </a:prstGeom>
          <a:noFill/>
          <a:ln>
            <a:noFill/>
          </a:ln>
        </p:spPr>
        <p:txBody>
          <a:bodyPr spcFirstLastPara="1" wrap="square" lIns="121900" tIns="121900" rIns="121900" bIns="121900" anchor="t" anchorCtr="0">
            <a:noAutofit/>
          </a:bodyPr>
          <a:lstStyle/>
          <a:p>
            <a:pPr algn="ctr" defTabSz="1219170" fontAlgn="auto">
              <a:lnSpc>
                <a:spcPct val="115000"/>
              </a:lnSpc>
              <a:spcBef>
                <a:spcPts val="0"/>
              </a:spcBef>
              <a:spcAft>
                <a:spcPts val="0"/>
              </a:spcAft>
              <a:buClr>
                <a:srgbClr val="000000"/>
              </a:buClr>
            </a:pPr>
            <a:r>
              <a:rPr lang="en" sz="933" kern="0">
                <a:solidFill>
                  <a:srgbClr val="CFE2F3"/>
                </a:solidFill>
                <a:latin typeface="Helvetica Neue Light"/>
                <a:ea typeface="Helvetica Neue Light"/>
                <a:cs typeface="Helvetica Neue Light"/>
                <a:sym typeface="Helvetica Neue Light"/>
              </a:rPr>
              <a:t>Joseph DeGol</a:t>
            </a:r>
            <a:endParaRPr sz="933" kern="0">
              <a:solidFill>
                <a:srgbClr val="CFE2F3"/>
              </a:solidFill>
              <a:latin typeface="Helvetica Neue Light"/>
              <a:ea typeface="Helvetica Neue Light"/>
              <a:cs typeface="Helvetica Neue Light"/>
              <a:sym typeface="Helvetica Neue Light"/>
            </a:endParaRPr>
          </a:p>
          <a:p>
            <a:pPr algn="ctr" defTabSz="1219170" fontAlgn="auto">
              <a:lnSpc>
                <a:spcPct val="115000"/>
              </a:lnSpc>
              <a:spcBef>
                <a:spcPts val="0"/>
              </a:spcBef>
              <a:spcAft>
                <a:spcPts val="0"/>
              </a:spcAft>
              <a:buClr>
                <a:srgbClr val="000000"/>
              </a:buClr>
            </a:pPr>
            <a:r>
              <a:rPr lang="en" sz="933" kern="0">
                <a:solidFill>
                  <a:srgbClr val="999999"/>
                </a:solidFill>
                <a:latin typeface="Helvetica Neue Light"/>
                <a:ea typeface="Helvetica Neue Light"/>
                <a:cs typeface="Helvetica Neue Light"/>
                <a:sym typeface="Helvetica Neue Light"/>
              </a:rPr>
              <a:t>Microsoft</a:t>
            </a:r>
            <a:endParaRPr sz="933" kern="0">
              <a:solidFill>
                <a:srgbClr val="999999"/>
              </a:solidFill>
              <a:latin typeface="Helvetica Neue Light"/>
              <a:ea typeface="Helvetica Neue Light"/>
              <a:cs typeface="Helvetica Neue Light"/>
              <a:sym typeface="Helvetica Neue Light"/>
            </a:endParaRPr>
          </a:p>
        </p:txBody>
      </p:sp>
      <p:sp>
        <p:nvSpPr>
          <p:cNvPr id="61" name="Google Shape;61;p13"/>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25</a:t>
            </a:fld>
            <a:endParaRPr kern="0">
              <a:solidFill>
                <a:srgbClr val="595959"/>
              </a:solidFill>
              <a:latin typeface="Arial"/>
              <a:cs typeface="Arial"/>
              <a:sym typeface="Arial"/>
            </a:endParaRPr>
          </a:p>
        </p:txBody>
      </p:sp>
      <p:sp>
        <p:nvSpPr>
          <p:cNvPr id="10" name="Google Shape;55;p13"/>
          <p:cNvSpPr txBox="1">
            <a:spLocks/>
          </p:cNvSpPr>
          <p:nvPr/>
        </p:nvSpPr>
        <p:spPr>
          <a:xfrm>
            <a:off x="415600" y="5440997"/>
            <a:ext cx="11360800" cy="1507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fontAlgn="auto"/>
            <a:r>
              <a:rPr lang="en-US" sz="4800" kern="0" dirty="0" smtClean="0">
                <a:solidFill>
                  <a:srgbClr val="FFFFFF"/>
                </a:solidFill>
                <a:latin typeface="Helvetica Neue Light"/>
                <a:ea typeface="Helvetica Neue Light"/>
                <a:cs typeface="Helvetica Neue Light"/>
                <a:sym typeface="Helvetica Neue Light"/>
              </a:rPr>
              <a:t>3DV 2000</a:t>
            </a:r>
            <a:endParaRPr lang="en-US" sz="4800" kern="0" dirty="0">
              <a:solidFill>
                <a:srgbClr val="FFFFFF"/>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92814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3248217" y="4024777"/>
            <a:ext cx="5695552" cy="2787249"/>
          </a:xfrm>
          <a:prstGeom prst="rect">
            <a:avLst/>
          </a:prstGeom>
          <a:noFill/>
          <a:ln>
            <a:noFill/>
          </a:ln>
        </p:spPr>
      </p:pic>
      <p:sp>
        <p:nvSpPr>
          <p:cNvPr id="67" name="Google Shape;67;p14"/>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2800" dirty="0"/>
              <a:t>   False matches on repeated structures cause catastrophic failures</a:t>
            </a:r>
            <a:endParaRPr sz="2800" dirty="0"/>
          </a:p>
        </p:txBody>
      </p:sp>
      <p:pic>
        <p:nvPicPr>
          <p:cNvPr id="68" name="Google Shape;68;p14"/>
          <p:cNvPicPr preferRelativeResize="0"/>
          <p:nvPr/>
        </p:nvPicPr>
        <p:blipFill>
          <a:blip r:embed="rId4">
            <a:alphaModFix/>
          </a:blip>
          <a:stretch>
            <a:fillRect/>
          </a:stretch>
        </p:blipFill>
        <p:spPr>
          <a:xfrm>
            <a:off x="1827801" y="763600"/>
            <a:ext cx="8536425" cy="3192275"/>
          </a:xfrm>
          <a:prstGeom prst="rect">
            <a:avLst/>
          </a:prstGeom>
          <a:noFill/>
          <a:ln>
            <a:noFill/>
          </a:ln>
        </p:spPr>
      </p:pic>
      <p:sp>
        <p:nvSpPr>
          <p:cNvPr id="69" name="Google Shape;69;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26</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1378652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457200" y="0"/>
            <a:ext cx="11734800" cy="763600"/>
          </a:xfrm>
          <a:prstGeom prst="rect">
            <a:avLst/>
          </a:prstGeom>
        </p:spPr>
        <p:txBody>
          <a:bodyPr spcFirstLastPara="1" wrap="square" lIns="121900" tIns="121900" rIns="121900" bIns="121900" anchor="t" anchorCtr="0">
            <a:noAutofit/>
          </a:bodyPr>
          <a:lstStyle/>
          <a:p>
            <a:r>
              <a:rPr lang="en" sz="4000" dirty="0" smtClean="0"/>
              <a:t>Resectioning is a critical step</a:t>
            </a:r>
            <a:endParaRPr sz="4000" dirty="0"/>
          </a:p>
        </p:txBody>
      </p:sp>
      <p:grpSp>
        <p:nvGrpSpPr>
          <p:cNvPr id="75" name="Google Shape;75;p15"/>
          <p:cNvGrpSpPr/>
          <p:nvPr/>
        </p:nvGrpSpPr>
        <p:grpSpPr>
          <a:xfrm>
            <a:off x="-81" y="1537665"/>
            <a:ext cx="7772268" cy="4795992"/>
            <a:chOff x="2280417" y="1242885"/>
            <a:chExt cx="3197763" cy="2513974"/>
          </a:xfrm>
        </p:grpSpPr>
        <p:sp>
          <p:nvSpPr>
            <p:cNvPr id="76" name="Google Shape;76;p15"/>
            <p:cNvSpPr/>
            <p:nvPr/>
          </p:nvSpPr>
          <p:spPr>
            <a:xfrm rot="-1891125">
              <a:off x="4076143" y="2638671"/>
              <a:ext cx="1370372" cy="783176"/>
            </a:xfrm>
            <a:prstGeom prst="parallelogram">
              <a:avLst>
                <a:gd name="adj" fmla="val 44367"/>
              </a:avLst>
            </a:prstGeom>
            <a:solidFill>
              <a:schemeClr val="lt2"/>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77" name="Google Shape;77;p15"/>
            <p:cNvSpPr/>
            <p:nvPr/>
          </p:nvSpPr>
          <p:spPr>
            <a:xfrm rot="1891125" flipH="1">
              <a:off x="2311631" y="2640339"/>
              <a:ext cx="1370372" cy="779766"/>
            </a:xfrm>
            <a:prstGeom prst="parallelogram">
              <a:avLst>
                <a:gd name="adj" fmla="val 44367"/>
              </a:avLst>
            </a:prstGeom>
            <a:solidFill>
              <a:schemeClr val="lt2"/>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78" name="Google Shape;78;p15"/>
            <p:cNvSpPr/>
            <p:nvPr/>
          </p:nvSpPr>
          <p:spPr>
            <a:xfrm>
              <a:off x="2865579" y="3515788"/>
              <a:ext cx="75600" cy="98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79" name="Google Shape;79;p15"/>
            <p:cNvSpPr/>
            <p:nvPr/>
          </p:nvSpPr>
          <p:spPr>
            <a:xfrm>
              <a:off x="4820433" y="3515788"/>
              <a:ext cx="75600" cy="98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80" name="Google Shape;80;p15"/>
            <p:cNvSpPr/>
            <p:nvPr/>
          </p:nvSpPr>
          <p:spPr>
            <a:xfrm>
              <a:off x="3606736" y="2670904"/>
              <a:ext cx="75600" cy="98700"/>
            </a:xfrm>
            <a:prstGeom prst="ellipse">
              <a:avLst/>
            </a:prstGeom>
            <a:solidFill>
              <a:srgbClr val="BF9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81" name="Google Shape;81;p15"/>
            <p:cNvSpPr/>
            <p:nvPr/>
          </p:nvSpPr>
          <p:spPr>
            <a:xfrm>
              <a:off x="4125247" y="2421027"/>
              <a:ext cx="75600" cy="98700"/>
            </a:xfrm>
            <a:prstGeom prst="ellipse">
              <a:avLst/>
            </a:prstGeom>
            <a:solidFill>
              <a:srgbClr val="9900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cxnSp>
          <p:nvCxnSpPr>
            <p:cNvPr id="82" name="Google Shape;82;p15"/>
            <p:cNvCxnSpPr>
              <a:stCxn id="78" idx="7"/>
              <a:endCxn id="80" idx="3"/>
            </p:cNvCxnSpPr>
            <p:nvPr/>
          </p:nvCxnSpPr>
          <p:spPr>
            <a:xfrm rot="10800000" flipH="1">
              <a:off x="2930108" y="2755043"/>
              <a:ext cx="687600" cy="775200"/>
            </a:xfrm>
            <a:prstGeom prst="straightConnector1">
              <a:avLst/>
            </a:prstGeom>
            <a:noFill/>
            <a:ln w="19050" cap="flat" cmpd="sng">
              <a:solidFill>
                <a:schemeClr val="dk2"/>
              </a:solidFill>
              <a:prstDash val="solid"/>
              <a:round/>
              <a:headEnd type="none" w="med" len="med"/>
              <a:tailEnd type="none" w="med" len="med"/>
            </a:ln>
          </p:spPr>
        </p:cxnSp>
        <p:cxnSp>
          <p:nvCxnSpPr>
            <p:cNvPr id="83" name="Google Shape;83;p15"/>
            <p:cNvCxnSpPr>
              <a:stCxn id="78" idx="7"/>
              <a:endCxn id="81" idx="3"/>
            </p:cNvCxnSpPr>
            <p:nvPr/>
          </p:nvCxnSpPr>
          <p:spPr>
            <a:xfrm rot="10800000" flipH="1">
              <a:off x="2930108" y="2505143"/>
              <a:ext cx="1206300" cy="1025100"/>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84;p15"/>
            <p:cNvCxnSpPr>
              <a:stCxn id="79" idx="1"/>
              <a:endCxn id="81" idx="5"/>
            </p:cNvCxnSpPr>
            <p:nvPr/>
          </p:nvCxnSpPr>
          <p:spPr>
            <a:xfrm rot="10800000">
              <a:off x="4189805" y="2505143"/>
              <a:ext cx="641700" cy="1025100"/>
            </a:xfrm>
            <a:prstGeom prst="straightConnector1">
              <a:avLst/>
            </a:prstGeom>
            <a:noFill/>
            <a:ln w="19050" cap="flat" cmpd="sng">
              <a:solidFill>
                <a:schemeClr val="dk2"/>
              </a:solidFill>
              <a:prstDash val="solid"/>
              <a:round/>
              <a:headEnd type="none" w="med" len="med"/>
              <a:tailEnd type="none" w="med" len="med"/>
            </a:ln>
          </p:spPr>
        </p:cxnSp>
        <p:cxnSp>
          <p:nvCxnSpPr>
            <p:cNvPr id="85" name="Google Shape;85;p15"/>
            <p:cNvCxnSpPr>
              <a:stCxn id="79" idx="1"/>
              <a:endCxn id="80" idx="5"/>
            </p:cNvCxnSpPr>
            <p:nvPr/>
          </p:nvCxnSpPr>
          <p:spPr>
            <a:xfrm rot="10800000">
              <a:off x="3671405" y="2755043"/>
              <a:ext cx="1160100" cy="775200"/>
            </a:xfrm>
            <a:prstGeom prst="straightConnector1">
              <a:avLst/>
            </a:prstGeom>
            <a:noFill/>
            <a:ln w="19050" cap="flat" cmpd="sng">
              <a:solidFill>
                <a:schemeClr val="dk2"/>
              </a:solidFill>
              <a:prstDash val="solid"/>
              <a:round/>
              <a:headEnd type="none" w="med" len="med"/>
              <a:tailEnd type="none" w="med" len="med"/>
            </a:ln>
          </p:spPr>
        </p:cxnSp>
        <p:sp>
          <p:nvSpPr>
            <p:cNvPr id="86" name="Google Shape;86;p15"/>
            <p:cNvSpPr/>
            <p:nvPr/>
          </p:nvSpPr>
          <p:spPr>
            <a:xfrm rot="-1890353">
              <a:off x="4165323" y="2628343"/>
              <a:ext cx="1174543" cy="397149"/>
            </a:xfrm>
            <a:prstGeom prst="parallelogram">
              <a:avLst>
                <a:gd name="adj" fmla="val 44367"/>
              </a:avLst>
            </a:prstGeom>
            <a:solidFill>
              <a:schemeClr val="lt2"/>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87" name="Google Shape;87;p15"/>
            <p:cNvSpPr txBox="1"/>
            <p:nvPr/>
          </p:nvSpPr>
          <p:spPr>
            <a:xfrm>
              <a:off x="4510375" y="3041972"/>
              <a:ext cx="164100" cy="201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800" b="1" kern="0">
                  <a:solidFill>
                    <a:srgbClr val="000000"/>
                  </a:solidFill>
                  <a:latin typeface="Helvetica Neue"/>
                  <a:ea typeface="Helvetica Neue"/>
                  <a:cs typeface="Helvetica Neue"/>
                  <a:sym typeface="Helvetica Neue"/>
                </a:rPr>
                <a:t>✖</a:t>
              </a:r>
              <a:endParaRPr sz="800" b="1" kern="0">
                <a:solidFill>
                  <a:srgbClr val="000000"/>
                </a:solidFill>
                <a:latin typeface="Helvetica Neue"/>
                <a:ea typeface="Helvetica Neue"/>
                <a:cs typeface="Helvetica Neue"/>
                <a:sym typeface="Helvetica Neue"/>
              </a:endParaRPr>
            </a:p>
          </p:txBody>
        </p:sp>
        <p:sp>
          <p:nvSpPr>
            <p:cNvPr id="88" name="Google Shape;88;p15"/>
            <p:cNvSpPr txBox="1"/>
            <p:nvPr/>
          </p:nvSpPr>
          <p:spPr>
            <a:xfrm>
              <a:off x="4346283" y="3151748"/>
              <a:ext cx="164100" cy="201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800" b="1" kern="0">
                  <a:solidFill>
                    <a:srgbClr val="000000"/>
                  </a:solidFill>
                  <a:latin typeface="Helvetica Neue"/>
                  <a:ea typeface="Helvetica Neue"/>
                  <a:cs typeface="Helvetica Neue"/>
                  <a:sym typeface="Helvetica Neue"/>
                </a:rPr>
                <a:t>✖</a:t>
              </a:r>
              <a:endParaRPr sz="800" b="1" kern="0">
                <a:solidFill>
                  <a:srgbClr val="000000"/>
                </a:solidFill>
                <a:latin typeface="Helvetica Neue"/>
                <a:ea typeface="Helvetica Neue"/>
                <a:cs typeface="Helvetica Neue"/>
                <a:sym typeface="Helvetica Neue"/>
              </a:endParaRPr>
            </a:p>
          </p:txBody>
        </p:sp>
        <p:sp>
          <p:nvSpPr>
            <p:cNvPr id="89" name="Google Shape;89;p15"/>
            <p:cNvSpPr/>
            <p:nvPr/>
          </p:nvSpPr>
          <p:spPr>
            <a:xfrm rot="-702506">
              <a:off x="2959328" y="1381935"/>
              <a:ext cx="1370414" cy="783300"/>
            </a:xfrm>
            <a:prstGeom prst="parallelogram">
              <a:avLst>
                <a:gd name="adj" fmla="val 44367"/>
              </a:avLst>
            </a:prstGeom>
            <a:solidFill>
              <a:schemeClr val="lt2"/>
            </a:solidFill>
            <a:ln w="2857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0" name="Google Shape;90;p15"/>
            <p:cNvSpPr/>
            <p:nvPr/>
          </p:nvSpPr>
          <p:spPr>
            <a:xfrm>
              <a:off x="3067833" y="1458388"/>
              <a:ext cx="75600" cy="98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cxnSp>
          <p:nvCxnSpPr>
            <p:cNvPr id="91" name="Google Shape;91;p15"/>
            <p:cNvCxnSpPr>
              <a:stCxn id="81" idx="1"/>
              <a:endCxn id="90" idx="5"/>
            </p:cNvCxnSpPr>
            <p:nvPr/>
          </p:nvCxnSpPr>
          <p:spPr>
            <a:xfrm rot="10800000">
              <a:off x="3132218" y="1542681"/>
              <a:ext cx="1004100" cy="892800"/>
            </a:xfrm>
            <a:prstGeom prst="straightConnector1">
              <a:avLst/>
            </a:prstGeom>
            <a:noFill/>
            <a:ln w="19050" cap="flat" cmpd="sng">
              <a:solidFill>
                <a:schemeClr val="dk2"/>
              </a:solidFill>
              <a:prstDash val="solid"/>
              <a:round/>
              <a:headEnd type="none" w="med" len="med"/>
              <a:tailEnd type="none" w="med" len="med"/>
            </a:ln>
          </p:spPr>
        </p:cxnSp>
        <p:cxnSp>
          <p:nvCxnSpPr>
            <p:cNvPr id="92" name="Google Shape;92;p15"/>
            <p:cNvCxnSpPr>
              <a:stCxn id="80" idx="1"/>
              <a:endCxn id="90" idx="5"/>
            </p:cNvCxnSpPr>
            <p:nvPr/>
          </p:nvCxnSpPr>
          <p:spPr>
            <a:xfrm rot="10800000">
              <a:off x="3132407" y="1542658"/>
              <a:ext cx="485400" cy="1142700"/>
            </a:xfrm>
            <a:prstGeom prst="straightConnector1">
              <a:avLst/>
            </a:prstGeom>
            <a:noFill/>
            <a:ln w="19050" cap="flat" cmpd="sng">
              <a:solidFill>
                <a:schemeClr val="dk2"/>
              </a:solidFill>
              <a:prstDash val="solid"/>
              <a:round/>
              <a:headEnd type="none" w="med" len="med"/>
              <a:tailEnd type="none" w="med" len="med"/>
            </a:ln>
          </p:spPr>
        </p:cxnSp>
        <p:sp>
          <p:nvSpPr>
            <p:cNvPr id="93" name="Google Shape;93;p15"/>
            <p:cNvSpPr/>
            <p:nvPr/>
          </p:nvSpPr>
          <p:spPr>
            <a:xfrm>
              <a:off x="3972847" y="1659027"/>
              <a:ext cx="75600" cy="98700"/>
            </a:xfrm>
            <a:prstGeom prst="ellipse">
              <a:avLst/>
            </a:prstGeom>
            <a:solidFill>
              <a:srgbClr val="3D85C6"/>
            </a:solidFill>
            <a:ln w="2857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cxnSp>
          <p:nvCxnSpPr>
            <p:cNvPr id="94" name="Google Shape;94;p15"/>
            <p:cNvCxnSpPr>
              <a:stCxn id="93" idx="2"/>
              <a:endCxn id="90" idx="6"/>
            </p:cNvCxnSpPr>
            <p:nvPr/>
          </p:nvCxnSpPr>
          <p:spPr>
            <a:xfrm rot="10800000">
              <a:off x="3143347" y="1507677"/>
              <a:ext cx="829500" cy="200700"/>
            </a:xfrm>
            <a:prstGeom prst="straightConnector1">
              <a:avLst/>
            </a:prstGeom>
            <a:noFill/>
            <a:ln w="19050" cap="flat" cmpd="sng">
              <a:solidFill>
                <a:schemeClr val="dk2"/>
              </a:solidFill>
              <a:prstDash val="solid"/>
              <a:round/>
              <a:headEnd type="none" w="med" len="med"/>
              <a:tailEnd type="none" w="med" len="med"/>
            </a:ln>
          </p:spPr>
        </p:cxnSp>
        <p:sp>
          <p:nvSpPr>
            <p:cNvPr id="95" name="Google Shape;95;p15"/>
            <p:cNvSpPr/>
            <p:nvPr/>
          </p:nvSpPr>
          <p:spPr>
            <a:xfrm rot="-699114">
              <a:off x="3098285" y="1461604"/>
              <a:ext cx="650607" cy="397200"/>
            </a:xfrm>
            <a:prstGeom prst="parallelogram">
              <a:avLst>
                <a:gd name="adj" fmla="val 44367"/>
              </a:avLst>
            </a:prstGeom>
            <a:solidFill>
              <a:schemeClr val="lt2"/>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cxnSp>
          <p:nvCxnSpPr>
            <p:cNvPr id="96" name="Google Shape;96;p15"/>
            <p:cNvCxnSpPr>
              <a:stCxn id="78" idx="0"/>
              <a:endCxn id="93" idx="3"/>
            </p:cNvCxnSpPr>
            <p:nvPr/>
          </p:nvCxnSpPr>
          <p:spPr>
            <a:xfrm rot="10800000" flipH="1">
              <a:off x="2903379" y="1743388"/>
              <a:ext cx="1080600" cy="1772400"/>
            </a:xfrm>
            <a:prstGeom prst="straightConnector1">
              <a:avLst/>
            </a:prstGeom>
            <a:noFill/>
            <a:ln w="19050" cap="flat" cmpd="sng">
              <a:solidFill>
                <a:schemeClr val="dk2"/>
              </a:solidFill>
              <a:prstDash val="solid"/>
              <a:round/>
              <a:headEnd type="none" w="med" len="med"/>
              <a:tailEnd type="none" w="med" len="med"/>
            </a:ln>
          </p:spPr>
        </p:cxnSp>
        <p:sp>
          <p:nvSpPr>
            <p:cNvPr id="97" name="Google Shape;97;p15"/>
            <p:cNvSpPr/>
            <p:nvPr/>
          </p:nvSpPr>
          <p:spPr>
            <a:xfrm rot="1889890" flipH="1">
              <a:off x="2430528" y="2626821"/>
              <a:ext cx="1163891" cy="397149"/>
            </a:xfrm>
            <a:prstGeom prst="parallelogram">
              <a:avLst>
                <a:gd name="adj" fmla="val 44367"/>
              </a:avLst>
            </a:prstGeom>
            <a:solidFill>
              <a:schemeClr val="lt2"/>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8" name="Google Shape;98;p15"/>
            <p:cNvSpPr txBox="1"/>
            <p:nvPr/>
          </p:nvSpPr>
          <p:spPr>
            <a:xfrm>
              <a:off x="3051889" y="3035390"/>
              <a:ext cx="164100" cy="201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800" b="1" kern="0">
                  <a:solidFill>
                    <a:srgbClr val="000000"/>
                  </a:solidFill>
                  <a:latin typeface="Helvetica Neue"/>
                  <a:ea typeface="Helvetica Neue"/>
                  <a:cs typeface="Helvetica Neue"/>
                  <a:sym typeface="Helvetica Neue"/>
                </a:rPr>
                <a:t>✖</a:t>
              </a:r>
              <a:endParaRPr sz="800" b="1" kern="0">
                <a:solidFill>
                  <a:srgbClr val="000000"/>
                </a:solidFill>
                <a:latin typeface="Helvetica Neue"/>
                <a:ea typeface="Helvetica Neue"/>
                <a:cs typeface="Helvetica Neue"/>
                <a:sym typeface="Helvetica Neue"/>
              </a:endParaRPr>
            </a:p>
          </p:txBody>
        </p:sp>
        <p:sp>
          <p:nvSpPr>
            <p:cNvPr id="99" name="Google Shape;99;p15"/>
            <p:cNvSpPr txBox="1"/>
            <p:nvPr/>
          </p:nvSpPr>
          <p:spPr>
            <a:xfrm>
              <a:off x="3214689" y="3121715"/>
              <a:ext cx="164100" cy="201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800" b="1" kern="0">
                  <a:solidFill>
                    <a:srgbClr val="000000"/>
                  </a:solidFill>
                  <a:latin typeface="Helvetica Neue"/>
                  <a:ea typeface="Helvetica Neue"/>
                  <a:cs typeface="Helvetica Neue"/>
                  <a:sym typeface="Helvetica Neue"/>
                </a:rPr>
                <a:t>✖</a:t>
              </a:r>
              <a:endParaRPr sz="800" b="1" kern="0">
                <a:solidFill>
                  <a:srgbClr val="000000"/>
                </a:solidFill>
                <a:latin typeface="Helvetica Neue"/>
                <a:ea typeface="Helvetica Neue"/>
                <a:cs typeface="Helvetica Neue"/>
                <a:sym typeface="Helvetica Neue"/>
              </a:endParaRPr>
            </a:p>
          </p:txBody>
        </p:sp>
        <p:sp>
          <p:nvSpPr>
            <p:cNvPr id="100" name="Google Shape;100;p15"/>
            <p:cNvSpPr txBox="1"/>
            <p:nvPr/>
          </p:nvSpPr>
          <p:spPr>
            <a:xfrm>
              <a:off x="3153368" y="3083177"/>
              <a:ext cx="164100" cy="201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800" b="1" kern="0">
                  <a:solidFill>
                    <a:srgbClr val="000000"/>
                  </a:solidFill>
                  <a:latin typeface="Helvetica Neue"/>
                  <a:ea typeface="Helvetica Neue"/>
                  <a:cs typeface="Helvetica Neue"/>
                  <a:sym typeface="Helvetica Neue"/>
                </a:rPr>
                <a:t>✖</a:t>
              </a:r>
              <a:endParaRPr sz="800" b="1" kern="0">
                <a:solidFill>
                  <a:srgbClr val="000000"/>
                </a:solidFill>
                <a:latin typeface="Helvetica Neue"/>
                <a:ea typeface="Helvetica Neue"/>
                <a:cs typeface="Helvetica Neue"/>
                <a:sym typeface="Helvetica Neue"/>
              </a:endParaRPr>
            </a:p>
          </p:txBody>
        </p:sp>
      </p:grpSp>
      <p:sp>
        <p:nvSpPr>
          <p:cNvPr id="101" name="Google Shape;101;p15"/>
          <p:cNvSpPr txBox="1"/>
          <p:nvPr/>
        </p:nvSpPr>
        <p:spPr>
          <a:xfrm>
            <a:off x="5353433" y="1102475"/>
            <a:ext cx="6878000" cy="561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r>
              <a:rPr lang="en" sz="1867" b="1" kern="0">
                <a:solidFill>
                  <a:srgbClr val="351C75"/>
                </a:solidFill>
                <a:latin typeface="Helvetica Neue"/>
                <a:ea typeface="Helvetica Neue"/>
                <a:cs typeface="Helvetica Neue"/>
                <a:sym typeface="Helvetica Neue"/>
              </a:rPr>
              <a:t>1. Select image that views the most triangulated points</a:t>
            </a:r>
            <a:endParaRPr sz="1867" b="1" kern="0">
              <a:solidFill>
                <a:srgbClr val="351C75"/>
              </a:solidFill>
              <a:latin typeface="Helvetica Neue"/>
              <a:ea typeface="Helvetica Neue"/>
              <a:cs typeface="Helvetica Neue"/>
              <a:sym typeface="Helvetica Neue"/>
            </a:endParaRPr>
          </a:p>
        </p:txBody>
      </p:sp>
      <p:sp>
        <p:nvSpPr>
          <p:cNvPr id="102" name="Google Shape;102;p15"/>
          <p:cNvSpPr txBox="1"/>
          <p:nvPr/>
        </p:nvSpPr>
        <p:spPr>
          <a:xfrm>
            <a:off x="5353433" y="1867268"/>
            <a:ext cx="6878000" cy="561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r>
              <a:rPr lang="en" sz="1867" b="1" kern="0">
                <a:solidFill>
                  <a:srgbClr val="0B5394"/>
                </a:solidFill>
                <a:latin typeface="Helvetica Neue"/>
                <a:ea typeface="Helvetica Neue"/>
                <a:cs typeface="Helvetica Neue"/>
                <a:sym typeface="Helvetica Neue"/>
              </a:rPr>
              <a:t>2. Estimate pose of image using all the triangulated points </a:t>
            </a:r>
            <a:endParaRPr sz="1867" b="1" kern="0">
              <a:solidFill>
                <a:srgbClr val="0B5394"/>
              </a:solidFill>
              <a:latin typeface="Helvetica Neue"/>
              <a:ea typeface="Helvetica Neue"/>
              <a:cs typeface="Helvetica Neue"/>
              <a:sym typeface="Helvetica Neue"/>
            </a:endParaRPr>
          </a:p>
          <a:p>
            <a:pPr defTabSz="1219170" fontAlgn="auto">
              <a:spcBef>
                <a:spcPts val="0"/>
              </a:spcBef>
              <a:spcAft>
                <a:spcPts val="0"/>
              </a:spcAft>
              <a:buClr>
                <a:srgbClr val="000000"/>
              </a:buClr>
            </a:pPr>
            <a:r>
              <a:rPr lang="en" sz="1867" b="1" kern="0">
                <a:solidFill>
                  <a:srgbClr val="0B5394"/>
                </a:solidFill>
                <a:latin typeface="Helvetica Neue"/>
                <a:ea typeface="Helvetica Neue"/>
                <a:cs typeface="Helvetica Neue"/>
                <a:sym typeface="Helvetica Neue"/>
              </a:rPr>
              <a:t>    (PnP algorithm using RANSAC)</a:t>
            </a:r>
            <a:endParaRPr sz="1867" b="1" kern="0">
              <a:solidFill>
                <a:srgbClr val="0B5394"/>
              </a:solidFill>
              <a:latin typeface="Helvetica Neue"/>
              <a:ea typeface="Helvetica Neue"/>
              <a:cs typeface="Helvetica Neue"/>
              <a:sym typeface="Helvetica Neue"/>
            </a:endParaRPr>
          </a:p>
        </p:txBody>
      </p:sp>
      <p:sp>
        <p:nvSpPr>
          <p:cNvPr id="104" name="Google Shape;104;p15"/>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27</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262200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228598" y="73326"/>
            <a:ext cx="11734800" cy="763600"/>
          </a:xfrm>
          <a:prstGeom prst="rect">
            <a:avLst/>
          </a:prstGeom>
        </p:spPr>
        <p:txBody>
          <a:bodyPr spcFirstLastPara="1" wrap="square" lIns="121900" tIns="121900" rIns="121900" bIns="121900" anchor="t" anchorCtr="0">
            <a:noAutofit/>
          </a:bodyPr>
          <a:lstStyle/>
          <a:p>
            <a:r>
              <a:rPr lang="en" sz="3200" dirty="0" smtClean="0"/>
              <a:t>Ambiguity-adjusted match score </a:t>
            </a:r>
            <a:r>
              <a:rPr lang="en" sz="3200" dirty="0"/>
              <a:t>(AAM): </a:t>
            </a:r>
            <a:r>
              <a:rPr lang="en" sz="3200" dirty="0" smtClean="0"/>
              <a:t>Discount </a:t>
            </a:r>
            <a:r>
              <a:rPr lang="en" sz="3200" dirty="0"/>
              <a:t>longer </a:t>
            </a:r>
            <a:r>
              <a:rPr lang="en" sz="3200" dirty="0" smtClean="0"/>
              <a:t>tracks that are more likely to correspond to duplicate structures</a:t>
            </a:r>
            <a:endParaRPr sz="3200" dirty="0"/>
          </a:p>
        </p:txBody>
      </p:sp>
      <p:sp>
        <p:nvSpPr>
          <p:cNvPr id="110" name="Google Shape;110;p16"/>
          <p:cNvSpPr/>
          <p:nvPr/>
        </p:nvSpPr>
        <p:spPr>
          <a:xfrm>
            <a:off x="2832067" y="6140525"/>
            <a:ext cx="6634400" cy="550000"/>
          </a:xfrm>
          <a:prstGeom prst="rect">
            <a:avLst/>
          </a:pr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111" name="Google Shape;111;p1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28</a:t>
            </a:fld>
            <a:endParaRPr kern="0">
              <a:solidFill>
                <a:srgbClr val="595959"/>
              </a:solidFill>
              <a:latin typeface="Arial"/>
              <a:cs typeface="Arial"/>
              <a:sym typeface="Arial"/>
            </a:endParaRPr>
          </a:p>
        </p:txBody>
      </p:sp>
      <p:pic>
        <p:nvPicPr>
          <p:cNvPr id="112" name="Google Shape;112;p16"/>
          <p:cNvPicPr preferRelativeResize="0"/>
          <p:nvPr/>
        </p:nvPicPr>
        <p:blipFill>
          <a:blip r:embed="rId3">
            <a:alphaModFix/>
          </a:blip>
          <a:stretch>
            <a:fillRect/>
          </a:stretch>
        </p:blipFill>
        <p:spPr>
          <a:xfrm>
            <a:off x="0" y="1285315"/>
            <a:ext cx="12191997" cy="4956821"/>
          </a:xfrm>
          <a:prstGeom prst="rect">
            <a:avLst/>
          </a:prstGeom>
          <a:noFill/>
          <a:ln>
            <a:noFill/>
          </a:ln>
        </p:spPr>
      </p:pic>
    </p:spTree>
    <p:extLst>
      <p:ext uri="{BB962C8B-B14F-4D97-AF65-F5344CB8AC3E}">
        <p14:creationId xmlns:p14="http://schemas.microsoft.com/office/powerpoint/2010/main" val="1402047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6" name="Google Shape;137;p19"/>
          <p:cNvPicPr preferRelativeResize="0"/>
          <p:nvPr/>
        </p:nvPicPr>
        <p:blipFill>
          <a:blip r:embed="rId3">
            <a:alphaModFix/>
          </a:blip>
          <a:stretch>
            <a:fillRect/>
          </a:stretch>
        </p:blipFill>
        <p:spPr>
          <a:xfrm>
            <a:off x="1320800" y="1771618"/>
            <a:ext cx="7126585" cy="5077588"/>
          </a:xfrm>
          <a:prstGeom prst="rect">
            <a:avLst/>
          </a:prstGeom>
          <a:noFill/>
          <a:ln w="9525" cap="flat" cmpd="sng">
            <a:solidFill>
              <a:srgbClr val="FFFFFF"/>
            </a:solidFill>
            <a:prstDash val="solid"/>
            <a:round/>
            <a:headEnd type="none" w="sm" len="sm"/>
            <a:tailEnd type="none" w="sm" len="sm"/>
          </a:ln>
        </p:spPr>
      </p:pic>
      <p:sp>
        <p:nvSpPr>
          <p:cNvPr id="118" name="Google Shape;118;p17"/>
          <p:cNvSpPr txBox="1">
            <a:spLocks noGrp="1"/>
          </p:cNvSpPr>
          <p:nvPr>
            <p:ph type="body" idx="1"/>
          </p:nvPr>
        </p:nvSpPr>
        <p:spPr>
          <a:xfrm>
            <a:off x="415600" y="763500"/>
            <a:ext cx="11360800" cy="1026800"/>
          </a:xfrm>
          <a:prstGeom prst="rect">
            <a:avLst/>
          </a:prstGeom>
        </p:spPr>
        <p:txBody>
          <a:bodyPr spcFirstLastPara="1" wrap="square" lIns="121900" tIns="121900" rIns="121900" bIns="121900" anchor="t" anchorCtr="0">
            <a:noAutofit/>
          </a:bodyPr>
          <a:lstStyle/>
          <a:p>
            <a:pPr marL="0" indent="0">
              <a:spcAft>
                <a:spcPts val="2133"/>
              </a:spcAft>
              <a:buNone/>
            </a:pPr>
            <a:r>
              <a:rPr lang="en" sz="2933">
                <a:solidFill>
                  <a:srgbClr val="000000"/>
                </a:solidFill>
              </a:rPr>
              <a:t>We use points from a smaller set of reliable images to determine</a:t>
            </a:r>
            <a:r>
              <a:rPr lang="en" sz="2933" b="1">
                <a:solidFill>
                  <a:srgbClr val="000000"/>
                </a:solidFill>
                <a:latin typeface="Helvetica Neue"/>
                <a:ea typeface="Helvetica Neue"/>
                <a:cs typeface="Helvetica Neue"/>
                <a:sym typeface="Helvetica Neue"/>
              </a:rPr>
              <a:t> resectioning order</a:t>
            </a:r>
            <a:r>
              <a:rPr lang="en" sz="2933">
                <a:solidFill>
                  <a:srgbClr val="000000"/>
                </a:solidFill>
              </a:rPr>
              <a:t> and </a:t>
            </a:r>
            <a:r>
              <a:rPr lang="en" sz="2933" b="1">
                <a:solidFill>
                  <a:srgbClr val="000000"/>
                </a:solidFill>
                <a:latin typeface="Helvetica Neue"/>
                <a:ea typeface="Helvetica Neue"/>
                <a:cs typeface="Helvetica Neue"/>
                <a:sym typeface="Helvetica Neue"/>
              </a:rPr>
              <a:t>pose estimation</a:t>
            </a:r>
            <a:endParaRPr sz="2933" b="1">
              <a:solidFill>
                <a:srgbClr val="000000"/>
              </a:solidFill>
              <a:latin typeface="Helvetica Neue"/>
              <a:ea typeface="Helvetica Neue"/>
              <a:cs typeface="Helvetica Neue"/>
              <a:sym typeface="Helvetica Neue"/>
            </a:endParaRPr>
          </a:p>
        </p:txBody>
      </p:sp>
      <p:sp>
        <p:nvSpPr>
          <p:cNvPr id="119" name="Google Shape;119;p17"/>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4000" dirty="0"/>
              <a:t>   Local resectioning order uses most similar image</a:t>
            </a:r>
            <a:endParaRPr sz="4000" dirty="0"/>
          </a:p>
        </p:txBody>
      </p:sp>
      <p:sp>
        <p:nvSpPr>
          <p:cNvPr id="120" name="Google Shape;120;p17"/>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29</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4095370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838200" y="1927195"/>
            <a:ext cx="3898467" cy="4299991"/>
          </a:xfrm>
        </p:spPr>
        <p:txBody>
          <a:bodyPr/>
          <a:lstStyle/>
          <a:p>
            <a:pPr marL="0" indent="0">
              <a:buNone/>
            </a:pPr>
            <a:r>
              <a:rPr lang="en-US" dirty="0"/>
              <a:t>Enable inspection in hard to reach areas with drone photos and 3D </a:t>
            </a:r>
            <a:r>
              <a:rPr lang="en-US" dirty="0" smtClean="0"/>
              <a:t>reconstruction</a:t>
            </a:r>
          </a:p>
          <a:p>
            <a:r>
              <a:rPr lang="en-US" sz="2400" dirty="0" smtClean="0"/>
              <a:t>Create 3D model from images</a:t>
            </a:r>
          </a:p>
          <a:p>
            <a:r>
              <a:rPr lang="en-US" sz="2400" dirty="0" smtClean="0"/>
              <a:t>Provide tools to inspect on images and map interactions to 3D</a:t>
            </a:r>
          </a:p>
          <a:p>
            <a:endParaRPr lang="en-US" dirty="0"/>
          </a:p>
        </p:txBody>
      </p:sp>
      <p:pic>
        <p:nvPicPr>
          <p:cNvPr id="4" name="Picture 3"/>
          <p:cNvPicPr>
            <a:picLocks noChangeAspect="1"/>
          </p:cNvPicPr>
          <p:nvPr/>
        </p:nvPicPr>
        <p:blipFill rotWithShape="1">
          <a:blip r:embed="rId2"/>
          <a:srcRect t="1688"/>
          <a:stretch/>
        </p:blipFill>
        <p:spPr>
          <a:xfrm>
            <a:off x="5652898" y="0"/>
            <a:ext cx="6580066" cy="6858000"/>
          </a:xfrm>
          <a:prstGeom prst="rect">
            <a:avLst/>
          </a:prstGeom>
        </p:spPr>
      </p:pic>
      <p:sp>
        <p:nvSpPr>
          <p:cNvPr id="6" name="Title 1"/>
          <p:cNvSpPr>
            <a:spLocks noGrp="1"/>
          </p:cNvSpPr>
          <p:nvPr>
            <p:ph type="title"/>
          </p:nvPr>
        </p:nvSpPr>
        <p:spPr>
          <a:xfrm>
            <a:off x="838200" y="183847"/>
            <a:ext cx="10515600" cy="1325563"/>
          </a:xfrm>
        </p:spPr>
        <p:txBody>
          <a:bodyPr/>
          <a:lstStyle/>
          <a:p>
            <a:r>
              <a:rPr lang="en-US" dirty="0" smtClean="0"/>
              <a:t>Example </a:t>
            </a:r>
            <a:r>
              <a:rPr lang="en-US" dirty="0" smtClean="0"/>
              <a:t>Application: </a:t>
            </a:r>
            <a:br>
              <a:rPr lang="en-US" dirty="0" smtClean="0"/>
            </a:br>
            <a:r>
              <a:rPr lang="en-US" dirty="0" smtClean="0"/>
              <a:t>Inspection</a:t>
            </a:r>
            <a:endParaRPr lang="en-US" dirty="0"/>
          </a:p>
        </p:txBody>
      </p:sp>
    </p:spTree>
    <p:extLst>
      <p:ext uri="{BB962C8B-B14F-4D97-AF65-F5344CB8AC3E}">
        <p14:creationId xmlns:p14="http://schemas.microsoft.com/office/powerpoint/2010/main" val="727519766"/>
      </p:ext>
    </p:extLst>
  </p:cSld>
  <p:clrMapOvr>
    <a:masterClrMapping/>
  </p:clrMapOvr>
  <mc:AlternateContent xmlns:mc="http://schemas.openxmlformats.org/markup-compatibility/2006" xmlns:p14="http://schemas.microsoft.com/office/powerpoint/2010/main">
    <mc:Choice Requires="p14">
      <p:transition spd="slow" p14:dur="2000" advTm="56727"/>
    </mc:Choice>
    <mc:Fallback xmlns="">
      <p:transition spd="slow" advTm="5672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0" name="Google Shape;137;p19"/>
          <p:cNvPicPr preferRelativeResize="0"/>
          <p:nvPr/>
        </p:nvPicPr>
        <p:blipFill>
          <a:blip r:embed="rId3">
            <a:alphaModFix/>
          </a:blip>
          <a:stretch>
            <a:fillRect/>
          </a:stretch>
        </p:blipFill>
        <p:spPr>
          <a:xfrm>
            <a:off x="1320800" y="1771618"/>
            <a:ext cx="7126585" cy="5077588"/>
          </a:xfrm>
          <a:prstGeom prst="rect">
            <a:avLst/>
          </a:prstGeom>
          <a:noFill/>
          <a:ln w="9525" cap="flat" cmpd="sng">
            <a:solidFill>
              <a:srgbClr val="FFFFFF"/>
            </a:solidFill>
            <a:prstDash val="solid"/>
            <a:round/>
            <a:headEnd type="none" w="sm" len="sm"/>
            <a:tailEnd type="none" w="sm" len="sm"/>
          </a:ln>
        </p:spPr>
      </p:pic>
      <p:sp>
        <p:nvSpPr>
          <p:cNvPr id="126" name="Google Shape;126;p18"/>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4000" dirty="0"/>
              <a:t>   Local pose estimation uses reliable images only</a:t>
            </a:r>
            <a:endParaRPr sz="4000" dirty="0"/>
          </a:p>
        </p:txBody>
      </p:sp>
      <p:sp>
        <p:nvSpPr>
          <p:cNvPr id="127" name="Google Shape;127;p18"/>
          <p:cNvSpPr txBox="1">
            <a:spLocks noGrp="1"/>
          </p:cNvSpPr>
          <p:nvPr>
            <p:ph type="body" idx="1"/>
          </p:nvPr>
        </p:nvSpPr>
        <p:spPr>
          <a:xfrm>
            <a:off x="415600" y="763500"/>
            <a:ext cx="11360800" cy="1026800"/>
          </a:xfrm>
          <a:prstGeom prst="rect">
            <a:avLst/>
          </a:prstGeom>
        </p:spPr>
        <p:txBody>
          <a:bodyPr spcFirstLastPara="1" wrap="square" lIns="121900" tIns="121900" rIns="121900" bIns="121900" anchor="t" anchorCtr="0">
            <a:noAutofit/>
          </a:bodyPr>
          <a:lstStyle/>
          <a:p>
            <a:pPr marL="0" indent="0">
              <a:spcAft>
                <a:spcPts val="2133"/>
              </a:spcAft>
              <a:buClr>
                <a:schemeClr val="dk1"/>
              </a:buClr>
              <a:buSzPts val="1100"/>
              <a:buNone/>
            </a:pPr>
            <a:r>
              <a:rPr lang="en" sz="2933">
                <a:solidFill>
                  <a:schemeClr val="dk1"/>
                </a:solidFill>
              </a:rPr>
              <a:t>We use points from a smaller set of reliable images to determine</a:t>
            </a:r>
            <a:r>
              <a:rPr lang="en" sz="2933" b="1">
                <a:solidFill>
                  <a:schemeClr val="dk1"/>
                </a:solidFill>
                <a:latin typeface="Helvetica Neue"/>
                <a:ea typeface="Helvetica Neue"/>
                <a:cs typeface="Helvetica Neue"/>
                <a:sym typeface="Helvetica Neue"/>
              </a:rPr>
              <a:t> resectioning order</a:t>
            </a:r>
            <a:r>
              <a:rPr lang="en" sz="2933">
                <a:solidFill>
                  <a:schemeClr val="dk1"/>
                </a:solidFill>
              </a:rPr>
              <a:t> and </a:t>
            </a:r>
            <a:r>
              <a:rPr lang="en" sz="2933" b="1">
                <a:solidFill>
                  <a:schemeClr val="dk1"/>
                </a:solidFill>
                <a:latin typeface="Helvetica Neue"/>
                <a:ea typeface="Helvetica Neue"/>
                <a:cs typeface="Helvetica Neue"/>
                <a:sym typeface="Helvetica Neue"/>
              </a:rPr>
              <a:t>pose estimation</a:t>
            </a:r>
            <a:endParaRPr sz="2667" b="1">
              <a:solidFill>
                <a:srgbClr val="38761D"/>
              </a:solidFill>
              <a:latin typeface="Helvetica Neue"/>
              <a:ea typeface="Helvetica Neue"/>
              <a:cs typeface="Helvetica Neue"/>
              <a:sym typeface="Helvetica Neue"/>
            </a:endParaRPr>
          </a:p>
        </p:txBody>
      </p:sp>
      <p:cxnSp>
        <p:nvCxnSpPr>
          <p:cNvPr id="128" name="Google Shape;128;p18"/>
          <p:cNvCxnSpPr/>
          <p:nvPr/>
        </p:nvCxnSpPr>
        <p:spPr>
          <a:xfrm flipH="1">
            <a:off x="6553200" y="4926113"/>
            <a:ext cx="152400" cy="637887"/>
          </a:xfrm>
          <a:prstGeom prst="straightConnector1">
            <a:avLst/>
          </a:prstGeom>
          <a:noFill/>
          <a:ln w="38100" cap="flat" cmpd="sng">
            <a:solidFill>
              <a:srgbClr val="351C75"/>
            </a:solidFill>
            <a:prstDash val="solid"/>
            <a:round/>
            <a:headEnd type="none" w="med" len="med"/>
            <a:tailEnd type="none" w="med" len="med"/>
          </a:ln>
        </p:spPr>
      </p:cxnSp>
      <p:sp>
        <p:nvSpPr>
          <p:cNvPr id="129" name="Google Shape;129;p18"/>
          <p:cNvSpPr txBox="1"/>
          <p:nvPr/>
        </p:nvSpPr>
        <p:spPr>
          <a:xfrm>
            <a:off x="8859500" y="4582513"/>
            <a:ext cx="1108000" cy="6872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3467" b="1" i="1" kern="0">
                <a:solidFill>
                  <a:srgbClr val="351C75"/>
                </a:solidFill>
                <a:latin typeface="Helvetica Neue"/>
                <a:ea typeface="Helvetica Neue"/>
                <a:cs typeface="Helvetica Neue"/>
                <a:sym typeface="Helvetica Neue"/>
              </a:rPr>
              <a:t>s</a:t>
            </a:r>
            <a:r>
              <a:rPr lang="en" sz="3467" b="1" i="1" kern="0" baseline="-25000">
                <a:solidFill>
                  <a:srgbClr val="351C75"/>
                </a:solidFill>
                <a:latin typeface="Helvetica Neue"/>
                <a:ea typeface="Helvetica Neue"/>
                <a:cs typeface="Helvetica Neue"/>
                <a:sym typeface="Helvetica Neue"/>
              </a:rPr>
              <a:t>max</a:t>
            </a:r>
            <a:endParaRPr sz="3467" b="1" i="1" kern="0" baseline="-25000">
              <a:solidFill>
                <a:srgbClr val="000000"/>
              </a:solidFill>
              <a:latin typeface="Helvetica Neue"/>
              <a:ea typeface="Helvetica Neue"/>
              <a:cs typeface="Helvetica Neue"/>
              <a:sym typeface="Helvetica Neue"/>
            </a:endParaRPr>
          </a:p>
        </p:txBody>
      </p:sp>
      <p:cxnSp>
        <p:nvCxnSpPr>
          <p:cNvPr id="130" name="Google Shape;130;p18"/>
          <p:cNvCxnSpPr>
            <a:stCxn id="129" idx="1"/>
          </p:cNvCxnSpPr>
          <p:nvPr/>
        </p:nvCxnSpPr>
        <p:spPr>
          <a:xfrm flipH="1">
            <a:off x="6801900" y="4926113"/>
            <a:ext cx="2057600" cy="292400"/>
          </a:xfrm>
          <a:prstGeom prst="curvedConnector3">
            <a:avLst>
              <a:gd name="adj1" fmla="val 50000"/>
            </a:avLst>
          </a:prstGeom>
          <a:noFill/>
          <a:ln w="19050" cap="flat" cmpd="sng">
            <a:solidFill>
              <a:srgbClr val="351C75"/>
            </a:solidFill>
            <a:prstDash val="solid"/>
            <a:round/>
            <a:headEnd type="none" w="med" len="med"/>
            <a:tailEnd type="triangle" w="med" len="med"/>
          </a:ln>
        </p:spPr>
      </p:cxnSp>
      <p:sp>
        <p:nvSpPr>
          <p:cNvPr id="131" name="Google Shape;131;p18"/>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30</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3765345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p19"/>
          <p:cNvGrpSpPr/>
          <p:nvPr/>
        </p:nvGrpSpPr>
        <p:grpSpPr>
          <a:xfrm>
            <a:off x="1320800" y="1771618"/>
            <a:ext cx="8280401" cy="5077588"/>
            <a:chOff x="1371600" y="1771491"/>
            <a:chExt cx="7437120" cy="4555253"/>
          </a:xfrm>
        </p:grpSpPr>
        <p:pic>
          <p:nvPicPr>
            <p:cNvPr id="137" name="Google Shape;137;p19"/>
            <p:cNvPicPr preferRelativeResize="0"/>
            <p:nvPr/>
          </p:nvPicPr>
          <p:blipFill>
            <a:blip r:embed="rId3">
              <a:alphaModFix/>
            </a:blip>
            <a:stretch>
              <a:fillRect/>
            </a:stretch>
          </p:blipFill>
          <p:spPr>
            <a:xfrm>
              <a:off x="1371600" y="1771491"/>
              <a:ext cx="6400809" cy="4555253"/>
            </a:xfrm>
            <a:prstGeom prst="rect">
              <a:avLst/>
            </a:prstGeom>
            <a:noFill/>
            <a:ln w="9525" cap="flat" cmpd="sng">
              <a:solidFill>
                <a:srgbClr val="FFFFFF"/>
              </a:solidFill>
              <a:prstDash val="solid"/>
              <a:round/>
              <a:headEnd type="none" w="sm" len="sm"/>
              <a:tailEnd type="none" w="sm" len="sm"/>
            </a:ln>
          </p:spPr>
        </p:pic>
        <p:cxnSp>
          <p:nvCxnSpPr>
            <p:cNvPr id="138" name="Google Shape;138;p19"/>
            <p:cNvCxnSpPr/>
            <p:nvPr/>
          </p:nvCxnSpPr>
          <p:spPr>
            <a:xfrm flipH="1">
              <a:off x="6042675" y="4585225"/>
              <a:ext cx="186600" cy="615600"/>
            </a:xfrm>
            <a:prstGeom prst="straightConnector1">
              <a:avLst/>
            </a:prstGeom>
            <a:noFill/>
            <a:ln w="38100" cap="flat" cmpd="sng">
              <a:solidFill>
                <a:srgbClr val="351C75"/>
              </a:solidFill>
              <a:prstDash val="solid"/>
              <a:round/>
              <a:headEnd type="none" w="med" len="med"/>
              <a:tailEnd type="none" w="med" len="med"/>
            </a:ln>
          </p:spPr>
        </p:cxnSp>
        <p:sp>
          <p:nvSpPr>
            <p:cNvPr id="139" name="Google Shape;139;p19"/>
            <p:cNvSpPr txBox="1"/>
            <p:nvPr/>
          </p:nvSpPr>
          <p:spPr>
            <a:xfrm>
              <a:off x="3044325" y="2749900"/>
              <a:ext cx="1315811" cy="615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3467" b="1" i="1" kern="0" dirty="0">
                  <a:solidFill>
                    <a:srgbClr val="351C75"/>
                  </a:solidFill>
                  <a:latin typeface="Helvetica Neue"/>
                  <a:ea typeface="Helvetica Neue"/>
                  <a:cs typeface="Helvetica Neue"/>
                  <a:sym typeface="Helvetica Neue"/>
                </a:rPr>
                <a:t>τ*s</a:t>
              </a:r>
              <a:r>
                <a:rPr lang="en" sz="3467" b="1" i="1" kern="0" baseline="-25000" dirty="0">
                  <a:solidFill>
                    <a:srgbClr val="351C75"/>
                  </a:solidFill>
                  <a:latin typeface="Helvetica Neue"/>
                  <a:ea typeface="Helvetica Neue"/>
                  <a:cs typeface="Helvetica Neue"/>
                  <a:sym typeface="Helvetica Neue"/>
                </a:rPr>
                <a:t>max</a:t>
              </a:r>
              <a:endParaRPr sz="3467" b="1" i="1" kern="0" baseline="-25000" dirty="0">
                <a:solidFill>
                  <a:srgbClr val="000000"/>
                </a:solidFill>
                <a:latin typeface="Helvetica Neue"/>
                <a:ea typeface="Helvetica Neue"/>
                <a:cs typeface="Helvetica Neue"/>
                <a:sym typeface="Helvetica Neue"/>
              </a:endParaRPr>
            </a:p>
          </p:txBody>
        </p:sp>
        <p:cxnSp>
          <p:nvCxnSpPr>
            <p:cNvPr id="140" name="Google Shape;140;p19"/>
            <p:cNvCxnSpPr>
              <a:stCxn id="139" idx="3"/>
            </p:cNvCxnSpPr>
            <p:nvPr/>
          </p:nvCxnSpPr>
          <p:spPr>
            <a:xfrm>
              <a:off x="4202325" y="3057700"/>
              <a:ext cx="1588500" cy="642300"/>
            </a:xfrm>
            <a:prstGeom prst="curvedConnector3">
              <a:avLst>
                <a:gd name="adj1" fmla="val 50000"/>
              </a:avLst>
            </a:prstGeom>
            <a:noFill/>
            <a:ln w="19050" cap="flat" cmpd="sng">
              <a:solidFill>
                <a:srgbClr val="351C75"/>
              </a:solidFill>
              <a:prstDash val="solid"/>
              <a:round/>
              <a:headEnd type="none" w="med" len="med"/>
              <a:tailEnd type="triangle" w="med" len="med"/>
            </a:ln>
          </p:spPr>
        </p:cxnSp>
        <p:cxnSp>
          <p:nvCxnSpPr>
            <p:cNvPr id="141" name="Google Shape;141;p19"/>
            <p:cNvCxnSpPr/>
            <p:nvPr/>
          </p:nvCxnSpPr>
          <p:spPr>
            <a:xfrm rot="10800000">
              <a:off x="5435100" y="2996775"/>
              <a:ext cx="761100" cy="1274100"/>
            </a:xfrm>
            <a:prstGeom prst="straightConnector1">
              <a:avLst/>
            </a:prstGeom>
            <a:noFill/>
            <a:ln w="38100" cap="flat" cmpd="sng">
              <a:solidFill>
                <a:srgbClr val="000000"/>
              </a:solidFill>
              <a:prstDash val="solid"/>
              <a:round/>
              <a:headEnd type="none" w="med" len="med"/>
              <a:tailEnd type="none" w="med" len="med"/>
            </a:ln>
          </p:spPr>
        </p:cxnSp>
        <p:sp>
          <p:nvSpPr>
            <p:cNvPr id="142" name="Google Shape;142;p19"/>
            <p:cNvSpPr txBox="1"/>
            <p:nvPr/>
          </p:nvSpPr>
          <p:spPr>
            <a:xfrm>
              <a:off x="7772400" y="4321675"/>
              <a:ext cx="1036320" cy="615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3467" b="1" i="1" kern="0" dirty="0">
                  <a:solidFill>
                    <a:srgbClr val="351C75"/>
                  </a:solidFill>
                  <a:latin typeface="Helvetica Neue"/>
                  <a:ea typeface="Helvetica Neue"/>
                  <a:cs typeface="Helvetica Neue"/>
                  <a:sym typeface="Helvetica Neue"/>
                </a:rPr>
                <a:t>s</a:t>
              </a:r>
              <a:r>
                <a:rPr lang="en" sz="3467" b="1" i="1" kern="0" baseline="-25000" dirty="0">
                  <a:solidFill>
                    <a:srgbClr val="351C75"/>
                  </a:solidFill>
                  <a:latin typeface="Helvetica Neue"/>
                  <a:ea typeface="Helvetica Neue"/>
                  <a:cs typeface="Helvetica Neue"/>
                  <a:sym typeface="Helvetica Neue"/>
                </a:rPr>
                <a:t>max</a:t>
              </a:r>
              <a:endParaRPr sz="3467" b="1" i="1" kern="0" baseline="-25000" dirty="0">
                <a:solidFill>
                  <a:srgbClr val="000000"/>
                </a:solidFill>
                <a:latin typeface="Helvetica Neue"/>
                <a:ea typeface="Helvetica Neue"/>
                <a:cs typeface="Helvetica Neue"/>
                <a:sym typeface="Helvetica Neue"/>
              </a:endParaRPr>
            </a:p>
          </p:txBody>
        </p:sp>
        <p:cxnSp>
          <p:nvCxnSpPr>
            <p:cNvPr id="143" name="Google Shape;143;p19"/>
            <p:cNvCxnSpPr>
              <a:stCxn id="142" idx="1"/>
            </p:cNvCxnSpPr>
            <p:nvPr/>
          </p:nvCxnSpPr>
          <p:spPr>
            <a:xfrm flipH="1">
              <a:off x="6229200" y="4629475"/>
              <a:ext cx="1543200" cy="261900"/>
            </a:xfrm>
            <a:prstGeom prst="curvedConnector3">
              <a:avLst>
                <a:gd name="adj1" fmla="val 50000"/>
              </a:avLst>
            </a:prstGeom>
            <a:noFill/>
            <a:ln w="19050" cap="flat" cmpd="sng">
              <a:solidFill>
                <a:srgbClr val="351C75"/>
              </a:solidFill>
              <a:prstDash val="solid"/>
              <a:round/>
              <a:headEnd type="none" w="med" len="med"/>
              <a:tailEnd type="triangle" w="med" len="med"/>
            </a:ln>
          </p:spPr>
        </p:cxnSp>
        <p:sp>
          <p:nvSpPr>
            <p:cNvPr id="144" name="Google Shape;144;p19"/>
            <p:cNvSpPr/>
            <p:nvPr/>
          </p:nvSpPr>
          <p:spPr>
            <a:xfrm>
              <a:off x="4646425" y="2788850"/>
              <a:ext cx="3200400" cy="3200400"/>
            </a:xfrm>
            <a:prstGeom prst="ellipse">
              <a:avLst/>
            </a:prstGeom>
            <a:solidFill>
              <a:srgbClr val="D9D2E9">
                <a:alpha val="24010"/>
              </a:srgbClr>
            </a:solidFill>
            <a:ln w="952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grpSp>
      <p:sp>
        <p:nvSpPr>
          <p:cNvPr id="145" name="Google Shape;145;p1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31</a:t>
            </a:fld>
            <a:endParaRPr kern="0">
              <a:solidFill>
                <a:srgbClr val="595959"/>
              </a:solidFill>
              <a:latin typeface="Arial"/>
              <a:cs typeface="Arial"/>
              <a:sym typeface="Arial"/>
            </a:endParaRPr>
          </a:p>
        </p:txBody>
      </p:sp>
      <p:sp>
        <p:nvSpPr>
          <p:cNvPr id="146" name="Google Shape;146;p19"/>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4000" dirty="0"/>
              <a:t>   Local pose estimation uses reliable images only</a:t>
            </a:r>
            <a:endParaRPr sz="4000" dirty="0"/>
          </a:p>
        </p:txBody>
      </p:sp>
      <p:sp>
        <p:nvSpPr>
          <p:cNvPr id="147" name="Google Shape;147;p19"/>
          <p:cNvSpPr txBox="1">
            <a:spLocks noGrp="1"/>
          </p:cNvSpPr>
          <p:nvPr>
            <p:ph type="body" idx="1"/>
          </p:nvPr>
        </p:nvSpPr>
        <p:spPr>
          <a:xfrm>
            <a:off x="415600" y="763500"/>
            <a:ext cx="11360800" cy="1026800"/>
          </a:xfrm>
          <a:prstGeom prst="rect">
            <a:avLst/>
          </a:prstGeom>
        </p:spPr>
        <p:txBody>
          <a:bodyPr spcFirstLastPara="1" wrap="square" lIns="121900" tIns="121900" rIns="121900" bIns="121900" anchor="t" anchorCtr="0">
            <a:noAutofit/>
          </a:bodyPr>
          <a:lstStyle/>
          <a:p>
            <a:pPr marL="0" indent="0">
              <a:spcAft>
                <a:spcPts val="2133"/>
              </a:spcAft>
              <a:buClr>
                <a:schemeClr val="dk1"/>
              </a:buClr>
              <a:buSzPts val="1100"/>
              <a:buNone/>
            </a:pPr>
            <a:r>
              <a:rPr lang="en" sz="2933" dirty="0" smtClean="0">
                <a:solidFill>
                  <a:schemeClr val="dk1"/>
                </a:solidFill>
              </a:rPr>
              <a:t>Use points </a:t>
            </a:r>
            <a:r>
              <a:rPr lang="en" sz="2933" dirty="0">
                <a:solidFill>
                  <a:schemeClr val="dk1"/>
                </a:solidFill>
              </a:rPr>
              <a:t>from a smaller set of reliable images to determine</a:t>
            </a:r>
            <a:r>
              <a:rPr lang="en" sz="2933" b="1" dirty="0">
                <a:solidFill>
                  <a:schemeClr val="dk1"/>
                </a:solidFill>
                <a:latin typeface="Helvetica Neue"/>
                <a:ea typeface="Helvetica Neue"/>
                <a:cs typeface="Helvetica Neue"/>
                <a:sym typeface="Helvetica Neue"/>
              </a:rPr>
              <a:t> resectioning order</a:t>
            </a:r>
            <a:r>
              <a:rPr lang="en" sz="2933" dirty="0">
                <a:solidFill>
                  <a:schemeClr val="dk1"/>
                </a:solidFill>
              </a:rPr>
              <a:t> and </a:t>
            </a:r>
            <a:r>
              <a:rPr lang="en" sz="2933" b="1" dirty="0">
                <a:solidFill>
                  <a:schemeClr val="dk1"/>
                </a:solidFill>
                <a:latin typeface="Helvetica Neue"/>
                <a:ea typeface="Helvetica Neue"/>
                <a:cs typeface="Helvetica Neue"/>
                <a:sym typeface="Helvetica Neue"/>
              </a:rPr>
              <a:t>pose estimation</a:t>
            </a:r>
            <a:endParaRPr sz="2667" b="1" dirty="0">
              <a:solidFill>
                <a:srgbClr val="38761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95877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4000" dirty="0"/>
              <a:t>   Our method improves standard pipelines</a:t>
            </a:r>
            <a:endParaRPr sz="4000" dirty="0"/>
          </a:p>
        </p:txBody>
      </p:sp>
      <p:sp>
        <p:nvSpPr>
          <p:cNvPr id="153" name="Google Shape;153;p20"/>
          <p:cNvSpPr txBox="1"/>
          <p:nvPr/>
        </p:nvSpPr>
        <p:spPr>
          <a:xfrm>
            <a:off x="475700" y="1967625"/>
            <a:ext cx="1796800" cy="87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Duplicate Structures Dataset</a:t>
            </a:r>
            <a:endParaRPr sz="1467" kern="0">
              <a:solidFill>
                <a:srgbClr val="000000"/>
              </a:solidFill>
              <a:latin typeface="Helvetica Neue Light"/>
              <a:ea typeface="Helvetica Neue Light"/>
              <a:cs typeface="Helvetica Neue Light"/>
              <a:sym typeface="Helvetica Neue Light"/>
            </a:endParaRPr>
          </a:p>
        </p:txBody>
      </p:sp>
      <p:sp>
        <p:nvSpPr>
          <p:cNvPr id="154" name="Google Shape;154;p20"/>
          <p:cNvSpPr txBox="1"/>
          <p:nvPr/>
        </p:nvSpPr>
        <p:spPr>
          <a:xfrm>
            <a:off x="475700" y="3007525"/>
            <a:ext cx="1796800" cy="23476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UIUCTag Dataset</a:t>
            </a:r>
            <a:endParaRPr sz="1467" kern="0">
              <a:solidFill>
                <a:srgbClr val="000000"/>
              </a:solidFill>
              <a:latin typeface="Helvetica Neue Light"/>
              <a:ea typeface="Helvetica Neue Light"/>
              <a:cs typeface="Helvetica Neue Light"/>
              <a:sym typeface="Helvetica Neue Light"/>
            </a:endParaRPr>
          </a:p>
        </p:txBody>
      </p:sp>
      <p:sp>
        <p:nvSpPr>
          <p:cNvPr id="155" name="Google Shape;155;p20"/>
          <p:cNvSpPr txBox="1"/>
          <p:nvPr/>
        </p:nvSpPr>
        <p:spPr>
          <a:xfrm>
            <a:off x="475700" y="5472875"/>
            <a:ext cx="1796800" cy="10220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TanksAndTemples Dataset</a:t>
            </a:r>
            <a:endParaRPr sz="1467" kern="0">
              <a:solidFill>
                <a:srgbClr val="000000"/>
              </a:solidFill>
              <a:latin typeface="Helvetica Neue Light"/>
              <a:ea typeface="Helvetica Neue Light"/>
              <a:cs typeface="Helvetica Neue Light"/>
              <a:sym typeface="Helvetica Neue Light"/>
            </a:endParaRPr>
          </a:p>
        </p:txBody>
      </p:sp>
      <p:sp>
        <p:nvSpPr>
          <p:cNvPr id="156" name="Google Shape;156;p20"/>
          <p:cNvSpPr txBox="1">
            <a:spLocks noGrp="1"/>
          </p:cNvSpPr>
          <p:nvPr>
            <p:ph type="body" idx="1"/>
          </p:nvPr>
        </p:nvSpPr>
        <p:spPr>
          <a:xfrm>
            <a:off x="415600" y="687300"/>
            <a:ext cx="11360800" cy="959600"/>
          </a:xfrm>
          <a:prstGeom prst="rect">
            <a:avLst/>
          </a:prstGeom>
        </p:spPr>
        <p:txBody>
          <a:bodyPr spcFirstLastPara="1" wrap="square" lIns="121900" tIns="121900" rIns="121900" bIns="121900" anchor="t" anchorCtr="0">
            <a:noAutofit/>
          </a:bodyPr>
          <a:lstStyle/>
          <a:p>
            <a:pPr marL="0" indent="0">
              <a:spcAft>
                <a:spcPts val="2133"/>
              </a:spcAft>
              <a:buNone/>
            </a:pPr>
            <a:r>
              <a:rPr lang="en" sz="2133">
                <a:solidFill>
                  <a:srgbClr val="0000FF"/>
                </a:solidFill>
              </a:rPr>
              <a:t>Local resectioning</a:t>
            </a:r>
            <a:r>
              <a:rPr lang="en" sz="2133"/>
              <a:t> </a:t>
            </a:r>
            <a:r>
              <a:rPr lang="en" sz="2133">
                <a:solidFill>
                  <a:srgbClr val="0000FF"/>
                </a:solidFill>
              </a:rPr>
              <a:t>using</a:t>
            </a:r>
            <a:r>
              <a:rPr lang="en" sz="2133"/>
              <a:t> </a:t>
            </a:r>
            <a:r>
              <a:rPr lang="en" sz="2133">
                <a:solidFill>
                  <a:srgbClr val="0000FF"/>
                </a:solidFill>
              </a:rPr>
              <a:t>ambiguity-adjusted matches</a:t>
            </a:r>
            <a:r>
              <a:rPr lang="en" sz="2133"/>
              <a:t> compared against baselines (standard </a:t>
            </a:r>
            <a:r>
              <a:rPr lang="en" sz="2133">
                <a:solidFill>
                  <a:srgbClr val="FF00FF"/>
                </a:solidFill>
              </a:rPr>
              <a:t>OpenSfM </a:t>
            </a:r>
            <a:r>
              <a:rPr lang="en" sz="2133"/>
              <a:t>and </a:t>
            </a:r>
            <a:r>
              <a:rPr lang="en" sz="2133">
                <a:solidFill>
                  <a:srgbClr val="FF00FF"/>
                </a:solidFill>
              </a:rPr>
              <a:t>COLMAP </a:t>
            </a:r>
            <a:r>
              <a:rPr lang="en" sz="2133"/>
              <a:t>pipelines)</a:t>
            </a:r>
            <a:endParaRPr sz="2133"/>
          </a:p>
        </p:txBody>
      </p:sp>
      <p:sp>
        <p:nvSpPr>
          <p:cNvPr id="158" name="Google Shape;158;p2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32</a:t>
            </a:fld>
            <a:endParaRPr kern="0">
              <a:solidFill>
                <a:srgbClr val="595959"/>
              </a:solidFill>
              <a:latin typeface="Arial"/>
              <a:cs typeface="Arial"/>
              <a:sym typeface="Arial"/>
            </a:endParaRPr>
          </a:p>
        </p:txBody>
      </p:sp>
      <p:sp>
        <p:nvSpPr>
          <p:cNvPr id="159" name="Google Shape;159;p20"/>
          <p:cNvSpPr txBox="1"/>
          <p:nvPr/>
        </p:nvSpPr>
        <p:spPr>
          <a:xfrm>
            <a:off x="4861167" y="1528425"/>
            <a:ext cx="20728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b="1" kern="0">
                <a:solidFill>
                  <a:srgbClr val="000000"/>
                </a:solidFill>
                <a:latin typeface="Helvetica Neue"/>
                <a:ea typeface="Helvetica Neue"/>
                <a:cs typeface="Helvetica Neue"/>
                <a:sym typeface="Helvetica Neue"/>
              </a:rPr>
              <a:t>OpenSfM w/ Our Resectioning</a:t>
            </a:r>
            <a:endParaRPr sz="1333" b="1" kern="0">
              <a:solidFill>
                <a:srgbClr val="000000"/>
              </a:solidFill>
              <a:latin typeface="Helvetica Neue"/>
              <a:ea typeface="Helvetica Neue"/>
              <a:cs typeface="Helvetica Neue"/>
              <a:sym typeface="Helvetica Neue"/>
            </a:endParaRPr>
          </a:p>
        </p:txBody>
      </p:sp>
      <p:sp>
        <p:nvSpPr>
          <p:cNvPr id="160" name="Google Shape;160;p20"/>
          <p:cNvSpPr txBox="1"/>
          <p:nvPr/>
        </p:nvSpPr>
        <p:spPr>
          <a:xfrm>
            <a:off x="9610167" y="1519175"/>
            <a:ext cx="20732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b="1" kern="0">
                <a:solidFill>
                  <a:srgbClr val="000000"/>
                </a:solidFill>
                <a:latin typeface="Helvetica Neue"/>
                <a:ea typeface="Helvetica Neue"/>
                <a:cs typeface="Helvetica Neue"/>
                <a:sym typeface="Helvetica Neue"/>
              </a:rPr>
              <a:t>COLMAP w/ Our  Resectioning</a:t>
            </a:r>
            <a:endParaRPr sz="1333" b="1" kern="0">
              <a:solidFill>
                <a:srgbClr val="000000"/>
              </a:solidFill>
              <a:latin typeface="Helvetica Neue"/>
              <a:ea typeface="Helvetica Neue"/>
              <a:cs typeface="Helvetica Neue"/>
              <a:sym typeface="Helvetica Neue"/>
            </a:endParaRPr>
          </a:p>
        </p:txBody>
      </p:sp>
      <p:sp>
        <p:nvSpPr>
          <p:cNvPr id="161" name="Google Shape;161;p20"/>
          <p:cNvSpPr txBox="1"/>
          <p:nvPr/>
        </p:nvSpPr>
        <p:spPr>
          <a:xfrm>
            <a:off x="7235467" y="1519175"/>
            <a:ext cx="20732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kern="0">
                <a:solidFill>
                  <a:srgbClr val="000000"/>
                </a:solidFill>
                <a:latin typeface="Helvetica Neue Light"/>
                <a:ea typeface="Helvetica Neue Light"/>
                <a:cs typeface="Helvetica Neue Light"/>
                <a:sym typeface="Helvetica Neue Light"/>
              </a:rPr>
              <a:t>COLMAP</a:t>
            </a:r>
            <a:endParaRPr sz="1333" kern="0">
              <a:solidFill>
                <a:srgbClr val="000000"/>
              </a:solidFill>
              <a:latin typeface="Helvetica Neue Light"/>
              <a:ea typeface="Helvetica Neue Light"/>
              <a:cs typeface="Helvetica Neue Light"/>
              <a:sym typeface="Helvetica Neue Light"/>
            </a:endParaRPr>
          </a:p>
        </p:txBody>
      </p:sp>
      <p:sp>
        <p:nvSpPr>
          <p:cNvPr id="162" name="Google Shape;162;p20"/>
          <p:cNvSpPr/>
          <p:nvPr/>
        </p:nvSpPr>
        <p:spPr>
          <a:xfrm>
            <a:off x="2530533" y="1967625"/>
            <a:ext cx="2072800" cy="871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6 Failures</a:t>
            </a:r>
            <a:endParaRPr sz="1467" kern="0">
              <a:solidFill>
                <a:srgbClr val="000000"/>
              </a:solidFill>
              <a:latin typeface="Helvetica Neue Light"/>
              <a:ea typeface="Helvetica Neue Light"/>
              <a:cs typeface="Helvetica Neue Light"/>
              <a:sym typeface="Helvetica Neue Light"/>
            </a:endParaRPr>
          </a:p>
        </p:txBody>
      </p:sp>
      <p:sp>
        <p:nvSpPr>
          <p:cNvPr id="163" name="Google Shape;163;p20"/>
          <p:cNvSpPr/>
          <p:nvPr/>
        </p:nvSpPr>
        <p:spPr>
          <a:xfrm>
            <a:off x="2530533" y="3007512"/>
            <a:ext cx="2072800" cy="1341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9 Failures</a:t>
            </a:r>
            <a:endParaRPr sz="1467" kern="0">
              <a:solidFill>
                <a:srgbClr val="000000"/>
              </a:solidFill>
              <a:latin typeface="Helvetica Neue Light"/>
              <a:ea typeface="Helvetica Neue Light"/>
              <a:cs typeface="Helvetica Neue Light"/>
              <a:sym typeface="Helvetica Neue Light"/>
            </a:endParaRPr>
          </a:p>
        </p:txBody>
      </p:sp>
      <p:sp>
        <p:nvSpPr>
          <p:cNvPr id="164" name="Google Shape;164;p20"/>
          <p:cNvSpPr/>
          <p:nvPr/>
        </p:nvSpPr>
        <p:spPr>
          <a:xfrm>
            <a:off x="2530533" y="4348827"/>
            <a:ext cx="2072800" cy="4392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3 Partial Successes</a:t>
            </a:r>
            <a:endParaRPr sz="1467" kern="0">
              <a:solidFill>
                <a:srgbClr val="000000"/>
              </a:solidFill>
              <a:latin typeface="Helvetica Neue Light"/>
              <a:ea typeface="Helvetica Neue Light"/>
              <a:cs typeface="Helvetica Neue Light"/>
              <a:sym typeface="Helvetica Neue Light"/>
            </a:endParaRPr>
          </a:p>
        </p:txBody>
      </p:sp>
      <p:sp>
        <p:nvSpPr>
          <p:cNvPr id="165" name="Google Shape;165;p20"/>
          <p:cNvSpPr/>
          <p:nvPr/>
        </p:nvSpPr>
        <p:spPr>
          <a:xfrm>
            <a:off x="2530533" y="4788025"/>
            <a:ext cx="2072800" cy="567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4 Successes</a:t>
            </a:r>
            <a:endParaRPr sz="1467" kern="0">
              <a:solidFill>
                <a:srgbClr val="000000"/>
              </a:solidFill>
              <a:latin typeface="Helvetica Neue Light"/>
              <a:ea typeface="Helvetica Neue Light"/>
              <a:cs typeface="Helvetica Neue Light"/>
              <a:sym typeface="Helvetica Neue Light"/>
            </a:endParaRPr>
          </a:p>
        </p:txBody>
      </p:sp>
      <p:sp>
        <p:nvSpPr>
          <p:cNvPr id="166" name="Google Shape;166;p20"/>
          <p:cNvSpPr/>
          <p:nvPr/>
        </p:nvSpPr>
        <p:spPr>
          <a:xfrm>
            <a:off x="2530533" y="5472875"/>
            <a:ext cx="2072800" cy="567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4 Failures</a:t>
            </a:r>
            <a:endParaRPr sz="1467" kern="0">
              <a:solidFill>
                <a:srgbClr val="000000"/>
              </a:solidFill>
              <a:latin typeface="Helvetica Neue Light"/>
              <a:ea typeface="Helvetica Neue Light"/>
              <a:cs typeface="Helvetica Neue Light"/>
              <a:sym typeface="Helvetica Neue Light"/>
            </a:endParaRPr>
          </a:p>
        </p:txBody>
      </p:sp>
      <p:sp>
        <p:nvSpPr>
          <p:cNvPr id="167" name="Google Shape;167;p20"/>
          <p:cNvSpPr/>
          <p:nvPr/>
        </p:nvSpPr>
        <p:spPr>
          <a:xfrm>
            <a:off x="2530533" y="6040175"/>
            <a:ext cx="2072800" cy="4544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3 Successes</a:t>
            </a:r>
            <a:endParaRPr sz="1467" kern="0">
              <a:solidFill>
                <a:srgbClr val="000000"/>
              </a:solidFill>
              <a:latin typeface="Helvetica Neue Light"/>
              <a:ea typeface="Helvetica Neue Light"/>
              <a:cs typeface="Helvetica Neue Light"/>
              <a:sym typeface="Helvetica Neue Light"/>
            </a:endParaRPr>
          </a:p>
        </p:txBody>
      </p:sp>
      <p:sp>
        <p:nvSpPr>
          <p:cNvPr id="168" name="Google Shape;168;p20"/>
          <p:cNvSpPr/>
          <p:nvPr/>
        </p:nvSpPr>
        <p:spPr>
          <a:xfrm>
            <a:off x="4861151" y="1958425"/>
            <a:ext cx="2072800" cy="871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6 Successes</a:t>
            </a:r>
            <a:endParaRPr sz="1467" kern="0">
              <a:solidFill>
                <a:srgbClr val="000000"/>
              </a:solidFill>
              <a:latin typeface="Helvetica Neue Light"/>
              <a:ea typeface="Helvetica Neue Light"/>
              <a:cs typeface="Helvetica Neue Light"/>
              <a:sym typeface="Helvetica Neue Light"/>
            </a:endParaRPr>
          </a:p>
        </p:txBody>
      </p:sp>
      <p:sp>
        <p:nvSpPr>
          <p:cNvPr id="169" name="Google Shape;169;p20"/>
          <p:cNvSpPr/>
          <p:nvPr/>
        </p:nvSpPr>
        <p:spPr>
          <a:xfrm>
            <a:off x="4861151" y="3445025"/>
            <a:ext cx="2072800" cy="1901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13 Successes</a:t>
            </a:r>
            <a:endParaRPr sz="1467" kern="0">
              <a:solidFill>
                <a:srgbClr val="000000"/>
              </a:solidFill>
              <a:latin typeface="Helvetica Neue Light"/>
              <a:ea typeface="Helvetica Neue Light"/>
              <a:cs typeface="Helvetica Neue Light"/>
              <a:sym typeface="Helvetica Neue Light"/>
            </a:endParaRPr>
          </a:p>
        </p:txBody>
      </p:sp>
      <p:sp>
        <p:nvSpPr>
          <p:cNvPr id="170" name="Google Shape;170;p20"/>
          <p:cNvSpPr/>
          <p:nvPr/>
        </p:nvSpPr>
        <p:spPr>
          <a:xfrm>
            <a:off x="4861151" y="2998327"/>
            <a:ext cx="2072800" cy="439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3 Failures</a:t>
            </a:r>
            <a:endParaRPr sz="1467" kern="0">
              <a:solidFill>
                <a:srgbClr val="000000"/>
              </a:solidFill>
              <a:latin typeface="Helvetica Neue Light"/>
              <a:ea typeface="Helvetica Neue Light"/>
              <a:cs typeface="Helvetica Neue Light"/>
              <a:sym typeface="Helvetica Neue Light"/>
            </a:endParaRPr>
          </a:p>
        </p:txBody>
      </p:sp>
      <p:sp>
        <p:nvSpPr>
          <p:cNvPr id="171" name="Google Shape;171;p20"/>
          <p:cNvSpPr/>
          <p:nvPr/>
        </p:nvSpPr>
        <p:spPr>
          <a:xfrm>
            <a:off x="4861151" y="5614275"/>
            <a:ext cx="2072800" cy="871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6 Successes</a:t>
            </a:r>
            <a:endParaRPr sz="1467" kern="0">
              <a:solidFill>
                <a:srgbClr val="000000"/>
              </a:solidFill>
              <a:latin typeface="Helvetica Neue Light"/>
              <a:ea typeface="Helvetica Neue Light"/>
              <a:cs typeface="Helvetica Neue Light"/>
              <a:sym typeface="Helvetica Neue Light"/>
            </a:endParaRPr>
          </a:p>
        </p:txBody>
      </p:sp>
      <p:sp>
        <p:nvSpPr>
          <p:cNvPr id="172" name="Google Shape;172;p20"/>
          <p:cNvSpPr/>
          <p:nvPr/>
        </p:nvSpPr>
        <p:spPr>
          <a:xfrm>
            <a:off x="4861151" y="5463675"/>
            <a:ext cx="2072800" cy="1508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kern="0">
                <a:solidFill>
                  <a:srgbClr val="000000"/>
                </a:solidFill>
                <a:latin typeface="Helvetica Neue Light"/>
                <a:ea typeface="Helvetica Neue Light"/>
                <a:cs typeface="Helvetica Neue Light"/>
                <a:sym typeface="Helvetica Neue Light"/>
              </a:rPr>
              <a:t>1 Failure</a:t>
            </a:r>
            <a:endParaRPr sz="1333" kern="0">
              <a:solidFill>
                <a:srgbClr val="000000"/>
              </a:solidFill>
              <a:latin typeface="Helvetica Neue Light"/>
              <a:ea typeface="Helvetica Neue Light"/>
              <a:cs typeface="Helvetica Neue Light"/>
              <a:sym typeface="Helvetica Neue Light"/>
            </a:endParaRPr>
          </a:p>
        </p:txBody>
      </p:sp>
      <p:sp>
        <p:nvSpPr>
          <p:cNvPr id="173" name="Google Shape;173;p20"/>
          <p:cNvSpPr/>
          <p:nvPr/>
        </p:nvSpPr>
        <p:spPr>
          <a:xfrm>
            <a:off x="7235837" y="3007525"/>
            <a:ext cx="2072400" cy="1022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7 Failures</a:t>
            </a:r>
            <a:endParaRPr sz="1467" kern="0">
              <a:solidFill>
                <a:srgbClr val="000000"/>
              </a:solidFill>
              <a:latin typeface="Helvetica Neue Light"/>
              <a:ea typeface="Helvetica Neue Light"/>
              <a:cs typeface="Helvetica Neue Light"/>
              <a:sym typeface="Helvetica Neue Light"/>
            </a:endParaRPr>
          </a:p>
        </p:txBody>
      </p:sp>
      <p:sp>
        <p:nvSpPr>
          <p:cNvPr id="174" name="Google Shape;174;p20"/>
          <p:cNvSpPr/>
          <p:nvPr/>
        </p:nvSpPr>
        <p:spPr>
          <a:xfrm>
            <a:off x="7235837" y="4024525"/>
            <a:ext cx="2072400" cy="324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2 Partial Successes</a:t>
            </a:r>
            <a:endParaRPr sz="1467" kern="0">
              <a:solidFill>
                <a:srgbClr val="000000"/>
              </a:solidFill>
              <a:latin typeface="Helvetica Neue Light"/>
              <a:ea typeface="Helvetica Neue Light"/>
              <a:cs typeface="Helvetica Neue Light"/>
              <a:sym typeface="Helvetica Neue Light"/>
            </a:endParaRPr>
          </a:p>
        </p:txBody>
      </p:sp>
      <p:sp>
        <p:nvSpPr>
          <p:cNvPr id="175" name="Google Shape;175;p20"/>
          <p:cNvSpPr/>
          <p:nvPr/>
        </p:nvSpPr>
        <p:spPr>
          <a:xfrm>
            <a:off x="7235837" y="4333525"/>
            <a:ext cx="2072400" cy="10220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7 Successes</a:t>
            </a:r>
            <a:endParaRPr sz="1467" kern="0">
              <a:solidFill>
                <a:srgbClr val="000000"/>
              </a:solidFill>
              <a:latin typeface="Helvetica Neue Light"/>
              <a:ea typeface="Helvetica Neue Light"/>
              <a:cs typeface="Helvetica Neue Light"/>
              <a:sym typeface="Helvetica Neue Light"/>
            </a:endParaRPr>
          </a:p>
        </p:txBody>
      </p:sp>
      <p:sp>
        <p:nvSpPr>
          <p:cNvPr id="176" name="Google Shape;176;p20"/>
          <p:cNvSpPr/>
          <p:nvPr/>
        </p:nvSpPr>
        <p:spPr>
          <a:xfrm>
            <a:off x="7235871" y="1958400"/>
            <a:ext cx="2072400" cy="871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6 Failures</a:t>
            </a:r>
            <a:endParaRPr sz="1467" kern="0">
              <a:solidFill>
                <a:srgbClr val="000000"/>
              </a:solidFill>
              <a:latin typeface="Helvetica Neue Light"/>
              <a:ea typeface="Helvetica Neue Light"/>
              <a:cs typeface="Helvetica Neue Light"/>
              <a:sym typeface="Helvetica Neue Light"/>
            </a:endParaRPr>
          </a:p>
        </p:txBody>
      </p:sp>
      <p:sp>
        <p:nvSpPr>
          <p:cNvPr id="177" name="Google Shape;177;p20"/>
          <p:cNvSpPr/>
          <p:nvPr/>
        </p:nvSpPr>
        <p:spPr>
          <a:xfrm>
            <a:off x="9610180" y="2271675"/>
            <a:ext cx="2073200" cy="567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4 Successes</a:t>
            </a:r>
            <a:endParaRPr sz="1467" kern="0">
              <a:solidFill>
                <a:srgbClr val="000000"/>
              </a:solidFill>
              <a:latin typeface="Helvetica Neue Light"/>
              <a:ea typeface="Helvetica Neue Light"/>
              <a:cs typeface="Helvetica Neue Light"/>
              <a:sym typeface="Helvetica Neue Light"/>
            </a:endParaRPr>
          </a:p>
        </p:txBody>
      </p:sp>
      <p:sp>
        <p:nvSpPr>
          <p:cNvPr id="178" name="Google Shape;178;p20"/>
          <p:cNvSpPr/>
          <p:nvPr/>
        </p:nvSpPr>
        <p:spPr>
          <a:xfrm>
            <a:off x="9610180" y="1958425"/>
            <a:ext cx="2073200" cy="313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2 Failures</a:t>
            </a:r>
            <a:endParaRPr sz="1467" kern="0">
              <a:solidFill>
                <a:srgbClr val="000000"/>
              </a:solidFill>
              <a:latin typeface="Helvetica Neue Light"/>
              <a:ea typeface="Helvetica Neue Light"/>
              <a:cs typeface="Helvetica Neue Light"/>
              <a:sym typeface="Helvetica Neue Light"/>
            </a:endParaRPr>
          </a:p>
        </p:txBody>
      </p:sp>
      <p:sp>
        <p:nvSpPr>
          <p:cNvPr id="179" name="Google Shape;179;p20"/>
          <p:cNvSpPr/>
          <p:nvPr/>
        </p:nvSpPr>
        <p:spPr>
          <a:xfrm>
            <a:off x="7235785" y="5613775"/>
            <a:ext cx="2072400" cy="871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6 Successes</a:t>
            </a:r>
            <a:endParaRPr sz="1467" kern="0">
              <a:solidFill>
                <a:srgbClr val="000000"/>
              </a:solidFill>
              <a:latin typeface="Helvetica Neue Light"/>
              <a:ea typeface="Helvetica Neue Light"/>
              <a:cs typeface="Helvetica Neue Light"/>
              <a:sym typeface="Helvetica Neue Light"/>
            </a:endParaRPr>
          </a:p>
        </p:txBody>
      </p:sp>
      <p:sp>
        <p:nvSpPr>
          <p:cNvPr id="180" name="Google Shape;180;p20"/>
          <p:cNvSpPr/>
          <p:nvPr/>
        </p:nvSpPr>
        <p:spPr>
          <a:xfrm>
            <a:off x="7235875" y="5463175"/>
            <a:ext cx="2072400" cy="1508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kern="0">
                <a:solidFill>
                  <a:srgbClr val="000000"/>
                </a:solidFill>
                <a:latin typeface="Helvetica Neue Light"/>
                <a:ea typeface="Helvetica Neue Light"/>
                <a:cs typeface="Helvetica Neue Light"/>
                <a:sym typeface="Helvetica Neue Light"/>
              </a:rPr>
              <a:t>1 Failure</a:t>
            </a:r>
            <a:endParaRPr sz="1333" kern="0">
              <a:solidFill>
                <a:srgbClr val="000000"/>
              </a:solidFill>
              <a:latin typeface="Helvetica Neue Light"/>
              <a:ea typeface="Helvetica Neue Light"/>
              <a:cs typeface="Helvetica Neue Light"/>
              <a:sym typeface="Helvetica Neue Light"/>
            </a:endParaRPr>
          </a:p>
        </p:txBody>
      </p:sp>
      <p:sp>
        <p:nvSpPr>
          <p:cNvPr id="181" name="Google Shape;181;p20"/>
          <p:cNvSpPr/>
          <p:nvPr/>
        </p:nvSpPr>
        <p:spPr>
          <a:xfrm>
            <a:off x="9610167" y="5463175"/>
            <a:ext cx="2073200" cy="10220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7 Successes</a:t>
            </a:r>
            <a:endParaRPr sz="1467" kern="0">
              <a:solidFill>
                <a:srgbClr val="000000"/>
              </a:solidFill>
              <a:latin typeface="Helvetica Neue Light"/>
              <a:ea typeface="Helvetica Neue Light"/>
              <a:cs typeface="Helvetica Neue Light"/>
              <a:sym typeface="Helvetica Neue Light"/>
            </a:endParaRPr>
          </a:p>
        </p:txBody>
      </p:sp>
      <p:sp>
        <p:nvSpPr>
          <p:cNvPr id="182" name="Google Shape;182;p20"/>
          <p:cNvSpPr/>
          <p:nvPr/>
        </p:nvSpPr>
        <p:spPr>
          <a:xfrm>
            <a:off x="9610180" y="3007525"/>
            <a:ext cx="2073200" cy="7392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5 Failures</a:t>
            </a:r>
            <a:endParaRPr sz="1467" kern="0">
              <a:solidFill>
                <a:srgbClr val="000000"/>
              </a:solidFill>
              <a:latin typeface="Helvetica Neue Light"/>
              <a:ea typeface="Helvetica Neue Light"/>
              <a:cs typeface="Helvetica Neue Light"/>
              <a:sym typeface="Helvetica Neue Light"/>
            </a:endParaRPr>
          </a:p>
        </p:txBody>
      </p:sp>
      <p:sp>
        <p:nvSpPr>
          <p:cNvPr id="183" name="Google Shape;183;p20"/>
          <p:cNvSpPr/>
          <p:nvPr/>
        </p:nvSpPr>
        <p:spPr>
          <a:xfrm>
            <a:off x="9610180" y="3746725"/>
            <a:ext cx="2073200" cy="4392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3 Partial Successes</a:t>
            </a:r>
            <a:endParaRPr sz="1467" kern="0">
              <a:solidFill>
                <a:srgbClr val="000000"/>
              </a:solidFill>
              <a:latin typeface="Helvetica Neue Light"/>
              <a:ea typeface="Helvetica Neue Light"/>
              <a:cs typeface="Helvetica Neue Light"/>
              <a:sym typeface="Helvetica Neue Light"/>
            </a:endParaRPr>
          </a:p>
        </p:txBody>
      </p:sp>
      <p:sp>
        <p:nvSpPr>
          <p:cNvPr id="184" name="Google Shape;184;p20"/>
          <p:cNvSpPr/>
          <p:nvPr/>
        </p:nvSpPr>
        <p:spPr>
          <a:xfrm>
            <a:off x="9610180" y="4185925"/>
            <a:ext cx="2073200" cy="1169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467" kern="0">
                <a:solidFill>
                  <a:srgbClr val="000000"/>
                </a:solidFill>
                <a:latin typeface="Helvetica Neue Light"/>
                <a:ea typeface="Helvetica Neue Light"/>
                <a:cs typeface="Helvetica Neue Light"/>
                <a:sym typeface="Helvetica Neue Light"/>
              </a:rPr>
              <a:t>8 Successes</a:t>
            </a:r>
            <a:endParaRPr sz="1467" kern="0">
              <a:solidFill>
                <a:srgbClr val="000000"/>
              </a:solidFill>
              <a:latin typeface="Helvetica Neue Light"/>
              <a:ea typeface="Helvetica Neue Light"/>
              <a:cs typeface="Helvetica Neue Light"/>
              <a:sym typeface="Helvetica Neue Light"/>
            </a:endParaRPr>
          </a:p>
        </p:txBody>
      </p:sp>
      <p:sp>
        <p:nvSpPr>
          <p:cNvPr id="185" name="Google Shape;185;p20"/>
          <p:cNvSpPr txBox="1"/>
          <p:nvPr/>
        </p:nvSpPr>
        <p:spPr>
          <a:xfrm>
            <a:off x="2530533" y="1528425"/>
            <a:ext cx="20728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333" kern="0">
                <a:solidFill>
                  <a:srgbClr val="000000"/>
                </a:solidFill>
                <a:latin typeface="Helvetica Neue Light"/>
                <a:ea typeface="Helvetica Neue Light"/>
                <a:cs typeface="Helvetica Neue Light"/>
                <a:sym typeface="Helvetica Neue Light"/>
              </a:rPr>
              <a:t>OpenSfM</a:t>
            </a:r>
            <a:endParaRPr sz="1333" kern="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746640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2"/>
          <p:cNvPicPr preferRelativeResize="0"/>
          <p:nvPr/>
        </p:nvPicPr>
        <p:blipFill>
          <a:blip r:embed="rId3">
            <a:alphaModFix/>
          </a:blip>
          <a:stretch>
            <a:fillRect/>
          </a:stretch>
        </p:blipFill>
        <p:spPr>
          <a:xfrm>
            <a:off x="609533" y="4195100"/>
            <a:ext cx="4876800" cy="2386600"/>
          </a:xfrm>
          <a:prstGeom prst="rect">
            <a:avLst/>
          </a:prstGeom>
          <a:noFill/>
          <a:ln>
            <a:noFill/>
          </a:ln>
        </p:spPr>
      </p:pic>
      <p:pic>
        <p:nvPicPr>
          <p:cNvPr id="225" name="Google Shape;225;p22"/>
          <p:cNvPicPr preferRelativeResize="0"/>
          <p:nvPr/>
        </p:nvPicPr>
        <p:blipFill>
          <a:blip r:embed="rId4">
            <a:alphaModFix/>
          </a:blip>
          <a:stretch>
            <a:fillRect/>
          </a:stretch>
        </p:blipFill>
        <p:spPr>
          <a:xfrm>
            <a:off x="609567" y="1217075"/>
            <a:ext cx="4876800" cy="2386584"/>
          </a:xfrm>
          <a:prstGeom prst="rect">
            <a:avLst/>
          </a:prstGeom>
          <a:noFill/>
          <a:ln w="19050" cap="flat" cmpd="sng">
            <a:solidFill>
              <a:srgbClr val="000000"/>
            </a:solidFill>
            <a:prstDash val="solid"/>
            <a:round/>
            <a:headEnd type="none" w="sm" len="sm"/>
            <a:tailEnd type="none" w="sm" len="sm"/>
          </a:ln>
        </p:spPr>
      </p:pic>
      <p:pic>
        <p:nvPicPr>
          <p:cNvPr id="226" name="Google Shape;226;p22"/>
          <p:cNvPicPr preferRelativeResize="0"/>
          <p:nvPr/>
        </p:nvPicPr>
        <p:blipFill>
          <a:blip r:embed="rId5">
            <a:alphaModFix/>
          </a:blip>
          <a:stretch>
            <a:fillRect/>
          </a:stretch>
        </p:blipFill>
        <p:spPr>
          <a:xfrm>
            <a:off x="6705639" y="1217067"/>
            <a:ext cx="4876800" cy="2386600"/>
          </a:xfrm>
          <a:prstGeom prst="rect">
            <a:avLst/>
          </a:prstGeom>
          <a:noFill/>
          <a:ln w="19050" cap="flat" cmpd="sng">
            <a:solidFill>
              <a:srgbClr val="000000"/>
            </a:solidFill>
            <a:prstDash val="solid"/>
            <a:round/>
            <a:headEnd type="none" w="sm" len="sm"/>
            <a:tailEnd type="none" w="sm" len="sm"/>
          </a:ln>
        </p:spPr>
      </p:pic>
      <p:pic>
        <p:nvPicPr>
          <p:cNvPr id="227" name="Google Shape;227;p22"/>
          <p:cNvPicPr preferRelativeResize="0"/>
          <p:nvPr/>
        </p:nvPicPr>
        <p:blipFill>
          <a:blip r:embed="rId6">
            <a:alphaModFix/>
          </a:blip>
          <a:stretch>
            <a:fillRect/>
          </a:stretch>
        </p:blipFill>
        <p:spPr>
          <a:xfrm>
            <a:off x="6705600" y="4195100"/>
            <a:ext cx="4876800" cy="2386584"/>
          </a:xfrm>
          <a:prstGeom prst="rect">
            <a:avLst/>
          </a:prstGeom>
          <a:noFill/>
          <a:ln>
            <a:noFill/>
          </a:ln>
        </p:spPr>
      </p:pic>
      <p:sp>
        <p:nvSpPr>
          <p:cNvPr id="228" name="Google Shape;228;p22"/>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3467"/>
              <a:t>   Successful reconstruction of Cereal (DuplicateStructures)</a:t>
            </a:r>
            <a:endParaRPr sz="3467"/>
          </a:p>
        </p:txBody>
      </p:sp>
      <p:sp>
        <p:nvSpPr>
          <p:cNvPr id="229" name="Google Shape;229;p22"/>
          <p:cNvSpPr txBox="1"/>
          <p:nvPr/>
        </p:nvSpPr>
        <p:spPr>
          <a:xfrm>
            <a:off x="-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a:t>
            </a:r>
            <a:endParaRPr sz="1867" kern="0">
              <a:solidFill>
                <a:srgbClr val="000000"/>
              </a:solidFill>
              <a:latin typeface="Helvetica Neue Light"/>
              <a:ea typeface="Helvetica Neue Light"/>
              <a:cs typeface="Helvetica Neue Light"/>
              <a:sym typeface="Helvetica Neue Light"/>
            </a:endParaRPr>
          </a:p>
        </p:txBody>
      </p:sp>
      <p:sp>
        <p:nvSpPr>
          <p:cNvPr id="230" name="Google Shape;230;p22"/>
          <p:cNvSpPr txBox="1"/>
          <p:nvPr/>
        </p:nvSpPr>
        <p:spPr>
          <a:xfrm>
            <a:off x="60960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 (OURS)</a:t>
            </a:r>
            <a:endParaRPr sz="1867" kern="0">
              <a:solidFill>
                <a:srgbClr val="000000"/>
              </a:solidFill>
              <a:latin typeface="Helvetica Neue Light"/>
              <a:ea typeface="Helvetica Neue Light"/>
              <a:cs typeface="Helvetica Neue Light"/>
              <a:sym typeface="Helvetica Neue Light"/>
            </a:endParaRPr>
          </a:p>
        </p:txBody>
      </p:sp>
      <p:sp>
        <p:nvSpPr>
          <p:cNvPr id="231" name="Google Shape;231;p22"/>
          <p:cNvSpPr txBox="1"/>
          <p:nvPr/>
        </p:nvSpPr>
        <p:spPr>
          <a:xfrm>
            <a:off x="-67"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a:t>
            </a:r>
            <a:endParaRPr sz="1867" kern="0">
              <a:solidFill>
                <a:srgbClr val="000000"/>
              </a:solidFill>
              <a:latin typeface="Helvetica Neue Light"/>
              <a:ea typeface="Helvetica Neue Light"/>
              <a:cs typeface="Helvetica Neue Light"/>
              <a:sym typeface="Helvetica Neue Light"/>
            </a:endParaRPr>
          </a:p>
        </p:txBody>
      </p:sp>
      <p:sp>
        <p:nvSpPr>
          <p:cNvPr id="232" name="Google Shape;232;p22"/>
          <p:cNvSpPr txBox="1"/>
          <p:nvPr/>
        </p:nvSpPr>
        <p:spPr>
          <a:xfrm>
            <a:off x="6096000"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 (OURS)</a:t>
            </a:r>
            <a:endParaRPr sz="1867" kern="0">
              <a:solidFill>
                <a:srgbClr val="000000"/>
              </a:solidFill>
              <a:latin typeface="Helvetica Neue Light"/>
              <a:ea typeface="Helvetica Neue Light"/>
              <a:cs typeface="Helvetica Neue Light"/>
              <a:sym typeface="Helvetica Neue Light"/>
            </a:endParaRPr>
          </a:p>
        </p:txBody>
      </p:sp>
      <p:sp>
        <p:nvSpPr>
          <p:cNvPr id="233" name="Google Shape;233;p22"/>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33</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2372166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609539" y="1217067"/>
            <a:ext cx="4876800" cy="2386567"/>
          </a:xfrm>
          <a:prstGeom prst="rect">
            <a:avLst/>
          </a:prstGeom>
          <a:noFill/>
          <a:ln w="19050" cap="flat" cmpd="sng">
            <a:solidFill>
              <a:srgbClr val="000000"/>
            </a:solidFill>
            <a:prstDash val="solid"/>
            <a:round/>
            <a:headEnd type="none" w="sm" len="sm"/>
            <a:tailEnd type="none" w="sm" len="sm"/>
          </a:ln>
        </p:spPr>
      </p:pic>
      <p:pic>
        <p:nvPicPr>
          <p:cNvPr id="239" name="Google Shape;239;p23"/>
          <p:cNvPicPr preferRelativeResize="0"/>
          <p:nvPr/>
        </p:nvPicPr>
        <p:blipFill>
          <a:blip r:embed="rId4">
            <a:alphaModFix/>
          </a:blip>
          <a:stretch>
            <a:fillRect/>
          </a:stretch>
        </p:blipFill>
        <p:spPr>
          <a:xfrm>
            <a:off x="6705633" y="1217078"/>
            <a:ext cx="4876800" cy="2386583"/>
          </a:xfrm>
          <a:prstGeom prst="rect">
            <a:avLst/>
          </a:prstGeom>
          <a:noFill/>
          <a:ln w="19050" cap="flat" cmpd="sng">
            <a:solidFill>
              <a:srgbClr val="000000"/>
            </a:solidFill>
            <a:prstDash val="solid"/>
            <a:round/>
            <a:headEnd type="none" w="sm" len="sm"/>
            <a:tailEnd type="none" w="sm" len="sm"/>
          </a:ln>
        </p:spPr>
      </p:pic>
      <p:pic>
        <p:nvPicPr>
          <p:cNvPr id="240" name="Google Shape;240;p23"/>
          <p:cNvPicPr preferRelativeResize="0"/>
          <p:nvPr/>
        </p:nvPicPr>
        <p:blipFill>
          <a:blip r:embed="rId5">
            <a:alphaModFix/>
          </a:blip>
          <a:stretch>
            <a:fillRect/>
          </a:stretch>
        </p:blipFill>
        <p:spPr>
          <a:xfrm>
            <a:off x="609567" y="4195100"/>
            <a:ext cx="4876800" cy="2386600"/>
          </a:xfrm>
          <a:prstGeom prst="rect">
            <a:avLst/>
          </a:prstGeom>
          <a:noFill/>
          <a:ln>
            <a:noFill/>
          </a:ln>
        </p:spPr>
      </p:pic>
      <p:pic>
        <p:nvPicPr>
          <p:cNvPr id="241" name="Google Shape;241;p23"/>
          <p:cNvPicPr preferRelativeResize="0"/>
          <p:nvPr/>
        </p:nvPicPr>
        <p:blipFill>
          <a:blip r:embed="rId6">
            <a:alphaModFix/>
          </a:blip>
          <a:stretch>
            <a:fillRect/>
          </a:stretch>
        </p:blipFill>
        <p:spPr>
          <a:xfrm>
            <a:off x="6705600" y="4195100"/>
            <a:ext cx="4876800" cy="2386600"/>
          </a:xfrm>
          <a:prstGeom prst="rect">
            <a:avLst/>
          </a:prstGeom>
          <a:noFill/>
          <a:ln>
            <a:noFill/>
          </a:ln>
        </p:spPr>
      </p:pic>
      <p:sp>
        <p:nvSpPr>
          <p:cNvPr id="242" name="Google Shape;242;p23"/>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3200" dirty="0"/>
              <a:t>   Successful reconstruction of ece_floor3_loop_cw (UIUCTag)</a:t>
            </a:r>
            <a:endParaRPr sz="3200" dirty="0"/>
          </a:p>
        </p:txBody>
      </p:sp>
      <p:sp>
        <p:nvSpPr>
          <p:cNvPr id="243" name="Google Shape;243;p23"/>
          <p:cNvSpPr txBox="1"/>
          <p:nvPr/>
        </p:nvSpPr>
        <p:spPr>
          <a:xfrm>
            <a:off x="-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a:t>
            </a:r>
            <a:endParaRPr sz="1867" kern="0">
              <a:solidFill>
                <a:srgbClr val="000000"/>
              </a:solidFill>
              <a:latin typeface="Helvetica Neue Light"/>
              <a:ea typeface="Helvetica Neue Light"/>
              <a:cs typeface="Helvetica Neue Light"/>
              <a:sym typeface="Helvetica Neue Light"/>
            </a:endParaRPr>
          </a:p>
        </p:txBody>
      </p:sp>
      <p:sp>
        <p:nvSpPr>
          <p:cNvPr id="244" name="Google Shape;244;p23"/>
          <p:cNvSpPr txBox="1"/>
          <p:nvPr/>
        </p:nvSpPr>
        <p:spPr>
          <a:xfrm>
            <a:off x="60960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 (OURS)</a:t>
            </a:r>
            <a:endParaRPr sz="1867" kern="0">
              <a:solidFill>
                <a:srgbClr val="000000"/>
              </a:solidFill>
              <a:latin typeface="Helvetica Neue Light"/>
              <a:ea typeface="Helvetica Neue Light"/>
              <a:cs typeface="Helvetica Neue Light"/>
              <a:sym typeface="Helvetica Neue Light"/>
            </a:endParaRPr>
          </a:p>
        </p:txBody>
      </p:sp>
      <p:sp>
        <p:nvSpPr>
          <p:cNvPr id="245" name="Google Shape;245;p23"/>
          <p:cNvSpPr txBox="1"/>
          <p:nvPr/>
        </p:nvSpPr>
        <p:spPr>
          <a:xfrm>
            <a:off x="-67"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a:t>
            </a:r>
            <a:endParaRPr sz="1867" kern="0">
              <a:solidFill>
                <a:srgbClr val="000000"/>
              </a:solidFill>
              <a:latin typeface="Helvetica Neue Light"/>
              <a:ea typeface="Helvetica Neue Light"/>
              <a:cs typeface="Helvetica Neue Light"/>
              <a:sym typeface="Helvetica Neue Light"/>
            </a:endParaRPr>
          </a:p>
        </p:txBody>
      </p:sp>
      <p:sp>
        <p:nvSpPr>
          <p:cNvPr id="246" name="Google Shape;246;p23"/>
          <p:cNvSpPr txBox="1"/>
          <p:nvPr/>
        </p:nvSpPr>
        <p:spPr>
          <a:xfrm>
            <a:off x="6096000"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 (OURS)</a:t>
            </a:r>
            <a:endParaRPr sz="1867" kern="0">
              <a:solidFill>
                <a:srgbClr val="000000"/>
              </a:solidFill>
              <a:latin typeface="Helvetica Neue Light"/>
              <a:ea typeface="Helvetica Neue Light"/>
              <a:cs typeface="Helvetica Neue Light"/>
              <a:sym typeface="Helvetica Neue Light"/>
            </a:endParaRPr>
          </a:p>
        </p:txBody>
      </p:sp>
      <p:sp>
        <p:nvSpPr>
          <p:cNvPr id="247" name="Google Shape;247;p23"/>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34</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1595634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4"/>
          <p:cNvPicPr preferRelativeResize="0"/>
          <p:nvPr/>
        </p:nvPicPr>
        <p:blipFill>
          <a:blip r:embed="rId3">
            <a:alphaModFix/>
          </a:blip>
          <a:stretch>
            <a:fillRect/>
          </a:stretch>
        </p:blipFill>
        <p:spPr>
          <a:xfrm>
            <a:off x="609533" y="4188300"/>
            <a:ext cx="4876800" cy="2384733"/>
          </a:xfrm>
          <a:prstGeom prst="rect">
            <a:avLst/>
          </a:prstGeom>
          <a:noFill/>
          <a:ln>
            <a:noFill/>
          </a:ln>
        </p:spPr>
      </p:pic>
      <p:sp>
        <p:nvSpPr>
          <p:cNvPr id="253" name="Google Shape;253;p24"/>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3200" dirty="0"/>
              <a:t>   Successful reconstruction of Courthouse (TanksAndTemples)</a:t>
            </a:r>
            <a:endParaRPr sz="3200" dirty="0"/>
          </a:p>
        </p:txBody>
      </p:sp>
      <p:pic>
        <p:nvPicPr>
          <p:cNvPr id="254" name="Google Shape;254;p24"/>
          <p:cNvPicPr preferRelativeResize="0"/>
          <p:nvPr/>
        </p:nvPicPr>
        <p:blipFill>
          <a:blip r:embed="rId4">
            <a:alphaModFix/>
          </a:blip>
          <a:stretch>
            <a:fillRect/>
          </a:stretch>
        </p:blipFill>
        <p:spPr>
          <a:xfrm>
            <a:off x="6705600" y="4195100"/>
            <a:ext cx="4876800" cy="2384733"/>
          </a:xfrm>
          <a:prstGeom prst="rect">
            <a:avLst/>
          </a:prstGeom>
          <a:noFill/>
          <a:ln>
            <a:noFill/>
          </a:ln>
        </p:spPr>
      </p:pic>
      <p:sp>
        <p:nvSpPr>
          <p:cNvPr id="255" name="Google Shape;255;p24"/>
          <p:cNvSpPr txBox="1"/>
          <p:nvPr/>
        </p:nvSpPr>
        <p:spPr>
          <a:xfrm>
            <a:off x="-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a:t>
            </a:r>
            <a:endParaRPr sz="1867" kern="0">
              <a:solidFill>
                <a:srgbClr val="000000"/>
              </a:solidFill>
              <a:latin typeface="Helvetica Neue Light"/>
              <a:ea typeface="Helvetica Neue Light"/>
              <a:cs typeface="Helvetica Neue Light"/>
              <a:sym typeface="Helvetica Neue Light"/>
            </a:endParaRPr>
          </a:p>
        </p:txBody>
      </p:sp>
      <p:sp>
        <p:nvSpPr>
          <p:cNvPr id="256" name="Google Shape;256;p24"/>
          <p:cNvSpPr txBox="1"/>
          <p:nvPr/>
        </p:nvSpPr>
        <p:spPr>
          <a:xfrm>
            <a:off x="60960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 (OURS)</a:t>
            </a:r>
            <a:endParaRPr sz="1867" kern="0">
              <a:solidFill>
                <a:srgbClr val="000000"/>
              </a:solidFill>
              <a:latin typeface="Helvetica Neue Light"/>
              <a:ea typeface="Helvetica Neue Light"/>
              <a:cs typeface="Helvetica Neue Light"/>
              <a:sym typeface="Helvetica Neue Light"/>
            </a:endParaRPr>
          </a:p>
        </p:txBody>
      </p:sp>
      <p:sp>
        <p:nvSpPr>
          <p:cNvPr id="257" name="Google Shape;257;p24"/>
          <p:cNvSpPr txBox="1"/>
          <p:nvPr/>
        </p:nvSpPr>
        <p:spPr>
          <a:xfrm>
            <a:off x="-67"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a:t>
            </a:r>
            <a:endParaRPr sz="1867" kern="0">
              <a:solidFill>
                <a:srgbClr val="000000"/>
              </a:solidFill>
              <a:latin typeface="Helvetica Neue Light"/>
              <a:ea typeface="Helvetica Neue Light"/>
              <a:cs typeface="Helvetica Neue Light"/>
              <a:sym typeface="Helvetica Neue Light"/>
            </a:endParaRPr>
          </a:p>
        </p:txBody>
      </p:sp>
      <p:sp>
        <p:nvSpPr>
          <p:cNvPr id="258" name="Google Shape;258;p24"/>
          <p:cNvSpPr txBox="1"/>
          <p:nvPr/>
        </p:nvSpPr>
        <p:spPr>
          <a:xfrm>
            <a:off x="6096000"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 (OURS)</a:t>
            </a:r>
            <a:endParaRPr sz="1867" kern="0">
              <a:solidFill>
                <a:srgbClr val="000000"/>
              </a:solidFill>
              <a:latin typeface="Helvetica Neue Light"/>
              <a:ea typeface="Helvetica Neue Light"/>
              <a:cs typeface="Helvetica Neue Light"/>
              <a:sym typeface="Helvetica Neue Light"/>
            </a:endParaRPr>
          </a:p>
        </p:txBody>
      </p:sp>
      <p:pic>
        <p:nvPicPr>
          <p:cNvPr id="259" name="Google Shape;259;p24"/>
          <p:cNvPicPr preferRelativeResize="0"/>
          <p:nvPr/>
        </p:nvPicPr>
        <p:blipFill>
          <a:blip r:embed="rId5">
            <a:alphaModFix/>
          </a:blip>
          <a:stretch>
            <a:fillRect/>
          </a:stretch>
        </p:blipFill>
        <p:spPr>
          <a:xfrm>
            <a:off x="609534" y="1217997"/>
            <a:ext cx="4876799" cy="2384755"/>
          </a:xfrm>
          <a:prstGeom prst="rect">
            <a:avLst/>
          </a:prstGeom>
          <a:noFill/>
          <a:ln w="19050" cap="flat" cmpd="sng">
            <a:solidFill>
              <a:srgbClr val="000000"/>
            </a:solidFill>
            <a:prstDash val="solid"/>
            <a:round/>
            <a:headEnd type="none" w="sm" len="sm"/>
            <a:tailEnd type="none" w="sm" len="sm"/>
          </a:ln>
        </p:spPr>
      </p:pic>
      <p:pic>
        <p:nvPicPr>
          <p:cNvPr id="260" name="Google Shape;260;p24"/>
          <p:cNvPicPr preferRelativeResize="0"/>
          <p:nvPr/>
        </p:nvPicPr>
        <p:blipFill>
          <a:blip r:embed="rId6">
            <a:alphaModFix/>
          </a:blip>
          <a:stretch>
            <a:fillRect/>
          </a:stretch>
        </p:blipFill>
        <p:spPr>
          <a:xfrm>
            <a:off x="6705599" y="1218001"/>
            <a:ext cx="4876799" cy="2384756"/>
          </a:xfrm>
          <a:prstGeom prst="rect">
            <a:avLst/>
          </a:prstGeom>
          <a:noFill/>
          <a:ln w="19050" cap="flat" cmpd="sng">
            <a:solidFill>
              <a:srgbClr val="000000"/>
            </a:solidFill>
            <a:prstDash val="solid"/>
            <a:round/>
            <a:headEnd type="none" w="sm" len="sm"/>
            <a:tailEnd type="none" w="sm" len="sm"/>
          </a:ln>
        </p:spPr>
      </p:pic>
      <p:sp>
        <p:nvSpPr>
          <p:cNvPr id="261" name="Google Shape;261;p2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35</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3947732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5"/>
          <p:cNvPicPr preferRelativeResize="0"/>
          <p:nvPr/>
        </p:nvPicPr>
        <p:blipFill>
          <a:blip r:embed="rId3">
            <a:alphaModFix/>
          </a:blip>
          <a:stretch>
            <a:fillRect/>
          </a:stretch>
        </p:blipFill>
        <p:spPr>
          <a:xfrm>
            <a:off x="609567" y="1217089"/>
            <a:ext cx="4876799" cy="2386585"/>
          </a:xfrm>
          <a:prstGeom prst="rect">
            <a:avLst/>
          </a:prstGeom>
          <a:noFill/>
          <a:ln w="19050" cap="flat" cmpd="sng">
            <a:solidFill>
              <a:srgbClr val="000000"/>
            </a:solidFill>
            <a:prstDash val="solid"/>
            <a:round/>
            <a:headEnd type="none" w="sm" len="sm"/>
            <a:tailEnd type="none" w="sm" len="sm"/>
          </a:ln>
        </p:spPr>
      </p:pic>
      <p:pic>
        <p:nvPicPr>
          <p:cNvPr id="267" name="Google Shape;267;p25"/>
          <p:cNvPicPr preferRelativeResize="0"/>
          <p:nvPr/>
        </p:nvPicPr>
        <p:blipFill>
          <a:blip r:embed="rId4">
            <a:alphaModFix/>
          </a:blip>
          <a:stretch>
            <a:fillRect/>
          </a:stretch>
        </p:blipFill>
        <p:spPr>
          <a:xfrm>
            <a:off x="6705600" y="1217089"/>
            <a:ext cx="4876800" cy="2386583"/>
          </a:xfrm>
          <a:prstGeom prst="rect">
            <a:avLst/>
          </a:prstGeom>
          <a:noFill/>
          <a:ln w="19050" cap="flat" cmpd="sng">
            <a:solidFill>
              <a:srgbClr val="000000"/>
            </a:solidFill>
            <a:prstDash val="solid"/>
            <a:round/>
            <a:headEnd type="none" w="sm" len="sm"/>
            <a:tailEnd type="none" w="sm" len="sm"/>
          </a:ln>
        </p:spPr>
      </p:pic>
      <p:pic>
        <p:nvPicPr>
          <p:cNvPr id="268" name="Google Shape;268;p25"/>
          <p:cNvPicPr preferRelativeResize="0"/>
          <p:nvPr/>
        </p:nvPicPr>
        <p:blipFill>
          <a:blip r:embed="rId5">
            <a:alphaModFix/>
          </a:blip>
          <a:stretch>
            <a:fillRect/>
          </a:stretch>
        </p:blipFill>
        <p:spPr>
          <a:xfrm>
            <a:off x="609567" y="4194188"/>
            <a:ext cx="4876800" cy="2386584"/>
          </a:xfrm>
          <a:prstGeom prst="rect">
            <a:avLst/>
          </a:prstGeom>
          <a:noFill/>
          <a:ln>
            <a:noFill/>
          </a:ln>
        </p:spPr>
      </p:pic>
      <p:pic>
        <p:nvPicPr>
          <p:cNvPr id="269" name="Google Shape;269;p25"/>
          <p:cNvPicPr preferRelativeResize="0"/>
          <p:nvPr/>
        </p:nvPicPr>
        <p:blipFill>
          <a:blip r:embed="rId6">
            <a:alphaModFix/>
          </a:blip>
          <a:stretch>
            <a:fillRect/>
          </a:stretch>
        </p:blipFill>
        <p:spPr>
          <a:xfrm>
            <a:off x="6705633" y="4187388"/>
            <a:ext cx="4876800" cy="2386584"/>
          </a:xfrm>
          <a:prstGeom prst="rect">
            <a:avLst/>
          </a:prstGeom>
          <a:noFill/>
          <a:ln>
            <a:noFill/>
          </a:ln>
        </p:spPr>
      </p:pic>
      <p:sp>
        <p:nvSpPr>
          <p:cNvPr id="270" name="Google Shape;270;p25"/>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3467"/>
              <a:t>   Successful reconstruction of TempleOfHeaven (Internet)</a:t>
            </a:r>
            <a:endParaRPr sz="3467"/>
          </a:p>
        </p:txBody>
      </p:sp>
      <p:sp>
        <p:nvSpPr>
          <p:cNvPr id="271" name="Google Shape;271;p25"/>
          <p:cNvSpPr txBox="1"/>
          <p:nvPr/>
        </p:nvSpPr>
        <p:spPr>
          <a:xfrm>
            <a:off x="-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a:t>
            </a:r>
            <a:endParaRPr sz="1867" kern="0">
              <a:solidFill>
                <a:srgbClr val="000000"/>
              </a:solidFill>
              <a:latin typeface="Helvetica Neue Light"/>
              <a:ea typeface="Helvetica Neue Light"/>
              <a:cs typeface="Helvetica Neue Light"/>
              <a:sym typeface="Helvetica Neue Light"/>
            </a:endParaRPr>
          </a:p>
        </p:txBody>
      </p:sp>
      <p:sp>
        <p:nvSpPr>
          <p:cNvPr id="272" name="Google Shape;272;p25"/>
          <p:cNvSpPr txBox="1"/>
          <p:nvPr/>
        </p:nvSpPr>
        <p:spPr>
          <a:xfrm>
            <a:off x="6096033" y="3851851"/>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COLMAP (OURS)</a:t>
            </a:r>
            <a:endParaRPr sz="1867" kern="0">
              <a:solidFill>
                <a:srgbClr val="000000"/>
              </a:solidFill>
              <a:latin typeface="Helvetica Neue Light"/>
              <a:ea typeface="Helvetica Neue Light"/>
              <a:cs typeface="Helvetica Neue Light"/>
              <a:sym typeface="Helvetica Neue Light"/>
            </a:endParaRPr>
          </a:p>
        </p:txBody>
      </p:sp>
      <p:sp>
        <p:nvSpPr>
          <p:cNvPr id="273" name="Google Shape;273;p25"/>
          <p:cNvSpPr txBox="1"/>
          <p:nvPr/>
        </p:nvSpPr>
        <p:spPr>
          <a:xfrm>
            <a:off x="-67"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a:t>
            </a:r>
            <a:endParaRPr sz="1867" kern="0">
              <a:solidFill>
                <a:srgbClr val="000000"/>
              </a:solidFill>
              <a:latin typeface="Helvetica Neue Light"/>
              <a:ea typeface="Helvetica Neue Light"/>
              <a:cs typeface="Helvetica Neue Light"/>
              <a:sym typeface="Helvetica Neue Light"/>
            </a:endParaRPr>
          </a:p>
        </p:txBody>
      </p:sp>
      <p:sp>
        <p:nvSpPr>
          <p:cNvPr id="274" name="Google Shape;274;p25"/>
          <p:cNvSpPr txBox="1"/>
          <p:nvPr/>
        </p:nvSpPr>
        <p:spPr>
          <a:xfrm>
            <a:off x="6096000" y="839700"/>
            <a:ext cx="6096000" cy="4544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1867" kern="0">
                <a:solidFill>
                  <a:srgbClr val="000000"/>
                </a:solidFill>
                <a:latin typeface="Helvetica Neue Light"/>
                <a:ea typeface="Helvetica Neue Light"/>
                <a:cs typeface="Helvetica Neue Light"/>
                <a:sym typeface="Helvetica Neue Light"/>
              </a:rPr>
              <a:t>OpenSfM (OURS)</a:t>
            </a:r>
            <a:endParaRPr sz="1867" kern="0">
              <a:solidFill>
                <a:srgbClr val="000000"/>
              </a:solidFill>
              <a:latin typeface="Helvetica Neue Light"/>
              <a:ea typeface="Helvetica Neue Light"/>
              <a:cs typeface="Helvetica Neue Light"/>
              <a:sym typeface="Helvetica Neue Light"/>
            </a:endParaRPr>
          </a:p>
        </p:txBody>
      </p:sp>
      <p:sp>
        <p:nvSpPr>
          <p:cNvPr id="275" name="Google Shape;275;p25"/>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36</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3759385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79"/>
        <p:cNvGrpSpPr/>
        <p:nvPr/>
      </p:nvGrpSpPr>
      <p:grpSpPr>
        <a:xfrm>
          <a:off x="0" y="0"/>
          <a:ext cx="0" cy="0"/>
          <a:chOff x="0" y="0"/>
          <a:chExt cx="0" cy="0"/>
        </a:xfrm>
      </p:grpSpPr>
      <p:pic>
        <p:nvPicPr>
          <p:cNvPr id="280" name="Google Shape;280;p26"/>
          <p:cNvPicPr preferRelativeResize="0"/>
          <p:nvPr/>
        </p:nvPicPr>
        <p:blipFill>
          <a:blip r:embed="rId3">
            <a:alphaModFix/>
          </a:blip>
          <a:stretch>
            <a:fillRect/>
          </a:stretch>
        </p:blipFill>
        <p:spPr>
          <a:xfrm>
            <a:off x="6823400" y="763609"/>
            <a:ext cx="4555267" cy="2819991"/>
          </a:xfrm>
          <a:prstGeom prst="rect">
            <a:avLst/>
          </a:prstGeom>
          <a:noFill/>
          <a:ln>
            <a:noFill/>
          </a:ln>
        </p:spPr>
      </p:pic>
      <p:sp>
        <p:nvSpPr>
          <p:cNvPr id="281" name="Google Shape;281;p26"/>
          <p:cNvSpPr txBox="1">
            <a:spLocks noGrp="1"/>
          </p:cNvSpPr>
          <p:nvPr>
            <p:ph type="title"/>
          </p:nvPr>
        </p:nvSpPr>
        <p:spPr>
          <a:xfrm>
            <a:off x="0" y="0"/>
            <a:ext cx="12192000" cy="763600"/>
          </a:xfrm>
          <a:prstGeom prst="rect">
            <a:avLst/>
          </a:prstGeom>
        </p:spPr>
        <p:txBody>
          <a:bodyPr spcFirstLastPara="1" wrap="square" lIns="121900" tIns="121900" rIns="121900" bIns="121900" anchor="t" anchorCtr="0">
            <a:noAutofit/>
          </a:bodyPr>
          <a:lstStyle/>
          <a:p>
            <a:r>
              <a:rPr lang="en" sz="4000"/>
              <a:t>   Summary</a:t>
            </a:r>
            <a:endParaRPr sz="4000"/>
          </a:p>
        </p:txBody>
      </p:sp>
      <p:sp>
        <p:nvSpPr>
          <p:cNvPr id="282" name="Google Shape;282;p2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solidFill>
                  <a:srgbClr val="595959"/>
                </a:solidFill>
                <a:latin typeface="Arial"/>
                <a:cs typeface="Arial"/>
                <a:sym typeface="Arial"/>
              </a:rPr>
              <a:pPr defTabSz="1219170" fontAlgn="auto">
                <a:spcBef>
                  <a:spcPts val="0"/>
                </a:spcBef>
                <a:spcAft>
                  <a:spcPts val="0"/>
                </a:spcAft>
                <a:buClr>
                  <a:srgbClr val="000000"/>
                </a:buClr>
              </a:pPr>
              <a:t>37</a:t>
            </a:fld>
            <a:endParaRPr kern="0">
              <a:solidFill>
                <a:srgbClr val="595959"/>
              </a:solidFill>
              <a:latin typeface="Arial"/>
              <a:cs typeface="Arial"/>
              <a:sym typeface="Arial"/>
            </a:endParaRPr>
          </a:p>
        </p:txBody>
      </p:sp>
      <p:pic>
        <p:nvPicPr>
          <p:cNvPr id="283" name="Google Shape;283;p26"/>
          <p:cNvPicPr preferRelativeResize="0"/>
          <p:nvPr/>
        </p:nvPicPr>
        <p:blipFill>
          <a:blip r:embed="rId4">
            <a:alphaModFix/>
          </a:blip>
          <a:stretch>
            <a:fillRect/>
          </a:stretch>
        </p:blipFill>
        <p:spPr>
          <a:xfrm>
            <a:off x="107051" y="1745620"/>
            <a:ext cx="5881845" cy="1466549"/>
          </a:xfrm>
          <a:prstGeom prst="rect">
            <a:avLst/>
          </a:prstGeom>
          <a:noFill/>
          <a:ln>
            <a:noFill/>
          </a:ln>
        </p:spPr>
      </p:pic>
      <p:sp>
        <p:nvSpPr>
          <p:cNvPr id="284" name="Google Shape;284;p26"/>
          <p:cNvSpPr txBox="1"/>
          <p:nvPr/>
        </p:nvSpPr>
        <p:spPr>
          <a:xfrm>
            <a:off x="0" y="953525"/>
            <a:ext cx="60960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2933" kern="0">
                <a:solidFill>
                  <a:srgbClr val="000000"/>
                </a:solidFill>
                <a:latin typeface="Helvetica Neue Light"/>
                <a:ea typeface="Helvetica Neue Light"/>
                <a:cs typeface="Helvetica Neue Light"/>
                <a:sym typeface="Helvetica Neue Light"/>
              </a:rPr>
              <a:t>Ambiguity-adjusted matches</a:t>
            </a:r>
            <a:endParaRPr sz="2933" kern="0">
              <a:solidFill>
                <a:srgbClr val="000000"/>
              </a:solidFill>
              <a:latin typeface="Helvetica Neue Light"/>
              <a:ea typeface="Helvetica Neue Light"/>
              <a:cs typeface="Helvetica Neue Light"/>
              <a:sym typeface="Helvetica Neue Light"/>
            </a:endParaRPr>
          </a:p>
        </p:txBody>
      </p:sp>
      <p:sp>
        <p:nvSpPr>
          <p:cNvPr id="285" name="Google Shape;285;p26"/>
          <p:cNvSpPr txBox="1"/>
          <p:nvPr/>
        </p:nvSpPr>
        <p:spPr>
          <a:xfrm>
            <a:off x="6207373" y="385040"/>
            <a:ext cx="5953218"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2933" kern="0" dirty="0" smtClean="0">
                <a:solidFill>
                  <a:srgbClr val="000000"/>
                </a:solidFill>
                <a:latin typeface="Helvetica Neue Light"/>
                <a:ea typeface="Helvetica Neue Light"/>
                <a:cs typeface="Helvetica Neue Light"/>
                <a:sym typeface="Helvetica Neue Light"/>
              </a:rPr>
              <a:t>Ordering and Local </a:t>
            </a:r>
            <a:r>
              <a:rPr lang="en" sz="2933" kern="0" dirty="0">
                <a:solidFill>
                  <a:srgbClr val="000000"/>
                </a:solidFill>
                <a:latin typeface="Helvetica Neue Light"/>
                <a:ea typeface="Helvetica Neue Light"/>
                <a:cs typeface="Helvetica Neue Light"/>
                <a:sym typeface="Helvetica Neue Light"/>
              </a:rPr>
              <a:t>R</a:t>
            </a:r>
            <a:r>
              <a:rPr lang="en" sz="2933" kern="0" dirty="0" smtClean="0">
                <a:solidFill>
                  <a:srgbClr val="000000"/>
                </a:solidFill>
                <a:latin typeface="Helvetica Neue Light"/>
                <a:ea typeface="Helvetica Neue Light"/>
                <a:cs typeface="Helvetica Neue Light"/>
                <a:sym typeface="Helvetica Neue Light"/>
              </a:rPr>
              <a:t>esectioning</a:t>
            </a:r>
            <a:endParaRPr sz="2933" kern="0" dirty="0">
              <a:solidFill>
                <a:srgbClr val="000000"/>
              </a:solidFill>
              <a:latin typeface="Helvetica Neue Light"/>
              <a:ea typeface="Helvetica Neue Light"/>
              <a:cs typeface="Helvetica Neue Light"/>
              <a:sym typeface="Helvetica Neue Light"/>
            </a:endParaRPr>
          </a:p>
        </p:txBody>
      </p:sp>
      <p:pic>
        <p:nvPicPr>
          <p:cNvPr id="286" name="Google Shape;286;p26"/>
          <p:cNvPicPr preferRelativeResize="0"/>
          <p:nvPr/>
        </p:nvPicPr>
        <p:blipFill>
          <a:blip r:embed="rId5">
            <a:alphaModFix/>
          </a:blip>
          <a:stretch>
            <a:fillRect/>
          </a:stretch>
        </p:blipFill>
        <p:spPr>
          <a:xfrm>
            <a:off x="609567" y="4092600"/>
            <a:ext cx="4876800" cy="2663800"/>
          </a:xfrm>
          <a:prstGeom prst="rect">
            <a:avLst/>
          </a:prstGeom>
          <a:noFill/>
          <a:ln>
            <a:noFill/>
          </a:ln>
        </p:spPr>
      </p:pic>
      <p:pic>
        <p:nvPicPr>
          <p:cNvPr id="287" name="Google Shape;287;p26"/>
          <p:cNvPicPr preferRelativeResize="0"/>
          <p:nvPr/>
        </p:nvPicPr>
        <p:blipFill>
          <a:blip r:embed="rId6">
            <a:alphaModFix/>
          </a:blip>
          <a:stretch>
            <a:fillRect/>
          </a:stretch>
        </p:blipFill>
        <p:spPr>
          <a:xfrm>
            <a:off x="6662633" y="4092600"/>
            <a:ext cx="4876800" cy="2663800"/>
          </a:xfrm>
          <a:prstGeom prst="rect">
            <a:avLst/>
          </a:prstGeom>
          <a:noFill/>
          <a:ln>
            <a:noFill/>
          </a:ln>
        </p:spPr>
      </p:pic>
      <p:sp>
        <p:nvSpPr>
          <p:cNvPr id="288" name="Google Shape;288;p26"/>
          <p:cNvSpPr/>
          <p:nvPr/>
        </p:nvSpPr>
        <p:spPr>
          <a:xfrm>
            <a:off x="5840467" y="5357388"/>
            <a:ext cx="558800" cy="26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289" name="Google Shape;289;p26"/>
          <p:cNvSpPr txBox="1"/>
          <p:nvPr/>
        </p:nvSpPr>
        <p:spPr>
          <a:xfrm>
            <a:off x="-33" y="3621225"/>
            <a:ext cx="12192000" cy="439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2933" kern="0">
                <a:solidFill>
                  <a:srgbClr val="000000"/>
                </a:solidFill>
                <a:latin typeface="Helvetica Neue Light"/>
                <a:ea typeface="Helvetica Neue Light"/>
                <a:cs typeface="Helvetica Neue Light"/>
                <a:sym typeface="Helvetica Neue Light"/>
              </a:rPr>
              <a:t>Results</a:t>
            </a:r>
            <a:endParaRPr sz="2933" kern="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27645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66451412"/>
              </p:ext>
            </p:extLst>
          </p:nvPr>
        </p:nvGraphicFramePr>
        <p:xfrm>
          <a:off x="1540322" y="4482"/>
          <a:ext cx="9753600" cy="6899282"/>
        </p:xfrm>
        <a:graphic>
          <a:graphicData uri="http://schemas.openxmlformats.org/presentationml/2006/ole">
            <mc:AlternateContent xmlns:mc="http://schemas.openxmlformats.org/markup-compatibility/2006">
              <mc:Choice xmlns:v="urn:schemas-microsoft-com:vml" Requires="v">
                <p:oleObj spid="_x0000_s4107" name="Acrobat Document" r:id="rId3" imgW="32099065" imgH="22707328" progId="Acrobat.Document.DC">
                  <p:embed/>
                </p:oleObj>
              </mc:Choice>
              <mc:Fallback>
                <p:oleObj name="Acrobat Document" r:id="rId3" imgW="32099065" imgH="22707328" progId="Acrobat.Document.DC">
                  <p:embed/>
                  <p:pic>
                    <p:nvPicPr>
                      <p:cNvPr id="0" name=""/>
                      <p:cNvPicPr/>
                      <p:nvPr/>
                    </p:nvPicPr>
                    <p:blipFill>
                      <a:blip r:embed="rId4"/>
                      <a:stretch>
                        <a:fillRect/>
                      </a:stretch>
                    </p:blipFill>
                    <p:spPr>
                      <a:xfrm>
                        <a:off x="1540322" y="4482"/>
                        <a:ext cx="9753600" cy="6899282"/>
                      </a:xfrm>
                      <a:prstGeom prst="rect">
                        <a:avLst/>
                      </a:prstGeom>
                    </p:spPr>
                  </p:pic>
                </p:oleObj>
              </mc:Fallback>
            </mc:AlternateContent>
          </a:graphicData>
        </a:graphic>
      </p:graphicFrame>
    </p:spTree>
    <p:extLst>
      <p:ext uri="{BB962C8B-B14F-4D97-AF65-F5344CB8AC3E}">
        <p14:creationId xmlns:p14="http://schemas.microsoft.com/office/powerpoint/2010/main" val="3331522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39</a:t>
            </a:fld>
            <a:endParaRPr lang="en" kern="0">
              <a:solidFill>
                <a:srgbClr val="595959"/>
              </a:solidFill>
              <a:latin typeface="Arial"/>
              <a:cs typeface="Arial"/>
              <a:sym typeface="Arial"/>
            </a:endParaRPr>
          </a:p>
        </p:txBody>
      </p:sp>
      <p:pic>
        <p:nvPicPr>
          <p:cNvPr id="3" name="Picture 2"/>
          <p:cNvPicPr>
            <a:picLocks noChangeAspect="1"/>
          </p:cNvPicPr>
          <p:nvPr/>
        </p:nvPicPr>
        <p:blipFill rotWithShape="1">
          <a:blip r:embed="rId2"/>
          <a:srcRect b="45901"/>
          <a:stretch/>
        </p:blipFill>
        <p:spPr>
          <a:xfrm>
            <a:off x="152400" y="990600"/>
            <a:ext cx="5819943" cy="4953000"/>
          </a:xfrm>
          <a:prstGeom prst="rect">
            <a:avLst/>
          </a:prstGeom>
        </p:spPr>
      </p:pic>
      <p:pic>
        <p:nvPicPr>
          <p:cNvPr id="5" name="Picture 4"/>
          <p:cNvPicPr>
            <a:picLocks noChangeAspect="1"/>
          </p:cNvPicPr>
          <p:nvPr/>
        </p:nvPicPr>
        <p:blipFill rotWithShape="1">
          <a:blip r:embed="rId2"/>
          <a:srcRect t="55024"/>
          <a:stretch/>
        </p:blipFill>
        <p:spPr>
          <a:xfrm>
            <a:off x="6400800" y="1447800"/>
            <a:ext cx="5384959" cy="3810000"/>
          </a:xfrm>
          <a:prstGeom prst="rect">
            <a:avLst/>
          </a:prstGeom>
        </p:spPr>
      </p:pic>
    </p:spTree>
    <p:extLst>
      <p:ext uri="{BB962C8B-B14F-4D97-AF65-F5344CB8AC3E}">
        <p14:creationId xmlns:p14="http://schemas.microsoft.com/office/powerpoint/2010/main" val="2834166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4294967295"/>
          </p:nvPr>
        </p:nvSpPr>
        <p:spPr/>
        <p:txBody>
          <a:bodyPr/>
          <a:lstStyle/>
          <a:p>
            <a:endParaRPr lang="en-US"/>
          </a:p>
        </p:txBody>
      </p:sp>
      <p:pic>
        <p:nvPicPr>
          <p:cNvPr id="4" name="video_bridge_ground_ua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0"/>
            <a:ext cx="12192000" cy="6858000"/>
          </a:xfrm>
          <a:prstGeom prst="rect">
            <a:avLst/>
          </a:prstGeom>
        </p:spPr>
      </p:pic>
    </p:spTree>
    <p:custDataLst>
      <p:tags r:id="rId1"/>
    </p:custDataLst>
    <p:extLst>
      <p:ext uri="{BB962C8B-B14F-4D97-AF65-F5344CB8AC3E}">
        <p14:creationId xmlns:p14="http://schemas.microsoft.com/office/powerpoint/2010/main" val="773332476"/>
      </p:ext>
    </p:extLst>
  </p:cSld>
  <p:clrMapOvr>
    <a:masterClrMapping/>
  </p:clrMapOvr>
  <mc:AlternateContent xmlns:mc="http://schemas.openxmlformats.org/markup-compatibility/2006" xmlns:p14="http://schemas.microsoft.com/office/powerpoint/2010/main">
    <mc:Choice Requires="p14">
      <p:transition spd="slow" p14:dur="2000" advTm="42540"/>
    </mc:Choice>
    <mc:Fallback xmlns="">
      <p:transition spd="slow" advTm="425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11175" objId="4"/>
        <p14:stopEvt time="42540"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57647"/>
          <a:stretch/>
        </p:blipFill>
        <p:spPr>
          <a:xfrm>
            <a:off x="381000" y="1371600"/>
            <a:ext cx="5449836" cy="3810000"/>
          </a:xfrm>
          <a:prstGeom prst="rect">
            <a:avLst/>
          </a:prstGeom>
        </p:spPr>
      </p:pic>
      <p:pic>
        <p:nvPicPr>
          <p:cNvPr id="4" name="Picture 3"/>
          <p:cNvPicPr>
            <a:picLocks noChangeAspect="1"/>
          </p:cNvPicPr>
          <p:nvPr/>
        </p:nvPicPr>
        <p:blipFill rotWithShape="1">
          <a:blip r:embed="rId2"/>
          <a:srcRect t="43358"/>
          <a:stretch/>
        </p:blipFill>
        <p:spPr>
          <a:xfrm>
            <a:off x="6248400" y="762000"/>
            <a:ext cx="5623493" cy="5257800"/>
          </a:xfrm>
          <a:prstGeom prst="rect">
            <a:avLst/>
          </a:prstGeom>
        </p:spPr>
      </p:pic>
    </p:spTree>
    <p:extLst>
      <p:ext uri="{BB962C8B-B14F-4D97-AF65-F5344CB8AC3E}">
        <p14:creationId xmlns:p14="http://schemas.microsoft.com/office/powerpoint/2010/main" val="3704275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41</a:t>
            </a:fld>
            <a:endParaRPr lang="en" kern="0">
              <a:solidFill>
                <a:srgbClr val="595959"/>
              </a:solidFill>
              <a:latin typeface="Arial"/>
              <a:cs typeface="Arial"/>
              <a:sym typeface="Arial"/>
            </a:endParaRPr>
          </a:p>
        </p:txBody>
      </p:sp>
      <p:pic>
        <p:nvPicPr>
          <p:cNvPr id="3" name="Picture 2"/>
          <p:cNvPicPr>
            <a:picLocks noChangeAspect="1"/>
          </p:cNvPicPr>
          <p:nvPr/>
        </p:nvPicPr>
        <p:blipFill>
          <a:blip r:embed="rId2"/>
          <a:stretch>
            <a:fillRect/>
          </a:stretch>
        </p:blipFill>
        <p:spPr>
          <a:xfrm>
            <a:off x="2590800" y="37652"/>
            <a:ext cx="6599860" cy="6659372"/>
          </a:xfrm>
          <a:prstGeom prst="rect">
            <a:avLst/>
          </a:prstGeom>
        </p:spPr>
      </p:pic>
    </p:spTree>
    <p:extLst>
      <p:ext uri="{BB962C8B-B14F-4D97-AF65-F5344CB8AC3E}">
        <p14:creationId xmlns:p14="http://schemas.microsoft.com/office/powerpoint/2010/main" val="1635219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381000"/>
            <a:ext cx="5943600" cy="6230749"/>
          </a:xfrm>
          <a:prstGeom prst="rect">
            <a:avLst/>
          </a:prstGeom>
        </p:spPr>
      </p:pic>
    </p:spTree>
    <p:extLst>
      <p:ext uri="{BB962C8B-B14F-4D97-AF65-F5344CB8AC3E}">
        <p14:creationId xmlns:p14="http://schemas.microsoft.com/office/powerpoint/2010/main" val="1303671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Incremental vs. Global </a:t>
            </a:r>
            <a:r>
              <a:rPr lang="en-US" dirty="0" err="1" smtClean="0"/>
              <a:t>SfM</a:t>
            </a:r>
            <a:endParaRPr lang="en-US" dirty="0"/>
          </a:p>
        </p:txBody>
      </p:sp>
      <p:sp>
        <p:nvSpPr>
          <p:cNvPr id="6" name="Content Placeholder 5"/>
          <p:cNvSpPr>
            <a:spLocks noGrp="1"/>
          </p:cNvSpPr>
          <p:nvPr>
            <p:ph idx="1"/>
          </p:nvPr>
        </p:nvSpPr>
        <p:spPr/>
        <p:txBody>
          <a:bodyPr/>
          <a:lstStyle/>
          <a:p>
            <a:endParaRPr lang="en-US" dirty="0" smtClean="0"/>
          </a:p>
          <a:p>
            <a:r>
              <a:rPr lang="en-US" dirty="0" smtClean="0"/>
              <a:t>Incremental includes more outlier checks and generates more precise results but take much longer</a:t>
            </a:r>
          </a:p>
          <a:p>
            <a:endParaRPr lang="en-US" dirty="0"/>
          </a:p>
          <a:p>
            <a:r>
              <a:rPr lang="en-US" dirty="0" smtClean="0"/>
              <a:t>Global is much faster but does not as effectively remove outliers and provides an approximate solution that is not precise enough (in my experience) for MVS</a:t>
            </a:r>
            <a:endParaRPr lang="en-US" dirty="0"/>
          </a:p>
        </p:txBody>
      </p:sp>
      <p:sp>
        <p:nvSpPr>
          <p:cNvPr id="2" name="Slide Number Placeholder 1"/>
          <p:cNvSpPr>
            <a:spLocks noGrp="1"/>
          </p:cNvSpPr>
          <p:nvPr>
            <p:ph type="sldNum" sz="quarter" idx="12"/>
          </p:nvPr>
        </p:nvSpPr>
        <p:spPr/>
        <p:txBody>
          <a:body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43</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076680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Important recent papers and methods for </a:t>
            </a:r>
            <a:r>
              <a:rPr lang="en-US" sz="3200" dirty="0" err="1"/>
              <a:t>SfM</a:t>
            </a:r>
            <a:endParaRPr lang="en-US" sz="3200" dirty="0"/>
          </a:p>
        </p:txBody>
      </p:sp>
      <p:sp>
        <p:nvSpPr>
          <p:cNvPr id="3" name="Content Placeholder 2"/>
          <p:cNvSpPr>
            <a:spLocks noGrp="1"/>
          </p:cNvSpPr>
          <p:nvPr>
            <p:ph idx="1"/>
          </p:nvPr>
        </p:nvSpPr>
        <p:spPr/>
        <p:txBody>
          <a:bodyPr>
            <a:normAutofit/>
          </a:bodyPr>
          <a:lstStyle/>
          <a:p>
            <a:r>
              <a:rPr lang="en-US" dirty="0" smtClean="0">
                <a:hlinkClick r:id="rId2"/>
              </a:rPr>
              <a:t>COLMAP </a:t>
            </a:r>
            <a:r>
              <a:rPr lang="en-US" dirty="0" err="1" smtClean="0">
                <a:hlinkClick r:id="rId2"/>
              </a:rPr>
              <a:t>SfM</a:t>
            </a:r>
            <a:endParaRPr lang="en-US" dirty="0"/>
          </a:p>
          <a:p>
            <a:endParaRPr lang="en-US" dirty="0" smtClean="0"/>
          </a:p>
          <a:p>
            <a:r>
              <a:rPr lang="en-US" dirty="0" err="1" smtClean="0"/>
              <a:t>OpenSfM</a:t>
            </a:r>
            <a:r>
              <a:rPr lang="en-US" dirty="0" smtClean="0"/>
              <a:t> (software only): </a:t>
            </a:r>
            <a:r>
              <a:rPr lang="en-US" dirty="0">
                <a:hlinkClick r:id="rId3"/>
              </a:rPr>
              <a:t>https://</a:t>
            </a:r>
            <a:r>
              <a:rPr lang="en-US" dirty="0" smtClean="0">
                <a:hlinkClick r:id="rId3"/>
              </a:rPr>
              <a:t>github.com/mapillary/OpenSfM</a:t>
            </a:r>
            <a:endParaRPr lang="en-US" dirty="0" smtClean="0"/>
          </a:p>
          <a:p>
            <a:pPr marL="0" indent="0">
              <a:buNone/>
            </a:pPr>
            <a:endParaRPr lang="en-US" dirty="0"/>
          </a:p>
          <a:p>
            <a:r>
              <a:rPr lang="en-US" dirty="0" smtClean="0"/>
              <a:t>Visual </a:t>
            </a:r>
            <a:r>
              <a:rPr lang="en-US" dirty="0" err="1" smtClean="0"/>
              <a:t>SfM</a:t>
            </a:r>
            <a:r>
              <a:rPr lang="en-US" dirty="0" smtClean="0"/>
              <a:t>: </a:t>
            </a:r>
            <a:r>
              <a:rPr lang="en-US" u="sng" dirty="0">
                <a:hlinkClick r:id="rId4"/>
              </a:rPr>
              <a:t>Visual </a:t>
            </a:r>
            <a:r>
              <a:rPr lang="en-US" u="sng" dirty="0" err="1">
                <a:hlinkClick r:id="rId4"/>
              </a:rPr>
              <a:t>SfM</a:t>
            </a:r>
            <a:r>
              <a:rPr lang="en-US" u="sng" dirty="0">
                <a:hlinkClick r:id="rId4"/>
              </a:rPr>
              <a:t> (Wu  2013</a:t>
            </a:r>
            <a:r>
              <a:rPr lang="en-US" u="sng" dirty="0" smtClean="0">
                <a:hlinkClick r:id="rId4"/>
              </a:rPr>
              <a:t>)</a:t>
            </a:r>
            <a:endParaRPr lang="en-US" u="sng" dirty="0" smtClean="0"/>
          </a:p>
          <a:p>
            <a:pPr lvl="1"/>
            <a:r>
              <a:rPr lang="en-US" dirty="0" smtClean="0"/>
              <a:t>Used to be the best incremental </a:t>
            </a:r>
            <a:r>
              <a:rPr lang="en-US" dirty="0" err="1" smtClean="0"/>
              <a:t>SfM</a:t>
            </a:r>
            <a:r>
              <a:rPr lang="en-US" dirty="0" smtClean="0"/>
              <a:t> software (but not anymore and closed source); paper still very </a:t>
            </a:r>
            <a:r>
              <a:rPr lang="en-US" dirty="0" smtClean="0"/>
              <a:t>good</a:t>
            </a:r>
          </a:p>
          <a:p>
            <a:endParaRPr lang="en-US" dirty="0"/>
          </a:p>
          <a:p>
            <a:endParaRPr lang="en-US" dirty="0" smtClean="0"/>
          </a:p>
          <a:p>
            <a:endParaRPr lang="en-US" dirty="0"/>
          </a:p>
        </p:txBody>
      </p:sp>
    </p:spTree>
    <p:extLst>
      <p:ext uri="{BB962C8B-B14F-4D97-AF65-F5344CB8AC3E}">
        <p14:creationId xmlns:p14="http://schemas.microsoft.com/office/powerpoint/2010/main" val="379184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problems / research ideas</a:t>
            </a:r>
            <a:endParaRPr lang="en-US" dirty="0"/>
          </a:p>
        </p:txBody>
      </p:sp>
      <p:sp>
        <p:nvSpPr>
          <p:cNvPr id="3" name="Content Placeholder 2"/>
          <p:cNvSpPr>
            <a:spLocks noGrp="1"/>
          </p:cNvSpPr>
          <p:nvPr>
            <p:ph idx="1"/>
          </p:nvPr>
        </p:nvSpPr>
        <p:spPr>
          <a:xfrm>
            <a:off x="588666" y="1295400"/>
            <a:ext cx="10972800" cy="5135563"/>
          </a:xfrm>
        </p:spPr>
        <p:txBody>
          <a:bodyPr>
            <a:normAutofit fontScale="85000" lnSpcReduction="20000"/>
          </a:bodyPr>
          <a:lstStyle/>
          <a:p>
            <a:r>
              <a:rPr lang="en-US" dirty="0" smtClean="0"/>
              <a:t>Improved matching</a:t>
            </a:r>
          </a:p>
          <a:p>
            <a:pPr lvl="1"/>
            <a:r>
              <a:rPr lang="en-US" dirty="0" smtClean="0"/>
              <a:t>Learned features, especially for handling large viewpoint, scale, or time differences, or features for low-texture regions</a:t>
            </a:r>
          </a:p>
          <a:p>
            <a:pPr lvl="1"/>
            <a:endParaRPr lang="en-US" dirty="0"/>
          </a:p>
          <a:p>
            <a:r>
              <a:rPr lang="en-US" dirty="0" smtClean="0"/>
              <a:t>Improved outlier rejection</a:t>
            </a:r>
          </a:p>
          <a:p>
            <a:pPr lvl="1"/>
            <a:r>
              <a:rPr lang="en-US" dirty="0" smtClean="0"/>
              <a:t>Perhaps global </a:t>
            </a:r>
            <a:r>
              <a:rPr lang="en-US" dirty="0" err="1" smtClean="0"/>
              <a:t>SfM</a:t>
            </a:r>
            <a:r>
              <a:rPr lang="en-US" dirty="0" smtClean="0"/>
              <a:t> outlier checks can benefit incremental </a:t>
            </a:r>
            <a:r>
              <a:rPr lang="en-US" dirty="0" err="1" smtClean="0"/>
              <a:t>SfM</a:t>
            </a:r>
            <a:endParaRPr lang="en-US" dirty="0"/>
          </a:p>
          <a:p>
            <a:pPr lvl="1"/>
            <a:endParaRPr lang="en-US" dirty="0" smtClean="0"/>
          </a:p>
          <a:p>
            <a:r>
              <a:rPr lang="en-US" dirty="0"/>
              <a:t>Improved </a:t>
            </a:r>
            <a:r>
              <a:rPr lang="en-US" dirty="0" smtClean="0"/>
              <a:t>speed</a:t>
            </a:r>
          </a:p>
          <a:p>
            <a:pPr lvl="1"/>
            <a:r>
              <a:rPr lang="en-US" dirty="0" smtClean="0"/>
              <a:t>Hybrid global/incremental and hierarchical systems</a:t>
            </a:r>
          </a:p>
          <a:p>
            <a:pPr lvl="1"/>
            <a:r>
              <a:rPr lang="en-US" dirty="0" smtClean="0"/>
              <a:t>Online </a:t>
            </a:r>
            <a:r>
              <a:rPr lang="en-US" dirty="0" err="1" smtClean="0"/>
              <a:t>SfM</a:t>
            </a:r>
            <a:r>
              <a:rPr lang="en-US" dirty="0" smtClean="0"/>
              <a:t> / MVS</a:t>
            </a:r>
          </a:p>
          <a:p>
            <a:endParaRPr lang="en-US" dirty="0" smtClean="0"/>
          </a:p>
          <a:p>
            <a:r>
              <a:rPr lang="en-US" dirty="0" smtClean="0"/>
              <a:t>Improved standard evaluations</a:t>
            </a:r>
          </a:p>
          <a:p>
            <a:pPr lvl="1"/>
            <a:r>
              <a:rPr lang="en-US" dirty="0" smtClean="0"/>
              <a:t>More real-world scenarios like inspection instead of internet collections</a:t>
            </a:r>
            <a:endParaRPr lang="en-US" dirty="0"/>
          </a:p>
          <a:p>
            <a:endParaRPr lang="en-US" dirty="0"/>
          </a:p>
          <a:p>
            <a:endParaRPr lang="en-US" dirty="0" smtClean="0"/>
          </a:p>
          <a:p>
            <a:endParaRPr lang="en-US" dirty="0" smtClean="0"/>
          </a:p>
        </p:txBody>
      </p:sp>
    </p:spTree>
    <p:extLst>
      <p:ext uri="{BB962C8B-B14F-4D97-AF65-F5344CB8AC3E}">
        <p14:creationId xmlns:p14="http://schemas.microsoft.com/office/powerpoint/2010/main" val="8562218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514350" indent="-457200"/>
            <a:endParaRPr lang="en-US" dirty="0" smtClean="0"/>
          </a:p>
          <a:p>
            <a:pPr marL="514350" indent="-457200"/>
            <a:r>
              <a:rPr lang="en-US" dirty="0" smtClean="0"/>
              <a:t>Structure-from-Motion usually works (95% of the time)</a:t>
            </a:r>
          </a:p>
          <a:p>
            <a:pPr marL="914400" lvl="1" indent="-457200"/>
            <a:r>
              <a:rPr lang="en-US" dirty="0" smtClean="0"/>
              <a:t>But it matters when it doesn’t work</a:t>
            </a:r>
          </a:p>
          <a:p>
            <a:pPr marL="514350" indent="-457200"/>
            <a:endParaRPr lang="en-US" dirty="0"/>
          </a:p>
          <a:p>
            <a:pPr marL="514350" indent="-457200"/>
            <a:r>
              <a:rPr lang="en-US" dirty="0" smtClean="0"/>
              <a:t>Incremental </a:t>
            </a:r>
            <a:r>
              <a:rPr lang="en-US" dirty="0" err="1" smtClean="0"/>
              <a:t>SfM</a:t>
            </a:r>
            <a:r>
              <a:rPr lang="en-US" dirty="0" smtClean="0"/>
              <a:t> is most precise, but Global </a:t>
            </a:r>
            <a:r>
              <a:rPr lang="en-US" dirty="0" err="1" smtClean="0"/>
              <a:t>SfM</a:t>
            </a:r>
            <a:r>
              <a:rPr lang="en-US" dirty="0" smtClean="0"/>
              <a:t> is faster</a:t>
            </a:r>
          </a:p>
          <a:p>
            <a:pPr marL="514350" indent="-457200"/>
            <a:endParaRPr lang="en-US" dirty="0"/>
          </a:p>
          <a:p>
            <a:pPr marL="514350" indent="-457200"/>
            <a:r>
              <a:rPr lang="en-US" dirty="0" smtClean="0"/>
              <a:t>Main practical challenges (beyond speed) stem from feature matching in poor light environments, </a:t>
            </a:r>
            <a:r>
              <a:rPr lang="en-US" dirty="0" err="1" smtClean="0"/>
              <a:t>textureless</a:t>
            </a:r>
            <a:r>
              <a:rPr lang="en-US" dirty="0" smtClean="0"/>
              <a:t> surfaces, and large baselines and scale differences</a:t>
            </a:r>
          </a:p>
          <a:p>
            <a:pPr marL="514350" indent="-457200"/>
            <a:endParaRPr lang="en-US" dirty="0"/>
          </a:p>
          <a:p>
            <a:pPr marL="514350" indent="-457200"/>
            <a:endParaRPr lang="en-US" dirty="0" smtClean="0"/>
          </a:p>
        </p:txBody>
      </p:sp>
    </p:spTree>
    <p:extLst>
      <p:ext uri="{BB962C8B-B14F-4D97-AF65-F5344CB8AC3E}">
        <p14:creationId xmlns:p14="http://schemas.microsoft.com/office/powerpoint/2010/main" val="254892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a:t>
            </a:r>
            <a:r>
              <a:rPr lang="en-US" dirty="0" err="1" smtClean="0"/>
              <a:t>SfM</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Compute features</a:t>
            </a:r>
          </a:p>
          <a:p>
            <a:pPr marL="514350" indent="-514350">
              <a:buFont typeface="+mj-lt"/>
              <a:buAutoNum type="arabicPeriod"/>
            </a:pPr>
            <a:endParaRPr lang="en-US" dirty="0"/>
          </a:p>
          <a:p>
            <a:pPr marL="514350" indent="-514350">
              <a:buFont typeface="+mj-lt"/>
              <a:buAutoNum type="arabicPeriod"/>
            </a:pPr>
            <a:r>
              <a:rPr lang="en-US" dirty="0" smtClean="0"/>
              <a:t>Match images</a:t>
            </a:r>
          </a:p>
          <a:p>
            <a:pPr marL="514350" indent="-514350">
              <a:buFont typeface="+mj-lt"/>
              <a:buAutoNum type="arabicPeriod"/>
            </a:pPr>
            <a:endParaRPr lang="en-US" dirty="0"/>
          </a:p>
          <a:p>
            <a:pPr marL="514350" indent="-514350">
              <a:buFont typeface="+mj-lt"/>
              <a:buAutoNum type="arabicPeriod"/>
            </a:pPr>
            <a:r>
              <a:rPr lang="en-US" dirty="0" smtClean="0"/>
              <a:t>Reconstruct</a:t>
            </a:r>
          </a:p>
          <a:p>
            <a:pPr marL="914400" lvl="1" indent="-514350">
              <a:buFont typeface="+mj-lt"/>
              <a:buAutoNum type="alphaLcParenR"/>
            </a:pPr>
            <a:r>
              <a:rPr lang="en-US" dirty="0" smtClean="0"/>
              <a:t>Solve for </a:t>
            </a:r>
            <a:r>
              <a:rPr lang="en-US" dirty="0" smtClean="0"/>
              <a:t>poses </a:t>
            </a:r>
            <a:r>
              <a:rPr lang="en-US" dirty="0" smtClean="0"/>
              <a:t>and 3D points in two cameras</a:t>
            </a:r>
          </a:p>
          <a:p>
            <a:pPr marL="914400" lvl="1" indent="-514350">
              <a:buFont typeface="+mj-lt"/>
              <a:buAutoNum type="alphaLcParenR"/>
            </a:pPr>
            <a:r>
              <a:rPr lang="en-US" dirty="0" smtClean="0"/>
              <a:t>Solve for pose of additional camera(s) that observe reconstructed 3D points</a:t>
            </a:r>
          </a:p>
          <a:p>
            <a:pPr marL="914400" lvl="1" indent="-514350">
              <a:buFont typeface="+mj-lt"/>
              <a:buAutoNum type="alphaLcParenR"/>
            </a:pPr>
            <a:r>
              <a:rPr lang="en-US" dirty="0" smtClean="0"/>
              <a:t>Solve for new 3D points that are viewed in at least two cameras</a:t>
            </a:r>
          </a:p>
          <a:p>
            <a:pPr marL="914400" lvl="1" indent="-514350">
              <a:buFont typeface="+mj-lt"/>
              <a:buAutoNum type="alphaLcParenR"/>
            </a:pPr>
            <a:r>
              <a:rPr lang="en-US" dirty="0" smtClean="0"/>
              <a:t>Bundle adjust to minimize </a:t>
            </a:r>
            <a:r>
              <a:rPr lang="en-US" dirty="0" err="1" smtClean="0"/>
              <a:t>reprojection</a:t>
            </a:r>
            <a:r>
              <a:rPr lang="en-US" dirty="0" smtClean="0"/>
              <a:t> error</a:t>
            </a:r>
          </a:p>
        </p:txBody>
      </p:sp>
      <p:sp>
        <p:nvSpPr>
          <p:cNvPr id="11" name="Curved Right Arrow 10"/>
          <p:cNvSpPr/>
          <p:nvPr/>
        </p:nvSpPr>
        <p:spPr>
          <a:xfrm flipV="1">
            <a:off x="533400" y="4267200"/>
            <a:ext cx="457200" cy="1524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9846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SFM: </a:t>
            </a:r>
            <a:r>
              <a:rPr lang="en-US" b="1" dirty="0" smtClean="0"/>
              <a:t>detect features</a:t>
            </a:r>
            <a:endParaRPr lang="en-US" b="1" dirty="0"/>
          </a:p>
        </p:txBody>
      </p:sp>
      <p:sp>
        <p:nvSpPr>
          <p:cNvPr id="3" name="Content Placeholder 2"/>
          <p:cNvSpPr>
            <a:spLocks noGrp="1"/>
          </p:cNvSpPr>
          <p:nvPr>
            <p:ph idx="1"/>
          </p:nvPr>
        </p:nvSpPr>
        <p:spPr>
          <a:xfrm>
            <a:off x="1981201" y="1743160"/>
            <a:ext cx="8183033" cy="1706563"/>
          </a:xfrm>
        </p:spPr>
        <p:txBody>
          <a:bodyPr>
            <a:normAutofit/>
          </a:bodyPr>
          <a:lstStyle/>
          <a:p>
            <a:r>
              <a:rPr lang="en-US" sz="2800" dirty="0"/>
              <a:t>Feature types: SIFT, ORB, Hessian-Laplacian, …</a:t>
            </a:r>
          </a:p>
          <a:p>
            <a:endParaRPr lang="en-US" sz="2800" dirty="0"/>
          </a:p>
        </p:txBody>
      </p:sp>
      <p:sp>
        <p:nvSpPr>
          <p:cNvPr id="4" name="Rectangle 3"/>
          <p:cNvSpPr/>
          <p:nvPr/>
        </p:nvSpPr>
        <p:spPr>
          <a:xfrm>
            <a:off x="1857054"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8720"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0587"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6454" y="4904433"/>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61854" y="51330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14254" y="57426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76254" y="54759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35722" y="5189436"/>
            <a:ext cx="646331" cy="646331"/>
          </a:xfrm>
          <a:prstGeom prst="rect">
            <a:avLst/>
          </a:prstGeom>
          <a:noFill/>
        </p:spPr>
        <p:txBody>
          <a:bodyPr wrap="none" rtlCol="0">
            <a:spAutoFit/>
          </a:bodyPr>
          <a:lstStyle/>
          <a:p>
            <a:r>
              <a:rPr lang="en-US" sz="3600" dirty="0"/>
              <a:t>…</a:t>
            </a:r>
            <a:endParaRPr lang="en-US" sz="3600" dirty="0"/>
          </a:p>
        </p:txBody>
      </p:sp>
      <p:sp>
        <p:nvSpPr>
          <p:cNvPr id="22" name="Oval 21"/>
          <p:cNvSpPr/>
          <p:nvPr/>
        </p:nvSpPr>
        <p:spPr>
          <a:xfrm>
            <a:off x="8825099" y="51457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74278" y="57384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832633" y="5450533"/>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90655" y="52219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85388" y="5797666"/>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97631" y="543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24254" y="55648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12685" y="5284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74953" y="53489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21678" y="5721466"/>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947386" y="58950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364618" y="5069533"/>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159080" y="6327407"/>
            <a:ext cx="6351098" cy="461665"/>
          </a:xfrm>
          <a:prstGeom prst="rect">
            <a:avLst/>
          </a:prstGeom>
          <a:noFill/>
        </p:spPr>
        <p:txBody>
          <a:bodyPr wrap="none" rtlCol="0">
            <a:spAutoFit/>
          </a:bodyPr>
          <a:lstStyle/>
          <a:p>
            <a:r>
              <a:rPr lang="en-US" sz="2400" dirty="0">
                <a:latin typeface="+mn-lt"/>
              </a:rPr>
              <a:t>Each circle represents a set of detected features</a:t>
            </a:r>
            <a:endParaRPr lang="en-US" sz="2400" dirty="0">
              <a:latin typeface="+mn-lt"/>
            </a:endParaRPr>
          </a:p>
        </p:txBody>
      </p:sp>
      <p:sp>
        <p:nvSpPr>
          <p:cNvPr id="36" name="TextBox 35"/>
          <p:cNvSpPr txBox="1"/>
          <p:nvPr/>
        </p:nvSpPr>
        <p:spPr>
          <a:xfrm>
            <a:off x="1761119" y="4525435"/>
            <a:ext cx="724878" cy="461665"/>
          </a:xfrm>
          <a:prstGeom prst="rect">
            <a:avLst/>
          </a:prstGeom>
          <a:noFill/>
        </p:spPr>
        <p:txBody>
          <a:bodyPr wrap="none" rtlCol="0">
            <a:spAutoFit/>
          </a:bodyPr>
          <a:lstStyle/>
          <a:p>
            <a:r>
              <a:rPr lang="en-US" sz="2400" dirty="0" err="1">
                <a:latin typeface="+mn-lt"/>
              </a:rPr>
              <a:t>im</a:t>
            </a:r>
            <a:r>
              <a:rPr lang="en-US" sz="2400" dirty="0">
                <a:latin typeface="+mn-lt"/>
              </a:rPr>
              <a:t> 1</a:t>
            </a:r>
            <a:endParaRPr lang="en-US" sz="2400" dirty="0">
              <a:latin typeface="+mn-lt"/>
            </a:endParaRPr>
          </a:p>
        </p:txBody>
      </p:sp>
      <p:sp>
        <p:nvSpPr>
          <p:cNvPr id="37" name="TextBox 36"/>
          <p:cNvSpPr txBox="1"/>
          <p:nvPr/>
        </p:nvSpPr>
        <p:spPr>
          <a:xfrm>
            <a:off x="3776186" y="4493684"/>
            <a:ext cx="724878" cy="461665"/>
          </a:xfrm>
          <a:prstGeom prst="rect">
            <a:avLst/>
          </a:prstGeom>
          <a:noFill/>
        </p:spPr>
        <p:txBody>
          <a:bodyPr wrap="none" rtlCol="0">
            <a:spAutoFit/>
          </a:bodyPr>
          <a:lstStyle/>
          <a:p>
            <a:r>
              <a:rPr lang="en-US" sz="2400" dirty="0" err="1">
                <a:latin typeface="+mn-lt"/>
              </a:rPr>
              <a:t>im</a:t>
            </a:r>
            <a:r>
              <a:rPr lang="en-US" sz="2400" dirty="0">
                <a:latin typeface="+mn-lt"/>
              </a:rPr>
              <a:t> 2</a:t>
            </a:r>
            <a:endParaRPr lang="en-US" sz="2400" dirty="0">
              <a:latin typeface="+mn-lt"/>
            </a:endParaRPr>
          </a:p>
        </p:txBody>
      </p:sp>
      <p:sp>
        <p:nvSpPr>
          <p:cNvPr id="38" name="TextBox 37"/>
          <p:cNvSpPr txBox="1"/>
          <p:nvPr/>
        </p:nvSpPr>
        <p:spPr>
          <a:xfrm>
            <a:off x="5791253" y="4493684"/>
            <a:ext cx="724878" cy="461665"/>
          </a:xfrm>
          <a:prstGeom prst="rect">
            <a:avLst/>
          </a:prstGeom>
          <a:noFill/>
        </p:spPr>
        <p:txBody>
          <a:bodyPr wrap="none" rtlCol="0">
            <a:spAutoFit/>
          </a:bodyPr>
          <a:lstStyle/>
          <a:p>
            <a:r>
              <a:rPr lang="en-US" sz="2400" dirty="0" err="1">
                <a:latin typeface="+mn-lt"/>
              </a:rPr>
              <a:t>im</a:t>
            </a:r>
            <a:r>
              <a:rPr lang="en-US" sz="2400" dirty="0">
                <a:latin typeface="+mn-lt"/>
              </a:rPr>
              <a:t> 3</a:t>
            </a:r>
            <a:endParaRPr lang="en-US" sz="2400" dirty="0">
              <a:latin typeface="+mn-lt"/>
            </a:endParaRPr>
          </a:p>
        </p:txBody>
      </p:sp>
      <p:sp>
        <p:nvSpPr>
          <p:cNvPr id="39" name="TextBox 38"/>
          <p:cNvSpPr txBox="1"/>
          <p:nvPr/>
        </p:nvSpPr>
        <p:spPr>
          <a:xfrm>
            <a:off x="8382052" y="4493684"/>
            <a:ext cx="731290" cy="461665"/>
          </a:xfrm>
          <a:prstGeom prst="rect">
            <a:avLst/>
          </a:prstGeom>
          <a:noFill/>
        </p:spPr>
        <p:txBody>
          <a:bodyPr wrap="none" rtlCol="0">
            <a:spAutoFit/>
          </a:bodyPr>
          <a:lstStyle/>
          <a:p>
            <a:r>
              <a:rPr lang="en-US" sz="2400" dirty="0" err="1">
                <a:latin typeface="+mn-lt"/>
              </a:rPr>
              <a:t>im</a:t>
            </a:r>
            <a:r>
              <a:rPr lang="en-US" sz="2400" dirty="0">
                <a:latin typeface="+mn-lt"/>
              </a:rPr>
              <a:t> n</a:t>
            </a:r>
            <a:endParaRPr lang="en-US" sz="2400" dirty="0">
              <a:latin typeface="+mn-lt"/>
            </a:endParaRPr>
          </a:p>
        </p:txBody>
      </p:sp>
    </p:spTree>
    <p:extLst>
      <p:ext uri="{BB962C8B-B14F-4D97-AF65-F5344CB8AC3E}">
        <p14:creationId xmlns:p14="http://schemas.microsoft.com/office/powerpoint/2010/main" val="3756642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match features and images</a:t>
            </a:r>
            <a:endParaRPr lang="en-US" sz="3200" b="1" dirty="0"/>
          </a:p>
        </p:txBody>
      </p:sp>
      <p:sp>
        <p:nvSpPr>
          <p:cNvPr id="3" name="Content Placeholder 2"/>
          <p:cNvSpPr>
            <a:spLocks noGrp="1"/>
          </p:cNvSpPr>
          <p:nvPr>
            <p:ph idx="1"/>
          </p:nvPr>
        </p:nvSpPr>
        <p:spPr>
          <a:xfrm>
            <a:off x="1797645" y="1268940"/>
            <a:ext cx="8183033" cy="3429000"/>
          </a:xfrm>
        </p:spPr>
        <p:txBody>
          <a:bodyPr>
            <a:normAutofit/>
          </a:bodyPr>
          <a:lstStyle/>
          <a:p>
            <a:pPr marL="0" indent="0">
              <a:buNone/>
            </a:pPr>
            <a:r>
              <a:rPr lang="en-US" dirty="0" smtClean="0"/>
              <a:t>For each pair of images:</a:t>
            </a:r>
          </a:p>
          <a:p>
            <a:pPr marL="514350" indent="-514350">
              <a:buFont typeface="+mj-lt"/>
              <a:buAutoNum type="arabicPeriod"/>
            </a:pPr>
            <a:r>
              <a:rPr lang="en-US" sz="3100" dirty="0"/>
              <a:t>Match feature descriptors via approximate nearest neighbor</a:t>
            </a:r>
          </a:p>
          <a:p>
            <a:pPr marL="514350" indent="-514350">
              <a:buFont typeface="+mj-lt"/>
              <a:buAutoNum type="arabicPeriod"/>
            </a:pPr>
            <a:r>
              <a:rPr lang="en-US" sz="3100" dirty="0"/>
              <a:t>Solve for </a:t>
            </a:r>
            <a:r>
              <a:rPr lang="en-US" sz="3100" dirty="0" smtClean="0"/>
              <a:t>F or E </a:t>
            </a:r>
            <a:r>
              <a:rPr lang="en-US" sz="3100" dirty="0"/>
              <a:t>and find inlier feature correspondences</a:t>
            </a:r>
          </a:p>
          <a:p>
            <a:endParaRPr lang="en-US" dirty="0" smtClean="0"/>
          </a:p>
          <a:p>
            <a:pPr lvl="2"/>
            <a:endParaRPr lang="en-US" dirty="0"/>
          </a:p>
        </p:txBody>
      </p:sp>
      <p:sp>
        <p:nvSpPr>
          <p:cNvPr id="4" name="Rectangle 3"/>
          <p:cNvSpPr/>
          <p:nvPr/>
        </p:nvSpPr>
        <p:spPr>
          <a:xfrm>
            <a:off x="1797644"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19310"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1177"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27044" y="4928116"/>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02444" y="5156716"/>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54844" y="5766316"/>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16844" y="5499616"/>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31245" y="5245616"/>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25978" y="5821349"/>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38221" y="5460083"/>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6312" y="5213119"/>
            <a:ext cx="646331" cy="646331"/>
          </a:xfrm>
          <a:prstGeom prst="rect">
            <a:avLst/>
          </a:prstGeom>
          <a:noFill/>
        </p:spPr>
        <p:txBody>
          <a:bodyPr wrap="none" rtlCol="0">
            <a:spAutoFit/>
          </a:bodyPr>
          <a:lstStyle/>
          <a:p>
            <a:r>
              <a:rPr lang="en-US" sz="3600" dirty="0"/>
              <a:t>…</a:t>
            </a:r>
            <a:endParaRPr lang="en-US" sz="3600" dirty="0"/>
          </a:p>
        </p:txBody>
      </p:sp>
      <p:sp>
        <p:nvSpPr>
          <p:cNvPr id="16" name="Oval 15"/>
          <p:cNvSpPr/>
          <p:nvPr/>
        </p:nvSpPr>
        <p:spPr>
          <a:xfrm>
            <a:off x="6064844" y="5588516"/>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53275" y="5307683"/>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15543" y="5372616"/>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62268" y="5745149"/>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87976" y="59187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05208" y="50932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765689" y="5169416"/>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14868" y="5762083"/>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773223" y="5474216"/>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931340" y="6324600"/>
            <a:ext cx="5775940" cy="369332"/>
          </a:xfrm>
          <a:prstGeom prst="rect">
            <a:avLst/>
          </a:prstGeom>
          <a:noFill/>
        </p:spPr>
        <p:txBody>
          <a:bodyPr wrap="none" rtlCol="0">
            <a:spAutoFit/>
          </a:bodyPr>
          <a:lstStyle/>
          <a:p>
            <a:r>
              <a:rPr lang="en-US" dirty="0" smtClean="0"/>
              <a:t>Points of same color have been matched to each other</a:t>
            </a:r>
            <a:endParaRPr lang="en-US" dirty="0"/>
          </a:p>
        </p:txBody>
      </p:sp>
    </p:spTree>
    <p:extLst>
      <p:ext uri="{BB962C8B-B14F-4D97-AF65-F5344CB8AC3E}">
        <p14:creationId xmlns:p14="http://schemas.microsoft.com/office/powerpoint/2010/main" val="3243240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create tracks graph</a:t>
            </a:r>
            <a:endParaRPr lang="en-US" sz="3200" b="1" dirty="0"/>
          </a:p>
        </p:txBody>
      </p:sp>
      <p:sp>
        <p:nvSpPr>
          <p:cNvPr id="4" name="Rectangle 3"/>
          <p:cNvSpPr/>
          <p:nvPr/>
        </p:nvSpPr>
        <p:spPr>
          <a:xfrm>
            <a:off x="1845924"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7590"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69457"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75324" y="1524000"/>
            <a:ext cx="1752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0724"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03124" y="2362200"/>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65124" y="2095500"/>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79525" y="18415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74258" y="2417233"/>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86501" y="2055967"/>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24592" y="1809003"/>
            <a:ext cx="646331" cy="646331"/>
          </a:xfrm>
          <a:prstGeom prst="rect">
            <a:avLst/>
          </a:prstGeom>
          <a:noFill/>
        </p:spPr>
        <p:txBody>
          <a:bodyPr wrap="none" rtlCol="0">
            <a:spAutoFit/>
          </a:bodyPr>
          <a:lstStyle/>
          <a:p>
            <a:r>
              <a:rPr lang="en-US" sz="3600" dirty="0"/>
              <a:t>…</a:t>
            </a:r>
            <a:endParaRPr lang="en-US" sz="3600" dirty="0"/>
          </a:p>
        </p:txBody>
      </p:sp>
      <p:sp>
        <p:nvSpPr>
          <p:cNvPr id="16" name="Oval 15"/>
          <p:cNvSpPr/>
          <p:nvPr/>
        </p:nvSpPr>
        <p:spPr>
          <a:xfrm>
            <a:off x="6113124" y="2184400"/>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01555" y="1903567"/>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63823" y="1968500"/>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10548" y="2341033"/>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36256" y="25146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53488" y="16891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13969" y="1765300"/>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763148" y="2357967"/>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821503" y="2070100"/>
            <a:ext cx="152400" cy="152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a:grpSpLocks noChangeAspect="1"/>
          </p:cNvGrpSpPr>
          <p:nvPr/>
        </p:nvGrpSpPr>
        <p:grpSpPr>
          <a:xfrm>
            <a:off x="2888067" y="4044197"/>
            <a:ext cx="6754914" cy="1720999"/>
            <a:chOff x="1390700" y="4726665"/>
            <a:chExt cx="4652431" cy="1185334"/>
          </a:xfrm>
        </p:grpSpPr>
        <p:sp>
          <p:nvSpPr>
            <p:cNvPr id="24" name="Oval 23"/>
            <p:cNvSpPr/>
            <p:nvPr/>
          </p:nvSpPr>
          <p:spPr>
            <a:xfrm>
              <a:off x="2084966" y="4752065"/>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90700" y="4747831"/>
              <a:ext cx="152400" cy="152400"/>
            </a:xfrm>
            <a:prstGeom prst="ellipse">
              <a:avLst/>
            </a:prstGeom>
            <a:no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800399" y="4726665"/>
              <a:ext cx="152400" cy="1524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02578" y="4726665"/>
              <a:ext cx="152400" cy="152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379518" y="4726665"/>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94909" y="4747831"/>
              <a:ext cx="152400" cy="152400"/>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34100" y="4752063"/>
              <a:ext cx="152400" cy="152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19304" y="5530999"/>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1</a:t>
              </a:r>
              <a:endParaRPr lang="en-US" sz="1400" dirty="0">
                <a:solidFill>
                  <a:sysClr val="windowText" lastClr="000000"/>
                </a:solidFill>
              </a:endParaRPr>
            </a:p>
          </p:txBody>
        </p:sp>
        <p:sp>
          <p:nvSpPr>
            <p:cNvPr id="32" name="Rectangle 31"/>
            <p:cNvSpPr/>
            <p:nvPr/>
          </p:nvSpPr>
          <p:spPr>
            <a:xfrm>
              <a:off x="3009911" y="5530999"/>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2</a:t>
              </a:r>
              <a:endParaRPr lang="en-US" sz="1400" dirty="0">
                <a:solidFill>
                  <a:sysClr val="windowText" lastClr="000000"/>
                </a:solidFill>
              </a:endParaRPr>
            </a:p>
          </p:txBody>
        </p:sp>
        <p:sp>
          <p:nvSpPr>
            <p:cNvPr id="33" name="Rectangle 32"/>
            <p:cNvSpPr/>
            <p:nvPr/>
          </p:nvSpPr>
          <p:spPr>
            <a:xfrm>
              <a:off x="4091652" y="5528882"/>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3</a:t>
              </a:r>
              <a:endParaRPr lang="en-US" sz="1400" dirty="0">
                <a:solidFill>
                  <a:sysClr val="windowText" lastClr="000000"/>
                </a:solidFill>
              </a:endParaRPr>
            </a:p>
          </p:txBody>
        </p:sp>
        <p:sp>
          <p:nvSpPr>
            <p:cNvPr id="34" name="Rectangle 33"/>
            <p:cNvSpPr/>
            <p:nvPr/>
          </p:nvSpPr>
          <p:spPr>
            <a:xfrm>
              <a:off x="5467400" y="5497133"/>
              <a:ext cx="575731"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a:t>
              </a:r>
              <a:r>
                <a:rPr lang="en-US" sz="1400" dirty="0" err="1">
                  <a:solidFill>
                    <a:sysClr val="windowText" lastClr="000000"/>
                  </a:solidFill>
                </a:rPr>
                <a:t>m</a:t>
              </a:r>
              <a:r>
                <a:rPr lang="en-US" sz="1400" dirty="0">
                  <a:solidFill>
                    <a:sysClr val="windowText" lastClr="000000"/>
                  </a:solidFill>
                </a:rPr>
                <a:t> n</a:t>
              </a:r>
              <a:endParaRPr lang="en-US" sz="1400" dirty="0">
                <a:solidFill>
                  <a:sysClr val="windowText" lastClr="000000"/>
                </a:solidFill>
              </a:endParaRPr>
            </a:p>
          </p:txBody>
        </p:sp>
        <p:cxnSp>
          <p:nvCxnSpPr>
            <p:cNvPr id="36" name="Straight Connector 35"/>
            <p:cNvCxnSpPr>
              <a:stCxn id="5" idx="0"/>
              <a:endCxn id="26" idx="5"/>
            </p:cNvCxnSpPr>
            <p:nvPr/>
          </p:nvCxnSpPr>
          <p:spPr>
            <a:xfrm flipH="1" flipV="1">
              <a:off x="1520782" y="4877913"/>
              <a:ext cx="386388" cy="653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 idx="0"/>
              <a:endCxn id="24" idx="4"/>
            </p:cNvCxnSpPr>
            <p:nvPr/>
          </p:nvCxnSpPr>
          <p:spPr>
            <a:xfrm flipV="1">
              <a:off x="1907170" y="4904465"/>
              <a:ext cx="253996" cy="62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 idx="0"/>
              <a:endCxn id="27" idx="4"/>
            </p:cNvCxnSpPr>
            <p:nvPr/>
          </p:nvCxnSpPr>
          <p:spPr>
            <a:xfrm flipV="1">
              <a:off x="1907170" y="4879065"/>
              <a:ext cx="969429"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2" idx="0"/>
              <a:endCxn id="26" idx="5"/>
            </p:cNvCxnSpPr>
            <p:nvPr/>
          </p:nvCxnSpPr>
          <p:spPr>
            <a:xfrm flipH="1" flipV="1">
              <a:off x="1520782" y="4877913"/>
              <a:ext cx="1776995" cy="653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2" idx="0"/>
              <a:endCxn id="24" idx="4"/>
            </p:cNvCxnSpPr>
            <p:nvPr/>
          </p:nvCxnSpPr>
          <p:spPr>
            <a:xfrm flipH="1" flipV="1">
              <a:off x="2161166" y="4904465"/>
              <a:ext cx="1136611" cy="62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2" idx="0"/>
              <a:endCxn id="27" idx="4"/>
            </p:cNvCxnSpPr>
            <p:nvPr/>
          </p:nvCxnSpPr>
          <p:spPr>
            <a:xfrm flipH="1" flipV="1">
              <a:off x="2876599" y="4879065"/>
              <a:ext cx="421178"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3" idx="0"/>
              <a:endCxn id="27" idx="4"/>
            </p:cNvCxnSpPr>
            <p:nvPr/>
          </p:nvCxnSpPr>
          <p:spPr>
            <a:xfrm flipH="1" flipV="1">
              <a:off x="2876599" y="4879065"/>
              <a:ext cx="1502919" cy="64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3" idx="0"/>
              <a:endCxn id="28" idx="5"/>
            </p:cNvCxnSpPr>
            <p:nvPr/>
          </p:nvCxnSpPr>
          <p:spPr>
            <a:xfrm flipH="1" flipV="1">
              <a:off x="3732660" y="4856747"/>
              <a:ext cx="646858" cy="672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2" idx="0"/>
              <a:endCxn id="28" idx="4"/>
            </p:cNvCxnSpPr>
            <p:nvPr/>
          </p:nvCxnSpPr>
          <p:spPr>
            <a:xfrm flipV="1">
              <a:off x="3297777" y="4879065"/>
              <a:ext cx="381001" cy="65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0"/>
              <a:endCxn id="29" idx="4"/>
            </p:cNvCxnSpPr>
            <p:nvPr/>
          </p:nvCxnSpPr>
          <p:spPr>
            <a:xfrm flipV="1">
              <a:off x="4379518" y="4879065"/>
              <a:ext cx="76200" cy="64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29" idx="5"/>
            </p:cNvCxnSpPr>
            <p:nvPr/>
          </p:nvCxnSpPr>
          <p:spPr>
            <a:xfrm flipH="1" flipV="1">
              <a:off x="4509600" y="4856747"/>
              <a:ext cx="356709" cy="382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757091" y="5238898"/>
              <a:ext cx="445159" cy="445159"/>
            </a:xfrm>
            <a:prstGeom prst="rect">
              <a:avLst/>
            </a:prstGeom>
            <a:noFill/>
          </p:spPr>
          <p:txBody>
            <a:bodyPr wrap="none" rtlCol="0">
              <a:spAutoFit/>
            </a:bodyPr>
            <a:lstStyle/>
            <a:p>
              <a:r>
                <a:rPr lang="en-US" sz="3600" dirty="0"/>
                <a:t>…</a:t>
              </a:r>
              <a:endParaRPr lang="en-US" sz="3600" dirty="0"/>
            </a:p>
          </p:txBody>
        </p:sp>
        <p:cxnSp>
          <p:nvCxnSpPr>
            <p:cNvPr id="69" name="Straight Connector 68"/>
            <p:cNvCxnSpPr>
              <a:stCxn id="68" idx="0"/>
              <a:endCxn id="30" idx="4"/>
            </p:cNvCxnSpPr>
            <p:nvPr/>
          </p:nvCxnSpPr>
          <p:spPr>
            <a:xfrm flipV="1">
              <a:off x="5080257" y="4900231"/>
              <a:ext cx="90852" cy="338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31" idx="2"/>
            </p:cNvCxnSpPr>
            <p:nvPr/>
          </p:nvCxnSpPr>
          <p:spPr>
            <a:xfrm flipV="1">
              <a:off x="5261961" y="4828263"/>
              <a:ext cx="472139" cy="410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34" idx="0"/>
              <a:endCxn id="31" idx="3"/>
            </p:cNvCxnSpPr>
            <p:nvPr/>
          </p:nvCxnSpPr>
          <p:spPr>
            <a:xfrm flipV="1">
              <a:off x="5755266" y="4882145"/>
              <a:ext cx="1152" cy="614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34" idx="0"/>
              <a:endCxn id="30" idx="4"/>
            </p:cNvCxnSpPr>
            <p:nvPr/>
          </p:nvCxnSpPr>
          <p:spPr>
            <a:xfrm flipH="1" flipV="1">
              <a:off x="5171109" y="4900231"/>
              <a:ext cx="584157" cy="596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2595705" y="5899283"/>
            <a:ext cx="7301999" cy="369332"/>
          </a:xfrm>
          <a:prstGeom prst="rect">
            <a:avLst/>
          </a:prstGeom>
          <a:noFill/>
        </p:spPr>
        <p:txBody>
          <a:bodyPr wrap="none" rtlCol="0">
            <a:spAutoFit/>
          </a:bodyPr>
          <a:lstStyle/>
          <a:p>
            <a:r>
              <a:rPr lang="en-US" dirty="0" smtClean="0"/>
              <a:t>tracks graph: bipartite graph between observed 3D points and images</a:t>
            </a:r>
            <a:endParaRPr lang="en-US" dirty="0"/>
          </a:p>
        </p:txBody>
      </p:sp>
      <p:sp>
        <p:nvSpPr>
          <p:cNvPr id="39" name="Down Arrow 38"/>
          <p:cNvSpPr/>
          <p:nvPr/>
        </p:nvSpPr>
        <p:spPr>
          <a:xfrm>
            <a:off x="5570245" y="3151670"/>
            <a:ext cx="338667" cy="651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117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Incremental SFM: </a:t>
            </a:r>
            <a:r>
              <a:rPr lang="en-US" sz="3200" b="1" dirty="0"/>
              <a:t>initialize reconstruction</a:t>
            </a:r>
            <a:endParaRPr lang="en-US" sz="3200" b="1" dirty="0"/>
          </a:p>
        </p:txBody>
      </p:sp>
      <p:sp>
        <p:nvSpPr>
          <p:cNvPr id="4" name="Oval 3"/>
          <p:cNvSpPr/>
          <p:nvPr/>
        </p:nvSpPr>
        <p:spPr>
          <a:xfrm>
            <a:off x="3449621" y="4230180"/>
            <a:ext cx="235131" cy="235131"/>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378468" y="4223647"/>
            <a:ext cx="235131" cy="235131"/>
          </a:xfrm>
          <a:prstGeom prst="ellipse">
            <a:avLst/>
          </a:prstGeom>
          <a:solidFill>
            <a:schemeClr val="accent3">
              <a:lumMod val="20000"/>
              <a:lumOff val="80000"/>
            </a:schemeClr>
          </a:solidFill>
          <a:ln>
            <a:solidFill>
              <a:srgbClr val="0AA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53431" y="4190991"/>
            <a:ext cx="235131" cy="235131"/>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91078" y="4190991"/>
            <a:ext cx="235131" cy="23513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89784" y="4190991"/>
            <a:ext cx="235131" cy="2351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93530" y="4223647"/>
            <a:ext cx="235131" cy="235131"/>
          </a:xfrm>
          <a:prstGeom prst="ellips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079710" y="4230176"/>
            <a:ext cx="235131" cy="23513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31170" y="5431962"/>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1</a:t>
            </a:r>
            <a:endParaRPr lang="en-US" dirty="0">
              <a:solidFill>
                <a:sysClr val="windowText" lastClr="000000"/>
              </a:solidFill>
            </a:endParaRPr>
          </a:p>
        </p:txBody>
      </p:sp>
      <p:sp>
        <p:nvSpPr>
          <p:cNvPr id="12" name="Rectangle 11"/>
          <p:cNvSpPr/>
          <p:nvPr/>
        </p:nvSpPr>
        <p:spPr>
          <a:xfrm>
            <a:off x="4876677" y="5431962"/>
            <a:ext cx="888270" cy="58782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2</a:t>
            </a:r>
            <a:endParaRPr lang="en-US" dirty="0">
              <a:solidFill>
                <a:sysClr val="windowText" lastClr="000000"/>
              </a:solidFill>
            </a:endParaRPr>
          </a:p>
        </p:txBody>
      </p:sp>
      <p:sp>
        <p:nvSpPr>
          <p:cNvPr id="13" name="Rectangle 12"/>
          <p:cNvSpPr/>
          <p:nvPr/>
        </p:nvSpPr>
        <p:spPr>
          <a:xfrm>
            <a:off x="6545648" y="5428695"/>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3</a:t>
            </a:r>
            <a:endParaRPr lang="en-US" dirty="0">
              <a:solidFill>
                <a:sysClr val="windowText" lastClr="000000"/>
              </a:solidFill>
            </a:endParaRPr>
          </a:p>
        </p:txBody>
      </p:sp>
      <p:sp>
        <p:nvSpPr>
          <p:cNvPr id="14" name="Rectangle 13"/>
          <p:cNvSpPr/>
          <p:nvPr/>
        </p:nvSpPr>
        <p:spPr>
          <a:xfrm>
            <a:off x="8668229" y="5379711"/>
            <a:ext cx="888270" cy="58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a:t>
            </a:r>
            <a:r>
              <a:rPr lang="en-US" dirty="0" err="1" smtClean="0">
                <a:solidFill>
                  <a:sysClr val="windowText" lastClr="000000"/>
                </a:solidFill>
              </a:rPr>
              <a:t>m</a:t>
            </a:r>
            <a:r>
              <a:rPr lang="en-US" dirty="0" smtClean="0">
                <a:solidFill>
                  <a:sysClr val="windowText" lastClr="000000"/>
                </a:solidFill>
              </a:rPr>
              <a:t> n</a:t>
            </a:r>
            <a:endParaRPr lang="en-US" dirty="0">
              <a:solidFill>
                <a:sysClr val="windowText" lastClr="000000"/>
              </a:solidFill>
            </a:endParaRPr>
          </a:p>
        </p:txBody>
      </p:sp>
      <p:cxnSp>
        <p:nvCxnSpPr>
          <p:cNvPr id="15" name="Straight Connector 14"/>
          <p:cNvCxnSpPr>
            <a:stCxn id="11" idx="0"/>
            <a:endCxn id="5" idx="5"/>
          </p:cNvCxnSpPr>
          <p:nvPr/>
        </p:nvCxnSpPr>
        <p:spPr>
          <a:xfrm flipH="1" flipV="1">
            <a:off x="2579166" y="4424344"/>
            <a:ext cx="596141"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0"/>
            <a:endCxn id="4" idx="4"/>
          </p:cNvCxnSpPr>
          <p:nvPr/>
        </p:nvCxnSpPr>
        <p:spPr>
          <a:xfrm flipV="1">
            <a:off x="3175307" y="4465310"/>
            <a:ext cx="391879"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6" idx="4"/>
          </p:cNvCxnSpPr>
          <p:nvPr/>
        </p:nvCxnSpPr>
        <p:spPr>
          <a:xfrm flipV="1">
            <a:off x="3175306" y="4426121"/>
            <a:ext cx="149569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5" idx="5"/>
          </p:cNvCxnSpPr>
          <p:nvPr/>
        </p:nvCxnSpPr>
        <p:spPr>
          <a:xfrm flipH="1" flipV="1">
            <a:off x="2579165" y="4424344"/>
            <a:ext cx="2741648" cy="100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4" idx="4"/>
          </p:cNvCxnSpPr>
          <p:nvPr/>
        </p:nvCxnSpPr>
        <p:spPr>
          <a:xfrm flipH="1" flipV="1">
            <a:off x="3567186" y="4465310"/>
            <a:ext cx="1753627" cy="966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 idx="0"/>
            <a:endCxn id="6" idx="4"/>
          </p:cNvCxnSpPr>
          <p:nvPr/>
        </p:nvCxnSpPr>
        <p:spPr>
          <a:xfrm flipH="1" flipV="1">
            <a:off x="4670996" y="4426121"/>
            <a:ext cx="649817"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0"/>
            <a:endCxn id="6" idx="4"/>
          </p:cNvCxnSpPr>
          <p:nvPr/>
        </p:nvCxnSpPr>
        <p:spPr>
          <a:xfrm flipH="1" flipV="1">
            <a:off x="4670995" y="4426121"/>
            <a:ext cx="2318788"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7" idx="5"/>
          </p:cNvCxnSpPr>
          <p:nvPr/>
        </p:nvCxnSpPr>
        <p:spPr>
          <a:xfrm flipH="1" flipV="1">
            <a:off x="5991775" y="4391688"/>
            <a:ext cx="998009" cy="1037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0"/>
            <a:endCxn id="7" idx="4"/>
          </p:cNvCxnSpPr>
          <p:nvPr/>
        </p:nvCxnSpPr>
        <p:spPr>
          <a:xfrm flipV="1">
            <a:off x="5320813" y="4426121"/>
            <a:ext cx="587830" cy="100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0"/>
            <a:endCxn id="8" idx="4"/>
          </p:cNvCxnSpPr>
          <p:nvPr/>
        </p:nvCxnSpPr>
        <p:spPr>
          <a:xfrm flipV="1">
            <a:off x="6989783" y="4426121"/>
            <a:ext cx="117566" cy="100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8" idx="5"/>
          </p:cNvCxnSpPr>
          <p:nvPr/>
        </p:nvCxnSpPr>
        <p:spPr>
          <a:xfrm flipH="1" flipV="1">
            <a:off x="7190482" y="4391688"/>
            <a:ext cx="550351" cy="589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58434" y="5227793"/>
            <a:ext cx="646331" cy="646331"/>
          </a:xfrm>
          <a:prstGeom prst="rect">
            <a:avLst/>
          </a:prstGeom>
          <a:noFill/>
        </p:spPr>
        <p:txBody>
          <a:bodyPr wrap="none" rtlCol="0">
            <a:spAutoFit/>
          </a:bodyPr>
          <a:lstStyle/>
          <a:p>
            <a:r>
              <a:rPr lang="en-US" sz="3600" dirty="0"/>
              <a:t>…</a:t>
            </a:r>
            <a:endParaRPr lang="en-US" sz="3600" dirty="0"/>
          </a:p>
        </p:txBody>
      </p:sp>
      <p:cxnSp>
        <p:nvCxnSpPr>
          <p:cNvPr id="27" name="Straight Connector 26"/>
          <p:cNvCxnSpPr>
            <a:endCxn id="9" idx="4"/>
          </p:cNvCxnSpPr>
          <p:nvPr/>
        </p:nvCxnSpPr>
        <p:spPr>
          <a:xfrm flipV="1">
            <a:off x="8105359" y="4458777"/>
            <a:ext cx="105737" cy="52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2"/>
          </p:cNvCxnSpPr>
          <p:nvPr/>
        </p:nvCxnSpPr>
        <p:spPr>
          <a:xfrm flipV="1">
            <a:off x="8351267" y="4347742"/>
            <a:ext cx="728443" cy="63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3"/>
          </p:cNvCxnSpPr>
          <p:nvPr/>
        </p:nvCxnSpPr>
        <p:spPr>
          <a:xfrm flipV="1">
            <a:off x="9112366" y="4430873"/>
            <a:ext cx="1777" cy="948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0"/>
            <a:endCxn id="9" idx="4"/>
          </p:cNvCxnSpPr>
          <p:nvPr/>
        </p:nvCxnSpPr>
        <p:spPr>
          <a:xfrm flipH="1" flipV="1">
            <a:off x="8211094" y="4458777"/>
            <a:ext cx="901270" cy="920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5" name="Content Placeholder 2"/>
              <p:cNvSpPr>
                <a:spLocks noGrp="1"/>
              </p:cNvSpPr>
              <p:nvPr>
                <p:ph idx="1"/>
              </p:nvPr>
            </p:nvSpPr>
            <p:spPr>
              <a:xfrm>
                <a:off x="2045748" y="1147693"/>
                <a:ext cx="8183033" cy="2514600"/>
              </a:xfrm>
            </p:spPr>
            <p:txBody>
              <a:bodyPr>
                <a:normAutofit fontScale="70000" lnSpcReduction="20000"/>
              </a:bodyPr>
              <a:lstStyle/>
              <a:p>
                <a:pPr marL="514350" indent="-514350">
                  <a:buFont typeface="+mj-lt"/>
                  <a:buAutoNum type="arabicPeriod"/>
                </a:pPr>
                <a:r>
                  <a:rPr lang="en-US" dirty="0" smtClean="0"/>
                  <a:t>Choose two images that are likely to provide a stable estimate of relative pose</a:t>
                </a:r>
              </a:p>
              <a:p>
                <a:pPr lvl="1"/>
                <a:r>
                  <a:rPr lang="en-US" dirty="0" smtClean="0"/>
                  <a:t>E.g.,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 </m:t>
                        </m:r>
                        <m:r>
                          <m:rPr>
                            <m:sty m:val="p"/>
                          </m:rPr>
                          <a:rPr lang="en-US" b="0" i="0" smtClean="0">
                            <a:latin typeface="Cambria Math" panose="02040503050406030204" pitchFamily="18" charset="0"/>
                          </a:rPr>
                          <m:t>inliers</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0" smtClean="0">
                            <a:latin typeface="Cambria Math" panose="02040503050406030204" pitchFamily="18" charset="0"/>
                          </a:rPr>
                          <m:t> </m:t>
                        </m:r>
                        <m:r>
                          <a:rPr lang="en-US" b="0" i="1" smtClean="0">
                            <a:latin typeface="Cambria Math" panose="02040503050406030204" pitchFamily="18" charset="0"/>
                          </a:rPr>
                          <m:t>𝐻</m:t>
                        </m:r>
                      </m:num>
                      <m:den>
                        <m:r>
                          <a:rPr lang="en-US" b="0" i="0" smtClean="0">
                            <a:latin typeface="Cambria Math" panose="02040503050406030204" pitchFamily="18" charset="0"/>
                          </a:rPr>
                          <m:t>#  </m:t>
                        </m:r>
                        <m:r>
                          <m:rPr>
                            <m:sty m:val="p"/>
                          </m:rPr>
                          <a:rPr lang="en-US" b="0" i="0" smtClean="0">
                            <a:latin typeface="Cambria Math" panose="02040503050406030204" pitchFamily="18" charset="0"/>
                          </a:rPr>
                          <m:t>inliers</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1" smtClean="0">
                            <a:latin typeface="Cambria Math" panose="02040503050406030204" pitchFamily="18" charset="0"/>
                          </a:rPr>
                          <m:t> </m:t>
                        </m:r>
                        <m:r>
                          <a:rPr lang="en-US" b="0" i="1" smtClean="0">
                            <a:latin typeface="Cambria Math" panose="02040503050406030204" pitchFamily="18" charset="0"/>
                          </a:rPr>
                          <m:t>𝐹</m:t>
                        </m:r>
                      </m:den>
                    </m:f>
                  </m:oMath>
                </a14:m>
                <a:r>
                  <a:rPr lang="en-US" dirty="0" smtClean="0"/>
                  <a:t> &lt; 0.7 and many inliers for </a:t>
                </a:r>
                <a14:m>
                  <m:oMath xmlns:m="http://schemas.openxmlformats.org/officeDocument/2006/math">
                    <m:r>
                      <a:rPr lang="en-US" b="0" i="1" smtClean="0">
                        <a:latin typeface="Cambria Math" panose="02040503050406030204" pitchFamily="18" charset="0"/>
                      </a:rPr>
                      <m:t>𝐹</m:t>
                    </m:r>
                  </m:oMath>
                </a14:m>
                <a:endParaRPr lang="en-US" dirty="0" smtClean="0"/>
              </a:p>
              <a:p>
                <a:pPr marL="514350" indent="-514350">
                  <a:buFont typeface="+mj-lt"/>
                  <a:buAutoNum type="arabicPeriod"/>
                </a:pPr>
                <a:r>
                  <a:rPr lang="en-US" dirty="0" smtClean="0"/>
                  <a:t>Get focal lengths from EXIF, estimate essential matrix using </a:t>
                </a:r>
                <a:r>
                  <a:rPr lang="en-US" dirty="0" smtClean="0">
                    <a:hlinkClick r:id="rId2"/>
                  </a:rPr>
                  <a:t>5-point algorithm</a:t>
                </a:r>
                <a:r>
                  <a:rPr lang="en-US" dirty="0" smtClean="0"/>
                  <a:t>, extract pose </a:t>
                </a:r>
                <a14:m>
                  <m:oMath xmlns:m="http://schemas.openxmlformats.org/officeDocument/2006/math">
                    <m:r>
                      <a:rPr lang="en-US" b="0" i="1" smtClean="0">
                        <a:latin typeface="Cambria Math" panose="02040503050406030204" pitchFamily="18" charset="0"/>
                      </a:rPr>
                      <m:t>𝑅</m:t>
                    </m:r>
                    <m:r>
                      <a:rPr lang="en-US" b="0" i="1" baseline="-25000"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baseline="-25000" smtClean="0">
                        <a:latin typeface="Cambria Math" panose="02040503050406030204" pitchFamily="18" charset="0"/>
                      </a:rPr>
                      <m:t>2</m:t>
                    </m:r>
                  </m:oMath>
                </a14:m>
                <a:r>
                  <a:rPr lang="en-US" baseline="-25000" dirty="0" smtClean="0"/>
                  <a:t> </a:t>
                </a:r>
                <a:r>
                  <a:rPr lang="en-US" dirty="0" smtClean="0"/>
                  <a:t> with </a:t>
                </a:r>
                <a14:m>
                  <m:oMath xmlns:m="http://schemas.openxmlformats.org/officeDocument/2006/math">
                    <m:r>
                      <a:rPr lang="en-US" b="0" i="1" smtClean="0">
                        <a:latin typeface="Cambria Math" panose="02040503050406030204" pitchFamily="18" charset="0"/>
                      </a:rPr>
                      <m:t>𝑅</m:t>
                    </m:r>
                    <m:r>
                      <a:rPr lang="en-US" b="0" i="1" baseline="-25000" smtClean="0">
                        <a:latin typeface="Cambria Math" panose="02040503050406030204" pitchFamily="18" charset="0"/>
                      </a:rPr>
                      <m:t>1</m:t>
                    </m:r>
                    <m:r>
                      <a:rPr lang="en-US" b="0" i="1" smtClean="0">
                        <a:latin typeface="Cambria Math" panose="02040503050406030204" pitchFamily="18" charset="0"/>
                      </a:rPr>
                      <m:t>=</m:t>
                    </m:r>
                    <m:r>
                      <a:rPr lang="en-US" b="1" i="1" smtClean="0">
                        <a:latin typeface="Cambria Math" panose="02040503050406030204" pitchFamily="18" charset="0"/>
                      </a:rPr>
                      <m:t>𝑰</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baseline="-25000" smtClean="0">
                        <a:latin typeface="Cambria Math" panose="02040503050406030204" pitchFamily="18" charset="0"/>
                      </a:rPr>
                      <m:t>1</m:t>
                    </m:r>
                    <m:r>
                      <a:rPr lang="en-US" b="0" i="1" smtClean="0">
                        <a:latin typeface="Cambria Math" panose="02040503050406030204" pitchFamily="18" charset="0"/>
                      </a:rPr>
                      <m:t>=</m:t>
                    </m:r>
                    <m:r>
                      <a:rPr lang="en-US" b="1" i="1" smtClean="0">
                        <a:latin typeface="Cambria Math" panose="02040503050406030204" pitchFamily="18" charset="0"/>
                      </a:rPr>
                      <m:t>𝟎</m:t>
                    </m:r>
                  </m:oMath>
                </a14:m>
                <a:endParaRPr lang="en-US" baseline="-25000" dirty="0" smtClean="0"/>
              </a:p>
              <a:p>
                <a:pPr marL="514350" indent="-514350">
                  <a:buFont typeface="+mj-lt"/>
                  <a:buAutoNum type="arabicPeriod"/>
                </a:pPr>
                <a:r>
                  <a:rPr lang="en-US" dirty="0" smtClean="0"/>
                  <a:t>Solve for 3D points given poses</a:t>
                </a:r>
              </a:p>
              <a:p>
                <a:pPr marL="514350" indent="-514350">
                  <a:buFont typeface="+mj-lt"/>
                  <a:buAutoNum type="arabicPeriod"/>
                </a:pPr>
                <a:r>
                  <a:rPr lang="en-US" dirty="0" smtClean="0"/>
                  <a:t>Perform bundle adjustment to refine points and poses </a:t>
                </a:r>
              </a:p>
            </p:txBody>
          </p:sp>
        </mc:Choice>
        <mc:Fallback>
          <p:sp>
            <p:nvSpPr>
              <p:cNvPr id="35" name="Content Placeholder 2"/>
              <p:cNvSpPr>
                <a:spLocks noGrp="1" noRot="1" noChangeAspect="1" noMove="1" noResize="1" noEditPoints="1" noAdjustHandles="1" noChangeArrowheads="1" noChangeShapeType="1" noTextEdit="1"/>
              </p:cNvSpPr>
              <p:nvPr>
                <p:ph idx="1"/>
              </p:nvPr>
            </p:nvSpPr>
            <p:spPr>
              <a:xfrm>
                <a:off x="2045748" y="1147693"/>
                <a:ext cx="8183033" cy="2514600"/>
              </a:xfrm>
              <a:blipFill>
                <a:blip r:embed="rId3"/>
                <a:stretch>
                  <a:fillRect l="-1043" t="-4358"/>
                </a:stretch>
              </a:blipFill>
            </p:spPr>
            <p:txBody>
              <a:bodyPr/>
              <a:lstStyle/>
              <a:p>
                <a:r>
                  <a:rPr lang="en-US">
                    <a:noFill/>
                  </a:rPr>
                  <a:t> </a:t>
                </a:r>
              </a:p>
            </p:txBody>
          </p:sp>
        </mc:Fallback>
      </mc:AlternateContent>
      <p:sp>
        <p:nvSpPr>
          <p:cNvPr id="3" name="TextBox 2"/>
          <p:cNvSpPr txBox="1"/>
          <p:nvPr/>
        </p:nvSpPr>
        <p:spPr>
          <a:xfrm>
            <a:off x="1997468" y="6191122"/>
            <a:ext cx="5658921" cy="646331"/>
          </a:xfrm>
          <a:prstGeom prst="rect">
            <a:avLst/>
          </a:prstGeom>
          <a:noFill/>
        </p:spPr>
        <p:txBody>
          <a:bodyPr wrap="none" rtlCol="0">
            <a:spAutoFit/>
          </a:bodyPr>
          <a:lstStyle/>
          <a:p>
            <a:r>
              <a:rPr lang="en-US" dirty="0"/>
              <a:t>f</a:t>
            </a:r>
            <a:r>
              <a:rPr lang="en-US" dirty="0" smtClean="0"/>
              <a:t>illed circles = “triangulated” points</a:t>
            </a:r>
          </a:p>
          <a:p>
            <a:r>
              <a:rPr lang="en-US" dirty="0" smtClean="0"/>
              <a:t>filled rectangles = “</a:t>
            </a:r>
            <a:r>
              <a:rPr lang="en-US" dirty="0" err="1" smtClean="0"/>
              <a:t>resectioned</a:t>
            </a:r>
            <a:r>
              <a:rPr lang="en-US" dirty="0" smtClean="0"/>
              <a:t>” images (solved pose)</a:t>
            </a:r>
            <a:endParaRPr lang="en-US" dirty="0"/>
          </a:p>
        </p:txBody>
      </p:sp>
    </p:spTree>
    <p:extLst>
      <p:ext uri="{BB962C8B-B14F-4D97-AF65-F5344CB8AC3E}">
        <p14:creationId xmlns:p14="http://schemas.microsoft.com/office/powerpoint/2010/main" val="28134312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111834</TotalTime>
  <Words>2725</Words>
  <Application>Microsoft Office PowerPoint</Application>
  <PresentationFormat>Widescreen</PresentationFormat>
  <Paragraphs>408</Paragraphs>
  <Slides>46</Slides>
  <Notes>22</Notes>
  <HiddenSlides>3</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46</vt:i4>
      </vt:variant>
    </vt:vector>
  </HeadingPairs>
  <TitlesOfParts>
    <vt:vector size="56" baseType="lpstr">
      <vt:lpstr>Arial</vt:lpstr>
      <vt:lpstr>Calibri</vt:lpstr>
      <vt:lpstr>Cambria Math</vt:lpstr>
      <vt:lpstr>Helvetica Neue</vt:lpstr>
      <vt:lpstr>Helvetica Neue Light</vt:lpstr>
      <vt:lpstr>Times New Roman</vt:lpstr>
      <vt:lpstr>Office Theme</vt:lpstr>
      <vt:lpstr>Simple Light</vt:lpstr>
      <vt:lpstr>Equation</vt:lpstr>
      <vt:lpstr>Adobe Acrobat Document</vt:lpstr>
      <vt:lpstr>Structure from Motion</vt:lpstr>
      <vt:lpstr>Structure from Motion (SfM)</vt:lpstr>
      <vt:lpstr>Example Application:  Inspection</vt:lpstr>
      <vt:lpstr>PowerPoint Presentation</vt:lpstr>
      <vt:lpstr>Incremental SfM</vt:lpstr>
      <vt:lpstr>Incremental SFM: detect features</vt:lpstr>
      <vt:lpstr>Incremental SFM: match features and images</vt:lpstr>
      <vt:lpstr>Incremental SFM: create tracks graph</vt:lpstr>
      <vt:lpstr>Incremental SFM: initialize reconstruction</vt:lpstr>
      <vt:lpstr>Bundle adjustment</vt:lpstr>
      <vt:lpstr>Incremental SFM: grow reconstruction</vt:lpstr>
      <vt:lpstr>Incremental SFM: grow reconstruction</vt:lpstr>
      <vt:lpstr>Why SfM is hard</vt:lpstr>
      <vt:lpstr>Incremental SfM, Take 2: improvements in green</vt:lpstr>
      <vt:lpstr>Incremental SFM: detect features </vt:lpstr>
      <vt:lpstr>Incremental SFM: match features and images</vt:lpstr>
      <vt:lpstr>Incremental SFM: create tracks graph</vt:lpstr>
      <vt:lpstr>Incremental SFM: initialize reconstruction</vt:lpstr>
      <vt:lpstr>Triangulation: Linear Solution</vt:lpstr>
      <vt:lpstr>Triangulation: Non-linear Solution</vt:lpstr>
      <vt:lpstr>Bundle adjustment</vt:lpstr>
      <vt:lpstr>Incremental SFM: grow reconstruction</vt:lpstr>
      <vt:lpstr>Incremental SFM: grow reconstruction</vt:lpstr>
      <vt:lpstr>Where does SfM fail?</vt:lpstr>
      <vt:lpstr>Improving Structure from Motion with Reliable Resectioning</vt:lpstr>
      <vt:lpstr>   False matches on repeated structures cause catastrophic failures</vt:lpstr>
      <vt:lpstr>Resectioning is a critical step</vt:lpstr>
      <vt:lpstr>Ambiguity-adjusted match score (AAM): Discount longer tracks that are more likely to correspond to duplicate structures</vt:lpstr>
      <vt:lpstr>   Local resectioning order uses most similar image</vt:lpstr>
      <vt:lpstr>   Local pose estimation uses reliable images only</vt:lpstr>
      <vt:lpstr>   Local pose estimation uses reliable images only</vt:lpstr>
      <vt:lpstr>   Our method improves standard pipelines</vt:lpstr>
      <vt:lpstr>   Successful reconstruction of Cereal (DuplicateStructures)</vt:lpstr>
      <vt:lpstr>   Successful reconstruction of ece_floor3_loop_cw (UIUCTag)</vt:lpstr>
      <vt:lpstr>   Successful reconstruction of Courthouse (TanksAndTemples)</vt:lpstr>
      <vt:lpstr>   Successful reconstruction of TempleOfHeaven (Internet)</vt:lpstr>
      <vt:lpstr>   Summary</vt:lpstr>
      <vt:lpstr>PowerPoint Presentation</vt:lpstr>
      <vt:lpstr>PowerPoint Presentation</vt:lpstr>
      <vt:lpstr>PowerPoint Presentation</vt:lpstr>
      <vt:lpstr>PowerPoint Presentation</vt:lpstr>
      <vt:lpstr>PowerPoint Presentation</vt:lpstr>
      <vt:lpstr>Incremental vs. Global SfM</vt:lpstr>
      <vt:lpstr>Important recent papers and methods for SfM</vt:lpstr>
      <vt:lpstr>Open problems / research ideas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417</cp:revision>
  <cp:lastPrinted>2012-03-01T18:43:45Z</cp:lastPrinted>
  <dcterms:created xsi:type="dcterms:W3CDTF">2009-12-16T02:55:56Z</dcterms:created>
  <dcterms:modified xsi:type="dcterms:W3CDTF">2021-10-07T14:49:29Z</dcterms:modified>
</cp:coreProperties>
</file>