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1" r:id="rId14"/>
    <p:sldId id="272" r:id="rId15"/>
    <p:sldId id="270" r:id="rId16"/>
    <p:sldId id="273" r:id="rId17"/>
    <p:sldId id="274" r:id="rId18"/>
    <p:sldId id="275" r:id="rId19"/>
    <p:sldId id="276" r:id="rId20"/>
    <p:sldId id="25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0408"/>
  </p:normalViewPr>
  <p:slideViewPr>
    <p:cSldViewPr snapToGrid="0" snapToObjects="1">
      <p:cViewPr varScale="1">
        <p:scale>
          <a:sx n="102" d="100"/>
          <a:sy n="102" d="100"/>
        </p:scale>
        <p:origin x="1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C47C0-D3B4-824B-A5D8-F7938941F831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0E5A6-FDFF-194D-94F8-73848D08A66B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753683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305197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10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2391593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11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936517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12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585405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13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803125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14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2536903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15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9115230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17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6019620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18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955649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2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074088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3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361207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4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452275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5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8951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6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486683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7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470412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8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581441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A0E5A6-FDFF-194D-94F8-73848D08A66B}" type="slidenum">
              <a:rPr lang="en-CN" smtClean="0"/>
              <a:t>9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469008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35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02129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31660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55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13012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49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29872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00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32025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4015988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31556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B836F87-5E64-C34D-AA1D-9B4561FB105B}" type="datetimeFigureOut">
              <a:rPr lang="en-CN" smtClean="0"/>
              <a:t>2022/11/17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6F171-9726-BA4F-A36F-FA7A6ABBCA83}" type="slidenum">
              <a:rPr lang="en-CN" smtClean="0"/>
              <a:t>‹#›</a:t>
            </a:fld>
            <a:endParaRPr lang="en-CN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43782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C464D-7BED-6543-8886-C8DD11DBDC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</a:rPr>
              <a:t>Desirable Fair Cake-Cutting Algorithm in Practice </a:t>
            </a:r>
            <a:endParaRPr lang="en-CN" sz="2800" dirty="0"/>
          </a:p>
        </p:txBody>
      </p:sp>
    </p:spTree>
    <p:extLst>
      <p:ext uri="{BB962C8B-B14F-4D97-AF65-F5344CB8AC3E}">
        <p14:creationId xmlns:p14="http://schemas.microsoft.com/office/powerpoint/2010/main" val="1633575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F3D56-1BB7-3049-A1FE-9FB18724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Every Ratio-based Allocation is PO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61440-47E8-CA40-83D3-15B382907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764" y="1169590"/>
            <a:ext cx="7796540" cy="3997828"/>
          </a:xfrm>
        </p:spPr>
        <p:txBody>
          <a:bodyPr/>
          <a:lstStyle/>
          <a:p>
            <a:r>
              <a:rPr lang="en-CN" dirty="0"/>
              <a:t>Case 2: r* &lt; 1</a:t>
            </a:r>
          </a:p>
          <a:p>
            <a:r>
              <a:rPr lang="en-CN" dirty="0"/>
              <a:t>Without loss of generality, let agent 1 receive all her weakly desired intervals (red) plus some of agent 2’s strictly desired intervals (yellow)</a:t>
            </a:r>
          </a:p>
          <a:p>
            <a:r>
              <a:rPr lang="en-CN" dirty="0"/>
              <a:t>v</a:t>
            </a:r>
            <a:r>
              <a:rPr lang="en-CN" baseline="-25000" dirty="0"/>
              <a:t>1</a:t>
            </a:r>
            <a:r>
              <a:rPr lang="en-CN" dirty="0"/>
              <a:t>(A</a:t>
            </a:r>
            <a:r>
              <a:rPr lang="en-CN" baseline="-25000" dirty="0"/>
              <a:t>1</a:t>
            </a:r>
            <a:r>
              <a:rPr lang="en-CN" dirty="0"/>
              <a:t>) &gt;= v</a:t>
            </a:r>
            <a:r>
              <a:rPr lang="en-CN" baseline="-25000" dirty="0"/>
              <a:t>1</a:t>
            </a:r>
            <a:r>
              <a:rPr lang="en-CN" dirty="0"/>
              <a:t>(Y</a:t>
            </a:r>
            <a:r>
              <a:rPr lang="en-CN" baseline="-25000" dirty="0"/>
              <a:t>1 &gt;= 2</a:t>
            </a:r>
            <a:r>
              <a:rPr lang="en-CN" dirty="0"/>
              <a:t>)</a:t>
            </a:r>
          </a:p>
          <a:p>
            <a:endParaRPr lang="en-CN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891D634-EA8D-AE4B-B8A3-1EB232DB1D54}"/>
              </a:ext>
            </a:extLst>
          </p:cNvPr>
          <p:cNvCxnSpPr>
            <a:cxnSpLocks/>
          </p:cNvCxnSpPr>
          <p:nvPr/>
        </p:nvCxnSpPr>
        <p:spPr>
          <a:xfrm>
            <a:off x="7429877" y="5801707"/>
            <a:ext cx="301646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BB063D4-CE91-BB47-A282-BBD0C9A8CBCC}"/>
              </a:ext>
            </a:extLst>
          </p:cNvPr>
          <p:cNvCxnSpPr>
            <a:cxnSpLocks/>
          </p:cNvCxnSpPr>
          <p:nvPr/>
        </p:nvCxnSpPr>
        <p:spPr>
          <a:xfrm flipV="1">
            <a:off x="7429877" y="4361788"/>
            <a:ext cx="0" cy="1439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6CA8FF1-F098-7A44-A5B4-9A005B266142}"/>
              </a:ext>
            </a:extLst>
          </p:cNvPr>
          <p:cNvSpPr txBox="1"/>
          <p:nvPr/>
        </p:nvSpPr>
        <p:spPr>
          <a:xfrm>
            <a:off x="7072526" y="4361788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C0AC6E-EDC0-E541-9859-C9D5D5A867C3}"/>
              </a:ext>
            </a:extLst>
          </p:cNvPr>
          <p:cNvSpPr txBox="1"/>
          <p:nvPr/>
        </p:nvSpPr>
        <p:spPr>
          <a:xfrm>
            <a:off x="10425325" y="5801707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AF9333F-4934-2E44-8482-F502B66A15E4}"/>
              </a:ext>
            </a:extLst>
          </p:cNvPr>
          <p:cNvCxnSpPr>
            <a:cxnSpLocks/>
          </p:cNvCxnSpPr>
          <p:nvPr/>
        </p:nvCxnSpPr>
        <p:spPr>
          <a:xfrm>
            <a:off x="7429877" y="4731120"/>
            <a:ext cx="651642" cy="42945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65657D-318C-044D-8DD5-7FD6B24286CB}"/>
              </a:ext>
            </a:extLst>
          </p:cNvPr>
          <p:cNvCxnSpPr>
            <a:cxnSpLocks/>
          </p:cNvCxnSpPr>
          <p:nvPr/>
        </p:nvCxnSpPr>
        <p:spPr>
          <a:xfrm flipV="1">
            <a:off x="8081519" y="5160574"/>
            <a:ext cx="987972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1187AB-C7D2-354C-A924-4190700BDE5A}"/>
              </a:ext>
            </a:extLst>
          </p:cNvPr>
          <p:cNvCxnSpPr>
            <a:cxnSpLocks/>
          </p:cNvCxnSpPr>
          <p:nvPr/>
        </p:nvCxnSpPr>
        <p:spPr>
          <a:xfrm>
            <a:off x="9384802" y="5511330"/>
            <a:ext cx="315310" cy="29037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8498DDC-B3E1-0540-A092-1F85DE23F035}"/>
              </a:ext>
            </a:extLst>
          </p:cNvPr>
          <p:cNvCxnSpPr>
            <a:cxnSpLocks/>
          </p:cNvCxnSpPr>
          <p:nvPr/>
        </p:nvCxnSpPr>
        <p:spPr>
          <a:xfrm flipV="1">
            <a:off x="7429877" y="5160574"/>
            <a:ext cx="651642" cy="483477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F65E9C-DB6C-1C48-80FB-AFA10F02F040}"/>
              </a:ext>
            </a:extLst>
          </p:cNvPr>
          <p:cNvCxnSpPr>
            <a:cxnSpLocks/>
          </p:cNvCxnSpPr>
          <p:nvPr/>
        </p:nvCxnSpPr>
        <p:spPr>
          <a:xfrm flipV="1">
            <a:off x="9069491" y="4656078"/>
            <a:ext cx="630621" cy="504496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8461F6C-DC00-3F40-AAD9-831CFD4656EA}"/>
              </a:ext>
            </a:extLst>
          </p:cNvPr>
          <p:cNvSpPr txBox="1"/>
          <p:nvPr/>
        </p:nvSpPr>
        <p:spPr>
          <a:xfrm>
            <a:off x="9680044" y="5432376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2D346B-E3BA-7841-ADF9-FB03FA87B25F}"/>
              </a:ext>
            </a:extLst>
          </p:cNvPr>
          <p:cNvSpPr txBox="1"/>
          <p:nvPr/>
        </p:nvSpPr>
        <p:spPr>
          <a:xfrm>
            <a:off x="9742153" y="4361788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6C5AF9-E61A-CA49-91B3-98E471BC01F2}"/>
              </a:ext>
            </a:extLst>
          </p:cNvPr>
          <p:cNvCxnSpPr>
            <a:cxnSpLocks/>
          </p:cNvCxnSpPr>
          <p:nvPr/>
        </p:nvCxnSpPr>
        <p:spPr>
          <a:xfrm flipH="1" flipV="1">
            <a:off x="9369275" y="4171132"/>
            <a:ext cx="15527" cy="1630575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8F8B321-852C-2E40-A547-538340B85C9E}"/>
              </a:ext>
            </a:extLst>
          </p:cNvPr>
          <p:cNvCxnSpPr>
            <a:cxnSpLocks/>
            <a:stCxn id="19" idx="2"/>
          </p:cNvCxnSpPr>
          <p:nvPr/>
        </p:nvCxnSpPr>
        <p:spPr>
          <a:xfrm flipV="1">
            <a:off x="9039858" y="4656078"/>
            <a:ext cx="29633" cy="183479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7A0CBD5-EF36-084D-9DE0-BCDDE93EFFAD}"/>
              </a:ext>
            </a:extLst>
          </p:cNvPr>
          <p:cNvCxnSpPr>
            <a:cxnSpLocks/>
          </p:cNvCxnSpPr>
          <p:nvPr/>
        </p:nvCxnSpPr>
        <p:spPr>
          <a:xfrm flipV="1">
            <a:off x="8081518" y="4225888"/>
            <a:ext cx="0" cy="1570563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6AD8DC1-BE08-8743-A18A-764853B20F80}"/>
              </a:ext>
            </a:extLst>
          </p:cNvPr>
          <p:cNvSpPr txBox="1"/>
          <p:nvPr/>
        </p:nvSpPr>
        <p:spPr>
          <a:xfrm>
            <a:off x="7573665" y="5842279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 =1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AA05832-51E4-A045-98F7-140D90AC8CF1}"/>
              </a:ext>
            </a:extLst>
          </p:cNvPr>
          <p:cNvSpPr txBox="1"/>
          <p:nvPr/>
        </p:nvSpPr>
        <p:spPr>
          <a:xfrm>
            <a:off x="8523530" y="6121536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 =1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145B3D-16ED-9A4C-BD87-D9B87D9B80D1}"/>
              </a:ext>
            </a:extLst>
          </p:cNvPr>
          <p:cNvSpPr txBox="1"/>
          <p:nvPr/>
        </p:nvSpPr>
        <p:spPr>
          <a:xfrm>
            <a:off x="9087393" y="5801707"/>
            <a:ext cx="13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(x)=r*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059C05-85F7-0948-92BD-DACC86904D01}"/>
              </a:ext>
            </a:extLst>
          </p:cNvPr>
          <p:cNvSpPr txBox="1"/>
          <p:nvPr/>
        </p:nvSpPr>
        <p:spPr>
          <a:xfrm>
            <a:off x="8328511" y="3986466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R1 &gt; r*</a:t>
            </a:r>
            <a:endParaRPr lang="en-CN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E76912-20A6-124A-B43F-8D048BC2554B}"/>
              </a:ext>
            </a:extLst>
          </p:cNvPr>
          <p:cNvSpPr txBox="1"/>
          <p:nvPr/>
        </p:nvSpPr>
        <p:spPr>
          <a:xfrm>
            <a:off x="7405499" y="4052521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1 &gt; 2</a:t>
            </a:r>
            <a:endParaRPr lang="en-CN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07C96F-D039-264E-BF78-D27C58CA0AF9}"/>
              </a:ext>
            </a:extLst>
          </p:cNvPr>
          <p:cNvSpPr txBox="1"/>
          <p:nvPr/>
        </p:nvSpPr>
        <p:spPr>
          <a:xfrm>
            <a:off x="8923332" y="378151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R1 = r*</a:t>
            </a:r>
            <a:endParaRPr lang="en-CN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0A6E3F-FFFF-3F4F-8E77-40D247A52506}"/>
              </a:ext>
            </a:extLst>
          </p:cNvPr>
          <p:cNvCxnSpPr>
            <a:cxnSpLocks/>
          </p:cNvCxnSpPr>
          <p:nvPr/>
        </p:nvCxnSpPr>
        <p:spPr>
          <a:xfrm>
            <a:off x="9087393" y="5160574"/>
            <a:ext cx="297409" cy="35075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36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A3FB0-FAD7-9448-AE4F-953337D91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Every Ratio-based Allocation is PO</a:t>
            </a:r>
          </a:p>
        </p:txBody>
      </p:sp>
      <p:pic>
        <p:nvPicPr>
          <p:cNvPr id="5" name="Content Placeholder 4" descr="Text, letter&#10;&#10;Description automatically generated">
            <a:extLst>
              <a:ext uri="{FF2B5EF4-FFF2-40B4-BE49-F238E27FC236}">
                <a16:creationId xmlns:a16="http://schemas.microsoft.com/office/drawing/2014/main" id="{DC5350A1-3C83-894E-8FA2-F4A8952123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73363" y="2727308"/>
            <a:ext cx="7796212" cy="264798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33CEF6-79D2-C147-A6BB-CE0366CA3923}"/>
              </a:ext>
            </a:extLst>
          </p:cNvPr>
          <p:cNvSpPr txBox="1"/>
          <p:nvPr/>
        </p:nvSpPr>
        <p:spPr>
          <a:xfrm>
            <a:off x="966953" y="6400800"/>
            <a:ext cx="538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Reference: </a:t>
            </a: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"On maxsum fair cake divisions." 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611334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A6993-E574-0941-BA69-0E7BD31A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Every Maxsum EQ Allocation is PO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B6DFA-EE85-6742-98BD-7F33DCC06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611" y="1298647"/>
            <a:ext cx="7796540" cy="3997828"/>
          </a:xfrm>
        </p:spPr>
        <p:txBody>
          <a:bodyPr/>
          <a:lstStyle/>
          <a:p>
            <a:r>
              <a:rPr lang="en-CN" dirty="0"/>
              <a:t>Case 1: v</a:t>
            </a:r>
            <a:r>
              <a:rPr lang="en-CN" baseline="-25000" dirty="0"/>
              <a:t>1</a:t>
            </a:r>
            <a:r>
              <a:rPr lang="en-CN" dirty="0"/>
              <a:t>(Y</a:t>
            </a:r>
            <a:r>
              <a:rPr lang="en-CN" baseline="-25000" dirty="0"/>
              <a:t>1 &gt;= 2</a:t>
            </a:r>
            <a:r>
              <a:rPr lang="en-CN" dirty="0"/>
              <a:t>) &gt;= v</a:t>
            </a:r>
            <a:r>
              <a:rPr lang="en-CN" baseline="-25000" dirty="0"/>
              <a:t>2</a:t>
            </a:r>
            <a:r>
              <a:rPr lang="en-CN" dirty="0"/>
              <a:t>(Y</a:t>
            </a:r>
            <a:r>
              <a:rPr lang="en-CN" baseline="-25000" dirty="0"/>
              <a:t>2 &gt; 1</a:t>
            </a:r>
            <a:r>
              <a:rPr lang="en-CN" dirty="0"/>
              <a:t>) and v</a:t>
            </a:r>
            <a:r>
              <a:rPr lang="en-CN" baseline="-25000" dirty="0"/>
              <a:t>2</a:t>
            </a:r>
            <a:r>
              <a:rPr lang="en-CN" dirty="0"/>
              <a:t>(Y</a:t>
            </a:r>
            <a:r>
              <a:rPr lang="en-CN" baseline="-25000" dirty="0"/>
              <a:t>2 &gt;= 1</a:t>
            </a:r>
            <a:r>
              <a:rPr lang="en-CN" dirty="0"/>
              <a:t>) &gt;= v</a:t>
            </a:r>
            <a:r>
              <a:rPr lang="en-CN" baseline="-25000" dirty="0"/>
              <a:t>1</a:t>
            </a:r>
            <a:r>
              <a:rPr lang="en-CN" dirty="0"/>
              <a:t>(Y</a:t>
            </a:r>
            <a:r>
              <a:rPr lang="en-CN" baseline="-25000" dirty="0"/>
              <a:t>1 &gt; 2</a:t>
            </a:r>
            <a:r>
              <a:rPr lang="en-CN" dirty="0"/>
              <a:t>) </a:t>
            </a:r>
          </a:p>
          <a:p>
            <a:endParaRPr lang="en-CN" dirty="0"/>
          </a:p>
          <a:p>
            <a:r>
              <a:rPr lang="en-CN" dirty="0"/>
              <a:t>Allocate Y</a:t>
            </a:r>
            <a:r>
              <a:rPr lang="en-CN" baseline="-25000" dirty="0"/>
              <a:t>1 &gt; 2 </a:t>
            </a:r>
            <a:r>
              <a:rPr lang="en-CN" dirty="0"/>
              <a:t>to agent 1, Y</a:t>
            </a:r>
            <a:r>
              <a:rPr lang="en-CN" baseline="-25000" dirty="0"/>
              <a:t>2 &gt; 1 </a:t>
            </a:r>
            <a:r>
              <a:rPr lang="en-CN" dirty="0"/>
              <a:t>to agent 2; split Y</a:t>
            </a:r>
            <a:r>
              <a:rPr lang="en-CN" baseline="-25000" dirty="0"/>
              <a:t>1 = 2 </a:t>
            </a:r>
            <a:r>
              <a:rPr lang="en-CN" dirty="0"/>
              <a:t>to satisfy EQ</a:t>
            </a:r>
          </a:p>
          <a:p>
            <a:r>
              <a:rPr lang="en-CN" dirty="0"/>
              <a:t>Always feasible</a:t>
            </a:r>
          </a:p>
          <a:p>
            <a:r>
              <a:rPr lang="en-CN" dirty="0"/>
              <a:t>Maxsum allocation implies PO</a:t>
            </a:r>
          </a:p>
          <a:p>
            <a:endParaRPr lang="en-CN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E001890-76B4-BC47-B56F-87B56D9BBE4F}"/>
              </a:ext>
            </a:extLst>
          </p:cNvPr>
          <p:cNvCxnSpPr>
            <a:cxnSpLocks/>
          </p:cNvCxnSpPr>
          <p:nvPr/>
        </p:nvCxnSpPr>
        <p:spPr>
          <a:xfrm>
            <a:off x="7429877" y="5801707"/>
            <a:ext cx="301646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384D9A5-E190-644A-A487-87CAE7FCDB8A}"/>
              </a:ext>
            </a:extLst>
          </p:cNvPr>
          <p:cNvCxnSpPr>
            <a:cxnSpLocks/>
          </p:cNvCxnSpPr>
          <p:nvPr/>
        </p:nvCxnSpPr>
        <p:spPr>
          <a:xfrm flipV="1">
            <a:off x="7429877" y="4361788"/>
            <a:ext cx="0" cy="1439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627C89D-3023-9C47-8BB0-0298CF9188E3}"/>
              </a:ext>
            </a:extLst>
          </p:cNvPr>
          <p:cNvSpPr txBox="1"/>
          <p:nvPr/>
        </p:nvSpPr>
        <p:spPr>
          <a:xfrm>
            <a:off x="7072526" y="4361788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A3E5B9-7B8A-A347-924F-99F0E7370C6F}"/>
              </a:ext>
            </a:extLst>
          </p:cNvPr>
          <p:cNvSpPr txBox="1"/>
          <p:nvPr/>
        </p:nvSpPr>
        <p:spPr>
          <a:xfrm>
            <a:off x="10425325" y="5801707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x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BD273D-B761-704C-AED6-053EE21496D4}"/>
              </a:ext>
            </a:extLst>
          </p:cNvPr>
          <p:cNvCxnSpPr>
            <a:cxnSpLocks/>
          </p:cNvCxnSpPr>
          <p:nvPr/>
        </p:nvCxnSpPr>
        <p:spPr>
          <a:xfrm>
            <a:off x="7429877" y="4731120"/>
            <a:ext cx="651642" cy="429454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5C4E2E0-3F64-4F43-B9DD-4AE278E4698B}"/>
              </a:ext>
            </a:extLst>
          </p:cNvPr>
          <p:cNvCxnSpPr>
            <a:cxnSpLocks/>
          </p:cNvCxnSpPr>
          <p:nvPr/>
        </p:nvCxnSpPr>
        <p:spPr>
          <a:xfrm flipV="1">
            <a:off x="8081519" y="5160574"/>
            <a:ext cx="987972" cy="1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D7649E-8BF7-BD42-939D-072519D73953}"/>
              </a:ext>
            </a:extLst>
          </p:cNvPr>
          <p:cNvCxnSpPr>
            <a:cxnSpLocks/>
          </p:cNvCxnSpPr>
          <p:nvPr/>
        </p:nvCxnSpPr>
        <p:spPr>
          <a:xfrm>
            <a:off x="9384802" y="5511330"/>
            <a:ext cx="315310" cy="29037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F5CB41-A68C-2A45-89FF-8AF3991C0F22}"/>
              </a:ext>
            </a:extLst>
          </p:cNvPr>
          <p:cNvCxnSpPr>
            <a:cxnSpLocks/>
          </p:cNvCxnSpPr>
          <p:nvPr/>
        </p:nvCxnSpPr>
        <p:spPr>
          <a:xfrm flipV="1">
            <a:off x="7429877" y="5160574"/>
            <a:ext cx="651642" cy="483477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0DAEE6-C5B6-1D40-8E12-12060FB22142}"/>
              </a:ext>
            </a:extLst>
          </p:cNvPr>
          <p:cNvCxnSpPr>
            <a:cxnSpLocks/>
          </p:cNvCxnSpPr>
          <p:nvPr/>
        </p:nvCxnSpPr>
        <p:spPr>
          <a:xfrm flipV="1">
            <a:off x="9069491" y="4656078"/>
            <a:ext cx="630621" cy="504496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0FE0006-D5B4-4B4C-B485-FA080799F44A}"/>
              </a:ext>
            </a:extLst>
          </p:cNvPr>
          <p:cNvSpPr txBox="1"/>
          <p:nvPr/>
        </p:nvSpPr>
        <p:spPr>
          <a:xfrm>
            <a:off x="9680044" y="5432376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786ECB-D2F9-3549-A6C0-F25E340FA787}"/>
              </a:ext>
            </a:extLst>
          </p:cNvPr>
          <p:cNvSpPr txBox="1"/>
          <p:nvPr/>
        </p:nvSpPr>
        <p:spPr>
          <a:xfrm>
            <a:off x="9742153" y="4361788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2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169C08-3077-3E49-9199-5154E0BA2BB6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9039858" y="4171134"/>
            <a:ext cx="11698" cy="195040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880CEC-4680-CD44-B355-893D1D8D553D}"/>
              </a:ext>
            </a:extLst>
          </p:cNvPr>
          <p:cNvCxnSpPr>
            <a:cxnSpLocks/>
          </p:cNvCxnSpPr>
          <p:nvPr/>
        </p:nvCxnSpPr>
        <p:spPr>
          <a:xfrm flipV="1">
            <a:off x="8081518" y="4225888"/>
            <a:ext cx="0" cy="1570563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258108F-142D-B943-A9BC-7D7A423A459F}"/>
              </a:ext>
            </a:extLst>
          </p:cNvPr>
          <p:cNvSpPr txBox="1"/>
          <p:nvPr/>
        </p:nvSpPr>
        <p:spPr>
          <a:xfrm>
            <a:off x="7573665" y="5842279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 =1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B1049D-EC06-1848-B555-EB97988D2411}"/>
              </a:ext>
            </a:extLst>
          </p:cNvPr>
          <p:cNvSpPr txBox="1"/>
          <p:nvPr/>
        </p:nvSpPr>
        <p:spPr>
          <a:xfrm>
            <a:off x="8523530" y="6121536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 =1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4C3ED91-EDEF-5948-A79F-19231C843F2C}"/>
              </a:ext>
            </a:extLst>
          </p:cNvPr>
          <p:cNvSpPr txBox="1"/>
          <p:nvPr/>
        </p:nvSpPr>
        <p:spPr>
          <a:xfrm>
            <a:off x="8135189" y="4050657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1 = 2</a:t>
            </a:r>
            <a:endParaRPr lang="en-CN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A0E464-0ECF-D349-87AC-D8116A7D4D6A}"/>
              </a:ext>
            </a:extLst>
          </p:cNvPr>
          <p:cNvSpPr txBox="1"/>
          <p:nvPr/>
        </p:nvSpPr>
        <p:spPr>
          <a:xfrm>
            <a:off x="7405499" y="4052521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1 &gt; 2</a:t>
            </a:r>
            <a:endParaRPr lang="en-CN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A326FA-3547-4F47-8480-771D7E5B5DB6}"/>
              </a:ext>
            </a:extLst>
          </p:cNvPr>
          <p:cNvCxnSpPr>
            <a:cxnSpLocks/>
          </p:cNvCxnSpPr>
          <p:nvPr/>
        </p:nvCxnSpPr>
        <p:spPr>
          <a:xfrm>
            <a:off x="9087393" y="5160574"/>
            <a:ext cx="297409" cy="350756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C4BF53A-195A-3740-B198-0080A710E777}"/>
              </a:ext>
            </a:extLst>
          </p:cNvPr>
          <p:cNvSpPr txBox="1"/>
          <p:nvPr/>
        </p:nvSpPr>
        <p:spPr>
          <a:xfrm>
            <a:off x="9249086" y="410885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2 &gt; 1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3174617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A6993-E574-0941-BA69-0E7BD31A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Every Maxsum EQ Allocation is PO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B6DFA-EE85-6742-98BD-7F33DCC06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611" y="1298647"/>
            <a:ext cx="7796540" cy="3997828"/>
          </a:xfrm>
        </p:spPr>
        <p:txBody>
          <a:bodyPr/>
          <a:lstStyle/>
          <a:p>
            <a:r>
              <a:rPr lang="en-CN" dirty="0"/>
              <a:t>Case 2: without loss of generality, v</a:t>
            </a:r>
            <a:r>
              <a:rPr lang="en-CN" baseline="-25000" dirty="0"/>
              <a:t>1</a:t>
            </a:r>
            <a:r>
              <a:rPr lang="en-CN" dirty="0"/>
              <a:t>(Y</a:t>
            </a:r>
            <a:r>
              <a:rPr lang="en-CN" baseline="-25000" dirty="0"/>
              <a:t>1 &gt;= 2</a:t>
            </a:r>
            <a:r>
              <a:rPr lang="en-CN" dirty="0"/>
              <a:t>) &lt; v</a:t>
            </a:r>
            <a:r>
              <a:rPr lang="en-CN" baseline="-25000" dirty="0"/>
              <a:t>2</a:t>
            </a:r>
            <a:r>
              <a:rPr lang="en-CN" dirty="0"/>
              <a:t>(Y</a:t>
            </a:r>
            <a:r>
              <a:rPr lang="en-CN" baseline="-25000" dirty="0"/>
              <a:t>2 &gt; 1</a:t>
            </a:r>
            <a:r>
              <a:rPr lang="en-CN" dirty="0"/>
              <a:t>)</a:t>
            </a:r>
          </a:p>
          <a:p>
            <a:endParaRPr lang="en-CN" dirty="0"/>
          </a:p>
          <a:p>
            <a:r>
              <a:rPr lang="en-CN" dirty="0"/>
              <a:t>Consider R</a:t>
            </a:r>
            <a:r>
              <a:rPr lang="en-CN" baseline="-25000" dirty="0"/>
              <a:t>1</a:t>
            </a:r>
            <a:r>
              <a:rPr lang="en-CN" dirty="0"/>
              <a:t>(x) from 1 to 0:</a:t>
            </a:r>
          </a:p>
          <a:p>
            <a:r>
              <a:rPr lang="en-CN" dirty="0"/>
              <a:t>v</a:t>
            </a:r>
            <a:r>
              <a:rPr lang="en-CN" baseline="-25000" dirty="0"/>
              <a:t>1</a:t>
            </a:r>
            <a:r>
              <a:rPr lang="en-CN" dirty="0"/>
              <a:t>: from v</a:t>
            </a:r>
            <a:r>
              <a:rPr lang="en-CN" baseline="-25000" dirty="0"/>
              <a:t>1</a:t>
            </a:r>
            <a:r>
              <a:rPr lang="en-CN" dirty="0"/>
              <a:t>(Y</a:t>
            </a:r>
            <a:r>
              <a:rPr lang="en-CN" baseline="-25000" dirty="0"/>
              <a:t>1 &gt;= 2</a:t>
            </a:r>
            <a:r>
              <a:rPr lang="en-CN" dirty="0"/>
              <a:t>) to 1</a:t>
            </a:r>
          </a:p>
          <a:p>
            <a:r>
              <a:rPr lang="en-CN" dirty="0"/>
              <a:t>v</a:t>
            </a:r>
            <a:r>
              <a:rPr lang="en-CN" baseline="-25000" dirty="0"/>
              <a:t>2</a:t>
            </a:r>
            <a:r>
              <a:rPr lang="en-CN" dirty="0"/>
              <a:t>: from v</a:t>
            </a:r>
            <a:r>
              <a:rPr lang="en-CN" baseline="-25000" dirty="0"/>
              <a:t>2</a:t>
            </a:r>
            <a:r>
              <a:rPr lang="en-CN" dirty="0"/>
              <a:t>(Y</a:t>
            </a:r>
            <a:r>
              <a:rPr lang="en-CN" baseline="-25000" dirty="0"/>
              <a:t>2  &gt; 1</a:t>
            </a:r>
            <a:r>
              <a:rPr lang="en-CN" dirty="0"/>
              <a:t>) to 0</a:t>
            </a:r>
          </a:p>
          <a:p>
            <a:r>
              <a:rPr lang="en-CN" dirty="0"/>
              <a:t>There exists a ratio-based allocation that is maxsum EQ</a:t>
            </a:r>
          </a:p>
          <a:p>
            <a:endParaRPr lang="en-CN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E001890-76B4-BC47-B56F-87B56D9BBE4F}"/>
              </a:ext>
            </a:extLst>
          </p:cNvPr>
          <p:cNvCxnSpPr>
            <a:cxnSpLocks/>
          </p:cNvCxnSpPr>
          <p:nvPr/>
        </p:nvCxnSpPr>
        <p:spPr>
          <a:xfrm>
            <a:off x="7429877" y="6337731"/>
            <a:ext cx="301646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384D9A5-E190-644A-A487-87CAE7FCDB8A}"/>
              </a:ext>
            </a:extLst>
          </p:cNvPr>
          <p:cNvCxnSpPr>
            <a:cxnSpLocks/>
          </p:cNvCxnSpPr>
          <p:nvPr/>
        </p:nvCxnSpPr>
        <p:spPr>
          <a:xfrm flipV="1">
            <a:off x="7429877" y="4897812"/>
            <a:ext cx="0" cy="1439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627C89D-3023-9C47-8BB0-0298CF9188E3}"/>
              </a:ext>
            </a:extLst>
          </p:cNvPr>
          <p:cNvSpPr txBox="1"/>
          <p:nvPr/>
        </p:nvSpPr>
        <p:spPr>
          <a:xfrm>
            <a:off x="7205865" y="4612705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A3E5B9-7B8A-A347-924F-99F0E7370C6F}"/>
              </a:ext>
            </a:extLst>
          </p:cNvPr>
          <p:cNvSpPr txBox="1"/>
          <p:nvPr/>
        </p:nvSpPr>
        <p:spPr>
          <a:xfrm>
            <a:off x="10338888" y="6147306"/>
            <a:ext cx="729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BD273D-B761-704C-AED6-053EE21496D4}"/>
              </a:ext>
            </a:extLst>
          </p:cNvPr>
          <p:cNvCxnSpPr>
            <a:cxnSpLocks/>
          </p:cNvCxnSpPr>
          <p:nvPr/>
        </p:nvCxnSpPr>
        <p:spPr>
          <a:xfrm>
            <a:off x="7429877" y="5532154"/>
            <a:ext cx="1462481" cy="810834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F5CB41-A68C-2A45-89FF-8AF3991C0F22}"/>
              </a:ext>
            </a:extLst>
          </p:cNvPr>
          <p:cNvCxnSpPr>
            <a:cxnSpLocks/>
          </p:cNvCxnSpPr>
          <p:nvPr/>
        </p:nvCxnSpPr>
        <p:spPr>
          <a:xfrm flipV="1">
            <a:off x="7429877" y="5151391"/>
            <a:ext cx="1462481" cy="1028685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0FE0006-D5B4-4B4C-B485-FA080799F44A}"/>
              </a:ext>
            </a:extLst>
          </p:cNvPr>
          <p:cNvSpPr txBox="1"/>
          <p:nvPr/>
        </p:nvSpPr>
        <p:spPr>
          <a:xfrm>
            <a:off x="8562803" y="5162822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786ECB-D2F9-3549-A6C0-F25E340FA787}"/>
              </a:ext>
            </a:extLst>
          </p:cNvPr>
          <p:cNvSpPr txBox="1"/>
          <p:nvPr/>
        </p:nvSpPr>
        <p:spPr>
          <a:xfrm>
            <a:off x="8790429" y="5910711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880CEC-4680-CD44-B355-893D1D8D553D}"/>
              </a:ext>
            </a:extLst>
          </p:cNvPr>
          <p:cNvCxnSpPr>
            <a:cxnSpLocks/>
          </p:cNvCxnSpPr>
          <p:nvPr/>
        </p:nvCxnSpPr>
        <p:spPr>
          <a:xfrm flipV="1">
            <a:off x="7944883" y="4767168"/>
            <a:ext cx="0" cy="1570563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258108F-142D-B943-A9BC-7D7A423A459F}"/>
              </a:ext>
            </a:extLst>
          </p:cNvPr>
          <p:cNvSpPr txBox="1"/>
          <p:nvPr/>
        </p:nvSpPr>
        <p:spPr>
          <a:xfrm>
            <a:off x="7859703" y="6381628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r*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3C7C288-87D8-9D48-87F1-681E5739D930}"/>
              </a:ext>
            </a:extLst>
          </p:cNvPr>
          <p:cNvSpPr txBox="1"/>
          <p:nvPr/>
        </p:nvSpPr>
        <p:spPr>
          <a:xfrm>
            <a:off x="7109380" y="6337731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0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CAEF292-763A-4C4E-851F-056F6D24917B}"/>
              </a:ext>
            </a:extLst>
          </p:cNvPr>
          <p:cNvCxnSpPr>
            <a:cxnSpLocks/>
          </p:cNvCxnSpPr>
          <p:nvPr/>
        </p:nvCxnSpPr>
        <p:spPr>
          <a:xfrm flipV="1">
            <a:off x="7429877" y="5151392"/>
            <a:ext cx="1462481" cy="1143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24CE63C-3C98-3045-A7E2-2C5ADF096148}"/>
              </a:ext>
            </a:extLst>
          </p:cNvPr>
          <p:cNvSpPr txBox="1"/>
          <p:nvPr/>
        </p:nvSpPr>
        <p:spPr>
          <a:xfrm>
            <a:off x="7016894" y="5017395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59283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A6993-E574-0941-BA69-0E7BD31A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Every Maxsum EQ Allocation is PO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B6DFA-EE85-6742-98BD-7F33DCC06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885285"/>
            <a:ext cx="7796540" cy="3997828"/>
          </a:xfrm>
        </p:spPr>
        <p:txBody>
          <a:bodyPr/>
          <a:lstStyle/>
          <a:p>
            <a:r>
              <a:rPr lang="en-CN" dirty="0"/>
              <a:t>Case 2: without loss of generality, v</a:t>
            </a:r>
            <a:r>
              <a:rPr lang="en-CN" baseline="-25000" dirty="0"/>
              <a:t>1</a:t>
            </a:r>
            <a:r>
              <a:rPr lang="en-CN" dirty="0"/>
              <a:t>(Y</a:t>
            </a:r>
            <a:r>
              <a:rPr lang="en-CN" baseline="-25000" dirty="0"/>
              <a:t>1 &gt;= 2</a:t>
            </a:r>
            <a:r>
              <a:rPr lang="en-CN" dirty="0"/>
              <a:t>) &lt; v</a:t>
            </a:r>
            <a:r>
              <a:rPr lang="en-CN" baseline="-25000" dirty="0"/>
              <a:t>2</a:t>
            </a:r>
            <a:r>
              <a:rPr lang="en-CN" dirty="0"/>
              <a:t>(Y</a:t>
            </a:r>
            <a:r>
              <a:rPr lang="en-CN" baseline="-25000" dirty="0"/>
              <a:t>2 &gt; 1</a:t>
            </a:r>
            <a:r>
              <a:rPr lang="en-CN" dirty="0"/>
              <a:t>)</a:t>
            </a:r>
          </a:p>
          <a:p>
            <a:endParaRPr lang="en-CN" dirty="0"/>
          </a:p>
          <a:p>
            <a:r>
              <a:rPr lang="en-CN" dirty="0"/>
              <a:t>Since every ratio-based allocation is PO, maxsum PO allocation is not Pareto-dominated by any other allocation ; thus, it is PO</a:t>
            </a:r>
          </a:p>
        </p:txBody>
      </p:sp>
    </p:spTree>
    <p:extLst>
      <p:ext uri="{BB962C8B-B14F-4D97-AF65-F5344CB8AC3E}">
        <p14:creationId xmlns:p14="http://schemas.microsoft.com/office/powerpoint/2010/main" val="1068288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D8C1-C85B-3647-A8FF-5BAAAD91C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More theorems…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54EDE-A75F-3D44-8A24-4EBBB8D64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For 2 agents, maxsum EF and EF+EQ allocations are also PO</a:t>
            </a:r>
          </a:p>
          <a:p>
            <a:endParaRPr lang="en-CN" dirty="0"/>
          </a:p>
          <a:p>
            <a:r>
              <a:rPr lang="en-CN" dirty="0"/>
              <a:t>For 3 or more agents, both maxsum EF and EQ allocations may not be PO</a:t>
            </a:r>
          </a:p>
          <a:p>
            <a:endParaRPr lang="en-CN" dirty="0"/>
          </a:p>
          <a:p>
            <a:r>
              <a:rPr lang="en-CN" dirty="0"/>
              <a:t>For piecewise linear valuation functions, the max social welfare of EF allocations &gt;= that of EQ allocations</a:t>
            </a:r>
          </a:p>
        </p:txBody>
      </p:sp>
    </p:spTree>
    <p:extLst>
      <p:ext uri="{BB962C8B-B14F-4D97-AF65-F5344CB8AC3E}">
        <p14:creationId xmlns:p14="http://schemas.microsoft.com/office/powerpoint/2010/main" val="3571865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0A6DA-7F5E-954A-AFC2-496BDD452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Fair-cake Cutting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D6080-9FD0-3540-9910-9D69A8E77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Robertson-Webb Model:</a:t>
            </a:r>
          </a:p>
          <a:p>
            <a:r>
              <a:rPr lang="en-CN" dirty="0"/>
              <a:t>2 Types of queries (to avoid trivial protocols): </a:t>
            </a:r>
          </a:p>
          <a:p>
            <a:pPr lvl="1"/>
            <a:r>
              <a:rPr lang="en-CN" dirty="0"/>
              <a:t>Cut(p, a): player p returns x s.t. v([0, x]) = a, v([x, 1]) = 1-a</a:t>
            </a:r>
          </a:p>
          <a:p>
            <a:pPr lvl="1"/>
            <a:r>
              <a:rPr lang="en-CN" dirty="0"/>
              <a:t>Eval(p, x): player p returns a = v([0, x])</a:t>
            </a:r>
          </a:p>
          <a:p>
            <a:r>
              <a:rPr lang="en-CN" dirty="0"/>
              <a:t>Assign operation: assign disjoint interval (x, y) to player p</a:t>
            </a:r>
          </a:p>
          <a:p>
            <a:r>
              <a:rPr lang="en-CN" dirty="0"/>
              <a:t>Complexity is measured by t</a:t>
            </a:r>
            <a:r>
              <a:rPr lang="en-US" dirty="0"/>
              <a:t>he</a:t>
            </a:r>
            <a:r>
              <a:rPr lang="en-CN" dirty="0"/>
              <a:t> number of cuts in the worst case</a:t>
            </a:r>
          </a:p>
        </p:txBody>
      </p:sp>
    </p:spTree>
    <p:extLst>
      <p:ext uri="{BB962C8B-B14F-4D97-AF65-F5344CB8AC3E}">
        <p14:creationId xmlns:p14="http://schemas.microsoft.com/office/powerpoint/2010/main" val="2629254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842DF-2ABD-BE42-8D63-97E1B80EA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ffectLst/>
                <a:latin typeface="CMBX12"/>
              </a:rPr>
              <a:t>Knaster–Banach Last </a:t>
            </a:r>
            <a:r>
              <a:rPr lang="en-US" sz="3600" dirty="0">
                <a:latin typeface="CMBX12"/>
              </a:rPr>
              <a:t>D</a:t>
            </a:r>
            <a:r>
              <a:rPr lang="en-US" sz="3600" dirty="0">
                <a:effectLst/>
                <a:latin typeface="CMBX12"/>
              </a:rPr>
              <a:t>iminisher </a:t>
            </a:r>
            <a:r>
              <a:rPr lang="en-US" sz="3600" dirty="0">
                <a:latin typeface="CMBX12"/>
              </a:rPr>
              <a:t>P</a:t>
            </a:r>
            <a:r>
              <a:rPr lang="en-US" sz="3600" dirty="0">
                <a:effectLst/>
                <a:latin typeface="CMBX12"/>
              </a:rPr>
              <a:t>rotocol</a:t>
            </a:r>
            <a:endParaRPr lang="en-C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74E1-D710-E547-BB85-D24D2DA7B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751585"/>
            <a:ext cx="7796540" cy="3997828"/>
          </a:xfrm>
        </p:spPr>
        <p:txBody>
          <a:bodyPr>
            <a:normAutofit fontScale="40000" lnSpcReduction="20000"/>
          </a:bodyPr>
          <a:lstStyle/>
          <a:p>
            <a:r>
              <a:rPr lang="en-US" sz="4400" dirty="0">
                <a:latin typeface="CMBX12"/>
              </a:rPr>
              <a:t>F</a:t>
            </a:r>
            <a:r>
              <a:rPr lang="en-US" sz="4400" dirty="0">
                <a:effectLst/>
                <a:latin typeface="CMBX12"/>
              </a:rPr>
              <a:t>or </a:t>
            </a:r>
            <a:r>
              <a:rPr lang="en-US" sz="4400" dirty="0">
                <a:effectLst/>
                <a:latin typeface="CMMI12"/>
              </a:rPr>
              <a:t>n </a:t>
            </a:r>
            <a:r>
              <a:rPr lang="en-US" sz="4400" dirty="0">
                <a:effectLst/>
                <a:latin typeface="CMBX12"/>
              </a:rPr>
              <a:t>agents, </a:t>
            </a:r>
            <a:r>
              <a:rPr lang="en-US" sz="4400" dirty="0">
                <a:latin typeface="CMTI12"/>
              </a:rPr>
              <a:t>g</a:t>
            </a:r>
            <a:r>
              <a:rPr lang="en-US" sz="4400" dirty="0">
                <a:effectLst/>
                <a:latin typeface="CMTI12"/>
              </a:rPr>
              <a:t>iven a cake </a:t>
            </a:r>
            <a:r>
              <a:rPr lang="en-US" sz="4400" dirty="0">
                <a:effectLst/>
                <a:latin typeface="CMR12"/>
              </a:rPr>
              <a:t>[</a:t>
            </a:r>
            <a:r>
              <a:rPr lang="en-US" sz="4400" dirty="0">
                <a:effectLst/>
                <a:latin typeface="CMMI12"/>
              </a:rPr>
              <a:t>y, </a:t>
            </a:r>
            <a:r>
              <a:rPr lang="en-US" sz="4400" dirty="0">
                <a:effectLst/>
                <a:latin typeface="CMR12"/>
              </a:rPr>
              <a:t>1]</a:t>
            </a:r>
            <a:r>
              <a:rPr lang="en-US" sz="4400" dirty="0">
                <a:effectLst/>
                <a:latin typeface="CMTI12"/>
              </a:rPr>
              <a:t>, agent 1 chooses a cut </a:t>
            </a:r>
            <a:r>
              <a:rPr lang="en-US" sz="4400" dirty="0">
                <a:effectLst/>
                <a:latin typeface="CMMI12"/>
              </a:rPr>
              <a:t>x</a:t>
            </a:r>
            <a:r>
              <a:rPr lang="en-US" sz="4400" dirty="0">
                <a:effectLst/>
                <a:latin typeface="CMR8"/>
              </a:rPr>
              <a:t>1 </a:t>
            </a:r>
            <a:r>
              <a:rPr lang="en-US" sz="4400" dirty="0">
                <a:effectLst/>
                <a:latin typeface="CMTI12"/>
              </a:rPr>
              <a:t>so that </a:t>
            </a:r>
            <a:r>
              <a:rPr lang="en-US" sz="4400" dirty="0">
                <a:effectLst/>
                <a:latin typeface="CMMI12"/>
              </a:rPr>
              <a:t>v</a:t>
            </a:r>
            <a:r>
              <a:rPr lang="en-US" sz="4400" dirty="0">
                <a:effectLst/>
                <a:latin typeface="CMR8"/>
              </a:rPr>
              <a:t>1</a:t>
            </a:r>
            <a:r>
              <a:rPr lang="en-US" sz="4400" dirty="0">
                <a:effectLst/>
                <a:latin typeface="CMR12"/>
              </a:rPr>
              <a:t>(</a:t>
            </a:r>
            <a:r>
              <a:rPr lang="en-US" sz="4400" dirty="0">
                <a:effectLst/>
                <a:latin typeface="CMMI12"/>
              </a:rPr>
              <a:t>y, x</a:t>
            </a:r>
            <a:r>
              <a:rPr lang="en-US" sz="4400" dirty="0">
                <a:effectLst/>
                <a:latin typeface="CMR8"/>
              </a:rPr>
              <a:t>1</a:t>
            </a:r>
            <a:r>
              <a:rPr lang="en-US" sz="4400" dirty="0">
                <a:effectLst/>
                <a:latin typeface="CMR12"/>
              </a:rPr>
              <a:t>) = </a:t>
            </a:r>
            <a:r>
              <a:rPr lang="en-US" sz="4400" dirty="0">
                <a:effectLst/>
                <a:latin typeface="CMMI12"/>
              </a:rPr>
              <a:t>v</a:t>
            </a:r>
            <a:r>
              <a:rPr lang="en-US" sz="4400" dirty="0">
                <a:effectLst/>
                <a:latin typeface="CMR8"/>
              </a:rPr>
              <a:t>1</a:t>
            </a:r>
            <a:r>
              <a:rPr lang="en-US" sz="4400" dirty="0">
                <a:effectLst/>
                <a:latin typeface="CMR12"/>
              </a:rPr>
              <a:t>(</a:t>
            </a:r>
            <a:r>
              <a:rPr lang="en-US" sz="4400" dirty="0">
                <a:effectLst/>
                <a:latin typeface="CMMI12"/>
              </a:rPr>
              <a:t>y, </a:t>
            </a:r>
            <a:r>
              <a:rPr lang="en-US" sz="4400" dirty="0">
                <a:effectLst/>
                <a:latin typeface="CMR12"/>
              </a:rPr>
              <a:t>1)</a:t>
            </a:r>
            <a:r>
              <a:rPr lang="en-US" sz="4400" dirty="0">
                <a:effectLst/>
                <a:latin typeface="CMMI12"/>
              </a:rPr>
              <a:t>/n</a:t>
            </a:r>
            <a:r>
              <a:rPr lang="en-US" sz="4400" dirty="0">
                <a:effectLst/>
                <a:latin typeface="CMTI12"/>
              </a:rPr>
              <a:t>. Agent 2 now has the right, but is not obliged, to choose </a:t>
            </a:r>
            <a:r>
              <a:rPr lang="en-US" sz="4400" dirty="0">
                <a:effectLst/>
                <a:latin typeface="CMMI12"/>
              </a:rPr>
              <a:t>x</a:t>
            </a:r>
            <a:r>
              <a:rPr lang="en-US" sz="4400" dirty="0">
                <a:effectLst/>
                <a:latin typeface="CMR8"/>
              </a:rPr>
              <a:t>2 </a:t>
            </a:r>
            <a:r>
              <a:rPr lang="en-US" sz="4400" dirty="0">
                <a:effectLst/>
                <a:latin typeface="CMMI12"/>
              </a:rPr>
              <a:t>&lt; x</a:t>
            </a:r>
            <a:r>
              <a:rPr lang="en-US" sz="4400" dirty="0">
                <a:effectLst/>
                <a:latin typeface="CMR8"/>
              </a:rPr>
              <a:t>1</a:t>
            </a:r>
            <a:r>
              <a:rPr lang="en-US" sz="4400" dirty="0">
                <a:effectLst/>
                <a:latin typeface="CMTI12"/>
              </a:rPr>
              <a:t>. Whatever she does, agent 3 has the right, without obligation, to further diminish the already diminished (or not diminished) piece too, and so on up to </a:t>
            </a:r>
            <a:r>
              <a:rPr lang="en-US" sz="4400" dirty="0">
                <a:effectLst/>
                <a:latin typeface="CMMI12"/>
              </a:rPr>
              <a:t>n</a:t>
            </a:r>
            <a:r>
              <a:rPr lang="en-US" sz="4400" dirty="0">
                <a:effectLst/>
                <a:latin typeface="CMTI12"/>
              </a:rPr>
              <a:t>. </a:t>
            </a:r>
          </a:p>
          <a:p>
            <a:r>
              <a:rPr lang="en-US" sz="4400" dirty="0">
                <a:effectLst/>
                <a:latin typeface="CMTI12"/>
              </a:rPr>
              <a:t>The rule obliges the last diminisher (say agent </a:t>
            </a:r>
            <a:r>
              <a:rPr lang="en-US" sz="4400" dirty="0">
                <a:effectLst/>
                <a:latin typeface="CMMI12"/>
              </a:rPr>
              <a:t>i</a:t>
            </a:r>
            <a:r>
              <a:rPr lang="en-US" sz="4400" dirty="0">
                <a:effectLst/>
                <a:latin typeface="CMTI12"/>
              </a:rPr>
              <a:t>) who chose the cut </a:t>
            </a:r>
            <a:r>
              <a:rPr lang="en-US" sz="4400" dirty="0">
                <a:effectLst/>
                <a:latin typeface="CMMI12"/>
              </a:rPr>
              <a:t>x</a:t>
            </a:r>
            <a:r>
              <a:rPr lang="en-US" sz="4400" dirty="0">
                <a:effectLst/>
                <a:latin typeface="CMMI8"/>
              </a:rPr>
              <a:t>i </a:t>
            </a:r>
            <a:r>
              <a:rPr lang="en-US" sz="4400" dirty="0">
                <a:effectLst/>
                <a:latin typeface="CMTI12"/>
              </a:rPr>
              <a:t>to take as her allocation </a:t>
            </a:r>
            <a:r>
              <a:rPr lang="en-US" sz="4400" dirty="0">
                <a:effectLst/>
                <a:latin typeface="CMMI12"/>
              </a:rPr>
              <a:t>A</a:t>
            </a:r>
            <a:r>
              <a:rPr lang="en-US" sz="4400" dirty="0">
                <a:effectLst/>
                <a:latin typeface="CMMI8"/>
              </a:rPr>
              <a:t>i </a:t>
            </a:r>
            <a:r>
              <a:rPr lang="en-US" sz="4400" dirty="0">
                <a:effectLst/>
                <a:latin typeface="CMR12"/>
              </a:rPr>
              <a:t>= [</a:t>
            </a:r>
            <a:r>
              <a:rPr lang="en-US" sz="4400" dirty="0">
                <a:effectLst/>
                <a:latin typeface="CMMI12"/>
              </a:rPr>
              <a:t>y, x</a:t>
            </a:r>
            <a:r>
              <a:rPr lang="en-US" sz="4400" dirty="0">
                <a:effectLst/>
                <a:latin typeface="CMMI8"/>
              </a:rPr>
              <a:t>i</a:t>
            </a:r>
            <a:r>
              <a:rPr lang="en-US" sz="4400" dirty="0">
                <a:effectLst/>
                <a:latin typeface="CMR12"/>
              </a:rPr>
              <a:t>)</a:t>
            </a:r>
            <a:r>
              <a:rPr lang="en-US" sz="4400" dirty="0">
                <a:effectLst/>
                <a:latin typeface="CMTI12"/>
              </a:rPr>
              <a:t>. Agent </a:t>
            </a:r>
            <a:r>
              <a:rPr lang="en-US" sz="4400" dirty="0">
                <a:effectLst/>
                <a:latin typeface="CMMI12"/>
              </a:rPr>
              <a:t>i </a:t>
            </a:r>
            <a:r>
              <a:rPr lang="en-US" sz="4400" dirty="0">
                <a:effectLst/>
                <a:latin typeface="CMTI12"/>
              </a:rPr>
              <a:t>is disposed of, and the remaining </a:t>
            </a:r>
            <a:r>
              <a:rPr lang="en-US" sz="4400" dirty="0">
                <a:effectLst/>
                <a:latin typeface="CMMI12"/>
              </a:rPr>
              <a:t>n </a:t>
            </a:r>
            <a:r>
              <a:rPr lang="en-US" sz="4400" dirty="0">
                <a:effectLst/>
                <a:latin typeface="CMSY10"/>
              </a:rPr>
              <a:t>− </a:t>
            </a:r>
            <a:r>
              <a:rPr lang="en-US" sz="4400" dirty="0">
                <a:effectLst/>
                <a:latin typeface="CMR12"/>
              </a:rPr>
              <a:t>1 </a:t>
            </a:r>
            <a:r>
              <a:rPr lang="en-US" sz="4400" dirty="0">
                <a:effectLst/>
                <a:latin typeface="CMTI12"/>
              </a:rPr>
              <a:t>persons start the same game with the remainder of the cake </a:t>
            </a:r>
            <a:r>
              <a:rPr lang="en-US" sz="4400" dirty="0">
                <a:effectLst/>
                <a:latin typeface="CMR12"/>
              </a:rPr>
              <a:t>[</a:t>
            </a:r>
            <a:r>
              <a:rPr lang="en-US" sz="4400" dirty="0">
                <a:effectLst/>
                <a:latin typeface="CMMI12"/>
              </a:rPr>
              <a:t>x</a:t>
            </a:r>
            <a:r>
              <a:rPr lang="en-US" sz="4400" dirty="0">
                <a:effectLst/>
                <a:latin typeface="CMMI8"/>
              </a:rPr>
              <a:t>i</a:t>
            </a:r>
            <a:r>
              <a:rPr lang="en-US" sz="4400" dirty="0">
                <a:effectLst/>
                <a:latin typeface="CMMI12"/>
              </a:rPr>
              <a:t>, </a:t>
            </a:r>
            <a:r>
              <a:rPr lang="en-US" sz="4400" dirty="0">
                <a:effectLst/>
                <a:latin typeface="CMR12"/>
              </a:rPr>
              <a:t>1]</a:t>
            </a:r>
            <a:r>
              <a:rPr lang="en-US" sz="4400" dirty="0">
                <a:effectLst/>
                <a:latin typeface="CMTI12"/>
              </a:rPr>
              <a:t>. When there is only one agent left, she receives the unclaimed piece of cake. </a:t>
            </a:r>
          </a:p>
          <a:p>
            <a:r>
              <a:rPr lang="en-US" sz="4400" dirty="0">
                <a:latin typeface="CMTI12"/>
              </a:rPr>
              <a:t>O(n</a:t>
            </a:r>
            <a:r>
              <a:rPr lang="en-US" sz="4400" baseline="30000" dirty="0">
                <a:latin typeface="CMTI12"/>
              </a:rPr>
              <a:t>2</a:t>
            </a:r>
            <a:r>
              <a:rPr lang="en-US" sz="4400" dirty="0">
                <a:latin typeface="CMTI12"/>
              </a:rPr>
              <a:t>)</a:t>
            </a:r>
            <a:endParaRPr lang="en-US" sz="4400" dirty="0"/>
          </a:p>
          <a:p>
            <a:endParaRPr lang="en-CN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CD60CD3-F31C-D542-B268-EC47650B587C}"/>
              </a:ext>
            </a:extLst>
          </p:cNvPr>
          <p:cNvCxnSpPr/>
          <p:nvPr/>
        </p:nvCxnSpPr>
        <p:spPr>
          <a:xfrm>
            <a:off x="2611808" y="6300592"/>
            <a:ext cx="3484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F5AF33-A53D-0343-B2DB-6871F07ED7BC}"/>
              </a:ext>
            </a:extLst>
          </p:cNvPr>
          <p:cNvCxnSpPr/>
          <p:nvPr/>
        </p:nvCxnSpPr>
        <p:spPr>
          <a:xfrm>
            <a:off x="3144033" y="6125227"/>
            <a:ext cx="0" cy="41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186D9D-1AFC-4D48-9DB1-0EB70D9BF473}"/>
              </a:ext>
            </a:extLst>
          </p:cNvPr>
          <p:cNvCxnSpPr/>
          <p:nvPr/>
        </p:nvCxnSpPr>
        <p:spPr>
          <a:xfrm>
            <a:off x="3597058" y="6102263"/>
            <a:ext cx="0" cy="41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44BB6A5-52B1-5148-9CAC-77159BD652F9}"/>
              </a:ext>
            </a:extLst>
          </p:cNvPr>
          <p:cNvSpPr txBox="1"/>
          <p:nvPr/>
        </p:nvSpPr>
        <p:spPr>
          <a:xfrm>
            <a:off x="6141935" y="6229301"/>
            <a:ext cx="2906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remaining cake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B63A85-0BD9-2E4D-9351-D4A236435456}"/>
              </a:ext>
            </a:extLst>
          </p:cNvPr>
          <p:cNvSpPr txBox="1"/>
          <p:nvPr/>
        </p:nvSpPr>
        <p:spPr>
          <a:xfrm>
            <a:off x="3356976" y="5755895"/>
            <a:ext cx="1628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64F4DB-05DA-F945-9AFF-64A738CB8FB4}"/>
              </a:ext>
            </a:extLst>
          </p:cNvPr>
          <p:cNvSpPr txBox="1"/>
          <p:nvPr/>
        </p:nvSpPr>
        <p:spPr>
          <a:xfrm>
            <a:off x="2329843" y="5788127"/>
            <a:ext cx="1628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3</a:t>
            </a:r>
          </a:p>
        </p:txBody>
      </p:sp>
    </p:spTree>
    <p:extLst>
      <p:ext uri="{BB962C8B-B14F-4D97-AF65-F5344CB8AC3E}">
        <p14:creationId xmlns:p14="http://schemas.microsoft.com/office/powerpoint/2010/main" val="1025373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E04B9-3DA2-0B48-A994-B23B4A1E5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ffectLst/>
                <a:latin typeface="CMBX12"/>
              </a:rPr>
              <a:t>Even-Paz</a:t>
            </a:r>
            <a:r>
              <a:rPr lang="en-CN" sz="3600" dirty="0">
                <a:effectLst/>
                <a:latin typeface="CMBX12"/>
              </a:rPr>
              <a:t> Algorithm</a:t>
            </a:r>
            <a:endParaRPr lang="en-C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506E4-91DB-A848-A554-121B86177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677750"/>
            <a:ext cx="7796540" cy="3997828"/>
          </a:xfrm>
        </p:spPr>
        <p:txBody>
          <a:bodyPr/>
          <a:lstStyle/>
          <a:p>
            <a:r>
              <a:rPr lang="en-US" sz="1800" dirty="0">
                <a:latin typeface="CMBX12"/>
              </a:rPr>
              <a:t>F</a:t>
            </a:r>
            <a:r>
              <a:rPr lang="en-US" sz="1800" dirty="0">
                <a:effectLst/>
                <a:latin typeface="CMBX12"/>
              </a:rPr>
              <a:t>or </a:t>
            </a:r>
            <a:r>
              <a:rPr lang="en-US" sz="1800" dirty="0">
                <a:effectLst/>
                <a:latin typeface="CMMI12"/>
              </a:rPr>
              <a:t>n </a:t>
            </a:r>
            <a:r>
              <a:rPr lang="en-US" sz="1800" dirty="0">
                <a:effectLst/>
                <a:latin typeface="CMBX12"/>
              </a:rPr>
              <a:t>agents, </a:t>
            </a:r>
            <a:r>
              <a:rPr lang="en-US" sz="1800" dirty="0">
                <a:effectLst/>
                <a:latin typeface="CMTI12"/>
              </a:rPr>
              <a:t>given a cake </a:t>
            </a:r>
            <a:r>
              <a:rPr lang="en-US" sz="1800" dirty="0">
                <a:effectLst/>
                <a:latin typeface="CMR12"/>
              </a:rPr>
              <a:t>[</a:t>
            </a:r>
            <a:r>
              <a:rPr lang="en-US" sz="1800" dirty="0">
                <a:effectLst/>
                <a:latin typeface="CMMI12"/>
              </a:rPr>
              <a:t>y, z</a:t>
            </a:r>
            <a:r>
              <a:rPr lang="en-US" sz="1800" dirty="0">
                <a:effectLst/>
                <a:latin typeface="CMR12"/>
              </a:rPr>
              <a:t>]</a:t>
            </a:r>
            <a:r>
              <a:rPr lang="en-US" sz="1800" dirty="0">
                <a:effectLst/>
                <a:latin typeface="CMTI12"/>
              </a:rPr>
              <a:t>, all agents choose cuts </a:t>
            </a:r>
            <a:r>
              <a:rPr lang="en-US" sz="1800" dirty="0">
                <a:effectLst/>
                <a:latin typeface="CMMI12"/>
              </a:rPr>
              <a:t>x</a:t>
            </a:r>
            <a:r>
              <a:rPr lang="en-US" sz="1800" dirty="0">
                <a:effectLst/>
                <a:latin typeface="CMMI8"/>
              </a:rPr>
              <a:t>i </a:t>
            </a:r>
            <a:r>
              <a:rPr lang="en-US" sz="1800" dirty="0">
                <a:effectLst/>
                <a:latin typeface="CMTI12"/>
              </a:rPr>
              <a:t>such that </a:t>
            </a:r>
            <a:r>
              <a:rPr lang="en-US" sz="1800" dirty="0">
                <a:effectLst/>
                <a:latin typeface="CMMI12"/>
              </a:rPr>
              <a:t>v</a:t>
            </a:r>
            <a:r>
              <a:rPr lang="en-US" sz="1800" dirty="0">
                <a:effectLst/>
                <a:latin typeface="CMMI8"/>
              </a:rPr>
              <a:t>i</a:t>
            </a:r>
            <a:r>
              <a:rPr lang="en-US" sz="1800" dirty="0">
                <a:effectLst/>
                <a:latin typeface="CMR12"/>
              </a:rPr>
              <a:t>(</a:t>
            </a:r>
            <a:r>
              <a:rPr lang="en-US" sz="1800" dirty="0">
                <a:effectLst/>
                <a:latin typeface="CMMI12"/>
              </a:rPr>
              <a:t>y, x</a:t>
            </a:r>
            <a:r>
              <a:rPr lang="en-US" sz="1800" dirty="0">
                <a:effectLst/>
                <a:latin typeface="CMMI8"/>
              </a:rPr>
              <a:t>i</a:t>
            </a:r>
            <a:r>
              <a:rPr lang="en-US" sz="1800" dirty="0">
                <a:effectLst/>
                <a:latin typeface="CMR12"/>
              </a:rPr>
              <a:t>) = </a:t>
            </a:r>
            <a:r>
              <a:rPr lang="en-US" sz="1800" dirty="0">
                <a:effectLst/>
                <a:latin typeface="CMMI12"/>
              </a:rPr>
              <a:t>v</a:t>
            </a:r>
            <a:r>
              <a:rPr lang="en-US" sz="1800" dirty="0">
                <a:effectLst/>
                <a:latin typeface="CMMI8"/>
              </a:rPr>
              <a:t>i</a:t>
            </a:r>
            <a:r>
              <a:rPr lang="en-US" sz="1800" dirty="0">
                <a:effectLst/>
                <a:latin typeface="CMR12"/>
              </a:rPr>
              <a:t>(</a:t>
            </a:r>
            <a:r>
              <a:rPr lang="en-US" sz="1800" dirty="0" err="1">
                <a:effectLst/>
                <a:latin typeface="CMMI12"/>
              </a:rPr>
              <a:t>y,z</a:t>
            </a:r>
            <a:r>
              <a:rPr lang="en-US" sz="1800" dirty="0">
                <a:effectLst/>
                <a:latin typeface="CMR12"/>
              </a:rPr>
              <a:t>)</a:t>
            </a:r>
            <a:r>
              <a:rPr lang="en-US" sz="1800" dirty="0">
                <a:effectLst/>
                <a:latin typeface="CMMI12"/>
              </a:rPr>
              <a:t>/</a:t>
            </a:r>
            <a:r>
              <a:rPr lang="en-US" sz="1800" dirty="0">
                <a:effectLst/>
                <a:latin typeface="CMR12"/>
              </a:rPr>
              <a:t>2</a:t>
            </a:r>
            <a:r>
              <a:rPr lang="en-US" sz="1800" dirty="0">
                <a:effectLst/>
                <a:latin typeface="CMTI12"/>
              </a:rPr>
              <a:t>. We let </a:t>
            </a:r>
            <a:r>
              <a:rPr lang="en-US" sz="1800" dirty="0">
                <a:effectLst/>
                <a:latin typeface="CMMI12"/>
              </a:rPr>
              <a:t>x</a:t>
            </a:r>
            <a:r>
              <a:rPr lang="en-US" sz="1800" dirty="0">
                <a:effectLst/>
                <a:latin typeface="CMSY8"/>
              </a:rPr>
              <a:t>∗ </a:t>
            </a:r>
            <a:r>
              <a:rPr lang="en-US" sz="1800" dirty="0">
                <a:effectLst/>
                <a:latin typeface="CMTI12"/>
              </a:rPr>
              <a:t>be the median cut, i.e. the </a:t>
            </a:r>
            <a:r>
              <a:rPr lang="en-US" sz="1800" dirty="0">
                <a:effectLst/>
                <a:latin typeface="CMSY10"/>
              </a:rPr>
              <a:t>⌊</a:t>
            </a:r>
            <a:r>
              <a:rPr lang="en-US" sz="1800" dirty="0">
                <a:effectLst/>
                <a:latin typeface="CMMI12"/>
              </a:rPr>
              <a:t>n/</a:t>
            </a:r>
            <a:r>
              <a:rPr lang="en-US" sz="1800" dirty="0">
                <a:effectLst/>
                <a:latin typeface="CMR12"/>
              </a:rPr>
              <a:t>2</a:t>
            </a:r>
            <a:r>
              <a:rPr lang="en-US" sz="1800" dirty="0">
                <a:effectLst/>
                <a:latin typeface="CMSY10"/>
              </a:rPr>
              <a:t>⌋</a:t>
            </a:r>
            <a:r>
              <a:rPr lang="en-US" sz="1800" dirty="0">
                <a:effectLst/>
                <a:latin typeface="CMTI12"/>
              </a:rPr>
              <a:t>th cut. Then the procedure breaks the cake-cutting problem into two: all agents who choose cuts </a:t>
            </a:r>
            <a:r>
              <a:rPr lang="en-US" sz="1800" dirty="0">
                <a:effectLst/>
                <a:latin typeface="CMMI12"/>
              </a:rPr>
              <a:t>x</a:t>
            </a:r>
            <a:r>
              <a:rPr lang="en-US" sz="1800" dirty="0">
                <a:effectLst/>
                <a:latin typeface="CMMI8"/>
              </a:rPr>
              <a:t>i </a:t>
            </a:r>
            <a:r>
              <a:rPr lang="en-US" sz="1800" dirty="0">
                <a:effectLst/>
                <a:latin typeface="CMSY10"/>
              </a:rPr>
              <a:t>≤ </a:t>
            </a:r>
            <a:r>
              <a:rPr lang="en-US" sz="1800" dirty="0">
                <a:effectLst/>
                <a:latin typeface="CMMI12"/>
              </a:rPr>
              <a:t>x</a:t>
            </a:r>
            <a:r>
              <a:rPr lang="en-US" sz="1800" dirty="0">
                <a:effectLst/>
                <a:latin typeface="CMSY8"/>
              </a:rPr>
              <a:t>∗ </a:t>
            </a:r>
            <a:r>
              <a:rPr lang="en-US" sz="1800" dirty="0">
                <a:effectLst/>
                <a:latin typeface="CMTI12"/>
              </a:rPr>
              <a:t>are to divide the cake </a:t>
            </a:r>
            <a:r>
              <a:rPr lang="en-US" sz="1800" dirty="0">
                <a:effectLst/>
                <a:latin typeface="CMR12"/>
              </a:rPr>
              <a:t>[</a:t>
            </a:r>
            <a:r>
              <a:rPr lang="en-US" sz="1800" dirty="0">
                <a:effectLst/>
                <a:latin typeface="CMMI12"/>
              </a:rPr>
              <a:t>y, x</a:t>
            </a:r>
            <a:r>
              <a:rPr lang="en-US" sz="1800" dirty="0">
                <a:effectLst/>
                <a:latin typeface="CMSY8"/>
              </a:rPr>
              <a:t>∗</a:t>
            </a:r>
            <a:r>
              <a:rPr lang="en-US" sz="1800" dirty="0">
                <a:effectLst/>
                <a:latin typeface="CMR12"/>
              </a:rPr>
              <a:t>)</a:t>
            </a:r>
            <a:r>
              <a:rPr lang="en-US" sz="1800" dirty="0">
                <a:effectLst/>
                <a:latin typeface="CMTI12"/>
              </a:rPr>
              <a:t>, whereas all agents who chose cuts above </a:t>
            </a:r>
            <a:r>
              <a:rPr lang="en-US" sz="1800" dirty="0">
                <a:effectLst/>
                <a:latin typeface="CMMI12"/>
              </a:rPr>
              <a:t>x</a:t>
            </a:r>
            <a:r>
              <a:rPr lang="en-US" sz="1800" dirty="0">
                <a:effectLst/>
                <a:latin typeface="CMSY8"/>
              </a:rPr>
              <a:t>∗ </a:t>
            </a:r>
            <a:r>
              <a:rPr lang="en-US" sz="1800" dirty="0">
                <a:effectLst/>
                <a:latin typeface="CMTI12"/>
              </a:rPr>
              <a:t>are to divide the cake </a:t>
            </a:r>
            <a:r>
              <a:rPr lang="en-US" sz="1800" dirty="0">
                <a:effectLst/>
                <a:latin typeface="CMR12"/>
              </a:rPr>
              <a:t>[</a:t>
            </a:r>
            <a:r>
              <a:rPr lang="en-US" sz="1800" dirty="0">
                <a:effectLst/>
                <a:latin typeface="CMMI12"/>
              </a:rPr>
              <a:t>x</a:t>
            </a:r>
            <a:r>
              <a:rPr lang="en-US" sz="1800" dirty="0">
                <a:effectLst/>
                <a:latin typeface="CMSY8"/>
              </a:rPr>
              <a:t>∗</a:t>
            </a:r>
            <a:r>
              <a:rPr lang="en-US" sz="1800" dirty="0">
                <a:effectLst/>
                <a:latin typeface="CMMI12"/>
              </a:rPr>
              <a:t>, z</a:t>
            </a:r>
            <a:r>
              <a:rPr lang="en-US" sz="1800" dirty="0">
                <a:effectLst/>
                <a:latin typeface="CMR12"/>
              </a:rPr>
              <a:t>]</a:t>
            </a:r>
            <a:r>
              <a:rPr lang="en-US" sz="1800" dirty="0">
                <a:effectLst/>
                <a:latin typeface="CMTI12"/>
              </a:rPr>
              <a:t>. Each half is divided recursively among the </a:t>
            </a:r>
            <a:r>
              <a:rPr lang="en-US" sz="1800" dirty="0">
                <a:effectLst/>
                <a:latin typeface="CMMI12"/>
              </a:rPr>
              <a:t>n/</a:t>
            </a:r>
            <a:r>
              <a:rPr lang="en-US" sz="1800" dirty="0">
                <a:effectLst/>
                <a:latin typeface="CMR12"/>
              </a:rPr>
              <a:t>2 </a:t>
            </a:r>
            <a:r>
              <a:rPr lang="en-US" sz="1800" dirty="0">
                <a:effectLst/>
                <a:latin typeface="CMTI12"/>
              </a:rPr>
              <a:t>partners assigned to it. When the procedure is called with a singleton set of agents </a:t>
            </a:r>
            <a:r>
              <a:rPr lang="en-US" sz="1800" dirty="0">
                <a:effectLst/>
                <a:latin typeface="CMSY10"/>
              </a:rPr>
              <a:t>{</a:t>
            </a:r>
            <a:r>
              <a:rPr lang="en-US" sz="1800" dirty="0">
                <a:effectLst/>
                <a:latin typeface="CMMI12"/>
              </a:rPr>
              <a:t>i</a:t>
            </a:r>
            <a:r>
              <a:rPr lang="en-US" sz="1800" dirty="0">
                <a:effectLst/>
                <a:latin typeface="CMSY10"/>
              </a:rPr>
              <a:t>} </a:t>
            </a:r>
            <a:r>
              <a:rPr lang="en-US" sz="1800" dirty="0">
                <a:effectLst/>
                <a:latin typeface="CMTI12"/>
              </a:rPr>
              <a:t>and an interval </a:t>
            </a:r>
            <a:r>
              <a:rPr lang="en-US" sz="1800" dirty="0">
                <a:effectLst/>
                <a:latin typeface="CMMI12"/>
              </a:rPr>
              <a:t>I </a:t>
            </a:r>
            <a:r>
              <a:rPr lang="en-US" sz="1800" dirty="0">
                <a:effectLst/>
                <a:latin typeface="CMTI12"/>
              </a:rPr>
              <a:t>it assigns </a:t>
            </a:r>
            <a:r>
              <a:rPr lang="en-US" sz="1800" dirty="0">
                <a:effectLst/>
                <a:latin typeface="CMMI12"/>
              </a:rPr>
              <a:t>A</a:t>
            </a:r>
            <a:r>
              <a:rPr lang="en-US" sz="1800" dirty="0">
                <a:effectLst/>
                <a:latin typeface="CMMI8"/>
              </a:rPr>
              <a:t>i </a:t>
            </a:r>
            <a:r>
              <a:rPr lang="en-US" sz="1800" dirty="0">
                <a:effectLst/>
                <a:latin typeface="CMR12"/>
              </a:rPr>
              <a:t>= </a:t>
            </a:r>
            <a:r>
              <a:rPr lang="en-US" sz="1800" dirty="0">
                <a:effectLst/>
                <a:latin typeface="CMMI12"/>
              </a:rPr>
              <a:t>I</a:t>
            </a:r>
            <a:r>
              <a:rPr lang="en-US" sz="1800" dirty="0">
                <a:effectLst/>
                <a:latin typeface="CMTI12"/>
              </a:rPr>
              <a:t>. </a:t>
            </a:r>
          </a:p>
          <a:p>
            <a:r>
              <a:rPr lang="en-US" sz="1800" dirty="0">
                <a:latin typeface="CMTI12"/>
              </a:rPr>
              <a:t>O(</a:t>
            </a:r>
            <a:r>
              <a:rPr lang="en-US" sz="1800" dirty="0" err="1">
                <a:latin typeface="CMTI12"/>
              </a:rPr>
              <a:t>nlog</a:t>
            </a:r>
            <a:r>
              <a:rPr lang="en-US" sz="1800" dirty="0">
                <a:latin typeface="CMTI12"/>
              </a:rPr>
              <a:t>(n))</a:t>
            </a:r>
            <a:endParaRPr lang="en-US" dirty="0"/>
          </a:p>
          <a:p>
            <a:endParaRPr lang="en-CN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7DDCD93-62F3-D24E-AE71-530CA7E55C84}"/>
              </a:ext>
            </a:extLst>
          </p:cNvPr>
          <p:cNvCxnSpPr/>
          <p:nvPr/>
        </p:nvCxnSpPr>
        <p:spPr>
          <a:xfrm>
            <a:off x="2611808" y="6300592"/>
            <a:ext cx="3484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0AD959-6E3E-214B-9867-CFC44BF68CAC}"/>
              </a:ext>
            </a:extLst>
          </p:cNvPr>
          <p:cNvCxnSpPr/>
          <p:nvPr/>
        </p:nvCxnSpPr>
        <p:spPr>
          <a:xfrm>
            <a:off x="3144033" y="6125227"/>
            <a:ext cx="0" cy="41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EAA9006-4DF8-4545-B855-1A32FD4158E3}"/>
              </a:ext>
            </a:extLst>
          </p:cNvPr>
          <p:cNvCxnSpPr/>
          <p:nvPr/>
        </p:nvCxnSpPr>
        <p:spPr>
          <a:xfrm>
            <a:off x="3597058" y="6102263"/>
            <a:ext cx="0" cy="41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091ACD4-C1FE-0E4F-8936-B6781D5AD144}"/>
              </a:ext>
            </a:extLst>
          </p:cNvPr>
          <p:cNvSpPr txBox="1"/>
          <p:nvPr/>
        </p:nvSpPr>
        <p:spPr>
          <a:xfrm>
            <a:off x="6141935" y="6229301"/>
            <a:ext cx="2906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remaining cake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265AAD-CEB4-F745-A1FA-CE81EDD75C76}"/>
              </a:ext>
            </a:extLst>
          </p:cNvPr>
          <p:cNvSpPr txBox="1"/>
          <p:nvPr/>
        </p:nvSpPr>
        <p:spPr>
          <a:xfrm>
            <a:off x="3356976" y="5755895"/>
            <a:ext cx="1628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6FF788-4C63-6A4D-8712-6F06672E162F}"/>
              </a:ext>
            </a:extLst>
          </p:cNvPr>
          <p:cNvSpPr txBox="1"/>
          <p:nvPr/>
        </p:nvSpPr>
        <p:spPr>
          <a:xfrm>
            <a:off x="2329843" y="5788127"/>
            <a:ext cx="1628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AD221B1-040E-6942-B0DF-6A3F4B388990}"/>
              </a:ext>
            </a:extLst>
          </p:cNvPr>
          <p:cNvCxnSpPr/>
          <p:nvPr/>
        </p:nvCxnSpPr>
        <p:spPr>
          <a:xfrm>
            <a:off x="5225438" y="6079299"/>
            <a:ext cx="0" cy="41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BB67860-E258-7A4A-AB54-B49238D1E3C8}"/>
              </a:ext>
            </a:extLst>
          </p:cNvPr>
          <p:cNvSpPr txBox="1"/>
          <p:nvPr/>
        </p:nvSpPr>
        <p:spPr>
          <a:xfrm>
            <a:off x="5122235" y="5759853"/>
            <a:ext cx="1628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9B68124-9DC7-F24B-B74A-A4126E58A821}"/>
              </a:ext>
            </a:extLst>
          </p:cNvPr>
          <p:cNvCxnSpPr/>
          <p:nvPr/>
        </p:nvCxnSpPr>
        <p:spPr>
          <a:xfrm>
            <a:off x="4651330" y="6116659"/>
            <a:ext cx="0" cy="4133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ED5093C-3D00-8A45-AB9F-21063C7D2EFC}"/>
              </a:ext>
            </a:extLst>
          </p:cNvPr>
          <p:cNvSpPr txBox="1"/>
          <p:nvPr/>
        </p:nvSpPr>
        <p:spPr>
          <a:xfrm>
            <a:off x="4353904" y="5656640"/>
            <a:ext cx="1628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06F50F7-66EC-B54A-BC4B-3D77BFA99120}"/>
              </a:ext>
            </a:extLst>
          </p:cNvPr>
          <p:cNvCxnSpPr>
            <a:cxnSpLocks/>
          </p:cNvCxnSpPr>
          <p:nvPr/>
        </p:nvCxnSpPr>
        <p:spPr>
          <a:xfrm>
            <a:off x="3597058" y="5436296"/>
            <a:ext cx="12564" cy="14217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D0C35E9-D2D5-F040-B263-64534F4F7FC9}"/>
              </a:ext>
            </a:extLst>
          </p:cNvPr>
          <p:cNvSpPr txBox="1"/>
          <p:nvPr/>
        </p:nvSpPr>
        <p:spPr>
          <a:xfrm>
            <a:off x="3585573" y="5275662"/>
            <a:ext cx="1628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medium cut</a:t>
            </a:r>
          </a:p>
        </p:txBody>
      </p:sp>
    </p:spTree>
    <p:extLst>
      <p:ext uri="{BB962C8B-B14F-4D97-AF65-F5344CB8AC3E}">
        <p14:creationId xmlns:p14="http://schemas.microsoft.com/office/powerpoint/2010/main" val="3799038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9C4FB-39DB-0D4E-BCF8-F3353B1F0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2578" y="1430086"/>
            <a:ext cx="7796540" cy="3997828"/>
          </a:xfrm>
        </p:spPr>
        <p:txBody>
          <a:bodyPr>
            <a:normAutofit/>
          </a:bodyPr>
          <a:lstStyle/>
          <a:p>
            <a:r>
              <a:rPr lang="en-CN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"On the complexity of cake cutting.” provides a lower bound of O(nlog(n)) on a restricted version of </a:t>
            </a:r>
            <a:r>
              <a:rPr lang="en-CN" dirty="0"/>
              <a:t>Robertson-Webb Model (assign only once for each agent; count number of queries+cuts)</a:t>
            </a:r>
          </a:p>
          <a:p>
            <a:pPr marL="0" indent="0">
              <a:buNone/>
            </a:pPr>
            <a:endParaRPr lang="en-CN" dirty="0"/>
          </a:p>
          <a:p>
            <a:endParaRPr lang="en-CN" dirty="0"/>
          </a:p>
          <a:p>
            <a:r>
              <a:rPr lang="en-CN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"Fair cake-cutting in practice.” gives examples to demonstrate that most well-known protocols are not strategy-proof. In fact, an agent can get a max social welfare of 1 if she knows other agents’ valuation functions.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25662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4887C-1298-8A4F-8811-50853A447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Cake-cutting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E4B98E-5948-0E4A-B45B-EDEC7413EF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N" dirty="0"/>
                  <a:t>cake: [0, 1]</a:t>
                </a:r>
              </a:p>
              <a:p>
                <a:r>
                  <a:rPr lang="en-CN" dirty="0"/>
                  <a:t>agents: N = {1, …, n} </a:t>
                </a:r>
              </a:p>
              <a:p>
                <a:r>
                  <a:rPr lang="en-CN" dirty="0"/>
                  <a:t>allocation: A = {A</a:t>
                </a:r>
                <a:r>
                  <a:rPr lang="en-CN" baseline="-25000" dirty="0"/>
                  <a:t>1</a:t>
                </a:r>
                <a:r>
                  <a:rPr lang="en-CN" dirty="0"/>
                  <a:t>, …, A</a:t>
                </a:r>
                <a:r>
                  <a:rPr lang="en-CN" baseline="-25000" dirty="0"/>
                  <a:t>n</a:t>
                </a:r>
                <a:r>
                  <a:rPr lang="en-CN" dirty="0"/>
                  <a:t>}</a:t>
                </a:r>
              </a:p>
              <a:p>
                <a:r>
                  <a:rPr lang="en-CN" dirty="0"/>
                  <a:t>valuation function of agent i: v</a:t>
                </a:r>
                <a:r>
                  <a:rPr lang="en-CN" baseline="-25000" dirty="0"/>
                  <a:t>i</a:t>
                </a:r>
                <a:r>
                  <a:rPr lang="en-CN" dirty="0"/>
                  <a:t>(I), I is union of subintervals in [0,1]</a:t>
                </a:r>
              </a:p>
              <a:p>
                <a:r>
                  <a:rPr lang="en-CN" dirty="0"/>
                  <a:t>social welfare: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sSub>
                      <m:sSubPr>
                        <m:ctrlPr>
                          <a:rPr lang="el-G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C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E4B98E-5948-0E4A-B45B-EDEC7413EF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88"/>
                </a:stretch>
              </a:blipFill>
            </p:spPr>
            <p:txBody>
              <a:bodyPr/>
              <a:lstStyle/>
              <a:p>
                <a:r>
                  <a:rPr lang="en-C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347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36FC-0AB2-6C43-B347-2206C86E2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References</a:t>
            </a:r>
            <a:endParaRPr lang="en-C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30F50-2DCE-E440-A574-32E5FFE87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Times New Roman" panose="02020603050405020304" pitchFamily="18" charset="0"/>
              <a:buAutoNum type="arabicPeriod"/>
            </a:pP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Brams, Steven J., Michal Feldman, John K. Lai, Jamie Morgenstern, and Ariel D. Procaccia. "On maxsum fair cake divisions." In </a:t>
            </a:r>
            <a:r>
              <a:rPr lang="en-CN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Twenty-sixth AAAI Conference on Artificial Intelligence</a:t>
            </a: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2012.</a:t>
            </a:r>
            <a:endParaRPr lang="en-CN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rabicPeriod"/>
            </a:pP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Woeginger, Gerhard J., and Jiří Sgall. "On the complexity of cake cutting." </a:t>
            </a:r>
            <a:r>
              <a:rPr lang="en-CN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Discrete Optimization</a:t>
            </a: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4, no. 2 (2007): 213-220.</a:t>
            </a:r>
            <a:endParaRPr lang="en-CN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rabicPeriod"/>
            </a:pP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Kyropoulou, Maria, Josué Ortega, and Erel Segal-Halevi. "Fair cake-cutting in practice." In </a:t>
            </a:r>
            <a:r>
              <a:rPr lang="en-CN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Proceedings of the 2019 ACM conference on economics and computation</a:t>
            </a: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pp. 547-548. 2019.</a:t>
            </a:r>
            <a:endParaRPr lang="en-CN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5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8F26B-C9B0-064A-97E5-8D0F3EBCC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0453E-C480-9241-9361-5B0110F18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additive valuation functions: v</a:t>
            </a:r>
            <a:r>
              <a:rPr lang="en-CN" baseline="-25000" dirty="0"/>
              <a:t>i</a:t>
            </a:r>
            <a:r>
              <a:rPr lang="en-CN" dirty="0"/>
              <a:t>(I)+v</a:t>
            </a:r>
            <a:r>
              <a:rPr lang="en-CN" baseline="-25000" dirty="0"/>
              <a:t>i</a:t>
            </a:r>
            <a:r>
              <a:rPr lang="en-CN" dirty="0"/>
              <a:t>(I’) = v</a:t>
            </a:r>
            <a:r>
              <a:rPr lang="en-CN" baseline="-25000" dirty="0"/>
              <a:t>i</a:t>
            </a:r>
            <a:r>
              <a:rPr lang="en-CN" dirty="0"/>
              <a:t>(I∪I’)</a:t>
            </a:r>
          </a:p>
          <a:p>
            <a:r>
              <a:rPr lang="en-CN" dirty="0"/>
              <a:t>v</a:t>
            </a:r>
            <a:r>
              <a:rPr lang="en-CN" baseline="-25000" dirty="0"/>
              <a:t>i</a:t>
            </a:r>
            <a:r>
              <a:rPr lang="en-CN" dirty="0"/>
              <a:t>(I)&gt;=0</a:t>
            </a:r>
          </a:p>
          <a:p>
            <a:r>
              <a:rPr lang="en-CN" dirty="0"/>
              <a:t>normalize: v</a:t>
            </a:r>
            <a:r>
              <a:rPr lang="en-CN" baseline="-25000" dirty="0"/>
              <a:t>i</a:t>
            </a:r>
            <a:r>
              <a:rPr lang="en-CN" dirty="0"/>
              <a:t>([0, 1]) = 1, for every agent </a:t>
            </a:r>
            <a:r>
              <a:rPr lang="en-US" dirty="0"/>
              <a:t>I</a:t>
            </a:r>
            <a:endParaRPr lang="en-CN" dirty="0"/>
          </a:p>
          <a:p>
            <a:r>
              <a:rPr lang="en-CN" dirty="0"/>
              <a:t>non-atomic: v</a:t>
            </a:r>
            <a:r>
              <a:rPr lang="en-CN" baseline="-25000" dirty="0"/>
              <a:t>i</a:t>
            </a:r>
            <a:r>
              <a:rPr lang="en-CN" dirty="0"/>
              <a:t>([x, x]) = 0</a:t>
            </a:r>
          </a:p>
        </p:txBody>
      </p:sp>
    </p:spTree>
    <p:extLst>
      <p:ext uri="{BB962C8B-B14F-4D97-AF65-F5344CB8AC3E}">
        <p14:creationId xmlns:p14="http://schemas.microsoft.com/office/powerpoint/2010/main" val="3730807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1B4F7-EC7F-4D4B-827E-503527F60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Equitability (EQ)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4BE8C-F701-AA44-B81B-92ED520F0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effectLst/>
              </a:rPr>
              <a:t>interpersonal comparisons of utility among agents </a:t>
            </a:r>
          </a:p>
          <a:p>
            <a:r>
              <a:rPr lang="en-US" sz="2400" dirty="0"/>
              <a:t>EQ allocation: A </a:t>
            </a:r>
            <a:r>
              <a:rPr lang="en-US" sz="2400" dirty="0" err="1"/>
              <a:t>s.t.</a:t>
            </a:r>
            <a:r>
              <a:rPr lang="en-US" sz="2400" dirty="0"/>
              <a:t> v</a:t>
            </a:r>
            <a:r>
              <a:rPr lang="en-US" sz="2400" baseline="-25000" dirty="0"/>
              <a:t>i</a:t>
            </a:r>
            <a:r>
              <a:rPr lang="en-US" sz="2400" dirty="0"/>
              <a:t>(A</a:t>
            </a:r>
            <a:r>
              <a:rPr lang="en-US" sz="2400" baseline="-25000" dirty="0"/>
              <a:t>i</a:t>
            </a:r>
            <a:r>
              <a:rPr lang="en-US" sz="2400" dirty="0"/>
              <a:t>) = </a:t>
            </a:r>
            <a:r>
              <a:rPr lang="en-US" sz="2400" dirty="0" err="1"/>
              <a:t>v</a:t>
            </a:r>
            <a:r>
              <a:rPr lang="en-US" sz="2400" baseline="-25000" dirty="0" err="1"/>
              <a:t>j</a:t>
            </a:r>
            <a:r>
              <a:rPr lang="en-US" sz="2400" dirty="0"/>
              <a:t>(</a:t>
            </a:r>
            <a:r>
              <a:rPr lang="en-US" sz="2400" dirty="0" err="1"/>
              <a:t>A</a:t>
            </a:r>
            <a:r>
              <a:rPr lang="en-US" sz="2400" baseline="-25000" dirty="0" err="1"/>
              <a:t>j</a:t>
            </a:r>
            <a:r>
              <a:rPr lang="en-US" sz="2400" dirty="0"/>
              <a:t>), for all i, j</a:t>
            </a:r>
          </a:p>
          <a:p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3349401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6A21D-9C64-3344-A062-6516BD40B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2 Agents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D6BCD-4809-204E-80F0-94ED1F383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An interval I is strictly/weakly desired by agent 1 if </a:t>
            </a:r>
            <a:r>
              <a:rPr lang="en-US" sz="2000" dirty="0"/>
              <a:t>v</a:t>
            </a:r>
            <a:r>
              <a:rPr lang="en-US" baseline="-25000" dirty="0"/>
              <a:t>1</a:t>
            </a:r>
            <a:r>
              <a:rPr lang="en-US" sz="2000" dirty="0"/>
              <a:t>(I) &gt;(=) v</a:t>
            </a:r>
            <a:r>
              <a:rPr lang="en-US" baseline="-25000" dirty="0"/>
              <a:t>2</a:t>
            </a:r>
            <a:r>
              <a:rPr lang="en-US" sz="2000" dirty="0"/>
              <a:t>(I)</a:t>
            </a:r>
          </a:p>
          <a:p>
            <a:r>
              <a:rPr lang="en-US" sz="2000" dirty="0"/>
              <a:t> </a:t>
            </a:r>
            <a:endParaRPr lang="en-CN" dirty="0"/>
          </a:p>
          <a:p>
            <a:r>
              <a:rPr lang="en-CN" dirty="0"/>
              <a:t>Claim: for 2 agents, every maxsum EQ allocation (largest possible social welfare that EQ allocations can get) is Pareto Optimal (PO)</a:t>
            </a:r>
          </a:p>
        </p:txBody>
      </p:sp>
    </p:spTree>
    <p:extLst>
      <p:ext uri="{BB962C8B-B14F-4D97-AF65-F5344CB8AC3E}">
        <p14:creationId xmlns:p14="http://schemas.microsoft.com/office/powerpoint/2010/main" val="3848335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7114D-54D5-704B-8544-83834955C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Ratio-based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B805A-649A-4B48-BDF8-2D92E9BF3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Y</a:t>
            </a:r>
            <a:r>
              <a:rPr lang="en-CN" baseline="-25000" dirty="0"/>
              <a:t>1 op 2</a:t>
            </a:r>
            <a:r>
              <a:rPr lang="en-CN" dirty="0"/>
              <a:t> = {x: v</a:t>
            </a:r>
            <a:r>
              <a:rPr lang="en-CN" baseline="-25000" dirty="0"/>
              <a:t>1</a:t>
            </a:r>
            <a:r>
              <a:rPr lang="en-CN" dirty="0"/>
              <a:t>(x) op v</a:t>
            </a:r>
            <a:r>
              <a:rPr lang="en-CN" baseline="-25000" dirty="0"/>
              <a:t>2</a:t>
            </a:r>
            <a:r>
              <a:rPr lang="en-CN" dirty="0"/>
              <a:t>(x)}</a:t>
            </a:r>
          </a:p>
          <a:p>
            <a:r>
              <a:rPr lang="en-CN" dirty="0"/>
              <a:t>e.g. Y</a:t>
            </a:r>
            <a:r>
              <a:rPr lang="en-CN" baseline="-25000" dirty="0"/>
              <a:t>1 &gt; 2</a:t>
            </a:r>
            <a:r>
              <a:rPr lang="en-CN" dirty="0"/>
              <a:t> represents all intervals that are strictly desired by agent 1 </a:t>
            </a:r>
          </a:p>
          <a:p>
            <a:r>
              <a:rPr lang="en-CN" dirty="0"/>
              <a:t>Ratio of valuation functions: R</a:t>
            </a:r>
            <a:r>
              <a:rPr lang="en-CN" baseline="-25000" dirty="0"/>
              <a:t>1</a:t>
            </a:r>
            <a:r>
              <a:rPr lang="en-CN" dirty="0"/>
              <a:t>(x) = v</a:t>
            </a:r>
            <a:r>
              <a:rPr lang="en-CN" baseline="-25000" dirty="0"/>
              <a:t>1</a:t>
            </a:r>
            <a:r>
              <a:rPr lang="en-CN" dirty="0"/>
              <a:t>(x) / v</a:t>
            </a:r>
            <a:r>
              <a:rPr lang="en-CN" baseline="-25000" dirty="0"/>
              <a:t>2</a:t>
            </a:r>
            <a:r>
              <a:rPr lang="en-CN" dirty="0"/>
              <a:t>(x)</a:t>
            </a:r>
          </a:p>
          <a:p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1850855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9D8A-A3AF-1B44-BF22-F58DAB59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Ratio-based Allocation</a:t>
            </a:r>
          </a:p>
        </p:txBody>
      </p:sp>
      <p:pic>
        <p:nvPicPr>
          <p:cNvPr id="4" name="Content Placeholder 3" descr="Text, letter&#10;&#10;Description automatically generated">
            <a:extLst>
              <a:ext uri="{FF2B5EF4-FFF2-40B4-BE49-F238E27FC236}">
                <a16:creationId xmlns:a16="http://schemas.microsoft.com/office/drawing/2014/main" id="{C6A555A7-7228-7247-B0A3-3F649AFE8E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73928" y="2013240"/>
            <a:ext cx="7796212" cy="1530322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F710B05-E0EF-C042-8471-DF5FAA1304A3}"/>
              </a:ext>
            </a:extLst>
          </p:cNvPr>
          <p:cNvCxnSpPr>
            <a:cxnSpLocks/>
          </p:cNvCxnSpPr>
          <p:nvPr/>
        </p:nvCxnSpPr>
        <p:spPr>
          <a:xfrm>
            <a:off x="5160579" y="5602015"/>
            <a:ext cx="301646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307508A-27E3-3A40-9993-3F4D7573ADD8}"/>
              </a:ext>
            </a:extLst>
          </p:cNvPr>
          <p:cNvCxnSpPr>
            <a:cxnSpLocks/>
          </p:cNvCxnSpPr>
          <p:nvPr/>
        </p:nvCxnSpPr>
        <p:spPr>
          <a:xfrm flipV="1">
            <a:off x="5160579" y="4162096"/>
            <a:ext cx="0" cy="1439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E2EB544-DA0A-A14C-9B70-2ACECA61350F}"/>
              </a:ext>
            </a:extLst>
          </p:cNvPr>
          <p:cNvSpPr txBox="1"/>
          <p:nvPr/>
        </p:nvSpPr>
        <p:spPr>
          <a:xfrm>
            <a:off x="4803228" y="4162096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v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0601E8-179E-2348-8FD2-C6BC41E9DF11}"/>
              </a:ext>
            </a:extLst>
          </p:cNvPr>
          <p:cNvSpPr txBox="1"/>
          <p:nvPr/>
        </p:nvSpPr>
        <p:spPr>
          <a:xfrm>
            <a:off x="8156027" y="5602015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x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5278F78-E50B-A749-8198-AB213343C2FC}"/>
              </a:ext>
            </a:extLst>
          </p:cNvPr>
          <p:cNvCxnSpPr>
            <a:cxnSpLocks/>
          </p:cNvCxnSpPr>
          <p:nvPr/>
        </p:nvCxnSpPr>
        <p:spPr>
          <a:xfrm>
            <a:off x="5160579" y="4531428"/>
            <a:ext cx="651642" cy="42945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5939584-3B41-4A40-B027-42DF6B8F1C6B}"/>
              </a:ext>
            </a:extLst>
          </p:cNvPr>
          <p:cNvCxnSpPr>
            <a:cxnSpLocks/>
          </p:cNvCxnSpPr>
          <p:nvPr/>
        </p:nvCxnSpPr>
        <p:spPr>
          <a:xfrm flipV="1">
            <a:off x="5812221" y="4960882"/>
            <a:ext cx="987972" cy="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AFBD0BE-CD6B-4448-834B-05674F5DA23C}"/>
              </a:ext>
            </a:extLst>
          </p:cNvPr>
          <p:cNvCxnSpPr>
            <a:cxnSpLocks/>
          </p:cNvCxnSpPr>
          <p:nvPr/>
        </p:nvCxnSpPr>
        <p:spPr>
          <a:xfrm>
            <a:off x="6800193" y="4960882"/>
            <a:ext cx="630621" cy="64113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0D13719-EB04-DA48-89A2-B6C977522A2A}"/>
              </a:ext>
            </a:extLst>
          </p:cNvPr>
          <p:cNvCxnSpPr>
            <a:cxnSpLocks/>
          </p:cNvCxnSpPr>
          <p:nvPr/>
        </p:nvCxnSpPr>
        <p:spPr>
          <a:xfrm flipV="1">
            <a:off x="5160579" y="4960882"/>
            <a:ext cx="651642" cy="483477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B9A3892-B522-4846-BE76-DA3280C3AC52}"/>
              </a:ext>
            </a:extLst>
          </p:cNvPr>
          <p:cNvCxnSpPr>
            <a:cxnSpLocks/>
          </p:cNvCxnSpPr>
          <p:nvPr/>
        </p:nvCxnSpPr>
        <p:spPr>
          <a:xfrm flipV="1">
            <a:off x="6800193" y="4456386"/>
            <a:ext cx="630621" cy="504496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5C4C0B3-0834-5740-930B-449EAC8407EC}"/>
              </a:ext>
            </a:extLst>
          </p:cNvPr>
          <p:cNvSpPr txBox="1"/>
          <p:nvPr/>
        </p:nvSpPr>
        <p:spPr>
          <a:xfrm>
            <a:off x="7410746" y="5232684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78D1E0-D904-5F45-8AD1-2D3E73DADE8C}"/>
              </a:ext>
            </a:extLst>
          </p:cNvPr>
          <p:cNvSpPr txBox="1"/>
          <p:nvPr/>
        </p:nvSpPr>
        <p:spPr>
          <a:xfrm>
            <a:off x="7472855" y="4162096"/>
            <a:ext cx="95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agent 2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7AAF2EC-7ED7-604A-AFD7-335524BF1EF1}"/>
              </a:ext>
            </a:extLst>
          </p:cNvPr>
          <p:cNvCxnSpPr>
            <a:cxnSpLocks/>
          </p:cNvCxnSpPr>
          <p:nvPr/>
        </p:nvCxnSpPr>
        <p:spPr>
          <a:xfrm flipH="1" flipV="1">
            <a:off x="7099977" y="3971440"/>
            <a:ext cx="15527" cy="1630575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2DF2CC7-4FAD-EE44-88D2-71BD29633185}"/>
              </a:ext>
            </a:extLst>
          </p:cNvPr>
          <p:cNvCxnSpPr>
            <a:cxnSpLocks/>
            <a:stCxn id="43" idx="2"/>
          </p:cNvCxnSpPr>
          <p:nvPr/>
        </p:nvCxnSpPr>
        <p:spPr>
          <a:xfrm flipV="1">
            <a:off x="6770560" y="4955627"/>
            <a:ext cx="23768" cy="1335549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C7A3C88-35D7-0145-AD43-7C28A43AE43A}"/>
              </a:ext>
            </a:extLst>
          </p:cNvPr>
          <p:cNvCxnSpPr>
            <a:cxnSpLocks/>
          </p:cNvCxnSpPr>
          <p:nvPr/>
        </p:nvCxnSpPr>
        <p:spPr>
          <a:xfrm flipV="1">
            <a:off x="5812220" y="4026196"/>
            <a:ext cx="0" cy="1570563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3EFB3B5F-6C89-F641-97C7-71981186A26E}"/>
              </a:ext>
            </a:extLst>
          </p:cNvPr>
          <p:cNvSpPr txBox="1"/>
          <p:nvPr/>
        </p:nvSpPr>
        <p:spPr>
          <a:xfrm>
            <a:off x="5304367" y="5642587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 =1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1A0C859-2F7B-6C48-9A19-66C6F16657F7}"/>
              </a:ext>
            </a:extLst>
          </p:cNvPr>
          <p:cNvSpPr txBox="1"/>
          <p:nvPr/>
        </p:nvSpPr>
        <p:spPr>
          <a:xfrm>
            <a:off x="6254232" y="5921844"/>
            <a:ext cx="1032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 =1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7049FFC-63BD-6448-BF04-C339DE88097C}"/>
              </a:ext>
            </a:extLst>
          </p:cNvPr>
          <p:cNvSpPr txBox="1"/>
          <p:nvPr/>
        </p:nvSpPr>
        <p:spPr>
          <a:xfrm>
            <a:off x="6818095" y="5602015"/>
            <a:ext cx="13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</a:t>
            </a:r>
            <a:r>
              <a:rPr lang="en-CN" baseline="-25000" dirty="0"/>
              <a:t>1</a:t>
            </a:r>
            <a:r>
              <a:rPr lang="en-CN" dirty="0"/>
              <a:t>(x)=0.5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DE25297-461D-F048-B622-FBAC99C01DD8}"/>
              </a:ext>
            </a:extLst>
          </p:cNvPr>
          <p:cNvSpPr txBox="1"/>
          <p:nvPr/>
        </p:nvSpPr>
        <p:spPr>
          <a:xfrm>
            <a:off x="6059213" y="378677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R1 &gt; 0.5</a:t>
            </a:r>
            <a:endParaRPr lang="en-CN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82651B0-7DDA-CF4D-9409-C671CCFBEC43}"/>
              </a:ext>
            </a:extLst>
          </p:cNvPr>
          <p:cNvSpPr txBox="1"/>
          <p:nvPr/>
        </p:nvSpPr>
        <p:spPr>
          <a:xfrm>
            <a:off x="5136201" y="3852829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1 &gt; 2</a:t>
            </a:r>
            <a:endParaRPr lang="en-CN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9917201-B593-5447-A99B-39466EE3B1CC}"/>
              </a:ext>
            </a:extLst>
          </p:cNvPr>
          <p:cNvSpPr txBox="1"/>
          <p:nvPr/>
        </p:nvSpPr>
        <p:spPr>
          <a:xfrm>
            <a:off x="6654034" y="358182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Y</a:t>
            </a:r>
            <a:r>
              <a:rPr lang="en-CN" baseline="-25000" dirty="0"/>
              <a:t>R1 = 0.5</a:t>
            </a:r>
            <a:endParaRPr lang="en-CN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CE6B39B-0362-AB4B-A73A-FB75B7683F4C}"/>
              </a:ext>
            </a:extLst>
          </p:cNvPr>
          <p:cNvSpPr txBox="1"/>
          <p:nvPr/>
        </p:nvSpPr>
        <p:spPr>
          <a:xfrm>
            <a:off x="966953" y="6400800"/>
            <a:ext cx="538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Reference: </a:t>
            </a: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"On maxsum fair cake divisions." 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231994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CD659-0D6E-304C-9541-FFCF019D3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Ratio-based Allocation</a:t>
            </a:r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057AD63C-DCEE-C743-9F0F-F2EC7692A9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73927" y="1606969"/>
            <a:ext cx="7796212" cy="2614803"/>
          </a:xfrm>
        </p:spPr>
      </p:pic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0EE02BA2-0AE7-494B-A5E5-F743113AB2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3927" y="4221772"/>
            <a:ext cx="7796212" cy="1841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45EA29-CE7C-A844-9EAD-22F4EFD3595B}"/>
              </a:ext>
            </a:extLst>
          </p:cNvPr>
          <p:cNvSpPr txBox="1"/>
          <p:nvPr/>
        </p:nvSpPr>
        <p:spPr>
          <a:xfrm>
            <a:off x="966953" y="6400800"/>
            <a:ext cx="538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dirty="0"/>
              <a:t>Reference: </a:t>
            </a:r>
            <a:r>
              <a:rPr lang="en-CN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"On maxsum fair cake divisions." 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2007402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F3D56-1BB7-3049-A1FE-9FB18724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Every Ratio-based Allocation is PO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61440-47E8-CA40-83D3-15B382907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Case 1: r* = 1</a:t>
            </a:r>
          </a:p>
          <a:p>
            <a:r>
              <a:rPr lang="en-CN" dirty="0"/>
              <a:t>All intervals are allocated to the agent who weakly desires the interval</a:t>
            </a:r>
          </a:p>
          <a:p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19029470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{1C5361F0-3B03-C748-ACCD-03F6F8D91F50}tf16401378</Template>
  <TotalTime>219</TotalTime>
  <Words>1333</Words>
  <Application>Microsoft Macintosh PowerPoint</Application>
  <PresentationFormat>Widescreen</PresentationFormat>
  <Paragraphs>143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6" baseType="lpstr">
      <vt:lpstr>CMBX12</vt:lpstr>
      <vt:lpstr>CMMI12</vt:lpstr>
      <vt:lpstr>CMMI8</vt:lpstr>
      <vt:lpstr>CMR12</vt:lpstr>
      <vt:lpstr>CMR8</vt:lpstr>
      <vt:lpstr>CMSY10</vt:lpstr>
      <vt:lpstr>CMSY8</vt:lpstr>
      <vt:lpstr>CMTI12</vt:lpstr>
      <vt:lpstr>MS Shell Dlg 2</vt:lpstr>
      <vt:lpstr>Arial</vt:lpstr>
      <vt:lpstr>Calibri</vt:lpstr>
      <vt:lpstr>Cambria Math</vt:lpstr>
      <vt:lpstr>Times New Roman</vt:lpstr>
      <vt:lpstr>Wingdings</vt:lpstr>
      <vt:lpstr>Wingdings 3</vt:lpstr>
      <vt:lpstr>Madison</vt:lpstr>
      <vt:lpstr>Desirable Fair Cake-Cutting Algorithm in Practice </vt:lpstr>
      <vt:lpstr>Cake-cutting Problem</vt:lpstr>
      <vt:lpstr>Assumptions</vt:lpstr>
      <vt:lpstr>Equitability (EQ)</vt:lpstr>
      <vt:lpstr>2 Agents</vt:lpstr>
      <vt:lpstr>Ratio-based Allocation</vt:lpstr>
      <vt:lpstr>Ratio-based Allocation</vt:lpstr>
      <vt:lpstr>Ratio-based Allocation</vt:lpstr>
      <vt:lpstr>Every Ratio-based Allocation is PO</vt:lpstr>
      <vt:lpstr>Every Ratio-based Allocation is PO</vt:lpstr>
      <vt:lpstr>Every Ratio-based Allocation is PO</vt:lpstr>
      <vt:lpstr>Every Maxsum EQ Allocation is PO</vt:lpstr>
      <vt:lpstr>Every Maxsum EQ Allocation is PO</vt:lpstr>
      <vt:lpstr>Every Maxsum EQ Allocation is PO</vt:lpstr>
      <vt:lpstr>More theorems…</vt:lpstr>
      <vt:lpstr>Fair-cake Cutting Protocols</vt:lpstr>
      <vt:lpstr>Knaster–Banach Last Diminisher Protocol</vt:lpstr>
      <vt:lpstr>Even-Paz Algorithm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Yang, LEO</dc:creator>
  <cp:lastModifiedBy>Yang, LEO</cp:lastModifiedBy>
  <cp:revision>214</cp:revision>
  <dcterms:created xsi:type="dcterms:W3CDTF">2022-11-17T14:15:54Z</dcterms:created>
  <dcterms:modified xsi:type="dcterms:W3CDTF">2022-11-17T18:28:11Z</dcterms:modified>
</cp:coreProperties>
</file>