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7" r:id="rId2"/>
    <p:sldMasterId id="2147483689" r:id="rId3"/>
  </p:sldMasterIdLst>
  <p:notesMasterIdLst>
    <p:notesMasterId r:id="rId8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279" r:id="rId36"/>
    <p:sldId id="303" r:id="rId37"/>
    <p:sldId id="276" r:id="rId38"/>
    <p:sldId id="278" r:id="rId39"/>
    <p:sldId id="285" r:id="rId40"/>
    <p:sldId id="280" r:id="rId41"/>
    <p:sldId id="281" r:id="rId42"/>
    <p:sldId id="282" r:id="rId43"/>
    <p:sldId id="287" r:id="rId44"/>
    <p:sldId id="286" r:id="rId45"/>
    <p:sldId id="283" r:id="rId46"/>
    <p:sldId id="288" r:id="rId47"/>
    <p:sldId id="289" r:id="rId48"/>
    <p:sldId id="284" r:id="rId49"/>
    <p:sldId id="277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269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70B50E-35B4-3543-926C-5E605447B058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75"/>
            <p14:sldId id="266"/>
            <p14:sldId id="267"/>
            <p14:sldId id="268"/>
            <p14:sldId id="270"/>
            <p14:sldId id="271"/>
            <p14:sldId id="272"/>
            <p14:sldId id="273"/>
            <p14:sldId id="274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279"/>
            <p14:sldId id="303"/>
            <p14:sldId id="276"/>
            <p14:sldId id="278"/>
            <p14:sldId id="285"/>
            <p14:sldId id="280"/>
            <p14:sldId id="281"/>
            <p14:sldId id="282"/>
            <p14:sldId id="287"/>
            <p14:sldId id="286"/>
            <p14:sldId id="283"/>
            <p14:sldId id="288"/>
            <p14:sldId id="289"/>
            <p14:sldId id="284"/>
            <p14:sldId id="277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269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839"/>
    <p:restoredTop sz="86720"/>
  </p:normalViewPr>
  <p:slideViewPr>
    <p:cSldViewPr snapToGrid="0" snapToObjects="1">
      <p:cViewPr varScale="1">
        <p:scale>
          <a:sx n="37" d="100"/>
          <a:sy n="37" d="100"/>
        </p:scale>
        <p:origin x="200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viewProps" Target="viewProps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F6B1C-A53D-0C45-8156-D3A7F6E9068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28E3C-0146-2D4F-AFA0-80997EB9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3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Feature – based: Uses task-specific architectures that include the pre-trained representations as additional features (</a:t>
            </a:r>
            <a:r>
              <a:rPr lang="en-US" dirty="0" err="1"/>
              <a:t>ELMo</a:t>
            </a:r>
            <a:r>
              <a:rPr lang="en-US" dirty="0"/>
              <a:t>)</a:t>
            </a:r>
            <a:endParaRPr lang="en-US" b="1" dirty="0"/>
          </a:p>
          <a:p>
            <a:r>
              <a:rPr lang="en-US" dirty="0"/>
              <a:t>Fine – tuning: Introduces minimal task-specific parameters, and is trained on the downstream tasks by simply fine-tuning all pre-trained parameters. (Movie sentiment example – train the model to learn what movie review language looks like then in the end help it understand and predict between good and bad)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75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GLUE – The General Language Understanding Evaluation benchmark</a:t>
            </a:r>
          </a:p>
          <a:p>
            <a:r>
              <a:rPr lang="en-US" dirty="0"/>
              <a:t>MNLI – Multi-Genre Natural Language Inference</a:t>
            </a:r>
          </a:p>
          <a:p>
            <a:r>
              <a:rPr lang="en-US" dirty="0"/>
              <a:t>QQP – Quora Question Pairs</a:t>
            </a:r>
          </a:p>
          <a:p>
            <a:r>
              <a:rPr lang="en-US" dirty="0"/>
              <a:t>QNLI – Question Natural Language Inference.</a:t>
            </a:r>
          </a:p>
          <a:p>
            <a:endParaRPr lang="en-US" dirty="0"/>
          </a:p>
          <a:p>
            <a:r>
              <a:rPr lang="en-US" dirty="0"/>
              <a:t>Bert-Base and Bert-Large outperform all systems on all tasks by a substantial margin, obtaining 4.5% and 7.0% respective average accuracy improvement over the prior state of the 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squad insert a [CLS] before question and a [SEP] between question and answer phrase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probability of word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being the start word and word j being the end word of the answer span is computed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27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LTR- Left-to-right</a:t>
            </a:r>
          </a:p>
          <a:p>
            <a:r>
              <a:rPr lang="en-US" dirty="0"/>
              <a:t>Removing NSP hurts performance significantly on QNLI, MNLI and </a:t>
            </a:r>
            <a:r>
              <a:rPr lang="en-US" dirty="0" err="1"/>
              <a:t>SQuAD</a:t>
            </a:r>
            <a:r>
              <a:rPr lang="en-US" dirty="0"/>
              <a:t> 1.1</a:t>
            </a:r>
          </a:p>
          <a:p>
            <a:r>
              <a:rPr lang="en-US" dirty="0"/>
              <a:t>The LTR model performs worst than the MLM model on all tasks, with large drops on MRPC and </a:t>
            </a:r>
            <a:r>
              <a:rPr lang="en-US" dirty="0" err="1"/>
              <a:t>SQuAD</a:t>
            </a:r>
            <a:r>
              <a:rPr lang="en-US" dirty="0"/>
              <a:t> where for </a:t>
            </a:r>
            <a:r>
              <a:rPr lang="en-US" dirty="0" err="1"/>
              <a:t>SQuAD</a:t>
            </a:r>
            <a:r>
              <a:rPr lang="en-US" dirty="0"/>
              <a:t> it is intuitively clear why it performs worse since the token level hidden states have no right-side context.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20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156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42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84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73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721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956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26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913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OpenAI</a:t>
            </a:r>
            <a:r>
              <a:rPr lang="en-US" dirty="0"/>
              <a:t> GPT every token can only attend to previous tokens in the self-attention layers of the transformer.</a:t>
            </a:r>
          </a:p>
          <a:p>
            <a:r>
              <a:rPr lang="en-US" dirty="0"/>
              <a:t>Such restrictions can be very harmful when applying fine-tuning based approaches to token level tasks such as question-answering where it is crucial to incorporate context from both directions.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91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156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70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41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12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9258E-1372-EC4C-A67A-748B9BD37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05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to </a:t>
            </a:r>
            <a:r>
              <a:rPr lang="en-US">
                <a:solidFill>
                  <a:srgbClr val="FF0000"/>
                </a:solidFill>
              </a:rPr>
              <a:t>us gpt2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7F8E6-0CAF-43EC-8569-3CEB45748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219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CS546 is an awesome class where we learn about Machine learning in Natural Language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7F8E6-0CAF-43EC-8569-3CEB45748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92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Q, K and V. Mention fix length input.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 product of the query vector with the key vector of the respective word we’re scoring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Mask: </a:t>
            </a:r>
            <a:r>
              <a:rPr lang="en-US" dirty="0"/>
              <a:t>We need to prevent leftward information flow in the decoder to preserve the auto-regressive property.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B78B-1599-624D-AE58-054AB0AC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278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length segment. Length 4 and 4 layers.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B78B-1599-624D-AE58-054AB0AC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073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hidden state sequence computed for the previous segment is fixed and cached to be reused as an extended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B78B-1599-624D-AE58-054AB0AC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02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main steps in the framework - pre-training and fine-tuning</a:t>
            </a:r>
          </a:p>
          <a:p>
            <a:r>
              <a:rPr lang="en-US" dirty="0"/>
              <a:t>Pre-training: the model is trained on unlabeled data over different pre-training tasks.</a:t>
            </a:r>
          </a:p>
          <a:p>
            <a:r>
              <a:rPr lang="en-US" dirty="0"/>
              <a:t>Fine-tuning: The model is initialized with the pre-trained parameters which are fine-tuned using labeled data from the downstream tasks. Each downstream tasks have separate models. </a:t>
            </a:r>
          </a:p>
          <a:p>
            <a:r>
              <a:rPr lang="en-US" dirty="0"/>
              <a:t>Main Merits -&gt; Just fine-tune BERT model for specific tasks to achieve state-of-the-art performance.</a:t>
            </a:r>
          </a:p>
          <a:p>
            <a:r>
              <a:rPr lang="en-US" dirty="0"/>
              <a:t>-&gt; BERT advances the state-of-the-art for eleven NLP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38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theory, we can cache as many previous segments as the GPU memory allows, and reuse all of them as the extra context when processing the current segment.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B78B-1599-624D-AE58-054AB0AC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516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i-th</a:t>
            </a:r>
            <a:r>
              <a:rPr lang="en-US" dirty="0"/>
              <a:t> row Ui corresponds to the </a:t>
            </a:r>
            <a:r>
              <a:rPr lang="en-US" dirty="0" err="1"/>
              <a:t>i-th</a:t>
            </a:r>
            <a:r>
              <a:rPr lang="en-US" dirty="0"/>
              <a:t> absolute position within a segment</a:t>
            </a:r>
          </a:p>
          <a:p>
            <a:endParaRPr lang="en-US" dirty="0"/>
          </a:p>
          <a:p>
            <a:r>
              <a:rPr lang="en-US" dirty="0"/>
              <a:t>Input:  element-wise addition of the word embeddings and the positional encodings</a:t>
            </a:r>
          </a:p>
          <a:p>
            <a:endParaRPr lang="en-US" dirty="0"/>
          </a:p>
          <a:p>
            <a:r>
              <a:rPr lang="en-US" dirty="0"/>
              <a:t>What about multiple previous segment?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f(): transformation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B78B-1599-624D-AE58-054AB0AC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9014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since the query vector is the same for all query positions, it suggests that the attentive bias towards different words should remain the same regardless of the query position</a:t>
            </a:r>
          </a:p>
          <a:p>
            <a:endParaRPr lang="en-US" dirty="0"/>
          </a:p>
          <a:p>
            <a:r>
              <a:rPr lang="en-US" dirty="0"/>
              <a:t>term (a) represents content-based addressing, term (b) captures a content-dependent positional bias, term (c) governs a global content bias, and (d) encodes a global positional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B78B-1599-624D-AE58-054AB0AC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29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B78B-1599-624D-AE58-054AB0AC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1559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0586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While BERT achieved a lot by using bidirectional encoding, it lost the interdependence of words </a:t>
            </a:r>
          </a:p>
        </p:txBody>
      </p:sp>
    </p:spTree>
    <p:extLst>
      <p:ext uri="{BB962C8B-B14F-4D97-AF65-F5344CB8AC3E}">
        <p14:creationId xmlns:p14="http://schemas.microsoft.com/office/powerpoint/2010/main" val="28615656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rPr dirty="0"/>
              <a:t>Take the example I like cats more than dogs</a:t>
            </a:r>
          </a:p>
          <a:p>
            <a:pPr>
              <a:defRPr sz="1100"/>
            </a:pPr>
            <a:r>
              <a:rPr dirty="0"/>
              <a:t>BERT vs. </a:t>
            </a:r>
            <a:r>
              <a:rPr dirty="0" err="1"/>
              <a:t>XLNet</a:t>
            </a:r>
            <a:endParaRPr lang="en-US" dirty="0"/>
          </a:p>
          <a:p>
            <a:pPr>
              <a:defRPr sz="1100"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r>
              <a:rPr lang="en-US" dirty="0"/>
              <a:t>The distribution of the first word in the sentence varies widely from a word that is in the middle of a sentence</a:t>
            </a:r>
          </a:p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698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5621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92708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19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Bert-base was chosen to have the same model size as GPT for comparison purposes, however BERT uses bidirectional-self attention and GPT uses constrained self-attention.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892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32608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58124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r>
              <a:t>Want the likelihood to include the position in the sentence without including what the word is</a:t>
            </a:r>
          </a:p>
        </p:txBody>
      </p:sp>
    </p:spTree>
    <p:extLst>
      <p:ext uri="{BB962C8B-B14F-4D97-AF65-F5344CB8AC3E}">
        <p14:creationId xmlns:p14="http://schemas.microsoft.com/office/powerpoint/2010/main" val="4007226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618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00000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15577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r>
              <a:t>Using permutation modeling and transformer architecture caused XLNet to succeed </a:t>
            </a:r>
          </a:p>
        </p:txBody>
      </p:sp>
    </p:spTree>
    <p:extLst>
      <p:ext uri="{BB962C8B-B14F-4D97-AF65-F5344CB8AC3E}">
        <p14:creationId xmlns:p14="http://schemas.microsoft.com/office/powerpoint/2010/main" val="1644111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makes BERT handle a variety of downstream tasks.</a:t>
            </a:r>
          </a:p>
          <a:p>
            <a:r>
              <a:rPr lang="en-US" dirty="0"/>
              <a:t>A ”sequence” refers to the input token sequence to BERT</a:t>
            </a:r>
          </a:p>
          <a:p>
            <a:r>
              <a:rPr lang="en-US" b="1" dirty="0"/>
              <a:t>[CLS] – </a:t>
            </a:r>
            <a:r>
              <a:rPr lang="en-US" b="0" dirty="0"/>
              <a:t>the final hidden state corresponding to this token is used as the aggregate sequence representation for classification tasks.</a:t>
            </a:r>
          </a:p>
          <a:p>
            <a:r>
              <a:rPr lang="en-US" b="1" dirty="0"/>
              <a:t>[SEP] – </a:t>
            </a:r>
            <a:r>
              <a:rPr lang="en-US" b="0" dirty="0"/>
              <a:t>Each sentence is separated using this token.</a:t>
            </a: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2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Masked LM </a:t>
            </a:r>
            <a:r>
              <a:rPr lang="en-US" dirty="0"/>
              <a:t>further – the final hidden vectors corresponding to the masked tokens are fed into an output </a:t>
            </a:r>
            <a:r>
              <a:rPr lang="en-US" dirty="0" err="1"/>
              <a:t>softmax</a:t>
            </a:r>
            <a:r>
              <a:rPr lang="en-US" dirty="0"/>
              <a:t> over the vocabulary.</a:t>
            </a:r>
          </a:p>
          <a:p>
            <a:endParaRPr lang="en-US" dirty="0"/>
          </a:p>
          <a:p>
            <a:r>
              <a:rPr lang="en-US" dirty="0"/>
              <a:t>A downside of </a:t>
            </a:r>
            <a:r>
              <a:rPr lang="en-US" b="1" dirty="0"/>
              <a:t>[MASK]</a:t>
            </a:r>
            <a:r>
              <a:rPr lang="en-US" dirty="0"/>
              <a:t> token is that we are creating a mismatch between pre-training and fine-tuning since the [MASK] token does not appear during fine-tuning, to tackle this problem (move to point 3)</a:t>
            </a:r>
          </a:p>
          <a:p>
            <a:endParaRPr lang="en-US" dirty="0"/>
          </a:p>
          <a:p>
            <a:r>
              <a:rPr lang="en-US" dirty="0"/>
              <a:t>My dog is hairy -&gt; (80%) My dog is [MASK], (10%) My dog is </a:t>
            </a:r>
            <a:r>
              <a:rPr lang="en-US" b="1" dirty="0"/>
              <a:t>apple</a:t>
            </a:r>
            <a:r>
              <a:rPr lang="en-US" b="0" dirty="0"/>
              <a:t>, (10%) My dog is </a:t>
            </a:r>
            <a:r>
              <a:rPr lang="en-US" b="1" dirty="0"/>
              <a:t>hairy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 that MLM converges slower than the traditional left-to-right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41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Open with Motivation behind NSP - </a:t>
            </a:r>
            <a:r>
              <a:rPr lang="en-US" b="0" dirty="0"/>
              <a:t>Many downstream tasks are based on understanding the relationship between two sentences such as Question Answering and Natural Language Inference.</a:t>
            </a:r>
          </a:p>
          <a:p>
            <a:endParaRPr lang="en-US" b="0" dirty="0"/>
          </a:p>
          <a:p>
            <a:r>
              <a:rPr lang="en-US" b="1" dirty="0"/>
              <a:t>After First Point  of NSP– </a:t>
            </a:r>
            <a:r>
              <a:rPr lang="en-US" b="0" dirty="0"/>
              <a:t>They pre-trained a binarized next sentence prediction task that can be trivially generated from a monolingual corpus.</a:t>
            </a:r>
          </a:p>
          <a:p>
            <a:endParaRPr lang="en-US" b="0" dirty="0"/>
          </a:p>
          <a:p>
            <a:r>
              <a:rPr lang="en-US" b="0" dirty="0"/>
              <a:t>They used Adam with learning rate of 1e-4, beta1=0.9, beta2=0.999, L2 weight decay of 0.01, learning rate warmup for the first 10000 steps and linear decay of the learning rate.</a:t>
            </a:r>
          </a:p>
          <a:p>
            <a:r>
              <a:rPr lang="en-US" sz="1200" dirty="0"/>
              <a:t>The training loss is the sum of mean masked LM likelihood and the mean next sentence prediction likelihood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21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Straightforward </a:t>
            </a:r>
            <a:r>
              <a:rPr lang="en-US" b="0" dirty="0"/>
              <a:t>because the self attention mechanism in the transformer allows BERT to model any downstream tasks by swapping out the appropriate input output pairs</a:t>
            </a:r>
          </a:p>
          <a:p>
            <a:endParaRPr lang="en-US" b="0" dirty="0"/>
          </a:p>
          <a:p>
            <a:r>
              <a:rPr lang="en-US" b="1" dirty="0"/>
              <a:t>Specific input-output pairs - </a:t>
            </a:r>
            <a:r>
              <a:rPr lang="en-US" dirty="0"/>
              <a:t>Sentence pairs in paraphrasing, Hypothesis-premise pairs in entailment, question-passage pairs in question answering etc.</a:t>
            </a:r>
          </a:p>
          <a:p>
            <a:endParaRPr lang="en-US" dirty="0"/>
          </a:p>
          <a:p>
            <a:r>
              <a:rPr lang="en-US" b="1" dirty="0"/>
              <a:t>Optimal Hyperparameter Values </a:t>
            </a:r>
            <a:r>
              <a:rPr lang="en-US" b="0" dirty="0"/>
              <a:t>are task specific</a:t>
            </a:r>
          </a:p>
          <a:p>
            <a:endParaRPr lang="en-US" b="1" dirty="0"/>
          </a:p>
          <a:p>
            <a:r>
              <a:rPr lang="en-US" b="1" dirty="0"/>
              <a:t>(After Last Point) </a:t>
            </a:r>
            <a:r>
              <a:rPr lang="en-US" b="0" dirty="0"/>
              <a:t>- Since fine-tuning is fast it is reasonable to run an exhaustive search on the the hyperparameters and choose the model that performs the best on the development set.</a:t>
            </a: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6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input representation is constructed by summing the corresponding token, segment and </a:t>
            </a:r>
            <a:r>
              <a:rPr lang="en-US"/>
              <a:t>position embeddings.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28E3C-0146-2D4F-AFA0-80997EB90E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9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B14F-2429-7948-9B06-41290737D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58D18-B4BB-1A42-B426-58944D45E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FAE3-6906-BA47-91BD-A351BB1D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0054D-7F7F-EF45-BB22-77ECBDF14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B68B9-F74B-914C-96A5-3BF28DE2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17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71D0-1D7F-9F49-ACE4-DA7EBD6F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60A7-0F4C-AD42-9F8E-1BEE29AEF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0E759-16F8-8444-B935-9551149D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67C47-6127-FF46-8CA8-3A922C26A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85B24-0529-CD44-A8EF-6D4BAE8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54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0E1C-9CF9-CF44-B904-5CE48F59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E7BAD-FD69-B143-BFED-CDFA8C80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E91E-793C-774F-B103-1EE243911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B53AB-F917-034E-8EC0-F3A1D9016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3B726-BB4E-6243-A22C-F0CBDE44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7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E456-86D0-8848-A195-5A391C23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8627F-E396-E947-BCB3-BDDE3C9A3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8535E-8773-D94F-A058-2815CEA49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F8DD6-6FFF-C94E-A85C-DFE74480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EFF3B-776E-1A4B-A1DE-10D4B161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27336-BB66-AA42-9D9F-E72E69D5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88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56BD-1CFD-BD4D-90D8-45C048892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A4C9-3392-3C44-91D7-718762A32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7C9D4-816E-C646-A181-3C3A2F51B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8B171-F5C5-D34C-AF11-9782D2A71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460AB-58AB-6746-BD3A-7128EBC55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457B5-0E55-5840-847B-E5F6576F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C74E63-8E07-C94E-A31B-167BF262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925A4B-E851-3B43-9965-C9DC5612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70E1-6C2A-1342-AABA-38B50A23C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2F8D5-2796-D748-A90E-73E4A3DCB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80311-CA13-6C4C-8B8E-771393F2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CECE3-F0AD-CC41-9646-2671BB31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61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D97ED-8FC6-F445-87FD-DD59490BE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44A1A-D89D-E142-A6DF-95322829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2DA00-43DE-DB40-B7DE-9E6688084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90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C6A9-DB2B-C045-9908-4A0C0182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9B72E-D098-E04F-A957-90BDC88CF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7378F-5651-6744-BB5B-F00ED9F0F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87909-7C0A-5B42-928E-68D4FC86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30848-045A-CD47-8731-A1831DBB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51569-6250-E641-8418-D26D6203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47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2BAB6-7B85-B944-BE48-85BFAC6C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0A75D-6C62-C149-A94F-B08E76DB7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9394E-F4D7-B345-9F88-E6DB53D17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D3E9A-2468-6448-9D17-6974ACB5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013C2-7B07-C643-A5CE-6ADD8B06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2AA4A-86C6-9E41-8839-6517FD9B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71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6F3E-1C5D-B44C-A303-B7675C78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ABC6D-C2B7-8640-978F-6708A84D2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F9728-ED9D-D648-BFFF-024F11CA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328D4-1A59-8B42-B402-7A6693F2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875FF-B904-2B48-AE31-13D7DFCF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3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4AC4C5-1100-164E-A6A3-BFA639466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E02D4-D1A9-D549-A5B4-9E1D13D6A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2EDF3-25ED-EA43-855E-54F8F86C8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D7A4F-9AC7-8948-BC90-AB134461C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7786-EDD2-5A4A-A324-D3112BE4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48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;p2"/>
          <p:cNvSpPr/>
          <p:nvPr/>
        </p:nvSpPr>
        <p:spPr>
          <a:xfrm>
            <a:off x="5704401" y="3668218"/>
            <a:ext cx="783201" cy="1"/>
          </a:xfrm>
          <a:prstGeom prst="line">
            <a:avLst/>
          </a:prstGeom>
          <a:ln w="76200">
            <a:solidFill>
              <a:srgbClr val="4285F4"/>
            </a:solidFill>
          </a:ln>
        </p:spPr>
        <p:txBody>
          <a:bodyPr lIns="0" tIns="0" rIns="0" bIns="0"/>
          <a:lstStyle/>
          <a:p>
            <a:endParaRPr sz="2400"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415599" y="794634"/>
            <a:ext cx="11360803" cy="2610401"/>
          </a:xfrm>
          <a:prstGeom prst="rect">
            <a:avLst/>
          </a:prstGeom>
        </p:spPr>
        <p:txBody>
          <a:bodyPr anchor="b"/>
          <a:lstStyle>
            <a:lvl1pPr algn="ctr"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99" y="4221098"/>
            <a:ext cx="11360803" cy="978001"/>
          </a:xfrm>
          <a:prstGeom prst="rect">
            <a:avLst/>
          </a:prstGeom>
        </p:spPr>
        <p:txBody>
          <a:bodyPr/>
          <a:lstStyle>
            <a:lvl1pPr marL="457189" indent="-304792" algn="ctr">
              <a:lnSpc>
                <a:spcPct val="100000"/>
              </a:lnSpc>
              <a:buClrTx/>
              <a:buSzTx/>
              <a:buFontTx/>
              <a:buNone/>
              <a:defRPr sz="3200"/>
            </a:lvl1pPr>
            <a:lvl2pPr marL="457189" indent="338658" algn="ctr">
              <a:lnSpc>
                <a:spcPct val="100000"/>
              </a:lnSpc>
              <a:buClrTx/>
              <a:buSzTx/>
              <a:buFontTx/>
              <a:buNone/>
              <a:defRPr sz="3200"/>
            </a:lvl2pPr>
            <a:lvl3pPr marL="457189" indent="948243" algn="ctr">
              <a:lnSpc>
                <a:spcPct val="100000"/>
              </a:lnSpc>
              <a:buClrTx/>
              <a:buSzTx/>
              <a:buFontTx/>
              <a:buNone/>
              <a:defRPr sz="3200"/>
            </a:lvl3pPr>
            <a:lvl4pPr marL="457189" indent="1557828" algn="ctr">
              <a:lnSpc>
                <a:spcPct val="100000"/>
              </a:lnSpc>
              <a:buClrTx/>
              <a:buSzTx/>
              <a:buFontTx/>
              <a:buNone/>
              <a:defRPr sz="3200"/>
            </a:lvl4pPr>
            <a:lvl5pPr marL="457189" indent="2167412" algn="ctr">
              <a:lnSpc>
                <a:spcPct val="100000"/>
              </a:lnSpc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10984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bg>
      <p:bgPr>
        <a:solidFill>
          <a:srgbClr val="428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15599" y="3307400"/>
            <a:ext cx="10819203" cy="3261201"/>
          </a:xfrm>
          <a:prstGeom prst="rect">
            <a:avLst/>
          </a:prstGeom>
        </p:spPr>
        <p:txBody>
          <a:bodyPr anchor="b"/>
          <a:lstStyle>
            <a:lvl1pPr>
              <a:defRPr sz="906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784158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33609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99" y="1536633"/>
            <a:ext cx="5333203" cy="4555200"/>
          </a:xfrm>
          <a:prstGeom prst="rect">
            <a:avLst/>
          </a:prstGeom>
        </p:spPr>
        <p:txBody>
          <a:bodyPr/>
          <a:lstStyle>
            <a:lvl1pPr indent="-423323">
              <a:buSzPts val="1400"/>
              <a:defRPr sz="1867"/>
            </a:lvl1pPr>
            <a:lvl2pPr marL="1286901" indent="-474121">
              <a:buSzPts val="1400"/>
              <a:defRPr sz="1867"/>
            </a:lvl2pPr>
            <a:lvl3pPr marL="1896486" indent="-474121">
              <a:buSzPts val="1400"/>
              <a:defRPr sz="1867"/>
            </a:lvl3pPr>
            <a:lvl4pPr marL="2506071" indent="-474121">
              <a:buSzPts val="1400"/>
              <a:defRPr sz="1867"/>
            </a:lvl4pPr>
            <a:lvl5pPr marL="3115655" indent="-474121">
              <a:buSzPts val="1400"/>
              <a:defRPr sz="18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Google Shape;24;p5"/>
          <p:cNvSpPr txBox="1">
            <a:spLocks noGrp="1"/>
          </p:cNvSpPr>
          <p:nvPr>
            <p:ph type="body" sz="half" idx="13"/>
          </p:nvPr>
        </p:nvSpPr>
        <p:spPr>
          <a:xfrm>
            <a:off x="6443199" y="1536633"/>
            <a:ext cx="5333203" cy="4555200"/>
          </a:xfrm>
          <a:prstGeom prst="rect">
            <a:avLst/>
          </a:prstGeom>
        </p:spPr>
        <p:txBody>
          <a:bodyPr/>
          <a:lstStyle>
            <a:lvl1pPr indent="-423323">
              <a:buSzPts val="1400"/>
              <a:defRPr sz="1400"/>
            </a:lvl1pPr>
          </a:lstStyle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87366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31528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15600" y="842400"/>
            <a:ext cx="3744001" cy="1007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600" y="1987833"/>
            <a:ext cx="3744001" cy="4104001"/>
          </a:xfrm>
          <a:prstGeom prst="rect">
            <a:avLst/>
          </a:prstGeom>
        </p:spPr>
        <p:txBody>
          <a:bodyPr/>
          <a:lstStyle>
            <a:lvl1pPr indent="-406390">
              <a:buSzPts val="1200"/>
              <a:defRPr sz="1600"/>
            </a:lvl1pPr>
            <a:lvl2pPr marL="1219170" indent="-406390">
              <a:buSzPts val="1200"/>
              <a:defRPr sz="1600"/>
            </a:lvl2pPr>
            <a:lvl3pPr marL="1828754" indent="-406390">
              <a:buSzPts val="1200"/>
              <a:defRPr sz="1600"/>
            </a:lvl3pPr>
            <a:lvl4pPr marL="2438339" indent="-406390">
              <a:buSzPts val="1200"/>
              <a:defRPr sz="1600"/>
            </a:lvl4pPr>
            <a:lvl5pPr marL="3047924" indent="-406390">
              <a:buSzPts val="1200"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43425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578400" cy="5454401"/>
          </a:xfrm>
          <a:prstGeom prst="rect">
            <a:avLst/>
          </a:prstGeom>
        </p:spPr>
        <p:txBody>
          <a:bodyPr anchor="ctr"/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19030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37;p9"/>
          <p:cNvSpPr/>
          <p:nvPr/>
        </p:nvSpPr>
        <p:spPr>
          <a:xfrm>
            <a:off x="6096000" y="133"/>
            <a:ext cx="6096000" cy="6858001"/>
          </a:xfrm>
          <a:prstGeom prst="rect">
            <a:avLst/>
          </a:prstGeom>
          <a:solidFill>
            <a:srgbClr val="4285F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2400"/>
          </a:p>
        </p:txBody>
      </p:sp>
      <p:sp>
        <p:nvSpPr>
          <p:cNvPr id="74" name="Google Shape;38;p9"/>
          <p:cNvSpPr/>
          <p:nvPr/>
        </p:nvSpPr>
        <p:spPr>
          <a:xfrm>
            <a:off x="6706234" y="5994001"/>
            <a:ext cx="624401" cy="1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0" tIns="0" rIns="0" bIns="0"/>
          <a:lstStyle/>
          <a:p>
            <a:endParaRPr sz="2400"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354000" y="1834131"/>
            <a:ext cx="5393600" cy="2069203"/>
          </a:xfrm>
          <a:prstGeom prst="rect">
            <a:avLst/>
          </a:prstGeom>
        </p:spPr>
        <p:txBody>
          <a:bodyPr anchor="b"/>
          <a:lstStyle>
            <a:lvl1pPr algn="ctr">
              <a:defRPr sz="5067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4000" y="3974834"/>
            <a:ext cx="5393600" cy="1794001"/>
          </a:xfrm>
          <a:prstGeom prst="rect">
            <a:avLst/>
          </a:prstGeom>
        </p:spPr>
        <p:txBody>
          <a:bodyPr/>
          <a:lstStyle>
            <a:lvl1pPr marL="457189" indent="-304792" algn="ctr">
              <a:lnSpc>
                <a:spcPct val="100000"/>
              </a:lnSpc>
              <a:buClrTx/>
              <a:buSzTx/>
              <a:buFontTx/>
              <a:buNone/>
            </a:lvl1pPr>
            <a:lvl2pPr marL="457189" indent="338658" algn="ctr">
              <a:lnSpc>
                <a:spcPct val="100000"/>
              </a:lnSpc>
              <a:buClrTx/>
              <a:buSzTx/>
              <a:buFontTx/>
              <a:buNone/>
            </a:lvl2pPr>
            <a:lvl3pPr marL="457189" indent="948243" algn="ctr">
              <a:lnSpc>
                <a:spcPct val="100000"/>
              </a:lnSpc>
              <a:buClrTx/>
              <a:buSzTx/>
              <a:buFontTx/>
              <a:buNone/>
            </a:lvl3pPr>
            <a:lvl4pPr marL="457189" indent="1557828" algn="ctr">
              <a:lnSpc>
                <a:spcPct val="100000"/>
              </a:lnSpc>
              <a:buClrTx/>
              <a:buSzTx/>
              <a:buFontTx/>
              <a:buNone/>
            </a:lvl4pPr>
            <a:lvl5pPr marL="457189" indent="2167412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Google Shape;41;p9"/>
          <p:cNvSpPr txBox="1">
            <a:spLocks noGrp="1"/>
          </p:cNvSpPr>
          <p:nvPr>
            <p:ph type="body" sz="half" idx="13"/>
          </p:nvPr>
        </p:nvSpPr>
        <p:spPr>
          <a:xfrm>
            <a:off x="6586000" y="965600"/>
            <a:ext cx="5116000" cy="4926801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63688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25999" y="5644966"/>
            <a:ext cx="7998403" cy="798401"/>
          </a:xfrm>
          <a:prstGeom prst="rect">
            <a:avLst/>
          </a:prstGeom>
        </p:spPr>
        <p:txBody>
          <a:bodyPr anchor="ctr"/>
          <a:lstStyle>
            <a:lvl1pPr marL="304792" indent="0">
              <a:lnSpc>
                <a:spcPct val="100000"/>
              </a:lnSpc>
              <a:buClrTx/>
              <a:buSzTx/>
              <a:buFontTx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27689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415599" y="1557234"/>
            <a:ext cx="11360803" cy="2640001"/>
          </a:xfrm>
          <a:prstGeom prst="rect">
            <a:avLst/>
          </a:prstGeom>
        </p:spPr>
        <p:txBody>
          <a:bodyPr anchor="ctr"/>
          <a:lstStyle>
            <a:lvl1pPr algn="ctr">
              <a:defRPr sz="14666">
                <a:solidFill>
                  <a:srgbClr val="4285F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99" y="4299001"/>
            <a:ext cx="11360803" cy="1428801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79541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03845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71D1EC-3276-A744-A795-A7B917633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61ACD-4FEA-E64A-87AE-1F76854A8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C2E94-A03C-E940-A942-E7308A54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3CB97-FB24-8549-A014-E5DCAEAFE43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4632D-7AE5-CC49-833A-9284ED292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026B1-85B7-724A-9988-1EDEE7BC8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12A1F-BF5E-EE4C-AA72-65353A0E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7098" y="6285145"/>
            <a:ext cx="441114" cy="389754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333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170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med"/>
  <p:txStyles>
    <p:titleStyle>
      <a:lvl1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accent3"/>
          </a:solidFill>
          <a:uFillTx/>
          <a:latin typeface="Alfa Slab One"/>
          <a:ea typeface="Alfa Slab One"/>
          <a:cs typeface="Alfa Slab One"/>
          <a:sym typeface="Alfa Slab One"/>
        </a:defRPr>
      </a:lvl1pPr>
      <a:lvl2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accent3"/>
          </a:solidFill>
          <a:uFillTx/>
          <a:latin typeface="Alfa Slab One"/>
          <a:ea typeface="Alfa Slab One"/>
          <a:cs typeface="Alfa Slab One"/>
          <a:sym typeface="Alfa Slab One"/>
        </a:defRPr>
      </a:lvl2pPr>
      <a:lvl3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accent3"/>
          </a:solidFill>
          <a:uFillTx/>
          <a:latin typeface="Alfa Slab One"/>
          <a:ea typeface="Alfa Slab One"/>
          <a:cs typeface="Alfa Slab One"/>
          <a:sym typeface="Alfa Slab One"/>
        </a:defRPr>
      </a:lvl3pPr>
      <a:lvl4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accent3"/>
          </a:solidFill>
          <a:uFillTx/>
          <a:latin typeface="Alfa Slab One"/>
          <a:ea typeface="Alfa Slab One"/>
          <a:cs typeface="Alfa Slab One"/>
          <a:sym typeface="Alfa Slab One"/>
        </a:defRPr>
      </a:lvl4pPr>
      <a:lvl5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accent3"/>
          </a:solidFill>
          <a:uFillTx/>
          <a:latin typeface="Alfa Slab One"/>
          <a:ea typeface="Alfa Slab One"/>
          <a:cs typeface="Alfa Slab One"/>
          <a:sym typeface="Alfa Slab One"/>
        </a:defRPr>
      </a:lvl5pPr>
      <a:lvl6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accent3"/>
          </a:solidFill>
          <a:uFillTx/>
          <a:latin typeface="Alfa Slab One"/>
          <a:ea typeface="Alfa Slab One"/>
          <a:cs typeface="Alfa Slab One"/>
          <a:sym typeface="Alfa Slab One"/>
        </a:defRPr>
      </a:lvl6pPr>
      <a:lvl7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accent3"/>
          </a:solidFill>
          <a:uFillTx/>
          <a:latin typeface="Alfa Slab One"/>
          <a:ea typeface="Alfa Slab One"/>
          <a:cs typeface="Alfa Slab One"/>
          <a:sym typeface="Alfa Slab One"/>
        </a:defRPr>
      </a:lvl7pPr>
      <a:lvl8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accent3"/>
          </a:solidFill>
          <a:uFillTx/>
          <a:latin typeface="Alfa Slab One"/>
          <a:ea typeface="Alfa Slab One"/>
          <a:cs typeface="Alfa Slab One"/>
          <a:sym typeface="Alfa Slab One"/>
        </a:defRPr>
      </a:lvl8pPr>
      <a:lvl9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accent3"/>
          </a:solidFill>
          <a:uFillTx/>
          <a:latin typeface="Alfa Slab One"/>
          <a:ea typeface="Alfa Slab One"/>
          <a:cs typeface="Alfa Slab One"/>
          <a:sym typeface="Alfa Slab One"/>
        </a:defRPr>
      </a:lvl9pPr>
    </p:titleStyle>
    <p:bodyStyle>
      <a:lvl1pPr marL="609585" marR="0" indent="-457189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Helvetica"/>
        <a:buChar char="●"/>
        <a:tabLst/>
        <a:defRPr sz="2400" b="0" i="0" u="none" strike="noStrike" cap="none" spc="0" baseline="0">
          <a:solidFill>
            <a:srgbClr val="666666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40118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Helvetica"/>
        <a:buChar char="○"/>
        <a:tabLst/>
        <a:defRPr sz="2400" b="0" i="0" u="none" strike="noStrike" cap="none" spc="0" baseline="0">
          <a:solidFill>
            <a:srgbClr val="666666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1949703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Helvetica"/>
        <a:buChar char="■"/>
        <a:tabLst/>
        <a:defRPr sz="2400" b="0" i="0" u="none" strike="noStrike" cap="none" spc="0" baseline="0">
          <a:solidFill>
            <a:srgbClr val="666666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559288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Helvetica"/>
        <a:buChar char="●"/>
        <a:tabLst/>
        <a:defRPr sz="2400" b="0" i="0" u="none" strike="noStrike" cap="none" spc="0" baseline="0">
          <a:solidFill>
            <a:srgbClr val="666666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168873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Helvetica"/>
        <a:buChar char="○"/>
        <a:tabLst/>
        <a:defRPr sz="2400" b="0" i="0" u="none" strike="noStrike" cap="none" spc="0" baseline="0">
          <a:solidFill>
            <a:srgbClr val="666666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3778458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Helvetica"/>
        <a:buChar char="■"/>
        <a:tabLst/>
        <a:defRPr sz="2400" b="0" i="0" u="none" strike="noStrike" cap="none" spc="0" baseline="0">
          <a:solidFill>
            <a:srgbClr val="666666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388042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Helvetica"/>
        <a:buChar char="●"/>
        <a:tabLst/>
        <a:defRPr sz="2400" b="0" i="0" u="none" strike="noStrike" cap="none" spc="0" baseline="0">
          <a:solidFill>
            <a:srgbClr val="666666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4997627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Helvetica"/>
        <a:buChar char="○"/>
        <a:tabLst/>
        <a:defRPr sz="2400" b="0" i="0" u="none" strike="noStrike" cap="none" spc="0" baseline="0">
          <a:solidFill>
            <a:srgbClr val="666666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5607212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800"/>
        <a:buFont typeface="Helvetica"/>
        <a:buChar char="■"/>
        <a:tabLst/>
        <a:defRPr sz="2400" b="0" i="0" u="none" strike="noStrike" cap="none" spc="0" baseline="0">
          <a:solidFill>
            <a:srgbClr val="666666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1pPr>
      <a:lvl2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2pPr>
      <a:lvl3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3pPr>
      <a:lvl4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4pPr>
      <a:lvl5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5pPr>
      <a:lvl6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6pPr>
      <a:lvl7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7pPr>
      <a:lvl8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8pPr>
      <a:lvl9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sera.org/lecture/language-processing/perplexity-is-our-model-surprised-with-a-real-text-hw9Z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ilopezfr/gpt-2/blob/master/gpt-2-playground_.ipynb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s://talktotransformer.com/" TargetMode="External"/><Relationship Id="rId9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abnine.com/" TargetMode="External"/><Relationship Id="rId2" Type="http://schemas.openxmlformats.org/officeDocument/2006/relationships/hyperlink" Target="https://transformer.huggingface.co/doc/gpt2-large" TargetMode="Externa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jalammar.github.io/illustrated-gpt2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jalammar.github.io/illustrated-gpt2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github.com/openai/gpt-2/blob/master/src/model.py#L123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github.com/openai/gpt-2/blob/master/src/model.py#L25" TargetMode="External"/><Relationship Id="rId4" Type="http://schemas.openxmlformats.org/officeDocument/2006/relationships/hyperlink" Target="https://www.wolframalpha.com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VIDIA/Megatron-LM" TargetMode="External"/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microsoft.com/en-us/research/blog/turing-nlg-a-17-billion-parameter-language-model-by-microsoft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er.huggingface.co/doc/gpt2-large" TargetMode="External"/><Relationship Id="rId2" Type="http://schemas.openxmlformats.org/officeDocument/2006/relationships/hyperlink" Target="https://talktotransformer.com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olab.research.google.com/github/ilopezfr/gpt-2/blob/master/gpt-2-playground_.ipynb" TargetMode="External"/><Relationship Id="rId5" Type="http://schemas.openxmlformats.org/officeDocument/2006/relationships/hyperlink" Target="http://jalammar.github.io/illustrated-gpt2/" TargetMode="External"/><Relationship Id="rId4" Type="http://schemas.openxmlformats.org/officeDocument/2006/relationships/hyperlink" Target="https://github.com/openai/gpt-2/blob/master/src/model.py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ihangdai/xlnet/blob/master/misc/slides.pdf" TargetMode="External"/><Relationship Id="rId2" Type="http://schemas.openxmlformats.org/officeDocument/2006/relationships/hyperlink" Target="https://mlexplained.com/2019/06/30/paper-dissected-xlnet-generalized-autoregressive-pretraining-for-language-understanding-explained/" TargetMode="Externa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01E1-53F8-394D-A559-FE5F948D3F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BERT: Pre-training of Deep Bidirectional Transformers for Language Understanding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294CC-6B3B-3548-A09F-648D459920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Devlin et. al., 2018 (Google AI Language)</a:t>
            </a:r>
          </a:p>
          <a:p>
            <a:pPr algn="ctr"/>
            <a:r>
              <a:rPr lang="en-US" dirty="0"/>
              <a:t>Manav </a:t>
            </a:r>
            <a:r>
              <a:rPr lang="en-US" dirty="0" err="1"/>
              <a:t>Mehra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5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6B5A-7B03-7541-BD30-B2BEF9EE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809" y="624110"/>
            <a:ext cx="9914803" cy="1280890"/>
          </a:xfrm>
        </p:spPr>
        <p:txBody>
          <a:bodyPr/>
          <a:lstStyle/>
          <a:p>
            <a:r>
              <a:rPr lang="en-US" dirty="0"/>
              <a:t>Fine-Tuning BERT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9953F-5DED-BA4D-85E9-A0FEC8EB3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891" y="2133600"/>
            <a:ext cx="9779721" cy="3777622"/>
          </a:xfrm>
        </p:spPr>
        <p:txBody>
          <a:bodyPr/>
          <a:lstStyle/>
          <a:p>
            <a:r>
              <a:rPr lang="en-US" sz="2000" dirty="0"/>
              <a:t>Straightforward</a:t>
            </a:r>
          </a:p>
          <a:p>
            <a:r>
              <a:rPr lang="en-US" sz="2000" dirty="0"/>
              <a:t>Simply plug in the specific input-output pairs and fine-tune all the parameters</a:t>
            </a:r>
          </a:p>
          <a:p>
            <a:r>
              <a:rPr lang="en-US" sz="2000" dirty="0"/>
              <a:t>Most model hyper-parameters are same as in pre-training except</a:t>
            </a:r>
          </a:p>
          <a:p>
            <a:pPr lvl="1"/>
            <a:r>
              <a:rPr lang="en-US" sz="2000" dirty="0"/>
              <a:t>Batch-Size </a:t>
            </a:r>
          </a:p>
          <a:p>
            <a:pPr lvl="1"/>
            <a:r>
              <a:rPr lang="en-US" sz="2000" dirty="0"/>
              <a:t>Learning Rate</a:t>
            </a:r>
          </a:p>
          <a:p>
            <a:pPr lvl="1"/>
            <a:r>
              <a:rPr lang="en-US" sz="2000" dirty="0"/>
              <a:t>Number of Training epochs</a:t>
            </a:r>
          </a:p>
          <a:p>
            <a:r>
              <a:rPr lang="en-US" sz="2000" dirty="0"/>
              <a:t>Dropout Probability – 0.1</a:t>
            </a:r>
          </a:p>
          <a:p>
            <a:r>
              <a:rPr lang="en-US" sz="2000" dirty="0"/>
              <a:t>Large data sets are far less sensitive to hyper-parameter choice.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4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8E85F-709B-C444-8445-1180D029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Fine-Tuning BERT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CD24F2-0EE8-4E81-8D46-82710045D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/>
              <a:t>Preprocess the data in the format BERT was trained</a:t>
            </a:r>
          </a:p>
          <a:p>
            <a:r>
              <a:rPr lang="en-US" dirty="0"/>
              <a:t>Fine-tune parameters to get the best performance.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371629-6188-FA44-861C-98FB0D8C0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543" y="2136510"/>
            <a:ext cx="6953577" cy="2259912"/>
          </a:xfrm>
          <a:prstGeom prst="rect">
            <a:avLst/>
          </a:pr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49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5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6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8" name="Rectangle 40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42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FFEAB6-9C8F-064F-B8FC-F54BE31B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Comparison of BERT and OpenAI GPT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53F949-4564-6F49-BCA5-325952CB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640080"/>
            <a:ext cx="7169622" cy="3602736"/>
          </a:xfrm>
          <a:prstGeom prst="rect">
            <a:avLst/>
          </a:prstGeom>
        </p:spPr>
      </p:pic>
      <p:sp>
        <p:nvSpPr>
          <p:cNvPr id="73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8704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9674-7D08-C64F-8888-4AB4E94E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D8516-550A-C44C-94AF-8F86BDA0D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0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91D015-BD83-714D-8530-1BE8BD47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3979877"/>
            <a:ext cx="8911687" cy="778589"/>
          </a:xfrm>
        </p:spPr>
        <p:txBody>
          <a:bodyPr anchor="b">
            <a:normAutofit/>
          </a:bodyPr>
          <a:lstStyle/>
          <a:p>
            <a:r>
              <a:rPr lang="en-US" sz="2800" dirty="0"/>
              <a:t>Experiments</a:t>
            </a: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4" descr="A close up of a receipt&#10;&#10;Description automatically generated">
            <a:extLst>
              <a:ext uri="{FF2B5EF4-FFF2-40B4-BE49-F238E27FC236}">
                <a16:creationId xmlns:a16="http://schemas.microsoft.com/office/drawing/2014/main" id="{599DB3B6-4658-814A-885E-DB58C4DBA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277932"/>
            <a:ext cx="4312920" cy="403258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B3BFF5-903C-D140-A4D6-F04C59409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832" y="1446666"/>
            <a:ext cx="7324448" cy="1702934"/>
          </a:xfrm>
          <a:prstGeom prst="rect">
            <a:avLst/>
          </a:prstGeom>
        </p:spPr>
      </p:pic>
      <p:sp>
        <p:nvSpPr>
          <p:cNvPr id="27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6176-DAAA-8945-BB49-59672ADEE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4845585"/>
            <a:ext cx="8915400" cy="1280890"/>
          </a:xfrm>
        </p:spPr>
        <p:txBody>
          <a:bodyPr>
            <a:normAutofit/>
          </a:bodyPr>
          <a:lstStyle/>
          <a:p>
            <a:r>
              <a:rPr lang="en-US" sz="2000" dirty="0"/>
              <a:t>GLUE - Includes many datasets  - MNLI, QQP, QNLI etc.</a:t>
            </a:r>
          </a:p>
          <a:p>
            <a:r>
              <a:rPr lang="en-US" sz="2000" dirty="0"/>
              <a:t>Stanford Question Answering Dataset.</a:t>
            </a:r>
          </a:p>
        </p:txBody>
      </p:sp>
    </p:spTree>
    <p:extLst>
      <p:ext uri="{BB962C8B-B14F-4D97-AF65-F5344CB8AC3E}">
        <p14:creationId xmlns:p14="http://schemas.microsoft.com/office/powerpoint/2010/main" val="122066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7518-17AB-E343-B825-D2C37924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1D159-860B-0B4A-9DFA-6EBEE905E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</a:t>
            </a:r>
          </a:p>
          <a:p>
            <a:pPr lvl="1"/>
            <a:r>
              <a:rPr lang="en-US" dirty="0"/>
              <a:t>Effect of Pre-Training Tasks</a:t>
            </a:r>
          </a:p>
          <a:p>
            <a:pPr lvl="1"/>
            <a:r>
              <a:rPr lang="en-US" dirty="0"/>
              <a:t>Effect of Model Sizes</a:t>
            </a:r>
          </a:p>
          <a:p>
            <a:pPr lvl="1"/>
            <a:r>
              <a:rPr lang="en-US" dirty="0"/>
              <a:t>Feature-based approach with BERT</a:t>
            </a:r>
          </a:p>
        </p:txBody>
      </p:sp>
    </p:spTree>
    <p:extLst>
      <p:ext uri="{BB962C8B-B14F-4D97-AF65-F5344CB8AC3E}">
        <p14:creationId xmlns:p14="http://schemas.microsoft.com/office/powerpoint/2010/main" val="2821333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29698-1750-B34F-8498-838A52FA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 dirty="0"/>
              <a:t>Effect of Pre-Training Tasks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63C2C-DEDC-CF43-9018-E3AA3E7DB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en-US" dirty="0"/>
              <a:t>Next Sentence Prediction (NSP) pre-training is important for sentence-pair classification task</a:t>
            </a:r>
          </a:p>
          <a:p>
            <a:r>
              <a:rPr lang="en-US" dirty="0"/>
              <a:t>Bidirectionality (using MLM) contributes significantly to the performance improvement.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38D53B-F375-0144-A9E0-BEDDCF4DC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16" y="2069622"/>
            <a:ext cx="5451627" cy="2398715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54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464FD-609F-634C-BD94-7AB78D85C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Effect of Model Size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90AE2-DF4C-2445-A22B-EB5328AB6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/>
              <a:t>Bigger Model sizes are better even for small scale tasks.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239938-76C2-D743-8516-67D203957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543" y="1449845"/>
            <a:ext cx="6953577" cy="3633243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54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0909B-92D2-474E-9481-3083C9F31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Feature-based Approach with BERT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A78E75-C3A0-4F05-A511-570E9FE0F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F31F6B-1FCE-E94F-8F78-CF1E7ADD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90" y="640080"/>
            <a:ext cx="6888882" cy="5252773"/>
          </a:xfrm>
          <a:prstGeom prst="rect">
            <a:avLst/>
          </a:prstGeom>
        </p:spPr>
      </p:pic>
      <p:sp>
        <p:nvSpPr>
          <p:cNvPr id="16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76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8682A-EC7A-924C-8CEF-0A435F56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DB9CC-A1FB-824B-97DB-A24B3A08A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Unsupervised pre-training (pre-training language model) is increasingly adopted in many NLP tasks.</a:t>
            </a:r>
          </a:p>
          <a:p>
            <a:r>
              <a:rPr lang="en-US" dirty="0"/>
              <a:t>Major contribution of the paper is to propose a deep bidirectional architecture from Transformer</a:t>
            </a:r>
          </a:p>
          <a:p>
            <a:pPr lvl="1"/>
            <a:r>
              <a:rPr lang="en-US" dirty="0"/>
              <a:t>Advance state-of-the-art for many important NLP tasks.</a:t>
            </a:r>
          </a:p>
        </p:txBody>
      </p:sp>
    </p:spTree>
    <p:extLst>
      <p:ext uri="{BB962C8B-B14F-4D97-AF65-F5344CB8AC3E}">
        <p14:creationId xmlns:p14="http://schemas.microsoft.com/office/powerpoint/2010/main" val="209530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9E96-31B8-4C4C-A490-E2C3A5F5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E0277-90CF-4444-B5FC-92BEAE304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Main Ideas</a:t>
            </a:r>
          </a:p>
          <a:p>
            <a:r>
              <a:rPr lang="en-US" dirty="0"/>
              <a:t>BERT</a:t>
            </a:r>
          </a:p>
          <a:p>
            <a:r>
              <a:rPr lang="en-US" dirty="0"/>
              <a:t>Experiments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43285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73A1-24F4-5B4F-94ED-3FE51BD6A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7200" dirty="0" err="1"/>
              <a:t>RoBERTa</a:t>
            </a:r>
            <a:r>
              <a:rPr lang="en-US" sz="7200" dirty="0"/>
              <a:t>:</a:t>
            </a:r>
            <a:br>
              <a:rPr lang="en-US" sz="7200" dirty="0"/>
            </a:br>
            <a:r>
              <a:rPr lang="en-US" sz="3600" dirty="0"/>
              <a:t>A Robustly Optimized BERT Pretraining Approach</a:t>
            </a:r>
            <a:br>
              <a:rPr lang="en-US" sz="3600" dirty="0"/>
            </a:br>
            <a:br>
              <a:rPr lang="en-US" sz="2000" dirty="0"/>
            </a:br>
            <a:r>
              <a:rPr lang="en-US" sz="2800" dirty="0"/>
              <a:t>Liu, Y. et al. (Facebook AI)</a:t>
            </a: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EB89D-6E43-694C-984A-703AC9D27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520459"/>
            <a:ext cx="8258176" cy="898652"/>
          </a:xfrm>
        </p:spPr>
        <p:txBody>
          <a:bodyPr anchor="ctr">
            <a:normAutofit/>
          </a:bodyPr>
          <a:lstStyle/>
          <a:p>
            <a:r>
              <a:rPr lang="en-US" dirty="0"/>
              <a:t>Angela Lee</a:t>
            </a:r>
          </a:p>
          <a:p>
            <a:r>
              <a:rPr lang="en-US" dirty="0"/>
              <a:t>CS 546: Machine Learning in NLP (Spring 2020)</a:t>
            </a:r>
          </a:p>
        </p:txBody>
      </p:sp>
    </p:spTree>
    <p:extLst>
      <p:ext uri="{BB962C8B-B14F-4D97-AF65-F5344CB8AC3E}">
        <p14:creationId xmlns:p14="http://schemas.microsoft.com/office/powerpoint/2010/main" val="1887566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00384-C072-9C47-87A4-7224D4429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RoBERTa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C9D9-D864-F545-88D8-F07A89384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6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u="sng" dirty="0"/>
              <a:t>Goal: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Replicate, simplify, and better tune the training of BERT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 better understand the relative performance of the various proposed pretraining methods for language modeling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Optimize BERT pretraining procedure with these main modifications:</a:t>
            </a:r>
          </a:p>
          <a:p>
            <a:pPr lvl="1"/>
            <a:r>
              <a:rPr lang="en-US" sz="2800" dirty="0"/>
              <a:t>Dynamic masking</a:t>
            </a:r>
          </a:p>
          <a:p>
            <a:pPr lvl="1"/>
            <a:r>
              <a:rPr lang="en-US" sz="2800" dirty="0"/>
              <a:t>No next sentence prediction objective</a:t>
            </a:r>
          </a:p>
          <a:p>
            <a:pPr lvl="1"/>
            <a:r>
              <a:rPr lang="en-US" sz="2800" dirty="0"/>
              <a:t>Training on longer sequences</a:t>
            </a:r>
          </a:p>
          <a:p>
            <a:pPr lvl="1"/>
            <a:r>
              <a:rPr lang="en-US" sz="2800" dirty="0"/>
              <a:t>Large mini-batches</a:t>
            </a:r>
          </a:p>
          <a:p>
            <a:pPr lvl="1"/>
            <a:r>
              <a:rPr lang="en-US" sz="2800" dirty="0"/>
              <a:t>Larger byte-level Byte-Pair Encoding (BPE)</a:t>
            </a:r>
          </a:p>
          <a:p>
            <a:pPr lvl="1"/>
            <a:r>
              <a:rPr lang="en-US" sz="2800" dirty="0"/>
              <a:t>Training the model longer</a:t>
            </a:r>
          </a:p>
        </p:txBody>
      </p:sp>
    </p:spTree>
    <p:extLst>
      <p:ext uri="{BB962C8B-B14F-4D97-AF65-F5344CB8AC3E}">
        <p14:creationId xmlns:p14="http://schemas.microsoft.com/office/powerpoint/2010/main" val="10285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A4B9D-F614-EE4D-8EA0-79872D0E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for Pretraining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E466C-917F-1A48-AA81-0C1372F4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BERT-style pretraining relies on large quantities of text</a:t>
            </a:r>
          </a:p>
          <a:p>
            <a:r>
              <a:rPr lang="en-US" dirty="0"/>
              <a:t>5 English-language corpora:</a:t>
            </a:r>
          </a:p>
          <a:p>
            <a:pPr lvl="1"/>
            <a:r>
              <a:rPr lang="en-US" b="1" dirty="0" err="1"/>
              <a:t>BookCorpus</a:t>
            </a:r>
            <a:endParaRPr lang="en-US" b="1" dirty="0"/>
          </a:p>
          <a:p>
            <a:pPr lvl="1"/>
            <a:r>
              <a:rPr lang="en-US" b="1" dirty="0"/>
              <a:t>Wikipedia</a:t>
            </a:r>
          </a:p>
          <a:p>
            <a:pPr lvl="1"/>
            <a:r>
              <a:rPr lang="en-US" b="1" dirty="0"/>
              <a:t>CC-News</a:t>
            </a:r>
            <a:r>
              <a:rPr lang="en-US" dirty="0"/>
              <a:t> (63 million news articles)</a:t>
            </a:r>
          </a:p>
          <a:p>
            <a:pPr lvl="1"/>
            <a:r>
              <a:rPr lang="en-US" b="1" dirty="0" err="1"/>
              <a:t>OpenWebText</a:t>
            </a:r>
            <a:r>
              <a:rPr lang="en-US" dirty="0"/>
              <a:t> (open-source recreation of the </a:t>
            </a:r>
            <a:r>
              <a:rPr lang="en-US" dirty="0" err="1"/>
              <a:t>WebText</a:t>
            </a:r>
            <a:r>
              <a:rPr lang="en-US" dirty="0"/>
              <a:t> corpus—content extracted from URLs shared on Reddit that had &gt;= 3 upvotes)</a:t>
            </a:r>
          </a:p>
          <a:p>
            <a:pPr lvl="1"/>
            <a:r>
              <a:rPr lang="en-US" b="1" dirty="0"/>
              <a:t>Stories</a:t>
            </a:r>
            <a:r>
              <a:rPr lang="en-US" dirty="0"/>
              <a:t> (subset of </a:t>
            </a:r>
            <a:r>
              <a:rPr lang="en-US" dirty="0" err="1"/>
              <a:t>CommonCrawl</a:t>
            </a:r>
            <a:r>
              <a:rPr lang="en-US" dirty="0"/>
              <a:t> data filtered to match the story-like style of Winograd schemas)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7286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B4D957-D617-1242-BA95-D3E242BE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1523878"/>
            <a:ext cx="7837460" cy="38102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Training Procedure 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0CD43-73BF-DF4C-986F-F73856977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89454" y="1523878"/>
            <a:ext cx="2361298" cy="38102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Determining which choices are important for successfully pretraining BERT models</a:t>
            </a:r>
          </a:p>
          <a:p>
            <a:pPr algn="r"/>
            <a:endParaRPr lang="en-US" sz="2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sz="22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Note: fixed model architecture (same configuration as BERT</a:t>
            </a:r>
            <a:r>
              <a:rPr lang="en-US" sz="2200" kern="1200" baseline="-250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BASE</a:t>
            </a:r>
            <a:r>
              <a:rPr lang="en-US" sz="22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5863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837AF-789A-8245-8A33-478DB7F1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vs. Dynamic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A4FAC-293C-1A43-A16D-1B5F826A7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377"/>
            <a:ext cx="5860312" cy="43115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Masking: replacing a random sample of the tokens in the input sequence with [MASK] token</a:t>
            </a:r>
          </a:p>
          <a:p>
            <a:r>
              <a:rPr lang="en-US" b="1" dirty="0"/>
              <a:t>Static masking</a:t>
            </a:r>
            <a:r>
              <a:rPr lang="en-US" dirty="0"/>
              <a:t>: perform masking once during data preprocessing</a:t>
            </a:r>
          </a:p>
          <a:p>
            <a:pPr lvl="1"/>
            <a:r>
              <a:rPr lang="en-US" dirty="0"/>
              <a:t>Note: data is duplicated 10 times so each sequence is masked in 10 different ways over 40 epochs of training</a:t>
            </a:r>
          </a:p>
          <a:p>
            <a:r>
              <a:rPr lang="en-US" b="1" dirty="0"/>
              <a:t>Dynamic masking</a:t>
            </a:r>
            <a:r>
              <a:rPr lang="en-US" dirty="0"/>
              <a:t>: generate the masking pattern every time a sequence is fed to the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F60C1-8390-D74B-B859-0C3C14F96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262" y="2211571"/>
            <a:ext cx="4570228" cy="35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8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1352-DBBF-9941-9CA7-A82F763E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Input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048EF-220B-AC4C-9F44-6194597D9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2" y="1690688"/>
            <a:ext cx="6434137" cy="480218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Segment-pair + Next Sentence Prediction (NSP)</a:t>
            </a:r>
          </a:p>
          <a:p>
            <a:pPr lvl="1"/>
            <a:r>
              <a:rPr lang="en-US" dirty="0"/>
              <a:t>Each input has a pair of segments, which can each contain multiple sentences</a:t>
            </a:r>
          </a:p>
          <a:p>
            <a:r>
              <a:rPr lang="en-US" b="1" dirty="0"/>
              <a:t>Sentence-pair + NSP</a:t>
            </a:r>
          </a:p>
          <a:p>
            <a:pPr lvl="1"/>
            <a:r>
              <a:rPr lang="en-US" dirty="0"/>
              <a:t>Each input contains a pair of sentences (not necessarily contiguous)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Full-sentences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Each input has full sentences sampled contiguously from one or more documents</a:t>
            </a:r>
          </a:p>
          <a:p>
            <a:r>
              <a:rPr lang="en-US" b="1" dirty="0"/>
              <a:t>Doc-sentences</a:t>
            </a:r>
          </a:p>
          <a:p>
            <a:pPr lvl="1"/>
            <a:r>
              <a:rPr lang="en-US" dirty="0"/>
              <a:t>Each input has full sentences sampled contiguously from the same document</a:t>
            </a: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43179-6C37-BA4A-8285-B5ED443ED388}"/>
              </a:ext>
            </a:extLst>
          </p:cNvPr>
          <p:cNvSpPr txBox="1"/>
          <p:nvPr/>
        </p:nvSpPr>
        <p:spPr>
          <a:xfrm>
            <a:off x="6931679" y="1690688"/>
            <a:ext cx="4788744" cy="4508927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individual sentences (Sentence-pair) hurts performance on downstream tasks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Perhaps the model is not able to learn long-range dependencies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Removing the NSP loss matches or slightly improves downstream task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Doc-sentences performs slightly better than Full-sentences</a:t>
            </a:r>
          </a:p>
        </p:txBody>
      </p:sp>
    </p:spTree>
    <p:extLst>
      <p:ext uri="{BB962C8B-B14F-4D97-AF65-F5344CB8AC3E}">
        <p14:creationId xmlns:p14="http://schemas.microsoft.com/office/powerpoint/2010/main" val="34750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99BFB-3E02-D14F-A6C7-848EA7422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A05A8-5099-1A4F-8754-0EC2F1DFA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59533" cy="4667250"/>
          </a:xfrm>
        </p:spPr>
        <p:txBody>
          <a:bodyPr>
            <a:normAutofit/>
          </a:bodyPr>
          <a:lstStyle/>
          <a:p>
            <a:r>
              <a:rPr lang="en-US" dirty="0"/>
              <a:t>Training with a </a:t>
            </a:r>
            <a:r>
              <a:rPr lang="en-US" b="1" dirty="0"/>
              <a:t>large batch sizes</a:t>
            </a:r>
            <a:r>
              <a:rPr lang="en-US" dirty="0"/>
              <a:t> (8K)</a:t>
            </a:r>
            <a:r>
              <a:rPr lang="en-US" b="1" dirty="0"/>
              <a:t> </a:t>
            </a:r>
            <a:r>
              <a:rPr lang="en-US" dirty="0"/>
              <a:t>improves </a:t>
            </a:r>
            <a:r>
              <a:rPr lang="en-US" u="sng" dirty="0"/>
              <a:t>perplexity</a:t>
            </a:r>
            <a:r>
              <a:rPr lang="en-US" dirty="0"/>
              <a:t> for the masked language model objective and end-task accuracy</a:t>
            </a:r>
          </a:p>
          <a:p>
            <a:pPr lvl="1"/>
            <a:r>
              <a:rPr lang="en-US" dirty="0"/>
              <a:t>Perplexity: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Using </a:t>
            </a:r>
            <a:r>
              <a:rPr lang="en-US" i="1" dirty="0"/>
              <a:t>bytes</a:t>
            </a:r>
            <a:r>
              <a:rPr lang="en-US" dirty="0"/>
              <a:t> instead of </a:t>
            </a:r>
            <a:r>
              <a:rPr lang="en-US" i="1" dirty="0"/>
              <a:t>Unicode characters</a:t>
            </a:r>
            <a:r>
              <a:rPr lang="en-US" dirty="0"/>
              <a:t> in </a:t>
            </a:r>
            <a:r>
              <a:rPr lang="en-US" b="1" dirty="0"/>
              <a:t>Byte-Pair Encoding (BPE)</a:t>
            </a:r>
            <a:r>
              <a:rPr lang="en-US" dirty="0"/>
              <a:t> results in slightly worse end-task performance on some tasks</a:t>
            </a:r>
          </a:p>
          <a:p>
            <a:pPr lvl="1"/>
            <a:r>
              <a:rPr lang="en-US" dirty="0"/>
              <a:t>But size of </a:t>
            </a:r>
            <a:r>
              <a:rPr lang="en-US" dirty="0" err="1"/>
              <a:t>subword</a:t>
            </a:r>
            <a:r>
              <a:rPr lang="en-US" dirty="0"/>
              <a:t> vocabulary makes it worth the tradeoff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BB36E-1767-844E-B461-6DA45CA3B2AC}"/>
              </a:ext>
            </a:extLst>
          </p:cNvPr>
          <p:cNvSpPr txBox="1"/>
          <p:nvPr/>
        </p:nvSpPr>
        <p:spPr>
          <a:xfrm>
            <a:off x="4275667" y="6492875"/>
            <a:ext cx="8111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on perplexity: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https://www.coursera.org/lecture/language-processing/perplexity-is-our-model-surprised-with-a-real-text-hw9ZI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794BB-00C5-494D-9C34-245C984B4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0" y="2889250"/>
            <a:ext cx="4318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7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7B84-D9CB-9C42-945C-B1ED5D12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89876-7A9F-3D43-B71A-589F2C627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520" y="1315452"/>
            <a:ext cx="5840959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18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FE677-7358-1649-BF2E-90BCDDD2A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158"/>
            <a:ext cx="2776870" cy="2579486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on</a:t>
            </a:r>
            <a:br>
              <a:rPr lang="en-US" dirty="0"/>
            </a:br>
            <a:r>
              <a:rPr lang="en-US" dirty="0"/>
              <a:t>Dataset Size</a:t>
            </a:r>
            <a:br>
              <a:rPr lang="en-US" dirty="0"/>
            </a:br>
            <a:r>
              <a:rPr lang="en-US" dirty="0"/>
              <a:t>and Training</a:t>
            </a:r>
            <a:br>
              <a:rPr lang="en-US" dirty="0"/>
            </a:br>
            <a:r>
              <a:rPr lang="en-US" dirty="0"/>
              <a:t>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372A9-EA76-C448-ABB0-B0BB34AD2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18561"/>
            <a:ext cx="10515600" cy="2274313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u="sng" dirty="0"/>
              <a:t>Key Takeaways: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</a:rPr>
              <a:t>RoBERTa</a:t>
            </a:r>
            <a:r>
              <a:rPr lang="en-US" sz="2400" dirty="0">
                <a:solidFill>
                  <a:srgbClr val="C00000"/>
                </a:solidFill>
              </a:rPr>
              <a:t> provides a large improvement over the BERT</a:t>
            </a:r>
            <a:r>
              <a:rPr lang="en-US" sz="2400" baseline="-25000" dirty="0">
                <a:solidFill>
                  <a:srgbClr val="C00000"/>
                </a:solidFill>
              </a:rPr>
              <a:t>LARGE </a:t>
            </a:r>
            <a:r>
              <a:rPr lang="en-US" sz="2400" dirty="0">
                <a:solidFill>
                  <a:srgbClr val="C00000"/>
                </a:solidFill>
              </a:rPr>
              <a:t>results, reaffirming the importance of the design choices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Adding more data (and increasing diversity) improves performance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Pretraining </a:t>
            </a:r>
            <a:r>
              <a:rPr lang="en-US" sz="2400" dirty="0" err="1">
                <a:solidFill>
                  <a:schemeClr val="accent1"/>
                </a:solidFill>
              </a:rPr>
              <a:t>RoBERTa</a:t>
            </a:r>
            <a:r>
              <a:rPr lang="en-US" sz="2400" dirty="0">
                <a:solidFill>
                  <a:schemeClr val="accent1"/>
                </a:solidFill>
              </a:rPr>
              <a:t> for a larger number of steps results in better performance than state-of-the-art competitors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FC6C7-3586-3843-B26A-26589786C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6" r="5803"/>
          <a:stretch/>
        </p:blipFill>
        <p:spPr>
          <a:xfrm>
            <a:off x="3806456" y="256270"/>
            <a:ext cx="8059479" cy="42673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F01DB1-A97D-724B-BF0C-B66D27C58E09}"/>
              </a:ext>
            </a:extLst>
          </p:cNvPr>
          <p:cNvSpPr/>
          <p:nvPr/>
        </p:nvSpPr>
        <p:spPr>
          <a:xfrm>
            <a:off x="4204586" y="1623691"/>
            <a:ext cx="7340600" cy="314483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5E3A2-4F8A-EF4F-A62F-89C6062AE37E}"/>
              </a:ext>
            </a:extLst>
          </p:cNvPr>
          <p:cNvSpPr/>
          <p:nvPr/>
        </p:nvSpPr>
        <p:spPr>
          <a:xfrm>
            <a:off x="4204586" y="3153644"/>
            <a:ext cx="7340600" cy="25616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A7499B-6B74-4D49-A70C-656520AD7426}"/>
              </a:ext>
            </a:extLst>
          </p:cNvPr>
          <p:cNvSpPr/>
          <p:nvPr/>
        </p:nvSpPr>
        <p:spPr>
          <a:xfrm>
            <a:off x="4204586" y="3962398"/>
            <a:ext cx="7340600" cy="25616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76E9D-8AA8-CF45-BEED-A67E30B507CC}"/>
              </a:ext>
            </a:extLst>
          </p:cNvPr>
          <p:cNvSpPr/>
          <p:nvPr/>
        </p:nvSpPr>
        <p:spPr>
          <a:xfrm>
            <a:off x="4204586" y="2243277"/>
            <a:ext cx="7340600" cy="49121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BFC597EC-D4A2-7747-B897-5EDDD9A90BBC}"/>
              </a:ext>
            </a:extLst>
          </p:cNvPr>
          <p:cNvSpPr/>
          <p:nvPr/>
        </p:nvSpPr>
        <p:spPr>
          <a:xfrm>
            <a:off x="11545186" y="1490133"/>
            <a:ext cx="191386" cy="753144"/>
          </a:xfrm>
          <a:prstGeom prst="rightBracke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B4D957-D617-1242-BA95-D3E242BE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1523878"/>
            <a:ext cx="7837460" cy="38102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dirty="0"/>
              <a:t>Benchmark Evaluation</a:t>
            </a:r>
            <a:endParaRPr lang="en-US" sz="8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CBFCED2-3865-9F49-BAC4-3E45529B829E}"/>
              </a:ext>
            </a:extLst>
          </p:cNvPr>
          <p:cNvSpPr txBox="1">
            <a:spLocks/>
          </p:cNvSpPr>
          <p:nvPr/>
        </p:nvSpPr>
        <p:spPr>
          <a:xfrm>
            <a:off x="8016948" y="1439272"/>
            <a:ext cx="3333803" cy="3979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General Language Understanding Evaluation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Stanford Question Answering Dataset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RACE: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Comprehension from Examinations</a:t>
            </a:r>
          </a:p>
        </p:txBody>
      </p:sp>
    </p:spTree>
    <p:extLst>
      <p:ext uri="{BB962C8B-B14F-4D97-AF65-F5344CB8AC3E}">
        <p14:creationId xmlns:p14="http://schemas.microsoft.com/office/powerpoint/2010/main" val="1482814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F92D-DACE-C54E-8B17-103DA013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465" y="624110"/>
            <a:ext cx="9977148" cy="128089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E8BE8-A48D-D64F-AD7F-03E1B0CE9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945" y="2133599"/>
            <a:ext cx="10070667" cy="4184073"/>
          </a:xfrm>
        </p:spPr>
        <p:txBody>
          <a:bodyPr>
            <a:normAutofit/>
          </a:bodyPr>
          <a:lstStyle/>
          <a:p>
            <a:r>
              <a:rPr lang="en-US" dirty="0"/>
              <a:t>Language Model Pre-training has been shown to improve many NLP tasks which include both sentence-level and token-level tasks. </a:t>
            </a:r>
          </a:p>
          <a:p>
            <a:r>
              <a:rPr lang="en-US" dirty="0"/>
              <a:t>Existing Techniques-</a:t>
            </a:r>
          </a:p>
          <a:p>
            <a:pPr lvl="1"/>
            <a:r>
              <a:rPr lang="en-US" sz="1800" dirty="0" err="1"/>
              <a:t>ELMo</a:t>
            </a:r>
            <a:endParaRPr lang="en-US" sz="1800" dirty="0"/>
          </a:p>
          <a:p>
            <a:pPr lvl="1"/>
            <a:r>
              <a:rPr lang="en-US" sz="1800" dirty="0" err="1"/>
              <a:t>OpenAI</a:t>
            </a:r>
            <a:r>
              <a:rPr lang="en-US" sz="1800" dirty="0"/>
              <a:t> GPT</a:t>
            </a:r>
          </a:p>
          <a:p>
            <a:pPr lvl="1"/>
            <a:r>
              <a:rPr lang="en-US" sz="1800" dirty="0" err="1"/>
              <a:t>ULMFit</a:t>
            </a:r>
            <a:endParaRPr lang="en-US" sz="1800" dirty="0"/>
          </a:p>
          <a:p>
            <a:r>
              <a:rPr lang="en-US" dirty="0"/>
              <a:t>The existing strategies for applying pre-trained language representations to down stream tasks include,</a:t>
            </a:r>
          </a:p>
          <a:p>
            <a:pPr lvl="1"/>
            <a:r>
              <a:rPr lang="en-US" sz="1800" b="1" dirty="0"/>
              <a:t>Feature-based</a:t>
            </a:r>
          </a:p>
          <a:p>
            <a:pPr lvl="1"/>
            <a:r>
              <a:rPr lang="en-US" sz="1800" b="1" dirty="0"/>
              <a:t>Fine-tuning</a:t>
            </a:r>
          </a:p>
        </p:txBody>
      </p:sp>
    </p:spTree>
    <p:extLst>
      <p:ext uri="{BB962C8B-B14F-4D97-AF65-F5344CB8AC3E}">
        <p14:creationId xmlns:p14="http://schemas.microsoft.com/office/powerpoint/2010/main" val="12850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B542-828E-FD40-8576-2DF990F2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GLUE Finetuning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B3B1B-9BA0-C644-861F-7B3D9B9B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76196"/>
          </a:xfrm>
        </p:spPr>
        <p:txBody>
          <a:bodyPr>
            <a:normAutofit fontScale="92500"/>
          </a:bodyPr>
          <a:lstStyle/>
          <a:p>
            <a:r>
              <a:rPr lang="en-US" dirty="0"/>
              <a:t>Finetuning setting #1: </a:t>
            </a:r>
            <a:r>
              <a:rPr lang="en-US" i="1" dirty="0"/>
              <a:t>(single-task, dev)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Finetuning setting #2: </a:t>
            </a:r>
            <a:r>
              <a:rPr lang="en-US" i="1" dirty="0"/>
              <a:t>(ensembles, test)</a:t>
            </a:r>
            <a:endParaRPr lang="en-US" dirty="0"/>
          </a:p>
          <a:p>
            <a:pPr lvl="1"/>
            <a:r>
              <a:rPr lang="en-US" dirty="0"/>
              <a:t>Compare </a:t>
            </a:r>
            <a:r>
              <a:rPr lang="en-US" dirty="0" err="1"/>
              <a:t>RoBERTa</a:t>
            </a:r>
            <a:r>
              <a:rPr lang="en-US" dirty="0"/>
              <a:t> to other approaches on the test set via the GLUE leaderboard</a:t>
            </a:r>
          </a:p>
          <a:p>
            <a:pPr lvl="1"/>
            <a:r>
              <a:rPr lang="en-US" dirty="0"/>
              <a:t>Depends only on single-task finetuning, unlike many other submissions</a:t>
            </a:r>
          </a:p>
          <a:p>
            <a:pPr lvl="1"/>
            <a:r>
              <a:rPr lang="en-US" dirty="0"/>
              <a:t>Ensemble 5-7 single-task models per task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1A7D2-37A2-3A4B-BF6E-E4B9D5D46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060" y="2199449"/>
            <a:ext cx="5143880" cy="21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6566CC-9449-734F-9AEA-A621463C2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25971"/>
            <a:ext cx="10515600" cy="3530009"/>
          </a:xfrm>
        </p:spPr>
        <p:txBody>
          <a:bodyPr>
            <a:normAutofit/>
          </a:bodyPr>
          <a:lstStyle/>
          <a:p>
            <a:r>
              <a:rPr lang="en-US" dirty="0" err="1"/>
              <a:t>RoBERTa</a:t>
            </a:r>
            <a:r>
              <a:rPr lang="en-US" dirty="0"/>
              <a:t> is the winner of all 9 tasks of the first setting (task development sets)</a:t>
            </a:r>
          </a:p>
          <a:p>
            <a:r>
              <a:rPr lang="en-US" dirty="0"/>
              <a:t>Note: </a:t>
            </a:r>
            <a:r>
              <a:rPr lang="en-US" dirty="0" err="1"/>
              <a:t>RoBERTa</a:t>
            </a:r>
            <a:r>
              <a:rPr lang="en-US" dirty="0"/>
              <a:t> uses the same masked language modeling pretraining objective and architecture as BERT</a:t>
            </a:r>
            <a:r>
              <a:rPr lang="en-US" baseline="-25000" dirty="0"/>
              <a:t>LARGE</a:t>
            </a:r>
            <a:endParaRPr lang="en-US" dirty="0"/>
          </a:p>
          <a:p>
            <a:pPr lvl="1"/>
            <a:r>
              <a:rPr lang="en-US" dirty="0"/>
              <a:t>Raises questions about relative importance of model architecture and pretraining objective vs. details such as dataset size and training time</a:t>
            </a:r>
          </a:p>
          <a:p>
            <a:r>
              <a:rPr lang="en-US" dirty="0" err="1"/>
              <a:t>RoBERTa</a:t>
            </a:r>
            <a:r>
              <a:rPr lang="en-US" dirty="0"/>
              <a:t> achieves the highest average score in the test setting</a:t>
            </a:r>
          </a:p>
          <a:p>
            <a:pPr lvl="1"/>
            <a:r>
              <a:rPr lang="en-US" dirty="0"/>
              <a:t>Particularly exciting since it does not depend on multi-task finetuning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6B542-828E-FD40-8576-2DF990F2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EC757A-72C7-F247-B794-5A274399A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09"/>
          <a:stretch/>
        </p:blipFill>
        <p:spPr>
          <a:xfrm>
            <a:off x="4162612" y="0"/>
            <a:ext cx="8029388" cy="295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B542-828E-FD40-8576-2DF990F2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SQuAD</a:t>
            </a:r>
            <a:r>
              <a:rPr lang="en-US" dirty="0"/>
              <a:t> Finetuning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B3B1B-9BA0-C644-861F-7B3D9B9B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221819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RoBERTa</a:t>
            </a:r>
            <a:r>
              <a:rPr lang="en-US" dirty="0"/>
              <a:t> is only finetuned using the provided </a:t>
            </a:r>
            <a:r>
              <a:rPr lang="en-US" dirty="0" err="1"/>
              <a:t>SQuAD</a:t>
            </a:r>
            <a:r>
              <a:rPr lang="en-US" dirty="0"/>
              <a:t> training data</a:t>
            </a:r>
          </a:p>
          <a:p>
            <a:pPr lvl="1"/>
            <a:r>
              <a:rPr lang="en-US" dirty="0"/>
              <a:t>(BERT and XL-Net augment their training data with additional QA datasets)</a:t>
            </a:r>
          </a:p>
          <a:p>
            <a:r>
              <a:rPr lang="en-US" dirty="0"/>
              <a:t>Same learning rate for all layers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XLNet</a:t>
            </a:r>
            <a:r>
              <a:rPr lang="en-US" dirty="0"/>
              <a:t> has a custom layer-wise learning rate schedule)</a:t>
            </a:r>
          </a:p>
          <a:p>
            <a:r>
              <a:rPr lang="en-US" dirty="0"/>
              <a:t>For </a:t>
            </a:r>
            <a:r>
              <a:rPr lang="en-US" dirty="0" err="1"/>
              <a:t>SQuAD</a:t>
            </a:r>
            <a:r>
              <a:rPr lang="en-US" dirty="0"/>
              <a:t> v1.1, same finetuning procedure as original BERT paper</a:t>
            </a:r>
          </a:p>
          <a:p>
            <a:r>
              <a:rPr lang="en-US" dirty="0"/>
              <a:t>For </a:t>
            </a:r>
            <a:r>
              <a:rPr lang="en-US" dirty="0" err="1"/>
              <a:t>SQuAD</a:t>
            </a:r>
            <a:r>
              <a:rPr lang="en-US" dirty="0"/>
              <a:t> v2.0, additionally classify whether a given question is answerable; train this classifier jointly with the span predictor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82C61-E772-0F45-B651-6B88DE17F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773" y="1337838"/>
            <a:ext cx="4556160" cy="51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9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B542-828E-FD40-8576-2DF990F2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 Finetuning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B3B1B-9BA0-C644-861F-7B3D9B9B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8491"/>
            <a:ext cx="5743502" cy="366438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Modify </a:t>
            </a:r>
            <a:r>
              <a:rPr lang="en-US" dirty="0" err="1"/>
              <a:t>RoBERTa</a:t>
            </a:r>
            <a:r>
              <a:rPr lang="en-US" dirty="0"/>
              <a:t> by:</a:t>
            </a:r>
          </a:p>
          <a:p>
            <a:pPr marL="914400" lvl="1" indent="-457200">
              <a:buAutoNum type="arabicPeriod"/>
            </a:pPr>
            <a:r>
              <a:rPr lang="en-US" dirty="0"/>
              <a:t>Concatenating each candidate answer with the corresponding question and passage</a:t>
            </a:r>
          </a:p>
          <a:p>
            <a:pPr marL="914400" lvl="1" indent="-457200">
              <a:buAutoNum type="arabicPeriod"/>
            </a:pPr>
            <a:r>
              <a:rPr lang="en-US" dirty="0"/>
              <a:t>Encoding each of these 4 sequences </a:t>
            </a:r>
          </a:p>
          <a:p>
            <a:pPr marL="914400" lvl="1" indent="-457200">
              <a:buAutoNum type="arabicPeriod"/>
            </a:pPr>
            <a:r>
              <a:rPr lang="en-US" dirty="0"/>
              <a:t>Passing the resulting [CLS] representations through a fully-connected layer to predict the correct answer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9045D-4BA5-DD41-ABD9-F85DDE6B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02" y="3039140"/>
            <a:ext cx="4940300" cy="318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3C8BEE-9447-5E4F-9222-C3CE2AC0C97D}"/>
              </a:ext>
            </a:extLst>
          </p:cNvPr>
          <p:cNvSpPr/>
          <p:nvPr/>
        </p:nvSpPr>
        <p:spPr>
          <a:xfrm>
            <a:off x="838199" y="1825625"/>
            <a:ext cx="1051559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RACE, systems are given a passage of text, an associated question, and 4 candidate answers; objective is to choose which is correct</a:t>
            </a:r>
          </a:p>
        </p:txBody>
      </p:sp>
    </p:spTree>
    <p:extLst>
      <p:ext uri="{BB962C8B-B14F-4D97-AF65-F5344CB8AC3E}">
        <p14:creationId xmlns:p14="http://schemas.microsoft.com/office/powerpoint/2010/main" val="354464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25755-0AFE-924E-B335-2E1C740A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Key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22426-36AC-9143-B2AE-29A938F83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8021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Found that performance can be substantially improved through:</a:t>
            </a:r>
          </a:p>
          <a:p>
            <a:pPr lvl="1"/>
            <a:r>
              <a:rPr lang="en-US" dirty="0"/>
              <a:t>Longer pretraining time</a:t>
            </a:r>
          </a:p>
          <a:p>
            <a:pPr lvl="1"/>
            <a:r>
              <a:rPr lang="en-US" dirty="0"/>
              <a:t>Bigger batches over more data</a:t>
            </a:r>
          </a:p>
          <a:p>
            <a:pPr lvl="1"/>
            <a:r>
              <a:rPr lang="en-US" dirty="0"/>
              <a:t>Longer sequences for training</a:t>
            </a:r>
          </a:p>
          <a:p>
            <a:pPr lvl="1"/>
            <a:r>
              <a:rPr lang="en-US" dirty="0"/>
              <a:t>Dynamically changing the masking pattern applied to training data</a:t>
            </a:r>
          </a:p>
          <a:p>
            <a:r>
              <a:rPr lang="en-US" dirty="0"/>
              <a:t>Collected a large new dataset (CC-News) to confirm that using more data for pretraining further improves downstream task performance</a:t>
            </a:r>
          </a:p>
          <a:p>
            <a:r>
              <a:rPr lang="en-US" dirty="0"/>
              <a:t>Achieved state-of-the-art results on GLUE, RACE, and </a:t>
            </a:r>
            <a:r>
              <a:rPr lang="en-US" dirty="0" err="1"/>
              <a:t>SQuAD</a:t>
            </a:r>
            <a:endParaRPr lang="en-US" dirty="0"/>
          </a:p>
          <a:p>
            <a:pPr lvl="1"/>
            <a:r>
              <a:rPr lang="en-US" dirty="0"/>
              <a:t>Without multi-task finetuning for GLUE or additional data for </a:t>
            </a:r>
            <a:r>
              <a:rPr lang="en-US" dirty="0" err="1"/>
              <a:t>SQuAD</a:t>
            </a:r>
            <a:endParaRPr lang="en-US" dirty="0"/>
          </a:p>
          <a:p>
            <a:r>
              <a:rPr lang="en-US" dirty="0"/>
              <a:t>Demonstrated the importance of previously overlooked design decisions/hyperparameters</a:t>
            </a:r>
          </a:p>
          <a:p>
            <a:pPr lvl="1"/>
            <a:r>
              <a:rPr lang="en-US" dirty="0"/>
              <a:t>BERT was significantly undertrained, and can match or exceed the performance of every model published after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rebuchet MS" panose="020B0603020202020204" pitchFamily="34" charset="0"/>
                <a:cs typeface="Calibri Light"/>
                <a:hlinkClick r:id="rId3"/>
              </a:rPr>
              <a:t>GPT2</a:t>
            </a:r>
            <a:r>
              <a:rPr lang="en-US" sz="4800" dirty="0">
                <a:solidFill>
                  <a:srgbClr val="C00000"/>
                </a:solidFill>
                <a:latin typeface="Trebuchet MS" panose="020B0603020202020204" pitchFamily="34" charset="0"/>
                <a:cs typeface="Calibri Light"/>
              </a:rPr>
              <a:t>: </a:t>
            </a:r>
            <a:r>
              <a:rPr lang="en-US" sz="4800" dirty="0">
                <a:solidFill>
                  <a:srgbClr val="C00000"/>
                </a:solidFill>
              </a:rPr>
              <a:t>Language Models are Unsupervised Multitask Learners </a:t>
            </a:r>
            <a:endParaRPr lang="en-US" sz="4800" dirty="0">
              <a:solidFill>
                <a:srgbClr val="C00000"/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6717" y="470058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Trebuchet MS" panose="020B0603020202020204" pitchFamily="34" charset="0"/>
              </a:rPr>
              <a:t>Presented by </a:t>
            </a:r>
          </a:p>
          <a:p>
            <a:r>
              <a:rPr lang="en-US" dirty="0">
                <a:latin typeface="Trebuchet MS" panose="020B0603020202020204" pitchFamily="34" charset="0"/>
              </a:rPr>
              <a:t>Vikram Sharma Mailthody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72C43EA-F7F1-4536-B434-90F4F5F8720D}"/>
              </a:ext>
            </a:extLst>
          </p:cNvPr>
          <p:cNvSpPr txBox="1">
            <a:spLocks/>
          </p:cNvSpPr>
          <p:nvPr/>
        </p:nvSpPr>
        <p:spPr>
          <a:xfrm>
            <a:off x="3164454" y="6007021"/>
            <a:ext cx="6108526" cy="5318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CS546: Machine Learning in NLP (Spring 2020)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F8B12-4AB9-4A87-88D7-CBE3D3A2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2D8B7-484E-4201-B9A3-0B0300FE95FA}"/>
              </a:ext>
            </a:extLst>
          </p:cNvPr>
          <p:cNvSpPr/>
          <p:nvPr/>
        </p:nvSpPr>
        <p:spPr>
          <a:xfrm>
            <a:off x="4763094" y="3615492"/>
            <a:ext cx="2911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By Alec Radford et al,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OpenAI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6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D41C-CC53-4CA7-AE40-EFEA6643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29" y="365125"/>
            <a:ext cx="6690473" cy="88121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Controversy and Demo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EBB450-C28E-4A37-A674-5D37CD7F4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0462" y="2839474"/>
            <a:ext cx="4842349" cy="1217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B8FF50-5D05-49CF-A277-D5E1C485EBDA}"/>
              </a:ext>
            </a:extLst>
          </p:cNvPr>
          <p:cNvSpPr/>
          <p:nvPr/>
        </p:nvSpPr>
        <p:spPr>
          <a:xfrm>
            <a:off x="7210302" y="538139"/>
            <a:ext cx="4708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https://talktotransformer.com/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E5DA7-5AAD-4344-93EA-787C8EE0F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721" y="1539454"/>
            <a:ext cx="9134475" cy="1123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50846F-043A-443D-A83E-DE71A2D48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621" y="1573124"/>
            <a:ext cx="1181100" cy="72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24F7AD-FFB6-441B-9612-88F6AD6D7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28" y="3118685"/>
            <a:ext cx="1724025" cy="466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A37AEC-5D04-4F2D-ACB1-EE600919B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978" y="4242353"/>
            <a:ext cx="11776293" cy="2205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AAB766-927B-4624-A1C8-A2279D713C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8088" y="2960617"/>
            <a:ext cx="3883934" cy="1033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0A814-C5E2-4B50-AB8B-6E349178B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2549" y="3070579"/>
            <a:ext cx="1745539" cy="7211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E33121-C85C-49D6-B129-BFEA48C9C968}"/>
              </a:ext>
            </a:extLst>
          </p:cNvPr>
          <p:cNvSpPr/>
          <p:nvPr/>
        </p:nvSpPr>
        <p:spPr>
          <a:xfrm>
            <a:off x="179978" y="1346200"/>
            <a:ext cx="11897722" cy="1317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784AF2-C73E-4C57-B3F2-E29044FC3878}"/>
              </a:ext>
            </a:extLst>
          </p:cNvPr>
          <p:cNvSpPr/>
          <p:nvPr/>
        </p:nvSpPr>
        <p:spPr>
          <a:xfrm>
            <a:off x="179978" y="2789678"/>
            <a:ext cx="11897722" cy="1317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4520C2-8071-42DB-940A-D9DABAE6E501}"/>
              </a:ext>
            </a:extLst>
          </p:cNvPr>
          <p:cNvSpPr/>
          <p:nvPr/>
        </p:nvSpPr>
        <p:spPr>
          <a:xfrm>
            <a:off x="179978" y="4227784"/>
            <a:ext cx="11897722" cy="2395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5CF43F-AA9B-4BBC-997D-7604384EECB0}"/>
              </a:ext>
            </a:extLst>
          </p:cNvPr>
          <p:cNvCxnSpPr>
            <a:stCxn id="14" idx="0"/>
            <a:endCxn id="14" idx="2"/>
          </p:cNvCxnSpPr>
          <p:nvPr/>
        </p:nvCxnSpPr>
        <p:spPr>
          <a:xfrm>
            <a:off x="6128839" y="2789678"/>
            <a:ext cx="0" cy="13172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80CAC9D-4980-4954-8652-C45A490E80FA}"/>
              </a:ext>
            </a:extLst>
          </p:cNvPr>
          <p:cNvSpPr/>
          <p:nvPr/>
        </p:nvSpPr>
        <p:spPr>
          <a:xfrm>
            <a:off x="3517900" y="4292600"/>
            <a:ext cx="8438371" cy="476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F7DEE0C-8166-4148-8E0A-C9269752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23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D864-12FD-41CE-A143-456D4EB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GPT2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B55BA-A3C5-4362-A246-7CBC2D759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55" y="1246340"/>
            <a:ext cx="11618831" cy="5246535"/>
          </a:xfrm>
        </p:spPr>
        <p:txBody>
          <a:bodyPr>
            <a:normAutofit/>
          </a:bodyPr>
          <a:lstStyle/>
          <a:p>
            <a:r>
              <a:rPr lang="en-US" dirty="0"/>
              <a:t>Language model </a:t>
            </a:r>
          </a:p>
          <a:p>
            <a:r>
              <a:rPr lang="en-US" dirty="0"/>
              <a:t>Autocomplete texts - </a:t>
            </a:r>
            <a:r>
              <a:rPr lang="en-US" sz="2400" dirty="0">
                <a:hlinkClick r:id="rId2"/>
              </a:rPr>
              <a:t>https://transformer.huggingface.co/doc/gpt2-large</a:t>
            </a:r>
            <a:endParaRPr lang="en-US" sz="2400" dirty="0"/>
          </a:p>
          <a:p>
            <a:r>
              <a:rPr lang="en-US" dirty="0"/>
              <a:t>Question and answering</a:t>
            </a:r>
          </a:p>
          <a:p>
            <a:r>
              <a:rPr lang="en-US" dirty="0"/>
              <a:t>Summarization – </a:t>
            </a:r>
            <a:r>
              <a:rPr lang="en-US" i="1" dirty="0"/>
              <a:t>Project idea – why not auto-create paper abstracts?</a:t>
            </a:r>
          </a:p>
          <a:p>
            <a:r>
              <a:rPr lang="en-US" dirty="0"/>
              <a:t>Auto code completion - </a:t>
            </a:r>
            <a:r>
              <a:rPr lang="en-US" dirty="0">
                <a:hlinkClick r:id="rId3"/>
              </a:rPr>
              <a:t>https://tabnine.com/</a:t>
            </a:r>
            <a:endParaRPr lang="en-US" dirty="0"/>
          </a:p>
          <a:p>
            <a:r>
              <a:rPr lang="en-US" dirty="0"/>
              <a:t>Code generation</a:t>
            </a:r>
          </a:p>
          <a:p>
            <a:r>
              <a:rPr lang="en-US" dirty="0"/>
              <a:t>Reading comprehension</a:t>
            </a:r>
          </a:p>
          <a:p>
            <a:r>
              <a:rPr lang="en-US" dirty="0"/>
              <a:t>Translation </a:t>
            </a:r>
          </a:p>
          <a:p>
            <a:r>
              <a:rPr lang="en-US" dirty="0"/>
              <a:t>Commonsense reasoning 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72009-37EF-4607-9344-8F296D58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D41C-CC53-4CA7-AE40-EFEA6643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 is GPT2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C7EF4-5324-45AF-BB72-DBE410A6B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29" y="1330036"/>
            <a:ext cx="11398685" cy="4846927"/>
          </a:xfrm>
        </p:spPr>
        <p:txBody>
          <a:bodyPr/>
          <a:lstStyle/>
          <a:p>
            <a:r>
              <a:rPr lang="en-US" dirty="0"/>
              <a:t>It is just </a:t>
            </a:r>
            <a:r>
              <a:rPr lang="en-US" b="1" dirty="0">
                <a:solidFill>
                  <a:srgbClr val="00B050"/>
                </a:solidFill>
              </a:rPr>
              <a:t>decoder only </a:t>
            </a:r>
            <a:r>
              <a:rPr lang="en-US" dirty="0"/>
              <a:t>Transformer model but very </a:t>
            </a:r>
            <a:r>
              <a:rPr lang="en-US" dirty="0">
                <a:solidFill>
                  <a:srgbClr val="C00000"/>
                </a:solidFill>
              </a:rPr>
              <a:t>LARGE</a:t>
            </a:r>
          </a:p>
          <a:p>
            <a:r>
              <a:rPr lang="en-US" dirty="0"/>
              <a:t>Outputs 1 token at a time </a:t>
            </a:r>
            <a:r>
              <a:rPr lang="en-US" dirty="0">
                <a:sym typeface="Wingdings" panose="05000000000000000000" pitchFamily="2" charset="2"/>
              </a:rPr>
              <a:t> becomes input  auto regression. </a:t>
            </a:r>
          </a:p>
          <a:p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Training was the key!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A6730-FF85-4933-B806-AB701D25061E}"/>
              </a:ext>
            </a:extLst>
          </p:cNvPr>
          <p:cNvSpPr/>
          <p:nvPr/>
        </p:nvSpPr>
        <p:spPr>
          <a:xfrm>
            <a:off x="7997197" y="365125"/>
            <a:ext cx="419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http://jalammar.github.io/illustrated-gpt2/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CB10B6-5852-4E71-8D2C-0049A0A3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9" y="3071293"/>
            <a:ext cx="5652012" cy="378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453F18-D3B2-4453-88A7-F84FAA054518}"/>
              </a:ext>
            </a:extLst>
          </p:cNvPr>
          <p:cNvSpPr/>
          <p:nvPr/>
        </p:nvSpPr>
        <p:spPr>
          <a:xfrm>
            <a:off x="3805382" y="3546764"/>
            <a:ext cx="2022763" cy="2868193"/>
          </a:xfrm>
          <a:prstGeom prst="roundRect">
            <a:avLst>
              <a:gd name="adj" fmla="val 7888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CBDF72-E684-4E31-8062-9D31B0D8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BE4D9-0296-46C1-8BBC-56A673ED0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001" y="3223691"/>
            <a:ext cx="5351394" cy="28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D41C-CC53-4CA7-AE40-EFEA6643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Compare to BERT, </a:t>
            </a:r>
            <a:r>
              <a:rPr lang="en-US" dirty="0" err="1">
                <a:solidFill>
                  <a:srgbClr val="C00000"/>
                </a:solidFill>
              </a:rPr>
              <a:t>TransformerXL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5EAB4-6104-48C7-A0CB-038E1110D63B}"/>
              </a:ext>
            </a:extLst>
          </p:cNvPr>
          <p:cNvSpPr/>
          <p:nvPr/>
        </p:nvSpPr>
        <p:spPr>
          <a:xfrm>
            <a:off x="7997197" y="6418055"/>
            <a:ext cx="419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http://jalammar.github.io/illustrated-gpt2/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F3B871-9830-4D19-A044-A36998709193}"/>
              </a:ext>
            </a:extLst>
          </p:cNvPr>
          <p:cNvSpPr txBox="1">
            <a:spLocks/>
          </p:cNvSpPr>
          <p:nvPr/>
        </p:nvSpPr>
        <p:spPr>
          <a:xfrm>
            <a:off x="409755" y="4919031"/>
            <a:ext cx="11618831" cy="1570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BERT uses encoder part of Transformer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is not auto regressive.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BERT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incorporates context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 both sides of word to gain better results.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TransformerXL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BERT+ Autoregression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83ED2-502E-4CAA-9B8A-38CEF13AB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29" y="1304163"/>
            <a:ext cx="2771775" cy="3371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85282-0B90-44AB-8C38-32D1CA3B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0" y="1366075"/>
            <a:ext cx="2679011" cy="330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8FB0D6-16D5-44CF-ADDB-594A2816E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373" y="1366075"/>
            <a:ext cx="2775668" cy="337185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D4F1CE-8854-4294-BB98-9EFB0622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E1A37-3769-854D-BC41-E63842C38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27" y="2133600"/>
            <a:ext cx="9706985" cy="3777622"/>
          </a:xfrm>
        </p:spPr>
        <p:txBody>
          <a:bodyPr>
            <a:normAutofit/>
          </a:bodyPr>
          <a:lstStyle/>
          <a:p>
            <a:r>
              <a:rPr lang="en-US" sz="2000" dirty="0"/>
              <a:t>The major limitation is that standard language models are unidirectional which limits the choice of architectures that can be used during pre-training.</a:t>
            </a:r>
          </a:p>
          <a:p>
            <a:pPr lvl="1"/>
            <a:r>
              <a:rPr lang="en-US" sz="2000" dirty="0" err="1"/>
              <a:t>OpenAI</a:t>
            </a:r>
            <a:r>
              <a:rPr lang="en-US" sz="2000" dirty="0"/>
              <a:t> GPT uses left-to-right architecture</a:t>
            </a:r>
          </a:p>
          <a:p>
            <a:pPr lvl="1"/>
            <a:r>
              <a:rPr lang="en-US" sz="2000" dirty="0" err="1"/>
              <a:t>ELMo</a:t>
            </a:r>
            <a:r>
              <a:rPr lang="en-US" sz="2000" dirty="0"/>
              <a:t> concatenates forward and backward language models</a:t>
            </a:r>
          </a:p>
          <a:p>
            <a:r>
              <a:rPr lang="en-US" sz="2000" b="1" dirty="0"/>
              <a:t>Solution - BERT: B</a:t>
            </a:r>
            <a:r>
              <a:rPr lang="en-US" sz="2000" dirty="0"/>
              <a:t>idirectional </a:t>
            </a:r>
            <a:r>
              <a:rPr lang="en-US" sz="2000" b="1" dirty="0"/>
              <a:t>E</a:t>
            </a:r>
            <a:r>
              <a:rPr lang="en-US" sz="2000" dirty="0"/>
              <a:t>ncoder </a:t>
            </a:r>
            <a:r>
              <a:rPr lang="en-US" sz="2000" b="1" dirty="0"/>
              <a:t>R</a:t>
            </a:r>
            <a:r>
              <a:rPr lang="en-US" sz="2000" dirty="0"/>
              <a:t>epresentations from </a:t>
            </a:r>
            <a:r>
              <a:rPr lang="en-US" sz="2000" b="1" dirty="0"/>
              <a:t>T</a:t>
            </a:r>
            <a:r>
              <a:rPr lang="en-US" sz="2000" dirty="0"/>
              <a:t>ransformers.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9C4AA-91A1-AB4C-A0A6-AEBF97A8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109" y="624110"/>
            <a:ext cx="9800503" cy="1280890"/>
          </a:xfrm>
        </p:spPr>
        <p:txBody>
          <a:bodyPr/>
          <a:lstStyle/>
          <a:p>
            <a:r>
              <a:rPr lang="en-US" dirty="0"/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21450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D41C-CC53-4CA7-AE40-EFEA6643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GPT2 Model – 1 layer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405029-0D22-4978-BAE7-E4D692CAF8D6}"/>
              </a:ext>
            </a:extLst>
          </p:cNvPr>
          <p:cNvSpPr/>
          <p:nvPr/>
        </p:nvSpPr>
        <p:spPr>
          <a:xfrm>
            <a:off x="3031835" y="6497767"/>
            <a:ext cx="7943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https://github.com/openai/gpt-2/blob/master/src/model.py#L123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4C4F857-928C-4502-B419-8A27A222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8AA992-A205-4D1B-8C8F-B3691AFBF528}"/>
              </a:ext>
            </a:extLst>
          </p:cNvPr>
          <p:cNvGrpSpPr/>
          <p:nvPr/>
        </p:nvGrpSpPr>
        <p:grpSpPr>
          <a:xfrm>
            <a:off x="876300" y="1527435"/>
            <a:ext cx="4953000" cy="4575878"/>
            <a:chOff x="876300" y="1527435"/>
            <a:chExt cx="4953000" cy="457587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E375643-1269-42F5-802E-8AB7817E604B}"/>
                </a:ext>
              </a:extLst>
            </p:cNvPr>
            <p:cNvSpPr/>
            <p:nvPr/>
          </p:nvSpPr>
          <p:spPr>
            <a:xfrm>
              <a:off x="889046" y="3777795"/>
              <a:ext cx="4940254" cy="88121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Masked Self-Attention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(multi head, head=16)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56F5569-9574-4A84-B9BC-6B2875CD8074}"/>
                </a:ext>
              </a:extLst>
            </p:cNvPr>
            <p:cNvSpPr/>
            <p:nvPr/>
          </p:nvSpPr>
          <p:spPr>
            <a:xfrm>
              <a:off x="889045" y="3279032"/>
              <a:ext cx="4927508" cy="43094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ADD+NORM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E28C67-40C3-42D2-B72D-B5BFAF1B2689}"/>
                </a:ext>
              </a:extLst>
            </p:cNvPr>
            <p:cNvSpPr/>
            <p:nvPr/>
          </p:nvSpPr>
          <p:spPr>
            <a:xfrm>
              <a:off x="876300" y="2428604"/>
              <a:ext cx="4940254" cy="76655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Feed Forward Layer with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GELU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A7DD7EC-4870-4107-BF16-BC665C39F638}"/>
                </a:ext>
              </a:extLst>
            </p:cNvPr>
            <p:cNvSpPr/>
            <p:nvPr/>
          </p:nvSpPr>
          <p:spPr>
            <a:xfrm>
              <a:off x="898539" y="5048612"/>
              <a:ext cx="4927508" cy="43094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ADD+NORM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7AECB37-C663-4BD8-A0F7-E2B3B1F35B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3682" y="1527435"/>
              <a:ext cx="6373" cy="835952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0433FB-CA90-4219-9A44-C9BCEB699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3241" y="5516389"/>
              <a:ext cx="3187" cy="586924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3EE1F4AB-EB39-4B8B-AF55-EF041338382B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rot="10800000">
              <a:off x="889045" y="3494503"/>
              <a:ext cx="2444637" cy="2447336"/>
            </a:xfrm>
            <a:prstGeom prst="bentConnector3">
              <a:avLst>
                <a:gd name="adj1" fmla="val 11763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7C28BB-E092-4263-AD0F-C1127EA51186}"/>
                </a:ext>
              </a:extLst>
            </p:cNvPr>
            <p:cNvCxnSpPr/>
            <p:nvPr/>
          </p:nvCxnSpPr>
          <p:spPr>
            <a:xfrm>
              <a:off x="2204885" y="4919489"/>
              <a:ext cx="228180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ECAB57E-A84E-4C27-923A-1FC6EEDBAA7D}"/>
                </a:ext>
              </a:extLst>
            </p:cNvPr>
            <p:cNvCxnSpPr/>
            <p:nvPr/>
          </p:nvCxnSpPr>
          <p:spPr>
            <a:xfrm flipV="1">
              <a:off x="2211418" y="4730871"/>
              <a:ext cx="0" cy="1759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1814E64-E366-4E17-9C4B-B953BC91B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0054" y="4730871"/>
              <a:ext cx="0" cy="1759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3B3AEE1-90A8-4A1F-AF01-2818FCF28A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9683" y="4730871"/>
              <a:ext cx="0" cy="1759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01B2CF-9817-4C5D-B09A-87DC5CC064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1330" y="4872694"/>
              <a:ext cx="0" cy="17591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EE9571B-16D4-498C-B524-785D7BB5A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617" y="2124745"/>
            <a:ext cx="5125400" cy="36989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EEE348-1140-43A8-B7D0-2E4DC784B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904" y="2098863"/>
            <a:ext cx="55911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D41C-CC53-4CA7-AE40-EFEA6643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Introducing </a:t>
            </a:r>
            <a:r>
              <a:rPr lang="en-US" dirty="0" err="1">
                <a:solidFill>
                  <a:srgbClr val="C00000"/>
                </a:solidFill>
              </a:rPr>
              <a:t>Gelu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 descr="0.5 x (1 + tanh(sqrt(2/π) (x + 0.044715 x^3)))">
            <a:extLst>
              <a:ext uri="{FF2B5EF4-FFF2-40B4-BE49-F238E27FC236}">
                <a16:creationId xmlns:a16="http://schemas.microsoft.com/office/drawing/2014/main" id="{F2BFDF8C-E39F-4955-828A-B2F52D8C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39" y="365125"/>
            <a:ext cx="5633563" cy="10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ELU">
            <a:extLst>
              <a:ext uri="{FF2B5EF4-FFF2-40B4-BE49-F238E27FC236}">
                <a16:creationId xmlns:a16="http://schemas.microsoft.com/office/drawing/2014/main" id="{C3A20569-8745-4A3F-8E89-0F901991C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81" y="1451113"/>
            <a:ext cx="7147891" cy="476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E2198B-62F7-4717-A951-9F0E080347F5}"/>
              </a:ext>
            </a:extLst>
          </p:cNvPr>
          <p:cNvSpPr/>
          <p:nvPr/>
        </p:nvSpPr>
        <p:spPr>
          <a:xfrm>
            <a:off x="1192696" y="6381018"/>
            <a:ext cx="10078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https://www.wolframalpha.com/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https://github.com/openai/gpt-2/blob/master/src/model.py#L25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FA361-7BD2-49B7-9CF0-83B1C36C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D41C-CC53-4CA7-AE40-EFEA6643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Training and Bag of Tricks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C7EF4-5324-45AF-BB72-DBE410A6B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29" y="1246340"/>
            <a:ext cx="6103221" cy="52465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1) Dataset – Need large dataset</a:t>
            </a:r>
            <a:endParaRPr lang="en-US" dirty="0"/>
          </a:p>
          <a:p>
            <a:r>
              <a:rPr lang="en-US" dirty="0"/>
              <a:t>Common Crawl – unintelligible </a:t>
            </a:r>
          </a:p>
          <a:p>
            <a:r>
              <a:rPr lang="en-US" dirty="0"/>
              <a:t>New data– </a:t>
            </a:r>
            <a:r>
              <a:rPr lang="en-US" dirty="0" err="1"/>
              <a:t>WebText</a:t>
            </a:r>
            <a:r>
              <a:rPr lang="en-US" dirty="0"/>
              <a:t> based on Reddit </a:t>
            </a:r>
          </a:p>
          <a:p>
            <a:pPr lvl="1"/>
            <a:r>
              <a:rPr lang="en-US" dirty="0"/>
              <a:t>Emphasis on document  </a:t>
            </a:r>
          </a:p>
          <a:p>
            <a:pPr lvl="1"/>
            <a:r>
              <a:rPr lang="en-US" dirty="0"/>
              <a:t>Removed all Wikipedia data – avoid data overlaps</a:t>
            </a:r>
          </a:p>
          <a:p>
            <a:pPr lvl="1"/>
            <a:r>
              <a:rPr lang="en-US" dirty="0"/>
              <a:t>45million links, 8 million documents, 40GB of text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2) Input Representation</a:t>
            </a:r>
            <a:endParaRPr lang="en-US" dirty="0"/>
          </a:p>
          <a:p>
            <a:pPr lvl="1"/>
            <a:r>
              <a:rPr lang="en-US" dirty="0"/>
              <a:t>Byte-Pair encoding </a:t>
            </a:r>
          </a:p>
          <a:p>
            <a:pPr lvl="1"/>
            <a:r>
              <a:rPr lang="en-US" dirty="0"/>
              <a:t>No lossy preprocessing or tokenization</a:t>
            </a:r>
          </a:p>
          <a:p>
            <a:pPr lvl="1"/>
            <a:r>
              <a:rPr lang="en-US" dirty="0"/>
              <a:t>Vocab size : 50257</a:t>
            </a:r>
          </a:p>
          <a:p>
            <a:pPr lvl="1"/>
            <a:r>
              <a:rPr lang="en-US" dirty="0"/>
              <a:t>Batch size : 512 and 1024 tokens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BF458-5EEC-4E40-8C0B-8503CCAA5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50" y="1182060"/>
            <a:ext cx="5462621" cy="22469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41BCF-94FF-4D3C-ACE0-D1427940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089F33A-3141-48FC-B903-858A36AA3866}"/>
              </a:ext>
            </a:extLst>
          </p:cNvPr>
          <p:cNvGraphicFramePr>
            <a:graphicFrameLocks noGrp="1"/>
          </p:cNvGraphicFramePr>
          <p:nvPr/>
        </p:nvGraphicFramePr>
        <p:xfrm>
          <a:off x="7893050" y="3631565"/>
          <a:ext cx="3625414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12707">
                  <a:extLst>
                    <a:ext uri="{9D8B030D-6E8A-4147-A177-3AD203B41FA5}">
                      <a16:colId xmlns:a16="http://schemas.microsoft.com/office/drawing/2014/main" val="1763027572"/>
                    </a:ext>
                  </a:extLst>
                </a:gridCol>
                <a:gridCol w="1812707">
                  <a:extLst>
                    <a:ext uri="{9D8B030D-6E8A-4147-A177-3AD203B41FA5}">
                      <a16:colId xmlns:a16="http://schemas.microsoft.com/office/drawing/2014/main" val="36138407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732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41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 iteration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84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41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Decay style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89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decay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4576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FC637FE-199A-4202-B444-861CD3FDB420}"/>
              </a:ext>
            </a:extLst>
          </p:cNvPr>
          <p:cNvSpPr txBox="1"/>
          <p:nvPr/>
        </p:nvSpPr>
        <p:spPr>
          <a:xfrm>
            <a:off x="7353082" y="5954831"/>
            <a:ext cx="470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numbers used in GPT2 training</a:t>
            </a:r>
          </a:p>
        </p:txBody>
      </p:sp>
    </p:spTree>
    <p:extLst>
      <p:ext uri="{BB962C8B-B14F-4D97-AF65-F5344CB8AC3E}">
        <p14:creationId xmlns:p14="http://schemas.microsoft.com/office/powerpoint/2010/main" val="6825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D41C-CC53-4CA7-AE40-EFEA6643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EC97E-4CF0-4CEA-81B7-9905C83F7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7" y="1014943"/>
            <a:ext cx="12192000" cy="41192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84BF12-4A5F-44AC-B010-2C22A21D5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29" y="5252484"/>
            <a:ext cx="11398685" cy="9244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LAMBADA: Long range dependency evaluation</a:t>
            </a:r>
          </a:p>
          <a:p>
            <a:r>
              <a:rPr lang="en-US" dirty="0"/>
              <a:t>CBT: Automatically predict which of the 10 omitted word is correct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7B776-8742-4DC1-942A-D979D35E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D41C-CC53-4CA7-AE40-EFEA6643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Result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10CCB1E-1A62-4828-84E1-64668A502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327" y="1345814"/>
            <a:ext cx="4951861" cy="365881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BF5517-1D5A-4396-99C7-86CC66307A6E}"/>
              </a:ext>
            </a:extLst>
          </p:cNvPr>
          <p:cNvSpPr txBox="1">
            <a:spLocks/>
          </p:cNvSpPr>
          <p:nvPr/>
        </p:nvSpPr>
        <p:spPr>
          <a:xfrm>
            <a:off x="810185" y="5401339"/>
            <a:ext cx="4371148" cy="9244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Winograd Scheme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(commonsense reasoning)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D37FC-8715-4924-A389-F4B027F26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747" y="1160329"/>
            <a:ext cx="6326609" cy="42410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2D5DB6-60EB-4213-A53D-5A78FE31A738}"/>
              </a:ext>
            </a:extLst>
          </p:cNvPr>
          <p:cNvSpPr txBox="1">
            <a:spLocks/>
          </p:cNvSpPr>
          <p:nvPr/>
        </p:nvSpPr>
        <p:spPr>
          <a:xfrm>
            <a:off x="7010669" y="5611660"/>
            <a:ext cx="4371148" cy="924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Q and 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950588-66B6-4017-B4A0-41A42B08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1975-59FC-418A-8180-275AA9C9F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BFD9B-F93C-4386-B584-29690500B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stack of “</a:t>
            </a:r>
            <a:r>
              <a:rPr lang="en-US" i="1" dirty="0">
                <a:hlinkClick r:id="rId2"/>
              </a:rPr>
              <a:t>Attention is all you need</a:t>
            </a:r>
            <a:r>
              <a:rPr lang="en-US" dirty="0"/>
              <a:t>”:  </a:t>
            </a:r>
          </a:p>
          <a:p>
            <a:pPr lvl="1"/>
            <a:r>
              <a:rPr lang="en-US" dirty="0">
                <a:hlinkClick r:id="rId3"/>
              </a:rPr>
              <a:t>Megatron-LM</a:t>
            </a:r>
            <a:r>
              <a:rPr lang="en-US" dirty="0"/>
              <a:t> (8.9B params) and </a:t>
            </a:r>
            <a:r>
              <a:rPr lang="en-US" dirty="0">
                <a:hlinkClick r:id="rId4"/>
              </a:rPr>
              <a:t>Turing-NLG</a:t>
            </a:r>
            <a:r>
              <a:rPr lang="en-US" dirty="0"/>
              <a:t> (17B params)</a:t>
            </a:r>
          </a:p>
          <a:p>
            <a:pPr lvl="1"/>
            <a:r>
              <a:rPr lang="en-US" dirty="0"/>
              <a:t>“Training data” matters significantly! </a:t>
            </a:r>
          </a:p>
          <a:p>
            <a:pPr lvl="1"/>
            <a:r>
              <a:rPr lang="en-US" dirty="0"/>
              <a:t>Training time is huge – system designer need to create optimizers</a:t>
            </a:r>
          </a:p>
          <a:p>
            <a:pPr lvl="1"/>
            <a:r>
              <a:rPr lang="en-US" dirty="0"/>
              <a:t>Sparse Transformers study is currently sparse! </a:t>
            </a:r>
          </a:p>
          <a:p>
            <a:r>
              <a:rPr lang="en-US" dirty="0"/>
              <a:t>So many questions:</a:t>
            </a:r>
          </a:p>
          <a:p>
            <a:pPr lvl="1"/>
            <a:r>
              <a:rPr lang="en-US" dirty="0"/>
              <a:t>Bias introduction?</a:t>
            </a:r>
          </a:p>
          <a:p>
            <a:pPr lvl="1"/>
            <a:r>
              <a:rPr lang="en-US" dirty="0" err="1"/>
              <a:t>Relu</a:t>
            </a:r>
            <a:r>
              <a:rPr lang="en-US" dirty="0"/>
              <a:t> clipping – RELU5/RELU6 – why not GELU clipping? What's the impact?</a:t>
            </a:r>
          </a:p>
          <a:p>
            <a:pPr lvl="1"/>
            <a:r>
              <a:rPr lang="en-US" dirty="0"/>
              <a:t>What if I skip some layers like Resnet? 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7A7A5-271C-4EE3-9784-9AFE9458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3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D41C-CC53-4CA7-AE40-EFEA6643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C7EF4-5324-45AF-BB72-DBE410A6B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https://talktotransformer.com/</a:t>
            </a:r>
            <a:endParaRPr lang="en-US" dirty="0"/>
          </a:p>
          <a:p>
            <a:r>
              <a:rPr lang="en-US" dirty="0">
                <a:hlinkClick r:id="rId3"/>
              </a:rPr>
              <a:t>https://transformer.huggingface.co/doc/gpt2-large</a:t>
            </a:r>
            <a:endParaRPr lang="en-US" dirty="0"/>
          </a:p>
          <a:p>
            <a:r>
              <a:rPr lang="en-US" dirty="0">
                <a:hlinkClick r:id="rId4"/>
              </a:rPr>
              <a:t>https://github.com/openai/gpt-2/blob/master/src/model.py</a:t>
            </a:r>
            <a:r>
              <a:rPr lang="en-US" dirty="0"/>
              <a:t> </a:t>
            </a:r>
          </a:p>
          <a:p>
            <a:r>
              <a:rPr lang="en-US" dirty="0"/>
              <a:t>Must Read: </a:t>
            </a:r>
            <a:r>
              <a:rPr lang="en-US" dirty="0">
                <a:hlinkClick r:id="rId5"/>
              </a:rPr>
              <a:t>http://jalammar.github.io/illustrated-gpt2/</a:t>
            </a:r>
            <a:endParaRPr lang="en-US" dirty="0"/>
          </a:p>
          <a:p>
            <a:r>
              <a:rPr lang="en-US" dirty="0"/>
              <a:t>GPT2 Playground:  </a:t>
            </a:r>
            <a:r>
              <a:rPr lang="en-US" dirty="0">
                <a:hlinkClick r:id="rId6"/>
              </a:rPr>
              <a:t>https://colab.research.google.com/github/ilopezfr/gpt-2/blob/master/gpt-2-playground_.ipynb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F8C34-3795-461A-87DA-6A0BD0554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7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9CDD-4D61-4752-BB29-969C4AC29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000D0-061B-495A-A9AF-5A89A5D7A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BF9DC-EAA0-4AF5-936C-DBE7E714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2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E805C4-A0AC-2F46-BF7B-85187D8A9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Transformer-XL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12474-69CA-D447-B0A9-CAD7DA6F7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3403" y="4443240"/>
            <a:ext cx="6105194" cy="68207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FFFF"/>
                </a:solidFill>
              </a:rPr>
              <a:t>Zhiqian</a:t>
            </a:r>
            <a:r>
              <a:rPr lang="en-US" sz="2800" dirty="0">
                <a:solidFill>
                  <a:srgbClr val="FFFFFF"/>
                </a:solidFill>
              </a:rPr>
              <a:t> Zhou</a:t>
            </a:r>
          </a:p>
        </p:txBody>
      </p:sp>
    </p:spTree>
    <p:extLst>
      <p:ext uri="{BB962C8B-B14F-4D97-AF65-F5344CB8AC3E}">
        <p14:creationId xmlns:p14="http://schemas.microsoft.com/office/powerpoint/2010/main" val="2221821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Transformer-XL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838200" y="1889256"/>
            <a:ext cx="10515600" cy="3669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Attentive Language Models Beyond a Fixed-Length Context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segment-level recurrence mechanism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novel positional encoding scheme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Outperform state-of-the-art on capturing long-term dependency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and speed of evaluation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Transformer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XL learns dependency that is 80% longer than RNNs and 450% longer than vanilla Transformers</a:t>
            </a:r>
          </a:p>
        </p:txBody>
      </p:sp>
    </p:spTree>
    <p:extLst>
      <p:ext uri="{BB962C8B-B14F-4D97-AF65-F5344CB8AC3E}">
        <p14:creationId xmlns:p14="http://schemas.microsoft.com/office/powerpoint/2010/main" val="588556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D4E8-EFAF-404D-92F5-1A75453D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BERT: Bidirectional Encoder Representations from Transformers</a:t>
            </a:r>
          </a:p>
        </p:txBody>
      </p:sp>
      <p:pic>
        <p:nvPicPr>
          <p:cNvPr id="6" name="Picture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84FE44-2FE1-5444-8882-0DF269FF3F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57" b="75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62F4A-188F-4D41-8F5B-D5E6D0D82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01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Transformer-XL?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838200" y="1889256"/>
            <a:ext cx="10515600" cy="37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apply Transformer to language modeling, the central problem is how to encode an arbitrarily long context into a fixed size representation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 the entire context sequence (chunking a sequence into fixed-length segments)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Or, Transformer-XL!</a:t>
            </a:r>
          </a:p>
        </p:txBody>
      </p:sp>
    </p:spTree>
    <p:extLst>
      <p:ext uri="{BB962C8B-B14F-4D97-AF65-F5344CB8AC3E}">
        <p14:creationId xmlns:p14="http://schemas.microsoft.com/office/powerpoint/2010/main" val="3141884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Transformer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D06DC6-7A40-414D-BAFB-5D0129656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551" y="590778"/>
            <a:ext cx="5620249" cy="5450794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8D3E24-5D1A-D944-9A54-C5DDED53F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09" y="1360822"/>
            <a:ext cx="3600163" cy="4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036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Transformer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BAF9656-E4B8-9449-BCD9-D1C0303E3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18552"/>
            <a:ext cx="4759779" cy="38218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1C355E-8C01-CC47-93D6-C5C3D539019E}"/>
              </a:ext>
            </a:extLst>
          </p:cNvPr>
          <p:cNvSpPr/>
          <p:nvPr/>
        </p:nvSpPr>
        <p:spPr>
          <a:xfrm>
            <a:off x="6096000" y="1559117"/>
            <a:ext cx="5257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Split the entire corpus into shorter segments of manageable sizes, and only train the model within each segment, ignoring all contextual information from previous segments.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Drawback: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largest possible dependency length is upper bounded by the segment length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Chunking a sequence into fixed-length segments will lead to the context fragmentation problem (lacking necessary contextual information )</a:t>
            </a:r>
          </a:p>
        </p:txBody>
      </p:sp>
    </p:spTree>
    <p:extLst>
      <p:ext uri="{BB962C8B-B14F-4D97-AF65-F5344CB8AC3E}">
        <p14:creationId xmlns:p14="http://schemas.microsoft.com/office/powerpoint/2010/main" val="664278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Transformer-XL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838200" y="2703696"/>
            <a:ext cx="10515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state as extended context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0BAEC-0354-1F49-A291-1300B28C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61" y="3183827"/>
            <a:ext cx="8214486" cy="2609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ED2533-B566-414A-BF22-9254D852A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692" y="1171522"/>
            <a:ext cx="6599295" cy="143546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8DB2DB-783B-A943-9D74-A4DB8930625C}"/>
              </a:ext>
            </a:extLst>
          </p:cNvPr>
          <p:cNvCxnSpPr>
            <a:cxnSpLocks/>
          </p:cNvCxnSpPr>
          <p:nvPr/>
        </p:nvCxnSpPr>
        <p:spPr>
          <a:xfrm flipH="1" flipV="1">
            <a:off x="6363016" y="1012642"/>
            <a:ext cx="166253" cy="2493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9F140E-689F-B742-B198-D8AE5232A520}"/>
              </a:ext>
            </a:extLst>
          </p:cNvPr>
          <p:cNvSpPr txBox="1"/>
          <p:nvPr/>
        </p:nvSpPr>
        <p:spPr>
          <a:xfrm>
            <a:off x="5958714" y="444452"/>
            <a:ext cx="1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Stop- Gradient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7C78D8-5ACB-AE41-BB09-5369117C4487}"/>
              </a:ext>
            </a:extLst>
          </p:cNvPr>
          <p:cNvCxnSpPr>
            <a:cxnSpLocks/>
          </p:cNvCxnSpPr>
          <p:nvPr/>
        </p:nvCxnSpPr>
        <p:spPr>
          <a:xfrm flipH="1" flipV="1">
            <a:off x="5312552" y="984308"/>
            <a:ext cx="177629" cy="2715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C40DE67-A4D9-2D49-A61E-70DD617D333A}"/>
              </a:ext>
            </a:extLst>
          </p:cNvPr>
          <p:cNvSpPr txBox="1"/>
          <p:nvPr/>
        </p:nvSpPr>
        <p:spPr>
          <a:xfrm>
            <a:off x="4661421" y="643310"/>
            <a:ext cx="116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layer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CEE940-CB83-FD45-B93B-69E81AD3A5FF}"/>
              </a:ext>
            </a:extLst>
          </p:cNvPr>
          <p:cNvCxnSpPr>
            <a:cxnSpLocks/>
          </p:cNvCxnSpPr>
          <p:nvPr/>
        </p:nvCxnSpPr>
        <p:spPr>
          <a:xfrm flipH="1">
            <a:off x="4993871" y="1608382"/>
            <a:ext cx="496311" cy="94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B679277-8FA8-8F41-91EC-3482CE8EAFF4}"/>
              </a:ext>
            </a:extLst>
          </p:cNvPr>
          <p:cNvSpPr txBox="1"/>
          <p:nvPr/>
        </p:nvSpPr>
        <p:spPr>
          <a:xfrm>
            <a:off x="3483788" y="1530723"/>
            <a:ext cx="151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 –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segment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5ABF99-30F8-7C4B-B7C3-BEBD0326B9B8}"/>
              </a:ext>
            </a:extLst>
          </p:cNvPr>
          <p:cNvCxnSpPr>
            <a:cxnSpLocks/>
          </p:cNvCxnSpPr>
          <p:nvPr/>
        </p:nvCxnSpPr>
        <p:spPr>
          <a:xfrm flipV="1">
            <a:off x="7652134" y="984308"/>
            <a:ext cx="218505" cy="2715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2FBE9FD-8873-0D45-AFF6-0E33ABCCE0EC}"/>
              </a:ext>
            </a:extLst>
          </p:cNvPr>
          <p:cNvSpPr txBox="1"/>
          <p:nvPr/>
        </p:nvSpPr>
        <p:spPr>
          <a:xfrm>
            <a:off x="7402104" y="694959"/>
            <a:ext cx="144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Concatenate</a:t>
            </a:r>
          </a:p>
        </p:txBody>
      </p:sp>
    </p:spTree>
    <p:extLst>
      <p:ext uri="{BB962C8B-B14F-4D97-AF65-F5344CB8AC3E}">
        <p14:creationId xmlns:p14="http://schemas.microsoft.com/office/powerpoint/2010/main" val="2967614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Context State Advantage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838200" y="1889256"/>
            <a:ext cx="10515600" cy="293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Achieving extra long context and resolving fragmentation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 process is speedup significantly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Recurrence scheme does not need to be restricted to only the previous segment</a:t>
            </a:r>
          </a:p>
        </p:txBody>
      </p:sp>
    </p:spTree>
    <p:extLst>
      <p:ext uri="{BB962C8B-B14F-4D97-AF65-F5344CB8AC3E}">
        <p14:creationId xmlns:p14="http://schemas.microsoft.com/office/powerpoint/2010/main" val="1509930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Transformer-XL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838200" y="1889256"/>
            <a:ext cx="105156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keep the positional information coherent when we reuse the hidden states?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6579EA8-092B-6C4F-8DEE-CBF122E44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17" y="3522965"/>
            <a:ext cx="5410200" cy="11557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FD91DF-7980-1344-BFB8-B1B89838802F}"/>
              </a:ext>
            </a:extLst>
          </p:cNvPr>
          <p:cNvCxnSpPr>
            <a:cxnSpLocks/>
          </p:cNvCxnSpPr>
          <p:nvPr/>
        </p:nvCxnSpPr>
        <p:spPr>
          <a:xfrm flipV="1">
            <a:off x="3783617" y="3417040"/>
            <a:ext cx="501215" cy="1955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C13104-35BB-6A4C-A29E-E86F9093C05C}"/>
              </a:ext>
            </a:extLst>
          </p:cNvPr>
          <p:cNvSpPr txBox="1"/>
          <p:nvPr/>
        </p:nvSpPr>
        <p:spPr>
          <a:xfrm>
            <a:off x="4284832" y="3163445"/>
            <a:ext cx="327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Embedding Sequence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E901F6-FBA2-D140-89BE-0798B9EF9A8E}"/>
              </a:ext>
            </a:extLst>
          </p:cNvPr>
          <p:cNvCxnSpPr>
            <a:cxnSpLocks/>
          </p:cNvCxnSpPr>
          <p:nvPr/>
        </p:nvCxnSpPr>
        <p:spPr>
          <a:xfrm flipH="1">
            <a:off x="3952324" y="4555304"/>
            <a:ext cx="400521" cy="2510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6051528-393B-FF40-AB59-97AB351A1583}"/>
              </a:ext>
            </a:extLst>
          </p:cNvPr>
          <p:cNvSpPr txBox="1"/>
          <p:nvPr/>
        </p:nvSpPr>
        <p:spPr>
          <a:xfrm>
            <a:off x="838200" y="4838130"/>
            <a:ext cx="4055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Token Sequence in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 –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segment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784FF-99D8-1345-AC2F-741ED594E35B}"/>
              </a:ext>
            </a:extLst>
          </p:cNvPr>
          <p:cNvSpPr/>
          <p:nvPr/>
        </p:nvSpPr>
        <p:spPr>
          <a:xfrm>
            <a:off x="5761861" y="4838130"/>
            <a:ext cx="2314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Positional Encodings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0BDB3B-B3D9-3C43-B8E3-9B89B961E439}"/>
              </a:ext>
            </a:extLst>
          </p:cNvPr>
          <p:cNvCxnSpPr>
            <a:cxnSpLocks/>
          </p:cNvCxnSpPr>
          <p:nvPr/>
        </p:nvCxnSpPr>
        <p:spPr>
          <a:xfrm>
            <a:off x="5220521" y="4569055"/>
            <a:ext cx="503204" cy="3379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7D9DDA0-9A1C-EC4A-AFFA-88E284ADB427}"/>
              </a:ext>
            </a:extLst>
          </p:cNvPr>
          <p:cNvSpPr/>
          <p:nvPr/>
        </p:nvSpPr>
        <p:spPr>
          <a:xfrm>
            <a:off x="4955908" y="3563555"/>
            <a:ext cx="872519" cy="99174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75D6E1-FE47-B041-B9B8-6D1EDD29CADF}"/>
              </a:ext>
            </a:extLst>
          </p:cNvPr>
          <p:cNvCxnSpPr>
            <a:cxnSpLocks/>
          </p:cNvCxnSpPr>
          <p:nvPr/>
        </p:nvCxnSpPr>
        <p:spPr>
          <a:xfrm>
            <a:off x="5928286" y="4059429"/>
            <a:ext cx="6389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1F8EBAA-4ECF-4D46-99CC-77DD3C64BC4D}"/>
              </a:ext>
            </a:extLst>
          </p:cNvPr>
          <p:cNvSpPr txBox="1"/>
          <p:nvPr/>
        </p:nvSpPr>
        <p:spPr>
          <a:xfrm>
            <a:off x="6734783" y="3791714"/>
            <a:ext cx="327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distinguish?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F26074-1C6B-E143-82CD-509674BE8AF6}"/>
              </a:ext>
            </a:extLst>
          </p:cNvPr>
          <p:cNvSpPr/>
          <p:nvPr/>
        </p:nvSpPr>
        <p:spPr>
          <a:xfrm>
            <a:off x="1047868" y="5761436"/>
            <a:ext cx="8959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Positional encoding gives the model a temporal clue or “bias” about how information should be gathered, i.e., where to attend.</a:t>
            </a:r>
          </a:p>
        </p:txBody>
      </p:sp>
    </p:spTree>
    <p:extLst>
      <p:ext uri="{BB962C8B-B14F-4D97-AF65-F5344CB8AC3E}">
        <p14:creationId xmlns:p14="http://schemas.microsoft.com/office/powerpoint/2010/main" val="1489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Transformer-XL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838200" y="1889256"/>
            <a:ext cx="10515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Absolute position -&gt; Relative position</a:t>
            </a: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BEDB7371-4048-384A-BD2C-544D22CD5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394" y="3124221"/>
            <a:ext cx="5212406" cy="1616167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99EE4A03-EC91-7B4D-B9EF-51105B396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01" y="3157840"/>
            <a:ext cx="4982577" cy="1548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871F1E-5E16-0849-8F58-57A249BDA775}"/>
              </a:ext>
            </a:extLst>
          </p:cNvPr>
          <p:cNvSpPr/>
          <p:nvPr/>
        </p:nvSpPr>
        <p:spPr>
          <a:xfrm>
            <a:off x="1983556" y="5117760"/>
            <a:ext cx="2909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Transformer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50076-97CB-1B44-8359-C215922E399E}"/>
              </a:ext>
            </a:extLst>
          </p:cNvPr>
          <p:cNvSpPr/>
          <p:nvPr/>
        </p:nvSpPr>
        <p:spPr>
          <a:xfrm>
            <a:off x="7699859" y="5033557"/>
            <a:ext cx="209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Transformer-XL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ED1659-DC8A-674B-9051-DE68932D4265}"/>
              </a:ext>
            </a:extLst>
          </p:cNvPr>
          <p:cNvSpPr/>
          <p:nvPr/>
        </p:nvSpPr>
        <p:spPr>
          <a:xfrm>
            <a:off x="5074572" y="3157840"/>
            <a:ext cx="300146" cy="374117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A575FD-BE16-934B-B122-2089027B2343}"/>
              </a:ext>
            </a:extLst>
          </p:cNvPr>
          <p:cNvSpPr/>
          <p:nvPr/>
        </p:nvSpPr>
        <p:spPr>
          <a:xfrm>
            <a:off x="5024548" y="3938121"/>
            <a:ext cx="300146" cy="374117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840029-9873-EB4A-8A5D-800FF5C18AC5}"/>
              </a:ext>
            </a:extLst>
          </p:cNvPr>
          <p:cNvSpPr/>
          <p:nvPr/>
        </p:nvSpPr>
        <p:spPr>
          <a:xfrm>
            <a:off x="3789059" y="3932304"/>
            <a:ext cx="832965" cy="37411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BBD0C6-EB26-A14D-BEB5-92D2523B6CE3}"/>
              </a:ext>
            </a:extLst>
          </p:cNvPr>
          <p:cNvSpPr/>
          <p:nvPr/>
        </p:nvSpPr>
        <p:spPr>
          <a:xfrm>
            <a:off x="1875334" y="3932304"/>
            <a:ext cx="832965" cy="37411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DCCED3-CA46-A14B-9403-A2B464394E9E}"/>
              </a:ext>
            </a:extLst>
          </p:cNvPr>
          <p:cNvSpPr/>
          <p:nvPr/>
        </p:nvSpPr>
        <p:spPr>
          <a:xfrm>
            <a:off x="7367551" y="2477890"/>
            <a:ext cx="2063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trainable parameter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8D9043-2817-1543-876F-3C009D45D172}"/>
              </a:ext>
            </a:extLst>
          </p:cNvPr>
          <p:cNvCxnSpPr>
            <a:cxnSpLocks/>
          </p:cNvCxnSpPr>
          <p:nvPr/>
        </p:nvCxnSpPr>
        <p:spPr>
          <a:xfrm flipV="1">
            <a:off x="7198644" y="2831052"/>
            <a:ext cx="501215" cy="10541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3CF005-99D5-AE45-A019-72BD59328F10}"/>
              </a:ext>
            </a:extLst>
          </p:cNvPr>
          <p:cNvCxnSpPr>
            <a:cxnSpLocks/>
            <a:endCxn id="3" idx="2"/>
          </p:cNvCxnSpPr>
          <p:nvPr/>
        </p:nvCxnSpPr>
        <p:spPr>
          <a:xfrm flipH="1" flipV="1">
            <a:off x="8399052" y="2847222"/>
            <a:ext cx="263692" cy="10370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B26513B-F0AA-A84B-B36C-B5C0E2A01A93}"/>
              </a:ext>
            </a:extLst>
          </p:cNvPr>
          <p:cNvSpPr/>
          <p:nvPr/>
        </p:nvSpPr>
        <p:spPr>
          <a:xfrm>
            <a:off x="2206839" y="4736714"/>
            <a:ext cx="142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query vector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07EDDE-59D5-EC43-A670-C0C22928F537}"/>
              </a:ext>
            </a:extLst>
          </p:cNvPr>
          <p:cNvCxnSpPr>
            <a:cxnSpLocks/>
          </p:cNvCxnSpPr>
          <p:nvPr/>
        </p:nvCxnSpPr>
        <p:spPr>
          <a:xfrm>
            <a:off x="2226669" y="4432397"/>
            <a:ext cx="237325" cy="3373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77C4B35-BE13-9A4A-9725-7699877F791F}"/>
              </a:ext>
            </a:extLst>
          </p:cNvPr>
          <p:cNvCxnSpPr>
            <a:cxnSpLocks/>
          </p:cNvCxnSpPr>
          <p:nvPr/>
        </p:nvCxnSpPr>
        <p:spPr>
          <a:xfrm flipH="1">
            <a:off x="3504037" y="4432397"/>
            <a:ext cx="586333" cy="4350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B74E7AD-17DB-404B-83FF-DEA5E0CA3863}"/>
              </a:ext>
            </a:extLst>
          </p:cNvPr>
          <p:cNvSpPr/>
          <p:nvPr/>
        </p:nvSpPr>
        <p:spPr>
          <a:xfrm>
            <a:off x="5938948" y="553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 of incorporating position into the initial embedding, it can inject the same information into the attention score of each layer.</a:t>
            </a:r>
          </a:p>
        </p:txBody>
      </p:sp>
    </p:spTree>
    <p:extLst>
      <p:ext uri="{BB962C8B-B14F-4D97-AF65-F5344CB8AC3E}">
        <p14:creationId xmlns:p14="http://schemas.microsoft.com/office/powerpoint/2010/main" val="37637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" grpId="0"/>
      <p:bldP spid="17" grpId="0"/>
      <p:bldP spid="2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Transformer-XL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219C95-77DA-9641-B700-3BCBCB5BE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8182"/>
            <a:ext cx="6946900" cy="3556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FB56DAF-ED95-D840-AF9A-804D2E4F0EAD}"/>
              </a:ext>
            </a:extLst>
          </p:cNvPr>
          <p:cNvCxnSpPr>
            <a:cxnSpLocks/>
          </p:cNvCxnSpPr>
          <p:nvPr/>
        </p:nvCxnSpPr>
        <p:spPr>
          <a:xfrm flipV="1">
            <a:off x="5380602" y="1874142"/>
            <a:ext cx="770816" cy="3778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9145E6-4056-BF48-8AC3-C9366E70379E}"/>
              </a:ext>
            </a:extLst>
          </p:cNvPr>
          <p:cNvSpPr txBox="1"/>
          <p:nvPr/>
        </p:nvSpPr>
        <p:spPr>
          <a:xfrm>
            <a:off x="6249658" y="1550976"/>
            <a:ext cx="318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hidden state with context from previous segment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1654A1-B939-A843-ACFF-405318AD7D73}"/>
              </a:ext>
            </a:extLst>
          </p:cNvPr>
          <p:cNvCxnSpPr>
            <a:cxnSpLocks/>
          </p:cNvCxnSpPr>
          <p:nvPr/>
        </p:nvCxnSpPr>
        <p:spPr>
          <a:xfrm>
            <a:off x="6492744" y="3717930"/>
            <a:ext cx="6108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5AAB185-8832-F443-89A5-464BBD7F6F1F}"/>
              </a:ext>
            </a:extLst>
          </p:cNvPr>
          <p:cNvSpPr txBox="1"/>
          <p:nvPr/>
        </p:nvSpPr>
        <p:spPr>
          <a:xfrm>
            <a:off x="7210659" y="3551516"/>
            <a:ext cx="376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Absolute Position -&gt; Relative Position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7C751A-B0CF-1749-A90A-1B8753FA96C7}"/>
              </a:ext>
            </a:extLst>
          </p:cNvPr>
          <p:cNvSpPr/>
          <p:nvPr/>
        </p:nvSpPr>
        <p:spPr>
          <a:xfrm>
            <a:off x="1596128" y="2010249"/>
            <a:ext cx="3722748" cy="53052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02598D-18DC-4E4B-BA61-A4CE807481EC}"/>
              </a:ext>
            </a:extLst>
          </p:cNvPr>
          <p:cNvSpPr/>
          <p:nvPr/>
        </p:nvSpPr>
        <p:spPr>
          <a:xfrm>
            <a:off x="1596127" y="3057318"/>
            <a:ext cx="4839573" cy="96324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Transformer vs Transformer-XL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D01DF08-D4BA-614F-B606-E53DC27D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7744"/>
            <a:ext cx="8298820" cy="28382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021126-9199-9B46-A4E1-A323FD0AF740}"/>
              </a:ext>
            </a:extLst>
          </p:cNvPr>
          <p:cNvSpPr/>
          <p:nvPr/>
        </p:nvSpPr>
        <p:spPr>
          <a:xfrm>
            <a:off x="3198102" y="4983009"/>
            <a:ext cx="3038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Vanilla Transformer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CB7B4-F53C-3E4D-BBD4-BC20D7EE8704}"/>
              </a:ext>
            </a:extLst>
          </p:cNvPr>
          <p:cNvSpPr/>
          <p:nvPr/>
        </p:nvSpPr>
        <p:spPr>
          <a:xfrm>
            <a:off x="7512390" y="4505955"/>
            <a:ext cx="3841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procedure ensures that each prediction utilizes the longest possible context exposed during training, and also relieves context fragmentation issue encountered in training.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9DDC26-D9F8-C244-BD73-BDFDCE61823F}"/>
              </a:ext>
            </a:extLst>
          </p:cNvPr>
          <p:cNvSpPr/>
          <p:nvPr/>
        </p:nvSpPr>
        <p:spPr>
          <a:xfrm>
            <a:off x="9433095" y="2228671"/>
            <a:ext cx="26431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Extremely Expensive!!!</a:t>
            </a:r>
          </a:p>
        </p:txBody>
      </p:sp>
    </p:spTree>
    <p:extLst>
      <p:ext uri="{BB962C8B-B14F-4D97-AF65-F5344CB8AC3E}">
        <p14:creationId xmlns:p14="http://schemas.microsoft.com/office/powerpoint/2010/main" val="245043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Transformer vs Transformer-XL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2EDE29-C121-6146-8AE7-354886E9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01" y="1756753"/>
            <a:ext cx="6756610" cy="39784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AEC803-4A73-B245-A368-D75D51548EB1}"/>
              </a:ext>
            </a:extLst>
          </p:cNvPr>
          <p:cNvSpPr/>
          <p:nvPr/>
        </p:nvSpPr>
        <p:spPr>
          <a:xfrm>
            <a:off x="3032736" y="5801261"/>
            <a:ext cx="2395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Transformer-XL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4B3769-C233-1040-BE9E-1A7F6DE26AED}"/>
              </a:ext>
            </a:extLst>
          </p:cNvPr>
          <p:cNvSpPr/>
          <p:nvPr/>
        </p:nvSpPr>
        <p:spPr>
          <a:xfrm>
            <a:off x="8028079" y="1881597"/>
            <a:ext cx="34812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largest possible dependency length grows linearly with respect to the number of layers as well as the segment length</a:t>
            </a:r>
          </a:p>
        </p:txBody>
      </p:sp>
    </p:spTree>
    <p:extLst>
      <p:ext uri="{BB962C8B-B14F-4D97-AF65-F5344CB8AC3E}">
        <p14:creationId xmlns:p14="http://schemas.microsoft.com/office/powerpoint/2010/main" val="361683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3826-9930-2447-B3D2-130B58F95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3409E-F901-564E-8A19-6FA22E23E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It is a multi-layer bidirectional Transformer encoder.</a:t>
            </a:r>
          </a:p>
          <a:p>
            <a:r>
              <a:rPr lang="en-US" sz="2400" dirty="0"/>
              <a:t>Two Variations:</a:t>
            </a:r>
          </a:p>
          <a:p>
            <a:pPr lvl="1"/>
            <a:r>
              <a:rPr lang="en-US" sz="2400" b="1" dirty="0"/>
              <a:t>BERT-Base</a:t>
            </a:r>
          </a:p>
          <a:p>
            <a:pPr lvl="2"/>
            <a:r>
              <a:rPr lang="en-US" sz="2400" dirty="0"/>
              <a:t>L = 12, H = 768, A = 12, Total parameters = 110M</a:t>
            </a:r>
          </a:p>
          <a:p>
            <a:pPr lvl="1"/>
            <a:r>
              <a:rPr lang="en-US" sz="2400" b="1" dirty="0"/>
              <a:t>BERT-Large</a:t>
            </a:r>
          </a:p>
          <a:p>
            <a:pPr lvl="2"/>
            <a:r>
              <a:rPr lang="en-US" sz="2400" dirty="0"/>
              <a:t>L = 24, H = 1024, A = 16, Total Parameters = 340M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7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441236" y="2567955"/>
            <a:ext cx="2637012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word-level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character-level</a:t>
            </a:r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68A175BE-E357-5E45-9EC0-62A59E1A8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532778"/>
            <a:ext cx="8225198" cy="58087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028E921-6AA5-7E43-943A-87E2FBB28DC2}"/>
              </a:ext>
            </a:extLst>
          </p:cNvPr>
          <p:cNvSpPr/>
          <p:nvPr/>
        </p:nvSpPr>
        <p:spPr>
          <a:xfrm>
            <a:off x="6765131" y="2128838"/>
            <a:ext cx="392907" cy="240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1F54E9-7739-B344-9965-99F6ACC0804A}"/>
              </a:ext>
            </a:extLst>
          </p:cNvPr>
          <p:cNvSpPr/>
          <p:nvPr/>
        </p:nvSpPr>
        <p:spPr>
          <a:xfrm>
            <a:off x="10692390" y="2045290"/>
            <a:ext cx="392907" cy="240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632DEC-FD6C-0A4D-91BC-23E6276A8851}"/>
              </a:ext>
            </a:extLst>
          </p:cNvPr>
          <p:cNvSpPr/>
          <p:nvPr/>
        </p:nvSpPr>
        <p:spPr>
          <a:xfrm>
            <a:off x="6660356" y="5045870"/>
            <a:ext cx="392907" cy="240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94A0FF-2ADD-BA41-A13D-1FE8AAD048A6}"/>
              </a:ext>
            </a:extLst>
          </p:cNvPr>
          <p:cNvSpPr/>
          <p:nvPr/>
        </p:nvSpPr>
        <p:spPr>
          <a:xfrm>
            <a:off x="10789444" y="5364956"/>
            <a:ext cx="392907" cy="2500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22A92C-0146-784D-86D8-106168B74807}"/>
              </a:ext>
            </a:extLst>
          </p:cNvPr>
          <p:cNvSpPr/>
          <p:nvPr/>
        </p:nvSpPr>
        <p:spPr>
          <a:xfrm>
            <a:off x="6660355" y="5643647"/>
            <a:ext cx="392907" cy="240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D32115-EFED-D248-A6CF-CAF1C9012816}"/>
              </a:ext>
            </a:extLst>
          </p:cNvPr>
          <p:cNvSpPr/>
          <p:nvPr/>
        </p:nvSpPr>
        <p:spPr>
          <a:xfrm>
            <a:off x="6765130" y="2567955"/>
            <a:ext cx="392907" cy="240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741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838200" y="1889256"/>
            <a:ext cx="10515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of Evaluation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4EC2AF-EDCF-3845-B3A4-6DD7D2E88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825" y="2369387"/>
            <a:ext cx="7708900" cy="347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7B2068-B0BE-1146-A8EF-EA495660233D}"/>
              </a:ext>
            </a:extLst>
          </p:cNvPr>
          <p:cNvSpPr txBox="1"/>
          <p:nvPr/>
        </p:nvSpPr>
        <p:spPr>
          <a:xfrm>
            <a:off x="7080991" y="974483"/>
            <a:ext cx="2274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Vanilla Transformer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EFC315-4B8E-7148-8E79-7F4EA4A4BF25}"/>
              </a:ext>
            </a:extLst>
          </p:cNvPr>
          <p:cNvCxnSpPr>
            <a:cxnSpLocks/>
          </p:cNvCxnSpPr>
          <p:nvPr/>
        </p:nvCxnSpPr>
        <p:spPr>
          <a:xfrm flipH="1">
            <a:off x="7215189" y="1967925"/>
            <a:ext cx="264317" cy="5681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838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838200" y="1889256"/>
            <a:ext cx="10515600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 Generation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Unsupervised Feature Learning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and Speech Modeling</a:t>
            </a:r>
          </a:p>
        </p:txBody>
      </p:sp>
    </p:spTree>
    <p:extLst>
      <p:ext uri="{BB962C8B-B14F-4D97-AF65-F5344CB8AC3E}">
        <p14:creationId xmlns:p14="http://schemas.microsoft.com/office/powerpoint/2010/main" val="10076348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E27-7171-2E42-9A87-828EF2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8504-55E3-5D42-A09C-F630FF67EBA6}"/>
              </a:ext>
            </a:extLst>
          </p:cNvPr>
          <p:cNvSpPr txBox="1"/>
          <p:nvPr/>
        </p:nvSpPr>
        <p:spPr>
          <a:xfrm>
            <a:off x="838200" y="1889256"/>
            <a:ext cx="10515600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Dai, Z., Yang, Z., Yang, Y.,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Carbonell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J., Le, Q. V.,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Salakhutdinov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(2019). Transformer-xl: Attentive language models beyond a fixed-length context. 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preprint arXiv:1901.02860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R., Choe, D., Constant, N., Guo, M., &amp; Jones, L. (2019, July). Character-level language modeling with deeper self-attention. In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Proceedings of the AAAI Conference on Artificial Intelligence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(Vol. 33, pp. 3159-3166).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Vaswani, A.,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Shazeer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N., Parmar, N.,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Uszkoreit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J., Jones, L., Gomez, A. N., ...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Polosukhin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I. (2017). Attention is all you need. In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Advances in neural information processing systems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(pp. 5998-6008).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Alammar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 (2018). The Illustrated Transformer [Blog post]. Retrieved from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jalammar.github.io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/illustrated-transformer/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341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56;p13"/>
          <p:cNvSpPr txBox="1">
            <a:spLocks noGrp="1"/>
          </p:cNvSpPr>
          <p:nvPr>
            <p:ph type="ctrTitle"/>
          </p:nvPr>
        </p:nvSpPr>
        <p:spPr>
          <a:xfrm>
            <a:off x="415599" y="1578880"/>
            <a:ext cx="11360803" cy="1536459"/>
          </a:xfrm>
          <a:prstGeom prst="rect">
            <a:avLst/>
          </a:prstGeom>
        </p:spPr>
        <p:txBody>
          <a:bodyPr anchor="t"/>
          <a:lstStyle/>
          <a:p>
            <a:r>
              <a:t>XLNet </a:t>
            </a:r>
          </a:p>
        </p:txBody>
      </p:sp>
      <p:sp>
        <p:nvSpPr>
          <p:cNvPr id="112" name="Google Shape;57;p13"/>
          <p:cNvSpPr txBox="1">
            <a:spLocks noGrp="1"/>
          </p:cNvSpPr>
          <p:nvPr>
            <p:ph type="subTitle" sz="quarter" idx="1"/>
          </p:nvPr>
        </p:nvSpPr>
        <p:spPr>
          <a:xfrm>
            <a:off x="415599" y="4033442"/>
            <a:ext cx="11360803" cy="978001"/>
          </a:xfrm>
          <a:prstGeom prst="rect">
            <a:avLst/>
          </a:prstGeom>
        </p:spPr>
        <p:txBody>
          <a:bodyPr/>
          <a:lstStyle>
            <a:lvl1pPr marL="0" indent="0" defTabSz="813816">
              <a:defRPr sz="2136"/>
            </a:lvl1pPr>
          </a:lstStyle>
          <a:p>
            <a:r>
              <a:t>Generalizing Autoregressive Pretraining for Language Understanding</a:t>
            </a:r>
          </a:p>
        </p:txBody>
      </p:sp>
      <p:sp>
        <p:nvSpPr>
          <p:cNvPr id="113" name="Google Shape;58;p13"/>
          <p:cNvSpPr txBox="1"/>
          <p:nvPr/>
        </p:nvSpPr>
        <p:spPr>
          <a:xfrm>
            <a:off x="1204399" y="4800932"/>
            <a:ext cx="9783203" cy="553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1500" i="1">
                <a:solidFill>
                  <a:srgbClr val="000000"/>
                </a:solidFill>
              </a:defRPr>
            </a:lvl1pPr>
          </a:lstStyle>
          <a:p>
            <a:pPr defTabSz="1219170" hangingPunct="0"/>
            <a:r>
              <a:rPr sz="2000" kern="0">
                <a:latin typeface="Arial"/>
                <a:cs typeface="Arial"/>
                <a:sym typeface="Arial"/>
              </a:rPr>
              <a:t>Zhilin Yang, et. al.</a:t>
            </a:r>
          </a:p>
        </p:txBody>
      </p:sp>
      <p:sp>
        <p:nvSpPr>
          <p:cNvPr id="114" name="Google Shape;58;p13"/>
          <p:cNvSpPr txBox="1"/>
          <p:nvPr/>
        </p:nvSpPr>
        <p:spPr>
          <a:xfrm>
            <a:off x="1204399" y="5613732"/>
            <a:ext cx="9783203" cy="742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 defTabSz="1219170" hangingPunct="0">
              <a:lnSpc>
                <a:spcPct val="120000"/>
              </a:lnSpc>
              <a:defRPr sz="1100">
                <a:solidFill>
                  <a:srgbClr val="000000"/>
                </a:solidFill>
              </a:defRPr>
            </a:pPr>
            <a:r>
              <a:rPr sz="14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By Charlotte Yoder</a:t>
            </a:r>
          </a:p>
          <a:p>
            <a:pPr algn="ctr" defTabSz="1219170" hangingPunct="0">
              <a:defRPr sz="1100">
                <a:solidFill>
                  <a:srgbClr val="000000"/>
                </a:solidFill>
              </a:defRPr>
            </a:pPr>
            <a:r>
              <a:rPr sz="14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Spring 2020, CS546</a:t>
            </a:r>
          </a:p>
        </p:txBody>
      </p:sp>
    </p:spTree>
    <p:extLst>
      <p:ext uri="{BB962C8B-B14F-4D97-AF65-F5344CB8AC3E}">
        <p14:creationId xmlns:p14="http://schemas.microsoft.com/office/powerpoint/2010/main" val="109236463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63;p14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Outline</a:t>
            </a:r>
          </a:p>
        </p:txBody>
      </p:sp>
      <p:sp>
        <p:nvSpPr>
          <p:cNvPr id="117" name="Google Shape;64;p14"/>
          <p:cNvSpPr txBox="1">
            <a:spLocks noGrp="1"/>
          </p:cNvSpPr>
          <p:nvPr>
            <p:ph type="body" idx="1"/>
          </p:nvPr>
        </p:nvSpPr>
        <p:spPr>
          <a:xfrm>
            <a:off x="415599" y="1552808"/>
            <a:ext cx="11360803" cy="4555201"/>
          </a:xfrm>
          <a:prstGeom prst="rect">
            <a:avLst/>
          </a:prstGeom>
        </p:spPr>
        <p:txBody>
          <a:bodyPr/>
          <a:lstStyle/>
          <a:p>
            <a:pPr>
              <a:buSzPts val="2400"/>
              <a:buChar char="-"/>
              <a:defRPr sz="2400"/>
            </a:pPr>
            <a:r>
              <a:t>Motivation for XLNet</a:t>
            </a:r>
          </a:p>
          <a:p>
            <a:pPr>
              <a:buSzPts val="2400"/>
              <a:buChar char="-"/>
              <a:defRPr sz="2400"/>
            </a:pPr>
            <a:r>
              <a:t>XLNet Basics</a:t>
            </a:r>
          </a:p>
          <a:p>
            <a:pPr>
              <a:buSzPts val="2400"/>
              <a:buChar char="-"/>
              <a:defRPr sz="2400"/>
            </a:pPr>
            <a:r>
              <a:t>XLNet In-depth</a:t>
            </a:r>
          </a:p>
          <a:p>
            <a:pPr>
              <a:buSzPts val="2400"/>
              <a:buChar char="-"/>
              <a:defRPr sz="2400"/>
            </a:pPr>
            <a:r>
              <a:t>Experiments</a:t>
            </a:r>
          </a:p>
          <a:p>
            <a:pPr>
              <a:buSzPts val="2400"/>
              <a:buChar char="-"/>
              <a:defRPr sz="2400"/>
            </a:pPr>
            <a: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015636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63;p14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Motivation</a:t>
            </a:r>
          </a:p>
        </p:txBody>
      </p:sp>
      <p:sp>
        <p:nvSpPr>
          <p:cNvPr id="122" name="Google Shape;64;p14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>
              <a:buSzPts val="2400"/>
              <a:buChar char="-"/>
              <a:defRPr sz="2400"/>
            </a:pPr>
            <a:r>
              <a:rPr dirty="0"/>
              <a:t>Cons of BERT</a:t>
            </a:r>
          </a:p>
          <a:p>
            <a:pPr marL="1219170" lvl="1" indent="-457189">
              <a:buChar char="-"/>
            </a:pPr>
            <a:r>
              <a:rPr dirty="0"/>
              <a:t>Masks don’t appear in fine-tuning</a:t>
            </a:r>
            <a:r>
              <a:rPr lang="en-US" dirty="0"/>
              <a:t> and create artificial noise</a:t>
            </a:r>
            <a:endParaRPr dirty="0"/>
          </a:p>
          <a:p>
            <a:pPr marL="1219170" lvl="1" indent="-457189">
              <a:buChar char="-"/>
            </a:pPr>
            <a:r>
              <a:rPr lang="en-US" dirty="0"/>
              <a:t>T</a:t>
            </a:r>
            <a:r>
              <a:rPr dirty="0"/>
              <a:t>okens </a:t>
            </a:r>
            <a:r>
              <a:rPr lang="en-US" dirty="0"/>
              <a:t>predicted in parallel – lose interdependence </a:t>
            </a:r>
            <a:endParaRPr dirty="0"/>
          </a:p>
          <a:p>
            <a:pPr marL="1219170" lvl="1" indent="-457189">
              <a:buChar char="-"/>
            </a:pPr>
            <a:endParaRPr lang="en-US" dirty="0"/>
          </a:p>
          <a:p>
            <a:pPr marL="488636">
              <a:buChar char="-"/>
            </a:pPr>
            <a:r>
              <a:rPr lang="en-US" dirty="0"/>
              <a:t>Cons of Transformer – XL</a:t>
            </a:r>
          </a:p>
          <a:p>
            <a:pPr marL="1219170" lvl="1">
              <a:buChar char="-"/>
            </a:pPr>
            <a:r>
              <a:rPr lang="en-US" dirty="0"/>
              <a:t>Target position is ambiguous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4950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uiExpand="1" build="p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69;p15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XLNet Basics</a:t>
            </a:r>
          </a:p>
        </p:txBody>
      </p:sp>
      <p:sp>
        <p:nvSpPr>
          <p:cNvPr id="127" name="Google Shape;70;p15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 indent="-507987">
              <a:buSzPts val="2400"/>
              <a:buChar char="-"/>
              <a:defRPr sz="2400"/>
            </a:pPr>
            <a:r>
              <a:rPr lang="en-US" dirty="0"/>
              <a:t>Autoregressive model that has bidirectional context</a:t>
            </a:r>
          </a:p>
          <a:p>
            <a:pPr indent="-507987">
              <a:buSzPts val="2400"/>
              <a:buChar char="-"/>
              <a:defRPr sz="2400"/>
            </a:pPr>
            <a:r>
              <a:rPr dirty="0"/>
              <a:t>Random prediction of tokens instead of masking</a:t>
            </a:r>
          </a:p>
          <a:p>
            <a:pPr marL="1219170" lvl="1" indent="-457189">
              <a:buChar char="-"/>
            </a:pPr>
            <a:r>
              <a:rPr dirty="0"/>
              <a:t>Learns depend</a:t>
            </a:r>
            <a:r>
              <a:rPr lang="en-US" dirty="0"/>
              <a:t>e</a:t>
            </a:r>
            <a:r>
              <a:rPr dirty="0"/>
              <a:t>ncies between all words</a:t>
            </a:r>
          </a:p>
          <a:p>
            <a:pPr marL="1219170" lvl="1" indent="-457189">
              <a:buChar char="-"/>
            </a:pPr>
            <a:r>
              <a:rPr dirty="0"/>
              <a:t>Predicts in any order</a:t>
            </a:r>
          </a:p>
          <a:p>
            <a:pPr indent="-507987">
              <a:buSzPts val="2400"/>
              <a:buChar char="-"/>
              <a:defRPr sz="2400"/>
            </a:pPr>
            <a:endParaRPr dirty="0"/>
          </a:p>
          <a:p>
            <a:pPr indent="-507987">
              <a:buSzPts val="2400"/>
              <a:buChar char="-"/>
              <a:defRPr sz="2400"/>
            </a:pPr>
            <a:endParaRPr dirty="0"/>
          </a:p>
          <a:p>
            <a:pPr marL="0" indent="0">
              <a:buClrTx/>
              <a:buSzTx/>
              <a:buNone/>
              <a:defRPr sz="2400"/>
            </a:pPr>
            <a:endParaRPr dirty="0"/>
          </a:p>
        </p:txBody>
      </p:sp>
      <p:pic>
        <p:nvPicPr>
          <p:cNvPr id="128" name="ezgif.com-gif-maker-1.gif" descr="ezgif.com-gif-maker-1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3013" y="3993993"/>
            <a:ext cx="4676025" cy="1778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ermutationLangModel.gif" descr="permutationLangModel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62665" y="3993993"/>
            <a:ext cx="4738527" cy="17783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30168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69;p15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rPr lang="en-US" dirty="0"/>
              <a:t>Factorization Order</a:t>
            </a:r>
            <a:endParaRPr dirty="0"/>
          </a:p>
        </p:txBody>
      </p:sp>
      <p:sp>
        <p:nvSpPr>
          <p:cNvPr id="127" name="Google Shape;70;p15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 indent="-507987">
              <a:buSzPts val="2400"/>
              <a:buChar char="-"/>
              <a:defRPr sz="2400"/>
            </a:pPr>
            <a:r>
              <a:rPr lang="en-US" dirty="0"/>
              <a:t>”cats” -&gt; “I” -&gt; ”more” -&gt; “dogs” -&gt; “than” -&gt; “like”</a:t>
            </a:r>
          </a:p>
          <a:p>
            <a:pPr indent="-507987">
              <a:buSzPts val="2400"/>
              <a:buChar char="-"/>
              <a:defRPr sz="2400"/>
            </a:pPr>
            <a:endParaRPr dirty="0"/>
          </a:p>
          <a:p>
            <a:pPr marL="0" indent="0">
              <a:buClrTx/>
              <a:buSzTx/>
              <a:buNone/>
              <a:defRPr sz="2400"/>
            </a:pPr>
            <a:endParaRPr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91AC2C-0B15-3942-A797-65F04FF2DBDD}"/>
              </a:ext>
            </a:extLst>
          </p:cNvPr>
          <p:cNvCxnSpPr>
            <a:cxnSpLocks/>
          </p:cNvCxnSpPr>
          <p:nvPr/>
        </p:nvCxnSpPr>
        <p:spPr>
          <a:xfrm flipH="1" flipV="1">
            <a:off x="5320974" y="4351867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B6EAD1D-F289-054A-A3E0-2972BF06C1BA}"/>
              </a:ext>
            </a:extLst>
          </p:cNvPr>
          <p:cNvSpPr/>
          <p:nvPr/>
        </p:nvSpPr>
        <p:spPr>
          <a:xfrm>
            <a:off x="4910668" y="3793055"/>
            <a:ext cx="829297" cy="55141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/>
                </a:solidFill>
                <a:latin typeface="Arial"/>
                <a:cs typeface="Arial"/>
                <a:sym typeface="Arial"/>
              </a:rPr>
              <a:t>h1</a:t>
            </a:r>
            <a:endParaRPr lang="en-US" sz="1867" kern="0" dirty="0">
              <a:solidFill>
                <a:srgbClr val="4285F4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351E79-1026-8E4E-A676-E37966D12DC8}"/>
              </a:ext>
            </a:extLst>
          </p:cNvPr>
          <p:cNvCxnSpPr>
            <a:cxnSpLocks/>
          </p:cNvCxnSpPr>
          <p:nvPr/>
        </p:nvCxnSpPr>
        <p:spPr>
          <a:xfrm flipH="1" flipV="1">
            <a:off x="5320974" y="3367572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D976EDC-B4EF-DF4D-B767-AFE9031A2E6F}"/>
              </a:ext>
            </a:extLst>
          </p:cNvPr>
          <p:cNvSpPr/>
          <p:nvPr/>
        </p:nvSpPr>
        <p:spPr>
          <a:xfrm>
            <a:off x="2540001" y="4769953"/>
            <a:ext cx="829297" cy="55141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ea typeface="+mj-ea"/>
                <a:cs typeface="Arial"/>
                <a:sym typeface="Arial"/>
              </a:rPr>
              <a:t>I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5C4133-6B6A-4F47-B5B3-FC5657A412B0}"/>
              </a:ext>
            </a:extLst>
          </p:cNvPr>
          <p:cNvSpPr/>
          <p:nvPr/>
        </p:nvSpPr>
        <p:spPr>
          <a:xfrm>
            <a:off x="3725334" y="4769953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like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229059-44E3-2E44-A6D3-898BA31CFD1B}"/>
              </a:ext>
            </a:extLst>
          </p:cNvPr>
          <p:cNvSpPr/>
          <p:nvPr/>
        </p:nvSpPr>
        <p:spPr>
          <a:xfrm>
            <a:off x="4910668" y="4769953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cats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FBA4E7-2EA4-F54C-9FD8-7155D1C9AC32}"/>
              </a:ext>
            </a:extLst>
          </p:cNvPr>
          <p:cNvSpPr/>
          <p:nvPr/>
        </p:nvSpPr>
        <p:spPr>
          <a:xfrm>
            <a:off x="6096001" y="4769953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583BE4-58D3-B242-92E2-4CCEC92201CA}"/>
              </a:ext>
            </a:extLst>
          </p:cNvPr>
          <p:cNvSpPr/>
          <p:nvPr/>
        </p:nvSpPr>
        <p:spPr>
          <a:xfrm>
            <a:off x="7281334" y="4769951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than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D9ED6C-E5CD-024A-81F3-2500D813D068}"/>
              </a:ext>
            </a:extLst>
          </p:cNvPr>
          <p:cNvSpPr/>
          <p:nvPr/>
        </p:nvSpPr>
        <p:spPr>
          <a:xfrm>
            <a:off x="8466668" y="4769951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dogs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141B8F-DFFB-774B-AE56-525F8134C7B8}"/>
              </a:ext>
            </a:extLst>
          </p:cNvPr>
          <p:cNvSpPr/>
          <p:nvPr/>
        </p:nvSpPr>
        <p:spPr>
          <a:xfrm>
            <a:off x="4906325" y="2816158"/>
            <a:ext cx="829297" cy="55141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ea typeface="+mj-ea"/>
                <a:cs typeface="Arial"/>
                <a:sym typeface="Arial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48588640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69;p15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rPr lang="en-US" dirty="0"/>
              <a:t>Factorization Order</a:t>
            </a:r>
            <a:endParaRPr dirty="0"/>
          </a:p>
        </p:txBody>
      </p:sp>
      <p:sp>
        <p:nvSpPr>
          <p:cNvPr id="127" name="Google Shape;70;p15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 indent="-507987">
              <a:buSzPts val="2400"/>
              <a:buChar char="-"/>
              <a:defRPr sz="2400"/>
            </a:pPr>
            <a:r>
              <a:rPr lang="en-US" dirty="0"/>
              <a:t>”cats” -&gt; “I” -&gt; ”more” -&gt; “dogs” -&gt; “than” -&gt; “like”</a:t>
            </a:r>
          </a:p>
          <a:p>
            <a:pPr indent="-507987">
              <a:buSzPts val="2400"/>
              <a:buChar char="-"/>
              <a:defRPr sz="2400"/>
            </a:pPr>
            <a:endParaRPr dirty="0"/>
          </a:p>
          <a:p>
            <a:pPr marL="0" indent="0">
              <a:buClrTx/>
              <a:buSzTx/>
              <a:buNone/>
              <a:defRPr sz="2400"/>
            </a:pPr>
            <a:endParaRPr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91AC2C-0B15-3942-A797-65F04FF2DBDD}"/>
              </a:ext>
            </a:extLst>
          </p:cNvPr>
          <p:cNvCxnSpPr>
            <a:cxnSpLocks/>
            <a:endCxn id="22" idx="2"/>
          </p:cNvCxnSpPr>
          <p:nvPr/>
        </p:nvCxnSpPr>
        <p:spPr>
          <a:xfrm flipH="1" flipV="1">
            <a:off x="2954649" y="4365648"/>
            <a:ext cx="2370668" cy="40430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B6EAD1D-F289-054A-A3E0-2972BF06C1BA}"/>
              </a:ext>
            </a:extLst>
          </p:cNvPr>
          <p:cNvSpPr/>
          <p:nvPr/>
        </p:nvSpPr>
        <p:spPr>
          <a:xfrm>
            <a:off x="2540000" y="3814234"/>
            <a:ext cx="829297" cy="55141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/>
                </a:solidFill>
                <a:latin typeface="Arial"/>
                <a:cs typeface="Arial"/>
                <a:sym typeface="Arial"/>
              </a:rPr>
              <a:t>h2</a:t>
            </a:r>
            <a:endParaRPr lang="en-US" sz="1867" kern="0" dirty="0">
              <a:solidFill>
                <a:srgbClr val="4285F4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351E79-1026-8E4E-A676-E37966D12DC8}"/>
              </a:ext>
            </a:extLst>
          </p:cNvPr>
          <p:cNvCxnSpPr>
            <a:cxnSpLocks/>
          </p:cNvCxnSpPr>
          <p:nvPr/>
        </p:nvCxnSpPr>
        <p:spPr>
          <a:xfrm flipH="1" flipV="1">
            <a:off x="2956383" y="4358758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FD925B-8555-FE41-A8BC-9D475D24E2F2}"/>
              </a:ext>
            </a:extLst>
          </p:cNvPr>
          <p:cNvCxnSpPr>
            <a:cxnSpLocks/>
          </p:cNvCxnSpPr>
          <p:nvPr/>
        </p:nvCxnSpPr>
        <p:spPr>
          <a:xfrm flipH="1" flipV="1">
            <a:off x="2954647" y="3379248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DE63B77E-D3E8-8B42-8FF6-3BCBE48DDDCB}"/>
              </a:ext>
            </a:extLst>
          </p:cNvPr>
          <p:cNvSpPr/>
          <p:nvPr/>
        </p:nvSpPr>
        <p:spPr>
          <a:xfrm>
            <a:off x="2540000" y="4766801"/>
            <a:ext cx="829297" cy="55141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ea typeface="+mj-ea"/>
                <a:cs typeface="Arial"/>
                <a:sym typeface="Arial"/>
              </a:rPr>
              <a:t>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25292C-5C5B-6A4A-9727-3ED6B2FBC8A7}"/>
              </a:ext>
            </a:extLst>
          </p:cNvPr>
          <p:cNvSpPr/>
          <p:nvPr/>
        </p:nvSpPr>
        <p:spPr>
          <a:xfrm>
            <a:off x="3725333" y="4766801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like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FDA5B4-087E-B649-A2BF-C47594925480}"/>
              </a:ext>
            </a:extLst>
          </p:cNvPr>
          <p:cNvSpPr/>
          <p:nvPr/>
        </p:nvSpPr>
        <p:spPr>
          <a:xfrm>
            <a:off x="4910666" y="4766801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cats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3E8B04-AF10-4742-A3B3-CA823D410CF9}"/>
              </a:ext>
            </a:extLst>
          </p:cNvPr>
          <p:cNvSpPr/>
          <p:nvPr/>
        </p:nvSpPr>
        <p:spPr>
          <a:xfrm>
            <a:off x="6096000" y="4766801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962DC1-682E-C745-B788-F341279D723E}"/>
              </a:ext>
            </a:extLst>
          </p:cNvPr>
          <p:cNvSpPr/>
          <p:nvPr/>
        </p:nvSpPr>
        <p:spPr>
          <a:xfrm>
            <a:off x="7281333" y="4766799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than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4B3EDD-3595-4547-9D18-1CB19B458C08}"/>
              </a:ext>
            </a:extLst>
          </p:cNvPr>
          <p:cNvSpPr/>
          <p:nvPr/>
        </p:nvSpPr>
        <p:spPr>
          <a:xfrm>
            <a:off x="8466666" y="4766799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dogs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F5D15B-AF5E-A145-AEB8-60DE90CBD827}"/>
              </a:ext>
            </a:extLst>
          </p:cNvPr>
          <p:cNvSpPr/>
          <p:nvPr/>
        </p:nvSpPr>
        <p:spPr>
          <a:xfrm>
            <a:off x="2539998" y="2861667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6684830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8EDC4-448F-3948-A32A-AA1785E2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33631-833F-244F-92AB-8B999A716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One token sequence represents both a single sentence and a pair of sentences.</a:t>
            </a:r>
          </a:p>
          <a:p>
            <a:r>
              <a:rPr lang="en-US" sz="2400" dirty="0"/>
              <a:t>The first token of every sequence is always a special classification token ([CLS])</a:t>
            </a:r>
          </a:p>
          <a:p>
            <a:r>
              <a:rPr lang="en-US" sz="2400" dirty="0"/>
              <a:t>Sentence pairs are packed together in a single sequence are differentiated using,</a:t>
            </a:r>
          </a:p>
          <a:p>
            <a:pPr lvl="1"/>
            <a:r>
              <a:rPr lang="en-US" sz="2400" dirty="0"/>
              <a:t>[SEP] token</a:t>
            </a:r>
          </a:p>
          <a:p>
            <a:pPr lvl="1"/>
            <a:r>
              <a:rPr lang="en-US" sz="2400" dirty="0"/>
              <a:t>Adding a learned embedding to every token which indicated whether it belongs to sentence A or B</a:t>
            </a:r>
          </a:p>
        </p:txBody>
      </p:sp>
    </p:spTree>
    <p:extLst>
      <p:ext uri="{BB962C8B-B14F-4D97-AF65-F5344CB8AC3E}">
        <p14:creationId xmlns:p14="http://schemas.microsoft.com/office/powerpoint/2010/main" val="185436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69;p15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rPr lang="en-US" dirty="0"/>
              <a:t>Factorization Order</a:t>
            </a:r>
            <a:endParaRPr dirty="0"/>
          </a:p>
        </p:txBody>
      </p:sp>
      <p:sp>
        <p:nvSpPr>
          <p:cNvPr id="127" name="Google Shape;70;p15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 indent="-507987">
              <a:buSzPts val="2400"/>
              <a:buChar char="-"/>
              <a:defRPr sz="2400"/>
            </a:pPr>
            <a:r>
              <a:rPr lang="en-US" dirty="0"/>
              <a:t>”cats” -&gt; “I” -&gt; ”more” -&gt; “dogs” -&gt; “than” -&gt; “like”</a:t>
            </a:r>
            <a:endParaRPr dirty="0"/>
          </a:p>
          <a:p>
            <a:pPr indent="-507987">
              <a:buSzPts val="2400"/>
              <a:buChar char="-"/>
              <a:defRPr sz="2400"/>
            </a:pPr>
            <a:endParaRPr dirty="0"/>
          </a:p>
          <a:p>
            <a:pPr marL="0" indent="0">
              <a:buClrTx/>
              <a:buSzTx/>
              <a:buNone/>
              <a:defRPr sz="2400"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7C9FAD-E32A-F64F-B934-4EE8A840021A}"/>
              </a:ext>
            </a:extLst>
          </p:cNvPr>
          <p:cNvSpPr/>
          <p:nvPr/>
        </p:nvSpPr>
        <p:spPr>
          <a:xfrm>
            <a:off x="2540001" y="4769953"/>
            <a:ext cx="829297" cy="55141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ea typeface="+mj-ea"/>
                <a:cs typeface="Arial"/>
                <a:sym typeface="Arial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83CC6A-07D2-6641-BBB6-27AE186329DD}"/>
              </a:ext>
            </a:extLst>
          </p:cNvPr>
          <p:cNvSpPr/>
          <p:nvPr/>
        </p:nvSpPr>
        <p:spPr>
          <a:xfrm>
            <a:off x="3725334" y="4769953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like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09BB9E-D557-644F-945C-8A9C00DB122C}"/>
              </a:ext>
            </a:extLst>
          </p:cNvPr>
          <p:cNvSpPr/>
          <p:nvPr/>
        </p:nvSpPr>
        <p:spPr>
          <a:xfrm>
            <a:off x="4910668" y="4769953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cats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6F4110-91F6-8343-B755-1CAE6C4D21B8}"/>
              </a:ext>
            </a:extLst>
          </p:cNvPr>
          <p:cNvSpPr/>
          <p:nvPr/>
        </p:nvSpPr>
        <p:spPr>
          <a:xfrm>
            <a:off x="6096001" y="4769953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75545-438D-954E-9BE4-2DF3F7A4CE9D}"/>
              </a:ext>
            </a:extLst>
          </p:cNvPr>
          <p:cNvSpPr/>
          <p:nvPr/>
        </p:nvSpPr>
        <p:spPr>
          <a:xfrm>
            <a:off x="7281334" y="4769951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than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9ED80A-2CA5-D644-A440-0E5E04237D88}"/>
              </a:ext>
            </a:extLst>
          </p:cNvPr>
          <p:cNvSpPr/>
          <p:nvPr/>
        </p:nvSpPr>
        <p:spPr>
          <a:xfrm>
            <a:off x="8466668" y="4769951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dogs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91AC2C-0B15-3942-A797-65F04FF2DBDD}"/>
              </a:ext>
            </a:extLst>
          </p:cNvPr>
          <p:cNvCxnSpPr>
            <a:cxnSpLocks/>
            <a:stCxn id="14" idx="0"/>
            <a:endCxn id="22" idx="2"/>
          </p:cNvCxnSpPr>
          <p:nvPr/>
        </p:nvCxnSpPr>
        <p:spPr>
          <a:xfrm flipV="1">
            <a:off x="5325317" y="4365648"/>
            <a:ext cx="1185332" cy="40430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B6EAD1D-F289-054A-A3E0-2972BF06C1BA}"/>
              </a:ext>
            </a:extLst>
          </p:cNvPr>
          <p:cNvSpPr/>
          <p:nvPr/>
        </p:nvSpPr>
        <p:spPr>
          <a:xfrm>
            <a:off x="6096000" y="3814234"/>
            <a:ext cx="829297" cy="55141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/>
                </a:solidFill>
                <a:latin typeface="Arial"/>
                <a:cs typeface="Arial"/>
                <a:sym typeface="Arial"/>
              </a:rPr>
              <a:t>h3</a:t>
            </a:r>
            <a:endParaRPr lang="en-US" sz="1867" kern="0" dirty="0">
              <a:solidFill>
                <a:srgbClr val="4285F4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351E79-1026-8E4E-A676-E37966D12DC8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2960728" y="4365648"/>
            <a:ext cx="3549921" cy="41119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FD925B-8555-FE41-A8BC-9D475D24E2F2}"/>
              </a:ext>
            </a:extLst>
          </p:cNvPr>
          <p:cNvCxnSpPr>
            <a:cxnSpLocks/>
          </p:cNvCxnSpPr>
          <p:nvPr/>
        </p:nvCxnSpPr>
        <p:spPr>
          <a:xfrm flipH="1" flipV="1">
            <a:off x="6506305" y="3379248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320767-7677-B647-85FC-7909A31ACC33}"/>
              </a:ext>
            </a:extLst>
          </p:cNvPr>
          <p:cNvCxnSpPr>
            <a:cxnSpLocks/>
            <a:stCxn id="15" idx="0"/>
            <a:endCxn id="22" idx="2"/>
          </p:cNvCxnSpPr>
          <p:nvPr/>
        </p:nvCxnSpPr>
        <p:spPr>
          <a:xfrm flipH="1" flipV="1">
            <a:off x="6510649" y="4365648"/>
            <a:ext cx="1" cy="40430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DFA0101-3C3F-0D44-A333-A79DA9E135E9}"/>
              </a:ext>
            </a:extLst>
          </p:cNvPr>
          <p:cNvSpPr/>
          <p:nvPr/>
        </p:nvSpPr>
        <p:spPr>
          <a:xfrm>
            <a:off x="6096000" y="2858515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dogs</a:t>
            </a:r>
          </a:p>
        </p:txBody>
      </p:sp>
    </p:spTree>
    <p:extLst>
      <p:ext uri="{BB962C8B-B14F-4D97-AF65-F5344CB8AC3E}">
        <p14:creationId xmlns:p14="http://schemas.microsoft.com/office/powerpoint/2010/main" val="400920832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69;p15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rPr lang="en-US" dirty="0"/>
              <a:t>Factorization Order</a:t>
            </a:r>
            <a:endParaRPr dirty="0"/>
          </a:p>
        </p:txBody>
      </p:sp>
      <p:sp>
        <p:nvSpPr>
          <p:cNvPr id="127" name="Google Shape;70;p15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 indent="-507987">
              <a:buSzPts val="2400"/>
              <a:buChar char="-"/>
              <a:defRPr sz="2400"/>
            </a:pPr>
            <a:r>
              <a:rPr lang="en-US" dirty="0"/>
              <a:t>”cats” -&gt; “I” -&gt; ”more” -&gt; “dogs” -&gt; “than” -&gt; “like”</a:t>
            </a:r>
            <a:endParaRPr dirty="0"/>
          </a:p>
          <a:p>
            <a:pPr indent="-507987">
              <a:buSzPts val="2400"/>
              <a:buChar char="-"/>
              <a:defRPr sz="2400"/>
            </a:pPr>
            <a:endParaRPr dirty="0"/>
          </a:p>
          <a:p>
            <a:pPr marL="0" indent="0">
              <a:buClrTx/>
              <a:buSzTx/>
              <a:buNone/>
              <a:defRPr sz="2400"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7C9FAD-E32A-F64F-B934-4EE8A840021A}"/>
              </a:ext>
            </a:extLst>
          </p:cNvPr>
          <p:cNvSpPr/>
          <p:nvPr/>
        </p:nvSpPr>
        <p:spPr>
          <a:xfrm>
            <a:off x="2540001" y="4769953"/>
            <a:ext cx="829297" cy="55141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ea typeface="+mj-ea"/>
                <a:cs typeface="Arial"/>
                <a:sym typeface="Arial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83CC6A-07D2-6641-BBB6-27AE186329DD}"/>
              </a:ext>
            </a:extLst>
          </p:cNvPr>
          <p:cNvSpPr/>
          <p:nvPr/>
        </p:nvSpPr>
        <p:spPr>
          <a:xfrm>
            <a:off x="3725334" y="4769953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like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09BB9E-D557-644F-945C-8A9C00DB122C}"/>
              </a:ext>
            </a:extLst>
          </p:cNvPr>
          <p:cNvSpPr/>
          <p:nvPr/>
        </p:nvSpPr>
        <p:spPr>
          <a:xfrm>
            <a:off x="4910668" y="4769953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cats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6F4110-91F6-8343-B755-1CAE6C4D21B8}"/>
              </a:ext>
            </a:extLst>
          </p:cNvPr>
          <p:cNvSpPr/>
          <p:nvPr/>
        </p:nvSpPr>
        <p:spPr>
          <a:xfrm>
            <a:off x="6096001" y="4769953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75545-438D-954E-9BE4-2DF3F7A4CE9D}"/>
              </a:ext>
            </a:extLst>
          </p:cNvPr>
          <p:cNvSpPr/>
          <p:nvPr/>
        </p:nvSpPr>
        <p:spPr>
          <a:xfrm>
            <a:off x="7281334" y="4769951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than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9ED80A-2CA5-D644-A440-0E5E04237D88}"/>
              </a:ext>
            </a:extLst>
          </p:cNvPr>
          <p:cNvSpPr/>
          <p:nvPr/>
        </p:nvSpPr>
        <p:spPr>
          <a:xfrm>
            <a:off x="8466668" y="4769951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dogs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91AC2C-0B15-3942-A797-65F04FF2DBDD}"/>
              </a:ext>
            </a:extLst>
          </p:cNvPr>
          <p:cNvCxnSpPr>
            <a:cxnSpLocks/>
            <a:stCxn id="14" idx="0"/>
            <a:endCxn id="22" idx="2"/>
          </p:cNvCxnSpPr>
          <p:nvPr/>
        </p:nvCxnSpPr>
        <p:spPr>
          <a:xfrm flipH="1" flipV="1">
            <a:off x="4139983" y="4348749"/>
            <a:ext cx="1185333" cy="42120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B6EAD1D-F289-054A-A3E0-2972BF06C1BA}"/>
              </a:ext>
            </a:extLst>
          </p:cNvPr>
          <p:cNvSpPr/>
          <p:nvPr/>
        </p:nvSpPr>
        <p:spPr>
          <a:xfrm>
            <a:off x="3725334" y="3797334"/>
            <a:ext cx="829297" cy="55141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/>
                </a:solidFill>
                <a:latin typeface="Arial"/>
                <a:cs typeface="Arial"/>
                <a:sym typeface="Arial"/>
              </a:rPr>
              <a:t>h3</a:t>
            </a:r>
            <a:endParaRPr lang="en-US" sz="1867" kern="0" dirty="0">
              <a:solidFill>
                <a:srgbClr val="4285F4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351E79-1026-8E4E-A676-E37966D12DC8}"/>
              </a:ext>
            </a:extLst>
          </p:cNvPr>
          <p:cNvCxnSpPr>
            <a:cxnSpLocks/>
            <a:stCxn id="6" idx="0"/>
            <a:endCxn id="22" idx="2"/>
          </p:cNvCxnSpPr>
          <p:nvPr/>
        </p:nvCxnSpPr>
        <p:spPr>
          <a:xfrm flipV="1">
            <a:off x="2954650" y="4348749"/>
            <a:ext cx="1185333" cy="42120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FD925B-8555-FE41-A8BC-9D475D24E2F2}"/>
              </a:ext>
            </a:extLst>
          </p:cNvPr>
          <p:cNvCxnSpPr>
            <a:cxnSpLocks/>
            <a:stCxn id="16" idx="0"/>
            <a:endCxn id="22" idx="2"/>
          </p:cNvCxnSpPr>
          <p:nvPr/>
        </p:nvCxnSpPr>
        <p:spPr>
          <a:xfrm flipH="1" flipV="1">
            <a:off x="4139983" y="4348748"/>
            <a:ext cx="3556000" cy="42120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320767-7677-B647-85FC-7909A31ACC33}"/>
              </a:ext>
            </a:extLst>
          </p:cNvPr>
          <p:cNvCxnSpPr>
            <a:cxnSpLocks/>
            <a:stCxn id="15" idx="0"/>
            <a:endCxn id="22" idx="2"/>
          </p:cNvCxnSpPr>
          <p:nvPr/>
        </p:nvCxnSpPr>
        <p:spPr>
          <a:xfrm flipH="1" flipV="1">
            <a:off x="4139983" y="4348749"/>
            <a:ext cx="2370667" cy="42120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5FB7C6C-8D5B-2A4F-A643-C0CEB01BC208}"/>
              </a:ext>
            </a:extLst>
          </p:cNvPr>
          <p:cNvSpPr/>
          <p:nvPr/>
        </p:nvSpPr>
        <p:spPr>
          <a:xfrm>
            <a:off x="3725334" y="2858514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like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9C03A0-E28A-E546-A083-ADC1ABFFCDAA}"/>
              </a:ext>
            </a:extLst>
          </p:cNvPr>
          <p:cNvCxnSpPr>
            <a:cxnSpLocks/>
          </p:cNvCxnSpPr>
          <p:nvPr/>
        </p:nvCxnSpPr>
        <p:spPr>
          <a:xfrm flipH="1" flipV="1">
            <a:off x="4139982" y="3369239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6E08318-08AA-884F-ABE3-B42DF0850216}"/>
              </a:ext>
            </a:extLst>
          </p:cNvPr>
          <p:cNvCxnSpPr>
            <a:cxnSpLocks/>
            <a:stCxn id="13" idx="0"/>
            <a:endCxn id="22" idx="2"/>
          </p:cNvCxnSpPr>
          <p:nvPr/>
        </p:nvCxnSpPr>
        <p:spPr>
          <a:xfrm flipV="1">
            <a:off x="4139983" y="4348749"/>
            <a:ext cx="0" cy="42120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24A4A3-0E08-2646-AF1D-60B4576EDE23}"/>
              </a:ext>
            </a:extLst>
          </p:cNvPr>
          <p:cNvCxnSpPr>
            <a:cxnSpLocks/>
            <a:stCxn id="17" idx="0"/>
            <a:endCxn id="22" idx="2"/>
          </p:cNvCxnSpPr>
          <p:nvPr/>
        </p:nvCxnSpPr>
        <p:spPr>
          <a:xfrm flipH="1" flipV="1">
            <a:off x="4139983" y="4348748"/>
            <a:ext cx="4741333" cy="42120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7209682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69;p15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rPr lang="en-US" dirty="0"/>
              <a:t>Target Position Aware</a:t>
            </a:r>
            <a:endParaRPr dirty="0"/>
          </a:p>
        </p:txBody>
      </p:sp>
      <p:sp>
        <p:nvSpPr>
          <p:cNvPr id="127" name="Google Shape;70;p15"/>
          <p:cNvSpPr txBox="1">
            <a:spLocks noGrp="1"/>
          </p:cNvSpPr>
          <p:nvPr>
            <p:ph type="body" idx="1"/>
          </p:nvPr>
        </p:nvSpPr>
        <p:spPr>
          <a:xfrm>
            <a:off x="415599" y="1502767"/>
            <a:ext cx="11360803" cy="4555200"/>
          </a:xfrm>
          <a:prstGeom prst="rect">
            <a:avLst/>
          </a:prstGeom>
          <a:noFill/>
        </p:spPr>
        <p:txBody>
          <a:bodyPr/>
          <a:lstStyle/>
          <a:p>
            <a:pPr indent="-507987">
              <a:buSzPts val="2400"/>
              <a:buChar char="-"/>
              <a:defRPr sz="2400"/>
            </a:pPr>
            <a:r>
              <a:rPr lang="en-US" sz="2667" dirty="0"/>
              <a:t>”cats” -&gt; “I” </a:t>
            </a:r>
            <a:r>
              <a:rPr lang="en-US" sz="2667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-&gt; ”more”</a:t>
            </a:r>
            <a:r>
              <a:rPr lang="en-US" sz="2667" dirty="0"/>
              <a:t> -&gt; “dogs” -&gt; “than” -&gt; “like”</a:t>
            </a:r>
          </a:p>
          <a:p>
            <a:pPr indent="-507987">
              <a:buSzPts val="2400"/>
              <a:buFont typeface="Helvetica"/>
              <a:buChar char="-"/>
              <a:defRPr sz="2400"/>
            </a:pPr>
            <a:r>
              <a:rPr lang="en-US" sz="2667" dirty="0"/>
              <a:t>”cats” -&gt; “I” </a:t>
            </a:r>
            <a:r>
              <a:rPr lang="en-US" sz="2667" dirty="0">
                <a:solidFill>
                  <a:srgbClr val="00B050"/>
                </a:solidFill>
              </a:rPr>
              <a:t>-&gt; “than” </a:t>
            </a:r>
            <a:r>
              <a:rPr lang="en-US" sz="2667" dirty="0"/>
              <a:t>-&gt; “dogs” -&gt; “more” -&gt; “like”</a:t>
            </a:r>
          </a:p>
          <a:p>
            <a:pPr indent="-507987">
              <a:buSzPts val="2400"/>
              <a:buChar char="-"/>
              <a:defRPr sz="2400"/>
            </a:pPr>
            <a:r>
              <a:rPr lang="en-US" sz="2667" dirty="0"/>
              <a:t>Distribution for predicting ”more” is different from predicting “than”</a:t>
            </a:r>
          </a:p>
          <a:p>
            <a:pPr lvl="1" indent="-507987">
              <a:buSzPts val="2400"/>
              <a:buChar char="-"/>
              <a:defRPr sz="2400"/>
            </a:pPr>
            <a:endParaRPr dirty="0"/>
          </a:p>
          <a:p>
            <a:pPr marL="0" indent="0">
              <a:buClrTx/>
              <a:buSzTx/>
              <a:buNone/>
              <a:defRPr sz="2400"/>
            </a:pPr>
            <a:endParaRPr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91AC2C-0B15-3942-A797-65F04FF2DBDD}"/>
              </a:ext>
            </a:extLst>
          </p:cNvPr>
          <p:cNvCxnSpPr>
            <a:cxnSpLocks/>
            <a:stCxn id="31" idx="0"/>
            <a:endCxn id="22" idx="2"/>
          </p:cNvCxnSpPr>
          <p:nvPr/>
        </p:nvCxnSpPr>
        <p:spPr>
          <a:xfrm flipH="1" flipV="1">
            <a:off x="1041182" y="4792133"/>
            <a:ext cx="1869887" cy="399576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B6EAD1D-F289-054A-A3E0-2972BF06C1BA}"/>
              </a:ext>
            </a:extLst>
          </p:cNvPr>
          <p:cNvSpPr/>
          <p:nvPr/>
        </p:nvSpPr>
        <p:spPr>
          <a:xfrm>
            <a:off x="626533" y="4240719"/>
            <a:ext cx="829297" cy="551415"/>
          </a:xfrm>
          <a:prstGeom prst="rect">
            <a:avLst/>
          </a:prstGeom>
          <a:noFill/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/>
                </a:solidFill>
                <a:latin typeface="Arial"/>
                <a:cs typeface="Arial"/>
                <a:sym typeface="Arial"/>
              </a:rPr>
              <a:t>h2</a:t>
            </a:r>
            <a:endParaRPr lang="en-US" sz="1867" kern="0" dirty="0">
              <a:solidFill>
                <a:srgbClr val="4285F4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351E79-1026-8E4E-A676-E37966D12DC8}"/>
              </a:ext>
            </a:extLst>
          </p:cNvPr>
          <p:cNvCxnSpPr>
            <a:cxnSpLocks/>
          </p:cNvCxnSpPr>
          <p:nvPr/>
        </p:nvCxnSpPr>
        <p:spPr>
          <a:xfrm flipH="1" flipV="1">
            <a:off x="1042917" y="4785243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FD925B-8555-FE41-A8BC-9D475D24E2F2}"/>
              </a:ext>
            </a:extLst>
          </p:cNvPr>
          <p:cNvCxnSpPr>
            <a:cxnSpLocks/>
          </p:cNvCxnSpPr>
          <p:nvPr/>
        </p:nvCxnSpPr>
        <p:spPr>
          <a:xfrm flipH="1" flipV="1">
            <a:off x="1041181" y="3805734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DE63B77E-D3E8-8B42-8FF6-3BCBE48DDDCB}"/>
              </a:ext>
            </a:extLst>
          </p:cNvPr>
          <p:cNvSpPr/>
          <p:nvPr/>
        </p:nvSpPr>
        <p:spPr>
          <a:xfrm>
            <a:off x="626533" y="5193286"/>
            <a:ext cx="829297" cy="55141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ea typeface="+mj-ea"/>
                <a:cs typeface="Arial"/>
                <a:sym typeface="Arial"/>
              </a:rPr>
              <a:t>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25292C-5C5B-6A4A-9727-3ED6B2FBC8A7}"/>
              </a:ext>
            </a:extLst>
          </p:cNvPr>
          <p:cNvSpPr/>
          <p:nvPr/>
        </p:nvSpPr>
        <p:spPr>
          <a:xfrm>
            <a:off x="1558412" y="5191355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like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FDA5B4-087E-B649-A2BF-C47594925480}"/>
              </a:ext>
            </a:extLst>
          </p:cNvPr>
          <p:cNvSpPr/>
          <p:nvPr/>
        </p:nvSpPr>
        <p:spPr>
          <a:xfrm>
            <a:off x="2496420" y="5191710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cats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3E8B04-AF10-4742-A3B3-CA823D410CF9}"/>
              </a:ext>
            </a:extLst>
          </p:cNvPr>
          <p:cNvSpPr/>
          <p:nvPr/>
        </p:nvSpPr>
        <p:spPr>
          <a:xfrm>
            <a:off x="3438365" y="5210207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962DC1-682E-C745-B788-F341279D723E}"/>
              </a:ext>
            </a:extLst>
          </p:cNvPr>
          <p:cNvSpPr/>
          <p:nvPr/>
        </p:nvSpPr>
        <p:spPr>
          <a:xfrm>
            <a:off x="4380902" y="5191355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than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F5D15B-AF5E-A145-AEB8-60DE90CBD827}"/>
              </a:ext>
            </a:extLst>
          </p:cNvPr>
          <p:cNvSpPr/>
          <p:nvPr/>
        </p:nvSpPr>
        <p:spPr>
          <a:xfrm>
            <a:off x="626532" y="3288153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54B60F-789D-F942-938F-5E147E7F535D}"/>
              </a:ext>
            </a:extLst>
          </p:cNvPr>
          <p:cNvCxnSpPr>
            <a:cxnSpLocks/>
          </p:cNvCxnSpPr>
          <p:nvPr/>
        </p:nvCxnSpPr>
        <p:spPr>
          <a:xfrm flipH="1" flipV="1">
            <a:off x="6722494" y="3800386"/>
            <a:ext cx="4343" cy="418085"/>
          </a:xfrm>
          <a:prstGeom prst="straightConnector1">
            <a:avLst/>
          </a:prstGeom>
          <a:noFill/>
          <a:ln w="254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1D731B4-09E3-A34B-AEFC-7E666668C96D}"/>
              </a:ext>
            </a:extLst>
          </p:cNvPr>
          <p:cNvSpPr/>
          <p:nvPr/>
        </p:nvSpPr>
        <p:spPr>
          <a:xfrm>
            <a:off x="6311276" y="3274338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than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987C59-9D62-994E-9E2B-0870501A5716}"/>
              </a:ext>
            </a:extLst>
          </p:cNvPr>
          <p:cNvCxnSpPr>
            <a:stCxn id="127" idx="2"/>
          </p:cNvCxnSpPr>
          <p:nvPr/>
        </p:nvCxnSpPr>
        <p:spPr>
          <a:xfrm flipV="1">
            <a:off x="6096000" y="3254319"/>
            <a:ext cx="0" cy="280364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17957C-622F-7C43-A637-27D7113BC138}"/>
              </a:ext>
            </a:extLst>
          </p:cNvPr>
          <p:cNvSpPr txBox="1"/>
          <p:nvPr/>
        </p:nvSpPr>
        <p:spPr>
          <a:xfrm>
            <a:off x="5387983" y="5500442"/>
            <a:ext cx="238848" cy="287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/>
                </a:solidFill>
                <a:latin typeface="Arial"/>
                <a:ea typeface="+mj-ea"/>
                <a:cs typeface="Arial"/>
                <a:sym typeface="Arial"/>
              </a:rPr>
              <a:t>…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04A4137-22F8-D541-B79E-8B39276A0E49}"/>
              </a:ext>
            </a:extLst>
          </p:cNvPr>
          <p:cNvCxnSpPr>
            <a:cxnSpLocks/>
            <a:stCxn id="51" idx="0"/>
            <a:endCxn id="47" idx="2"/>
          </p:cNvCxnSpPr>
          <p:nvPr/>
        </p:nvCxnSpPr>
        <p:spPr>
          <a:xfrm flipH="1" flipV="1">
            <a:off x="6730050" y="4806661"/>
            <a:ext cx="1869887" cy="399576"/>
          </a:xfrm>
          <a:prstGeom prst="straightConnector1">
            <a:avLst/>
          </a:prstGeom>
          <a:noFill/>
          <a:ln w="254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7B4B2C27-97D3-094A-9786-C4A6A9B24D67}"/>
              </a:ext>
            </a:extLst>
          </p:cNvPr>
          <p:cNvSpPr/>
          <p:nvPr/>
        </p:nvSpPr>
        <p:spPr>
          <a:xfrm>
            <a:off x="6315401" y="4255247"/>
            <a:ext cx="829297" cy="551415"/>
          </a:xfrm>
          <a:prstGeom prst="rect">
            <a:avLst/>
          </a:prstGeom>
          <a:noFill/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/>
                </a:solidFill>
                <a:latin typeface="Arial"/>
                <a:cs typeface="Arial"/>
                <a:sym typeface="Arial"/>
              </a:rPr>
              <a:t>h2</a:t>
            </a:r>
            <a:endParaRPr lang="en-US" sz="1867" kern="0" dirty="0">
              <a:solidFill>
                <a:srgbClr val="4285F4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9BC08CC-4675-DA4F-80FD-D09494DADBF2}"/>
              </a:ext>
            </a:extLst>
          </p:cNvPr>
          <p:cNvCxnSpPr>
            <a:cxnSpLocks/>
          </p:cNvCxnSpPr>
          <p:nvPr/>
        </p:nvCxnSpPr>
        <p:spPr>
          <a:xfrm flipH="1" flipV="1">
            <a:off x="6731785" y="4799771"/>
            <a:ext cx="4343" cy="418085"/>
          </a:xfrm>
          <a:prstGeom prst="straightConnector1">
            <a:avLst/>
          </a:prstGeom>
          <a:noFill/>
          <a:ln w="254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2A089CA-5AD7-8143-8D3E-6007245F59D8}"/>
              </a:ext>
            </a:extLst>
          </p:cNvPr>
          <p:cNvSpPr/>
          <p:nvPr/>
        </p:nvSpPr>
        <p:spPr>
          <a:xfrm>
            <a:off x="6315401" y="5207814"/>
            <a:ext cx="829297" cy="55141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ea typeface="+mj-ea"/>
                <a:cs typeface="Arial"/>
                <a:sym typeface="Arial"/>
              </a:rPr>
              <a:t>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16E7CDA-6A8A-3247-A8CF-F63A0E16E405}"/>
              </a:ext>
            </a:extLst>
          </p:cNvPr>
          <p:cNvSpPr/>
          <p:nvPr/>
        </p:nvSpPr>
        <p:spPr>
          <a:xfrm>
            <a:off x="7247280" y="5205883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like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FDC51E8-84CF-EC4F-AC4D-1F8FCC52159F}"/>
              </a:ext>
            </a:extLst>
          </p:cNvPr>
          <p:cNvSpPr/>
          <p:nvPr/>
        </p:nvSpPr>
        <p:spPr>
          <a:xfrm>
            <a:off x="8185288" y="5206238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cats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120252-F52F-E54A-B741-6614AE966AB2}"/>
              </a:ext>
            </a:extLst>
          </p:cNvPr>
          <p:cNvSpPr/>
          <p:nvPr/>
        </p:nvSpPr>
        <p:spPr>
          <a:xfrm>
            <a:off x="9127233" y="5224735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0C2097F-FAA0-7E4B-B0DE-C1AB776CD905}"/>
              </a:ext>
            </a:extLst>
          </p:cNvPr>
          <p:cNvSpPr/>
          <p:nvPr/>
        </p:nvSpPr>
        <p:spPr>
          <a:xfrm>
            <a:off x="10069770" y="5205883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than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0D95E9D-C982-134F-BC59-36105492D6F7}"/>
              </a:ext>
            </a:extLst>
          </p:cNvPr>
          <p:cNvSpPr txBox="1"/>
          <p:nvPr/>
        </p:nvSpPr>
        <p:spPr>
          <a:xfrm>
            <a:off x="11073035" y="5455512"/>
            <a:ext cx="238848" cy="287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/>
                </a:solidFill>
                <a:latin typeface="Arial"/>
                <a:ea typeface="+mj-ea"/>
                <a:cs typeface="Arial"/>
                <a:sym typeface="Arial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9428201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84;p17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Parameterization </a:t>
            </a:r>
          </a:p>
        </p:txBody>
      </p:sp>
      <p:sp>
        <p:nvSpPr>
          <p:cNvPr id="134" name="Google Shape;85;p17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>
            <a:lvl1pPr>
              <a:buChar char="-"/>
            </a:lvl1pPr>
          </a:lstStyle>
          <a:p>
            <a:r>
              <a:rPr dirty="0"/>
              <a:t>Want the next token distribution to be target position aware </a:t>
            </a:r>
            <a:endParaRPr lang="en-US" dirty="0"/>
          </a:p>
          <a:p>
            <a:r>
              <a:rPr lang="en-US" dirty="0"/>
              <a:t>Standard </a:t>
            </a:r>
            <a:r>
              <a:rPr lang="en-US" dirty="0" err="1"/>
              <a:t>softmax</a:t>
            </a:r>
            <a:r>
              <a:rPr lang="en-US" dirty="0"/>
              <a:t> -&gt; representation of position (</a:t>
            </a:r>
            <a:r>
              <a:rPr lang="en-US" dirty="0" err="1"/>
              <a:t>z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  <a:endParaRPr dirty="0"/>
          </a:p>
        </p:txBody>
      </p:sp>
      <p:pic>
        <p:nvPicPr>
          <p:cNvPr id="135" name="Google Shape;86;p17" descr="Google Shape;86;p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1" y="4681526"/>
            <a:ext cx="9550401" cy="149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4"/>
          <a:srcRect l="1457" t="5087" b="5087"/>
          <a:stretch>
            <a:fillRect/>
          </a:stretch>
        </p:blipFill>
        <p:spPr>
          <a:xfrm>
            <a:off x="4838490" y="2993462"/>
            <a:ext cx="5190060" cy="1060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Arrow"/>
          <p:cNvSpPr/>
          <p:nvPr/>
        </p:nvSpPr>
        <p:spPr>
          <a:xfrm rot="5400000">
            <a:off x="4728971" y="4254233"/>
            <a:ext cx="729735" cy="816792"/>
          </a:xfrm>
          <a:prstGeom prst="rightArrow">
            <a:avLst>
              <a:gd name="adj1" fmla="val 25898"/>
              <a:gd name="adj2" fmla="val 5112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defTabSz="1219170" hangingPunct="0"/>
            <a:endParaRPr sz="1867" kern="0">
              <a:solidFill>
                <a:srgbClr val="4285F4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8" name="Google Shape;86;p17" descr="Google Shape;86;p17"/>
          <p:cNvPicPr>
            <a:picLocks noChangeAspect="1"/>
          </p:cNvPicPr>
          <p:nvPr/>
        </p:nvPicPr>
        <p:blipFill>
          <a:blip r:embed="rId3"/>
          <a:srcRect r="58493"/>
          <a:stretch>
            <a:fillRect/>
          </a:stretch>
        </p:blipFill>
        <p:spPr>
          <a:xfrm>
            <a:off x="1320799" y="2774386"/>
            <a:ext cx="3963999" cy="1498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81877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uiExpand="1" build="p" bldLvl="5" animBg="1" advAuto="0"/>
      <p:bldP spid="135" grpId="0" animBg="1" advAuto="0"/>
      <p:bldP spid="136" grpId="0" animBg="1" advAuto="0"/>
      <p:bldP spid="137" grpId="0" animBg="1" advAuto="0"/>
      <p:bldP spid="138" grpId="0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75;p16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Two-Stream Self-Attention </a:t>
            </a:r>
          </a:p>
        </p:txBody>
      </p:sp>
      <p:sp>
        <p:nvSpPr>
          <p:cNvPr id="143" name="Google Shape;76;p16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98336" indent="-380990" defTabSz="938759">
              <a:buSzPts val="1300"/>
              <a:buFont typeface="System Font Regular"/>
              <a:buChar char="-"/>
              <a:defRPr sz="1386"/>
            </a:pPr>
            <a:r>
              <a:rPr lang="en-US" dirty="0"/>
              <a:t>Need to encode self when not predicting self</a:t>
            </a:r>
          </a:p>
          <a:p>
            <a:pPr marL="498336" indent="-380990" defTabSz="938759">
              <a:buSzPts val="1300"/>
              <a:buFont typeface="System Font Regular"/>
              <a:buChar char="-"/>
              <a:defRPr sz="1386"/>
            </a:pPr>
            <a:r>
              <a:rPr lang="en-US" dirty="0"/>
              <a:t>Gather information about previous tokens while using information about current token</a:t>
            </a:r>
            <a:endParaRPr dirty="0"/>
          </a:p>
          <a:p>
            <a:pPr marL="0" indent="0" defTabSz="938759">
              <a:spcBef>
                <a:spcPts val="1600"/>
              </a:spcBef>
              <a:buSzTx/>
              <a:buNone/>
              <a:defRPr sz="1386"/>
            </a:pPr>
            <a:endParaRPr dirty="0"/>
          </a:p>
          <a:p>
            <a:pPr marL="0" indent="0" defTabSz="938759">
              <a:spcBef>
                <a:spcPts val="1600"/>
              </a:spcBef>
              <a:buSzTx/>
              <a:buNone/>
              <a:defRPr sz="1386"/>
            </a:pPr>
            <a:endParaRPr dirty="0"/>
          </a:p>
          <a:p>
            <a:pPr marL="0" indent="0" defTabSz="938759">
              <a:spcBef>
                <a:spcPts val="1600"/>
              </a:spcBef>
              <a:buSzTx/>
              <a:buNone/>
              <a:defRPr sz="1386"/>
            </a:pPr>
            <a:endParaRPr dirty="0"/>
          </a:p>
          <a:p>
            <a:pPr marL="0" indent="0" defTabSz="938759">
              <a:spcBef>
                <a:spcPts val="1600"/>
              </a:spcBef>
              <a:buSzTx/>
              <a:buNone/>
              <a:defRPr sz="1386"/>
            </a:pPr>
            <a:r>
              <a:rPr dirty="0"/>
              <a:t>						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65" y="2587937"/>
            <a:ext cx="4913952" cy="3131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480" y="2698150"/>
            <a:ext cx="4913953" cy="31312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2567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75;p16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Two-Stream Self-Attention </a:t>
            </a:r>
          </a:p>
        </p:txBody>
      </p:sp>
      <p:sp>
        <p:nvSpPr>
          <p:cNvPr id="143" name="Google Shape;76;p16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38759">
              <a:spcBef>
                <a:spcPts val="1600"/>
              </a:spcBef>
              <a:buSzTx/>
              <a:buNone/>
              <a:defRPr sz="1386"/>
            </a:pPr>
            <a:endParaRPr dirty="0"/>
          </a:p>
          <a:p>
            <a:pPr marL="0" indent="0" defTabSz="938759">
              <a:spcBef>
                <a:spcPts val="1600"/>
              </a:spcBef>
              <a:buSzTx/>
              <a:buNone/>
              <a:defRPr sz="1386"/>
            </a:pPr>
            <a:endParaRPr dirty="0"/>
          </a:p>
          <a:p>
            <a:pPr marL="0" indent="0" defTabSz="938759">
              <a:spcBef>
                <a:spcPts val="1600"/>
              </a:spcBef>
              <a:buSzTx/>
              <a:buNone/>
              <a:defRPr sz="1386"/>
            </a:pPr>
            <a:endParaRPr dirty="0"/>
          </a:p>
          <a:p>
            <a:pPr marL="0" indent="0" defTabSz="938759">
              <a:spcBef>
                <a:spcPts val="1600"/>
              </a:spcBef>
              <a:buSzTx/>
              <a:buNone/>
              <a:defRPr sz="1386"/>
            </a:pPr>
            <a:r>
              <a:rPr dirty="0"/>
              <a:t>				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241E1-48C5-8B48-A226-2C78AFA23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34" y="1356968"/>
            <a:ext cx="7128933" cy="49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22185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75;p16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rPr dirty="0"/>
              <a:t>Two-Stream Self-Attention</a:t>
            </a:r>
            <a:r>
              <a:rPr lang="en-US" dirty="0"/>
              <a:t>: Example</a:t>
            </a:r>
            <a:r>
              <a:rPr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2648-7BE5-2241-A8F6-ADB74732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536634"/>
            <a:ext cx="11360803" cy="772901"/>
          </a:xfrm>
        </p:spPr>
        <p:txBody>
          <a:bodyPr/>
          <a:lstStyle/>
          <a:p>
            <a:pPr marL="152396" indent="0">
              <a:buNone/>
            </a:pP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BB5680-2B85-3F44-82A2-2618F03DC37C}"/>
              </a:ext>
            </a:extLst>
          </p:cNvPr>
          <p:cNvCxnSpPr>
            <a:cxnSpLocks/>
            <a:endCxn id="19" idx="2"/>
          </p:cNvCxnSpPr>
          <p:nvPr/>
        </p:nvCxnSpPr>
        <p:spPr>
          <a:xfrm flipH="1" flipV="1">
            <a:off x="2954649" y="4365648"/>
            <a:ext cx="2370668" cy="40430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E743AFC-6489-8446-ADE5-ADD8531D8404}"/>
              </a:ext>
            </a:extLst>
          </p:cNvPr>
          <p:cNvSpPr/>
          <p:nvPr/>
        </p:nvSpPr>
        <p:spPr>
          <a:xfrm>
            <a:off x="2540000" y="3814234"/>
            <a:ext cx="829297" cy="55141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/>
                </a:solidFill>
                <a:latin typeface="Arial"/>
                <a:cs typeface="Arial"/>
                <a:sym typeface="Arial"/>
              </a:rPr>
              <a:t>h2</a:t>
            </a:r>
            <a:endParaRPr lang="en-US" sz="1867" kern="0" dirty="0">
              <a:solidFill>
                <a:srgbClr val="4285F4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3D9D30-C72E-6A43-B598-8B9B9C2BAC30}"/>
              </a:ext>
            </a:extLst>
          </p:cNvPr>
          <p:cNvCxnSpPr>
            <a:cxnSpLocks/>
          </p:cNvCxnSpPr>
          <p:nvPr/>
        </p:nvCxnSpPr>
        <p:spPr>
          <a:xfrm flipH="1" flipV="1">
            <a:off x="2956383" y="4358758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F1A067-F109-CE4C-A39C-8CC9E5C99D9B}"/>
              </a:ext>
            </a:extLst>
          </p:cNvPr>
          <p:cNvCxnSpPr>
            <a:cxnSpLocks/>
          </p:cNvCxnSpPr>
          <p:nvPr/>
        </p:nvCxnSpPr>
        <p:spPr>
          <a:xfrm flipH="1" flipV="1">
            <a:off x="2954647" y="3379248"/>
            <a:ext cx="4343" cy="4180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2E493DE-A0C3-CA46-9200-25FC9F7FBD1A}"/>
              </a:ext>
            </a:extLst>
          </p:cNvPr>
          <p:cNvSpPr/>
          <p:nvPr/>
        </p:nvSpPr>
        <p:spPr>
          <a:xfrm>
            <a:off x="2540000" y="4766801"/>
            <a:ext cx="829297" cy="551415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ea typeface="+mj-ea"/>
                <a:cs typeface="Arial"/>
                <a:sym typeface="Arial"/>
              </a:rPr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A1DA7A-9A71-2648-8061-A5E45FFE3120}"/>
              </a:ext>
            </a:extLst>
          </p:cNvPr>
          <p:cNvSpPr/>
          <p:nvPr/>
        </p:nvSpPr>
        <p:spPr>
          <a:xfrm>
            <a:off x="3725333" y="4766801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like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A2FE62-DB60-B54C-9469-B56338E470FC}"/>
              </a:ext>
            </a:extLst>
          </p:cNvPr>
          <p:cNvSpPr/>
          <p:nvPr/>
        </p:nvSpPr>
        <p:spPr>
          <a:xfrm>
            <a:off x="4910666" y="4766801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cats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49FA00-3457-154F-9FB6-85F41E5A9F5D}"/>
              </a:ext>
            </a:extLst>
          </p:cNvPr>
          <p:cNvSpPr/>
          <p:nvPr/>
        </p:nvSpPr>
        <p:spPr>
          <a:xfrm>
            <a:off x="6096000" y="4766801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2CDA84-1714-E349-A7B0-24FF42DB668C}"/>
              </a:ext>
            </a:extLst>
          </p:cNvPr>
          <p:cNvSpPr/>
          <p:nvPr/>
        </p:nvSpPr>
        <p:spPr>
          <a:xfrm>
            <a:off x="7281333" y="4766799"/>
            <a:ext cx="829297" cy="55141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than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9558B1-FCF8-1A42-B0B6-B2DC5CCAB2ED}"/>
              </a:ext>
            </a:extLst>
          </p:cNvPr>
          <p:cNvSpPr/>
          <p:nvPr/>
        </p:nvSpPr>
        <p:spPr>
          <a:xfrm>
            <a:off x="8466666" y="4766799"/>
            <a:ext cx="829297" cy="55141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F3FDFF"/>
                </a:solidFill>
                <a:latin typeface="Arial"/>
                <a:cs typeface="Arial"/>
                <a:sym typeface="Arial"/>
              </a:rPr>
              <a:t>dogs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B76585-161E-B043-8B0E-A477E539EBF9}"/>
              </a:ext>
            </a:extLst>
          </p:cNvPr>
          <p:cNvSpPr/>
          <p:nvPr/>
        </p:nvSpPr>
        <p:spPr>
          <a:xfrm>
            <a:off x="2539998" y="2861667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more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86B96D-3A2B-8145-95FE-35B17195A2E0}"/>
              </a:ext>
            </a:extLst>
          </p:cNvPr>
          <p:cNvSpPr/>
          <p:nvPr/>
        </p:nvSpPr>
        <p:spPr>
          <a:xfrm>
            <a:off x="1561993" y="4776843"/>
            <a:ext cx="829297" cy="5514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noAutofit/>
          </a:bodyPr>
          <a:lstStyle/>
          <a:p>
            <a:pPr defTabSz="1219170" hangingPunct="0"/>
            <a:r>
              <a:rPr lang="en-US" sz="1867" kern="0" dirty="0" err="1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g</a:t>
            </a:r>
            <a:r>
              <a:rPr lang="en-US" sz="1867" kern="0" baseline="-25000" dirty="0" err="1">
                <a:solidFill>
                  <a:srgbClr val="4285F4">
                    <a:lumMod val="75000"/>
                  </a:srgbClr>
                </a:solidFill>
                <a:latin typeface="Arial"/>
                <a:cs typeface="Arial"/>
                <a:sym typeface="Arial"/>
              </a:rPr>
              <a:t>zt</a:t>
            </a:r>
            <a:endParaRPr lang="en-US" sz="1867" kern="0" dirty="0">
              <a:solidFill>
                <a:srgbClr val="4285F4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CA71384-65C7-314B-B86E-BD9A52FF9E02}"/>
              </a:ext>
            </a:extLst>
          </p:cNvPr>
          <p:cNvCxnSpPr>
            <a:cxnSpLocks/>
            <a:stCxn id="29" idx="0"/>
            <a:endCxn id="19" idx="2"/>
          </p:cNvCxnSpPr>
          <p:nvPr/>
        </p:nvCxnSpPr>
        <p:spPr>
          <a:xfrm flipV="1">
            <a:off x="1976642" y="4365648"/>
            <a:ext cx="978007" cy="41119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8652004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98;p19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Optimization difficulty</a:t>
            </a:r>
          </a:p>
        </p:txBody>
      </p:sp>
      <p:sp>
        <p:nvSpPr>
          <p:cNvPr id="154" name="Google Shape;99;p19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>
              <a:buChar char="-"/>
            </a:pPr>
            <a:r>
              <a:rPr dirty="0"/>
              <a:t>Converges slowly because permutation is more challenging</a:t>
            </a:r>
          </a:p>
          <a:p>
            <a:pPr>
              <a:buChar char="-"/>
            </a:pPr>
            <a:r>
              <a:rPr dirty="0"/>
              <a:t>Look at the last few words of the sentence instead of the whole sentence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2"/>
          <a:srcRect b="29547"/>
          <a:stretch>
            <a:fillRect/>
          </a:stretch>
        </p:blipFill>
        <p:spPr>
          <a:xfrm>
            <a:off x="1029865" y="2871370"/>
            <a:ext cx="4892671" cy="3678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2"/>
          <a:srcRect t="70439"/>
          <a:stretch>
            <a:fillRect/>
          </a:stretch>
        </p:blipFill>
        <p:spPr>
          <a:xfrm>
            <a:off x="7296995" y="3938963"/>
            <a:ext cx="4892669" cy="154322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Arrow"/>
          <p:cNvSpPr/>
          <p:nvPr/>
        </p:nvSpPr>
        <p:spPr>
          <a:xfrm>
            <a:off x="5952426" y="4236656"/>
            <a:ext cx="1354668" cy="947664"/>
          </a:xfrm>
          <a:prstGeom prst="rightArrow">
            <a:avLst>
              <a:gd name="adj1" fmla="val 29097"/>
              <a:gd name="adj2" fmla="val 7584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defTabSz="1219170" hangingPunct="0"/>
            <a:endParaRPr sz="1867" kern="0">
              <a:solidFill>
                <a:srgbClr val="4285F4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213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uiExpand="1" build="p" animBg="1"/>
      <p:bldP spid="15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98;p19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rPr dirty="0"/>
              <a:t>Comparison</a:t>
            </a:r>
            <a:r>
              <a:rPr lang="en-US" dirty="0"/>
              <a:t>: New York is a City</a:t>
            </a:r>
            <a:endParaRPr dirty="0"/>
          </a:p>
        </p:txBody>
      </p:sp>
      <p:sp>
        <p:nvSpPr>
          <p:cNvPr id="150" name="Google Shape;99;p19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>
              <a:buChar char="-"/>
            </a:pPr>
            <a:r>
              <a:rPr dirty="0"/>
              <a:t>BERT captures dependencies between (New, city) and (York, city)</a:t>
            </a:r>
          </a:p>
          <a:p>
            <a:pPr>
              <a:buChar char="-"/>
            </a:pPr>
            <a:r>
              <a:rPr dirty="0" err="1"/>
              <a:t>XLNet</a:t>
            </a:r>
            <a:r>
              <a:rPr dirty="0"/>
              <a:t> captures the dependency between (New, York)</a:t>
            </a:r>
          </a:p>
          <a:p>
            <a:pPr marL="1253035" lvl="1" indent="-457189">
              <a:buChar char="-"/>
            </a:pPr>
            <a:r>
              <a:rPr dirty="0"/>
              <a:t>Has denser training vectors</a:t>
            </a:r>
          </a:p>
        </p:txBody>
      </p:sp>
      <p:pic>
        <p:nvPicPr>
          <p:cNvPr id="151" name="Google Shape;100;p19" descr="Google Shape;100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1" y="3642226"/>
            <a:ext cx="10337801" cy="1498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3280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98;p19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Multiple Segments Modeling</a:t>
            </a:r>
          </a:p>
        </p:txBody>
      </p:sp>
      <p:sp>
        <p:nvSpPr>
          <p:cNvPr id="160" name="Google Shape;99;p19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>
              <a:buChar char="-"/>
            </a:pPr>
            <a:r>
              <a:rPr dirty="0"/>
              <a:t>Learn an embedding that shows if words are from the same segment</a:t>
            </a:r>
          </a:p>
          <a:p>
            <a:pPr marL="1253035" lvl="1" indent="-457189">
              <a:buChar char="-"/>
            </a:pPr>
            <a:r>
              <a:rPr dirty="0"/>
              <a:t>Similar to attention encoding in Transformer-XL</a:t>
            </a:r>
          </a:p>
          <a:p>
            <a:pPr>
              <a:buChar char="-"/>
            </a:pPr>
            <a:r>
              <a:rPr dirty="0"/>
              <a:t>Use special tokens to delimit the input sequence </a:t>
            </a:r>
          </a:p>
          <a:p>
            <a:pPr marL="1253035" lvl="1" indent="-457189">
              <a:buChar char="-"/>
            </a:pPr>
            <a:r>
              <a:rPr dirty="0"/>
              <a:t>Allows for an arbitrary number of sequences as input</a:t>
            </a:r>
          </a:p>
        </p:txBody>
      </p:sp>
    </p:spTree>
    <p:extLst>
      <p:ext uri="{BB962C8B-B14F-4D97-AF65-F5344CB8AC3E}">
        <p14:creationId xmlns:p14="http://schemas.microsoft.com/office/powerpoint/2010/main" val="2424563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5503A-70AA-DD40-9C2C-C4006AE1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5" y="624110"/>
            <a:ext cx="9842067" cy="1280890"/>
          </a:xfrm>
        </p:spPr>
        <p:txBody>
          <a:bodyPr/>
          <a:lstStyle/>
          <a:p>
            <a:r>
              <a:rPr lang="en-US" dirty="0"/>
              <a:t>Pre-Training BERT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2239E-9FDD-2345-A8CD-A3DB9CB7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455" y="2133600"/>
            <a:ext cx="9738157" cy="3777622"/>
          </a:xfrm>
        </p:spPr>
        <p:txBody>
          <a:bodyPr>
            <a:noAutofit/>
          </a:bodyPr>
          <a:lstStyle/>
          <a:p>
            <a:r>
              <a:rPr lang="en-US" sz="2000" dirty="0"/>
              <a:t>Two Tasks – Masked Language Model and Next Sentence Prediction</a:t>
            </a:r>
          </a:p>
          <a:p>
            <a:r>
              <a:rPr lang="en-US" sz="2000" b="1" dirty="0"/>
              <a:t>Masked LM</a:t>
            </a:r>
          </a:p>
          <a:p>
            <a:pPr lvl="1"/>
            <a:r>
              <a:rPr lang="en-US" sz="2000" dirty="0"/>
              <a:t>To train a deep bidirectional representation, mask some percentage of the input tokens at random and then predict those tokens.</a:t>
            </a:r>
          </a:p>
          <a:p>
            <a:pPr lvl="1"/>
            <a:r>
              <a:rPr lang="en-US" sz="2000" dirty="0"/>
              <a:t>Tokens to be predicted are masked using a [MASK] token</a:t>
            </a:r>
          </a:p>
          <a:p>
            <a:pPr lvl="1"/>
            <a:r>
              <a:rPr lang="en-US" sz="2000" dirty="0"/>
              <a:t>Training data generator chooses 15% of the token positions to be masked randomly.</a:t>
            </a:r>
          </a:p>
          <a:p>
            <a:pPr lvl="2"/>
            <a:r>
              <a:rPr lang="en-US" sz="2000" dirty="0"/>
              <a:t>80% of the time replace by mask</a:t>
            </a:r>
          </a:p>
          <a:p>
            <a:pPr lvl="2"/>
            <a:r>
              <a:rPr lang="en-US" sz="2000" dirty="0"/>
              <a:t>10% of the time replace by random token</a:t>
            </a:r>
          </a:p>
          <a:p>
            <a:pPr lvl="2"/>
            <a:r>
              <a:rPr lang="en-US" sz="2000" dirty="0"/>
              <a:t>10% of the time unchanged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0565A-07AC-A348-A1FD-8ABBBCCBCFEB}"/>
              </a:ext>
            </a:extLst>
          </p:cNvPr>
          <p:cNvSpPr txBox="1"/>
          <p:nvPr/>
        </p:nvSpPr>
        <p:spPr>
          <a:xfrm>
            <a:off x="7834489" y="2269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98;p19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Relative Segments Modeling</a:t>
            </a:r>
          </a:p>
        </p:txBody>
      </p:sp>
      <p:sp>
        <p:nvSpPr>
          <p:cNvPr id="163" name="Google Shape;99;p19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>
              <a:buChar char="-"/>
            </a:pPr>
            <a:r>
              <a:rPr dirty="0"/>
              <a:t>Given a pair of positions </a:t>
            </a:r>
            <a:r>
              <a:rPr dirty="0" err="1"/>
              <a:t>i</a:t>
            </a:r>
            <a:r>
              <a:rPr dirty="0"/>
              <a:t> and j  only see if they are from the same segment</a:t>
            </a:r>
          </a:p>
          <a:p>
            <a:pPr>
              <a:buChar char="-"/>
            </a:pPr>
            <a:endParaRPr dirty="0"/>
          </a:p>
          <a:p>
            <a:pPr>
              <a:buChar char="-"/>
            </a:pPr>
            <a:endParaRPr dirty="0"/>
          </a:p>
          <a:p>
            <a:pPr>
              <a:buChar char="-"/>
            </a:pPr>
            <a:endParaRPr dirty="0"/>
          </a:p>
          <a:p>
            <a:pPr>
              <a:buChar char="-"/>
            </a:pPr>
            <a:r>
              <a:rPr lang="en-US" sz="2667" b="1" dirty="0" err="1">
                <a:latin typeface="Times" pitchFamily="2" charset="0"/>
              </a:rPr>
              <a:t>a</a:t>
            </a:r>
            <a:r>
              <a:rPr lang="en-US" sz="2667" b="1" baseline="-25000" dirty="0" err="1">
                <a:latin typeface="Times" pitchFamily="2" charset="0"/>
              </a:rPr>
              <a:t>ij</a:t>
            </a:r>
            <a:r>
              <a:rPr lang="en-US" dirty="0"/>
              <a:t> is added to the attention weight</a:t>
            </a:r>
          </a:p>
          <a:p>
            <a:pPr>
              <a:buChar char="-"/>
            </a:pPr>
            <a:r>
              <a:rPr dirty="0"/>
              <a:t>Where </a:t>
            </a:r>
            <a:r>
              <a:rPr sz="2667" b="1" dirty="0" err="1">
                <a:latin typeface="Times" pitchFamily="2" charset="0"/>
              </a:rPr>
              <a:t>s</a:t>
            </a:r>
            <a:r>
              <a:rPr lang="en-US" sz="2667" b="1" baseline="-25000" dirty="0" err="1">
                <a:latin typeface="Times" pitchFamily="2" charset="0"/>
              </a:rPr>
              <a:t>ij</a:t>
            </a:r>
            <a:r>
              <a:rPr sz="2667" b="1" dirty="0">
                <a:latin typeface="Times" pitchFamily="2" charset="0"/>
              </a:rPr>
              <a:t> </a:t>
            </a:r>
            <a:r>
              <a:rPr dirty="0"/>
              <a:t>is the segment encoding, </a:t>
            </a:r>
            <a:r>
              <a:rPr lang="en-US" sz="2667" b="1" dirty="0">
                <a:latin typeface="Times" pitchFamily="2" charset="0"/>
              </a:rPr>
              <a:t>q</a:t>
            </a:r>
            <a:r>
              <a:rPr lang="en-US" sz="2667" b="1" baseline="-25000" dirty="0">
                <a:latin typeface="Times" pitchFamily="2" charset="0"/>
              </a:rPr>
              <a:t>i</a:t>
            </a:r>
            <a:r>
              <a:rPr dirty="0"/>
              <a:t> is the query vector, </a:t>
            </a:r>
            <a:r>
              <a:rPr lang="en-US" sz="2667" b="1" dirty="0">
                <a:latin typeface="Times" pitchFamily="2" charset="0"/>
              </a:rPr>
              <a:t>b</a:t>
            </a:r>
            <a:r>
              <a:rPr dirty="0"/>
              <a:t> is a bias-vector</a:t>
            </a:r>
          </a:p>
          <a:p>
            <a:pPr>
              <a:buChar char="-"/>
            </a:pPr>
            <a:r>
              <a:rPr lang="en-US" dirty="0"/>
              <a:t>I</a:t>
            </a:r>
            <a:r>
              <a:rPr dirty="0"/>
              <a:t>mproves generalization</a:t>
            </a:r>
          </a:p>
          <a:p>
            <a:pPr>
              <a:buChar char="-"/>
            </a:pPr>
            <a:r>
              <a:rPr dirty="0"/>
              <a:t>Allows for fine-tuning on tasks with more than two input segments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rcRect b="8596"/>
          <a:stretch>
            <a:fillRect/>
          </a:stretch>
        </p:blipFill>
        <p:spPr>
          <a:xfrm>
            <a:off x="3961606" y="2414373"/>
            <a:ext cx="4268641" cy="6058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7122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uiExpand="1" build="p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05;p20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Experiments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62" y="2910351"/>
            <a:ext cx="10074077" cy="326938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Rounded Rectangle"/>
          <p:cNvSpPr/>
          <p:nvPr/>
        </p:nvSpPr>
        <p:spPr>
          <a:xfrm>
            <a:off x="1520605" y="3803502"/>
            <a:ext cx="9150791" cy="270959"/>
          </a:xfrm>
          <a:prstGeom prst="roundRect">
            <a:avLst>
              <a:gd name="adj" fmla="val 50000"/>
            </a:avLst>
          </a:prstGeom>
          <a:solidFill>
            <a:srgbClr val="FFFB00">
              <a:alpha val="45137"/>
            </a:srgbClr>
          </a:solidFill>
          <a:ln w="25400">
            <a:solidFill>
              <a:srgbClr val="0433FF">
                <a:alpha val="45137"/>
              </a:srgbClr>
            </a:solidFill>
          </a:ln>
        </p:spPr>
        <p:txBody>
          <a:bodyPr lIns="0" tIns="0" rIns="0" bIns="0"/>
          <a:lstStyle/>
          <a:p>
            <a:pPr defTabSz="1219170" hangingPunct="0"/>
            <a:endParaRPr sz="1867" kern="0">
              <a:solidFill>
                <a:srgbClr val="4285F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" name="Rounded Rectangle"/>
          <p:cNvSpPr/>
          <p:nvPr/>
        </p:nvSpPr>
        <p:spPr>
          <a:xfrm>
            <a:off x="1520606" y="4314777"/>
            <a:ext cx="9150789" cy="270959"/>
          </a:xfrm>
          <a:prstGeom prst="roundRect">
            <a:avLst>
              <a:gd name="adj" fmla="val 50000"/>
            </a:avLst>
          </a:prstGeom>
          <a:solidFill>
            <a:srgbClr val="FFFB00">
              <a:alpha val="45137"/>
            </a:srgbClr>
          </a:solidFill>
          <a:ln w="25400">
            <a:solidFill>
              <a:srgbClr val="0433FF">
                <a:alpha val="45137"/>
              </a:srgbClr>
            </a:solidFill>
          </a:ln>
        </p:spPr>
        <p:txBody>
          <a:bodyPr lIns="0" tIns="0" rIns="0" bIns="0"/>
          <a:lstStyle/>
          <a:p>
            <a:pPr defTabSz="1219170" hangingPunct="0"/>
            <a:endParaRPr sz="1867" kern="0">
              <a:solidFill>
                <a:srgbClr val="4285F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Rounded Rectangle"/>
          <p:cNvSpPr/>
          <p:nvPr/>
        </p:nvSpPr>
        <p:spPr>
          <a:xfrm>
            <a:off x="1520606" y="4668339"/>
            <a:ext cx="9150789" cy="270959"/>
          </a:xfrm>
          <a:prstGeom prst="roundRect">
            <a:avLst>
              <a:gd name="adj" fmla="val 50000"/>
            </a:avLst>
          </a:prstGeom>
          <a:solidFill>
            <a:srgbClr val="FFFB00">
              <a:alpha val="45137"/>
            </a:srgbClr>
          </a:solidFill>
          <a:ln w="25400">
            <a:solidFill>
              <a:srgbClr val="0433FF">
                <a:alpha val="45137"/>
              </a:srgbClr>
            </a:solidFill>
          </a:ln>
        </p:spPr>
        <p:txBody>
          <a:bodyPr lIns="0" tIns="0" rIns="0" bIns="0"/>
          <a:lstStyle/>
          <a:p>
            <a:pPr defTabSz="1219170" hangingPunct="0"/>
            <a:endParaRPr sz="1867" kern="0">
              <a:solidFill>
                <a:srgbClr val="4285F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06;p20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>
            <a:lvl1pPr>
              <a:buChar char="-"/>
            </a:lvl1pPr>
          </a:lstStyle>
          <a:p>
            <a:r>
              <a:t>Longer context got better results</a:t>
            </a:r>
          </a:p>
        </p:txBody>
      </p:sp>
    </p:spTree>
    <p:extLst>
      <p:ext uri="{BB962C8B-B14F-4D97-AF65-F5344CB8AC3E}">
        <p14:creationId xmlns:p14="http://schemas.microsoft.com/office/powerpoint/2010/main" val="368886285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 advAuto="0"/>
      <p:bldP spid="172" grpId="0" animBg="1"/>
      <p:bldP spid="173" grpId="0" animBg="1"/>
      <p:bldP spid="17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98;p19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Why did XLNet perform better?</a:t>
            </a:r>
          </a:p>
        </p:txBody>
      </p:sp>
      <p:sp>
        <p:nvSpPr>
          <p:cNvPr id="178" name="Google Shape;99;p19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>
              <a:buChar char="-"/>
            </a:pPr>
            <a:endParaRPr/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61" y="1879819"/>
            <a:ext cx="10655136" cy="38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ounded Rectangle"/>
          <p:cNvSpPr/>
          <p:nvPr/>
        </p:nvSpPr>
        <p:spPr>
          <a:xfrm>
            <a:off x="1342686" y="2896929"/>
            <a:ext cx="9506629" cy="405283"/>
          </a:xfrm>
          <a:prstGeom prst="roundRect">
            <a:avLst>
              <a:gd name="adj" fmla="val 50000"/>
            </a:avLst>
          </a:prstGeom>
          <a:ln w="25400">
            <a:solidFill>
              <a:srgbClr val="0433FF"/>
            </a:solidFill>
          </a:ln>
        </p:spPr>
        <p:txBody>
          <a:bodyPr lIns="0" tIns="0" rIns="0" bIns="0"/>
          <a:lstStyle/>
          <a:p>
            <a:pPr defTabSz="1219170" hangingPunct="0"/>
            <a:endParaRPr sz="1867" kern="0">
              <a:solidFill>
                <a:srgbClr val="4285F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Rounded Rectangle"/>
          <p:cNvSpPr/>
          <p:nvPr/>
        </p:nvSpPr>
        <p:spPr>
          <a:xfrm>
            <a:off x="1342686" y="3611592"/>
            <a:ext cx="9506629" cy="405283"/>
          </a:xfrm>
          <a:prstGeom prst="roundRect">
            <a:avLst>
              <a:gd name="adj" fmla="val 50000"/>
            </a:avLst>
          </a:prstGeom>
          <a:ln w="25400">
            <a:solidFill>
              <a:srgbClr val="0433FF"/>
            </a:solidFill>
          </a:ln>
        </p:spPr>
        <p:txBody>
          <a:bodyPr lIns="0" tIns="0" rIns="0" bIns="0"/>
          <a:lstStyle/>
          <a:p>
            <a:pPr defTabSz="1219170" hangingPunct="0"/>
            <a:endParaRPr sz="1867" kern="0">
              <a:solidFill>
                <a:srgbClr val="4285F4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056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98;p19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Conclusion</a:t>
            </a:r>
          </a:p>
        </p:txBody>
      </p:sp>
      <p:sp>
        <p:nvSpPr>
          <p:cNvPr id="186" name="Google Shape;99;p19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/>
          <a:lstStyle/>
          <a:p>
            <a:pPr marL="380990" lvl="1" indent="-380990">
              <a:buClrTx/>
              <a:buSzTx/>
              <a:buFont typeface="System Font Regular"/>
              <a:buChar char="-"/>
            </a:pPr>
            <a:r>
              <a:rPr lang="en-US" dirty="0"/>
              <a:t> </a:t>
            </a:r>
            <a:r>
              <a:rPr dirty="0" err="1"/>
              <a:t>XLNet</a:t>
            </a:r>
            <a:r>
              <a:rPr dirty="0"/>
              <a:t> used language permutation to combine autoencoding and autoregression in pretraining. </a:t>
            </a:r>
          </a:p>
          <a:p>
            <a:pPr marL="380990" lvl="1" indent="-380990">
              <a:buClrTx/>
              <a:buSzTx/>
              <a:buFont typeface="System Font Regular"/>
              <a:buChar char="-"/>
            </a:pPr>
            <a:r>
              <a:rPr dirty="0"/>
              <a:t>It bypassed the current-state-of-the-art models’ scores on various tasks</a:t>
            </a:r>
            <a:endParaRPr lang="en-US" dirty="0"/>
          </a:p>
          <a:p>
            <a:pPr marL="990575" lvl="2" indent="-380990">
              <a:buClrTx/>
              <a:buSzTx/>
              <a:buFont typeface="System Font Regular"/>
              <a:buChar char="-"/>
            </a:pPr>
            <a:r>
              <a:rPr lang="en-US" dirty="0"/>
              <a:t>reading comprehension &amp; document ranking </a:t>
            </a:r>
          </a:p>
          <a:p>
            <a:pPr marL="990575" lvl="2" indent="-380990">
              <a:buClrTx/>
              <a:buSzTx/>
              <a:buFont typeface="System Font Regular"/>
              <a:buChar char="-"/>
            </a:pPr>
            <a:r>
              <a:rPr lang="en-US" dirty="0"/>
              <a:t>question answering</a:t>
            </a:r>
          </a:p>
          <a:p>
            <a:pPr marL="990575" lvl="2" indent="-380990">
              <a:buClrTx/>
              <a:buSzTx/>
              <a:buFont typeface="System Font Regular"/>
              <a:buChar char="-"/>
            </a:pPr>
            <a:r>
              <a:rPr lang="en-US" dirty="0"/>
              <a:t>text classification</a:t>
            </a:r>
          </a:p>
          <a:p>
            <a:pPr marL="990575" lvl="2" indent="-380990">
              <a:buClrTx/>
              <a:buSzTx/>
              <a:buFont typeface="System Font Regular"/>
              <a:buChar char="-"/>
            </a:pPr>
            <a:r>
              <a:rPr lang="en-US" dirty="0"/>
              <a:t>etc. 		</a:t>
            </a:r>
          </a:p>
          <a:p>
            <a:pPr marL="0" lvl="1" indent="304792">
              <a:buClrTx/>
              <a:buSzTx/>
              <a:buNone/>
            </a:pPr>
            <a:endParaRPr dirty="0"/>
          </a:p>
          <a:p>
            <a:pPr marL="0" indent="0">
              <a:buClrTx/>
              <a:buSzTx/>
              <a:buNone/>
            </a:pPr>
            <a:endParaRPr dirty="0"/>
          </a:p>
          <a:p>
            <a:pPr marL="0" indent="0" defTabSz="609585">
              <a:lnSpc>
                <a:spcPts val="4000"/>
              </a:lnSpc>
              <a:spcBef>
                <a:spcPts val="1600"/>
              </a:spcBef>
              <a:buClrTx/>
              <a:buSzTx/>
              <a:buNone/>
              <a:defRPr sz="1333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765204105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fer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8095">
              <a:defRPr sz="2520"/>
            </a:lvl1pPr>
          </a:lstStyle>
          <a:p>
            <a:r>
              <a:t>References</a:t>
            </a:r>
          </a:p>
        </p:txBody>
      </p:sp>
      <p:sp>
        <p:nvSpPr>
          <p:cNvPr id="189" name="[1] https://mlexplained.com/2019/06/30/paper-dissected-xlnet-generalized-autoregressive-pretraining-for-language-understanding-explained/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09585">
              <a:lnSpc>
                <a:spcPts val="3733"/>
              </a:lnSpc>
              <a:buClrTx/>
              <a:buSzTx/>
              <a:buNone/>
              <a:defRPr sz="1200" u="sng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[1] </a:t>
            </a:r>
            <a:r>
              <a:rPr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https://mlexplained.com/2019/06/30/paper-dissected-xlnet-generalized-autoregressive-pretraining-for-language-understanding-explained/</a:t>
            </a:r>
            <a:endParaRPr lang="en-US" dirty="0">
              <a:solidFill>
                <a:schemeClr val="accent5"/>
              </a:solidFill>
              <a:uFill>
                <a:solidFill>
                  <a:schemeClr val="accent5"/>
                </a:solidFill>
              </a:uFill>
              <a:hlinkClick r:id="" action="ppaction://noaction"/>
            </a:endParaRPr>
          </a:p>
          <a:p>
            <a:pPr marL="0" indent="0" defTabSz="609585">
              <a:lnSpc>
                <a:spcPts val="3733"/>
              </a:lnSpc>
              <a:buClrTx/>
              <a:buSzTx/>
              <a:buNone/>
              <a:defRPr sz="1200" u="sng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en-US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rPr>
              <a:t>[2] </a:t>
            </a:r>
            <a:r>
              <a:rPr lang="en-US" sz="1600" u="sng" dirty="0">
                <a:sym typeface="Times"/>
                <a:hlinkClick r:id="rId3"/>
              </a:rPr>
              <a:t>https://github.com/zihangdai/xlnet/blob/master/misc/slides.pdf</a:t>
            </a:r>
            <a:endParaRPr dirty="0">
              <a:solidFill>
                <a:schemeClr val="accent5"/>
              </a:solidFill>
              <a:uFill>
                <a:solidFill>
                  <a:schemeClr val="accent5"/>
                </a:solidFill>
              </a:uFill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40873092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74E1-3035-2348-86B7-6D2EFBBE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855" y="624110"/>
            <a:ext cx="9966757" cy="1280890"/>
          </a:xfrm>
        </p:spPr>
        <p:txBody>
          <a:bodyPr/>
          <a:lstStyle/>
          <a:p>
            <a:r>
              <a:rPr lang="en-US" dirty="0"/>
              <a:t>Pre-Training BERT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01EB1-6A50-294F-9487-AFB3793A9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1764" y="1569027"/>
            <a:ext cx="9862848" cy="4342195"/>
          </a:xfrm>
        </p:spPr>
        <p:txBody>
          <a:bodyPr>
            <a:noAutofit/>
          </a:bodyPr>
          <a:lstStyle/>
          <a:p>
            <a:r>
              <a:rPr lang="en-US" sz="1900" b="1" dirty="0"/>
              <a:t>Next Sentence Prediction</a:t>
            </a:r>
          </a:p>
          <a:p>
            <a:pPr lvl="1"/>
            <a:r>
              <a:rPr lang="en-US" sz="1900" dirty="0"/>
              <a:t>Helps train a model that understands sentence relationships.</a:t>
            </a:r>
          </a:p>
          <a:p>
            <a:pPr lvl="1"/>
            <a:r>
              <a:rPr lang="en-US" sz="1900" dirty="0"/>
              <a:t>While choosing sentences A and B for pre-training,</a:t>
            </a:r>
          </a:p>
          <a:p>
            <a:pPr lvl="2"/>
            <a:r>
              <a:rPr lang="en-US" sz="1900" dirty="0"/>
              <a:t>50% of the time B is the actual next sentence of A</a:t>
            </a:r>
          </a:p>
          <a:p>
            <a:pPr lvl="2"/>
            <a:r>
              <a:rPr lang="en-US" sz="1900" dirty="0"/>
              <a:t>50% of the time B is a random sentence from the corpus.</a:t>
            </a:r>
          </a:p>
          <a:p>
            <a:pPr lvl="1"/>
            <a:r>
              <a:rPr lang="en-US" sz="1900" b="1" dirty="0"/>
              <a:t>Example – </a:t>
            </a:r>
          </a:p>
          <a:p>
            <a:pPr lvl="2"/>
            <a:r>
              <a:rPr lang="en-US" sz="1900" b="1" dirty="0"/>
              <a:t>Input – </a:t>
            </a:r>
            <a:r>
              <a:rPr lang="en-US" sz="1900" dirty="0"/>
              <a:t>[CLS] the man went to [MASK] store [SEP] he bought a gallon [MASK] milk [SEP]. </a:t>
            </a:r>
            <a:r>
              <a:rPr lang="en-US" sz="1900" b="1" dirty="0"/>
              <a:t>Label – </a:t>
            </a:r>
            <a:r>
              <a:rPr lang="en-US" sz="1900" dirty="0" err="1"/>
              <a:t>isNext</a:t>
            </a:r>
            <a:endParaRPr lang="en-US" sz="1900" dirty="0"/>
          </a:p>
          <a:p>
            <a:pPr lvl="2"/>
            <a:r>
              <a:rPr lang="en-US" sz="1900" b="1" dirty="0"/>
              <a:t>Input – </a:t>
            </a:r>
            <a:r>
              <a:rPr lang="en-US" sz="1900" dirty="0"/>
              <a:t>[CLS] the man went to [MASK] store [SEP] penguin [MASK] are flightless birds[SEP]. </a:t>
            </a:r>
            <a:r>
              <a:rPr lang="en-US" sz="1900" b="1" dirty="0"/>
              <a:t>Label – </a:t>
            </a:r>
            <a:r>
              <a:rPr lang="en-US" sz="1900" dirty="0" err="1"/>
              <a:t>NotNext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18025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4285F4"/>
      </a:lt1>
      <a:dk2>
        <a:srgbClr val="A7A7A7"/>
      </a:dk2>
      <a:lt2>
        <a:srgbClr val="535353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0000FF"/>
      </a:hlink>
      <a:folHlink>
        <a:srgbClr val="FF00FF"/>
      </a:folHlink>
    </a:clrScheme>
    <a:fontScheme name="Gameday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Gameda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285F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285F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4298</Words>
  <Application>Microsoft Macintosh PowerPoint</Application>
  <PresentationFormat>Widescreen</PresentationFormat>
  <Paragraphs>622</Paragraphs>
  <Slides>84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84</vt:i4>
      </vt:variant>
    </vt:vector>
  </HeadingPairs>
  <TitlesOfParts>
    <vt:vector size="98" baseType="lpstr">
      <vt:lpstr>Alfa Slab One</vt:lpstr>
      <vt:lpstr>Arial</vt:lpstr>
      <vt:lpstr>Calibri</vt:lpstr>
      <vt:lpstr>Calibri Light</vt:lpstr>
      <vt:lpstr>Century Gothic</vt:lpstr>
      <vt:lpstr>Helvetica</vt:lpstr>
      <vt:lpstr>Proxima Nova</vt:lpstr>
      <vt:lpstr>System Font Regular</vt:lpstr>
      <vt:lpstr>Times</vt:lpstr>
      <vt:lpstr>Trebuchet MS</vt:lpstr>
      <vt:lpstr>Wingdings 3</vt:lpstr>
      <vt:lpstr>Wisp</vt:lpstr>
      <vt:lpstr>1_Office Theme</vt:lpstr>
      <vt:lpstr>Gameday</vt:lpstr>
      <vt:lpstr>BERT: Pre-training of Deep Bidirectional Transformers for Language Understanding</vt:lpstr>
      <vt:lpstr>Outline</vt:lpstr>
      <vt:lpstr>Motivation</vt:lpstr>
      <vt:lpstr>Problem Statement</vt:lpstr>
      <vt:lpstr>BERT: Bidirectional Encoder Representations from Transformers</vt:lpstr>
      <vt:lpstr>Model Architecture</vt:lpstr>
      <vt:lpstr>Input Representations</vt:lpstr>
      <vt:lpstr>Pre-Training BERT</vt:lpstr>
      <vt:lpstr>Pre-Training BERT</vt:lpstr>
      <vt:lpstr>Fine-Tuning BERT</vt:lpstr>
      <vt:lpstr>Fine-Tuning BERT</vt:lpstr>
      <vt:lpstr>Comparison of BERT and OpenAI GPT</vt:lpstr>
      <vt:lpstr>Experiments</vt:lpstr>
      <vt:lpstr>Experiments</vt:lpstr>
      <vt:lpstr>Ablation Studies</vt:lpstr>
      <vt:lpstr>Effect of Pre-Training Tasks</vt:lpstr>
      <vt:lpstr>Effect of Model Size</vt:lpstr>
      <vt:lpstr>Feature-based Approach with BERT</vt:lpstr>
      <vt:lpstr>Conclusion</vt:lpstr>
      <vt:lpstr>RoBERTa: A Robustly Optimized BERT Pretraining Approach  Liu, Y. et al. (Facebook AI)</vt:lpstr>
      <vt:lpstr>What is RoBERTa?</vt:lpstr>
      <vt:lpstr>Datasets for Pretraining</vt:lpstr>
      <vt:lpstr>Training Procedure Experiments</vt:lpstr>
      <vt:lpstr>Static vs. Dynamic Masking</vt:lpstr>
      <vt:lpstr>Training Input Formats</vt:lpstr>
      <vt:lpstr>Others</vt:lpstr>
      <vt:lpstr>Hyperparameters</vt:lpstr>
      <vt:lpstr>Results on Dataset Size and Training Time</vt:lpstr>
      <vt:lpstr>Benchmark Evaluation</vt:lpstr>
      <vt:lpstr>GLUE Finetuning</vt:lpstr>
      <vt:lpstr>GLUE Results</vt:lpstr>
      <vt:lpstr>SQuAD Finetuning and Results</vt:lpstr>
      <vt:lpstr>RACE Finetuning and Results</vt:lpstr>
      <vt:lpstr>Summary of Key Contributions</vt:lpstr>
      <vt:lpstr>GPT2: Language Models are Unsupervised Multitask Learners </vt:lpstr>
      <vt:lpstr>Controversy and Demo</vt:lpstr>
      <vt:lpstr>GPT2 Applications</vt:lpstr>
      <vt:lpstr>What is GPT2</vt:lpstr>
      <vt:lpstr>Compare to BERT, TransformerXL</vt:lpstr>
      <vt:lpstr>GPT2 Model – 1 layer</vt:lpstr>
      <vt:lpstr>Introducing Gelu</vt:lpstr>
      <vt:lpstr>Training and Bag of Tricks</vt:lpstr>
      <vt:lpstr>Result</vt:lpstr>
      <vt:lpstr>Result</vt:lpstr>
      <vt:lpstr>Discussion</vt:lpstr>
      <vt:lpstr>Links</vt:lpstr>
      <vt:lpstr>Backup</vt:lpstr>
      <vt:lpstr>Transformer-XL</vt:lpstr>
      <vt:lpstr>Transformer-XL</vt:lpstr>
      <vt:lpstr>Why Transformer-XL?</vt:lpstr>
      <vt:lpstr>Vanilla Transformer</vt:lpstr>
      <vt:lpstr>Vanilla Transformer</vt:lpstr>
      <vt:lpstr>Transformer-XL</vt:lpstr>
      <vt:lpstr>Hidden Context State Advantage</vt:lpstr>
      <vt:lpstr>Transformer-XL</vt:lpstr>
      <vt:lpstr>Transformer-XL</vt:lpstr>
      <vt:lpstr>Transformer-XL Architecture</vt:lpstr>
      <vt:lpstr>Vanilla Transformer vs Transformer-XL</vt:lpstr>
      <vt:lpstr>Vanilla Transformer vs Transformer-XL</vt:lpstr>
      <vt:lpstr>Result</vt:lpstr>
      <vt:lpstr>Result</vt:lpstr>
      <vt:lpstr>Application</vt:lpstr>
      <vt:lpstr>References</vt:lpstr>
      <vt:lpstr>XLNet </vt:lpstr>
      <vt:lpstr>Outline</vt:lpstr>
      <vt:lpstr>Motivation</vt:lpstr>
      <vt:lpstr>XLNet Basics</vt:lpstr>
      <vt:lpstr>Factorization Order</vt:lpstr>
      <vt:lpstr>Factorization Order</vt:lpstr>
      <vt:lpstr>Factorization Order</vt:lpstr>
      <vt:lpstr>Factorization Order</vt:lpstr>
      <vt:lpstr>Target Position Aware</vt:lpstr>
      <vt:lpstr>Parameterization </vt:lpstr>
      <vt:lpstr>Two-Stream Self-Attention </vt:lpstr>
      <vt:lpstr>Two-Stream Self-Attention </vt:lpstr>
      <vt:lpstr>Two-Stream Self-Attention: Example </vt:lpstr>
      <vt:lpstr>Optimization difficulty</vt:lpstr>
      <vt:lpstr>Comparison: New York is a City</vt:lpstr>
      <vt:lpstr>Multiple Segments Modeling</vt:lpstr>
      <vt:lpstr>Relative Segments Modeling</vt:lpstr>
      <vt:lpstr>Experiments</vt:lpstr>
      <vt:lpstr>Why did XLNet perform better?</vt:lpstr>
      <vt:lpstr>Conclusion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BERT: Pre-training of Deep Bidirectional Transformers for Language Understanding</dc:title>
  <dc:creator>Mehra, Manav</dc:creator>
  <cp:lastModifiedBy>Yoder, Charlotte</cp:lastModifiedBy>
  <cp:revision>6</cp:revision>
  <dcterms:created xsi:type="dcterms:W3CDTF">2020-02-21T18:17:47Z</dcterms:created>
  <dcterms:modified xsi:type="dcterms:W3CDTF">2020-02-21T20:40:28Z</dcterms:modified>
</cp:coreProperties>
</file>