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25" r:id="rId2"/>
    <p:sldId id="554" r:id="rId3"/>
    <p:sldId id="555" r:id="rId4"/>
    <p:sldId id="556" r:id="rId5"/>
    <p:sldId id="612" r:id="rId6"/>
    <p:sldId id="614" r:id="rId7"/>
    <p:sldId id="619" r:id="rId8"/>
    <p:sldId id="617" r:id="rId9"/>
    <p:sldId id="618" r:id="rId10"/>
    <p:sldId id="563" r:id="rId11"/>
    <p:sldId id="564" r:id="rId12"/>
    <p:sldId id="565" r:id="rId13"/>
    <p:sldId id="566" r:id="rId14"/>
    <p:sldId id="567" r:id="rId15"/>
    <p:sldId id="613" r:id="rId16"/>
    <p:sldId id="568" r:id="rId17"/>
    <p:sldId id="621" r:id="rId18"/>
    <p:sldId id="571" r:id="rId19"/>
    <p:sldId id="583" r:id="rId20"/>
    <p:sldId id="584" r:id="rId21"/>
    <p:sldId id="585" r:id="rId22"/>
    <p:sldId id="586" r:id="rId23"/>
    <p:sldId id="587" r:id="rId24"/>
    <p:sldId id="588" r:id="rId25"/>
    <p:sldId id="589" r:id="rId26"/>
    <p:sldId id="590" r:id="rId27"/>
    <p:sldId id="593" r:id="rId28"/>
    <p:sldId id="594" r:id="rId29"/>
    <p:sldId id="595" r:id="rId30"/>
    <p:sldId id="622" r:id="rId31"/>
    <p:sldId id="623" r:id="rId32"/>
    <p:sldId id="599" r:id="rId33"/>
    <p:sldId id="600" r:id="rId34"/>
    <p:sldId id="604" r:id="rId35"/>
    <p:sldId id="616" r:id="rId36"/>
    <p:sldId id="615" r:id="rId37"/>
    <p:sldId id="620" r:id="rId38"/>
    <p:sldId id="624" r:id="rId39"/>
    <p:sldId id="625" r:id="rId40"/>
    <p:sldId id="626" r:id="rId41"/>
    <p:sldId id="627" r:id="rId42"/>
    <p:sldId id="628" r:id="rId43"/>
    <p:sldId id="629" r:id="rId44"/>
    <p:sldId id="630" r:id="rId45"/>
    <p:sldId id="631" r:id="rId46"/>
    <p:sldId id="632" r:id="rId47"/>
    <p:sldId id="609" r:id="rId48"/>
    <p:sldId id="610" r:id="rId49"/>
    <p:sldId id="611" r:id="rId50"/>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8" autoAdjust="0"/>
    <p:restoredTop sz="78434" autoAdjust="0"/>
  </p:normalViewPr>
  <p:slideViewPr>
    <p:cSldViewPr>
      <p:cViewPr varScale="1">
        <p:scale>
          <a:sx n="49" d="100"/>
          <a:sy n="49" d="100"/>
        </p:scale>
        <p:origin x="1268"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fontAlgn="auto">
              <a:spcBef>
                <a:spcPts val="0"/>
              </a:spcBef>
              <a:spcAft>
                <a:spcPts val="0"/>
              </a:spcAft>
              <a:defRPr sz="1200">
                <a:latin typeface="+mn-lt"/>
              </a:defRPr>
            </a:lvl1pPr>
          </a:lstStyle>
          <a:p>
            <a:pPr>
              <a:defRPr/>
            </a:pPr>
            <a:fld id="{C0D9E0D8-5176-4600-8F97-8776EAA1B323}" type="datetimeFigureOut">
              <a:rPr lang="en-US"/>
              <a:pPr>
                <a:defRPr/>
              </a:pPr>
              <a:t>4/9/2017</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fontAlgn="auto">
              <a:spcBef>
                <a:spcPts val="0"/>
              </a:spcBef>
              <a:spcAft>
                <a:spcPts val="0"/>
              </a:spcAft>
              <a:defRPr sz="1200">
                <a:latin typeface="+mn-lt"/>
              </a:defRPr>
            </a:lvl1pPr>
          </a:lstStyle>
          <a:p>
            <a:pPr>
              <a:defRPr/>
            </a:pPr>
            <a:fld id="{6C2468B8-2F45-4DC7-93AA-AB8371927731}" type="slidenum">
              <a:rPr lang="en-US"/>
              <a:pPr>
                <a:defRPr/>
              </a:pPr>
              <a:t>‹#›</a:t>
            </a:fld>
            <a:endParaRPr lang="en-US"/>
          </a:p>
        </p:txBody>
      </p:sp>
    </p:spTree>
    <p:extLst>
      <p:ext uri="{BB962C8B-B14F-4D97-AF65-F5344CB8AC3E}">
        <p14:creationId xmlns:p14="http://schemas.microsoft.com/office/powerpoint/2010/main" val="1770600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a:t>
            </a:r>
            <a:r>
              <a:rPr lang="en-US" baseline="0" dirty="0" smtClean="0"/>
              <a:t> this slowly.  Make sure to emphasize that convolutional layers operate on high dimensional feature maps, and that the feature maps eventually get very low res, so they are kind of like a spatial pyramids model</a:t>
            </a:r>
            <a:endParaRPr lang="en-US" dirty="0"/>
          </a:p>
        </p:txBody>
      </p:sp>
      <p:sp>
        <p:nvSpPr>
          <p:cNvPr id="4" name="Slide Number Placeholder 3"/>
          <p:cNvSpPr>
            <a:spLocks noGrp="1"/>
          </p:cNvSpPr>
          <p:nvPr>
            <p:ph type="sldNum" sz="quarter" idx="10"/>
          </p:nvPr>
        </p:nvSpPr>
        <p:spPr/>
        <p:txBody>
          <a:bodyPr/>
          <a:lstStyle/>
          <a:p>
            <a:pPr>
              <a:defRPr/>
            </a:pPr>
            <a:fld id="{6C2468B8-2F45-4DC7-93AA-AB8371927731}" type="slidenum">
              <a:rPr lang="en-US" smtClean="0"/>
              <a:pPr>
                <a:defRPr/>
              </a:pPr>
              <a:t>3</a:t>
            </a:fld>
            <a:endParaRPr lang="en-US"/>
          </a:p>
        </p:txBody>
      </p:sp>
    </p:spTree>
    <p:extLst>
      <p:ext uri="{BB962C8B-B14F-4D97-AF65-F5344CB8AC3E}">
        <p14:creationId xmlns:p14="http://schemas.microsoft.com/office/powerpoint/2010/main" val="3392241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10</a:t>
            </a:fld>
            <a:endParaRPr lang="en-US"/>
          </a:p>
        </p:txBody>
      </p:sp>
    </p:spTree>
    <p:extLst>
      <p:ext uri="{BB962C8B-B14F-4D97-AF65-F5344CB8AC3E}">
        <p14:creationId xmlns:p14="http://schemas.microsoft.com/office/powerpoint/2010/main" val="104088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11</a:t>
            </a:fld>
            <a:endParaRPr lang="en-US"/>
          </a:p>
        </p:txBody>
      </p:sp>
    </p:spTree>
    <p:extLst>
      <p:ext uri="{BB962C8B-B14F-4D97-AF65-F5344CB8AC3E}">
        <p14:creationId xmlns:p14="http://schemas.microsoft.com/office/powerpoint/2010/main" val="116793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18</a:t>
            </a:fld>
            <a:endParaRPr lang="en-US"/>
          </a:p>
        </p:txBody>
      </p:sp>
    </p:spTree>
    <p:extLst>
      <p:ext uri="{BB962C8B-B14F-4D97-AF65-F5344CB8AC3E}">
        <p14:creationId xmlns:p14="http://schemas.microsoft.com/office/powerpoint/2010/main" val="239279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What is the root of the tree?</a:t>
            </a:r>
          </a:p>
        </p:txBody>
      </p:sp>
      <p:sp>
        <p:nvSpPr>
          <p:cNvPr id="4" name="Slide Number Placeholder 3"/>
          <p:cNvSpPr>
            <a:spLocks noGrp="1"/>
          </p:cNvSpPr>
          <p:nvPr>
            <p:ph type="sldNum" sz="quarter" idx="5"/>
          </p:nvPr>
        </p:nvSpPr>
        <p:spPr/>
        <p:txBody>
          <a:bodyPr/>
          <a:lstStyle/>
          <a:p>
            <a:pPr>
              <a:defRPr/>
            </a:pPr>
            <a:fld id="{808F4F6B-6945-4570-AAB8-A165209ABD49}" type="slidenum">
              <a:rPr lang="en-US" smtClean="0"/>
              <a:pPr>
                <a:defRPr/>
              </a:pPr>
              <a:t>19</a:t>
            </a:fld>
            <a:endParaRPr lang="en-US"/>
          </a:p>
        </p:txBody>
      </p:sp>
    </p:spTree>
    <p:extLst>
      <p:ext uri="{BB962C8B-B14F-4D97-AF65-F5344CB8AC3E}">
        <p14:creationId xmlns:p14="http://schemas.microsoft.com/office/powerpoint/2010/main" val="59265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27</a:t>
            </a:fld>
            <a:endParaRPr lang="en-US"/>
          </a:p>
        </p:txBody>
      </p:sp>
    </p:spTree>
    <p:extLst>
      <p:ext uri="{BB962C8B-B14F-4D97-AF65-F5344CB8AC3E}">
        <p14:creationId xmlns:p14="http://schemas.microsoft.com/office/powerpoint/2010/main" val="388353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28</a:t>
            </a:fld>
            <a:endParaRPr lang="en-US"/>
          </a:p>
        </p:txBody>
      </p:sp>
    </p:spTree>
    <p:extLst>
      <p:ext uri="{BB962C8B-B14F-4D97-AF65-F5344CB8AC3E}">
        <p14:creationId xmlns:p14="http://schemas.microsoft.com/office/powerpoint/2010/main" val="96824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29</a:t>
            </a:fld>
            <a:endParaRPr lang="en-US"/>
          </a:p>
        </p:txBody>
      </p:sp>
    </p:spTree>
    <p:extLst>
      <p:ext uri="{BB962C8B-B14F-4D97-AF65-F5344CB8AC3E}">
        <p14:creationId xmlns:p14="http://schemas.microsoft.com/office/powerpoint/2010/main" val="193185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CA5938-1732-43B5-9152-34375104C19F}" type="datetimeFigureOut">
              <a:rPr lang="en-US"/>
              <a:pPr>
                <a:defRPr/>
              </a:pPr>
              <a:t>4/9/2017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E035A1-55F7-4E7A-BD95-2842D1AF341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28D643-211B-4874-9444-68EF7DD554EA}" type="datetimeFigureOut">
              <a:rPr lang="en-US"/>
              <a:pPr>
                <a:defRPr/>
              </a:pPr>
              <a:t>4/9/2017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9A1D8-C086-4DFA-A7F8-65927B91467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85322-14A9-48F7-A76D-01A93CCC6088}" type="datetimeFigureOut">
              <a:rPr lang="en-US"/>
              <a:pPr>
                <a:defRPr/>
              </a:pPr>
              <a:t>4/9/2017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88CA88-26B2-457B-A617-3661C9109D8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ADAA5BE-D426-4D3E-9458-8E233B81E426}" type="datetimeFigureOut">
              <a:rPr lang="en-US"/>
              <a:pPr>
                <a:defRPr/>
              </a:pPr>
              <a:t>4/9/2017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64C85-B781-4D49-A1E9-980879C02C7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8A69E1-0FE2-4BAD-BFE2-6D231AE53D84}" type="datetimeFigureOut">
              <a:rPr lang="en-US"/>
              <a:pPr>
                <a:defRPr/>
              </a:pPr>
              <a:t>4/9/2017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4491E1-AE05-473D-9794-60DFF296084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948FEA-1F64-45AF-BAD7-E318139CA1A9}" type="datetimeFigureOut">
              <a:rPr lang="en-US"/>
              <a:pPr>
                <a:defRPr/>
              </a:pPr>
              <a:t>4/9/2017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9133A1-094F-4F33-9E30-6217E64839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F32583-DF71-4457-A4F6-6131983982FA}" type="datetimeFigureOut">
              <a:rPr lang="en-US"/>
              <a:pPr>
                <a:defRPr/>
              </a:pPr>
              <a:t>4/9/2017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C14E10-4EC1-4217-B2B2-95A22322029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3EC193-E0D8-4CE8-A4B4-40C82B35A40B}" type="datetimeFigureOut">
              <a:rPr lang="en-US"/>
              <a:pPr>
                <a:defRPr/>
              </a:pPr>
              <a:t>4/9/2017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DF5B37-9C54-4FB2-B0B5-C4ED48A37BC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F83B60-2753-49B3-9035-65455B4CDDBE}" type="datetimeFigureOut">
              <a:rPr lang="en-US"/>
              <a:pPr>
                <a:defRPr/>
              </a:pPr>
              <a:t>4/9/2017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98D573-D31A-4C8E-AC14-AC97A30E64F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77F90D-2A32-49A8-901D-2A311AE8DE4B}" type="datetimeFigureOut">
              <a:rPr lang="en-US"/>
              <a:pPr>
                <a:defRPr/>
              </a:pPr>
              <a:t>4/9/2017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BDA80B-3EE6-410C-B41E-F1D280BD2D9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0822EB-2A31-4710-86B4-4FC725A43812}" type="datetimeFigureOut">
              <a:rPr lang="en-US"/>
              <a:pPr>
                <a:defRPr/>
              </a:pPr>
              <a:t>4/9/2017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06AA2A-91AA-4005-86C3-2CFC62859DF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DC0F3D-2DBC-474F-B3CB-2DDE54B308F3}" type="datetimeFigureOut">
              <a:rPr lang="en-US"/>
              <a:pPr>
                <a:defRPr/>
              </a:pPr>
              <a:t>4/9/2017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9D35C9E-52A7-4FF7-951B-F22EC1E0D7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3.png"/><Relationship Id="rId5" Type="http://schemas.openxmlformats.org/officeDocument/2006/relationships/tags" Target="../tags/tag6.xml"/><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tags" Target="../tags/tag5.xml"/><Relationship Id="rId9" Type="http://schemas.openxmlformats.org/officeDocument/2006/relationships/image" Target="../media/image34.png"/><Relationship Id="rId1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cs.cmu.edu/~sross1/publications/Ross-CVPR11.pdf" TargetMode="External"/><Relationship Id="rId2" Type="http://schemas.openxmlformats.org/officeDocument/2006/relationships/hyperlink" Target="http://citeseerx.ist.psu.edu/viewdoc/download?doi=10.1.1.184.3323&amp;rep=rep1&amp;type=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hyperlink" Target="https://arxiv.org/pdf/1703.06870.pdf" TargetMode="Externa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hyperlink" Target="https://people.eecs.berkeley.edu/~jonlong/long_shelhamer_fcn.pdf" TargetMode="Externa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hyperlink" Target="https://arxiv.org/pdf/1511.07122.pdf" TargetMode="Externa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mscoco.org/dataset/#keypoints-challenge2016"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US" dirty="0" smtClean="0"/>
              <a:t>Part Models and Pixel Labeling</a:t>
            </a:r>
            <a:endParaRPr lang="en-US" dirty="0" smtClean="0"/>
          </a:p>
        </p:txBody>
      </p:sp>
      <p:sp>
        <p:nvSpPr>
          <p:cNvPr id="3075" name="Subtitle 2"/>
          <p:cNvSpPr>
            <a:spLocks noGrp="1"/>
          </p:cNvSpPr>
          <p:nvPr>
            <p:ph type="subTitle" idx="1"/>
          </p:nvPr>
        </p:nvSpPr>
        <p:spPr>
          <a:xfrm>
            <a:off x="1447800" y="3352800"/>
            <a:ext cx="6400800" cy="2971800"/>
          </a:xfrm>
        </p:spPr>
        <p:txBody>
          <a:bodyPr/>
          <a:lstStyle/>
          <a:p>
            <a:pPr eaLnBrk="1" hangingPunct="1"/>
            <a:r>
              <a:rPr lang="en-US" smtClean="0">
                <a:solidFill>
                  <a:schemeClr val="tx1"/>
                </a:solidFill>
              </a:rPr>
              <a:t>Computer Vision</a:t>
            </a:r>
          </a:p>
          <a:p>
            <a:pPr eaLnBrk="1" hangingPunct="1"/>
            <a:r>
              <a:rPr lang="en-US" smtClean="0">
                <a:solidFill>
                  <a:schemeClr val="tx1"/>
                </a:solidFill>
              </a:rPr>
              <a:t>CS 543 / ECE 549 </a:t>
            </a:r>
          </a:p>
          <a:p>
            <a:pPr eaLnBrk="1" hangingPunct="1"/>
            <a:r>
              <a:rPr lang="en-US" smtClean="0">
                <a:solidFill>
                  <a:schemeClr val="tx1"/>
                </a:solidFill>
              </a:rPr>
              <a:t>University of Illinois</a:t>
            </a:r>
          </a:p>
          <a:p>
            <a:pPr eaLnBrk="1" hangingPunct="1"/>
            <a:endParaRPr lang="en-US" smtClean="0">
              <a:solidFill>
                <a:schemeClr val="tx1"/>
              </a:solidFill>
            </a:endParaRPr>
          </a:p>
          <a:p>
            <a:pPr eaLnBrk="1" hangingPunct="1"/>
            <a:r>
              <a:rPr lang="en-US" smtClean="0">
                <a:solidFill>
                  <a:schemeClr val="tx1"/>
                </a:solidFill>
              </a:rPr>
              <a:t>Derek Hoiem</a:t>
            </a:r>
          </a:p>
        </p:txBody>
      </p:sp>
      <p:sp>
        <p:nvSpPr>
          <p:cNvPr id="3076" name="TextBox 3"/>
          <p:cNvSpPr txBox="1">
            <a:spLocks noChangeArrowheads="1"/>
          </p:cNvSpPr>
          <p:nvPr/>
        </p:nvSpPr>
        <p:spPr bwMode="auto">
          <a:xfrm>
            <a:off x="7924800" y="87313"/>
            <a:ext cx="1082348" cy="369332"/>
          </a:xfrm>
          <a:prstGeom prst="rect">
            <a:avLst/>
          </a:prstGeom>
          <a:noFill/>
          <a:ln w="9525">
            <a:noFill/>
            <a:miter lim="800000"/>
            <a:headEnd/>
            <a:tailEnd/>
          </a:ln>
        </p:spPr>
        <p:txBody>
          <a:bodyPr wrap="none">
            <a:spAutoFit/>
          </a:bodyPr>
          <a:lstStyle/>
          <a:p>
            <a:r>
              <a:rPr lang="en-US" dirty="0" smtClean="0"/>
              <a:t>04/13/17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3885724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792988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Compositional objects</a:t>
            </a:r>
          </a:p>
        </p:txBody>
      </p:sp>
      <p:pic>
        <p:nvPicPr>
          <p:cNvPr id="26627" name="Picture 4" descr="http://www.curlew.co.uk/chairs/Samsonite%20chairs%20hir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4000"/>
            <a:ext cx="1820863"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www.clownsunlimited.com/images/EventPlanning/EventRentals/TablesAndChairs/Chair-Fo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954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www.foldingchairs-foldingtables.com/Products/Leather_Furniture/Leather_Parsons_Chair_HT41-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114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http://www.yardenvy.com/images/CategoryDetail/painted_adirondack_chai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20399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2" descr="http://www.jaspermorrison.com/images/projects/chairs_aircha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219200"/>
            <a:ext cx="3038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768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Parts-based Models</a:t>
            </a:r>
          </a:p>
        </p:txBody>
      </p:sp>
      <p:sp>
        <p:nvSpPr>
          <p:cNvPr id="27651" name="Content Placeholder 2"/>
          <p:cNvSpPr>
            <a:spLocks noGrp="1"/>
          </p:cNvSpPr>
          <p:nvPr>
            <p:ph idx="1"/>
          </p:nvPr>
        </p:nvSpPr>
        <p:spPr/>
        <p:txBody>
          <a:bodyPr/>
          <a:lstStyle/>
          <a:p>
            <a:pPr marL="514350" indent="-514350">
              <a:buFont typeface="Arial" charset="0"/>
              <a:buNone/>
            </a:pPr>
            <a:r>
              <a:rPr lang="en-US" smtClean="0"/>
              <a:t>Define object by collection of parts modeled by</a:t>
            </a:r>
          </a:p>
          <a:p>
            <a:pPr marL="914400" lvl="1" indent="-514350">
              <a:buFont typeface="Calibri" pitchFamily="34" charset="0"/>
              <a:buAutoNum type="arabicPeriod"/>
            </a:pPr>
            <a:r>
              <a:rPr lang="en-US" smtClean="0"/>
              <a:t>Appearance</a:t>
            </a:r>
          </a:p>
          <a:p>
            <a:pPr marL="914400" lvl="1" indent="-514350">
              <a:buFont typeface="Calibri" pitchFamily="34" charset="0"/>
              <a:buAutoNum type="arabicPeriod"/>
            </a:pPr>
            <a:r>
              <a:rPr lang="en-US" smtClean="0"/>
              <a:t>Spatial configuration</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38" y="2724150"/>
            <a:ext cx="27717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r="3917"/>
          <a:stretch>
            <a:fillRect/>
          </a:stretch>
        </p:blipFill>
        <p:spPr bwMode="auto">
          <a:xfrm>
            <a:off x="4348163" y="4749800"/>
            <a:ext cx="26479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car_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2514600"/>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First%20Bought%20Car%20Front"/>
          <p:cNvPicPr>
            <a:picLocks noChangeAspect="1" noChangeArrowheads="1"/>
          </p:cNvPicPr>
          <p:nvPr/>
        </p:nvPicPr>
        <p:blipFill>
          <a:blip r:embed="rId5">
            <a:extLst>
              <a:ext uri="{28A0092B-C50C-407E-A947-70E740481C1C}">
                <a14:useLocalDpi xmlns:a14="http://schemas.microsoft.com/office/drawing/2010/main" val="0"/>
              </a:ext>
            </a:extLst>
          </a:blip>
          <a:srcRect l="6741"/>
          <a:stretch>
            <a:fillRect/>
          </a:stretch>
        </p:blipFill>
        <p:spPr bwMode="auto">
          <a:xfrm>
            <a:off x="1524000" y="4676775"/>
            <a:ext cx="27670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a:spLocks noChangeArrowheads="1"/>
          </p:cNvSpPr>
          <p:nvPr/>
        </p:nvSpPr>
        <p:spPr bwMode="auto">
          <a:xfrm>
            <a:off x="4708525" y="3919538"/>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0" name="Oval 9"/>
          <p:cNvSpPr>
            <a:spLocks noChangeArrowheads="1"/>
          </p:cNvSpPr>
          <p:nvPr/>
        </p:nvSpPr>
        <p:spPr bwMode="auto">
          <a:xfrm>
            <a:off x="4530725" y="6040438"/>
            <a:ext cx="566738"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1" name="Oval 10"/>
          <p:cNvSpPr>
            <a:spLocks noChangeArrowheads="1"/>
          </p:cNvSpPr>
          <p:nvPr/>
        </p:nvSpPr>
        <p:spPr bwMode="auto">
          <a:xfrm>
            <a:off x="19050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2" name="Oval 11"/>
          <p:cNvSpPr>
            <a:spLocks noChangeArrowheads="1"/>
          </p:cNvSpPr>
          <p:nvPr/>
        </p:nvSpPr>
        <p:spPr bwMode="auto">
          <a:xfrm>
            <a:off x="1746250" y="5891213"/>
            <a:ext cx="568325"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3" name="Oval 12"/>
          <p:cNvSpPr>
            <a:spLocks noChangeArrowheads="1"/>
          </p:cNvSpPr>
          <p:nvPr/>
        </p:nvSpPr>
        <p:spPr bwMode="auto">
          <a:xfrm>
            <a:off x="5857875" y="2674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4" name="Oval 13"/>
          <p:cNvSpPr>
            <a:spLocks noChangeArrowheads="1"/>
          </p:cNvSpPr>
          <p:nvPr/>
        </p:nvSpPr>
        <p:spPr bwMode="auto">
          <a:xfrm>
            <a:off x="5775325" y="4702175"/>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5" name="Oval 14"/>
          <p:cNvSpPr>
            <a:spLocks noChangeArrowheads="1"/>
          </p:cNvSpPr>
          <p:nvPr/>
        </p:nvSpPr>
        <p:spPr bwMode="auto">
          <a:xfrm>
            <a:off x="30654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6" name="Oval 15"/>
          <p:cNvSpPr>
            <a:spLocks noChangeArrowheads="1"/>
          </p:cNvSpPr>
          <p:nvPr/>
        </p:nvSpPr>
        <p:spPr bwMode="auto">
          <a:xfrm>
            <a:off x="3170238" y="4730750"/>
            <a:ext cx="568325" cy="614363"/>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7" name="Oval 16"/>
          <p:cNvSpPr>
            <a:spLocks noChangeArrowheads="1"/>
          </p:cNvSpPr>
          <p:nvPr/>
        </p:nvSpPr>
        <p:spPr bwMode="auto">
          <a:xfrm>
            <a:off x="6156325" y="33448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8" name="Oval 17"/>
          <p:cNvSpPr>
            <a:spLocks noChangeArrowheads="1"/>
          </p:cNvSpPr>
          <p:nvPr/>
        </p:nvSpPr>
        <p:spPr bwMode="auto">
          <a:xfrm>
            <a:off x="6359525" y="5322888"/>
            <a:ext cx="568325"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19" name="Oval 18"/>
          <p:cNvSpPr>
            <a:spLocks noChangeArrowheads="1"/>
          </p:cNvSpPr>
          <p:nvPr/>
        </p:nvSpPr>
        <p:spPr bwMode="auto">
          <a:xfrm>
            <a:off x="34337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0" name="Oval 19"/>
          <p:cNvSpPr>
            <a:spLocks noChangeArrowheads="1"/>
          </p:cNvSpPr>
          <p:nvPr/>
        </p:nvSpPr>
        <p:spPr bwMode="auto">
          <a:xfrm>
            <a:off x="3644900" y="5414963"/>
            <a:ext cx="569913" cy="617537"/>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7668" name="Text Box 20"/>
          <p:cNvSpPr txBox="1">
            <a:spLocks noChangeArrowheads="1"/>
          </p:cNvSpPr>
          <p:nvPr/>
        </p:nvSpPr>
        <p:spPr bwMode="auto">
          <a:xfrm>
            <a:off x="7064375" y="6553200"/>
            <a:ext cx="21018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Slide credit: Rob Fergus</a:t>
            </a:r>
          </a:p>
        </p:txBody>
      </p:sp>
    </p:spTree>
    <p:extLst>
      <p:ext uri="{BB962C8B-B14F-4D97-AF65-F5344CB8AC3E}">
        <p14:creationId xmlns:p14="http://schemas.microsoft.com/office/powerpoint/2010/main" val="4102532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How to model spatial relations?</a:t>
            </a:r>
          </a:p>
        </p:txBody>
      </p:sp>
      <p:sp>
        <p:nvSpPr>
          <p:cNvPr id="28675" name="Content Placeholder 2"/>
          <p:cNvSpPr>
            <a:spLocks noGrp="1"/>
          </p:cNvSpPr>
          <p:nvPr>
            <p:ph idx="1"/>
          </p:nvPr>
        </p:nvSpPr>
        <p:spPr>
          <a:xfrm>
            <a:off x="457200" y="990600"/>
            <a:ext cx="8229600" cy="914400"/>
          </a:xfrm>
        </p:spPr>
        <p:txBody>
          <a:bodyPr/>
          <a:lstStyle/>
          <a:p>
            <a:r>
              <a:rPr lang="en-US" smtClean="0"/>
              <a:t>One extreme: fixed template</a:t>
            </a:r>
          </a:p>
        </p:txBody>
      </p:sp>
      <p:sp>
        <p:nvSpPr>
          <p:cNvPr id="28676" name="Oval 10"/>
          <p:cNvSpPr>
            <a:spLocks noChangeArrowheads="1"/>
          </p:cNvSpPr>
          <p:nvPr/>
        </p:nvSpPr>
        <p:spPr bwMode="auto">
          <a:xfrm>
            <a:off x="3276600" y="39100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7" name="Oval 14"/>
          <p:cNvSpPr>
            <a:spLocks noChangeArrowheads="1"/>
          </p:cNvSpPr>
          <p:nvPr/>
        </p:nvSpPr>
        <p:spPr bwMode="auto">
          <a:xfrm>
            <a:off x="4437063" y="28019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8678" name="Oval 18"/>
          <p:cNvSpPr>
            <a:spLocks noChangeArrowheads="1"/>
          </p:cNvSpPr>
          <p:nvPr/>
        </p:nvSpPr>
        <p:spPr bwMode="auto">
          <a:xfrm>
            <a:off x="4805363" y="34877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2971800" y="24384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25774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How to model spatial relations?</a:t>
            </a:r>
          </a:p>
        </p:txBody>
      </p:sp>
      <p:sp>
        <p:nvSpPr>
          <p:cNvPr id="29699" name="Content Placeholder 2"/>
          <p:cNvSpPr>
            <a:spLocks noGrp="1"/>
          </p:cNvSpPr>
          <p:nvPr>
            <p:ph idx="1"/>
          </p:nvPr>
        </p:nvSpPr>
        <p:spPr>
          <a:xfrm>
            <a:off x="457200" y="990600"/>
            <a:ext cx="8229600" cy="914400"/>
          </a:xfrm>
        </p:spPr>
        <p:txBody>
          <a:bodyPr/>
          <a:lstStyle/>
          <a:p>
            <a:r>
              <a:rPr lang="en-US" smtClean="0"/>
              <a:t>Another extreme: bag of words</a:t>
            </a:r>
          </a:p>
        </p:txBody>
      </p:sp>
      <p:sp>
        <p:nvSpPr>
          <p:cNvPr id="29700" name="Oval 8"/>
          <p:cNvSpPr>
            <a:spLocks noChangeArrowheads="1"/>
          </p:cNvSpPr>
          <p:nvPr/>
        </p:nvSpPr>
        <p:spPr bwMode="auto">
          <a:xfrm>
            <a:off x="6781800" y="2819400"/>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1" name="Oval 10"/>
          <p:cNvSpPr>
            <a:spLocks noChangeArrowheads="1"/>
          </p:cNvSpPr>
          <p:nvPr/>
        </p:nvSpPr>
        <p:spPr bwMode="auto">
          <a:xfrm>
            <a:off x="914400" y="3833813"/>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2" name="Oval 12"/>
          <p:cNvSpPr>
            <a:spLocks noChangeArrowheads="1"/>
          </p:cNvSpPr>
          <p:nvPr/>
        </p:nvSpPr>
        <p:spPr bwMode="auto">
          <a:xfrm>
            <a:off x="5181600" y="3124200"/>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3" name="Oval 14"/>
          <p:cNvSpPr>
            <a:spLocks noChangeArrowheads="1"/>
          </p:cNvSpPr>
          <p:nvPr/>
        </p:nvSpPr>
        <p:spPr bwMode="auto">
          <a:xfrm>
            <a:off x="2074863" y="2725738"/>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4" name="Oval 16"/>
          <p:cNvSpPr>
            <a:spLocks noChangeArrowheads="1"/>
          </p:cNvSpPr>
          <p:nvPr/>
        </p:nvSpPr>
        <p:spPr bwMode="auto">
          <a:xfrm>
            <a:off x="6248400" y="4038600"/>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5" name="Oval 18"/>
          <p:cNvSpPr>
            <a:spLocks noChangeArrowheads="1"/>
          </p:cNvSpPr>
          <p:nvPr/>
        </p:nvSpPr>
        <p:spPr bwMode="auto">
          <a:xfrm>
            <a:off x="2443163" y="3411538"/>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609600" y="23622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53000" y="2438400"/>
            <a:ext cx="27432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TextBox 24"/>
          <p:cNvSpPr txBox="1">
            <a:spLocks noChangeArrowheads="1"/>
          </p:cNvSpPr>
          <p:nvPr/>
        </p:nvSpPr>
        <p:spPr bwMode="auto">
          <a:xfrm>
            <a:off x="3862388" y="31242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spTree>
    <p:extLst>
      <p:ext uri="{BB962C8B-B14F-4D97-AF65-F5344CB8AC3E}">
        <p14:creationId xmlns:p14="http://schemas.microsoft.com/office/powerpoint/2010/main" val="3198573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How to model spatial relations?</a:t>
            </a:r>
          </a:p>
        </p:txBody>
      </p:sp>
      <p:sp>
        <p:nvSpPr>
          <p:cNvPr id="29699" name="Content Placeholder 2"/>
          <p:cNvSpPr>
            <a:spLocks noGrp="1"/>
          </p:cNvSpPr>
          <p:nvPr>
            <p:ph idx="1"/>
          </p:nvPr>
        </p:nvSpPr>
        <p:spPr>
          <a:xfrm>
            <a:off x="457200" y="990600"/>
            <a:ext cx="8229600" cy="914400"/>
          </a:xfrm>
        </p:spPr>
        <p:txBody>
          <a:bodyPr>
            <a:normAutofit fontScale="92500" lnSpcReduction="10000"/>
          </a:bodyPr>
          <a:lstStyle/>
          <a:p>
            <a:r>
              <a:rPr lang="en-US" dirty="0" smtClean="0"/>
              <a:t>CNNs have flexible models through spatial pooling</a:t>
            </a:r>
            <a:endParaRPr lang="en-US" dirty="0" smtClean="0"/>
          </a:p>
        </p:txBody>
      </p:sp>
      <p:sp>
        <p:nvSpPr>
          <p:cNvPr id="29700" name="Oval 8"/>
          <p:cNvSpPr>
            <a:spLocks noChangeArrowheads="1"/>
          </p:cNvSpPr>
          <p:nvPr/>
        </p:nvSpPr>
        <p:spPr bwMode="auto">
          <a:xfrm>
            <a:off x="6737465" y="2937941"/>
            <a:ext cx="568325" cy="615950"/>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1" name="Oval 10"/>
          <p:cNvSpPr>
            <a:spLocks noChangeArrowheads="1"/>
          </p:cNvSpPr>
          <p:nvPr/>
        </p:nvSpPr>
        <p:spPr bwMode="auto">
          <a:xfrm>
            <a:off x="2085364" y="3131140"/>
            <a:ext cx="566738" cy="614362"/>
          </a:xfrm>
          <a:prstGeom prst="ellipse">
            <a:avLst/>
          </a:prstGeom>
          <a:noFill/>
          <a:ln w="127127">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2" name="Oval 12"/>
          <p:cNvSpPr>
            <a:spLocks noChangeArrowheads="1"/>
          </p:cNvSpPr>
          <p:nvPr/>
        </p:nvSpPr>
        <p:spPr bwMode="auto">
          <a:xfrm>
            <a:off x="5493249" y="3127375"/>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3" name="Oval 14"/>
          <p:cNvSpPr>
            <a:spLocks noChangeArrowheads="1"/>
          </p:cNvSpPr>
          <p:nvPr/>
        </p:nvSpPr>
        <p:spPr bwMode="auto">
          <a:xfrm>
            <a:off x="1560628" y="2918619"/>
            <a:ext cx="568325" cy="615950"/>
          </a:xfrm>
          <a:prstGeom prst="ellipse">
            <a:avLst/>
          </a:prstGeom>
          <a:noFill/>
          <a:ln w="127127">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4" name="Oval 16"/>
          <p:cNvSpPr>
            <a:spLocks noChangeArrowheads="1"/>
          </p:cNvSpPr>
          <p:nvPr/>
        </p:nvSpPr>
        <p:spPr bwMode="auto">
          <a:xfrm>
            <a:off x="6761006" y="4256495"/>
            <a:ext cx="569913" cy="617538"/>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9705" name="Oval 18"/>
          <p:cNvSpPr>
            <a:spLocks noChangeArrowheads="1"/>
          </p:cNvSpPr>
          <p:nvPr/>
        </p:nvSpPr>
        <p:spPr bwMode="auto">
          <a:xfrm>
            <a:off x="2181227" y="4285152"/>
            <a:ext cx="569912" cy="615950"/>
          </a:xfrm>
          <a:prstGeom prst="ellipse">
            <a:avLst/>
          </a:prstGeom>
          <a:noFill/>
          <a:ln w="127127">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Rectangle 21"/>
          <p:cNvSpPr/>
          <p:nvPr/>
        </p:nvSpPr>
        <p:spPr>
          <a:xfrm>
            <a:off x="609600" y="2362200"/>
            <a:ext cx="2971800" cy="2514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53000" y="2438399"/>
            <a:ext cx="2971800" cy="247899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8" name="TextBox 24"/>
          <p:cNvSpPr txBox="1">
            <a:spLocks noChangeArrowheads="1"/>
          </p:cNvSpPr>
          <p:nvPr/>
        </p:nvSpPr>
        <p:spPr bwMode="auto">
          <a:xfrm>
            <a:off x="3862388" y="3124200"/>
            <a:ext cx="633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0"/>
              <a:t>=</a:t>
            </a:r>
          </a:p>
        </p:txBody>
      </p:sp>
      <p:cxnSp>
        <p:nvCxnSpPr>
          <p:cNvPr id="3" name="Straight Connector 2"/>
          <p:cNvCxnSpPr/>
          <p:nvPr/>
        </p:nvCxnSpPr>
        <p:spPr>
          <a:xfrm>
            <a:off x="1306627" y="2362200"/>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95500" y="2378734"/>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95600" y="2362200"/>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9600" y="3048000"/>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 y="3657600"/>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9600" y="4267200"/>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50027" y="2416243"/>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38900" y="2432777"/>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239000" y="2416243"/>
            <a:ext cx="0" cy="2514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953000" y="3102043"/>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53000" y="3711643"/>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53000" y="4321243"/>
            <a:ext cx="2971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839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4"/>
          <p:cNvSpPr>
            <a:spLocks noGrp="1"/>
          </p:cNvSpPr>
          <p:nvPr>
            <p:ph idx="1"/>
          </p:nvPr>
        </p:nvSpPr>
        <p:spPr/>
        <p:txBody>
          <a:bodyPr/>
          <a:lstStyle/>
          <a:p>
            <a:pPr marL="514350" indent="-514350"/>
            <a:r>
              <a:rPr lang="en-US" smtClean="0"/>
              <a:t>Articulated parts model</a:t>
            </a:r>
          </a:p>
          <a:p>
            <a:pPr marL="914400" lvl="1" indent="-514350"/>
            <a:r>
              <a:rPr lang="en-US" smtClean="0"/>
              <a:t>Object is configuration of parts</a:t>
            </a:r>
          </a:p>
          <a:p>
            <a:pPr marL="914400" lvl="1" indent="-514350"/>
            <a:r>
              <a:rPr lang="en-US" smtClean="0"/>
              <a:t>Each part is detectable</a:t>
            </a:r>
          </a:p>
        </p:txBody>
      </p:sp>
      <p:sp>
        <p:nvSpPr>
          <p:cNvPr id="23556" name="TextBox 9"/>
          <p:cNvSpPr txBox="1">
            <a:spLocks noChangeArrowheads="1"/>
          </p:cNvSpPr>
          <p:nvPr/>
        </p:nvSpPr>
        <p:spPr bwMode="auto">
          <a:xfrm>
            <a:off x="6831013" y="6550025"/>
            <a:ext cx="2312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Images from Felzenszwalb</a:t>
            </a:r>
          </a:p>
        </p:txBody>
      </p:sp>
      <p:pic>
        <p:nvPicPr>
          <p:cNvPr id="235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48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00400"/>
            <a:ext cx="313055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How to model spatial relations?</a:t>
            </a:r>
            <a:endParaRPr lang="en-US" dirty="0"/>
          </a:p>
        </p:txBody>
      </p:sp>
    </p:spTree>
    <p:extLst>
      <p:ext uri="{BB962C8B-B14F-4D97-AF65-F5344CB8AC3E}">
        <p14:creationId xmlns:p14="http://schemas.microsoft.com/office/powerpoint/2010/main" val="532534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505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Pictorial Structures Model</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18000"/>
            <a:ext cx="51816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36861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144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6"/>
          <p:cNvSpPr txBox="1">
            <a:spLocks noChangeArrowheads="1"/>
          </p:cNvSpPr>
          <p:nvPr/>
        </p:nvSpPr>
        <p:spPr bwMode="auto">
          <a:xfrm>
            <a:off x="1219200" y="4191000"/>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Part = oriented rectangle</a:t>
            </a:r>
          </a:p>
        </p:txBody>
      </p:sp>
      <p:sp>
        <p:nvSpPr>
          <p:cNvPr id="64519" name="TextBox 7"/>
          <p:cNvSpPr txBox="1">
            <a:spLocks noChangeArrowheads="1"/>
          </p:cNvSpPr>
          <p:nvPr/>
        </p:nvSpPr>
        <p:spPr bwMode="auto">
          <a:xfrm>
            <a:off x="4038600" y="4191000"/>
            <a:ext cx="4205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Spatial model = relative size/orientation</a:t>
            </a:r>
          </a:p>
        </p:txBody>
      </p:sp>
      <p:sp>
        <p:nvSpPr>
          <p:cNvPr id="64520" name="TextBox 8"/>
          <p:cNvSpPr txBox="1">
            <a:spLocks noChangeArrowheads="1"/>
          </p:cNvSpPr>
          <p:nvPr/>
        </p:nvSpPr>
        <p:spPr bwMode="auto">
          <a:xfrm>
            <a:off x="5164138" y="6488113"/>
            <a:ext cx="3979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Felzenszwalb and Huttenlocher 2005</a:t>
            </a:r>
          </a:p>
        </p:txBody>
      </p:sp>
    </p:spTree>
    <p:extLst>
      <p:ext uri="{BB962C8B-B14F-4D97-AF65-F5344CB8AC3E}">
        <p14:creationId xmlns:p14="http://schemas.microsoft.com/office/powerpoint/2010/main" val="3538473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Influential Works in Detection</a:t>
            </a:r>
          </a:p>
        </p:txBody>
      </p:sp>
      <p:sp>
        <p:nvSpPr>
          <p:cNvPr id="6147" name="Content Placeholder 2"/>
          <p:cNvSpPr>
            <a:spLocks noGrp="1"/>
          </p:cNvSpPr>
          <p:nvPr>
            <p:ph idx="1"/>
          </p:nvPr>
        </p:nvSpPr>
        <p:spPr>
          <a:xfrm>
            <a:off x="457200" y="914400"/>
            <a:ext cx="8229600" cy="6019800"/>
          </a:xfrm>
        </p:spPr>
        <p:txBody>
          <a:bodyPr>
            <a:normAutofit/>
          </a:bodyPr>
          <a:lstStyle/>
          <a:p>
            <a:r>
              <a:rPr lang="en-US" sz="1800" dirty="0" smtClean="0"/>
              <a:t>Sung-</a:t>
            </a:r>
            <a:r>
              <a:rPr lang="en-US" sz="1800" dirty="0" err="1" smtClean="0"/>
              <a:t>Poggio</a:t>
            </a:r>
            <a:r>
              <a:rPr lang="en-US" sz="1800" dirty="0" smtClean="0"/>
              <a:t> (1994, 1998) : ~</a:t>
            </a:r>
            <a:r>
              <a:rPr lang="en-US" sz="1800" dirty="0" smtClean="0"/>
              <a:t>2412 </a:t>
            </a:r>
            <a:r>
              <a:rPr lang="en-US" sz="1800" dirty="0" smtClean="0"/>
              <a:t>citations</a:t>
            </a:r>
          </a:p>
          <a:p>
            <a:pPr lvl="1"/>
            <a:r>
              <a:rPr lang="en-US" sz="1600" dirty="0" smtClean="0"/>
              <a:t>Basic idea of statistical template </a:t>
            </a:r>
            <a:r>
              <a:rPr lang="en-US" sz="1600" dirty="0" smtClean="0"/>
              <a:t>detection, </a:t>
            </a:r>
            <a:r>
              <a:rPr lang="en-US" sz="1600" dirty="0" smtClean="0"/>
              <a:t>bootstrapping to get “face-like” negative examples, multiple whole-face prototypes (in 1994)</a:t>
            </a:r>
          </a:p>
          <a:p>
            <a:r>
              <a:rPr lang="en-US" sz="1800" dirty="0" smtClean="0"/>
              <a:t>Rowley-</a:t>
            </a:r>
            <a:r>
              <a:rPr lang="en-US" sz="1800" dirty="0" err="1" smtClean="0"/>
              <a:t>Baluja</a:t>
            </a:r>
            <a:r>
              <a:rPr lang="en-US" sz="1800" dirty="0" smtClean="0"/>
              <a:t>-Kanade (1996-1998) : ~</a:t>
            </a:r>
            <a:r>
              <a:rPr lang="en-US" sz="1800" dirty="0" smtClean="0"/>
              <a:t>4953</a:t>
            </a:r>
          </a:p>
          <a:p>
            <a:pPr lvl="1"/>
            <a:r>
              <a:rPr lang="en-US" sz="1600" dirty="0" smtClean="0"/>
              <a:t>“Parts” at fixed position, neural network based detector, non-maxima suppression, simple cascade, rotation, pretty good accuracy, fast</a:t>
            </a:r>
          </a:p>
          <a:p>
            <a:r>
              <a:rPr lang="en-US" sz="1800" dirty="0" smtClean="0"/>
              <a:t>Viola-Jones </a:t>
            </a:r>
            <a:r>
              <a:rPr lang="en-US" sz="1800" dirty="0" smtClean="0"/>
              <a:t>(2001, 2004) : ~</a:t>
            </a:r>
            <a:r>
              <a:rPr lang="en-US" sz="1800" dirty="0" smtClean="0"/>
              <a:t>27,000</a:t>
            </a:r>
            <a:endParaRPr lang="en-US" sz="1800" dirty="0" smtClean="0"/>
          </a:p>
          <a:p>
            <a:pPr lvl="1"/>
            <a:r>
              <a:rPr lang="en-US" sz="1600" dirty="0" err="1" smtClean="0"/>
              <a:t>Haar</a:t>
            </a:r>
            <a:r>
              <a:rPr lang="en-US" sz="1600" dirty="0" smtClean="0"/>
              <a:t>-like features, </a:t>
            </a:r>
            <a:r>
              <a:rPr lang="en-US" sz="1600" dirty="0" err="1" smtClean="0"/>
              <a:t>Adaboost</a:t>
            </a:r>
            <a:r>
              <a:rPr lang="en-US" sz="1600" dirty="0" smtClean="0"/>
              <a:t> as feature selection, hyper-cascade, very fast, easy to implement</a:t>
            </a:r>
          </a:p>
          <a:p>
            <a:r>
              <a:rPr lang="en-US" sz="1800" dirty="0" err="1" smtClean="0"/>
              <a:t>Dalal-Triggs</a:t>
            </a:r>
            <a:r>
              <a:rPr lang="en-US" sz="1800" dirty="0" smtClean="0"/>
              <a:t> (2005) : </a:t>
            </a:r>
            <a:r>
              <a:rPr lang="en-US" sz="1800" dirty="0" smtClean="0">
                <a:sym typeface="Wingdings" pitchFamily="2" charset="2"/>
              </a:rPr>
              <a:t>~</a:t>
            </a:r>
            <a:r>
              <a:rPr lang="en-US" sz="1800" dirty="0" smtClean="0">
                <a:sym typeface="Wingdings" pitchFamily="2" charset="2"/>
              </a:rPr>
              <a:t>18000</a:t>
            </a:r>
            <a:endParaRPr lang="en-US" sz="1800" dirty="0" smtClean="0"/>
          </a:p>
          <a:p>
            <a:pPr lvl="1"/>
            <a:r>
              <a:rPr lang="en-US" sz="1600" dirty="0" smtClean="0"/>
              <a:t>Careful feature engineering, excellent results, HOG feature, online code</a:t>
            </a:r>
          </a:p>
          <a:p>
            <a:r>
              <a:rPr lang="en-US" sz="1800" dirty="0" smtClean="0"/>
              <a:t>Felzenszwalb-</a:t>
            </a:r>
            <a:r>
              <a:rPr lang="en-US" sz="1800" dirty="0" err="1" smtClean="0"/>
              <a:t>Huttenlocher</a:t>
            </a:r>
            <a:r>
              <a:rPr lang="en-US" sz="1800" dirty="0" smtClean="0"/>
              <a:t> (2000): </a:t>
            </a:r>
            <a:r>
              <a:rPr lang="en-US" sz="1800" dirty="0" smtClean="0"/>
              <a:t>~2100</a:t>
            </a:r>
            <a:endParaRPr lang="en-US" sz="1800" dirty="0" smtClean="0"/>
          </a:p>
          <a:p>
            <a:pPr lvl="1"/>
            <a:r>
              <a:rPr lang="en-US" sz="1600" dirty="0" smtClean="0"/>
              <a:t>Efficient way to solve part-based detectors</a:t>
            </a:r>
          </a:p>
          <a:p>
            <a:r>
              <a:rPr lang="en-US" sz="1800" dirty="0" smtClean="0"/>
              <a:t>Felzenszwalb-McAllester-Ramanan DPM </a:t>
            </a:r>
            <a:r>
              <a:rPr lang="en-US" sz="1800" dirty="0" smtClean="0"/>
              <a:t>(2008,2010</a:t>
            </a:r>
            <a:r>
              <a:rPr lang="en-US" sz="1800" dirty="0" smtClean="0"/>
              <a:t>):  ~</a:t>
            </a:r>
            <a:r>
              <a:rPr lang="en-US" sz="1800" dirty="0" smtClean="0">
                <a:sym typeface="Wingdings" pitchFamily="2" charset="2"/>
              </a:rPr>
              <a:t>7200</a:t>
            </a:r>
            <a:r>
              <a:rPr lang="en-US" sz="1800" dirty="0" smtClean="0"/>
              <a:t> </a:t>
            </a:r>
            <a:endParaRPr lang="en-US" sz="1800" dirty="0" smtClean="0"/>
          </a:p>
          <a:p>
            <a:pPr lvl="1"/>
            <a:r>
              <a:rPr lang="en-US" sz="1600" dirty="0" smtClean="0"/>
              <a:t>Excellent template/parts-based blend </a:t>
            </a:r>
          </a:p>
          <a:p>
            <a:r>
              <a:rPr lang="en-US" sz="1800" dirty="0" smtClean="0"/>
              <a:t>Girshick-Donahue-Darrell-Malik R-CNN </a:t>
            </a:r>
            <a:r>
              <a:rPr lang="en-US" sz="1800" dirty="0" smtClean="0"/>
              <a:t>(</a:t>
            </a:r>
            <a:r>
              <a:rPr lang="en-US" sz="1800" dirty="0" smtClean="0"/>
              <a:t>2014- ):  ~4700 </a:t>
            </a:r>
            <a:endParaRPr lang="en-US" sz="1800" dirty="0" smtClean="0"/>
          </a:p>
          <a:p>
            <a:pPr lvl="1"/>
            <a:r>
              <a:rPr lang="en-US" sz="1600" dirty="0" smtClean="0"/>
              <a:t>Region proposals + fine-tuned CNN features (marks significant advance in accuracy over hog-based methods</a:t>
            </a:r>
            <a:r>
              <a:rPr lang="en-US" sz="1600" dirty="0" smtClean="0"/>
              <a:t>)</a:t>
            </a:r>
          </a:p>
          <a:p>
            <a:endParaRPr lang="en-US" sz="1600" dirty="0" smtClean="0"/>
          </a:p>
        </p:txBody>
      </p:sp>
    </p:spTree>
    <p:extLst>
      <p:ext uri="{BB962C8B-B14F-4D97-AF65-F5344CB8AC3E}">
        <p14:creationId xmlns:p14="http://schemas.microsoft.com/office/powerpoint/2010/main" val="151125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7">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47">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719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Modeling the Appearance</a:t>
            </a:r>
          </a:p>
        </p:txBody>
      </p:sp>
      <p:sp>
        <p:nvSpPr>
          <p:cNvPr id="3" name="Content Placeholder 2"/>
          <p:cNvSpPr>
            <a:spLocks noGrp="1"/>
          </p:cNvSpPr>
          <p:nvPr>
            <p:ph idx="1"/>
          </p:nvPr>
        </p:nvSpPr>
        <p:spPr/>
        <p:txBody>
          <a:bodyPr>
            <a:normAutofit/>
          </a:bodyPr>
          <a:lstStyle/>
          <a:p>
            <a:pPr>
              <a:defRPr/>
            </a:pPr>
            <a:r>
              <a:rPr lang="en-US" sz="2800" dirty="0" smtClean="0"/>
              <a:t>Any appearance model could be used</a:t>
            </a:r>
          </a:p>
          <a:p>
            <a:pPr lvl="1">
              <a:defRPr/>
            </a:pPr>
            <a:r>
              <a:rPr lang="en-US" sz="2400" dirty="0" smtClean="0"/>
              <a:t>HOG Templates, etc.</a:t>
            </a:r>
          </a:p>
          <a:p>
            <a:pPr lvl="1">
              <a:defRPr/>
            </a:pPr>
            <a:r>
              <a:rPr lang="en-US" sz="2400" dirty="0" smtClean="0"/>
              <a:t>Here: rectangles fit to background subtracted binary map</a:t>
            </a:r>
          </a:p>
          <a:p>
            <a:pPr lvl="1">
              <a:defRPr/>
            </a:pPr>
            <a:endParaRPr lang="en-US" sz="2400" dirty="0"/>
          </a:p>
          <a:p>
            <a:pPr>
              <a:defRPr/>
            </a:pPr>
            <a:r>
              <a:rPr lang="en-US" sz="2800" dirty="0" smtClean="0"/>
              <a:t>Can train appearance models independently (easy, not as good) or jointly (more complicated but better)</a:t>
            </a:r>
          </a:p>
          <a:p>
            <a:pPr marL="0" indent="0">
              <a:buFont typeface="Arial" charset="0"/>
              <a:buNone/>
              <a:defRPr/>
            </a:pPr>
            <a:endParaRPr lang="en-US" sz="2800" dirty="0"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stCxn id="20486" idx="0"/>
          </p:cNvCxnSpPr>
          <p:nvPr/>
        </p:nvCxnSpPr>
        <p:spPr>
          <a:xfrm rot="5400000" flipH="1" flipV="1">
            <a:off x="3356769" y="59475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486" name="TextBox 7"/>
          <p:cNvSpPr txBox="1">
            <a:spLocks noChangeArrowheads="1"/>
          </p:cNvSpPr>
          <p:nvPr/>
        </p:nvSpPr>
        <p:spPr bwMode="auto">
          <a:xfrm>
            <a:off x="2133600" y="64770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20487" name="TextBox 8"/>
          <p:cNvSpPr txBox="1">
            <a:spLocks noChangeArrowheads="1"/>
          </p:cNvSpPr>
          <p:nvPr/>
        </p:nvSpPr>
        <p:spPr bwMode="auto">
          <a:xfrm>
            <a:off x="4953000" y="64008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8" name="Straight Arrow Connector 7"/>
          <p:cNvCxnSpPr/>
          <p:nvPr/>
        </p:nvCxnSpPr>
        <p:spPr>
          <a:xfrm rot="5400000" flipH="1" flipV="1">
            <a:off x="6248401" y="60960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0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Part representation</a:t>
            </a:r>
          </a:p>
        </p:txBody>
      </p:sp>
      <p:sp>
        <p:nvSpPr>
          <p:cNvPr id="18435" name="Content Placeholder 2"/>
          <p:cNvSpPr>
            <a:spLocks noGrp="1"/>
          </p:cNvSpPr>
          <p:nvPr>
            <p:ph idx="1"/>
          </p:nvPr>
        </p:nvSpPr>
        <p:spPr/>
        <p:txBody>
          <a:bodyPr/>
          <a:lstStyle/>
          <a:p>
            <a:r>
              <a:rPr lang="en-US" smtClean="0"/>
              <a:t>Background subtraction</a:t>
            </a:r>
          </a:p>
          <a:p>
            <a:endParaRPr lang="en-US" smtClean="0"/>
          </a:p>
          <a:p>
            <a:endParaRPr lang="en-US" smtClean="0"/>
          </a:p>
          <a:p>
            <a:endParaRPr lang="en-US" smtClean="0"/>
          </a:p>
          <a:p>
            <a:endParaRPr lang="en-US" smtClean="0"/>
          </a:p>
          <a:p>
            <a:endParaRPr lang="en-US" smtClean="0"/>
          </a:p>
          <a:p>
            <a:endParaRPr 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622425"/>
            <a:ext cx="6567487"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114800"/>
            <a:ext cx="3427413"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448">
            <a:off x="3781425" y="4632325"/>
            <a:ext cx="19621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049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Pictorial structures model</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0"/>
            <a:ext cx="57150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878013"/>
            <a:ext cx="4419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35" y="1800225"/>
            <a:ext cx="609561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Content Placeholder 2"/>
          <p:cNvSpPr>
            <a:spLocks noGrp="1"/>
          </p:cNvSpPr>
          <p:nvPr>
            <p:ph idx="1"/>
          </p:nvPr>
        </p:nvSpPr>
        <p:spPr>
          <a:xfrm>
            <a:off x="457200" y="990600"/>
            <a:ext cx="8229600" cy="1371600"/>
          </a:xfrm>
        </p:spPr>
        <p:txBody>
          <a:bodyPr/>
          <a:lstStyle/>
          <a:p>
            <a:pPr>
              <a:buFont typeface="Arial" charset="0"/>
              <a:buNone/>
            </a:pPr>
            <a:r>
              <a:rPr lang="en-US" dirty="0" smtClean="0"/>
              <a:t>Optimization is tricky but can be efficient</a:t>
            </a:r>
          </a:p>
          <a:p>
            <a:pPr>
              <a:buFont typeface="Arial" charset="0"/>
              <a:buNone/>
            </a:pPr>
            <a:endParaRPr lang="en-US" sz="500" dirty="0" smtClean="0"/>
          </a:p>
        </p:txBody>
      </p:sp>
      <p:sp>
        <p:nvSpPr>
          <p:cNvPr id="4" name="Content Placeholder 2"/>
          <p:cNvSpPr txBox="1">
            <a:spLocks/>
          </p:cNvSpPr>
          <p:nvPr/>
        </p:nvSpPr>
        <p:spPr bwMode="auto">
          <a:xfrm>
            <a:off x="457200" y="2255838"/>
            <a:ext cx="8229600" cy="4525962"/>
          </a:xfrm>
          <a:prstGeom prst="rect">
            <a:avLst/>
          </a:prstGeom>
          <a:noFill/>
          <a:ln w="9525">
            <a:noFill/>
            <a:miter lim="800000"/>
            <a:headEnd/>
            <a:tailEnd/>
          </a:ln>
        </p:spPr>
        <p:txBody>
          <a:bodyPr>
            <a:normAutofit fontScale="92500" lnSpcReduction="10000"/>
          </a:bodyPr>
          <a:lstStyle/>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endParaRPr lang="en-US" sz="3200" dirty="0">
              <a:latin typeface="+mn-lt"/>
            </a:endParaRPr>
          </a:p>
          <a:p>
            <a:pPr marL="342900" indent="-342900" eaLnBrk="0" hangingPunct="0">
              <a:spcBef>
                <a:spcPct val="20000"/>
              </a:spcBef>
              <a:buFont typeface="Arial" charset="0"/>
              <a:buChar char="•"/>
              <a:defRPr/>
            </a:pPr>
            <a:r>
              <a:rPr lang="en-US" sz="3200" dirty="0">
                <a:latin typeface="+mn-lt"/>
              </a:rPr>
              <a:t>For each l</a:t>
            </a:r>
            <a:r>
              <a:rPr lang="en-US" sz="3200" baseline="-25000" dirty="0">
                <a:latin typeface="+mn-lt"/>
              </a:rPr>
              <a:t>1</a:t>
            </a:r>
            <a:r>
              <a:rPr lang="en-US" sz="3200" dirty="0">
                <a:latin typeface="+mn-lt"/>
              </a:rPr>
              <a:t>, find best l</a:t>
            </a:r>
            <a:r>
              <a:rPr lang="en-US" sz="3200" baseline="-25000" dirty="0">
                <a:latin typeface="+mn-lt"/>
              </a:rPr>
              <a:t>2</a:t>
            </a:r>
            <a:r>
              <a:rPr lang="en-US" sz="3200" dirty="0">
                <a:latin typeface="+mn-lt"/>
              </a:rPr>
              <a:t>:</a:t>
            </a:r>
          </a:p>
          <a:p>
            <a:pPr marL="342900" indent="-342900" eaLnBrk="0" hangingPunct="0">
              <a:spcBef>
                <a:spcPct val="20000"/>
              </a:spcBef>
              <a:buFont typeface="Arial" charset="0"/>
              <a:buChar char="•"/>
              <a:defRPr/>
            </a:pPr>
            <a:endParaRPr lang="en-US" sz="3200" dirty="0">
              <a:latin typeface="+mn-lt"/>
            </a:endParaRPr>
          </a:p>
          <a:p>
            <a:pPr marL="2057400" lvl="4" indent="-228600" eaLnBrk="0" hangingPunct="0">
              <a:spcBef>
                <a:spcPct val="20000"/>
              </a:spcBef>
              <a:buFont typeface="Arial" charset="0"/>
              <a:buChar char="»"/>
              <a:defRPr/>
            </a:pPr>
            <a:endParaRPr lang="en-US" sz="2000" dirty="0">
              <a:latin typeface="+mn-lt"/>
            </a:endParaRPr>
          </a:p>
          <a:p>
            <a:pPr marL="342900" indent="-342900" eaLnBrk="0" hangingPunct="0">
              <a:spcBef>
                <a:spcPct val="20000"/>
              </a:spcBef>
              <a:buFont typeface="Arial" charset="0"/>
              <a:buChar char="•"/>
              <a:defRPr/>
            </a:pPr>
            <a:r>
              <a:rPr lang="en-US" sz="3200" dirty="0">
                <a:latin typeface="+mn-lt"/>
              </a:rPr>
              <a:t>Remove v</a:t>
            </a:r>
            <a:r>
              <a:rPr lang="en-US" sz="3200" baseline="-25000" dirty="0">
                <a:latin typeface="+mn-lt"/>
              </a:rPr>
              <a:t>2</a:t>
            </a:r>
            <a:r>
              <a:rPr lang="en-US" sz="3200" dirty="0">
                <a:latin typeface="+mn-lt"/>
              </a:rPr>
              <a:t>, and repeat with smaller tree, until only a single part</a:t>
            </a:r>
          </a:p>
          <a:p>
            <a:pPr marL="342900" indent="-342900" eaLnBrk="0" hangingPunct="0">
              <a:spcBef>
                <a:spcPct val="20000"/>
              </a:spcBef>
              <a:buFont typeface="Arial" charset="0"/>
              <a:buChar char="•"/>
              <a:defRPr/>
            </a:pPr>
            <a:r>
              <a:rPr lang="en-US" sz="3000" dirty="0">
                <a:latin typeface="+mn-lt"/>
              </a:rPr>
              <a:t>For </a:t>
            </a:r>
            <a:r>
              <a:rPr lang="en-US" sz="3000" dirty="0" smtClean="0">
                <a:latin typeface="+mn-lt"/>
              </a:rPr>
              <a:t>k </a:t>
            </a:r>
            <a:r>
              <a:rPr lang="en-US" sz="3000" dirty="0">
                <a:latin typeface="+mn-lt"/>
              </a:rPr>
              <a:t>parts, </a:t>
            </a:r>
            <a:r>
              <a:rPr lang="en-US" sz="3000" dirty="0" smtClean="0">
                <a:latin typeface="+mn-lt"/>
              </a:rPr>
              <a:t>n </a:t>
            </a:r>
            <a:r>
              <a:rPr lang="en-US" sz="3000" dirty="0">
                <a:latin typeface="+mn-lt"/>
              </a:rPr>
              <a:t>locations per part, this has complexity of </a:t>
            </a:r>
            <a:r>
              <a:rPr lang="en-US" sz="3000" dirty="0" smtClean="0">
                <a:latin typeface="+mn-lt"/>
              </a:rPr>
              <a:t>O(kn</a:t>
            </a:r>
            <a:r>
              <a:rPr lang="en-US" sz="3000" baseline="30000" dirty="0" smtClean="0">
                <a:latin typeface="+mn-lt"/>
              </a:rPr>
              <a:t>2</a:t>
            </a:r>
            <a:r>
              <a:rPr lang="en-US" sz="3000" dirty="0">
                <a:latin typeface="+mn-lt"/>
              </a:rPr>
              <a:t>), but can be solved in ~</a:t>
            </a:r>
            <a:r>
              <a:rPr lang="en-US" sz="3000" dirty="0" smtClean="0">
                <a:latin typeface="+mn-lt"/>
              </a:rPr>
              <a:t>O(</a:t>
            </a:r>
            <a:r>
              <a:rPr lang="en-US" sz="3000" dirty="0" err="1" smtClean="0">
                <a:latin typeface="+mn-lt"/>
              </a:rPr>
              <a:t>kn</a:t>
            </a:r>
            <a:r>
              <a:rPr lang="en-US" sz="3000" dirty="0" smtClean="0">
                <a:latin typeface="+mn-lt"/>
              </a:rPr>
              <a:t>) </a:t>
            </a:r>
            <a:r>
              <a:rPr lang="en-US" sz="3000" dirty="0">
                <a:latin typeface="+mn-lt"/>
              </a:rPr>
              <a:t>using generalized distance transform</a:t>
            </a:r>
          </a:p>
          <a:p>
            <a:pPr marL="342900" indent="-342900" eaLnBrk="0" hangingPunct="0">
              <a:spcBef>
                <a:spcPct val="20000"/>
              </a:spcBef>
              <a:buFont typeface="Arial" charset="0"/>
              <a:buChar char="•"/>
              <a:defRPr/>
            </a:pPr>
            <a:endParaRPr lang="en-US" sz="3200" dirty="0">
              <a:latin typeface="+mn-lt"/>
            </a:endParaRPr>
          </a:p>
        </p:txBody>
      </p:sp>
    </p:spTree>
    <p:extLst>
      <p:ext uri="{BB962C8B-B14F-4D97-AF65-F5344CB8AC3E}">
        <p14:creationId xmlns:p14="http://schemas.microsoft.com/office/powerpoint/2010/main" val="1814695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txBox="1">
            <a:spLocks/>
          </p:cNvSpPr>
          <p:nvPr/>
        </p:nvSpPr>
        <p:spPr bwMode="auto">
          <a:xfrm>
            <a:off x="457200" y="990600"/>
            <a:ext cx="822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pPr>
            <a:r>
              <a:rPr lang="en-US" sz="3200" dirty="0">
                <a:latin typeface="Calibri" pitchFamily="34" charset="0"/>
              </a:rPr>
              <a:t>For each pixel p, how far away is the nearest pixel q of set </a:t>
            </a:r>
            <a:r>
              <a:rPr lang="en-US" sz="3200" dirty="0" smtClean="0">
                <a:latin typeface="Calibri" pitchFamily="34" charset="0"/>
              </a:rPr>
              <a:t>G</a:t>
            </a:r>
            <a:endParaRPr lang="en-US" sz="3200" dirty="0">
              <a:latin typeface="Calibri" pitchFamily="34" charset="0"/>
            </a:endParaRPr>
          </a:p>
          <a:p>
            <a:pPr lvl="1">
              <a:spcBef>
                <a:spcPct val="20000"/>
              </a:spcBef>
              <a:buFont typeface="Arial" charset="0"/>
              <a:buChar char="–"/>
            </a:pPr>
            <a:r>
              <a:rPr lang="en-US" sz="2800" dirty="0">
                <a:latin typeface="Calibri" pitchFamily="34" charset="0"/>
              </a:rPr>
              <a:t> </a:t>
            </a:r>
          </a:p>
          <a:p>
            <a:pPr lvl="1">
              <a:spcBef>
                <a:spcPct val="20000"/>
              </a:spcBef>
              <a:buFont typeface="Arial" charset="0"/>
              <a:buChar char="–"/>
            </a:pPr>
            <a:r>
              <a:rPr lang="en-US" sz="2800" dirty="0">
                <a:latin typeface="Calibri" pitchFamily="34" charset="0"/>
              </a:rPr>
              <a:t>G is often the set of edge pixels</a:t>
            </a:r>
          </a:p>
        </p:txBody>
      </p:sp>
      <p:sp>
        <p:nvSpPr>
          <p:cNvPr id="29699" name="Title 1"/>
          <p:cNvSpPr>
            <a:spLocks noGrp="1"/>
          </p:cNvSpPr>
          <p:nvPr>
            <p:ph type="title"/>
          </p:nvPr>
        </p:nvSpPr>
        <p:spPr/>
        <p:txBody>
          <a:bodyPr/>
          <a:lstStyle/>
          <a:p>
            <a:r>
              <a:rPr lang="en-US" smtClean="0"/>
              <a:t>Distance Transform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0"/>
            <a:ext cx="4078288"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ontent Placeholder 3"/>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79738" y="4021138"/>
            <a:ext cx="2667000" cy="2514600"/>
          </a:xfrm>
        </p:spPr>
      </p:pic>
      <p:sp>
        <p:nvSpPr>
          <p:cNvPr id="29702" name="TextBox 7"/>
          <p:cNvSpPr txBox="1">
            <a:spLocks noChangeArrowheads="1"/>
          </p:cNvSpPr>
          <p:nvPr/>
        </p:nvSpPr>
        <p:spPr bwMode="auto">
          <a:xfrm>
            <a:off x="3284538" y="35766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black pixels</a:t>
            </a:r>
            <a:endParaRPr lang="en-US"/>
          </a:p>
        </p:txBody>
      </p:sp>
      <p:pic>
        <p:nvPicPr>
          <p:cNvPr id="29703" name="Picture 3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133600"/>
            <a:ext cx="33893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001963" y="4038600"/>
            <a:ext cx="51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a:t>
            </a:r>
            <a:r>
              <a:rPr lang="en-US" baseline="-25000"/>
              <a:t>1</a:t>
            </a:r>
            <a:endParaRPr lang="en-US"/>
          </a:p>
        </p:txBody>
      </p:sp>
      <p:sp>
        <p:nvSpPr>
          <p:cNvPr id="15" name="TextBox 14"/>
          <p:cNvSpPr txBox="1">
            <a:spLocks noChangeArrowheads="1"/>
          </p:cNvSpPr>
          <p:nvPr/>
        </p:nvSpPr>
        <p:spPr bwMode="auto">
          <a:xfrm>
            <a:off x="3319463" y="4343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q</a:t>
            </a:r>
            <a:r>
              <a:rPr lang="en-US" baseline="-25000"/>
              <a:t>1</a:t>
            </a:r>
            <a:endParaRPr lang="en-US"/>
          </a:p>
        </p:txBody>
      </p:sp>
      <p:sp>
        <p:nvSpPr>
          <p:cNvPr id="16" name="Oval 15"/>
          <p:cNvSpPr/>
          <p:nvPr/>
        </p:nvSpPr>
        <p:spPr>
          <a:xfrm>
            <a:off x="3127375" y="4408488"/>
            <a:ext cx="635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3616325" y="4746625"/>
            <a:ext cx="635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p:cNvCxnSpPr>
            <a:stCxn id="16" idx="6"/>
            <a:endCxn id="18" idx="2"/>
          </p:cNvCxnSpPr>
          <p:nvPr/>
        </p:nvCxnSpPr>
        <p:spPr>
          <a:xfrm>
            <a:off x="3190875" y="4443413"/>
            <a:ext cx="425450" cy="3381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362450" y="5264150"/>
            <a:ext cx="51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a:t>
            </a:r>
            <a:r>
              <a:rPr lang="en-US" baseline="-25000"/>
              <a:t>2</a:t>
            </a:r>
            <a:endParaRPr lang="en-US"/>
          </a:p>
        </p:txBody>
      </p:sp>
      <p:sp>
        <p:nvSpPr>
          <p:cNvPr id="22" name="TextBox 21"/>
          <p:cNvSpPr txBox="1">
            <a:spLocks noChangeArrowheads="1"/>
          </p:cNvSpPr>
          <p:nvPr/>
        </p:nvSpPr>
        <p:spPr bwMode="auto">
          <a:xfrm>
            <a:off x="4641850" y="45720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q</a:t>
            </a:r>
            <a:r>
              <a:rPr lang="en-US" baseline="-25000"/>
              <a:t>2</a:t>
            </a:r>
            <a:endParaRPr lang="en-US"/>
          </a:p>
        </p:txBody>
      </p:sp>
      <p:sp>
        <p:nvSpPr>
          <p:cNvPr id="23" name="Oval 22"/>
          <p:cNvSpPr/>
          <p:nvPr/>
        </p:nvSpPr>
        <p:spPr>
          <a:xfrm>
            <a:off x="4535488" y="5292725"/>
            <a:ext cx="63500" cy="71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4745038" y="4941888"/>
            <a:ext cx="635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 name="Straight Arrow Connector 24"/>
          <p:cNvCxnSpPr>
            <a:stCxn id="23" idx="7"/>
            <a:endCxn id="24" idx="4"/>
          </p:cNvCxnSpPr>
          <p:nvPr/>
        </p:nvCxnSpPr>
        <p:spPr>
          <a:xfrm flipV="1">
            <a:off x="4589463" y="5011738"/>
            <a:ext cx="187325" cy="292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59050" y="3887788"/>
            <a:ext cx="1198563" cy="1111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4122738" y="4918075"/>
            <a:ext cx="889000" cy="8207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52501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animBg="1"/>
      <p:bldP spid="21" grpId="0"/>
      <p:bldP spid="22" grpId="0"/>
      <p:bldP spid="23" grpId="0" animBg="1"/>
      <p:bldP spid="24"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Distance Transform - Applications</a:t>
            </a:r>
          </a:p>
        </p:txBody>
      </p:sp>
      <p:sp>
        <p:nvSpPr>
          <p:cNvPr id="32771" name="Content Placeholder 2"/>
          <p:cNvSpPr>
            <a:spLocks noGrp="1"/>
          </p:cNvSpPr>
          <p:nvPr>
            <p:ph idx="1"/>
          </p:nvPr>
        </p:nvSpPr>
        <p:spPr/>
        <p:txBody>
          <a:bodyPr/>
          <a:lstStyle/>
          <a:p>
            <a:r>
              <a:rPr lang="en-US" dirty="0" smtClean="0"/>
              <a:t>Set distances – e.g. </a:t>
            </a:r>
            <a:r>
              <a:rPr lang="en-US" dirty="0" err="1" smtClean="0"/>
              <a:t>Hausdorff</a:t>
            </a:r>
            <a:r>
              <a:rPr lang="en-US" dirty="0" smtClean="0"/>
              <a:t> Distance</a:t>
            </a:r>
          </a:p>
          <a:p>
            <a:r>
              <a:rPr lang="en-US" dirty="0" smtClean="0"/>
              <a:t>Image processing – e.g. Blurring</a:t>
            </a:r>
          </a:p>
          <a:p>
            <a:r>
              <a:rPr lang="en-US" dirty="0" smtClean="0"/>
              <a:t>Robotics – Motion Planning</a:t>
            </a:r>
          </a:p>
          <a:p>
            <a:r>
              <a:rPr lang="en-US" dirty="0" smtClean="0"/>
              <a:t>Alignment</a:t>
            </a:r>
          </a:p>
          <a:p>
            <a:pPr lvl="1"/>
            <a:r>
              <a:rPr lang="en-US" dirty="0" smtClean="0"/>
              <a:t>Edge images</a:t>
            </a:r>
          </a:p>
          <a:p>
            <a:pPr lvl="1"/>
            <a:r>
              <a:rPr lang="en-US" dirty="0" smtClean="0"/>
              <a:t>Motion tracks</a:t>
            </a:r>
          </a:p>
          <a:p>
            <a:pPr lvl="1"/>
            <a:r>
              <a:rPr lang="en-US" dirty="0" smtClean="0"/>
              <a:t>Audio warping</a:t>
            </a:r>
          </a:p>
          <a:p>
            <a:r>
              <a:rPr lang="en-US" dirty="0" smtClean="0"/>
              <a:t>Deformable Part Models </a:t>
            </a:r>
          </a:p>
        </p:txBody>
      </p:sp>
    </p:spTree>
    <p:extLst>
      <p:ext uri="{BB962C8B-B14F-4D97-AF65-F5344CB8AC3E}">
        <p14:creationId xmlns:p14="http://schemas.microsoft.com/office/powerpoint/2010/main" val="293917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Generalized Distance Transform</a:t>
            </a:r>
          </a:p>
        </p:txBody>
      </p:sp>
      <p:sp>
        <p:nvSpPr>
          <p:cNvPr id="34819" name="Content Placeholder 2"/>
          <p:cNvSpPr>
            <a:spLocks noGrp="1"/>
          </p:cNvSpPr>
          <p:nvPr>
            <p:ph idx="1"/>
          </p:nvPr>
        </p:nvSpPr>
        <p:spPr>
          <a:xfrm>
            <a:off x="457200" y="990600"/>
            <a:ext cx="8229600" cy="5715000"/>
          </a:xfrm>
        </p:spPr>
        <p:txBody>
          <a:bodyPr/>
          <a:lstStyle/>
          <a:p>
            <a:pPr>
              <a:defRPr/>
            </a:pPr>
            <a:r>
              <a:rPr lang="en-US" dirty="0" smtClean="0"/>
              <a:t>Original form: </a:t>
            </a:r>
          </a:p>
          <a:p>
            <a:pPr>
              <a:defRPr/>
            </a:pPr>
            <a:r>
              <a:rPr lang="en-US" dirty="0" smtClean="0"/>
              <a:t>General form:</a:t>
            </a:r>
          </a:p>
          <a:p>
            <a:pPr marL="457200" lvl="1" indent="0">
              <a:buFont typeface="Arial" charset="0"/>
              <a:buNone/>
              <a:defRPr/>
            </a:pPr>
            <a:endParaRPr lang="en-US" dirty="0" smtClean="0"/>
          </a:p>
          <a:p>
            <a:pPr>
              <a:defRPr/>
            </a:pPr>
            <a:r>
              <a:rPr lang="en-US" dirty="0"/>
              <a:t>For </a:t>
            </a:r>
            <a:r>
              <a:rPr lang="en-US" dirty="0" smtClean="0"/>
              <a:t>many </a:t>
            </a:r>
            <a:r>
              <a:rPr lang="en-US" dirty="0"/>
              <a:t>deformation costs, </a:t>
            </a:r>
            <a:endParaRPr lang="en-US" dirty="0" smtClean="0"/>
          </a:p>
          <a:p>
            <a:pPr marL="457200" lvl="1" indent="0">
              <a:buNone/>
              <a:defRPr/>
            </a:pPr>
            <a:endParaRPr lang="en-US" dirty="0"/>
          </a:p>
          <a:p>
            <a:pPr marL="0" indent="0">
              <a:buFont typeface="Arial" charset="0"/>
              <a:buNone/>
              <a:defRPr/>
            </a:pPr>
            <a:r>
              <a:rPr lang="en-US" dirty="0" smtClean="0"/>
              <a:t>	</a:t>
            </a:r>
          </a:p>
        </p:txBody>
      </p:sp>
      <p:pic>
        <p:nvPicPr>
          <p:cNvPr id="34820" name="Picture 7"/>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835132" y="2819400"/>
            <a:ext cx="24193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1711325"/>
            <a:ext cx="49958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429000" y="1143000"/>
            <a:ext cx="33893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680511" y="3314506"/>
            <a:ext cx="454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684497" y="3962400"/>
            <a:ext cx="25923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670224" y="4554895"/>
            <a:ext cx="466883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641197" y="5106956"/>
            <a:ext cx="51974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55016" y="3314506"/>
            <a:ext cx="1184940" cy="369332"/>
          </a:xfrm>
          <a:prstGeom prst="rect">
            <a:avLst/>
          </a:prstGeom>
          <a:noFill/>
        </p:spPr>
        <p:txBody>
          <a:bodyPr wrap="none" rtlCol="0">
            <a:spAutoFit/>
          </a:bodyPr>
          <a:lstStyle/>
          <a:p>
            <a:r>
              <a:rPr lang="en-US" dirty="0" smtClean="0"/>
              <a:t>Quadratic</a:t>
            </a:r>
            <a:endParaRPr lang="en-US" dirty="0"/>
          </a:p>
        </p:txBody>
      </p:sp>
      <p:sp>
        <p:nvSpPr>
          <p:cNvPr id="15" name="TextBox 14"/>
          <p:cNvSpPr txBox="1"/>
          <p:nvPr/>
        </p:nvSpPr>
        <p:spPr>
          <a:xfrm>
            <a:off x="1431328" y="3950256"/>
            <a:ext cx="988412" cy="369332"/>
          </a:xfrm>
          <a:prstGeom prst="rect">
            <a:avLst/>
          </a:prstGeom>
          <a:noFill/>
        </p:spPr>
        <p:txBody>
          <a:bodyPr wrap="none" rtlCol="0">
            <a:spAutoFit/>
          </a:bodyPr>
          <a:lstStyle/>
          <a:p>
            <a:r>
              <a:rPr lang="en-US" dirty="0" smtClean="0"/>
              <a:t>Abs Diff</a:t>
            </a:r>
            <a:endParaRPr lang="en-US" dirty="0"/>
          </a:p>
        </p:txBody>
      </p:sp>
      <p:sp>
        <p:nvSpPr>
          <p:cNvPr id="16" name="TextBox 15"/>
          <p:cNvSpPr txBox="1"/>
          <p:nvPr/>
        </p:nvSpPr>
        <p:spPr>
          <a:xfrm>
            <a:off x="536871" y="4542750"/>
            <a:ext cx="1903085" cy="369332"/>
          </a:xfrm>
          <a:prstGeom prst="rect">
            <a:avLst/>
          </a:prstGeom>
          <a:noFill/>
        </p:spPr>
        <p:txBody>
          <a:bodyPr wrap="none" rtlCol="0">
            <a:spAutoFit/>
          </a:bodyPr>
          <a:lstStyle/>
          <a:p>
            <a:r>
              <a:rPr lang="en-US" dirty="0" smtClean="0"/>
              <a:t>Min Composition</a:t>
            </a:r>
            <a:endParaRPr lang="en-US" dirty="0"/>
          </a:p>
        </p:txBody>
      </p:sp>
      <p:sp>
        <p:nvSpPr>
          <p:cNvPr id="17" name="TextBox 16"/>
          <p:cNvSpPr txBox="1"/>
          <p:nvPr/>
        </p:nvSpPr>
        <p:spPr>
          <a:xfrm>
            <a:off x="1311744" y="5324221"/>
            <a:ext cx="1107996" cy="369332"/>
          </a:xfrm>
          <a:prstGeom prst="rect">
            <a:avLst/>
          </a:prstGeom>
          <a:noFill/>
        </p:spPr>
        <p:txBody>
          <a:bodyPr wrap="none" rtlCol="0">
            <a:spAutoFit/>
          </a:bodyPr>
          <a:lstStyle/>
          <a:p>
            <a:r>
              <a:rPr lang="en-US" dirty="0" smtClean="0"/>
              <a:t>Bounded</a:t>
            </a:r>
            <a:endParaRPr lang="en-US" dirty="0"/>
          </a:p>
        </p:txBody>
      </p:sp>
    </p:spTree>
    <p:extLst>
      <p:ext uri="{BB962C8B-B14F-4D97-AF65-F5344CB8AC3E}">
        <p14:creationId xmlns:p14="http://schemas.microsoft.com/office/powerpoint/2010/main" val="1019977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70659"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27</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040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69635"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28</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463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t>Enhanced pictorial structures</a:t>
            </a:r>
          </a:p>
        </p:txBody>
      </p:sp>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936228"/>
            <a:ext cx="5685132" cy="553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5" name="Content Placeholder 2"/>
          <p:cNvSpPr>
            <a:spLocks noGrp="1"/>
          </p:cNvSpPr>
          <p:nvPr>
            <p:ph idx="1"/>
          </p:nvPr>
        </p:nvSpPr>
        <p:spPr>
          <a:xfrm>
            <a:off x="457200" y="1133474"/>
            <a:ext cx="2590800" cy="5135563"/>
          </a:xfrm>
        </p:spPr>
        <p:txBody>
          <a:bodyPr>
            <a:normAutofit/>
          </a:bodyPr>
          <a:lstStyle/>
          <a:p>
            <a:r>
              <a:rPr lang="en-US" sz="2400" dirty="0" smtClean="0"/>
              <a:t>Learn spatial prior</a:t>
            </a:r>
          </a:p>
          <a:p>
            <a:endParaRPr lang="en-US" sz="2400" dirty="0"/>
          </a:p>
          <a:p>
            <a:r>
              <a:rPr lang="en-US" sz="2400" dirty="0" smtClean="0"/>
              <a:t>Color models from soft segmentation </a:t>
            </a:r>
            <a:br>
              <a:rPr lang="en-US" sz="2400" dirty="0" smtClean="0"/>
            </a:br>
            <a:r>
              <a:rPr lang="en-US" sz="2400" dirty="0" smtClean="0"/>
              <a:t>(initialized by location priors of each part)</a:t>
            </a:r>
          </a:p>
          <a:p>
            <a:endParaRPr lang="en-US" sz="2400" dirty="0"/>
          </a:p>
          <a:p>
            <a:endParaRPr lang="en-US" sz="2400" dirty="0"/>
          </a:p>
        </p:txBody>
      </p:sp>
    </p:spTree>
    <p:extLst>
      <p:ext uri="{BB962C8B-B14F-4D97-AF65-F5344CB8AC3E}">
        <p14:creationId xmlns:p14="http://schemas.microsoft.com/office/powerpoint/2010/main" val="245524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 y="152400"/>
            <a:ext cx="4919870" cy="914400"/>
          </a:xfrm>
        </p:spPr>
        <p:txBody>
          <a:bodyPr>
            <a:normAutofit fontScale="90000"/>
          </a:bodyPr>
          <a:lstStyle/>
          <a:p>
            <a:r>
              <a:rPr lang="en-US" dirty="0" smtClean="0"/>
              <a:t>CNN (Deep Learning) for Classification</a:t>
            </a:r>
            <a:endParaRPr lang="en-US" dirty="0"/>
          </a:p>
        </p:txBody>
      </p:sp>
      <p:sp>
        <p:nvSpPr>
          <p:cNvPr id="3" name="Content Placeholder 2"/>
          <p:cNvSpPr>
            <a:spLocks noGrp="1"/>
          </p:cNvSpPr>
          <p:nvPr>
            <p:ph idx="1"/>
          </p:nvPr>
        </p:nvSpPr>
        <p:spPr>
          <a:xfrm>
            <a:off x="344556" y="1450032"/>
            <a:ext cx="4648200" cy="5177135"/>
          </a:xfrm>
        </p:spPr>
        <p:txBody>
          <a:bodyPr>
            <a:normAutofit fontScale="62500" lnSpcReduction="20000"/>
          </a:bodyPr>
          <a:lstStyle/>
          <a:p>
            <a:r>
              <a:rPr lang="en-US" dirty="0" smtClean="0"/>
              <a:t>Operations</a:t>
            </a:r>
          </a:p>
          <a:p>
            <a:pPr lvl="1"/>
            <a:r>
              <a:rPr lang="en-US" sz="2600" dirty="0" smtClean="0"/>
              <a:t>Convolution with learned filters, </a:t>
            </a:r>
            <a:r>
              <a:rPr lang="en-US" sz="2600" dirty="0" err="1" smtClean="0"/>
              <a:t>ReLU</a:t>
            </a:r>
            <a:endParaRPr lang="en-US" sz="2600" dirty="0" smtClean="0"/>
          </a:p>
          <a:p>
            <a:pPr lvl="2"/>
            <a:r>
              <a:rPr lang="en-US" sz="2200" dirty="0" smtClean="0"/>
              <a:t>Note: after first layer, filters operate on high dimensional feature maps, not intensities</a:t>
            </a:r>
            <a:endParaRPr lang="en-US" sz="2600" dirty="0" smtClean="0"/>
          </a:p>
          <a:p>
            <a:pPr lvl="1"/>
            <a:r>
              <a:rPr lang="en-US" sz="2600" dirty="0" smtClean="0"/>
              <a:t>Spatial pooling and </a:t>
            </a:r>
            <a:r>
              <a:rPr lang="en-US" sz="2600" dirty="0" err="1" smtClean="0"/>
              <a:t>downsample</a:t>
            </a:r>
            <a:r>
              <a:rPr lang="en-US" sz="2600" dirty="0" smtClean="0"/>
              <a:t> 2x</a:t>
            </a:r>
          </a:p>
          <a:p>
            <a:pPr lvl="1"/>
            <a:r>
              <a:rPr lang="en-US" sz="2600" dirty="0" smtClean="0"/>
              <a:t>“Bottlenecks” to limit parameters</a:t>
            </a:r>
          </a:p>
          <a:p>
            <a:pPr lvl="1"/>
            <a:r>
              <a:rPr lang="en-US" sz="2600" dirty="0" smtClean="0"/>
              <a:t>“Skip connections” to simplify optimization, enable ensemble behavior</a:t>
            </a:r>
          </a:p>
          <a:p>
            <a:pPr lvl="1"/>
            <a:r>
              <a:rPr lang="en-US" sz="2600" dirty="0" smtClean="0"/>
              <a:t>Classification (with </a:t>
            </a:r>
            <a:r>
              <a:rPr lang="en-US" sz="2600" dirty="0" err="1" smtClean="0"/>
              <a:t>multilabel</a:t>
            </a:r>
            <a:r>
              <a:rPr lang="en-US" sz="2600" dirty="0" smtClean="0"/>
              <a:t> or </a:t>
            </a:r>
            <a:r>
              <a:rPr lang="en-US" sz="2600" dirty="0" err="1" smtClean="0"/>
              <a:t>softmax</a:t>
            </a:r>
            <a:r>
              <a:rPr lang="en-US" sz="2600" dirty="0" smtClean="0"/>
              <a:t> loss)</a:t>
            </a:r>
          </a:p>
          <a:p>
            <a:endParaRPr lang="en-US" dirty="0" smtClean="0"/>
          </a:p>
          <a:p>
            <a:r>
              <a:rPr lang="en-US" dirty="0" smtClean="0"/>
              <a:t>Tricks to train</a:t>
            </a:r>
          </a:p>
          <a:p>
            <a:pPr lvl="1"/>
            <a:r>
              <a:rPr lang="en-US" sz="2600" dirty="0" err="1" smtClean="0"/>
              <a:t>Batchnorm</a:t>
            </a:r>
            <a:endParaRPr lang="en-US" sz="2600" dirty="0" smtClean="0"/>
          </a:p>
          <a:p>
            <a:pPr lvl="1"/>
            <a:r>
              <a:rPr lang="en-US" sz="2600" dirty="0" smtClean="0"/>
              <a:t>ADAM / momentum</a:t>
            </a:r>
          </a:p>
          <a:p>
            <a:pPr lvl="1"/>
            <a:r>
              <a:rPr lang="en-US" sz="2600" dirty="0" smtClean="0"/>
              <a:t>Data augmentation</a:t>
            </a:r>
          </a:p>
          <a:p>
            <a:pPr lvl="1"/>
            <a:r>
              <a:rPr lang="en-US" sz="2600" dirty="0" smtClean="0"/>
              <a:t>Set  parameters appropriately (weight initialization, learning rate schedule, momentum, weight decay)</a:t>
            </a:r>
            <a:endParaRPr lang="en-US" sz="2600" dirty="0"/>
          </a:p>
        </p:txBody>
      </p:sp>
      <p:pic>
        <p:nvPicPr>
          <p:cNvPr id="4" name="Picture 3"/>
          <p:cNvPicPr>
            <a:picLocks noChangeAspect="1"/>
          </p:cNvPicPr>
          <p:nvPr/>
        </p:nvPicPr>
        <p:blipFill>
          <a:blip r:embed="rId3"/>
          <a:stretch>
            <a:fillRect/>
          </a:stretch>
        </p:blipFill>
        <p:spPr>
          <a:xfrm>
            <a:off x="5831962" y="-40306"/>
            <a:ext cx="3147391" cy="6881826"/>
          </a:xfrm>
          <a:prstGeom prst="rect">
            <a:avLst/>
          </a:prstGeom>
        </p:spPr>
      </p:pic>
      <p:sp>
        <p:nvSpPr>
          <p:cNvPr id="5" name="TextBox 4"/>
          <p:cNvSpPr txBox="1"/>
          <p:nvPr/>
        </p:nvSpPr>
        <p:spPr>
          <a:xfrm>
            <a:off x="0" y="6396335"/>
            <a:ext cx="3304174" cy="461665"/>
          </a:xfrm>
          <a:prstGeom prst="rect">
            <a:avLst/>
          </a:prstGeom>
          <a:noFill/>
        </p:spPr>
        <p:txBody>
          <a:bodyPr wrap="none" rtlCol="0">
            <a:spAutoFit/>
          </a:bodyPr>
          <a:lstStyle/>
          <a:p>
            <a:r>
              <a:rPr lang="en-US" sz="1200" dirty="0" smtClean="0">
                <a:latin typeface="+mj-lt"/>
              </a:rPr>
              <a:t>Fig: Deep </a:t>
            </a:r>
            <a:r>
              <a:rPr lang="en-US" sz="1200" dirty="0">
                <a:latin typeface="+mj-lt"/>
              </a:rPr>
              <a:t>Residual Learning for Image </a:t>
            </a:r>
            <a:r>
              <a:rPr lang="en-US" sz="1200" dirty="0" smtClean="0">
                <a:latin typeface="+mj-lt"/>
              </a:rPr>
              <a:t>Recognition</a:t>
            </a:r>
          </a:p>
          <a:p>
            <a:r>
              <a:rPr lang="en-US" sz="1200" dirty="0" smtClean="0">
                <a:latin typeface="+mj-lt"/>
              </a:rPr>
              <a:t>He et al.  CVPR 2006</a:t>
            </a:r>
            <a:endParaRPr lang="en-US" sz="1200" dirty="0">
              <a:latin typeface="+mj-lt"/>
            </a:endParaRPr>
          </a:p>
        </p:txBody>
      </p:sp>
      <p:sp>
        <p:nvSpPr>
          <p:cNvPr id="6" name="TextBox 5"/>
          <p:cNvSpPr txBox="1"/>
          <p:nvPr/>
        </p:nvSpPr>
        <p:spPr>
          <a:xfrm>
            <a:off x="4241850" y="4191000"/>
            <a:ext cx="2021772" cy="369332"/>
          </a:xfrm>
          <a:prstGeom prst="rect">
            <a:avLst/>
          </a:prstGeom>
          <a:noFill/>
        </p:spPr>
        <p:txBody>
          <a:bodyPr wrap="none" rtlCol="0">
            <a:spAutoFit/>
          </a:bodyPr>
          <a:lstStyle/>
          <a:p>
            <a:r>
              <a:rPr lang="en-US" dirty="0" smtClean="0">
                <a:latin typeface="+mj-lt"/>
              </a:rPr>
              <a:t>Each filter: 3x3x512</a:t>
            </a:r>
            <a:endParaRPr lang="en-US" dirty="0">
              <a:latin typeface="+mj-lt"/>
            </a:endParaRPr>
          </a:p>
        </p:txBody>
      </p:sp>
      <p:cxnSp>
        <p:nvCxnSpPr>
          <p:cNvPr id="8" name="Straight Arrow Connector 7"/>
          <p:cNvCxnSpPr/>
          <p:nvPr/>
        </p:nvCxnSpPr>
        <p:spPr>
          <a:xfrm flipV="1">
            <a:off x="5577006" y="4038600"/>
            <a:ext cx="56984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79313" y="5587386"/>
            <a:ext cx="1974838" cy="646331"/>
          </a:xfrm>
          <a:prstGeom prst="rect">
            <a:avLst/>
          </a:prstGeom>
          <a:noFill/>
        </p:spPr>
        <p:txBody>
          <a:bodyPr wrap="square" rtlCol="0">
            <a:spAutoFit/>
          </a:bodyPr>
          <a:lstStyle/>
          <a:p>
            <a:r>
              <a:rPr lang="en-US" dirty="0" smtClean="0">
                <a:latin typeface="+mj-lt"/>
              </a:rPr>
              <a:t>Final feature map: 7x7x512</a:t>
            </a:r>
            <a:endParaRPr lang="en-US" dirty="0">
              <a:latin typeface="+mj-lt"/>
            </a:endParaRPr>
          </a:p>
        </p:txBody>
      </p:sp>
      <p:cxnSp>
        <p:nvCxnSpPr>
          <p:cNvPr id="10" name="Straight Arrow Connector 9"/>
          <p:cNvCxnSpPr/>
          <p:nvPr/>
        </p:nvCxnSpPr>
        <p:spPr>
          <a:xfrm flipV="1">
            <a:off x="5831962" y="5603150"/>
            <a:ext cx="444366" cy="11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06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997799" y="1442533"/>
            <a:ext cx="7148401" cy="3972934"/>
          </a:xfrm>
          <a:prstGeom prst="rect">
            <a:avLst/>
          </a:prstGeom>
        </p:spPr>
      </p:pic>
      <p:sp>
        <p:nvSpPr>
          <p:cNvPr id="4" name="Title 3"/>
          <p:cNvSpPr>
            <a:spLocks noGrp="1"/>
          </p:cNvSpPr>
          <p:nvPr>
            <p:ph type="title"/>
          </p:nvPr>
        </p:nvSpPr>
        <p:spPr/>
        <p:txBody>
          <a:bodyPr/>
          <a:lstStyle/>
          <a:p>
            <a:r>
              <a:rPr lang="en-US" dirty="0" smtClean="0"/>
              <a:t>Parts can be hard to find on their own</a:t>
            </a:r>
            <a:endParaRPr lang="en-US" dirty="0"/>
          </a:p>
        </p:txBody>
      </p:sp>
    </p:spTree>
    <p:extLst>
      <p:ext uri="{BB962C8B-B14F-4D97-AF65-F5344CB8AC3E}">
        <p14:creationId xmlns:p14="http://schemas.microsoft.com/office/powerpoint/2010/main" val="4057245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53399" y="1395499"/>
            <a:ext cx="7237201" cy="4067001"/>
          </a:xfrm>
          <a:prstGeom prst="rect">
            <a:avLst/>
          </a:prstGeom>
        </p:spPr>
      </p:pic>
      <p:sp>
        <p:nvSpPr>
          <p:cNvPr id="5" name="TextBox 4"/>
          <p:cNvSpPr txBox="1"/>
          <p:nvPr/>
        </p:nvSpPr>
        <p:spPr>
          <a:xfrm>
            <a:off x="-8351" y="6488668"/>
            <a:ext cx="3031599" cy="369332"/>
          </a:xfrm>
          <a:prstGeom prst="rect">
            <a:avLst/>
          </a:prstGeom>
          <a:noFill/>
        </p:spPr>
        <p:txBody>
          <a:bodyPr wrap="none" rtlCol="0">
            <a:spAutoFit/>
          </a:bodyPr>
          <a:lstStyle/>
          <a:p>
            <a:r>
              <a:rPr lang="en-US" dirty="0" smtClean="0"/>
              <a:t>Example from Ramakrishna</a:t>
            </a:r>
            <a:endParaRPr lang="en-US" dirty="0"/>
          </a:p>
        </p:txBody>
      </p:sp>
    </p:spTree>
    <p:extLst>
      <p:ext uri="{BB962C8B-B14F-4D97-AF65-F5344CB8AC3E}">
        <p14:creationId xmlns:p14="http://schemas.microsoft.com/office/powerpoint/2010/main" val="24133199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Sequential structured prediction</a:t>
            </a:r>
            <a:endParaRPr lang="en-US" dirty="0"/>
          </a:p>
        </p:txBody>
      </p:sp>
      <p:sp>
        <p:nvSpPr>
          <p:cNvPr id="3" name="Content Placeholder 2"/>
          <p:cNvSpPr>
            <a:spLocks noGrp="1"/>
          </p:cNvSpPr>
          <p:nvPr>
            <p:ph idx="1"/>
          </p:nvPr>
        </p:nvSpPr>
        <p:spPr/>
        <p:txBody>
          <a:bodyPr>
            <a:normAutofit fontScale="92500"/>
          </a:bodyPr>
          <a:lstStyle/>
          <a:p>
            <a:r>
              <a:rPr lang="en-US" dirty="0" smtClean="0"/>
              <a:t>Can consider pose estimation as predicting a set of related variables (called structured prediction)</a:t>
            </a:r>
          </a:p>
          <a:p>
            <a:pPr lvl="1"/>
            <a:r>
              <a:rPr lang="en-US" dirty="0" smtClean="0"/>
              <a:t>Some parts easy to find (head), some are hard (wrists)</a:t>
            </a:r>
          </a:p>
          <a:p>
            <a:endParaRPr lang="en-US" dirty="0" smtClean="0"/>
          </a:p>
          <a:p>
            <a:r>
              <a:rPr lang="en-US" dirty="0" smtClean="0"/>
              <a:t>One solution: jointly solve for most likely variables (DPM, pictorial structures)</a:t>
            </a:r>
          </a:p>
          <a:p>
            <a:endParaRPr lang="en-US" dirty="0" smtClean="0"/>
          </a:p>
          <a:p>
            <a:r>
              <a:rPr lang="en-US" dirty="0" smtClean="0"/>
              <a:t>Another solution: iteratively predict each variable based in part on previous </a:t>
            </a:r>
            <a:r>
              <a:rPr lang="en-US" dirty="0" smtClean="0"/>
              <a:t>predictions</a:t>
            </a:r>
          </a:p>
          <a:p>
            <a:pPr lvl="1"/>
            <a:endParaRPr lang="en-US" dirty="0" smtClean="0"/>
          </a:p>
        </p:txBody>
      </p:sp>
    </p:spTree>
    <p:extLst>
      <p:ext uri="{BB962C8B-B14F-4D97-AF65-F5344CB8AC3E}">
        <p14:creationId xmlns:p14="http://schemas.microsoft.com/office/powerpoint/2010/main" val="67667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Pose machines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 y="956153"/>
            <a:ext cx="2730600" cy="2218867"/>
          </a:xfrm>
          <a:prstGeom prst="rect">
            <a:avLst/>
          </a:prstGeom>
        </p:spPr>
      </p:pic>
      <p:pic>
        <p:nvPicPr>
          <p:cNvPr id="5" name="Picture 4"/>
          <p:cNvPicPr>
            <a:picLocks noChangeAspect="1"/>
          </p:cNvPicPr>
          <p:nvPr/>
        </p:nvPicPr>
        <p:blipFill>
          <a:blip r:embed="rId3"/>
          <a:stretch>
            <a:fillRect/>
          </a:stretch>
        </p:blipFill>
        <p:spPr>
          <a:xfrm>
            <a:off x="3332145" y="1143000"/>
            <a:ext cx="5372400" cy="2146934"/>
          </a:xfrm>
          <a:prstGeom prst="rect">
            <a:avLst/>
          </a:prstGeom>
        </p:spPr>
      </p:pic>
      <p:pic>
        <p:nvPicPr>
          <p:cNvPr id="6" name="Picture 5"/>
          <p:cNvPicPr>
            <a:picLocks noChangeAspect="1"/>
          </p:cNvPicPr>
          <p:nvPr/>
        </p:nvPicPr>
        <p:blipFill>
          <a:blip r:embed="rId4"/>
          <a:stretch>
            <a:fillRect/>
          </a:stretch>
        </p:blipFill>
        <p:spPr>
          <a:xfrm>
            <a:off x="1955326" y="3962400"/>
            <a:ext cx="5233348" cy="2017411"/>
          </a:xfrm>
          <a:prstGeom prst="rect">
            <a:avLst/>
          </a:prstGeom>
        </p:spPr>
      </p:pic>
      <p:pic>
        <p:nvPicPr>
          <p:cNvPr id="7" name="Picture 6"/>
          <p:cNvPicPr>
            <a:picLocks noChangeAspect="1"/>
          </p:cNvPicPr>
          <p:nvPr/>
        </p:nvPicPr>
        <p:blipFill>
          <a:blip r:embed="rId5"/>
          <a:stretch>
            <a:fillRect/>
          </a:stretch>
        </p:blipFill>
        <p:spPr>
          <a:xfrm>
            <a:off x="1078405" y="4157705"/>
            <a:ext cx="2175600" cy="1626800"/>
          </a:xfrm>
          <a:prstGeom prst="rect">
            <a:avLst/>
          </a:prstGeom>
        </p:spPr>
      </p:pic>
      <p:sp>
        <p:nvSpPr>
          <p:cNvPr id="8" name="TextBox 7"/>
          <p:cNvSpPr txBox="1"/>
          <p:nvPr/>
        </p:nvSpPr>
        <p:spPr>
          <a:xfrm>
            <a:off x="5638800" y="6467611"/>
            <a:ext cx="3390672" cy="369332"/>
          </a:xfrm>
          <a:prstGeom prst="rect">
            <a:avLst/>
          </a:prstGeom>
          <a:noFill/>
        </p:spPr>
        <p:txBody>
          <a:bodyPr wrap="none" rtlCol="0">
            <a:spAutoFit/>
          </a:bodyPr>
          <a:lstStyle/>
          <a:p>
            <a:r>
              <a:rPr lang="en-US" dirty="0" smtClean="0"/>
              <a:t>Ramakrishna et al. ECCV 2014</a:t>
            </a:r>
            <a:endParaRPr lang="en-US" dirty="0"/>
          </a:p>
        </p:txBody>
      </p:sp>
    </p:spTree>
    <p:extLst>
      <p:ext uri="{BB962C8B-B14F-4D97-AF65-F5344CB8AC3E}">
        <p14:creationId xmlns:p14="http://schemas.microsoft.com/office/powerpoint/2010/main" val="104995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results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19" y="2163763"/>
            <a:ext cx="9131431" cy="3962400"/>
          </a:xfrm>
          <a:prstGeom prst="rect">
            <a:avLst/>
          </a:prstGeom>
        </p:spPr>
      </p:pic>
    </p:spTree>
    <p:extLst>
      <p:ext uri="{BB962C8B-B14F-4D97-AF65-F5344CB8AC3E}">
        <p14:creationId xmlns:p14="http://schemas.microsoft.com/office/powerpoint/2010/main" val="469314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principle</a:t>
            </a:r>
            <a:endParaRPr lang="en-US" dirty="0"/>
          </a:p>
        </p:txBody>
      </p:sp>
      <p:sp>
        <p:nvSpPr>
          <p:cNvPr id="3" name="Content Placeholder 2"/>
          <p:cNvSpPr>
            <a:spLocks noGrp="1"/>
          </p:cNvSpPr>
          <p:nvPr>
            <p:ph idx="1"/>
          </p:nvPr>
        </p:nvSpPr>
        <p:spPr/>
        <p:txBody>
          <a:bodyPr/>
          <a:lstStyle/>
          <a:p>
            <a:r>
              <a:rPr lang="en-US" dirty="0" smtClean="0"/>
              <a:t>“Auto-context” (</a:t>
            </a:r>
            <a:r>
              <a:rPr lang="en-US" dirty="0" err="1" smtClean="0"/>
              <a:t>Tu</a:t>
            </a:r>
            <a:r>
              <a:rPr lang="en-US" dirty="0" smtClean="0"/>
              <a:t> CVPR 2008): instead of fancy graphical models, create feature from past predictions and </a:t>
            </a:r>
            <a:r>
              <a:rPr lang="en-US" dirty="0" err="1" smtClean="0"/>
              <a:t>repredict</a:t>
            </a:r>
            <a:endParaRPr lang="en-US" dirty="0" smtClean="0"/>
          </a:p>
          <a:p>
            <a:endParaRPr lang="en-US" dirty="0"/>
          </a:p>
          <a:p>
            <a:r>
              <a:rPr lang="en-US" dirty="0" smtClean="0"/>
              <a:t>Can view this as an “unrolled belief propagation” (Ross et al. 2011)</a:t>
            </a:r>
          </a:p>
        </p:txBody>
      </p:sp>
      <p:sp>
        <p:nvSpPr>
          <p:cNvPr id="4" name="TextBox 3"/>
          <p:cNvSpPr txBox="1"/>
          <p:nvPr/>
        </p:nvSpPr>
        <p:spPr>
          <a:xfrm>
            <a:off x="0" y="6001758"/>
            <a:ext cx="7913257" cy="923330"/>
          </a:xfrm>
          <a:prstGeom prst="rect">
            <a:avLst/>
          </a:prstGeom>
          <a:noFill/>
        </p:spPr>
        <p:txBody>
          <a:bodyPr wrap="none" rtlCol="0">
            <a:spAutoFit/>
          </a:bodyPr>
          <a:lstStyle/>
          <a:p>
            <a:r>
              <a:rPr lang="en-US" dirty="0" smtClean="0">
                <a:solidFill>
                  <a:prstClr val="black"/>
                </a:solidFill>
                <a:hlinkClick r:id="rId2"/>
              </a:rPr>
              <a:t>Tu </a:t>
            </a:r>
            <a:r>
              <a:rPr lang="en-US" dirty="0" err="1" smtClean="0">
                <a:solidFill>
                  <a:prstClr val="black"/>
                </a:solidFill>
                <a:hlinkClick r:id="rId2"/>
              </a:rPr>
              <a:t>Bai</a:t>
            </a:r>
            <a:r>
              <a:rPr lang="en-US" dirty="0" smtClean="0">
                <a:solidFill>
                  <a:prstClr val="black"/>
                </a:solidFill>
                <a:hlinkClick r:id="rId2"/>
              </a:rPr>
              <a:t> 2010: Auto-context</a:t>
            </a:r>
            <a:endParaRPr lang="en-US" dirty="0" smtClean="0">
              <a:solidFill>
                <a:prstClr val="black"/>
              </a:solidFill>
            </a:endParaRPr>
          </a:p>
          <a:p>
            <a:r>
              <a:rPr lang="en-US" dirty="0" smtClean="0">
                <a:solidFill>
                  <a:prstClr val="black"/>
                </a:solidFill>
                <a:hlinkClick r:id="rId3"/>
              </a:rPr>
              <a:t>Ross Munoz Hebert </a:t>
            </a:r>
            <a:r>
              <a:rPr lang="en-US" dirty="0" err="1" smtClean="0">
                <a:solidFill>
                  <a:prstClr val="black"/>
                </a:solidFill>
                <a:hlinkClick r:id="rId3"/>
              </a:rPr>
              <a:t>Bagnell</a:t>
            </a:r>
            <a:r>
              <a:rPr lang="en-US" dirty="0" smtClean="0">
                <a:solidFill>
                  <a:prstClr val="black"/>
                </a:solidFill>
                <a:hlinkClick r:id="rId3"/>
              </a:rPr>
              <a:t> 2011: Message-Passing Inference Machines</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736698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en-US" dirty="0" smtClean="0"/>
              <a:t>One more approach: parallel structured prediction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Back to CNNs</a:t>
            </a:r>
          </a:p>
          <a:p>
            <a:pPr lvl="1"/>
            <a:r>
              <a:rPr lang="en-US" dirty="0" smtClean="0"/>
              <a:t>CNN model is a sequence of iterative feature processing</a:t>
            </a:r>
          </a:p>
          <a:p>
            <a:pPr lvl="1"/>
            <a:r>
              <a:rPr lang="en-US" dirty="0" smtClean="0"/>
              <a:t>Last feature layer stores features that encode key information for all predictions</a:t>
            </a:r>
          </a:p>
          <a:p>
            <a:pPr lvl="1"/>
            <a:r>
              <a:rPr lang="en-US" i="1" dirty="0" smtClean="0"/>
              <a:t>In parallel</a:t>
            </a:r>
            <a:r>
              <a:rPr lang="en-US" dirty="0" smtClean="0"/>
              <a:t>, predict bounding boxes, category, parts, and </a:t>
            </a:r>
            <a:r>
              <a:rPr lang="en-US" dirty="0" err="1" smtClean="0"/>
              <a:t>keypoints</a:t>
            </a:r>
            <a:r>
              <a:rPr lang="en-US" dirty="0" smtClean="0"/>
              <a:t> from last feature layer</a:t>
            </a:r>
            <a:endParaRPr lang="en-US" dirty="0"/>
          </a:p>
        </p:txBody>
      </p:sp>
    </p:spTree>
    <p:extLst>
      <p:ext uri="{BB962C8B-B14F-4D97-AF65-F5344CB8AC3E}">
        <p14:creationId xmlns:p14="http://schemas.microsoft.com/office/powerpoint/2010/main" val="4022907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314"/>
            <a:ext cx="8229600" cy="914400"/>
          </a:xfrm>
        </p:spPr>
        <p:txBody>
          <a:bodyPr>
            <a:normAutofit fontScale="90000"/>
          </a:bodyPr>
          <a:lstStyle/>
          <a:p>
            <a:r>
              <a:rPr lang="en-US" dirty="0" smtClean="0">
                <a:hlinkClick r:id="rId2"/>
              </a:rPr>
              <a:t>Mask R-CNN</a:t>
            </a:r>
            <a:r>
              <a:rPr lang="en-US" dirty="0" smtClean="0"/>
              <a:t> – He </a:t>
            </a:r>
            <a:r>
              <a:rPr lang="en-US" dirty="0" err="1" smtClean="0"/>
              <a:t>Gxioxari</a:t>
            </a:r>
            <a:r>
              <a:rPr lang="en-US" dirty="0" smtClean="0"/>
              <a:t> Dollar Girshick</a:t>
            </a:r>
            <a:endParaRPr lang="en-US" dirty="0"/>
          </a:p>
        </p:txBody>
      </p:sp>
      <p:sp>
        <p:nvSpPr>
          <p:cNvPr id="3" name="Content Placeholder 2"/>
          <p:cNvSpPr>
            <a:spLocks noGrp="1"/>
          </p:cNvSpPr>
          <p:nvPr>
            <p:ph idx="1"/>
          </p:nvPr>
        </p:nvSpPr>
        <p:spPr>
          <a:xfrm>
            <a:off x="457200" y="990600"/>
            <a:ext cx="4876800" cy="5135563"/>
          </a:xfrm>
        </p:spPr>
        <p:txBody>
          <a:bodyPr>
            <a:normAutofit fontScale="92500" lnSpcReduction="20000"/>
          </a:bodyPr>
          <a:lstStyle/>
          <a:p>
            <a:r>
              <a:rPr lang="en-US" dirty="0" smtClean="0"/>
              <a:t>Same network as Faster R-CNN, except</a:t>
            </a:r>
          </a:p>
          <a:p>
            <a:pPr lvl="1"/>
            <a:r>
              <a:rPr lang="en-US" dirty="0" err="1" smtClean="0"/>
              <a:t>Bilinearly</a:t>
            </a:r>
            <a:r>
              <a:rPr lang="en-US" dirty="0" smtClean="0"/>
              <a:t> interpolate when extracting 7x7 cells of ROI features for better alignment of features to image</a:t>
            </a:r>
          </a:p>
          <a:p>
            <a:pPr lvl="1"/>
            <a:r>
              <a:rPr lang="en-US" dirty="0" smtClean="0"/>
              <a:t>Instance segmentation: produce a 28x28 mask for each object category</a:t>
            </a:r>
          </a:p>
          <a:p>
            <a:pPr lvl="1"/>
            <a:r>
              <a:rPr lang="en-US" dirty="0" err="1" smtClean="0"/>
              <a:t>Keypoint</a:t>
            </a:r>
            <a:r>
              <a:rPr lang="en-US" dirty="0" smtClean="0"/>
              <a:t> prediction: produce a 56x56 mask for each </a:t>
            </a:r>
            <a:r>
              <a:rPr lang="en-US" dirty="0" err="1" smtClean="0"/>
              <a:t>keypoint</a:t>
            </a:r>
            <a:r>
              <a:rPr lang="en-US" dirty="0" smtClean="0"/>
              <a:t> (aim is to label single pixel as correct </a:t>
            </a:r>
            <a:r>
              <a:rPr lang="en-US" dirty="0" err="1" smtClean="0"/>
              <a:t>keypoint</a:t>
            </a:r>
            <a:r>
              <a:rPr lang="en-US" dirty="0" smtClean="0"/>
              <a:t>)</a:t>
            </a:r>
          </a:p>
          <a:p>
            <a:pPr lvl="1"/>
            <a:endParaRPr lang="en-US" dirty="0" smtClean="0"/>
          </a:p>
          <a:p>
            <a:pPr lvl="1"/>
            <a:endParaRPr lang="en-US" dirty="0"/>
          </a:p>
        </p:txBody>
      </p:sp>
      <p:pic>
        <p:nvPicPr>
          <p:cNvPr id="7" name="Picture 6"/>
          <p:cNvPicPr>
            <a:picLocks noChangeAspect="1"/>
          </p:cNvPicPr>
          <p:nvPr/>
        </p:nvPicPr>
        <p:blipFill>
          <a:blip r:embed="rId3"/>
          <a:stretch>
            <a:fillRect/>
          </a:stretch>
        </p:blipFill>
        <p:spPr>
          <a:xfrm>
            <a:off x="5632926" y="609600"/>
            <a:ext cx="3511074" cy="2362200"/>
          </a:xfrm>
          <a:prstGeom prst="rect">
            <a:avLst/>
          </a:prstGeom>
        </p:spPr>
      </p:pic>
      <p:pic>
        <p:nvPicPr>
          <p:cNvPr id="8" name="Picture 7"/>
          <p:cNvPicPr>
            <a:picLocks noChangeAspect="1"/>
          </p:cNvPicPr>
          <p:nvPr/>
        </p:nvPicPr>
        <p:blipFill>
          <a:blip r:embed="rId4"/>
          <a:stretch>
            <a:fillRect/>
          </a:stretch>
        </p:blipFill>
        <p:spPr>
          <a:xfrm>
            <a:off x="5436600" y="3429000"/>
            <a:ext cx="3707400" cy="1150933"/>
          </a:xfrm>
          <a:prstGeom prst="rect">
            <a:avLst/>
          </a:prstGeom>
        </p:spPr>
      </p:pic>
      <p:sp>
        <p:nvSpPr>
          <p:cNvPr id="9" name="TextBox 8"/>
          <p:cNvSpPr txBox="1"/>
          <p:nvPr/>
        </p:nvSpPr>
        <p:spPr>
          <a:xfrm>
            <a:off x="5299440" y="4579933"/>
            <a:ext cx="3634328" cy="369332"/>
          </a:xfrm>
          <a:prstGeom prst="rect">
            <a:avLst/>
          </a:prstGeom>
          <a:noFill/>
        </p:spPr>
        <p:txBody>
          <a:bodyPr wrap="none" rtlCol="0">
            <a:spAutoFit/>
          </a:bodyPr>
          <a:lstStyle/>
          <a:p>
            <a:r>
              <a:rPr lang="en-US" dirty="0" smtClean="0"/>
              <a:t>Example ROI and predicted mask</a:t>
            </a:r>
            <a:endParaRPr lang="en-US" dirty="0"/>
          </a:p>
        </p:txBody>
      </p:sp>
      <p:pic>
        <p:nvPicPr>
          <p:cNvPr id="10" name="Picture 9"/>
          <p:cNvPicPr>
            <a:picLocks noChangeAspect="1"/>
          </p:cNvPicPr>
          <p:nvPr/>
        </p:nvPicPr>
        <p:blipFill>
          <a:blip r:embed="rId5"/>
          <a:stretch>
            <a:fillRect/>
          </a:stretch>
        </p:blipFill>
        <p:spPr>
          <a:xfrm>
            <a:off x="5436600" y="5157478"/>
            <a:ext cx="762000" cy="1479855"/>
          </a:xfrm>
          <a:prstGeom prst="rect">
            <a:avLst/>
          </a:prstGeom>
          <a:ln w="38100">
            <a:solidFill>
              <a:srgbClr val="FFC000"/>
            </a:solidFill>
          </a:ln>
        </p:spPr>
      </p:pic>
      <p:sp>
        <p:nvSpPr>
          <p:cNvPr id="11" name="TextBox 10"/>
          <p:cNvSpPr txBox="1"/>
          <p:nvPr/>
        </p:nvSpPr>
        <p:spPr>
          <a:xfrm>
            <a:off x="6301201" y="5301733"/>
            <a:ext cx="2766600" cy="923330"/>
          </a:xfrm>
          <a:prstGeom prst="rect">
            <a:avLst/>
          </a:prstGeom>
          <a:noFill/>
        </p:spPr>
        <p:txBody>
          <a:bodyPr wrap="square" rtlCol="0">
            <a:spAutoFit/>
          </a:bodyPr>
          <a:lstStyle/>
          <a:p>
            <a:r>
              <a:rPr lang="en-US" dirty="0" smtClean="0"/>
              <a:t>Example ROI and predicted mask and </a:t>
            </a:r>
            <a:r>
              <a:rPr lang="en-US" dirty="0" err="1" smtClean="0"/>
              <a:t>keypoints</a:t>
            </a:r>
            <a:endParaRPr lang="en-US" dirty="0"/>
          </a:p>
        </p:txBody>
      </p:sp>
    </p:spTree>
    <p:extLst>
      <p:ext uri="{BB962C8B-B14F-4D97-AF65-F5344CB8AC3E}">
        <p14:creationId xmlns:p14="http://schemas.microsoft.com/office/powerpoint/2010/main" val="7668487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performing object detector, </a:t>
            </a:r>
            <a:r>
              <a:rPr lang="en-US" dirty="0" err="1" smtClean="0"/>
              <a:t>keypoint</a:t>
            </a:r>
            <a:r>
              <a:rPr lang="en-US" dirty="0" smtClean="0"/>
              <a:t> </a:t>
            </a:r>
            <a:r>
              <a:rPr lang="en-US" dirty="0" err="1" smtClean="0"/>
              <a:t>segmenter</a:t>
            </a:r>
            <a:r>
              <a:rPr lang="en-US" dirty="0" smtClean="0"/>
              <a:t>, instance </a:t>
            </a:r>
            <a:r>
              <a:rPr lang="en-US" dirty="0" err="1" smtClean="0"/>
              <a:t>segmenter</a:t>
            </a:r>
            <a:endParaRPr lang="en-US" dirty="0"/>
          </a:p>
        </p:txBody>
      </p:sp>
      <p:pic>
        <p:nvPicPr>
          <p:cNvPr id="5" name="Picture 4"/>
          <p:cNvPicPr>
            <a:picLocks noChangeAspect="1"/>
          </p:cNvPicPr>
          <p:nvPr/>
        </p:nvPicPr>
        <p:blipFill>
          <a:blip r:embed="rId2"/>
          <a:stretch>
            <a:fillRect/>
          </a:stretch>
        </p:blipFill>
        <p:spPr>
          <a:xfrm>
            <a:off x="2209800" y="4940050"/>
            <a:ext cx="5326200" cy="1759122"/>
          </a:xfrm>
          <a:prstGeom prst="rect">
            <a:avLst/>
          </a:prstGeom>
        </p:spPr>
      </p:pic>
      <p:pic>
        <p:nvPicPr>
          <p:cNvPr id="6" name="Picture 5"/>
          <p:cNvPicPr>
            <a:picLocks noChangeAspect="1"/>
          </p:cNvPicPr>
          <p:nvPr/>
        </p:nvPicPr>
        <p:blipFill>
          <a:blip r:embed="rId3"/>
          <a:stretch>
            <a:fillRect/>
          </a:stretch>
        </p:blipFill>
        <p:spPr>
          <a:xfrm>
            <a:off x="914400" y="1371600"/>
            <a:ext cx="7570201" cy="1754067"/>
          </a:xfrm>
          <a:prstGeom prst="rect">
            <a:avLst/>
          </a:prstGeom>
        </p:spPr>
      </p:pic>
      <p:pic>
        <p:nvPicPr>
          <p:cNvPr id="7" name="Picture 6"/>
          <p:cNvPicPr>
            <a:picLocks noChangeAspect="1"/>
          </p:cNvPicPr>
          <p:nvPr/>
        </p:nvPicPr>
        <p:blipFill>
          <a:blip r:embed="rId4"/>
          <a:stretch>
            <a:fillRect/>
          </a:stretch>
        </p:blipFill>
        <p:spPr>
          <a:xfrm>
            <a:off x="457200" y="3352800"/>
            <a:ext cx="8524801" cy="1604667"/>
          </a:xfrm>
          <a:prstGeom prst="rect">
            <a:avLst/>
          </a:prstGeom>
        </p:spPr>
      </p:pic>
    </p:spTree>
    <p:extLst>
      <p:ext uri="{BB962C8B-B14F-4D97-AF65-F5344CB8AC3E}">
        <p14:creationId xmlns:p14="http://schemas.microsoft.com/office/powerpoint/2010/main" val="274554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detections and instance segmentations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9600" y="1122635"/>
            <a:ext cx="3219000" cy="2180134"/>
          </a:xfrm>
          <a:prstGeom prst="rect">
            <a:avLst/>
          </a:prstGeom>
        </p:spPr>
      </p:pic>
      <p:pic>
        <p:nvPicPr>
          <p:cNvPr id="6" name="Picture 5"/>
          <p:cNvPicPr>
            <a:picLocks noChangeAspect="1"/>
          </p:cNvPicPr>
          <p:nvPr/>
        </p:nvPicPr>
        <p:blipFill>
          <a:blip r:embed="rId3"/>
          <a:stretch>
            <a:fillRect/>
          </a:stretch>
        </p:blipFill>
        <p:spPr>
          <a:xfrm>
            <a:off x="609600" y="3888333"/>
            <a:ext cx="3241200" cy="2163534"/>
          </a:xfrm>
          <a:prstGeom prst="rect">
            <a:avLst/>
          </a:prstGeom>
        </p:spPr>
      </p:pic>
      <p:pic>
        <p:nvPicPr>
          <p:cNvPr id="7" name="Picture 6"/>
          <p:cNvPicPr>
            <a:picLocks noChangeAspect="1"/>
          </p:cNvPicPr>
          <p:nvPr/>
        </p:nvPicPr>
        <p:blipFill>
          <a:blip r:embed="rId4"/>
          <a:stretch>
            <a:fillRect/>
          </a:stretch>
        </p:blipFill>
        <p:spPr>
          <a:xfrm>
            <a:off x="4459663" y="4191000"/>
            <a:ext cx="3219000" cy="2135867"/>
          </a:xfrm>
          <a:prstGeom prst="rect">
            <a:avLst/>
          </a:prstGeom>
        </p:spPr>
      </p:pic>
      <p:pic>
        <p:nvPicPr>
          <p:cNvPr id="9" name="Picture 8"/>
          <p:cNvPicPr>
            <a:picLocks noChangeAspect="1"/>
          </p:cNvPicPr>
          <p:nvPr/>
        </p:nvPicPr>
        <p:blipFill>
          <a:blip r:embed="rId5"/>
          <a:stretch>
            <a:fillRect/>
          </a:stretch>
        </p:blipFill>
        <p:spPr>
          <a:xfrm>
            <a:off x="4481434" y="678999"/>
            <a:ext cx="3241200" cy="3209334"/>
          </a:xfrm>
          <a:prstGeom prst="rect">
            <a:avLst/>
          </a:prstGeom>
        </p:spPr>
      </p:pic>
    </p:spTree>
    <p:extLst>
      <p:ext uri="{BB962C8B-B14F-4D97-AF65-F5344CB8AC3E}">
        <p14:creationId xmlns:p14="http://schemas.microsoft.com/office/powerpoint/2010/main" val="3137655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for Detection</a:t>
            </a:r>
            <a:endParaRPr lang="en-US" dirty="0"/>
          </a:p>
        </p:txBody>
      </p:sp>
      <p:sp>
        <p:nvSpPr>
          <p:cNvPr id="3" name="Content Placeholder 2"/>
          <p:cNvSpPr>
            <a:spLocks noGrp="1"/>
          </p:cNvSpPr>
          <p:nvPr>
            <p:ph idx="1"/>
          </p:nvPr>
        </p:nvSpPr>
        <p:spPr>
          <a:xfrm>
            <a:off x="304800" y="1042024"/>
            <a:ext cx="2971800" cy="5294243"/>
          </a:xfrm>
        </p:spPr>
        <p:txBody>
          <a:bodyPr>
            <a:noAutofit/>
          </a:bodyPr>
          <a:lstStyle/>
          <a:p>
            <a:r>
              <a:rPr lang="en-US" sz="2400" dirty="0" smtClean="0"/>
              <a:t>Classifier network produces a set of feature maps</a:t>
            </a:r>
          </a:p>
          <a:p>
            <a:pPr marL="0" indent="0">
              <a:buNone/>
            </a:pPr>
            <a:endParaRPr lang="en-US" sz="800" dirty="0" smtClean="0"/>
          </a:p>
          <a:p>
            <a:r>
              <a:rPr lang="en-US" sz="2400" dirty="0" smtClean="0"/>
              <a:t>Each cell proposes bounding boxes that might be objects</a:t>
            </a:r>
          </a:p>
          <a:p>
            <a:pPr marL="0" indent="0">
              <a:buNone/>
            </a:pPr>
            <a:endParaRPr lang="en-US" sz="800" dirty="0" smtClean="0"/>
          </a:p>
          <a:p>
            <a:r>
              <a:rPr lang="en-US" sz="2400" dirty="0" smtClean="0"/>
              <a:t>Features are pooled into </a:t>
            </a:r>
            <a:r>
              <a:rPr lang="en-US" sz="2400" dirty="0" err="1" smtClean="0"/>
              <a:t>bbox</a:t>
            </a:r>
            <a:r>
              <a:rPr lang="en-US" sz="2400" dirty="0" smtClean="0"/>
              <a:t> regions and classified into object categories or background</a:t>
            </a:r>
            <a:endParaRPr lang="en-US" sz="2400" dirty="0"/>
          </a:p>
        </p:txBody>
      </p:sp>
      <p:pic>
        <p:nvPicPr>
          <p:cNvPr id="4" name="Picture 3"/>
          <p:cNvPicPr>
            <a:picLocks noChangeAspect="1"/>
          </p:cNvPicPr>
          <p:nvPr/>
        </p:nvPicPr>
        <p:blipFill>
          <a:blip r:embed="rId2"/>
          <a:stretch>
            <a:fillRect/>
          </a:stretch>
        </p:blipFill>
        <p:spPr>
          <a:xfrm>
            <a:off x="3394422" y="1061759"/>
            <a:ext cx="5749578" cy="5486400"/>
          </a:xfrm>
          <a:prstGeom prst="rect">
            <a:avLst/>
          </a:prstGeom>
        </p:spPr>
      </p:pic>
      <p:sp>
        <p:nvSpPr>
          <p:cNvPr id="6" name="TextBox 5"/>
          <p:cNvSpPr txBox="1"/>
          <p:nvPr/>
        </p:nvSpPr>
        <p:spPr>
          <a:xfrm>
            <a:off x="5410200" y="6510852"/>
            <a:ext cx="3429144" cy="369332"/>
          </a:xfrm>
          <a:prstGeom prst="rect">
            <a:avLst/>
          </a:prstGeom>
          <a:noFill/>
        </p:spPr>
        <p:txBody>
          <a:bodyPr wrap="none" rtlCol="0">
            <a:spAutoFit/>
          </a:bodyPr>
          <a:lstStyle/>
          <a:p>
            <a:r>
              <a:rPr lang="en-US" dirty="0" smtClean="0"/>
              <a:t>Faster R-CNN (Ren et al. 2016)</a:t>
            </a:r>
            <a:endParaRPr lang="en-US" dirty="0"/>
          </a:p>
        </p:txBody>
      </p:sp>
    </p:spTree>
    <p:extLst>
      <p:ext uri="{BB962C8B-B14F-4D97-AF65-F5344CB8AC3E}">
        <p14:creationId xmlns:p14="http://schemas.microsoft.com/office/powerpoint/2010/main" val="2943428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6200" y="1676400"/>
            <a:ext cx="5734409" cy="3754934"/>
          </a:xfrm>
          <a:prstGeom prst="rect">
            <a:avLst/>
          </a:prstGeom>
        </p:spPr>
      </p:pic>
      <p:pic>
        <p:nvPicPr>
          <p:cNvPr id="6" name="Picture 5"/>
          <p:cNvPicPr>
            <a:picLocks noChangeAspect="1"/>
          </p:cNvPicPr>
          <p:nvPr/>
        </p:nvPicPr>
        <p:blipFill>
          <a:blip r:embed="rId3"/>
          <a:stretch>
            <a:fillRect/>
          </a:stretch>
        </p:blipFill>
        <p:spPr>
          <a:xfrm>
            <a:off x="5841840" y="817633"/>
            <a:ext cx="3241200" cy="5472467"/>
          </a:xfrm>
          <a:prstGeom prst="rect">
            <a:avLst/>
          </a:prstGeom>
        </p:spPr>
      </p:pic>
    </p:spTree>
    <p:extLst>
      <p:ext uri="{BB962C8B-B14F-4D97-AF65-F5344CB8AC3E}">
        <p14:creationId xmlns:p14="http://schemas.microsoft.com/office/powerpoint/2010/main" val="3265925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keypoint</a:t>
            </a:r>
            <a:r>
              <a:rPr lang="en-US" dirty="0" smtClean="0"/>
              <a:t> detections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600200"/>
            <a:ext cx="9263691" cy="4212768"/>
          </a:xfrm>
          <a:prstGeom prst="rect">
            <a:avLst/>
          </a:prstGeom>
        </p:spPr>
      </p:pic>
    </p:spTree>
    <p:extLst>
      <p:ext uri="{BB962C8B-B14F-4D97-AF65-F5344CB8AC3E}">
        <p14:creationId xmlns:p14="http://schemas.microsoft.com/office/powerpoint/2010/main" val="2681964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want to label every pixel?</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“Stuff” can be hard to capture with bounding boxes</a:t>
            </a:r>
            <a:endParaRPr lang="en-US" sz="2800" dirty="0"/>
          </a:p>
        </p:txBody>
      </p:sp>
      <p:pic>
        <p:nvPicPr>
          <p:cNvPr id="4" name="Picture 4" descr="Cityscapes Dataset: Example Stuttg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99" y="2000477"/>
            <a:ext cx="9027001"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81037"/>
            <a:ext cx="7010400" cy="338554"/>
          </a:xfrm>
          <a:prstGeom prst="rect">
            <a:avLst/>
          </a:prstGeom>
          <a:solidFill>
            <a:schemeClr val="bg1">
              <a:alpha val="55000"/>
            </a:schemeClr>
          </a:solidFill>
        </p:spPr>
        <p:txBody>
          <a:bodyPr wrap="square">
            <a:spAutoFit/>
          </a:bodyPr>
          <a:lstStyle/>
          <a:p>
            <a:r>
              <a:rPr lang="en-US" sz="1600" dirty="0"/>
              <a:t>https://www.cityscapes-dataset.com/examples/#fine-annotations</a:t>
            </a:r>
          </a:p>
        </p:txBody>
      </p:sp>
    </p:spTree>
    <p:extLst>
      <p:ext uri="{BB962C8B-B14F-4D97-AF65-F5344CB8AC3E}">
        <p14:creationId xmlns:p14="http://schemas.microsoft.com/office/powerpoint/2010/main" val="2208989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hlinkClick r:id="rId2"/>
              </a:rPr>
              <a:t>Fully convolutional networks for semantic segmentation</a:t>
            </a:r>
            <a:r>
              <a:rPr lang="en-US" sz="3200" dirty="0" smtClean="0"/>
              <a:t> – Long </a:t>
            </a:r>
            <a:r>
              <a:rPr lang="en-US" sz="3200" dirty="0" err="1" smtClean="0"/>
              <a:t>Shelhamer</a:t>
            </a:r>
            <a:r>
              <a:rPr lang="en-US" sz="3200" dirty="0" smtClean="0"/>
              <a:t> Darrel 2015</a:t>
            </a:r>
            <a:endParaRPr lang="en-US" sz="3200" dirty="0"/>
          </a:p>
        </p:txBody>
      </p:sp>
      <p:sp>
        <p:nvSpPr>
          <p:cNvPr id="3" name="Content Placeholder 2"/>
          <p:cNvSpPr>
            <a:spLocks noGrp="1"/>
          </p:cNvSpPr>
          <p:nvPr>
            <p:ph idx="1"/>
          </p:nvPr>
        </p:nvSpPr>
        <p:spPr>
          <a:xfrm>
            <a:off x="470262" y="1295400"/>
            <a:ext cx="3261395" cy="5135563"/>
          </a:xfrm>
        </p:spPr>
        <p:txBody>
          <a:bodyPr>
            <a:normAutofit fontScale="77500" lnSpcReduction="20000"/>
          </a:bodyPr>
          <a:lstStyle/>
          <a:p>
            <a:r>
              <a:rPr lang="en-US" dirty="0" smtClean="0"/>
              <a:t>Use network trained for classification as pre-trained network for pixel labeling</a:t>
            </a:r>
          </a:p>
          <a:p>
            <a:endParaRPr lang="en-US" dirty="0" smtClean="0"/>
          </a:p>
          <a:p>
            <a:r>
              <a:rPr lang="en-US" dirty="0" smtClean="0"/>
              <a:t>Convert fully connected layers into convolutions</a:t>
            </a:r>
          </a:p>
          <a:p>
            <a:endParaRPr lang="en-US" dirty="0" smtClean="0"/>
          </a:p>
          <a:p>
            <a:r>
              <a:rPr lang="en-US" dirty="0" smtClean="0"/>
              <a:t>Add features from earlier conv layers to improve resolution</a:t>
            </a:r>
          </a:p>
          <a:p>
            <a:endParaRPr lang="en-US" dirty="0" smtClean="0"/>
          </a:p>
          <a:p>
            <a:r>
              <a:rPr lang="en-US" dirty="0" smtClean="0"/>
              <a:t>Fine-tune for pixel labeling task</a:t>
            </a:r>
          </a:p>
          <a:p>
            <a:endParaRPr lang="en-US" dirty="0"/>
          </a:p>
        </p:txBody>
      </p:sp>
      <p:pic>
        <p:nvPicPr>
          <p:cNvPr id="4" name="Picture 3"/>
          <p:cNvPicPr>
            <a:picLocks noChangeAspect="1"/>
          </p:cNvPicPr>
          <p:nvPr/>
        </p:nvPicPr>
        <p:blipFill>
          <a:blip r:embed="rId3"/>
          <a:stretch>
            <a:fillRect/>
          </a:stretch>
        </p:blipFill>
        <p:spPr>
          <a:xfrm>
            <a:off x="3731658" y="4162659"/>
            <a:ext cx="5064181" cy="2538409"/>
          </a:xfrm>
          <a:prstGeom prst="rect">
            <a:avLst/>
          </a:prstGeom>
        </p:spPr>
      </p:pic>
      <p:pic>
        <p:nvPicPr>
          <p:cNvPr id="5" name="Picture 4"/>
          <p:cNvPicPr>
            <a:picLocks noChangeAspect="1"/>
          </p:cNvPicPr>
          <p:nvPr/>
        </p:nvPicPr>
        <p:blipFill rotWithShape="1">
          <a:blip r:embed="rId4"/>
          <a:srcRect r="2557"/>
          <a:stretch/>
        </p:blipFill>
        <p:spPr>
          <a:xfrm>
            <a:off x="3977748" y="1023257"/>
            <a:ext cx="4572000" cy="2564497"/>
          </a:xfrm>
          <a:prstGeom prst="rect">
            <a:avLst/>
          </a:prstGeom>
        </p:spPr>
      </p:pic>
      <p:sp>
        <p:nvSpPr>
          <p:cNvPr id="6" name="TextBox 5"/>
          <p:cNvSpPr txBox="1"/>
          <p:nvPr/>
        </p:nvSpPr>
        <p:spPr>
          <a:xfrm>
            <a:off x="4114800" y="3472078"/>
            <a:ext cx="1069524" cy="369332"/>
          </a:xfrm>
          <a:prstGeom prst="rect">
            <a:avLst/>
          </a:prstGeom>
          <a:noFill/>
        </p:spPr>
        <p:txBody>
          <a:bodyPr wrap="none" rtlCol="0">
            <a:spAutoFit/>
          </a:bodyPr>
          <a:lstStyle/>
          <a:p>
            <a:r>
              <a:rPr lang="en-US" dirty="0" smtClean="0"/>
              <a:t>500x500</a:t>
            </a:r>
            <a:endParaRPr lang="en-US" dirty="0"/>
          </a:p>
        </p:txBody>
      </p:sp>
      <p:sp>
        <p:nvSpPr>
          <p:cNvPr id="7" name="TextBox 6"/>
          <p:cNvSpPr txBox="1"/>
          <p:nvPr/>
        </p:nvSpPr>
        <p:spPr>
          <a:xfrm>
            <a:off x="4673511" y="1882086"/>
            <a:ext cx="1069524" cy="369332"/>
          </a:xfrm>
          <a:prstGeom prst="rect">
            <a:avLst/>
          </a:prstGeom>
          <a:noFill/>
        </p:spPr>
        <p:txBody>
          <a:bodyPr wrap="none" rtlCol="0">
            <a:spAutoFit/>
          </a:bodyPr>
          <a:lstStyle/>
          <a:p>
            <a:r>
              <a:rPr lang="en-US" dirty="0" smtClean="0"/>
              <a:t>224x224</a:t>
            </a:r>
            <a:endParaRPr lang="en-US" dirty="0"/>
          </a:p>
        </p:txBody>
      </p:sp>
    </p:spTree>
    <p:extLst>
      <p:ext uri="{BB962C8B-B14F-4D97-AF65-F5344CB8AC3E}">
        <p14:creationId xmlns:p14="http://schemas.microsoft.com/office/powerpoint/2010/main" val="7661791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convolutional” results</a:t>
            </a:r>
            <a:endParaRPr lang="en-US" dirty="0"/>
          </a:p>
        </p:txBody>
      </p:sp>
      <p:sp>
        <p:nvSpPr>
          <p:cNvPr id="3" name="Content Placeholder 2"/>
          <p:cNvSpPr>
            <a:spLocks noGrp="1"/>
          </p:cNvSpPr>
          <p:nvPr>
            <p:ph idx="1"/>
          </p:nvPr>
        </p:nvSpPr>
        <p:spPr>
          <a:xfrm>
            <a:off x="632246" y="1295400"/>
            <a:ext cx="3779520" cy="5135563"/>
          </a:xfrm>
        </p:spPr>
        <p:txBody>
          <a:bodyPr>
            <a:normAutofit fontScale="92500" lnSpcReduction="20000"/>
          </a:bodyPr>
          <a:lstStyle/>
          <a:p>
            <a:r>
              <a:rPr lang="en-US" dirty="0" smtClean="0"/>
              <a:t>Takes advantage of pre-training from classification</a:t>
            </a:r>
          </a:p>
          <a:p>
            <a:endParaRPr lang="en-US" dirty="0"/>
          </a:p>
          <a:p>
            <a:r>
              <a:rPr lang="en-US" dirty="0" smtClean="0"/>
              <a:t>Applied to objects and scenes (</a:t>
            </a:r>
            <a:r>
              <a:rPr lang="en-US" dirty="0" err="1" smtClean="0"/>
              <a:t>NYUd</a:t>
            </a:r>
            <a:r>
              <a:rPr lang="en-US" dirty="0" smtClean="0"/>
              <a:t> v2)</a:t>
            </a:r>
          </a:p>
          <a:p>
            <a:endParaRPr lang="en-US" dirty="0" smtClean="0"/>
          </a:p>
          <a:p>
            <a:r>
              <a:rPr lang="en-US" dirty="0" smtClean="0"/>
              <a:t>But feature pooling reduces spatial sensitivity and resolution</a:t>
            </a:r>
            <a:endParaRPr lang="en-US" dirty="0"/>
          </a:p>
        </p:txBody>
      </p:sp>
      <p:pic>
        <p:nvPicPr>
          <p:cNvPr id="4" name="Picture 3"/>
          <p:cNvPicPr>
            <a:picLocks noChangeAspect="1"/>
          </p:cNvPicPr>
          <p:nvPr/>
        </p:nvPicPr>
        <p:blipFill>
          <a:blip r:embed="rId2"/>
          <a:stretch>
            <a:fillRect/>
          </a:stretch>
        </p:blipFill>
        <p:spPr>
          <a:xfrm>
            <a:off x="4416120" y="1905000"/>
            <a:ext cx="4240200" cy="3663067"/>
          </a:xfrm>
          <a:prstGeom prst="rect">
            <a:avLst/>
          </a:prstGeom>
        </p:spPr>
      </p:pic>
    </p:spTree>
    <p:extLst>
      <p:ext uri="{BB962C8B-B14F-4D97-AF65-F5344CB8AC3E}">
        <p14:creationId xmlns:p14="http://schemas.microsoft.com/office/powerpoint/2010/main" val="15484416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Dilated Convolutions</a:t>
            </a:r>
            <a:r>
              <a:rPr lang="en-US" dirty="0" smtClean="0"/>
              <a:t> – Yu Kolton 2016</a:t>
            </a:r>
            <a:endParaRPr lang="en-US" dirty="0"/>
          </a:p>
        </p:txBody>
      </p:sp>
      <p:sp>
        <p:nvSpPr>
          <p:cNvPr id="3" name="Content Placeholder 2"/>
          <p:cNvSpPr>
            <a:spLocks noGrp="1"/>
          </p:cNvSpPr>
          <p:nvPr>
            <p:ph idx="1"/>
          </p:nvPr>
        </p:nvSpPr>
        <p:spPr>
          <a:xfrm>
            <a:off x="457200" y="990600"/>
            <a:ext cx="3733800" cy="5135563"/>
          </a:xfrm>
        </p:spPr>
        <p:txBody>
          <a:bodyPr>
            <a:normAutofit fontScale="92500" lnSpcReduction="20000"/>
          </a:bodyPr>
          <a:lstStyle/>
          <a:p>
            <a:r>
              <a:rPr lang="en-US" dirty="0" smtClean="0"/>
              <a:t>Replacing last two pooling layers with “dilated convolution” that filters a sparse 3x3 grid of pixels</a:t>
            </a:r>
          </a:p>
          <a:p>
            <a:endParaRPr lang="en-US" dirty="0" smtClean="0"/>
          </a:p>
          <a:p>
            <a:r>
              <a:rPr lang="en-US" dirty="0" smtClean="0"/>
              <a:t>Enables large receptive field with few parameters </a:t>
            </a:r>
          </a:p>
          <a:p>
            <a:endParaRPr lang="en-US" dirty="0"/>
          </a:p>
          <a:p>
            <a:r>
              <a:rPr lang="en-US" dirty="0" smtClean="0"/>
              <a:t>Improves resolution</a:t>
            </a:r>
            <a:endParaRPr lang="en-US" dirty="0"/>
          </a:p>
        </p:txBody>
      </p:sp>
      <p:pic>
        <p:nvPicPr>
          <p:cNvPr id="4" name="Picture 3"/>
          <p:cNvPicPr>
            <a:picLocks noChangeAspect="1"/>
          </p:cNvPicPr>
          <p:nvPr/>
        </p:nvPicPr>
        <p:blipFill>
          <a:blip r:embed="rId3"/>
          <a:stretch>
            <a:fillRect/>
          </a:stretch>
        </p:blipFill>
        <p:spPr>
          <a:xfrm>
            <a:off x="4343400" y="990600"/>
            <a:ext cx="4528800" cy="1466334"/>
          </a:xfrm>
          <a:prstGeom prst="rect">
            <a:avLst/>
          </a:prstGeom>
        </p:spPr>
      </p:pic>
      <p:pic>
        <p:nvPicPr>
          <p:cNvPr id="5" name="Picture 4"/>
          <p:cNvPicPr>
            <a:picLocks noChangeAspect="1"/>
          </p:cNvPicPr>
          <p:nvPr/>
        </p:nvPicPr>
        <p:blipFill>
          <a:blip r:embed="rId4"/>
          <a:stretch>
            <a:fillRect/>
          </a:stretch>
        </p:blipFill>
        <p:spPr>
          <a:xfrm>
            <a:off x="4430503" y="2533134"/>
            <a:ext cx="4284600" cy="4122334"/>
          </a:xfrm>
          <a:prstGeom prst="rect">
            <a:avLst/>
          </a:prstGeom>
        </p:spPr>
      </p:pic>
    </p:spTree>
    <p:extLst>
      <p:ext uri="{BB962C8B-B14F-4D97-AF65-F5344CB8AC3E}">
        <p14:creationId xmlns:p14="http://schemas.microsoft.com/office/powerpoint/2010/main" val="2371668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Dilated Convolutions results</a:t>
            </a:r>
            <a:endParaRPr lang="en-US" dirty="0"/>
          </a:p>
        </p:txBody>
      </p:sp>
      <p:pic>
        <p:nvPicPr>
          <p:cNvPr id="4" name="Picture 3"/>
          <p:cNvPicPr>
            <a:picLocks noChangeAspect="1"/>
          </p:cNvPicPr>
          <p:nvPr/>
        </p:nvPicPr>
        <p:blipFill>
          <a:blip r:embed="rId2"/>
          <a:stretch>
            <a:fillRect/>
          </a:stretch>
        </p:blipFill>
        <p:spPr>
          <a:xfrm>
            <a:off x="1111190" y="5247800"/>
            <a:ext cx="6815401" cy="1610200"/>
          </a:xfrm>
          <a:prstGeom prst="rect">
            <a:avLst/>
          </a:prstGeom>
        </p:spPr>
      </p:pic>
      <p:pic>
        <p:nvPicPr>
          <p:cNvPr id="5" name="Picture 4"/>
          <p:cNvPicPr>
            <a:picLocks noChangeAspect="1"/>
          </p:cNvPicPr>
          <p:nvPr/>
        </p:nvPicPr>
        <p:blipFill>
          <a:blip r:embed="rId3"/>
          <a:stretch>
            <a:fillRect/>
          </a:stretch>
        </p:blipFill>
        <p:spPr>
          <a:xfrm>
            <a:off x="1742182" y="727171"/>
            <a:ext cx="5659635" cy="4520629"/>
          </a:xfrm>
          <a:prstGeom prst="rect">
            <a:avLst/>
          </a:prstGeom>
        </p:spPr>
      </p:pic>
    </p:spTree>
    <p:extLst>
      <p:ext uri="{BB962C8B-B14F-4D97-AF65-F5344CB8AC3E}">
        <p14:creationId xmlns:p14="http://schemas.microsoft.com/office/powerpoint/2010/main" val="1631401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dirty="0" smtClean="0"/>
              <a:t>Graphical models vs. </a:t>
            </a:r>
            <a:r>
              <a:rPr lang="en-US" dirty="0" smtClean="0"/>
              <a:t>sequential/parallel </a:t>
            </a:r>
            <a:r>
              <a:rPr lang="en-US" dirty="0" smtClean="0"/>
              <a:t>prediction</a:t>
            </a:r>
            <a:endParaRPr lang="en-US" dirty="0"/>
          </a:p>
        </p:txBody>
      </p:sp>
      <p:sp>
        <p:nvSpPr>
          <p:cNvPr id="4" name="Content Placeholder 2"/>
          <p:cNvSpPr>
            <a:spLocks noGrp="1"/>
          </p:cNvSpPr>
          <p:nvPr>
            <p:ph idx="1"/>
          </p:nvPr>
        </p:nvSpPr>
        <p:spPr>
          <a:xfrm>
            <a:off x="457200" y="1265237"/>
            <a:ext cx="8229600" cy="5135563"/>
          </a:xfrm>
        </p:spPr>
        <p:txBody>
          <a:bodyPr>
            <a:normAutofit lnSpcReduction="10000"/>
          </a:bodyPr>
          <a:lstStyle/>
          <a:p>
            <a:endParaRPr lang="en-US" dirty="0"/>
          </a:p>
          <a:p>
            <a:r>
              <a:rPr lang="en-US" dirty="0" smtClean="0"/>
              <a:t>Advantages of BP/</a:t>
            </a:r>
            <a:r>
              <a:rPr lang="en-US" dirty="0" err="1" smtClean="0"/>
              <a:t>graphcut</a:t>
            </a:r>
            <a:r>
              <a:rPr lang="en-US" dirty="0" smtClean="0"/>
              <a:t>/</a:t>
            </a:r>
            <a:r>
              <a:rPr lang="en-US" dirty="0" err="1" smtClean="0"/>
              <a:t>etc</a:t>
            </a:r>
            <a:endParaRPr lang="en-US" dirty="0" smtClean="0"/>
          </a:p>
          <a:p>
            <a:pPr lvl="1"/>
            <a:r>
              <a:rPr lang="en-US" dirty="0" smtClean="0"/>
              <a:t>Elegant</a:t>
            </a:r>
          </a:p>
          <a:p>
            <a:pPr lvl="1"/>
            <a:r>
              <a:rPr lang="en-US" dirty="0" smtClean="0"/>
              <a:t>Relations are explicitly modeled</a:t>
            </a:r>
          </a:p>
          <a:p>
            <a:pPr lvl="1"/>
            <a:r>
              <a:rPr lang="en-US" dirty="0" smtClean="0"/>
              <a:t>Exact inference in some </a:t>
            </a:r>
            <a:r>
              <a:rPr lang="en-US" dirty="0" smtClean="0"/>
              <a:t>cases</a:t>
            </a:r>
          </a:p>
          <a:p>
            <a:pPr lvl="1"/>
            <a:endParaRPr lang="en-US" dirty="0"/>
          </a:p>
          <a:p>
            <a:r>
              <a:rPr lang="en-US" dirty="0"/>
              <a:t>Advantages of sequential/parallel prediction</a:t>
            </a:r>
          </a:p>
          <a:p>
            <a:pPr lvl="1"/>
            <a:r>
              <a:rPr lang="en-US" dirty="0"/>
              <a:t>Simple procedures for training and inference</a:t>
            </a:r>
          </a:p>
          <a:p>
            <a:pPr lvl="1"/>
            <a:r>
              <a:rPr lang="en-US" dirty="0"/>
              <a:t>Learns how much to rely on each prediction</a:t>
            </a:r>
          </a:p>
          <a:p>
            <a:pPr lvl="1"/>
            <a:r>
              <a:rPr lang="en-US" dirty="0"/>
              <a:t>Can model very complex relations</a:t>
            </a:r>
          </a:p>
          <a:p>
            <a:endParaRPr lang="en-US" dirty="0"/>
          </a:p>
        </p:txBody>
      </p:sp>
    </p:spTree>
    <p:extLst>
      <p:ext uri="{BB962C8B-B14F-4D97-AF65-F5344CB8AC3E}">
        <p14:creationId xmlns:p14="http://schemas.microsoft.com/office/powerpoint/2010/main" val="681377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09600" y="0"/>
            <a:ext cx="8229600" cy="914400"/>
          </a:xfrm>
        </p:spPr>
        <p:txBody>
          <a:bodyPr/>
          <a:lstStyle/>
          <a:p>
            <a:r>
              <a:rPr lang="en-US" dirty="0" smtClean="0"/>
              <a:t>Things to remember</a:t>
            </a:r>
          </a:p>
        </p:txBody>
      </p:sp>
      <p:sp>
        <p:nvSpPr>
          <p:cNvPr id="3" name="Content Placeholder 2"/>
          <p:cNvSpPr>
            <a:spLocks noGrp="1"/>
          </p:cNvSpPr>
          <p:nvPr>
            <p:ph idx="1"/>
          </p:nvPr>
        </p:nvSpPr>
        <p:spPr>
          <a:xfrm>
            <a:off x="381000" y="990600"/>
            <a:ext cx="4876800" cy="5486400"/>
          </a:xfrm>
        </p:spPr>
        <p:txBody>
          <a:bodyPr>
            <a:normAutofit fontScale="85000" lnSpcReduction="20000"/>
          </a:bodyPr>
          <a:lstStyle/>
          <a:p>
            <a:pPr>
              <a:defRPr/>
            </a:pPr>
            <a:r>
              <a:rPr lang="en-US" dirty="0"/>
              <a:t>Models can be broken down into part appearance and spatial configuration</a:t>
            </a:r>
          </a:p>
          <a:p>
            <a:pPr lvl="1">
              <a:defRPr/>
            </a:pPr>
            <a:r>
              <a:rPr lang="en-US" dirty="0"/>
              <a:t>Wide variety of models</a:t>
            </a:r>
          </a:p>
          <a:p>
            <a:pPr lvl="1">
              <a:defRPr/>
            </a:pPr>
            <a:endParaRPr lang="en-US" dirty="0"/>
          </a:p>
          <a:p>
            <a:pPr>
              <a:defRPr/>
            </a:pPr>
            <a:r>
              <a:rPr lang="en-US" dirty="0"/>
              <a:t>Efficient optimization can be tricky but usually </a:t>
            </a:r>
            <a:r>
              <a:rPr lang="en-US" dirty="0" smtClean="0"/>
              <a:t>possible</a:t>
            </a:r>
          </a:p>
          <a:p>
            <a:pPr lvl="1">
              <a:defRPr/>
            </a:pPr>
            <a:r>
              <a:rPr lang="en-US" dirty="0" smtClean="0"/>
              <a:t>Generalized distance transform is a useful trick</a:t>
            </a:r>
            <a:endParaRPr lang="en-US" dirty="0"/>
          </a:p>
          <a:p>
            <a:pPr>
              <a:defRPr/>
            </a:pPr>
            <a:endParaRPr lang="en-US" dirty="0" smtClean="0"/>
          </a:p>
          <a:p>
            <a:pPr>
              <a:defRPr/>
            </a:pPr>
            <a:r>
              <a:rPr lang="en-US" dirty="0" smtClean="0"/>
              <a:t>Rather than explicitly modeling contextual relations, can encode through features/classifiers</a:t>
            </a:r>
            <a:endParaRPr lang="en-US" dirty="0"/>
          </a:p>
        </p:txBody>
      </p:sp>
      <p:pic>
        <p:nvPicPr>
          <p:cNvPr id="54" name="Content Placeholder 7"/>
          <p:cNvPicPr>
            <a:picLocks noChangeAspect="1"/>
          </p:cNvPicPr>
          <p:nvPr/>
        </p:nvPicPr>
        <p:blipFill>
          <a:blip r:embed="rId2"/>
          <a:stretch>
            <a:fillRect/>
          </a:stretch>
        </p:blipFill>
        <p:spPr bwMode="auto">
          <a:xfrm>
            <a:off x="5334000" y="563267"/>
            <a:ext cx="3124200" cy="229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7094" y="2973226"/>
            <a:ext cx="2321506" cy="174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542334" y="4964063"/>
            <a:ext cx="3031372" cy="1519468"/>
          </a:xfrm>
          <a:prstGeom prst="rect">
            <a:avLst/>
          </a:prstGeom>
        </p:spPr>
      </p:pic>
    </p:spTree>
    <p:extLst>
      <p:ext uri="{BB962C8B-B14F-4D97-AF65-F5344CB8AC3E}">
        <p14:creationId xmlns:p14="http://schemas.microsoft.com/office/powerpoint/2010/main" val="3526853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t>Next classes</a:t>
            </a:r>
          </a:p>
        </p:txBody>
      </p:sp>
      <p:sp>
        <p:nvSpPr>
          <p:cNvPr id="73731" name="Content Placeholder 2"/>
          <p:cNvSpPr>
            <a:spLocks noGrp="1"/>
          </p:cNvSpPr>
          <p:nvPr>
            <p:ph idx="1"/>
          </p:nvPr>
        </p:nvSpPr>
        <p:spPr/>
        <p:txBody>
          <a:bodyPr/>
          <a:lstStyle/>
          <a:p>
            <a:endParaRPr lang="en-US" dirty="0" smtClean="0"/>
          </a:p>
          <a:p>
            <a:endParaRPr lang="en-US" dirty="0" smtClean="0"/>
          </a:p>
          <a:p>
            <a:r>
              <a:rPr lang="en-US" dirty="0" smtClean="0"/>
              <a:t>Tues: Object tracking with </a:t>
            </a:r>
            <a:r>
              <a:rPr lang="en-US" dirty="0" err="1" smtClean="0"/>
              <a:t>Kalman</a:t>
            </a:r>
            <a:r>
              <a:rPr lang="en-US" dirty="0" smtClean="0"/>
              <a:t> Filters</a:t>
            </a:r>
          </a:p>
          <a:p>
            <a:endParaRPr lang="en-US" dirty="0" smtClean="0"/>
          </a:p>
          <a:p>
            <a:r>
              <a:rPr lang="en-US" dirty="0" smtClean="0"/>
              <a:t>Thurs: Action Recognition</a:t>
            </a:r>
          </a:p>
          <a:p>
            <a:endParaRPr lang="en-US" dirty="0" smtClean="0"/>
          </a:p>
          <a:p>
            <a:pPr marL="0" indent="0">
              <a:buNone/>
            </a:pPr>
            <a:endParaRPr lang="en-US" dirty="0" smtClean="0"/>
          </a:p>
        </p:txBody>
      </p:sp>
    </p:spTree>
    <p:extLst>
      <p:ext uri="{BB962C8B-B14F-4D97-AF65-F5344CB8AC3E}">
        <p14:creationId xmlns:p14="http://schemas.microsoft.com/office/powerpoint/2010/main" val="3954024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O</a:t>
            </a:r>
            <a:r>
              <a:rPr lang="en-US" dirty="0" smtClean="0"/>
              <a:t>bject bounding box detections</a:t>
            </a:r>
            <a:endParaRPr lang="en-US" dirty="0" smtClean="0"/>
          </a:p>
        </p:txBody>
      </p:sp>
      <p:pic>
        <p:nvPicPr>
          <p:cNvPr id="3" name="Picture 2"/>
          <p:cNvPicPr>
            <a:picLocks noChangeAspect="1"/>
          </p:cNvPicPr>
          <p:nvPr/>
        </p:nvPicPr>
        <p:blipFill>
          <a:blip r:embed="rId2"/>
          <a:stretch>
            <a:fillRect/>
          </a:stretch>
        </p:blipFill>
        <p:spPr>
          <a:xfrm>
            <a:off x="409499" y="1190766"/>
            <a:ext cx="8325001" cy="4476467"/>
          </a:xfrm>
          <a:prstGeom prst="rect">
            <a:avLst/>
          </a:prstGeom>
        </p:spPr>
      </p:pic>
      <p:sp>
        <p:nvSpPr>
          <p:cNvPr id="4" name="TextBox 3"/>
          <p:cNvSpPr txBox="1"/>
          <p:nvPr/>
        </p:nvSpPr>
        <p:spPr>
          <a:xfrm>
            <a:off x="409499" y="6400800"/>
            <a:ext cx="2685351" cy="369332"/>
          </a:xfrm>
          <a:prstGeom prst="rect">
            <a:avLst/>
          </a:prstGeom>
          <a:noFill/>
        </p:spPr>
        <p:txBody>
          <a:bodyPr wrap="none" rtlCol="0">
            <a:spAutoFit/>
          </a:bodyPr>
          <a:lstStyle/>
          <a:p>
            <a:r>
              <a:rPr lang="en-US" dirty="0" smtClean="0"/>
              <a:t>Faster RCNN detections</a:t>
            </a:r>
            <a:endParaRPr lang="en-US" dirty="0"/>
          </a:p>
        </p:txBody>
      </p:sp>
    </p:spTree>
    <p:extLst>
      <p:ext uri="{BB962C8B-B14F-4D97-AF65-F5344CB8AC3E}">
        <p14:creationId xmlns:p14="http://schemas.microsoft.com/office/powerpoint/2010/main" val="1585927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endParaRPr lang="en-US" dirty="0" smtClean="0"/>
          </a:p>
          <a:p>
            <a:r>
              <a:rPr lang="en-US" dirty="0" smtClean="0"/>
              <a:t>Object part models</a:t>
            </a:r>
          </a:p>
          <a:p>
            <a:endParaRPr lang="en-US" dirty="0"/>
          </a:p>
          <a:p>
            <a:r>
              <a:rPr lang="en-US" dirty="0" smtClean="0"/>
              <a:t>Pixel labeling</a:t>
            </a:r>
            <a:endParaRPr lang="en-US" dirty="0"/>
          </a:p>
        </p:txBody>
      </p:sp>
    </p:spTree>
    <p:extLst>
      <p:ext uri="{BB962C8B-B14F-4D97-AF65-F5344CB8AC3E}">
        <p14:creationId xmlns:p14="http://schemas.microsoft.com/office/powerpoint/2010/main" val="2657375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a:t>
            </a:r>
            <a:r>
              <a:rPr lang="en-US" dirty="0" err="1" smtClean="0"/>
              <a:t>keypoint</a:t>
            </a:r>
            <a:r>
              <a:rPr lang="en-US" dirty="0" smtClean="0"/>
              <a:t> Prediction</a:t>
            </a:r>
            <a:endParaRPr lang="en-US" dirty="0"/>
          </a:p>
        </p:txBody>
      </p:sp>
      <p:sp>
        <p:nvSpPr>
          <p:cNvPr id="3" name="Content Placeholder 2"/>
          <p:cNvSpPr>
            <a:spLocks noGrp="1"/>
          </p:cNvSpPr>
          <p:nvPr>
            <p:ph idx="1"/>
          </p:nvPr>
        </p:nvSpPr>
        <p:spPr/>
        <p:txBody>
          <a:bodyPr/>
          <a:lstStyle/>
          <a:p>
            <a:endParaRPr lang="en-US"/>
          </a:p>
        </p:txBody>
      </p:sp>
      <p:pic>
        <p:nvPicPr>
          <p:cNvPr id="4098" name="Picture 2" descr="http://mscoco.org/static/images/keypoints-challenge20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72" y="1828800"/>
            <a:ext cx="8459056" cy="396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477000"/>
            <a:ext cx="5519460" cy="369332"/>
          </a:xfrm>
          <a:prstGeom prst="rect">
            <a:avLst/>
          </a:prstGeom>
          <a:noFill/>
        </p:spPr>
        <p:txBody>
          <a:bodyPr wrap="none" rtlCol="0">
            <a:spAutoFit/>
          </a:bodyPr>
          <a:lstStyle/>
          <a:p>
            <a:r>
              <a:rPr lang="en-US" dirty="0">
                <a:hlinkClick r:id="rId3"/>
              </a:rPr>
              <a:t>http://mscoco.org/dataset/#</a:t>
            </a:r>
            <a:r>
              <a:rPr lang="en-US" dirty="0" smtClean="0">
                <a:hlinkClick r:id="rId3"/>
              </a:rPr>
              <a:t>keypoints-challenge2016</a:t>
            </a:r>
            <a:endParaRPr lang="en-US" dirty="0"/>
          </a:p>
        </p:txBody>
      </p:sp>
    </p:spTree>
    <p:extLst>
      <p:ext uri="{BB962C8B-B14F-4D97-AF65-F5344CB8AC3E}">
        <p14:creationId xmlns:p14="http://schemas.microsoft.com/office/powerpoint/2010/main" val="241834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a:t>
            </a:r>
            <a:endParaRPr lang="en-US" dirty="0"/>
          </a:p>
        </p:txBody>
      </p:sp>
      <p:pic>
        <p:nvPicPr>
          <p:cNvPr id="5122" name="Picture 2" descr="http://mscoco.org/static/images/detections-challenge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024464"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6" y="3048000"/>
            <a:ext cx="5638800" cy="369332"/>
          </a:xfrm>
          <a:prstGeom prst="rect">
            <a:avLst/>
          </a:prstGeom>
        </p:spPr>
        <p:txBody>
          <a:bodyPr wrap="square">
            <a:spAutoFit/>
          </a:bodyPr>
          <a:lstStyle/>
          <a:p>
            <a:r>
              <a:rPr lang="en-US" dirty="0"/>
              <a:t>http://</a:t>
            </a:r>
            <a:r>
              <a:rPr lang="en-US" dirty="0" smtClean="0"/>
              <a:t>mscoco.org/dataset</a:t>
            </a:r>
            <a:r>
              <a:rPr lang="en-US" dirty="0"/>
              <a:t>/#detections-challenge2016</a:t>
            </a:r>
          </a:p>
        </p:txBody>
      </p:sp>
      <p:pic>
        <p:nvPicPr>
          <p:cNvPr id="5124" name="Picture 4" descr="Cityscapes Dataset: Example Stuttg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690158"/>
            <a:ext cx="6248400" cy="31119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33035" y="6432774"/>
            <a:ext cx="7010400" cy="338554"/>
          </a:xfrm>
          <a:prstGeom prst="rect">
            <a:avLst/>
          </a:prstGeom>
          <a:solidFill>
            <a:schemeClr val="bg1">
              <a:alpha val="55000"/>
            </a:schemeClr>
          </a:solidFill>
        </p:spPr>
        <p:txBody>
          <a:bodyPr wrap="square">
            <a:spAutoFit/>
          </a:bodyPr>
          <a:lstStyle/>
          <a:p>
            <a:r>
              <a:rPr lang="en-US" sz="1600" dirty="0"/>
              <a:t>https://www.cityscapes-dataset.com/examples/#fine-annotations</a:t>
            </a:r>
          </a:p>
        </p:txBody>
      </p:sp>
    </p:spTree>
    <p:extLst>
      <p:ext uri="{BB962C8B-B14F-4D97-AF65-F5344CB8AC3E}">
        <p14:creationId xmlns:p14="http://schemas.microsoft.com/office/powerpoint/2010/main" val="878819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Segmentation</a:t>
            </a:r>
            <a:endParaRPr lang="en-US" dirty="0"/>
          </a:p>
        </p:txBody>
      </p:sp>
      <p:sp>
        <p:nvSpPr>
          <p:cNvPr id="3" name="Content Placeholder 2"/>
          <p:cNvSpPr>
            <a:spLocks noGrp="1"/>
          </p:cNvSpPr>
          <p:nvPr>
            <p:ph idx="1"/>
          </p:nvPr>
        </p:nvSpPr>
        <p:spPr/>
        <p:txBody>
          <a:bodyPr/>
          <a:lstStyle/>
          <a:p>
            <a:endParaRPr lang="en-US"/>
          </a:p>
        </p:txBody>
      </p:sp>
      <p:pic>
        <p:nvPicPr>
          <p:cNvPr id="6146" name="Picture 2" descr="http://cs.nyu.edu/~silberman/images/nyu_depth_v2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7" y="929481"/>
            <a:ext cx="8780526"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737" y="6324600"/>
            <a:ext cx="7848600" cy="369332"/>
          </a:xfrm>
          <a:prstGeom prst="rect">
            <a:avLst/>
          </a:prstGeom>
        </p:spPr>
        <p:txBody>
          <a:bodyPr wrap="square">
            <a:spAutoFit/>
          </a:bodyPr>
          <a:lstStyle/>
          <a:p>
            <a:r>
              <a:rPr lang="en-US" dirty="0"/>
              <a:t>http://cs.nyu.edu/~silberman/datasets/nyu_depth_v2.html</a:t>
            </a:r>
          </a:p>
        </p:txBody>
      </p:sp>
    </p:spTree>
    <p:extLst>
      <p:ext uri="{BB962C8B-B14F-4D97-AF65-F5344CB8AC3E}">
        <p14:creationId xmlns:p14="http://schemas.microsoft.com/office/powerpoint/2010/main" val="16472956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f(p) = \min_{q\in G} ~d(p,q)$&#10;&#10;\end{document}"/>
  <p:tag name="IGUANATEXSIZE" val="28"/>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O(N^2) \to O(N)$&#10;&#10;\end{document}"/>
  <p:tag name="IGUANATEXSIZE" val="28"/>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f(p) = \min_{q\in [1,N]} ~m(q) + d(p,q)$&#10;&#10;\end{document}"/>
  <p:tag name="IGUANATEXSIZE" val="28"/>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f(p) = \min_{q\in G} ~d(p,q)$&#10;&#10;\end{document}"/>
  <p:tag name="IGUANATEXSIZE" val="28"/>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align*}&#10;d(p,q) = \alpha ( p - q )^2 + \beta ( p - q )&#10;\end{align*}&#10;&#10;&#10;&#10;\end{document}"/>
  <p:tag name="IGUANATEXSIZE" val="28"/>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align*}&#10;d(p,q) = \alpha |p - q|&#10;\end{align*}&#10;&#10;&#10;&#10;\end{document}"/>
  <p:tag name="IGUANATEXSIZE" val="28"/>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align*}&#10;d(p,q) = \min (d_1(p,q), d_2(p,q))&#10;\end{align*}&#10;&#10;&#10;&#10;\end{document}"/>
  <p:tag name="IGUANATEXSIZE" val="28"/>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align*}&#10;d_\tau(p,q) =  \left\{ \begin{array}{lr} d(p,q) &amp;: |p-q|&lt;\tau \\ &#10;                     \infty  &amp;: |p-q| \geq \tau &#10;                     \end{array}&#10;               \right.&#10;\end{align*}&#10;&#10;&#10;&#10;\end{document}"/>
  <p:tag name="IGUANATEXSIZE" val="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49471</TotalTime>
  <Words>1288</Words>
  <Application>Microsoft Office PowerPoint</Application>
  <PresentationFormat>On-screen Show (4:3)</PresentationFormat>
  <Paragraphs>252</Paragraphs>
  <Slides>49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Office Theme</vt:lpstr>
      <vt:lpstr>Part Models and Pixel Labeling</vt:lpstr>
      <vt:lpstr>Influential Works in Detection</vt:lpstr>
      <vt:lpstr>CNN (Deep Learning) for Classification</vt:lpstr>
      <vt:lpstr>CNN for Detection</vt:lpstr>
      <vt:lpstr>Object bounding box detections</vt:lpstr>
      <vt:lpstr>Today’s class</vt:lpstr>
      <vt:lpstr>Part/keypoint Prediction</vt:lpstr>
      <vt:lpstr>Semantic Segmentation</vt:lpstr>
      <vt:lpstr>Semantic Segmentation</vt:lpstr>
      <vt:lpstr>Deformable objects</vt:lpstr>
      <vt:lpstr>Deformable objects</vt:lpstr>
      <vt:lpstr>Compositional objects</vt:lpstr>
      <vt:lpstr>Parts-based Models</vt:lpstr>
      <vt:lpstr>How to model spatial relations?</vt:lpstr>
      <vt:lpstr>How to model spatial relations?</vt:lpstr>
      <vt:lpstr>How to model spatial relations?</vt:lpstr>
      <vt:lpstr>How to model spatial relations?</vt:lpstr>
      <vt:lpstr>How to model spatial relations?</vt:lpstr>
      <vt:lpstr>Pictorial Structures Model</vt:lpstr>
      <vt:lpstr>Pictorial Structures Model</vt:lpstr>
      <vt:lpstr>Modeling the Appearance</vt:lpstr>
      <vt:lpstr>Part representation</vt:lpstr>
      <vt:lpstr>Pictorial structures model</vt:lpstr>
      <vt:lpstr>Distance Transform</vt:lpstr>
      <vt:lpstr>Distance Transform - Applications</vt:lpstr>
      <vt:lpstr>Generalized Distance Transform</vt:lpstr>
      <vt:lpstr>Results for person matching</vt:lpstr>
      <vt:lpstr>Results for person matching</vt:lpstr>
      <vt:lpstr>Enhanced pictorial structures</vt:lpstr>
      <vt:lpstr>Parts can be hard to find on their own</vt:lpstr>
      <vt:lpstr>PowerPoint Presentation</vt:lpstr>
      <vt:lpstr>Sequential structured prediction</vt:lpstr>
      <vt:lpstr>Pose machines</vt:lpstr>
      <vt:lpstr>Example results</vt:lpstr>
      <vt:lpstr>General principle</vt:lpstr>
      <vt:lpstr>One more approach: parallel structured prediction</vt:lpstr>
      <vt:lpstr>Mask R-CNN – He Gxioxari Dollar Girshick</vt:lpstr>
      <vt:lpstr>Top performing object detector, keypoint segmenter, instance segmenter</vt:lpstr>
      <vt:lpstr>Example detections and instance segmentations</vt:lpstr>
      <vt:lpstr>Example detections and instance segmentations</vt:lpstr>
      <vt:lpstr>Example keypoint detections</vt:lpstr>
      <vt:lpstr>What if you want to label every pixel?</vt:lpstr>
      <vt:lpstr>Fully convolutional networks for semantic segmentation – Long Shelhamer Darrel 2015</vt:lpstr>
      <vt:lpstr>“Fully convolutional” results</vt:lpstr>
      <vt:lpstr>Dilated Convolutions – Yu Kolton 2016</vt:lpstr>
      <vt:lpstr>Dilated Convolutions results</vt:lpstr>
      <vt:lpstr>Graphical models vs. sequential/parallel prediction</vt:lpstr>
      <vt:lpstr>Things to remember</vt:lpstr>
      <vt:lpstr>Next classes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217</cp:revision>
  <cp:lastPrinted>2012-04-10T16:19:50Z</cp:lastPrinted>
  <dcterms:created xsi:type="dcterms:W3CDTF">2009-12-16T02:55:56Z</dcterms:created>
  <dcterms:modified xsi:type="dcterms:W3CDTF">2017-04-13T15:34:43Z</dcterms:modified>
</cp:coreProperties>
</file>