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425" r:id="rId2"/>
    <p:sldId id="443" r:id="rId3"/>
    <p:sldId id="524" r:id="rId4"/>
    <p:sldId id="523" r:id="rId5"/>
    <p:sldId id="525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429" r:id="rId21"/>
    <p:sldId id="483" r:id="rId22"/>
    <p:sldId id="390" r:id="rId23"/>
    <p:sldId id="391" r:id="rId24"/>
    <p:sldId id="392" r:id="rId25"/>
    <p:sldId id="393" r:id="rId26"/>
    <p:sldId id="512" r:id="rId27"/>
    <p:sldId id="513" r:id="rId28"/>
    <p:sldId id="527" r:id="rId29"/>
    <p:sldId id="514" r:id="rId30"/>
    <p:sldId id="518" r:id="rId31"/>
    <p:sldId id="526" r:id="rId32"/>
    <p:sldId id="516" r:id="rId33"/>
    <p:sldId id="528" r:id="rId34"/>
    <p:sldId id="517" r:id="rId35"/>
    <p:sldId id="530" r:id="rId36"/>
    <p:sldId id="404" r:id="rId37"/>
    <p:sldId id="482" r:id="rId38"/>
    <p:sldId id="405" r:id="rId39"/>
    <p:sldId id="406" r:id="rId40"/>
    <p:sldId id="407" r:id="rId41"/>
    <p:sldId id="409" r:id="rId42"/>
    <p:sldId id="520" r:id="rId43"/>
    <p:sldId id="521" r:id="rId44"/>
    <p:sldId id="492" r:id="rId45"/>
    <p:sldId id="417" r:id="rId46"/>
    <p:sldId id="418" r:id="rId47"/>
    <p:sldId id="543" r:id="rId48"/>
    <p:sldId id="548" r:id="rId49"/>
    <p:sldId id="551" r:id="rId50"/>
    <p:sldId id="552" r:id="rId51"/>
    <p:sldId id="553" r:id="rId52"/>
    <p:sldId id="535" r:id="rId53"/>
    <p:sldId id="546" r:id="rId54"/>
    <p:sldId id="539" r:id="rId55"/>
    <p:sldId id="536" r:id="rId56"/>
    <p:sldId id="537" r:id="rId57"/>
    <p:sldId id="538" r:id="rId58"/>
    <p:sldId id="544" r:id="rId59"/>
    <p:sldId id="545" r:id="rId60"/>
    <p:sldId id="549" r:id="rId61"/>
    <p:sldId id="547" r:id="rId62"/>
    <p:sldId id="550" r:id="rId63"/>
    <p:sldId id="423" r:id="rId64"/>
    <p:sldId id="529" r:id="rId65"/>
    <p:sldId id="511" r:id="rId66"/>
    <p:sldId id="522" r:id="rId67"/>
    <p:sldId id="540" r:id="rId68"/>
    <p:sldId id="428" r:id="rId69"/>
    <p:sldId id="494" r:id="rId70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78434" autoAdjust="0"/>
  </p:normalViewPr>
  <p:slideViewPr>
    <p:cSldViewPr>
      <p:cViewPr varScale="1">
        <p:scale>
          <a:sx n="51" d="100"/>
          <a:sy n="51" d="100"/>
        </p:scale>
        <p:origin x="81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Dalal-Triggs</c:v>
          </c:tx>
          <c:marker>
            <c:symbol val="circl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291680"/>
        <c:axId val="504293640"/>
      </c:lineChart>
      <c:catAx>
        <c:axId val="50429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4293640"/>
        <c:crosses val="autoZero"/>
        <c:auto val="1"/>
        <c:lblAlgn val="ctr"/>
        <c:lblOffset val="100"/>
        <c:noMultiLvlLbl val="0"/>
      </c:catAx>
      <c:valAx>
        <c:axId val="504293640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4291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</c:ser>
        <c:ser>
          <c:idx val="3"/>
          <c:order val="1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294816"/>
        <c:axId val="504295208"/>
      </c:lineChart>
      <c:catAx>
        <c:axId val="50429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4295208"/>
        <c:crosses val="autoZero"/>
        <c:auto val="1"/>
        <c:lblAlgn val="ctr"/>
        <c:lblOffset val="100"/>
        <c:noMultiLvlLbl val="0"/>
      </c:catAx>
      <c:valAx>
        <c:axId val="504295208"/>
        <c:scaling>
          <c:orientation val="minMax"/>
          <c:max val="0.7000000000000000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4294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281880"/>
        <c:axId val="504274824"/>
      </c:lineChart>
      <c:catAx>
        <c:axId val="504281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4274824"/>
        <c:crosses val="autoZero"/>
        <c:auto val="1"/>
        <c:lblAlgn val="ctr"/>
        <c:lblOffset val="100"/>
        <c:noMultiLvlLbl val="0"/>
      </c:catAx>
      <c:valAx>
        <c:axId val="5042748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4281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Relationship Id="rId4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4" Type="http://schemas.openxmlformats.org/officeDocument/2006/relationships/image" Target="../media/image8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D9E0D8-5176-4600-8F97-8776EAA1B323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2468B8-2F45-4DC7-93AA-AB8371927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0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C8D09-45E1-41B8-B750-D9B9A6AF69F6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824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1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EE082-6C1C-420A-A03D-D2EFDC4CF07B}" type="slidenum">
              <a:rPr lang="en-US"/>
              <a:pPr/>
              <a:t>27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9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D7649-88D7-49CD-9C20-7AFBB6CB2DC2}" type="slidenum">
              <a:rPr lang="en-US"/>
              <a:pPr/>
              <a:t>29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7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0B1C-3815-4AB7-BA7B-01EDAE7AF329}" type="slidenum">
              <a:rPr lang="en-US"/>
              <a:pPr/>
              <a:t>32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18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1FE2B-110D-430F-9051-9DD87A0F6336}" type="slidenum">
              <a:rPr lang="en-US"/>
              <a:pPr/>
              <a:t>34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0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AA44E7-DEDD-44A2-AA0D-DE093F8D122C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2006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Predictable which objects will be missed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0602" indent="-2886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4773" indent="-23095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6682" indent="-23095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8591" indent="-23095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88E3CC9-2052-4BEF-91CD-B22EBC98EA07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2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5938-1732-43B5-9152-34375104C19F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643-211B-4874-9444-68EF7DD554EA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5322-14A9-48F7-A76D-01A93CCC6088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AA5BE-D426-4D3E-9458-8E233B81E426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69E1-0FE2-4BAD-BFE2-6D231AE53D84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8FEA-1F64-45AF-BAD7-E318139CA1A9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2583-DF71-4457-A4F6-6131983982FA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C193-E0D8-4CE8-A4B4-40C82B35A40B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3B60-2753-49B3-9035-65455B4CDDBE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F90D-2A32-49A8-901D-2A311AE8DE4B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22EB-2A31-4710-86B4-4FC725A43812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C0F3D-2DBC-474F-B3CB-2DDE54B308F3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lass\hog%20demo.mpe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lowe/425/violaJones01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mscoco.org/" TargetMode="External"/><Relationship Id="rId2" Type="http://schemas.openxmlformats.org/officeDocument/2006/relationships/hyperlink" Target="http://host.robots.ox.ac.uk/pascal/VO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524.pdf" TargetMode="Externa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5.emf"/><Relationship Id="rId4" Type="http://schemas.openxmlformats.org/officeDocument/2006/relationships/image" Target="../media/image82.emf"/><Relationship Id="rId9" Type="http://schemas.openxmlformats.org/officeDocument/2006/relationships/oleObject" Target="../embeddings/oleObject4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hyperlink" Target="https://arxiv.org/abs/1504.08083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hyperlink" Target="https://arxiv.org/pdf/1506.0149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jreddie.com/media/files/papers/yolo_1.pdf" TargetMode="External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hyperlink" Target="https://pjreddie.com/darknet/yol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VOC3huqHrss" TargetMode="External"/><Relationship Id="rId4" Type="http://schemas.openxmlformats.org/officeDocument/2006/relationships/image" Target="../media/image9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hyperlink" Target="http://www.flickr.com/groups/977532@N24/pool/" TargetMode="External"/><Relationship Id="rId7" Type="http://schemas.openxmlformats.org/officeDocument/2006/relationships/hyperlink" Target="http://www.oddee.com/item_98248.asp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06.png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Object Category </a:t>
            </a:r>
            <a:r>
              <a:rPr lang="en-US" dirty="0" smtClean="0"/>
              <a:t>Detection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04/11/17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4"/>
            </a:pPr>
            <a:r>
              <a:rPr lang="en-US" smtClean="0"/>
              <a:t>3D-ish model</a:t>
            </a:r>
          </a:p>
          <a:p>
            <a:pPr marL="514350" indent="-514350"/>
            <a:r>
              <a:rPr lang="en-US" smtClean="0"/>
              <a:t>Object is collection of 3D planar patches under affine transformation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927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819400"/>
            <a:ext cx="40751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24400" y="4572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 an alignment of the model to the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56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Sliding window</a:t>
            </a:r>
          </a:p>
          <a:p>
            <a:pPr marL="914400" lvl="1" indent="-514350"/>
            <a:r>
              <a:rPr lang="en-US" dirty="0" smtClean="0"/>
              <a:t>Test patch at each location and scale</a:t>
            </a:r>
          </a:p>
        </p:txBody>
      </p:sp>
      <p:pic>
        <p:nvPicPr>
          <p:cNvPr id="39940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23525 -0.00556 0.46962 -0.01112 0.4684 0.00463 C 0.46719 0.0206 -0.00347 0.07106 -0.0066 0.0956 C -0.00955 0.12037 0.44965 0.13287 0.45 0.15254 C 0.45035 0.17222 -0.00469 0.19421 -0.00469 0.21388 C -0.00469 0.23356 0.45 0.25115 0.45 0.27083 C 0.45 0.29051 -0.00191 0.31944 -0.00469 0.33217 C -0.00729 0.3449 0.43143 0.33865 0.43351 0.34814 C 0.43559 0.35763 0.00521 0.37916 0.00816 0.38912 C 0.01129 0.39907 0.2316 0.40301 0.45191 0.4074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Sliding window</a:t>
            </a:r>
          </a:p>
          <a:p>
            <a:pPr marL="914400" lvl="1" indent="-514350"/>
            <a:r>
              <a:rPr lang="en-US" smtClean="0"/>
              <a:t>Test patch at each location and scale</a:t>
            </a:r>
          </a:p>
          <a:p>
            <a:pPr marL="914400" lvl="1" indent="-514350"/>
            <a:endParaRPr lang="en-US" smtClean="0"/>
          </a:p>
        </p:txBody>
      </p:sp>
      <p:pic>
        <p:nvPicPr>
          <p:cNvPr id="40964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79688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62 C 0.15504 -0.0051 0.31129 -0.00811 0.31007 0.00092 C 0.30938 0.01041 -0.00416 0.04051 -0.00625 0.05486 C -0.00798 0.06967 0.29792 0.07731 0.29809 0.08912 C 0.29827 0.10069 -0.00503 0.11365 -0.00503 0.12546 C -0.00503 0.13703 0.29809 0.14745 0.29809 0.15902 C 0.29809 0.17083 -0.00312 0.18819 -0.00503 0.1956 C -0.00677 0.20324 0.28559 0.1993 0.28698 0.20532 C 0.28854 0.21088 0.00156 0.22384 0.00365 0.22963 C 0.00573 0.23541 0.15243 0.23773 0.29931 0.2407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Voting from patches/keypoints</a:t>
            </a:r>
          </a:p>
          <a:p>
            <a:pPr marL="914400" lvl="1" indent="-514350">
              <a:buFont typeface="Arial" charset="0"/>
              <a:buNone/>
            </a:pPr>
            <a:endParaRPr lang="en-US" smtClean="0"/>
          </a:p>
        </p:txBody>
      </p:sp>
      <p:pic>
        <p:nvPicPr>
          <p:cNvPr id="41988" name="Picture 3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076325" y="2614613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Interest Points</a:t>
            </a:r>
            <a:endParaRPr lang="en-GB" dirty="0">
              <a:latin typeface="+mj-lt"/>
            </a:endParaRPr>
          </a:p>
        </p:txBody>
      </p:sp>
      <p:pic>
        <p:nvPicPr>
          <p:cNvPr id="41990" name="Picture 5" descr="result-t1f3l16528-intp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790825" y="3816350"/>
            <a:ext cx="4572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" name="Text Box 9"/>
          <p:cNvSpPr txBox="1">
            <a:spLocks noChangeArrowheads="1"/>
          </p:cNvSpPr>
          <p:nvPr/>
        </p:nvSpPr>
        <p:spPr bwMode="auto">
          <a:xfrm>
            <a:off x="3048000" y="24384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Matched Codebook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Entries</a:t>
            </a:r>
            <a:endParaRPr lang="en-GB" dirty="0">
              <a:latin typeface="+mj-lt"/>
            </a:endParaRPr>
          </a:p>
        </p:txBody>
      </p:sp>
      <p:pic>
        <p:nvPicPr>
          <p:cNvPr id="41993" name="Picture 10" descr="result-t1f3l16528-pa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31242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5076825" y="38163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138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Probabilistic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Voting</a:t>
            </a:r>
            <a:endParaRPr lang="en-GB" dirty="0">
              <a:latin typeface="+mj-lt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124200"/>
            <a:ext cx="1800225" cy="1350963"/>
            <a:chOff x="3810" y="1026"/>
            <a:chExt cx="1134" cy="851"/>
          </a:xfrm>
        </p:grpSpPr>
        <p:pic>
          <p:nvPicPr>
            <p:cNvPr id="42062" name="Picture 16" descr="t1f3l16528-gr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63" name="Line 17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4" name="Line 18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Oval 19"/>
            <p:cNvSpPr>
              <a:spLocks noChangeArrowheads="1"/>
            </p:cNvSpPr>
            <p:nvPr/>
          </p:nvSpPr>
          <p:spPr bwMode="auto">
            <a:xfrm>
              <a:off x="4189" y="1288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6" name="Oval 20"/>
            <p:cNvSpPr>
              <a:spLocks noChangeArrowheads="1"/>
            </p:cNvSpPr>
            <p:nvPr/>
          </p:nvSpPr>
          <p:spPr bwMode="auto">
            <a:xfrm>
              <a:off x="4744" y="1261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7" name="Oval 21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8" name="Oval 22"/>
            <p:cNvSpPr>
              <a:spLocks noChangeArrowheads="1"/>
            </p:cNvSpPr>
            <p:nvPr/>
          </p:nvSpPr>
          <p:spPr bwMode="auto">
            <a:xfrm>
              <a:off x="4245" y="1272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9" name="Oval 23"/>
            <p:cNvSpPr>
              <a:spLocks noChangeArrowheads="1"/>
            </p:cNvSpPr>
            <p:nvPr/>
          </p:nvSpPr>
          <p:spPr bwMode="auto">
            <a:xfrm>
              <a:off x="4694" y="1276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0" name="Oval 24"/>
            <p:cNvSpPr>
              <a:spLocks noChangeArrowheads="1"/>
            </p:cNvSpPr>
            <p:nvPr/>
          </p:nvSpPr>
          <p:spPr bwMode="auto">
            <a:xfrm>
              <a:off x="4717" y="1309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1" name="Line 25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2" name="Line 26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3" name="Line 27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4" name="Line 28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5" name="Oval 29"/>
            <p:cNvSpPr>
              <a:spLocks noChangeArrowheads="1"/>
            </p:cNvSpPr>
            <p:nvPr/>
          </p:nvSpPr>
          <p:spPr bwMode="auto">
            <a:xfrm>
              <a:off x="4537" y="1300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6" name="Oval 30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7" name="Line 31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8" name="Line 32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9" name="Oval 33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0" name="Oval 34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1" name="Line 35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2082" name="Picture 36" descr="images58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3" name="Picture 37" descr="images1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4" name="Picture 38" descr="images2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5" name="Picture 39" descr="images69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6" name="Picture 40" descr="images1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87" name="Line 41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7" name="Picture 42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8" name="Line 44"/>
          <p:cNvSpPr>
            <a:spLocks noChangeShapeType="1"/>
          </p:cNvSpPr>
          <p:nvPr/>
        </p:nvSpPr>
        <p:spPr bwMode="auto">
          <a:xfrm>
            <a:off x="7439025" y="38100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" name="Text Box 46"/>
          <p:cNvSpPr txBox="1">
            <a:spLocks noChangeArrowheads="1"/>
          </p:cNvSpPr>
          <p:nvPr/>
        </p:nvSpPr>
        <p:spPr bwMode="auto">
          <a:xfrm>
            <a:off x="6781800" y="5359400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3D Voting Space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(continuous)</a:t>
            </a:r>
            <a:endParaRPr lang="en-GB" dirty="0">
              <a:latin typeface="+mj-lt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943725" y="4465638"/>
            <a:ext cx="1693863" cy="1093787"/>
            <a:chOff x="4680" y="1871"/>
            <a:chExt cx="1067" cy="689"/>
          </a:xfrm>
        </p:grpSpPr>
        <p:sp>
          <p:nvSpPr>
            <p:cNvPr id="42002" name="Rectangle 48"/>
            <p:cNvSpPr>
              <a:spLocks noChangeAspect="1" noChangeArrowheads="1"/>
            </p:cNvSpPr>
            <p:nvPr/>
          </p:nvSpPr>
          <p:spPr bwMode="auto">
            <a:xfrm>
              <a:off x="4717" y="1933"/>
              <a:ext cx="885" cy="545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de-CH"/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42059" name="Text Box 50"/>
              <p:cNvSpPr txBox="1">
                <a:spLocks noChangeArrowheads="1"/>
              </p:cNvSpPr>
              <p:nvPr/>
            </p:nvSpPr>
            <p:spPr bwMode="auto">
              <a:xfrm>
                <a:off x="5583" y="2368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42060" name="Text Box 51"/>
              <p:cNvSpPr txBox="1">
                <a:spLocks noChangeArrowheads="1"/>
              </p:cNvSpPr>
              <p:nvPr/>
            </p:nvSpPr>
            <p:spPr bwMode="auto">
              <a:xfrm>
                <a:off x="4680" y="1871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2061" name="Text Box 52"/>
              <p:cNvSpPr txBox="1">
                <a:spLocks noChangeArrowheads="1"/>
              </p:cNvSpPr>
              <p:nvPr/>
            </p:nvSpPr>
            <p:spPr bwMode="auto">
              <a:xfrm>
                <a:off x="4694" y="2273"/>
                <a:ext cx="158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4779" y="2047"/>
              <a:ext cx="873" cy="398"/>
              <a:chOff x="4779" y="2047"/>
              <a:chExt cx="873" cy="398"/>
            </a:xfrm>
          </p:grpSpPr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7" name="Group 55"/>
                <p:cNvGrpSpPr>
                  <a:grpSpLocks/>
                </p:cNvGrpSpPr>
                <p:nvPr/>
              </p:nvGrpSpPr>
              <p:grpSpPr bwMode="auto">
                <a:xfrm>
                  <a:off x="5102" y="2204"/>
                  <a:ext cx="545" cy="50"/>
                  <a:chOff x="5102" y="2204"/>
                  <a:chExt cx="545" cy="50"/>
                </a:xfrm>
              </p:grpSpPr>
              <p:sp>
                <p:nvSpPr>
                  <p:cNvPr id="4205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125" y="2208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8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9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</p:grpSp>
            <p:sp>
              <p:nvSpPr>
                <p:cNvPr id="42013" name="Oval 59"/>
                <p:cNvSpPr>
                  <a:spLocks noChangeArrowheads="1"/>
                </p:cNvSpPr>
                <p:nvPr/>
              </p:nvSpPr>
              <p:spPr bwMode="auto">
                <a:xfrm>
                  <a:off x="4964" y="2153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4" name="Oval 60"/>
                <p:cNvSpPr>
                  <a:spLocks noChangeArrowheads="1"/>
                </p:cNvSpPr>
                <p:nvPr/>
              </p:nvSpPr>
              <p:spPr bwMode="auto">
                <a:xfrm>
                  <a:off x="5609" y="2218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5" name="Oval 61"/>
                <p:cNvSpPr>
                  <a:spLocks noChangeArrowheads="1"/>
                </p:cNvSpPr>
                <p:nvPr/>
              </p:nvSpPr>
              <p:spPr bwMode="auto">
                <a:xfrm>
                  <a:off x="4941" y="2150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6" name="Oval 62"/>
                <p:cNvSpPr>
                  <a:spLocks noChangeArrowheads="1"/>
                </p:cNvSpPr>
                <p:nvPr/>
              </p:nvSpPr>
              <p:spPr bwMode="auto">
                <a:xfrm>
                  <a:off x="4887" y="2100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7" name="Oval 63"/>
                <p:cNvSpPr>
                  <a:spLocks noChangeArrowheads="1"/>
                </p:cNvSpPr>
                <p:nvPr/>
              </p:nvSpPr>
              <p:spPr bwMode="auto">
                <a:xfrm>
                  <a:off x="4906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8" name="Oval 64"/>
                <p:cNvSpPr>
                  <a:spLocks noChangeArrowheads="1"/>
                </p:cNvSpPr>
                <p:nvPr/>
              </p:nvSpPr>
              <p:spPr bwMode="auto">
                <a:xfrm>
                  <a:off x="4925" y="2100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9" name="Oval 65"/>
                <p:cNvSpPr>
                  <a:spLocks noChangeArrowheads="1"/>
                </p:cNvSpPr>
                <p:nvPr/>
              </p:nvSpPr>
              <p:spPr bwMode="auto">
                <a:xfrm>
                  <a:off x="4983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0" name="Oval 66"/>
                <p:cNvSpPr>
                  <a:spLocks noChangeArrowheads="1"/>
                </p:cNvSpPr>
                <p:nvPr/>
              </p:nvSpPr>
              <p:spPr bwMode="auto">
                <a:xfrm>
                  <a:off x="4944" y="2118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1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15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2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3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3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63" y="2231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4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623" y="224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5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497" y="212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6" name="Oval 72"/>
                <p:cNvSpPr>
                  <a:spLocks noChangeArrowheads="1"/>
                </p:cNvSpPr>
                <p:nvPr/>
              </p:nvSpPr>
              <p:spPr bwMode="auto">
                <a:xfrm>
                  <a:off x="4944" y="2189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083"/>
                  <a:ext cx="28" cy="2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894" y="2225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9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010" y="229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0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5585" y="220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144" y="2048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71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3" name="Oval 79"/>
                <p:cNvSpPr>
                  <a:spLocks noChangeArrowheads="1"/>
                </p:cNvSpPr>
                <p:nvPr/>
              </p:nvSpPr>
              <p:spPr bwMode="auto">
                <a:xfrm>
                  <a:off x="5002" y="2100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4" name="Oval 80"/>
                <p:cNvSpPr>
                  <a:spLocks noChangeArrowheads="1"/>
                </p:cNvSpPr>
                <p:nvPr/>
              </p:nvSpPr>
              <p:spPr bwMode="auto">
                <a:xfrm>
                  <a:off x="5535" y="2284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5" name="Oval 81"/>
                <p:cNvSpPr>
                  <a:spLocks noChangeArrowheads="1"/>
                </p:cNvSpPr>
                <p:nvPr/>
              </p:nvSpPr>
              <p:spPr bwMode="auto">
                <a:xfrm>
                  <a:off x="5604" y="2172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6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278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7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04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8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" y="242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9" name="Oval 85"/>
                <p:cNvSpPr>
                  <a:spLocks noChangeArrowheads="1"/>
                </p:cNvSpPr>
                <p:nvPr/>
              </p:nvSpPr>
              <p:spPr bwMode="auto">
                <a:xfrm>
                  <a:off x="5480" y="2204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0" name="Oval 86"/>
                <p:cNvSpPr>
                  <a:spLocks noChangeArrowheads="1"/>
                </p:cNvSpPr>
                <p:nvPr/>
              </p:nvSpPr>
              <p:spPr bwMode="auto">
                <a:xfrm>
                  <a:off x="5457" y="2201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1" name="Oval 87"/>
                <p:cNvSpPr>
                  <a:spLocks noChangeArrowheads="1"/>
                </p:cNvSpPr>
                <p:nvPr/>
              </p:nvSpPr>
              <p:spPr bwMode="auto">
                <a:xfrm>
                  <a:off x="5403" y="2151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2" name="Oval 88"/>
                <p:cNvSpPr>
                  <a:spLocks noChangeArrowheads="1"/>
                </p:cNvSpPr>
                <p:nvPr/>
              </p:nvSpPr>
              <p:spPr bwMode="auto">
                <a:xfrm>
                  <a:off x="5422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3" name="Oval 89"/>
                <p:cNvSpPr>
                  <a:spLocks noChangeArrowheads="1"/>
                </p:cNvSpPr>
                <p:nvPr/>
              </p:nvSpPr>
              <p:spPr bwMode="auto">
                <a:xfrm>
                  <a:off x="5441" y="2151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4" name="Oval 90"/>
                <p:cNvSpPr>
                  <a:spLocks noChangeArrowheads="1"/>
                </p:cNvSpPr>
                <p:nvPr/>
              </p:nvSpPr>
              <p:spPr bwMode="auto">
                <a:xfrm>
                  <a:off x="5499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5" name="Oval 91"/>
                <p:cNvSpPr>
                  <a:spLocks noChangeArrowheads="1"/>
                </p:cNvSpPr>
                <p:nvPr/>
              </p:nvSpPr>
              <p:spPr bwMode="auto">
                <a:xfrm>
                  <a:off x="5460" y="216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84" y="2204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7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18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8" name="Oval 94"/>
                <p:cNvSpPr>
                  <a:spLocks noChangeArrowheads="1"/>
                </p:cNvSpPr>
                <p:nvPr/>
              </p:nvSpPr>
              <p:spPr bwMode="auto">
                <a:xfrm>
                  <a:off x="5460" y="2240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9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222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0" name="Oval 96"/>
                <p:cNvSpPr>
                  <a:spLocks noChangeArrowheads="1"/>
                </p:cNvSpPr>
                <p:nvPr/>
              </p:nvSpPr>
              <p:spPr bwMode="auto">
                <a:xfrm>
                  <a:off x="5518" y="2151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1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1" y="209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2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04" y="2299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3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621" y="205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4" name="Oval 100"/>
                <p:cNvSpPr>
                  <a:spLocks noChangeArrowheads="1"/>
                </p:cNvSpPr>
                <p:nvPr/>
              </p:nvSpPr>
              <p:spPr bwMode="auto">
                <a:xfrm>
                  <a:off x="5236" y="2073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5" name="Oval 101"/>
                <p:cNvSpPr>
                  <a:spLocks noChangeArrowheads="1"/>
                </p:cNvSpPr>
                <p:nvPr/>
              </p:nvSpPr>
              <p:spPr bwMode="auto">
                <a:xfrm>
                  <a:off x="5304" y="2345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>
                <a:off x="4905" y="2092"/>
                <a:ext cx="159" cy="321"/>
                <a:chOff x="4905" y="2092"/>
                <a:chExt cx="159" cy="321"/>
              </a:xfrm>
            </p:grpSpPr>
            <p:sp>
              <p:nvSpPr>
                <p:cNvPr id="42010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986" y="2251"/>
                  <a:ext cx="0" cy="162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11" name="Oval 104"/>
                <p:cNvSpPr>
                  <a:spLocks noChangeArrowheads="1"/>
                </p:cNvSpPr>
                <p:nvPr/>
              </p:nvSpPr>
              <p:spPr bwMode="auto">
                <a:xfrm>
                  <a:off x="4905" y="2092"/>
                  <a:ext cx="159" cy="159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5424" y="2156"/>
                <a:ext cx="136" cy="284"/>
                <a:chOff x="5424" y="2156"/>
                <a:chExt cx="136" cy="284"/>
              </a:xfrm>
            </p:grpSpPr>
            <p:sp>
              <p:nvSpPr>
                <p:cNvPr id="42008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5492" y="2296"/>
                  <a:ext cx="0" cy="14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09" name="Oval 107"/>
                <p:cNvSpPr>
                  <a:spLocks noChangeArrowheads="1"/>
                </p:cNvSpPr>
                <p:nvPr/>
              </p:nvSpPr>
              <p:spPr bwMode="auto">
                <a:xfrm>
                  <a:off x="5424" y="2156"/>
                  <a:ext cx="136" cy="136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</p:grpSp>
      </p:grpSp>
      <p:sp>
        <p:nvSpPr>
          <p:cNvPr id="42001" name="TextBox 102"/>
          <p:cNvSpPr txBox="1">
            <a:spLocks noChangeArrowheads="1"/>
          </p:cNvSpPr>
          <p:nvPr/>
        </p:nvSpPr>
        <p:spPr bwMode="auto">
          <a:xfrm>
            <a:off x="6356350" y="6488113"/>
            <a:ext cx="278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ISM model by Leibe et al.</a:t>
            </a:r>
          </a:p>
        </p:txBody>
      </p:sp>
    </p:spTree>
    <p:extLst>
      <p:ext uri="{BB962C8B-B14F-4D97-AF65-F5344CB8AC3E}">
        <p14:creationId xmlns:p14="http://schemas.microsoft.com/office/powerpoint/2010/main" val="42290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	  Region-based proposal 	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36528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0314" y="64886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Endres Hoiem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4876800" y="3894277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Currently CNN features and classifiers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977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76800" y="5181600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Optionally, rescore </a:t>
            </a:r>
            <a:r>
              <a:rPr lang="en-US" sz="2000" dirty="0" smtClean="0"/>
              <a:t>each proposed object based on whole 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725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Non-max suppression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1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Context/reasoning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510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p1010172_bx"/>
          <p:cNvPicPr>
            <a:picLocks noChangeAspect="1" noChangeArrowheads="1"/>
          </p:cNvPicPr>
          <p:nvPr/>
        </p:nvPicPr>
        <p:blipFill>
          <a:blip r:embed="rId3" cstate="print"/>
          <a:srcRect l="13000" t="10655" r="13000" b="14761"/>
          <a:stretch>
            <a:fillRect/>
          </a:stretch>
        </p:blipFill>
        <p:spPr bwMode="auto">
          <a:xfrm>
            <a:off x="5486400" y="1082675"/>
            <a:ext cx="320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626100" y="3606532"/>
            <a:ext cx="2832100" cy="3280043"/>
            <a:chOff x="2687" y="825"/>
            <a:chExt cx="3048" cy="35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687" y="825"/>
              <a:ext cx="3048" cy="3531"/>
              <a:chOff x="2679" y="672"/>
              <a:chExt cx="3048" cy="3531"/>
            </a:xfrm>
          </p:grpSpPr>
          <p:pic>
            <p:nvPicPr>
              <p:cNvPr id="46092" name="Picture 13" descr="p1010172_ov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00" t="2664" r="19000" b="1443"/>
              <a:stretch>
                <a:fillRect/>
              </a:stretch>
            </p:blipFill>
            <p:spPr bwMode="auto">
              <a:xfrm>
                <a:off x="2694" y="672"/>
                <a:ext cx="3033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3" name="Text Box 14"/>
              <p:cNvSpPr txBox="1">
                <a:spLocks noChangeArrowheads="1"/>
              </p:cNvSpPr>
              <p:nvPr/>
            </p:nvSpPr>
            <p:spPr bwMode="auto">
              <a:xfrm>
                <a:off x="3962" y="3936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  <p:sp>
            <p:nvSpPr>
              <p:cNvPr id="4609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2501" y="2127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</p:grpSp>
        <p:sp>
          <p:nvSpPr>
            <p:cNvPr id="46088" name="Oval 16"/>
            <p:cNvSpPr>
              <a:spLocks noChangeAspect="1" noChangeArrowheads="1"/>
            </p:cNvSpPr>
            <p:nvPr/>
          </p:nvSpPr>
          <p:spPr bwMode="auto">
            <a:xfrm>
              <a:off x="4565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89" name="Oval 17"/>
            <p:cNvSpPr>
              <a:spLocks noChangeArrowheads="1"/>
            </p:cNvSpPr>
            <p:nvPr/>
          </p:nvSpPr>
          <p:spPr bwMode="auto">
            <a:xfrm>
              <a:off x="3908" y="2008"/>
              <a:ext cx="3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0" name="Oval 18"/>
            <p:cNvSpPr>
              <a:spLocks noChangeAspect="1" noChangeArrowheads="1"/>
            </p:cNvSpPr>
            <p:nvPr/>
          </p:nvSpPr>
          <p:spPr bwMode="auto">
            <a:xfrm>
              <a:off x="4628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1" name="Oval 19"/>
            <p:cNvSpPr>
              <a:spLocks noChangeAspect="1" noChangeArrowheads="1"/>
            </p:cNvSpPr>
            <p:nvPr/>
          </p:nvSpPr>
          <p:spPr bwMode="auto">
            <a:xfrm>
              <a:off x="3606" y="2323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et al.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Today’s class: 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Overview </a:t>
            </a:r>
            <a:r>
              <a:rPr lang="en-US" dirty="0"/>
              <a:t>of object category detection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Detection methods</a:t>
            </a:r>
            <a:endParaRPr lang="en-US" dirty="0" smtClean="0"/>
          </a:p>
          <a:p>
            <a:pPr lvl="1"/>
            <a:r>
              <a:rPr lang="en-US" dirty="0" err="1" smtClean="0"/>
              <a:t>Dalal-Triggs</a:t>
            </a:r>
            <a:r>
              <a:rPr lang="en-US" dirty="0" smtClean="0"/>
              <a:t> pedestrian detector (basic concept)</a:t>
            </a:r>
          </a:p>
          <a:p>
            <a:pPr lvl="1"/>
            <a:r>
              <a:rPr lang="en-US" dirty="0" smtClean="0"/>
              <a:t>Viola-Jones detector (cascades, integral images)</a:t>
            </a:r>
          </a:p>
          <a:p>
            <a:pPr lvl="1"/>
            <a:r>
              <a:rPr lang="en-US" dirty="0" smtClean="0"/>
              <a:t>R-CNN line of detectors (CNN)</a:t>
            </a:r>
          </a:p>
          <a:p>
            <a:pPr lvl="1"/>
            <a:r>
              <a:rPr lang="en-US" dirty="0" smtClean="0"/>
              <a:t>YOLO (refinement/simplification of R-CNN)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smtClean="0"/>
              <a:t>Object category detection in computer vision</a:t>
            </a:r>
          </a:p>
        </p:txBody>
      </p:sp>
      <p:pic>
        <p:nvPicPr>
          <p:cNvPr id="32771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" y="838200"/>
            <a:ext cx="790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Goal: detect all pedestrians, cars, monkeys, etc in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Steps of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14400" lvl="1" indent="-514350"/>
            <a:r>
              <a:rPr lang="en-US" dirty="0" smtClean="0"/>
              <a:t>E.g., choose position, scale orientation</a:t>
            </a:r>
          </a:p>
          <a:p>
            <a:pPr marL="914400" lvl="1" indent="-514350"/>
            <a:r>
              <a:rPr lang="en-US" dirty="0" smtClean="0"/>
              <a:t>How to make this tractable?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Compare</a:t>
            </a:r>
            <a:endParaRPr lang="en-US" dirty="0" smtClean="0"/>
          </a:p>
          <a:p>
            <a:pPr marL="914400" lvl="1" indent="-514350"/>
            <a:r>
              <a:rPr lang="en-US" dirty="0" smtClean="0"/>
              <a:t>Compute similarity to an example object or to a summary representation</a:t>
            </a:r>
          </a:p>
          <a:p>
            <a:pPr marL="914400" lvl="1" indent="-514350"/>
            <a:r>
              <a:rPr lang="en-US" dirty="0" smtClean="0"/>
              <a:t>Which differences in appearance are important?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 l="40000" t="26667" b="16667"/>
          <a:stretch>
            <a:fillRect/>
          </a:stretch>
        </p:blipFill>
        <p:spPr bwMode="auto">
          <a:xfrm>
            <a:off x="5562600" y="1066800"/>
            <a:ext cx="32272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04922" y="2191139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4" name="Picture 2" descr="http://www.cse.lehigh.edu/~spletzer/duc_s07/left_pedestrian.png"/>
          <p:cNvPicPr>
            <a:picLocks noChangeAspect="1" noChangeArrowheads="1"/>
          </p:cNvPicPr>
          <p:nvPr/>
        </p:nvPicPr>
        <p:blipFill>
          <a:blip r:embed="rId3" cstate="print"/>
          <a:srcRect l="37500" t="33333" r="49861" b="23333"/>
          <a:stretch>
            <a:fillRect/>
          </a:stretch>
        </p:blipFill>
        <p:spPr bwMode="auto">
          <a:xfrm>
            <a:off x="7220339" y="4155234"/>
            <a:ext cx="533400" cy="1371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76661" y="1295400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/>
          <a:srcRect r="-14286"/>
          <a:stretch>
            <a:fillRect/>
          </a:stretch>
        </p:blipFill>
        <p:spPr bwMode="auto">
          <a:xfrm>
            <a:off x="5867400" y="3963956"/>
            <a:ext cx="6096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800600" y="5562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Aligned </a:t>
            </a:r>
          </a:p>
          <a:p>
            <a:pPr algn="ctr"/>
            <a:r>
              <a:rPr lang="en-US" dirty="0" smtClean="0"/>
              <a:t>Possible Objects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63139" y="550118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Exemplar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5505061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0" name="Left-Right Arrow 19"/>
          <p:cNvSpPr/>
          <p:nvPr/>
        </p:nvSpPr>
        <p:spPr>
          <a:xfrm>
            <a:off x="6553200" y="4724400"/>
            <a:ext cx="533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14800"/>
            <a:ext cx="73720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Sliding window: a simple alignment solution</a:t>
            </a: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6156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6151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7171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Template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Object model = sum of scores of features at fixed positions</a:t>
            </a:r>
          </a:p>
        </p:txBody>
      </p:sp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19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challenges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How to efficiently search for likely objects</a:t>
            </a:r>
          </a:p>
          <a:p>
            <a:pPr lvl="1"/>
            <a:r>
              <a:rPr lang="en-US" sz="2400" dirty="0" smtClean="0"/>
              <a:t>Sliding windows</a:t>
            </a:r>
            <a:r>
              <a:rPr lang="en-US" sz="2400" dirty="0" smtClean="0"/>
              <a:t> </a:t>
            </a:r>
            <a:r>
              <a:rPr lang="en-US" sz="2400" dirty="0" smtClean="0"/>
              <a:t>require searching hundreds of thousands of positions and </a:t>
            </a:r>
            <a:r>
              <a:rPr lang="en-US" sz="2400" dirty="0" smtClean="0"/>
              <a:t>scales</a:t>
            </a:r>
          </a:p>
          <a:p>
            <a:r>
              <a:rPr lang="en-US" sz="2800" dirty="0" smtClean="0"/>
              <a:t>Feature </a:t>
            </a:r>
            <a:r>
              <a:rPr lang="en-US" sz="2800" dirty="0" smtClean="0"/>
              <a:t>design and scoring</a:t>
            </a:r>
          </a:p>
          <a:p>
            <a:pPr lvl="1"/>
            <a:r>
              <a:rPr lang="en-US" sz="2400" dirty="0" smtClean="0"/>
              <a:t>How should appearance be modeled?  What features correspond to the object?</a:t>
            </a:r>
          </a:p>
          <a:p>
            <a:r>
              <a:rPr lang="en-US" sz="2800" dirty="0" smtClean="0"/>
              <a:t>How to deal with different viewpoints?</a:t>
            </a:r>
          </a:p>
          <a:p>
            <a:pPr lvl="1"/>
            <a:r>
              <a:rPr lang="en-US" sz="2400" dirty="0" smtClean="0"/>
              <a:t>Often train different models for a few different viewpoints</a:t>
            </a:r>
          </a:p>
          <a:p>
            <a:r>
              <a:rPr lang="en-US" sz="2800" dirty="0" smtClean="0"/>
              <a:t>Implementation details</a:t>
            </a:r>
          </a:p>
          <a:p>
            <a:pPr lvl="1"/>
            <a:r>
              <a:rPr lang="en-US" sz="2400" dirty="0" smtClean="0"/>
              <a:t>Window size</a:t>
            </a:r>
          </a:p>
          <a:p>
            <a:pPr lvl="1"/>
            <a:r>
              <a:rPr lang="en-US" sz="2400" dirty="0" smtClean="0"/>
              <a:t>Aspect ratio</a:t>
            </a:r>
          </a:p>
          <a:p>
            <a:pPr lvl="1"/>
            <a:r>
              <a:rPr lang="en-US" sz="2400" dirty="0" smtClean="0"/>
              <a:t>Translation/scale step size</a:t>
            </a:r>
          </a:p>
          <a:p>
            <a:pPr lvl="1"/>
            <a:r>
              <a:rPr lang="en-US" sz="2400" dirty="0" smtClean="0"/>
              <a:t>Non-maxima suppression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Dalal-Triggs</a:t>
            </a:r>
            <a:r>
              <a:rPr lang="en-US" dirty="0" smtClean="0"/>
              <a:t> pedestrian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non-maxima suppression to remove overlapping detections with lower scores</a:t>
            </a:r>
            <a:endParaRPr lang="en-US" dirty="0"/>
          </a:p>
        </p:txBody>
      </p:sp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" y="838200"/>
            <a:ext cx="8791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94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/>
          <p:cNvSpPr>
            <a:spLocks noChangeArrowheads="1"/>
          </p:cNvSpPr>
          <p:nvPr/>
        </p:nvSpPr>
        <p:spPr bwMode="auto">
          <a:xfrm>
            <a:off x="762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741" name="Group 53"/>
          <p:cNvGraphicFramePr>
            <a:graphicFrameLocks noGrp="1"/>
          </p:cNvGraphicFramePr>
          <p:nvPr/>
        </p:nvGraphicFramePr>
        <p:xfrm>
          <a:off x="3352800" y="1295400"/>
          <a:ext cx="2590800" cy="5105400"/>
        </p:xfrm>
        <a:graphic>
          <a:graphicData uri="http://schemas.openxmlformats.org/drawingml/2006/table">
            <a:tbl>
              <a:tblPr/>
              <a:tblGrid>
                <a:gridCol w="647700"/>
                <a:gridCol w="647700"/>
                <a:gridCol w="647700"/>
                <a:gridCol w="647700"/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44" name="Text Box 56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4745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11821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Tested with</a:t>
            </a:r>
          </a:p>
          <a:p>
            <a:pPr lvl="1"/>
            <a:r>
              <a:rPr lang="en-US" dirty="0" smtClean="0"/>
              <a:t>RGB</a:t>
            </a:r>
          </a:p>
          <a:p>
            <a:pPr lvl="1"/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Grayscale</a:t>
            </a:r>
          </a:p>
          <a:p>
            <a:r>
              <a:rPr lang="en-US" dirty="0" smtClean="0"/>
              <a:t>Gamma </a:t>
            </a:r>
            <a:r>
              <a:rPr lang="en-US" dirty="0"/>
              <a:t>Normalization and Compression</a:t>
            </a:r>
          </a:p>
          <a:p>
            <a:pPr lvl="1"/>
            <a:r>
              <a:rPr lang="en-US" dirty="0"/>
              <a:t>Square root</a:t>
            </a:r>
          </a:p>
          <a:p>
            <a:pPr lvl="1"/>
            <a:r>
              <a:rPr lang="en-US" dirty="0"/>
              <a:t>Log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447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2362200" y="2743200"/>
            <a:ext cx="228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04796" y="3053834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better performance vs. grayscale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35319" y="4989163"/>
            <a:ext cx="533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slightly better performance vs. no adjustment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3183295" y="5010539"/>
            <a:ext cx="228600" cy="310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243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5717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1152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19097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776288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16046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uncentered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1066800" y="2667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centered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762000" y="5334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cubic-corrected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781800" y="3048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diagonal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6934200" y="5410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Sobel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1828800"/>
            <a:ext cx="1752600" cy="1402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48667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Outperforms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685800" y="2829863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Focus on object search: “Where is it?”</a:t>
            </a:r>
          </a:p>
          <a:p>
            <a:r>
              <a:rPr lang="en-US" sz="2800" dirty="0" smtClean="0"/>
              <a:t>Build templates that quickly differentiate object patch from background patch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49448" y="451454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8391" y="5569803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Object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Non-Object?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85800" y="28638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" y="3134741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3968" y="57086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7883">
            <a:off x="2459137" y="430567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1" descr="C:\Users\Hoiem\AppData\Local\Temp\wz212c\model_dog_inde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54197" r="62379" b="9649"/>
          <a:stretch/>
        </p:blipFill>
        <p:spPr bwMode="auto">
          <a:xfrm>
            <a:off x="7044435" y="3819702"/>
            <a:ext cx="1588747" cy="17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7848" y="354889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Dog Model</a:t>
            </a:r>
            <a:endParaRPr lang="en-US" dirty="0"/>
          </a:p>
        </p:txBody>
      </p:sp>
      <p:pic>
        <p:nvPicPr>
          <p:cNvPr id="1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5586733" y="26670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5586733" y="3720714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668201" y="4858909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5566484" y="578273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566484" y="4794208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50912"/>
            <a:ext cx="5638800" cy="5257800"/>
          </a:xfrm>
        </p:spPr>
        <p:txBody>
          <a:bodyPr>
            <a:normAutofit/>
          </a:bodyPr>
          <a:lstStyle/>
          <a:p>
            <a:r>
              <a:rPr lang="en-US" dirty="0"/>
              <a:t>Histogram of gradient </a:t>
            </a:r>
            <a:r>
              <a:rPr lang="en-US" dirty="0" smtClean="0"/>
              <a:t>orientations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Votes weighted </a:t>
            </a:r>
            <a:r>
              <a:rPr lang="en-US" dirty="0"/>
              <a:t>by </a:t>
            </a:r>
            <a:r>
              <a:rPr lang="en-US" dirty="0" smtClean="0"/>
              <a:t>magnitude</a:t>
            </a:r>
          </a:p>
          <a:p>
            <a:pPr lvl="1"/>
            <a:r>
              <a:rPr lang="en-US" dirty="0" smtClean="0"/>
              <a:t>Bilinear interpolation between cells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429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98" y="3497263"/>
            <a:ext cx="134302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536445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327" y="2667000"/>
            <a:ext cx="261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Orientation: 9 bins (for unsigned angles)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06888" y="2752055"/>
            <a:ext cx="216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Histograms in 8x8 pixel cells</a:t>
            </a:r>
            <a:endParaRPr lang="en-US" sz="20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18880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8006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1"/>
          <a:stretch/>
        </p:blipFill>
        <p:spPr bwMode="auto">
          <a:xfrm>
            <a:off x="3643312" y="1952042"/>
            <a:ext cx="27717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85" y="4533511"/>
            <a:ext cx="455675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028265"/>
            <a:ext cx="36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with respect to surrounding cells</a:t>
            </a:r>
            <a:endParaRPr lang="en-US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15997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4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502229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84325" y="370522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X=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024" y="3520559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features = 15 x 7 x 9 x 4 = 3780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93148" y="4123643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cells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61836" y="2895600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orientations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67294" y="4162425"/>
            <a:ext cx="22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normalizations by neighboring cells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199501" y="3889891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7315200" y="3264932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0"/>
          </p:cNvCxnSpPr>
          <p:nvPr/>
        </p:nvCxnSpPr>
        <p:spPr>
          <a:xfrm flipH="1" flipV="1">
            <a:off x="7651621" y="3833038"/>
            <a:ext cx="354026" cy="329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0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162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3575"/>
            <a:ext cx="7239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552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5" y="3657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</a:t>
            </a:r>
            <a:r>
              <a:rPr lang="en-US" dirty="0" smtClean="0"/>
              <a:t> 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2405" y="36373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neg</a:t>
            </a:r>
            <a:r>
              <a:rPr lang="en-US" dirty="0" smtClean="0"/>
              <a:t> 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7924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0607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latex-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79800"/>
            <a:ext cx="2857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latex-imag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685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156325" y="4314825"/>
            <a:ext cx="160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pedestrian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6477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examples</a:t>
            </a:r>
            <a:endParaRPr lang="en-US" dirty="0"/>
          </a:p>
        </p:txBody>
      </p:sp>
      <p:pic>
        <p:nvPicPr>
          <p:cNvPr id="27652" name="hog demo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981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Viola-Jones sliding window detector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b="1" dirty="0" smtClean="0"/>
              <a:t>Fast</a:t>
            </a:r>
            <a:r>
              <a:rPr lang="en-US" dirty="0" smtClean="0"/>
              <a:t> detection through two mechanisms</a:t>
            </a:r>
          </a:p>
          <a:p>
            <a:r>
              <a:rPr lang="en-US" dirty="0" smtClean="0"/>
              <a:t>Quickly eliminate unlikely windows</a:t>
            </a:r>
          </a:p>
          <a:p>
            <a:r>
              <a:rPr lang="en-US" dirty="0" smtClean="0"/>
              <a:t>Use features that are fast to compute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0" y="6488113"/>
            <a:ext cx="87995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Viola and Jones. </a:t>
            </a:r>
            <a:r>
              <a:rPr lang="en-US" sz="1600" u="sng" dirty="0">
                <a:hlinkClick r:id="rId2"/>
              </a:rPr>
              <a:t>Rapid Object Detection using a Boosted Cascade of Simple Features</a:t>
            </a:r>
            <a:r>
              <a:rPr lang="en-US" sz="1600" dirty="0"/>
              <a:t> (2001).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Cascade for Fast Detection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81000" y="1447800"/>
            <a:ext cx="8763000" cy="2732088"/>
            <a:chOff x="381000" y="1447800"/>
            <a:chExt cx="8763000" cy="2732088"/>
          </a:xfrm>
        </p:grpSpPr>
        <p:sp>
          <p:nvSpPr>
            <p:cNvPr id="4" name="Rectangle 3"/>
            <p:cNvSpPr/>
            <p:nvPr/>
          </p:nvSpPr>
          <p:spPr>
            <a:xfrm>
              <a:off x="381000" y="14478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16002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7526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19050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20574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0"/>
            <p:cNvSpPr txBox="1">
              <a:spLocks noChangeArrowheads="1"/>
            </p:cNvSpPr>
            <p:nvPr/>
          </p:nvSpPr>
          <p:spPr bwMode="auto">
            <a:xfrm>
              <a:off x="762000" y="3352800"/>
              <a:ext cx="11969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Examples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84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8862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2781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905000" y="2057400"/>
              <a:ext cx="381000" cy="4572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3" name="TextBox 15"/>
            <p:cNvSpPr txBox="1">
              <a:spLocks noChangeArrowheads="1"/>
            </p:cNvSpPr>
            <p:nvPr/>
          </p:nvSpPr>
          <p:spPr bwMode="auto">
            <a:xfrm>
              <a:off x="2743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84" name="TextBox 16"/>
            <p:cNvSpPr txBox="1">
              <a:spLocks noChangeArrowheads="1"/>
            </p:cNvSpPr>
            <p:nvPr/>
          </p:nvSpPr>
          <p:spPr bwMode="auto">
            <a:xfrm>
              <a:off x="3352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32785" name="TextBox 17"/>
            <p:cNvSpPr txBox="1">
              <a:spLocks noChangeArrowheads="1"/>
            </p:cNvSpPr>
            <p:nvPr/>
          </p:nvSpPr>
          <p:spPr bwMode="auto">
            <a:xfrm>
              <a:off x="38100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11675" y="1768475"/>
              <a:ext cx="1279525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5532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(x) &gt; </a:t>
              </a:r>
              <a:r>
                <a:rPr lang="en-US" dirty="0" err="1">
                  <a:solidFill>
                    <a:schemeClr val="tx1"/>
                  </a:solidFill>
                </a:rPr>
                <a:t>t</a:t>
              </a:r>
              <a:r>
                <a:rPr lang="en-US" baseline="-25000" dirty="0" err="1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9248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9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32790" name="TextBox 22"/>
            <p:cNvSpPr txBox="1">
              <a:spLocks noChangeArrowheads="1"/>
            </p:cNvSpPr>
            <p:nvPr/>
          </p:nvSpPr>
          <p:spPr bwMode="auto">
            <a:xfrm>
              <a:off x="5883275" y="1981200"/>
              <a:ext cx="5445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/>
                <a:t>…</a:t>
              </a:r>
            </a:p>
          </p:txBody>
        </p:sp>
        <p:sp>
          <p:nvSpPr>
            <p:cNvPr id="32791" name="TextBox 23"/>
            <p:cNvSpPr txBox="1">
              <a:spLocks noChangeArrowheads="1"/>
            </p:cNvSpPr>
            <p:nvPr/>
          </p:nvSpPr>
          <p:spPr bwMode="auto">
            <a:xfrm>
              <a:off x="8447088" y="2209800"/>
              <a:ext cx="6969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Pass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4686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3" name="TextBox 25"/>
            <p:cNvSpPr txBox="1">
              <a:spLocks noChangeArrowheads="1"/>
            </p:cNvSpPr>
            <p:nvPr/>
          </p:nvSpPr>
          <p:spPr bwMode="auto">
            <a:xfrm>
              <a:off x="4648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4" name="TextBox 26"/>
            <p:cNvSpPr txBox="1">
              <a:spLocks noChangeArrowheads="1"/>
            </p:cNvSpPr>
            <p:nvPr/>
          </p:nvSpPr>
          <p:spPr bwMode="auto">
            <a:xfrm>
              <a:off x="5257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6819900" y="30861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6" name="TextBox 28"/>
            <p:cNvSpPr txBox="1">
              <a:spLocks noChangeArrowheads="1"/>
            </p:cNvSpPr>
            <p:nvPr/>
          </p:nvSpPr>
          <p:spPr bwMode="auto">
            <a:xfrm>
              <a:off x="6781800" y="37338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7" name="TextBox 29"/>
            <p:cNvSpPr txBox="1">
              <a:spLocks noChangeArrowheads="1"/>
            </p:cNvSpPr>
            <p:nvPr/>
          </p:nvSpPr>
          <p:spPr bwMode="auto">
            <a:xfrm>
              <a:off x="7391400" y="29718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</p:grpSp>
      <p:sp>
        <p:nvSpPr>
          <p:cNvPr id="338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Choose threshold for low false negative rate</a:t>
            </a:r>
          </a:p>
          <a:p>
            <a:pPr>
              <a:defRPr/>
            </a:pPr>
            <a:r>
              <a:rPr lang="en-US" sz="2800" dirty="0" smtClean="0"/>
              <a:t>Fast classifiers early in cascade</a:t>
            </a:r>
          </a:p>
          <a:p>
            <a:pPr>
              <a:defRPr/>
            </a:pPr>
            <a:r>
              <a:rPr lang="en-US" sz="2800" dirty="0" smtClean="0"/>
              <a:t>Slow classifiers later, but most examples don’t get there</a:t>
            </a:r>
          </a:p>
          <a:p>
            <a:pPr lvl="1">
              <a:buFont typeface="Arial" charset="0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that are fast to compute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Haar</a:t>
            </a:r>
            <a:r>
              <a:rPr lang="en-US" dirty="0" smtClean="0"/>
              <a:t>-like features”</a:t>
            </a:r>
          </a:p>
          <a:p>
            <a:pPr lvl="1"/>
            <a:r>
              <a:rPr lang="en-US" dirty="0" smtClean="0"/>
              <a:t>Differences of sums of intensity</a:t>
            </a:r>
          </a:p>
          <a:p>
            <a:pPr lvl="1"/>
            <a:r>
              <a:rPr lang="en-US" dirty="0" smtClean="0"/>
              <a:t>Thousands, computed at various positions and scales within detection window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09600" y="4953000"/>
            <a:ext cx="304800" cy="45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04800" y="4953000"/>
            <a:ext cx="304800" cy="4572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43000" y="5181600"/>
            <a:ext cx="12954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0" y="4953000"/>
            <a:ext cx="1295400" cy="2286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3886200" y="4800600"/>
            <a:ext cx="4572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886200" y="51054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0292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800600" y="4724400"/>
            <a:ext cx="228600" cy="685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886200" y="44958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45720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6705600" y="48006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6705600" y="51054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7086600" y="48006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7086600" y="51054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7924800" y="48768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7696200" y="48768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7696200" y="43434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4800" y="43434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0" y="5562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Two-rectangle features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3276600" y="556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Three-rectangle features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172200" y="55626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Etc.</a:t>
            </a:r>
          </a:p>
        </p:txBody>
      </p:sp>
      <p:sp>
        <p:nvSpPr>
          <p:cNvPr id="21529" name="TextBox 45"/>
          <p:cNvSpPr txBox="1">
            <a:spLocks noChangeArrowheads="1"/>
          </p:cNvSpPr>
          <p:nvPr/>
        </p:nvSpPr>
        <p:spPr bwMode="auto">
          <a:xfrm>
            <a:off x="228600" y="4572000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21530" name="TextBox 46"/>
          <p:cNvSpPr txBox="1">
            <a:spLocks noChangeArrowheads="1"/>
          </p:cNvSpPr>
          <p:nvPr/>
        </p:nvSpPr>
        <p:spPr bwMode="auto">
          <a:xfrm>
            <a:off x="533400" y="4572000"/>
            <a:ext cx="447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Integral Images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ii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1), 2)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95600" y="1828800"/>
            <a:ext cx="22860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895600" y="1828800"/>
            <a:ext cx="1066800" cy="83820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886200" y="2590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038600" y="2667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x, y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38200" y="3505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ii(</a:t>
            </a:r>
            <a:r>
              <a:rPr lang="en-US" kern="0" dirty="0" err="1">
                <a:solidFill>
                  <a:sysClr val="windowText" lastClr="000000"/>
                </a:solidFill>
              </a:rPr>
              <a:t>x,y</a:t>
            </a:r>
            <a:r>
              <a:rPr lang="en-US" kern="0" dirty="0">
                <a:solidFill>
                  <a:sysClr val="windowText" lastClr="000000"/>
                </a:solidFill>
              </a:rPr>
              <a:t>) = Sum of the values in the grey region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4800"/>
            <a:ext cx="31321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0" y="5791200"/>
            <a:ext cx="2960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A+D-B-C?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0" y="472440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B-A?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in modeling the object class</a:t>
            </a:r>
            <a:endParaRPr lang="en-US" dirty="0"/>
          </a:p>
        </p:txBody>
      </p:sp>
      <p:pic>
        <p:nvPicPr>
          <p:cNvPr id="4" name="Picture 3" descr="koal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al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Illumination</a:t>
            </a:r>
          </a:p>
        </p:txBody>
      </p:sp>
      <p:pic>
        <p:nvPicPr>
          <p:cNvPr id="7" name="Picture 6" descr="koal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Object pose</a:t>
            </a:r>
          </a:p>
        </p:txBody>
      </p:sp>
      <p:pic>
        <p:nvPicPr>
          <p:cNvPr id="9" name="Picture 8" descr="koala11"/>
          <p:cNvPicPr>
            <a:picLocks noChangeAspect="1" noChangeArrowheads="1"/>
          </p:cNvPicPr>
          <p:nvPr/>
        </p:nvPicPr>
        <p:blipFill>
          <a:blip r:embed="rId5"/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Clutter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200" dirty="0">
                  <a:solidFill>
                    <a:srgbClr val="000000"/>
                  </a:solidFill>
                  <a:cs typeface="Arial" charset="0"/>
                </a:rPr>
                <a:t>Intra-class appearance</a:t>
              </a:r>
            </a:p>
          </p:txBody>
        </p:sp>
        <p:pic>
          <p:nvPicPr>
            <p:cNvPr id="13" name="Picture 13" descr="albinokoal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000000"/>
                </a:solidFill>
                <a:cs typeface="Arial" charset="0"/>
              </a:rPr>
              <a:t>Occlusions</a:t>
            </a:r>
          </a:p>
        </p:txBody>
      </p:sp>
      <p:pic>
        <p:nvPicPr>
          <p:cNvPr id="15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koalas_lgbg"/>
          <p:cNvPicPr>
            <a:picLocks noChangeAspect="1" noChangeArrowheads="1"/>
          </p:cNvPicPr>
          <p:nvPr/>
        </p:nvPicPr>
        <p:blipFill>
          <a:blip r:embed="rId8"/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Viewpoint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3397" y="6519446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from K. Grauman, B. </a:t>
            </a:r>
            <a:r>
              <a:rPr lang="en-US" sz="1600" dirty="0" err="1" smtClean="0"/>
              <a:t>Leibe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14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Feature selection with </a:t>
            </a:r>
            <a:r>
              <a:rPr lang="en-US" sz="3600" dirty="0" err="1" smtClean="0"/>
              <a:t>Adaboost</a:t>
            </a:r>
            <a:endParaRPr lang="en-US" sz="36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Create a large pool of features (180K)</a:t>
            </a:r>
          </a:p>
          <a:p>
            <a:r>
              <a:rPr lang="en-US" dirty="0" smtClean="0"/>
              <a:t>Select features that are discriminative and work well together</a:t>
            </a:r>
          </a:p>
          <a:p>
            <a:pPr lvl="1"/>
            <a:r>
              <a:rPr lang="en-US" dirty="0" smtClean="0"/>
              <a:t>“Weak learner” = feature + threshold + parity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Choose weak learner that minimizes error on the weighted training set</a:t>
            </a:r>
          </a:p>
          <a:p>
            <a:pPr lvl="1"/>
            <a:r>
              <a:rPr lang="en-US" dirty="0" smtClean="0"/>
              <a:t>Reweight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529012"/>
            <a:ext cx="38798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4414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Adaboost: Immune to Overfitting?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 cstate="print"/>
          <a:srcRect l="51350" b="45474"/>
          <a:stretch>
            <a:fillRect/>
          </a:stretch>
        </p:blipFill>
        <p:spPr bwMode="auto">
          <a:xfrm>
            <a:off x="2895600" y="1905000"/>
            <a:ext cx="42672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524000" y="2819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Test error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1447800" y="3886200"/>
            <a:ext cx="1252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Train error</a:t>
            </a:r>
          </a:p>
        </p:txBody>
      </p:sp>
    </p:spTree>
    <p:extLst>
      <p:ext uri="{BB962C8B-B14F-4D97-AF65-F5344CB8AC3E}">
        <p14:creationId xmlns:p14="http://schemas.microsoft.com/office/powerpoint/2010/main" val="1844373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Adaboost: Margin Maximizer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 cstate="print"/>
          <a:srcRect l="51350"/>
          <a:stretch>
            <a:fillRect/>
          </a:stretch>
        </p:blipFill>
        <p:spPr bwMode="auto">
          <a:xfrm>
            <a:off x="3048000" y="1371600"/>
            <a:ext cx="31242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981200" y="51054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margin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905000" y="2057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Test error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828800" y="2743200"/>
            <a:ext cx="1252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Train error</a:t>
            </a:r>
          </a:p>
        </p:txBody>
      </p:sp>
    </p:spTree>
    <p:extLst>
      <p:ext uri="{BB962C8B-B14F-4D97-AF65-F5344CB8AC3E}">
        <p14:creationId xmlns:p14="http://schemas.microsoft.com/office/powerpoint/2010/main" val="3614094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2 selected features</a:t>
            </a:r>
            <a:endParaRPr lang="en-US" dirty="0"/>
          </a:p>
        </p:txBody>
      </p:sp>
      <p:pic>
        <p:nvPicPr>
          <p:cNvPr id="100354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21982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Viola-Jones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/>
              <a:t>38 stages with 1, 10, 25, 50 … features</a:t>
            </a:r>
          </a:p>
          <a:p>
            <a:pPr lvl="1">
              <a:defRPr/>
            </a:pPr>
            <a:r>
              <a:rPr lang="en-US" sz="2400" dirty="0" smtClean="0"/>
              <a:t>6061 total used out of 180K candidates</a:t>
            </a:r>
          </a:p>
          <a:p>
            <a:pPr lvl="1">
              <a:defRPr/>
            </a:pPr>
            <a:r>
              <a:rPr lang="en-US" sz="2400" dirty="0" smtClean="0"/>
              <a:t>10 features evaluated on average</a:t>
            </a:r>
          </a:p>
          <a:p>
            <a:pPr>
              <a:defRPr/>
            </a:pPr>
            <a:r>
              <a:rPr lang="en-US" sz="2800" dirty="0" smtClean="0"/>
              <a:t>Training Examples</a:t>
            </a:r>
          </a:p>
          <a:p>
            <a:pPr lvl="1">
              <a:defRPr/>
            </a:pPr>
            <a:r>
              <a:rPr lang="en-US" sz="2400" dirty="0" smtClean="0"/>
              <a:t>4916 positive examples</a:t>
            </a:r>
          </a:p>
          <a:p>
            <a:pPr lvl="1">
              <a:defRPr/>
            </a:pPr>
            <a:r>
              <a:rPr lang="en-US" sz="2400" dirty="0" smtClean="0"/>
              <a:t>10000 negative examples collected after each stage</a:t>
            </a:r>
          </a:p>
          <a:p>
            <a:pPr>
              <a:defRPr/>
            </a:pPr>
            <a:r>
              <a:rPr lang="en-US" sz="2800" dirty="0" smtClean="0"/>
              <a:t>Scanning</a:t>
            </a:r>
          </a:p>
          <a:p>
            <a:pPr lvl="1">
              <a:defRPr/>
            </a:pPr>
            <a:r>
              <a:rPr lang="en-US" sz="2400" dirty="0" smtClean="0"/>
              <a:t>Scale detector rather than image</a:t>
            </a:r>
          </a:p>
          <a:p>
            <a:pPr lvl="1">
              <a:defRPr/>
            </a:pPr>
            <a:r>
              <a:rPr lang="en-US" sz="2400" dirty="0" smtClean="0"/>
              <a:t>Scale steps = 1.25  (factor between two consecutive scales)</a:t>
            </a:r>
          </a:p>
          <a:p>
            <a:pPr lvl="1">
              <a:defRPr/>
            </a:pPr>
            <a:r>
              <a:rPr lang="en-US" sz="2400" dirty="0"/>
              <a:t>T</a:t>
            </a:r>
            <a:r>
              <a:rPr lang="en-US" sz="2400" dirty="0" smtClean="0"/>
              <a:t>ranslation 1*scale (# pixels between two consecutive windows)</a:t>
            </a:r>
          </a:p>
          <a:p>
            <a:pPr>
              <a:defRPr/>
            </a:pPr>
            <a:r>
              <a:rPr lang="en-US" sz="2800" dirty="0" smtClean="0"/>
              <a:t>Non-max suppression: average coordinates of overlapping boxes</a:t>
            </a:r>
          </a:p>
          <a:p>
            <a:pPr>
              <a:defRPr/>
            </a:pPr>
            <a:r>
              <a:rPr lang="en-US" sz="2800" dirty="0" smtClean="0"/>
              <a:t>Train 3 classifiers and take vote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 Jones Results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8226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7667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124200" y="6248400"/>
            <a:ext cx="2687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MIT + CMU face dataset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0668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 = 15 FPS (in 2001)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smtClean="0"/>
              <a:t>minute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Something to think about…</a:t>
            </a:r>
          </a:p>
          <a:p>
            <a:r>
              <a:rPr lang="en-US" sz="2800" dirty="0" smtClean="0"/>
              <a:t>Sliding window detectors work </a:t>
            </a:r>
          </a:p>
          <a:p>
            <a:pPr lvl="1"/>
            <a:r>
              <a:rPr lang="en-US" sz="2400" i="1" dirty="0" smtClean="0"/>
              <a:t>very well</a:t>
            </a:r>
            <a:r>
              <a:rPr lang="en-US" sz="2400" dirty="0" smtClean="0"/>
              <a:t> for faces</a:t>
            </a:r>
          </a:p>
          <a:p>
            <a:pPr lvl="1"/>
            <a:r>
              <a:rPr lang="en-US" sz="2400" i="1" dirty="0" smtClean="0"/>
              <a:t>fairly well</a:t>
            </a:r>
            <a:r>
              <a:rPr lang="en-US" sz="2400" dirty="0" smtClean="0"/>
              <a:t> for cars and pedestrians</a:t>
            </a:r>
          </a:p>
          <a:p>
            <a:pPr lvl="1"/>
            <a:r>
              <a:rPr lang="en-US" sz="2400" i="1" dirty="0" smtClean="0"/>
              <a:t>badly</a:t>
            </a:r>
            <a:r>
              <a:rPr lang="en-US" sz="2400" dirty="0" smtClean="0"/>
              <a:t> for cats and dogs</a:t>
            </a:r>
          </a:p>
          <a:p>
            <a:r>
              <a:rPr lang="en-US" sz="2800" dirty="0" smtClean="0"/>
              <a:t>Why are some classes easier than others?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813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Evaluation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358139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Datasets</a:t>
                </a:r>
              </a:p>
              <a:p>
                <a:pPr lvl="1"/>
                <a:r>
                  <a:rPr lang="en-US" dirty="0" smtClean="0">
                    <a:hlinkClick r:id="rId2"/>
                  </a:rPr>
                  <a:t>PASCAL VOC</a:t>
                </a:r>
                <a:r>
                  <a:rPr lang="en-US" dirty="0" smtClean="0"/>
                  <a:t> (2005-2012): 20 classes, ~20,000 images</a:t>
                </a:r>
              </a:p>
              <a:p>
                <a:pPr lvl="1"/>
                <a:r>
                  <a:rPr lang="en-US" dirty="0" smtClean="0">
                    <a:hlinkClick r:id="rId3"/>
                  </a:rPr>
                  <a:t>MS COCO</a:t>
                </a:r>
                <a:r>
                  <a:rPr lang="en-US" dirty="0" smtClean="0"/>
                  <a:t> (2014-?): 60 classes, ~300,000 images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Evaluation</a:t>
                </a:r>
              </a:p>
              <a:p>
                <a:pPr lvl="1"/>
                <a:r>
                  <a:rPr lang="en-US" dirty="0" smtClean="0"/>
                  <a:t>Output: for each class, predict bounding boxes (x1, y1, x2, y2) with confidences</a:t>
                </a:r>
              </a:p>
              <a:p>
                <a:pPr lvl="1"/>
                <a:r>
                  <a:rPr lang="en-US" dirty="0" smtClean="0"/>
                  <a:t>Metric: </a:t>
                </a:r>
              </a:p>
              <a:p>
                <a:pPr lvl="2"/>
                <a:r>
                  <a:rPr lang="en-US" dirty="0" smtClean="0"/>
                  <a:t>True detection: &gt;= 0.5 Intersection over Union (</a:t>
                </a:r>
                <a:r>
                  <a:rPr lang="en-US" dirty="0" err="1" smtClean="0"/>
                  <a:t>IoU</a:t>
                </a:r>
                <a:r>
                  <a:rPr lang="en-US" dirty="0" smtClean="0"/>
                  <a:t>), not a duplicate</a:t>
                </a:r>
              </a:p>
              <a:p>
                <a:pPr lvl="2"/>
                <a:r>
                  <a:rPr lang="en-US" dirty="0" smtClean="0"/>
                  <a:t>Precision: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𝑑𝑒𝑡𝑒𝑐𝑡𝑖𝑜𝑛𝑠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𝑑𝑒𝑡𝑒𝑐𝑡𝑖𝑜𝑛𝑠</m:t>
                        </m:r>
                      </m:den>
                    </m:f>
                  </m:oMath>
                </a14:m>
                <a:r>
                  <a:rPr lang="en-US" b="0" dirty="0" smtClean="0"/>
                  <a:t>    Recall: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𝑡𝑟𝑢𝑒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𝑑𝑒𝑡𝑒𝑐𝑡𝑖𝑜𝑛𝑠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𝑝𝑜𝑠𝑖𝑡𝑖𝑣𝑒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𝑒𝑥𝑎𝑚𝑝𝑙𝑒𝑠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pPr lvl="2"/>
                <a:r>
                  <a:rPr lang="en-US" dirty="0" smtClean="0"/>
                  <a:t>AP: area under the interpolated curve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3581399"/>
              </a:xfrm>
              <a:blipFill rotWithShape="0">
                <a:blip r:embed="rId4"/>
                <a:stretch>
                  <a:fillRect l="-815" t="-2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373649"/>
            <a:ext cx="3037175" cy="24885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800600"/>
            <a:ext cx="2286000" cy="1676400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4994754"/>
            <a:ext cx="2286000" cy="16764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486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Intersecting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43126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IoU</a:t>
            </a:r>
            <a:r>
              <a:rPr lang="en-US" dirty="0" smtClean="0"/>
              <a:t> = 0.45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5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5841" y="49530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Statistical Template Matching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905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in modeling the non-object class</a:t>
            </a:r>
            <a:endParaRPr lang="en-US" sz="3600" dirty="0"/>
          </a:p>
        </p:txBody>
      </p:sp>
      <p:pic>
        <p:nvPicPr>
          <p:cNvPr id="6" name="Picture 12" descr="C:\Users\Hoiem\Documents\Presentations\NSF Frontiers - Aug 2011\fp_display\dog_005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1518" r="9890" b="14243"/>
          <a:stretch/>
        </p:blipFill>
        <p:spPr bwMode="auto">
          <a:xfrm>
            <a:off x="3880174" y="2705400"/>
            <a:ext cx="229634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C:\Users\Hoiem\Documents\Presentations\NSF Frontiers - Aug 2011\fp_display\dog_fp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8" y="2760133"/>
            <a:ext cx="24940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408" y="203740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Bad Localization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41614" y="2113802"/>
            <a:ext cx="20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Confused with Similar Object</a:t>
            </a:r>
            <a:endParaRPr lang="en-US" dirty="0"/>
          </a:p>
        </p:txBody>
      </p:sp>
      <p:pic>
        <p:nvPicPr>
          <p:cNvPr id="220165" name="Picture 5" descr="C:\Users\Hoiem\Documents\Presentations\NSF Frontiers - Aug 2011\fp_display\dog_fp_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8" y="5272862"/>
            <a:ext cx="831359" cy="1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0288" y="4620118"/>
            <a:ext cx="24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Confused with Dissimilar Objects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60678" y="49035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Misc. Background</a:t>
            </a:r>
            <a:endParaRPr lang="en-US" dirty="0"/>
          </a:p>
        </p:txBody>
      </p:sp>
      <p:pic>
        <p:nvPicPr>
          <p:cNvPr id="220166" name="Picture 6" descr="C:\Users\Hoiem\Documents\Presentations\NSF Frontiers - Aug 2011\fp_display\dog_fp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5383740"/>
            <a:ext cx="613253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:\Users\Hoiem\Documents\Presentations\NSF Frontiers - Aug 2011\fp_display\dog_fp_0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5" y="5405437"/>
            <a:ext cx="961316" cy="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C:\Users\Hoiem\Documents\Presentations\NSF Frontiers - Aug 2011\fp_display\dog_fp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48" y="5383740"/>
            <a:ext cx="1462455" cy="9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oiem\Documents\Presentations\NSF Frontiers - Aug 2011\fp_display\dog_tp_00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93" y="2356640"/>
            <a:ext cx="1830959" cy="1806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oiem\Documents\Presentations\NSF Frontiers - Aug 2011\fp_display\dog_tp_0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" y="4358462"/>
            <a:ext cx="1161641" cy="18288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6632" y="142474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True Detections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6817" y="2037408"/>
            <a:ext cx="2283357" cy="4541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14834" y="5159661"/>
            <a:ext cx="283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Models of Complex Categories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>
          <a:xfrm>
            <a:off x="2632419" y="4945072"/>
            <a:ext cx="2819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 </a:t>
            </a:r>
            <a:r>
              <a:rPr lang="en-US" sz="1200" dirty="0" err="1" smtClean="0"/>
              <a:t>Regionlets</a:t>
            </a:r>
            <a:r>
              <a:rPr lang="en-US" sz="1200" dirty="0" smtClean="0"/>
              <a:t>: Wang et al. 2013     R-CNN: </a:t>
            </a:r>
            <a:r>
              <a:rPr lang="en-US" sz="1200" dirty="0" err="1" smtClean="0"/>
              <a:t>Girshick</a:t>
            </a:r>
            <a:r>
              <a:rPr lang="en-US" sz="1200" dirty="0" smtClean="0"/>
              <a:t> et al. 2014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Regionlets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R-CNN</a:t>
              </a:r>
              <a:endParaRPr lang="en-US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5786001" y="4931061"/>
            <a:ext cx="109728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9532" y="5181711"/>
            <a:ext cx="215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Features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754" y="5159661"/>
            <a:ext cx="5206510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smtClean="0"/>
              <a:t>Key Advance: Learn effective features </a:t>
            </a:r>
            <a:r>
              <a:rPr lang="en-US" sz="2000" dirty="0"/>
              <a:t>from massive amounts of labeled </a:t>
            </a:r>
            <a:r>
              <a:rPr lang="en-US" sz="2000" dirty="0" smtClean="0"/>
              <a:t>data </a:t>
            </a:r>
            <a:r>
              <a:rPr lang="en-US" sz="2000" i="1" dirty="0" smtClean="0"/>
              <a:t>and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dapt to </a:t>
            </a:r>
            <a:r>
              <a:rPr lang="en-US" sz="2000" dirty="0"/>
              <a:t>new tasks with </a:t>
            </a:r>
            <a:r>
              <a:rPr lang="en-US" sz="2000" dirty="0" smtClean="0"/>
              <a:t>less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63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R-CNN (Girshick et al. CVPR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392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Replace sliding windows with “selective search” region proposals (</a:t>
            </a:r>
            <a:r>
              <a:rPr lang="en-US" dirty="0" err="1" smtClean="0"/>
              <a:t>Uijilings</a:t>
            </a:r>
            <a:r>
              <a:rPr lang="en-US" dirty="0" smtClean="0"/>
              <a:t> et al. IJCV 2013)</a:t>
            </a:r>
          </a:p>
          <a:p>
            <a:r>
              <a:rPr lang="en-US" dirty="0" smtClean="0"/>
              <a:t>Extract rectangles around regions and resize to 227x227</a:t>
            </a:r>
          </a:p>
          <a:p>
            <a:r>
              <a:rPr lang="en-US" dirty="0" smtClean="0"/>
              <a:t>Extract features with fine-tuned  CNN (that was initialized with network trained on </a:t>
            </a:r>
            <a:r>
              <a:rPr lang="en-US" dirty="0" err="1" smtClean="0"/>
              <a:t>ImageNet</a:t>
            </a:r>
            <a:r>
              <a:rPr lang="en-US" dirty="0" smtClean="0"/>
              <a:t> before training)</a:t>
            </a:r>
          </a:p>
          <a:p>
            <a:r>
              <a:rPr lang="en-US" dirty="0" smtClean="0"/>
              <a:t>Classify last layer of network features with SVM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4400"/>
            <a:ext cx="8763000" cy="2528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6346826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arxiv.org/pdf/1311.2524.pdf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Fine-tuning example: ImageNet-&gt;VOC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Train full network on ImageNet 1000-class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Replace classification layer with output layer for VOC (e.g. confidences for 20 classes)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Train on VOC </a:t>
            </a:r>
            <a:r>
              <a:rPr lang="en-US" sz="2800" dirty="0" err="1" smtClean="0"/>
              <a:t>pos</a:t>
            </a:r>
            <a:r>
              <a:rPr lang="en-US" sz="2800" dirty="0" smtClean="0"/>
              <a:t>/</a:t>
            </a:r>
            <a:r>
              <a:rPr lang="en-US" sz="2800" dirty="0" err="1" smtClean="0"/>
              <a:t>neg</a:t>
            </a:r>
            <a:r>
              <a:rPr lang="en-US" sz="2800" dirty="0" smtClean="0"/>
              <a:t> examples with low initial learning rate (1/10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what is used for new network)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Notes</a:t>
            </a:r>
          </a:p>
          <a:p>
            <a:r>
              <a:rPr lang="en-US" sz="2800" dirty="0" smtClean="0"/>
              <a:t>This usually works well if the “big data” task and target task are similar (object classification vs detection)</a:t>
            </a:r>
          </a:p>
          <a:p>
            <a:pPr lvl="1"/>
            <a:r>
              <a:rPr lang="en-US" sz="2400" dirty="0" smtClean="0"/>
              <a:t>0.45 AP without fine-tuning </a:t>
            </a:r>
            <a:r>
              <a:rPr lang="en-US" sz="2400" dirty="0" smtClean="0">
                <a:sym typeface="Wingdings" panose="05000000000000000000" pitchFamily="2" charset="2"/>
              </a:rPr>
              <a:t> 0.54 AP with fine tuning; training only on VOC does much worse</a:t>
            </a:r>
          </a:p>
          <a:p>
            <a:r>
              <a:rPr lang="en-US" sz="2800" dirty="0" smtClean="0"/>
              <a:t>Not necessary if target task is also very big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75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vs. region proposals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706562"/>
            <a:ext cx="4040188" cy="4846638"/>
          </a:xfrm>
        </p:spPr>
        <p:txBody>
          <a:bodyPr/>
          <a:lstStyle/>
          <a:p>
            <a:r>
              <a:rPr lang="en-US" dirty="0" smtClean="0"/>
              <a:t>Comprehensive search over position, scale (sometimes aspect, though expensive)</a:t>
            </a:r>
          </a:p>
          <a:p>
            <a:r>
              <a:rPr lang="en-US" dirty="0" smtClean="0"/>
              <a:t>Typically 100K candidates</a:t>
            </a:r>
          </a:p>
          <a:p>
            <a:r>
              <a:rPr lang="en-US" dirty="0" smtClean="0"/>
              <a:t>Simple</a:t>
            </a:r>
          </a:p>
          <a:p>
            <a:r>
              <a:rPr lang="en-US" dirty="0" smtClean="0"/>
              <a:t>Speed boost through convolution often possible</a:t>
            </a:r>
          </a:p>
          <a:p>
            <a:r>
              <a:rPr lang="en-US" dirty="0" smtClean="0"/>
              <a:t>Repeatable</a:t>
            </a:r>
          </a:p>
          <a:p>
            <a:r>
              <a:rPr lang="en-US" dirty="0" smtClean="0"/>
              <a:t>Even with many candidates, may not be a good fit to object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</p:spPr>
        <p:txBody>
          <a:bodyPr/>
          <a:lstStyle/>
          <a:p>
            <a:r>
              <a:rPr lang="en-US" dirty="0" smtClean="0"/>
              <a:t>Region proposals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706562"/>
            <a:ext cx="4041775" cy="3951288"/>
          </a:xfrm>
        </p:spPr>
        <p:txBody>
          <a:bodyPr/>
          <a:lstStyle/>
          <a:p>
            <a:r>
              <a:rPr lang="en-US" dirty="0" smtClean="0"/>
              <a:t>Search over regions guided by image contours/patterns with varying aspect/size</a:t>
            </a:r>
          </a:p>
          <a:p>
            <a:r>
              <a:rPr lang="en-US" dirty="0" smtClean="0"/>
              <a:t>Typically 2-10K candidates</a:t>
            </a:r>
          </a:p>
          <a:p>
            <a:r>
              <a:rPr lang="en-US" dirty="0" smtClean="0"/>
              <a:t>Random (not repeatable)</a:t>
            </a:r>
          </a:p>
          <a:p>
            <a:r>
              <a:rPr lang="en-US" dirty="0" smtClean="0"/>
              <a:t>Requires a preprocess (currently 1-5s)</a:t>
            </a:r>
          </a:p>
          <a:p>
            <a:r>
              <a:rPr lang="en-US" dirty="0"/>
              <a:t>Often requires resizing patch to fit fixed </a:t>
            </a:r>
            <a:r>
              <a:rPr lang="en-US" dirty="0" smtClean="0"/>
              <a:t>size</a:t>
            </a:r>
          </a:p>
          <a:p>
            <a:r>
              <a:rPr lang="en-US" dirty="0" smtClean="0"/>
              <a:t>More likely to provide candidates with very good object fit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3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3400" y="990600"/>
          <a:ext cx="562418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5624185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Bicycle: AP = 0.73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248399" y="931982"/>
          <a:ext cx="2481679" cy="181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5" imgW="4054293" imgH="2958779" progId="AcroExch.Document.11">
                  <p:embed/>
                </p:oleObj>
              </mc:Choice>
              <mc:Fallback>
                <p:oleObj name="Acrobat Document" r:id="rId5" imgW="4054293" imgH="29587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399" y="931982"/>
                        <a:ext cx="2481679" cy="1811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324600" y="2819400"/>
          <a:ext cx="237374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7" imgW="3890330" imgH="3122600" progId="AcroExch.Document.11">
                  <p:embed/>
                </p:oleObj>
              </mc:Choice>
              <mc:Fallback>
                <p:oleObj name="Acrobat Document" r:id="rId7" imgW="3890330" imgH="3122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600" y="2819400"/>
                        <a:ext cx="237374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48400" y="4876800"/>
          <a:ext cx="24175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Acrobat Document" r:id="rId9" imgW="4054293" imgH="2812049" progId="AcroExch.Document.11">
                  <p:embed/>
                </p:oleObj>
              </mc:Choice>
              <mc:Fallback>
                <p:oleObj name="Acrobat Document" r:id="rId9" imgW="4054293" imgH="281204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48400" y="4876800"/>
                        <a:ext cx="2417575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12167" y="58319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0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33400" y="1033863"/>
          <a:ext cx="5589109" cy="5603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033863"/>
                        <a:ext cx="5589109" cy="5603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Horse: AP = 0.69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72200" y="1323311"/>
          <a:ext cx="2514600" cy="215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Acrobat Document" r:id="rId5" imgW="3640225" imgH="3122600" progId="AcroExch.Document.11">
                  <p:embed/>
                </p:oleObj>
              </mc:Choice>
              <mc:Fallback>
                <p:oleObj name="Acrobat Document" r:id="rId5" imgW="3640225" imgH="3122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2200" y="1323311"/>
                        <a:ext cx="2514600" cy="215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48400" y="3581400"/>
          <a:ext cx="2404134" cy="15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Acrobat Document" r:id="rId7" imgW="4054293" imgH="2570590" progId="AcroExch.Document.11">
                  <p:embed/>
                </p:oleObj>
              </mc:Choice>
              <mc:Fallback>
                <p:oleObj name="Acrobat Document" r:id="rId7" imgW="4054293" imgH="25705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8400" y="3581400"/>
                        <a:ext cx="2404134" cy="1523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324600" y="5146431"/>
          <a:ext cx="22908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Acrobat Document" r:id="rId9" imgW="4054293" imgH="2967324" progId="AcroExch.Document.11">
                  <p:embed/>
                </p:oleObj>
              </mc:Choice>
              <mc:Fallback>
                <p:oleObj name="Acrobat Document" r:id="rId9" imgW="4054293" imgH="296732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4600" y="5146431"/>
                        <a:ext cx="2290813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12167" y="93053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Misses are often predictable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5217439"/>
            <a:ext cx="534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objects, distinctive parts absent or occluded, unusual views</a:t>
            </a:r>
            <a:endParaRPr lang="en-US" sz="2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3910" y="1712239"/>
          <a:ext cx="9030090" cy="328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4" imgW="4269892" imgH="1552755" progId="AcroExch.Document.11">
                  <p:embed/>
                </p:oleObj>
              </mc:Choice>
              <mc:Fallback>
                <p:oleObj name="Acrobat Document" r:id="rId4" imgW="4269892" imgH="15527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10" y="1712239"/>
                        <a:ext cx="9030090" cy="3283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86200" y="1500701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Fast R-CNN</a:t>
            </a:r>
            <a:r>
              <a:rPr lang="en-US" dirty="0" smtClean="0"/>
              <a:t> – Girshick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91200"/>
          </a:xfrm>
        </p:spPr>
        <p:txBody>
          <a:bodyPr>
            <a:normAutofit lnSpcReduction="10000"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Compute CNN features for image once</a:t>
            </a:r>
          </a:p>
          <a:p>
            <a:r>
              <a:rPr lang="en-US" sz="2800" dirty="0" smtClean="0"/>
              <a:t>Pool into 7x7 spatial bins for each region proposal, output class scores and regressed </a:t>
            </a:r>
            <a:r>
              <a:rPr lang="en-US" sz="2800" dirty="0" err="1" smtClean="0"/>
              <a:t>bboxes</a:t>
            </a:r>
            <a:endParaRPr lang="en-US" sz="2800" dirty="0" smtClean="0"/>
          </a:p>
          <a:p>
            <a:r>
              <a:rPr lang="en-US" sz="2800" dirty="0" smtClean="0"/>
              <a:t>100x speed up of R-CNN (0.02 – 0.1 FPS </a:t>
            </a:r>
            <a:r>
              <a:rPr lang="en-US" sz="2800" dirty="0" smtClean="0">
                <a:sym typeface="Wingdings" panose="05000000000000000000" pitchFamily="2" charset="2"/>
              </a:rPr>
              <a:t> 0.5-20 FPS) with similar accuracy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9786"/>
            <a:ext cx="7467000" cy="30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Faster R-CNN</a:t>
            </a:r>
            <a:r>
              <a:rPr lang="en-US" dirty="0" smtClean="0"/>
              <a:t> – Ren et al.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7525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Convolutional features used for generating proposals and scoring</a:t>
            </a:r>
          </a:p>
          <a:p>
            <a:pPr lvl="1"/>
            <a:r>
              <a:rPr lang="en-US" dirty="0" smtClean="0"/>
              <a:t>Generate proposals with “</a:t>
            </a:r>
            <a:r>
              <a:rPr lang="en-US" dirty="0" err="1" smtClean="0"/>
              <a:t>objectness</a:t>
            </a:r>
            <a:r>
              <a:rPr lang="en-US" dirty="0" smtClean="0"/>
              <a:t>” scores and refined </a:t>
            </a:r>
            <a:r>
              <a:rPr lang="en-US" dirty="0" err="1" smtClean="0"/>
              <a:t>bboxes</a:t>
            </a:r>
            <a:r>
              <a:rPr lang="en-US" dirty="0" smtClean="0"/>
              <a:t> for each of k “anchors”</a:t>
            </a:r>
          </a:p>
          <a:p>
            <a:pPr lvl="1"/>
            <a:r>
              <a:rPr lang="en-US" dirty="0" smtClean="0"/>
              <a:t>Score proposals in same way as  Fast R-CNN</a:t>
            </a:r>
          </a:p>
          <a:p>
            <a:r>
              <a:rPr lang="en-US" dirty="0" smtClean="0"/>
              <a:t>Similar accuracy to Fast R-CNN with 10x speedup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38408"/>
            <a:ext cx="3751800" cy="3580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70" y="1600200"/>
            <a:ext cx="4240200" cy="24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 Process of Object Recognition</a:t>
            </a:r>
            <a:endParaRPr lang="de-CH" dirty="0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 object parameters?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8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Faster R-CNN slightly better accuracy than Fast R-CNN</a:t>
            </a:r>
          </a:p>
          <a:p>
            <a:r>
              <a:rPr lang="en-US" dirty="0" smtClean="0"/>
              <a:t>More data improves results considerably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48" y="3276600"/>
            <a:ext cx="8309052" cy="1828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750443"/>
            <a:ext cx="4673155" cy="1943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YOLO</a:t>
            </a:r>
            <a:r>
              <a:rPr lang="en-US" dirty="0" smtClean="0"/>
              <a:t> – </a:t>
            </a:r>
            <a:r>
              <a:rPr lang="en-US" dirty="0" err="1" smtClean="0"/>
              <a:t>Redmon</a:t>
            </a:r>
            <a:r>
              <a:rPr lang="en-US" dirty="0" smtClean="0"/>
              <a:t> et al.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276600" cy="570361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CNN produces 4096 features for 7x7 grid on image (fully conv.)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Each cell produces a score for each object and 2 </a:t>
            </a:r>
            <a:r>
              <a:rPr lang="en-US" dirty="0" err="1" smtClean="0"/>
              <a:t>bboxes</a:t>
            </a:r>
            <a:r>
              <a:rPr lang="en-US" dirty="0" smtClean="0"/>
              <a:t> w/ </a:t>
            </a:r>
            <a:r>
              <a:rPr lang="en-US" dirty="0" err="1" smtClean="0"/>
              <a:t>conf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Non-max suppression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/>
              <a:t>7x speedup over Faster RCNN (45-155 FPS vs. 7-18 FPS)</a:t>
            </a:r>
          </a:p>
          <a:p>
            <a:r>
              <a:rPr lang="en-US" dirty="0" smtClean="0"/>
              <a:t>Some loss of accuracy due to lower recall, poor localization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87" y="1017740"/>
            <a:ext cx="5239310" cy="1278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442" y="2322989"/>
            <a:ext cx="4107000" cy="26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Yolo v2</a:t>
            </a:r>
            <a:r>
              <a:rPr lang="en-US" dirty="0" smtClean="0"/>
              <a:t> – </a:t>
            </a:r>
            <a:r>
              <a:rPr lang="en-US" dirty="0" err="1" smtClean="0"/>
              <a:t>Redmon</a:t>
            </a:r>
            <a:r>
              <a:rPr lang="en-US" dirty="0" smtClean="0"/>
              <a:t> et al.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212400" cy="5135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Batch normalization</a:t>
            </a:r>
          </a:p>
          <a:p>
            <a:r>
              <a:rPr lang="en-US" dirty="0" smtClean="0"/>
              <a:t>Pre-train on higher resolution ImageNet</a:t>
            </a:r>
          </a:p>
          <a:p>
            <a:r>
              <a:rPr lang="en-US" dirty="0" smtClean="0"/>
              <a:t>Use and improve anchor box idea from Faster RCNN</a:t>
            </a:r>
          </a:p>
          <a:p>
            <a:r>
              <a:rPr lang="en-US" dirty="0" smtClean="0"/>
              <a:t>Train at multiple resolutions</a:t>
            </a:r>
          </a:p>
          <a:p>
            <a:r>
              <a:rPr lang="en-US" dirty="0" smtClean="0"/>
              <a:t>Very good accuracy, very fast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733800"/>
            <a:ext cx="3219000" cy="190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19" y="1143000"/>
            <a:ext cx="5017200" cy="214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6102100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Roboto"/>
                <a:hlinkClick r:id="rId5" tooltip="Share link"/>
              </a:rPr>
              <a:t>https</a:t>
            </a:r>
            <a:r>
              <a:rPr lang="en-US" dirty="0">
                <a:latin typeface="Roboto"/>
                <a:hlinkClick r:id="rId5" tooltip="Share link"/>
              </a:rPr>
              <a:t>://youtu.be/VOC3huqHrss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smtClean="0"/>
              <a:t>Strengths and Weaknesses of Statistical Template Approach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2800" dirty="0" smtClean="0"/>
              <a:t>Strengths</a:t>
            </a:r>
          </a:p>
          <a:p>
            <a:r>
              <a:rPr lang="en-US" sz="2800" dirty="0" smtClean="0"/>
              <a:t>Works very well for non-deformable objects: faces, cars, upright pedestrians</a:t>
            </a:r>
          </a:p>
          <a:p>
            <a:r>
              <a:rPr lang="en-US" sz="2800" dirty="0" smtClean="0"/>
              <a:t>Fast detection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2800" dirty="0" smtClean="0"/>
              <a:t>Weaknesses</a:t>
            </a:r>
          </a:p>
          <a:p>
            <a:r>
              <a:rPr lang="en-US" sz="2800" dirty="0" smtClean="0"/>
              <a:t>Sliding window has difficulty with deformable objects (proposals works with flexible features works better)</a:t>
            </a:r>
          </a:p>
          <a:p>
            <a:r>
              <a:rPr lang="en-US" sz="2800" dirty="0" smtClean="0"/>
              <a:t>Not robust to occlusion</a:t>
            </a:r>
          </a:p>
          <a:p>
            <a:r>
              <a:rPr lang="en-US" sz="2800" dirty="0" smtClean="0"/>
              <a:t>Requires lots of training data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Details in feature computation really matter</a:t>
            </a:r>
          </a:p>
          <a:p>
            <a:pPr lvl="1"/>
            <a:r>
              <a:rPr lang="en-US" dirty="0" smtClean="0"/>
              <a:t>E.g., normalization in </a:t>
            </a:r>
            <a:r>
              <a:rPr lang="en-US" dirty="0" err="1" smtClean="0"/>
              <a:t>Dalal-Triggs</a:t>
            </a:r>
            <a:r>
              <a:rPr lang="en-US" dirty="0" smtClean="0"/>
              <a:t> improves detection rate by 27% at fixed false positive rate</a:t>
            </a:r>
          </a:p>
          <a:p>
            <a:r>
              <a:rPr lang="en-US" dirty="0" smtClean="0"/>
              <a:t>Template size</a:t>
            </a:r>
          </a:p>
          <a:p>
            <a:pPr lvl="1"/>
            <a:r>
              <a:rPr lang="en-US" dirty="0" smtClean="0"/>
              <a:t>Typical choice for sliding window is size of smallest detectable object</a:t>
            </a:r>
          </a:p>
          <a:p>
            <a:pPr lvl="1"/>
            <a:r>
              <a:rPr lang="en-US" dirty="0" smtClean="0"/>
              <a:t>For CNNs, typically based on what </a:t>
            </a:r>
            <a:r>
              <a:rPr lang="en-US" dirty="0" err="1" smtClean="0"/>
              <a:t>pretrained</a:t>
            </a:r>
            <a:r>
              <a:rPr lang="en-US" dirty="0" smtClean="0"/>
              <a:t> features are available</a:t>
            </a:r>
          </a:p>
          <a:p>
            <a:r>
              <a:rPr lang="en-US" dirty="0" smtClean="0"/>
              <a:t>“Jittering” to create synthetic positive examples</a:t>
            </a:r>
          </a:p>
          <a:p>
            <a:pPr lvl="1"/>
            <a:r>
              <a:rPr lang="en-US" dirty="0" smtClean="0"/>
              <a:t>Create slightly rotated, translated, scaled, mirrored versions as extra positive examples</a:t>
            </a:r>
          </a:p>
          <a:p>
            <a:r>
              <a:rPr lang="en-US" dirty="0" smtClean="0"/>
              <a:t>Bootstrapping to get hard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sample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Train detector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Sample negative examples that score &gt; -1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until all high-scoring negative examples fit in memory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1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Influential Works in Detection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Sung-</a:t>
            </a:r>
            <a:r>
              <a:rPr lang="en-US" sz="2000" dirty="0" err="1" smtClean="0"/>
              <a:t>Poggio</a:t>
            </a:r>
            <a:r>
              <a:rPr lang="en-US" sz="2000" dirty="0" smtClean="0"/>
              <a:t> (1994, 1998) : ~</a:t>
            </a:r>
            <a:r>
              <a:rPr lang="en-US" sz="2000" dirty="0" smtClean="0"/>
              <a:t>2412 </a:t>
            </a:r>
            <a:r>
              <a:rPr lang="en-US" sz="2000" dirty="0" smtClean="0"/>
              <a:t>citations</a:t>
            </a:r>
          </a:p>
          <a:p>
            <a:pPr lvl="1"/>
            <a:r>
              <a:rPr lang="en-US" sz="1800" dirty="0" smtClean="0"/>
              <a:t>Basic idea of statistical template detection (I think), bootstrapping to get “face-like” negative examples, multiple whole-face prototypes (in 1994)</a:t>
            </a:r>
          </a:p>
          <a:p>
            <a:r>
              <a:rPr lang="en-US" sz="2000" dirty="0" smtClean="0"/>
              <a:t>Rowley-</a:t>
            </a:r>
            <a:r>
              <a:rPr lang="en-US" sz="2000" dirty="0" err="1" smtClean="0"/>
              <a:t>Baluja</a:t>
            </a:r>
            <a:r>
              <a:rPr lang="en-US" sz="2000" dirty="0" smtClean="0"/>
              <a:t>-Kanade (1996-1998) : ~</a:t>
            </a:r>
            <a:r>
              <a:rPr lang="en-US" sz="2000" dirty="0" smtClean="0"/>
              <a:t>4953</a:t>
            </a:r>
          </a:p>
          <a:p>
            <a:pPr lvl="1"/>
            <a:r>
              <a:rPr lang="en-US" sz="1800" dirty="0" smtClean="0"/>
              <a:t>“Parts” at fixed position, non-maxima suppression, simple cascade, rotation, pretty good accuracy, fast</a:t>
            </a:r>
          </a:p>
          <a:p>
            <a:r>
              <a:rPr lang="en-US" sz="2000" dirty="0" err="1" smtClean="0"/>
              <a:t>Schneiderman</a:t>
            </a:r>
            <a:r>
              <a:rPr lang="en-US" sz="2000" dirty="0" smtClean="0"/>
              <a:t>-Kanade </a:t>
            </a:r>
            <a:r>
              <a:rPr lang="en-US" sz="2000" dirty="0" smtClean="0"/>
              <a:t>(1998-2000,2004) : </a:t>
            </a:r>
            <a:r>
              <a:rPr lang="en-US" sz="2000" dirty="0" smtClean="0"/>
              <a:t>~2600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feature/classifier engineering, excellent results, cascade</a:t>
            </a:r>
          </a:p>
          <a:p>
            <a:r>
              <a:rPr lang="en-US" sz="2000" dirty="0" smtClean="0"/>
              <a:t>Viola-Jones (2001, 2004) : ~</a:t>
            </a:r>
            <a:r>
              <a:rPr lang="en-US" sz="2000" dirty="0" smtClean="0"/>
              <a:t>27,000</a:t>
            </a:r>
            <a:endParaRPr lang="en-US" sz="2000" dirty="0" smtClean="0"/>
          </a:p>
          <a:p>
            <a:pPr lvl="1"/>
            <a:r>
              <a:rPr lang="en-US" sz="1800" dirty="0" err="1" smtClean="0"/>
              <a:t>Haar</a:t>
            </a:r>
            <a:r>
              <a:rPr lang="en-US" sz="1800" dirty="0" smtClean="0"/>
              <a:t>-like features, </a:t>
            </a:r>
            <a:r>
              <a:rPr lang="en-US" sz="1800" dirty="0" err="1" smtClean="0"/>
              <a:t>Adaboost</a:t>
            </a:r>
            <a:r>
              <a:rPr lang="en-US" sz="1800" dirty="0" smtClean="0"/>
              <a:t> as feature selection, hyper-cascade, very fast, easy to implement</a:t>
            </a:r>
          </a:p>
          <a:p>
            <a:r>
              <a:rPr lang="en-US" sz="2000" dirty="0" err="1" smtClean="0"/>
              <a:t>Dalal-Triggs</a:t>
            </a:r>
            <a:r>
              <a:rPr lang="en-US" sz="2000" dirty="0" smtClean="0"/>
              <a:t> (2005) : </a:t>
            </a:r>
            <a:r>
              <a:rPr lang="en-US" sz="2000" dirty="0" smtClean="0">
                <a:sym typeface="Wingdings" pitchFamily="2" charset="2"/>
              </a:rPr>
              <a:t>~</a:t>
            </a:r>
            <a:r>
              <a:rPr lang="en-US" sz="2000" dirty="0" smtClean="0">
                <a:sym typeface="Wingdings" pitchFamily="2" charset="2"/>
              </a:rPr>
              <a:t>18000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HOG feature, online code</a:t>
            </a:r>
          </a:p>
          <a:p>
            <a:r>
              <a:rPr lang="en-US" sz="2000" dirty="0" smtClean="0"/>
              <a:t>Felzenszwalb-</a:t>
            </a:r>
            <a:r>
              <a:rPr lang="en-US" sz="2000" dirty="0" err="1" smtClean="0"/>
              <a:t>Huttenlocher</a:t>
            </a:r>
            <a:r>
              <a:rPr lang="en-US" sz="2000" dirty="0" smtClean="0"/>
              <a:t> (2000): </a:t>
            </a:r>
            <a:r>
              <a:rPr lang="en-US" sz="2000" dirty="0" smtClean="0"/>
              <a:t>~2100</a:t>
            </a:r>
            <a:endParaRPr lang="en-US" sz="2000" dirty="0" smtClean="0"/>
          </a:p>
          <a:p>
            <a:pPr lvl="1"/>
            <a:r>
              <a:rPr lang="en-US" sz="1800" dirty="0" smtClean="0"/>
              <a:t>Efficient way to solve part-based detectors</a:t>
            </a:r>
          </a:p>
          <a:p>
            <a:r>
              <a:rPr lang="en-US" sz="2000" dirty="0" smtClean="0"/>
              <a:t>Felzenszwalb-McAllester-Ramanan (2008,2010</a:t>
            </a:r>
            <a:r>
              <a:rPr lang="en-US" sz="2000" dirty="0" smtClean="0"/>
              <a:t>):  ~</a:t>
            </a:r>
            <a:r>
              <a:rPr lang="en-US" sz="2000" dirty="0" smtClean="0">
                <a:sym typeface="Wingdings" pitchFamily="2" charset="2"/>
              </a:rPr>
              <a:t>7200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/>
            <a:r>
              <a:rPr lang="en-US" sz="1800" dirty="0" smtClean="0"/>
              <a:t>Excellent template/parts-based blend </a:t>
            </a:r>
          </a:p>
          <a:p>
            <a:r>
              <a:rPr lang="en-US" sz="2000" dirty="0" smtClean="0"/>
              <a:t>Girshick-Donahue-Darrell-Malik (2014</a:t>
            </a:r>
            <a:r>
              <a:rPr lang="en-US" sz="1800" dirty="0" smtClean="0"/>
              <a:t> </a:t>
            </a:r>
            <a:r>
              <a:rPr lang="en-US" sz="1800" dirty="0" smtClean="0"/>
              <a:t>):  ~4700 </a:t>
            </a:r>
            <a:endParaRPr lang="en-US" sz="1800" dirty="0" smtClean="0"/>
          </a:p>
          <a:p>
            <a:pPr lvl="1"/>
            <a:r>
              <a:rPr lang="en-US" sz="1800" dirty="0" smtClean="0"/>
              <a:t>Region proposals + fine-tuned CNN features (marks significant advance in accuracy over hog-based methods</a:t>
            </a:r>
            <a:r>
              <a:rPr lang="en-US" sz="1800" dirty="0" smtClean="0"/>
              <a:t>)</a:t>
            </a:r>
          </a:p>
          <a:p>
            <a:r>
              <a:rPr lang="en-US" sz="2100" dirty="0" err="1" smtClean="0"/>
              <a:t>Redmon</a:t>
            </a:r>
            <a:r>
              <a:rPr lang="en-US" sz="2100" dirty="0" smtClean="0"/>
              <a:t>, </a:t>
            </a:r>
            <a:r>
              <a:rPr lang="en-US" sz="2100" dirty="0" err="1" smtClean="0"/>
              <a:t>Divvala</a:t>
            </a:r>
            <a:r>
              <a:rPr lang="en-US" sz="2100" dirty="0" smtClean="0"/>
              <a:t>, Girshick, </a:t>
            </a:r>
            <a:r>
              <a:rPr lang="en-US" sz="2100" dirty="0" err="1" smtClean="0"/>
              <a:t>Farhadi</a:t>
            </a:r>
            <a:r>
              <a:rPr lang="en-US" sz="2100" dirty="0" smtClean="0"/>
              <a:t> (2016): ~210</a:t>
            </a:r>
          </a:p>
          <a:p>
            <a:pPr lvl="1"/>
            <a:r>
              <a:rPr lang="en-US" sz="1800" dirty="0" smtClean="0"/>
              <a:t> Refine and simplify RCNN++ approach to predict directly from last conv layer</a:t>
            </a:r>
            <a:endParaRPr lang="en-US" sz="1800" dirty="0" smtClean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1261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Fails in commercial face detection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iPhoto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505200" cy="226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oddee.com/_media/imgs/articles2/a98248_facial-recog_5-kn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733"/>
            <a:ext cx="4286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oddee.com/_media/imgs/articles2/a98248_facial-recog_6-pica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38600"/>
            <a:ext cx="42862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6526"/>
            <a:ext cx="4275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www.oddee.com/item_98248.aspx</a:t>
            </a:r>
            <a:endParaRPr lang="en-US" dirty="0"/>
          </a:p>
        </p:txBody>
      </p:sp>
      <p:pic>
        <p:nvPicPr>
          <p:cNvPr id="4102" name="Picture 6" descr="http://www.oddee.com/_media/imgs/articles2/a98248_facial-recog_12-pumpk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64119"/>
            <a:ext cx="3352800" cy="25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9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statistical templates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0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6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Propose Window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" y="3717533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window: scan image pyramid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3" y="4555733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proposals: edge/region-based, resize to fixed window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333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13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Extract Features</a:t>
            </a:r>
            <a:endParaRPr lang="en-US" sz="28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2855267" y="2172507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42704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2739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62234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features</a:t>
            </a:r>
            <a:endParaRPr lang="en-US" dirty="0"/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63743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randomized features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993947" y="139159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581607" y="1143988"/>
            <a:ext cx="13503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Classify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2097314"/>
            <a:ext cx="1736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SVM</a:t>
            </a:r>
          </a:p>
          <a:p>
            <a:endParaRPr lang="en-US" dirty="0"/>
          </a:p>
          <a:p>
            <a:r>
              <a:rPr lang="en-US" dirty="0" smtClean="0"/>
              <a:t>Boosted stubs</a:t>
            </a:r>
          </a:p>
          <a:p>
            <a:endParaRPr lang="en-US" dirty="0"/>
          </a:p>
          <a:p>
            <a:r>
              <a:rPr lang="en-US" dirty="0" smtClean="0"/>
              <a:t>Neural network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613607" y="1139231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Post-process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7038647" y="1374446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17256" y="2172507"/>
            <a:ext cx="1755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Non-max suppression</a:t>
            </a:r>
          </a:p>
          <a:p>
            <a:endParaRPr lang="en-US" dirty="0"/>
          </a:p>
          <a:p>
            <a:r>
              <a:rPr lang="en-US" dirty="0" smtClean="0"/>
              <a:t>Segment or refine localization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867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Sliding window for search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Features based on differences of intensity (gradient, wavelet, etc.)</a:t>
            </a:r>
          </a:p>
          <a:p>
            <a:pPr lvl="1">
              <a:defRPr/>
            </a:pPr>
            <a:r>
              <a:rPr lang="en-US" dirty="0" smtClean="0"/>
              <a:t>Excellent results require careful feature design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Boosting for feature selection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Integral images, cascade for speed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Bootstrapping to deal with many, many negative examples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1143000"/>
            <a:ext cx="1981200" cy="1524000"/>
            <a:chOff x="533400" y="1676400"/>
            <a:chExt cx="2286000" cy="1714500"/>
          </a:xfrm>
        </p:grpSpPr>
        <p:pic>
          <p:nvPicPr>
            <p:cNvPr id="42016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7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5924550" y="5003800"/>
            <a:ext cx="3219450" cy="1016000"/>
            <a:chOff x="381000" y="1447800"/>
            <a:chExt cx="8979120" cy="2834363"/>
          </a:xfrm>
        </p:grpSpPr>
        <p:sp>
          <p:nvSpPr>
            <p:cNvPr id="17" name="Rectangle 16"/>
            <p:cNvSpPr/>
            <p:nvPr/>
          </p:nvSpPr>
          <p:spPr>
            <a:xfrm>
              <a:off x="381000" y="144780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1538" y="1598376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6504" y="1753381"/>
              <a:ext cx="836810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7042" y="1903957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2005" y="205896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1996" name="TextBox 10"/>
            <p:cNvSpPr txBox="1">
              <a:spLocks noChangeArrowheads="1"/>
            </p:cNvSpPr>
            <p:nvPr/>
          </p:nvSpPr>
          <p:spPr bwMode="auto">
            <a:xfrm>
              <a:off x="761999" y="3352801"/>
              <a:ext cx="1297561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Examples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439823" y="1753381"/>
              <a:ext cx="1292852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1</a:t>
              </a:r>
              <a:r>
                <a:rPr lang="en-US" sz="500" dirty="0">
                  <a:solidFill>
                    <a:schemeClr val="tx1"/>
                  </a:solidFill>
                </a:rPr>
                <a:t>(x) &gt; t</a:t>
              </a:r>
              <a:r>
                <a:rPr lang="en-US" sz="500" baseline="-25000" dirty="0">
                  <a:solidFill>
                    <a:schemeClr val="tx1"/>
                  </a:solidFill>
                </a:rPr>
                <a:t>1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887639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2780652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1904085" y="2058960"/>
              <a:ext cx="380771" cy="456157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01" name="TextBox 15"/>
            <p:cNvSpPr txBox="1">
              <a:spLocks noChangeArrowheads="1"/>
            </p:cNvSpPr>
            <p:nvPr/>
          </p:nvSpPr>
          <p:spPr bwMode="auto">
            <a:xfrm>
              <a:off x="2743199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02" name="TextBox 16"/>
            <p:cNvSpPr txBox="1">
              <a:spLocks noChangeArrowheads="1"/>
            </p:cNvSpPr>
            <p:nvPr/>
          </p:nvSpPr>
          <p:spPr bwMode="auto">
            <a:xfrm>
              <a:off x="3352801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  <p:sp>
          <p:nvSpPr>
            <p:cNvPr id="42003" name="TextBox 17"/>
            <p:cNvSpPr txBox="1">
              <a:spLocks noChangeArrowheads="1"/>
            </p:cNvSpPr>
            <p:nvPr/>
          </p:nvSpPr>
          <p:spPr bwMode="auto">
            <a:xfrm>
              <a:off x="3810001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Yes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511928" y="1766666"/>
              <a:ext cx="1279567" cy="1067316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2</a:t>
              </a:r>
              <a:r>
                <a:rPr lang="en-US" sz="500" dirty="0">
                  <a:solidFill>
                    <a:schemeClr val="tx1"/>
                  </a:solidFill>
                </a:rPr>
                <a:t>(x) &gt; t</a:t>
              </a:r>
              <a:r>
                <a:rPr lang="en-US" sz="500" baseline="-25000" dirty="0">
                  <a:solidFill>
                    <a:schemeClr val="tx1"/>
                  </a:solidFill>
                </a:rPr>
                <a:t>2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553038" y="1753381"/>
              <a:ext cx="1297281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schemeClr val="tx1"/>
                  </a:solidFill>
                </a:rPr>
                <a:t>H</a:t>
              </a:r>
              <a:r>
                <a:rPr lang="en-US" sz="500" baseline="-25000" dirty="0">
                  <a:solidFill>
                    <a:schemeClr val="tx1"/>
                  </a:solidFill>
                </a:rPr>
                <a:t>N</a:t>
              </a:r>
              <a:r>
                <a:rPr lang="en-US" sz="500" dirty="0">
                  <a:solidFill>
                    <a:schemeClr val="tx1"/>
                  </a:solidFill>
                </a:rPr>
                <a:t>(x) &gt; </a:t>
              </a:r>
              <a:r>
                <a:rPr lang="en-US" sz="500" dirty="0" err="1">
                  <a:solidFill>
                    <a:schemeClr val="tx1"/>
                  </a:solidFill>
                </a:rPr>
                <a:t>t</a:t>
              </a:r>
              <a:r>
                <a:rPr lang="en-US" sz="500" baseline="-25000" dirty="0" err="1">
                  <a:solidFill>
                    <a:schemeClr val="tx1"/>
                  </a:solidFill>
                </a:rPr>
                <a:t>N</a:t>
              </a:r>
              <a:r>
                <a:rPr lang="en-US" sz="5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925586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07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Yes</a:t>
              </a:r>
            </a:p>
          </p:txBody>
        </p:sp>
        <p:sp>
          <p:nvSpPr>
            <p:cNvPr id="42008" name="TextBox 22"/>
            <p:cNvSpPr txBox="1">
              <a:spLocks noChangeArrowheads="1"/>
            </p:cNvSpPr>
            <p:nvPr/>
          </p:nvSpPr>
          <p:spPr bwMode="auto">
            <a:xfrm>
              <a:off x="5883275" y="1981201"/>
              <a:ext cx="801249" cy="600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…</a:t>
              </a:r>
            </a:p>
          </p:txBody>
        </p:sp>
        <p:sp>
          <p:nvSpPr>
            <p:cNvPr id="42009" name="TextBox 23"/>
            <p:cNvSpPr txBox="1">
              <a:spLocks noChangeArrowheads="1"/>
            </p:cNvSpPr>
            <p:nvPr/>
          </p:nvSpPr>
          <p:spPr bwMode="auto">
            <a:xfrm>
              <a:off x="8447087" y="2209801"/>
              <a:ext cx="91303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Pass</a:t>
              </a:r>
            </a:p>
          </p:txBody>
        </p:sp>
        <p:sp>
          <p:nvSpPr>
            <p:cNvPr id="36" name="Right Arrow 35"/>
            <p:cNvSpPr/>
            <p:nvPr/>
          </p:nvSpPr>
          <p:spPr>
            <a:xfrm rot="5400000">
              <a:off x="4684509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11" name="TextBox 25"/>
            <p:cNvSpPr txBox="1">
              <a:spLocks noChangeArrowheads="1"/>
            </p:cNvSpPr>
            <p:nvPr/>
          </p:nvSpPr>
          <p:spPr bwMode="auto">
            <a:xfrm>
              <a:off x="4648200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12" name="TextBox 26"/>
            <p:cNvSpPr txBox="1">
              <a:spLocks noChangeArrowheads="1"/>
            </p:cNvSpPr>
            <p:nvPr/>
          </p:nvSpPr>
          <p:spPr bwMode="auto">
            <a:xfrm>
              <a:off x="5257799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 rot="5400000">
              <a:off x="6818599" y="3086464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/>
            </a:p>
          </p:txBody>
        </p:sp>
        <p:sp>
          <p:nvSpPr>
            <p:cNvPr id="42014" name="TextBox 28"/>
            <p:cNvSpPr txBox="1">
              <a:spLocks noChangeArrowheads="1"/>
            </p:cNvSpPr>
            <p:nvPr/>
          </p:nvSpPr>
          <p:spPr bwMode="auto">
            <a:xfrm>
              <a:off x="6781801" y="3733800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Reject</a:t>
              </a:r>
            </a:p>
          </p:txBody>
        </p:sp>
        <p:sp>
          <p:nvSpPr>
            <p:cNvPr id="42015" name="TextBox 29"/>
            <p:cNvSpPr txBox="1">
              <a:spLocks noChangeArrowheads="1"/>
            </p:cNvSpPr>
            <p:nvPr/>
          </p:nvSpPr>
          <p:spPr bwMode="auto">
            <a:xfrm>
              <a:off x="7391400" y="2971799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/>
                <a:t>No</a:t>
              </a: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61" y="3124200"/>
            <a:ext cx="747077" cy="148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Pixel/part labeling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Statistical Template in Bounding Box</a:t>
            </a:r>
          </a:p>
          <a:p>
            <a:pPr marL="914400" lvl="1" indent="-514350"/>
            <a:r>
              <a:rPr lang="en-US" dirty="0" smtClean="0"/>
              <a:t>Object is some (</a:t>
            </a:r>
            <a:r>
              <a:rPr lang="en-US" dirty="0" err="1" smtClean="0"/>
              <a:t>x,y,w,h</a:t>
            </a:r>
            <a:r>
              <a:rPr lang="en-US" dirty="0" smtClean="0"/>
              <a:t>) in image</a:t>
            </a:r>
          </a:p>
          <a:p>
            <a:pPr marL="914400" lvl="1" indent="-514350"/>
            <a:r>
              <a:rPr lang="en-US" dirty="0" smtClean="0"/>
              <a:t>Features defined </a:t>
            </a:r>
            <a:r>
              <a:rPr lang="en-US" dirty="0" err="1" smtClean="0"/>
              <a:t>wrt</a:t>
            </a:r>
            <a:r>
              <a:rPr lang="en-US" dirty="0" smtClean="0"/>
              <a:t> bounding box coordinates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956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209800" y="5334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334000" y="53340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</p:spTree>
    <p:extLst>
      <p:ext uri="{BB962C8B-B14F-4D97-AF65-F5344CB8AC3E}">
        <p14:creationId xmlns:p14="http://schemas.microsoft.com/office/powerpoint/2010/main" val="36182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3584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6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6869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	Hybrid template/parts model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Detections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27453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46559</TotalTime>
  <Words>2357</Words>
  <Application>Microsoft Office PowerPoint</Application>
  <PresentationFormat>On-screen Show (4:3)</PresentationFormat>
  <Paragraphs>530</Paragraphs>
  <Slides>69</Slides>
  <Notes>9</Notes>
  <HiddenSlides>9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ＭＳ Ｐゴシック</vt:lpstr>
      <vt:lpstr>Arial</vt:lpstr>
      <vt:lpstr>Calibri</vt:lpstr>
      <vt:lpstr>Cambria Math</vt:lpstr>
      <vt:lpstr>Courier New</vt:lpstr>
      <vt:lpstr>Roboto</vt:lpstr>
      <vt:lpstr>Times New Roman</vt:lpstr>
      <vt:lpstr>Wingdings</vt:lpstr>
      <vt:lpstr>Office Theme</vt:lpstr>
      <vt:lpstr>Acrobat Document</vt:lpstr>
      <vt:lpstr>Object Category Detection</vt:lpstr>
      <vt:lpstr>Today’s class: Object Category Detection</vt:lpstr>
      <vt:lpstr>Object Category Detection</vt:lpstr>
      <vt:lpstr>Challenges in modeling the object class</vt:lpstr>
      <vt:lpstr>Challenges in modeling the non-object class</vt:lpstr>
      <vt:lpstr>General Process of Object Recognition</vt:lpstr>
      <vt:lpstr>Specifying an object model</vt:lpstr>
      <vt:lpstr>Specifying an object model</vt:lpstr>
      <vt:lpstr>Specifying an object model</vt:lpstr>
      <vt:lpstr>Specifying an object model</vt:lpstr>
      <vt:lpstr>General Process of Object Recognition</vt:lpstr>
      <vt:lpstr>Generating hypotheses</vt:lpstr>
      <vt:lpstr>Generating hypotheses</vt:lpstr>
      <vt:lpstr>Generating hypotheses</vt:lpstr>
      <vt:lpstr>Generating hypotheses</vt:lpstr>
      <vt:lpstr>General Process of Object Recognition</vt:lpstr>
      <vt:lpstr>General Process of Object Recognition</vt:lpstr>
      <vt:lpstr>Resolving detection scores</vt:lpstr>
      <vt:lpstr>Resolving detection scores</vt:lpstr>
      <vt:lpstr>Object category detection in computer vision</vt:lpstr>
      <vt:lpstr>Basic Steps of Category Detection</vt:lpstr>
      <vt:lpstr>Sliding window: a simple alignment solution</vt:lpstr>
      <vt:lpstr>Each window is separately classified</vt:lpstr>
      <vt:lpstr>Statistical Template</vt:lpstr>
      <vt:lpstr>Design challenges</vt:lpstr>
      <vt:lpstr>Example: Dalal-Triggs pedestrian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examples</vt:lpstr>
      <vt:lpstr>Viola-Jones sliding window detector</vt:lpstr>
      <vt:lpstr>Cascade for Fast Detection</vt:lpstr>
      <vt:lpstr>Features that are fast to compute</vt:lpstr>
      <vt:lpstr>Integral Images</vt:lpstr>
      <vt:lpstr>Feature selection with Adaboost</vt:lpstr>
      <vt:lpstr>Adaboost</vt:lpstr>
      <vt:lpstr>Adaboost: Immune to Overfitting?</vt:lpstr>
      <vt:lpstr>Adaboost: Margin Maximizer</vt:lpstr>
      <vt:lpstr>Top 2 selected features</vt:lpstr>
      <vt:lpstr>Viola-Jones details</vt:lpstr>
      <vt:lpstr>Viola Jones Results</vt:lpstr>
      <vt:lpstr>1 minute break</vt:lpstr>
      <vt:lpstr>Object Detection Evaluation</vt:lpstr>
      <vt:lpstr>PowerPoint Presentation</vt:lpstr>
      <vt:lpstr>PowerPoint Presentation</vt:lpstr>
      <vt:lpstr>PowerPoint Presentation</vt:lpstr>
      <vt:lpstr>R-CNN (Girshick et al. CVPR 2014)</vt:lpstr>
      <vt:lpstr>Fine-tuning example: ImageNet-&gt;VOC</vt:lpstr>
      <vt:lpstr>Sliding window vs. region proposals</vt:lpstr>
      <vt:lpstr>Mistakes are often reasonable</vt:lpstr>
      <vt:lpstr>Mistakes are often reasonable</vt:lpstr>
      <vt:lpstr>Misses are often predictable</vt:lpstr>
      <vt:lpstr>Fast R-CNN – Girshick 2015</vt:lpstr>
      <vt:lpstr>Faster R-CNN – Ren et al. 2016</vt:lpstr>
      <vt:lpstr>PowerPoint Presentation</vt:lpstr>
      <vt:lpstr>YOLO – Redmon et al. 2016</vt:lpstr>
      <vt:lpstr>Yolo v2 – Redmon et al. 2017</vt:lpstr>
      <vt:lpstr>Strengths and Weaknesses of Statistical Template Approach</vt:lpstr>
      <vt:lpstr>Tricks of the trade</vt:lpstr>
      <vt:lpstr>Influential Works in Detection</vt:lpstr>
      <vt:lpstr>Fails in commercial face detection</vt:lpstr>
      <vt:lpstr>Summary: statistical templates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193</cp:revision>
  <cp:lastPrinted>2012-04-10T16:19:50Z</cp:lastPrinted>
  <dcterms:created xsi:type="dcterms:W3CDTF">2009-12-16T02:55:56Z</dcterms:created>
  <dcterms:modified xsi:type="dcterms:W3CDTF">2017-04-11T15:02:56Z</dcterms:modified>
</cp:coreProperties>
</file>