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6"/>
  </p:notesMasterIdLst>
  <p:sldIdLst>
    <p:sldId id="313" r:id="rId3"/>
    <p:sldId id="552" r:id="rId4"/>
    <p:sldId id="555" r:id="rId5"/>
    <p:sldId id="557" r:id="rId6"/>
    <p:sldId id="558" r:id="rId7"/>
    <p:sldId id="553" r:id="rId8"/>
    <p:sldId id="556" r:id="rId9"/>
    <p:sldId id="584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75" r:id="rId26"/>
    <p:sldId id="576" r:id="rId27"/>
    <p:sldId id="598" r:id="rId28"/>
    <p:sldId id="599" r:id="rId29"/>
    <p:sldId id="600" r:id="rId30"/>
    <p:sldId id="577" r:id="rId31"/>
    <p:sldId id="578" r:id="rId32"/>
    <p:sldId id="579" r:id="rId33"/>
    <p:sldId id="592" r:id="rId34"/>
    <p:sldId id="580" r:id="rId35"/>
    <p:sldId id="581" r:id="rId36"/>
    <p:sldId id="582" r:id="rId37"/>
    <p:sldId id="583" r:id="rId38"/>
    <p:sldId id="585" r:id="rId39"/>
    <p:sldId id="586" r:id="rId40"/>
    <p:sldId id="587" r:id="rId41"/>
    <p:sldId id="588" r:id="rId42"/>
    <p:sldId id="589" r:id="rId43"/>
    <p:sldId id="590" r:id="rId44"/>
    <p:sldId id="594" r:id="rId45"/>
    <p:sldId id="593" r:id="rId46"/>
    <p:sldId id="596" r:id="rId47"/>
    <p:sldId id="614" r:id="rId48"/>
    <p:sldId id="595" r:id="rId49"/>
    <p:sldId id="613" r:id="rId50"/>
    <p:sldId id="612" r:id="rId51"/>
    <p:sldId id="602" r:id="rId52"/>
    <p:sldId id="603" r:id="rId53"/>
    <p:sldId id="604" r:id="rId54"/>
    <p:sldId id="605" r:id="rId55"/>
    <p:sldId id="606" r:id="rId56"/>
    <p:sldId id="607" r:id="rId57"/>
    <p:sldId id="608" r:id="rId58"/>
    <p:sldId id="609" r:id="rId59"/>
    <p:sldId id="610" r:id="rId60"/>
    <p:sldId id="611" r:id="rId61"/>
    <p:sldId id="615" r:id="rId62"/>
    <p:sldId id="616" r:id="rId63"/>
    <p:sldId id="597" r:id="rId64"/>
    <p:sldId id="617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ek" initials="D" lastIdx="2" clrIdx="0">
    <p:extLst>
      <p:ext uri="{19B8F6BF-5375-455C-9EA6-DF929625EA0E}">
        <p15:presenceInfo xmlns:p15="http://schemas.microsoft.com/office/powerpoint/2012/main" userId="De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92" autoAdjust="0"/>
  </p:normalViewPr>
  <p:slideViewPr>
    <p:cSldViewPr>
      <p:cViewPr varScale="1">
        <p:scale>
          <a:sx n="43" d="100"/>
          <a:sy n="43" d="100"/>
        </p:scale>
        <p:origin x="5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strRef>
              <c:f>Sheet1!$B$4:$B$9</c:f>
              <c:strCache>
                <c:ptCount val="6"/>
                <c:pt idx="0">
                  <c:v>LEAR-XRCE</c:v>
                </c:pt>
                <c:pt idx="1">
                  <c:v>U. of Amsterdam</c:v>
                </c:pt>
                <c:pt idx="2">
                  <c:v>XRCE/INRIA</c:v>
                </c:pt>
                <c:pt idx="3">
                  <c:v>Oxford</c:v>
                </c:pt>
                <c:pt idx="4">
                  <c:v>ISI</c:v>
                </c:pt>
                <c:pt idx="5">
                  <c:v>SuperVision</c:v>
                </c:pt>
              </c:strCache>
            </c:strRef>
          </c:cat>
          <c:val>
            <c:numRef>
              <c:f>Sheet1!$C$4:$C$9</c:f>
              <c:numCache>
                <c:formatCode>General</c:formatCode>
                <c:ptCount val="6"/>
                <c:pt idx="0">
                  <c:v>36.200000000000003</c:v>
                </c:pt>
                <c:pt idx="1">
                  <c:v>29.5</c:v>
                </c:pt>
                <c:pt idx="2">
                  <c:v>27.1</c:v>
                </c:pt>
                <c:pt idx="3">
                  <c:v>26.9</c:v>
                </c:pt>
                <c:pt idx="4">
                  <c:v>26.2</c:v>
                </c:pt>
                <c:pt idx="5">
                  <c:v>15.3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6650568"/>
        <c:axId val="776646648"/>
      </c:barChart>
      <c:catAx>
        <c:axId val="77665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56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776646648"/>
        <c:crosses val="autoZero"/>
        <c:auto val="0"/>
        <c:lblAlgn val="ctr"/>
        <c:lblOffset val="100"/>
        <c:noMultiLvlLbl val="0"/>
      </c:catAx>
      <c:valAx>
        <c:axId val="77664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Error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65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Sheet1!$B$4:$B$9</c:f>
              <c:strCache>
                <c:ptCount val="6"/>
                <c:pt idx="0">
                  <c:v>LEAR-XRCE</c:v>
                </c:pt>
                <c:pt idx="1">
                  <c:v>U. of Amsterdam</c:v>
                </c:pt>
                <c:pt idx="2">
                  <c:v>XRCE/INRIA</c:v>
                </c:pt>
                <c:pt idx="3">
                  <c:v>Oxford</c:v>
                </c:pt>
                <c:pt idx="4">
                  <c:v>ISI</c:v>
                </c:pt>
                <c:pt idx="5">
                  <c:v>SuperVision</c:v>
                </c:pt>
              </c:strCache>
            </c:strRef>
          </c:cat>
          <c:val>
            <c:numRef>
              <c:f>Sheet1!$C$4:$C$9</c:f>
              <c:numCache>
                <c:formatCode>General</c:formatCode>
                <c:ptCount val="6"/>
                <c:pt idx="0">
                  <c:v>36.200000000000003</c:v>
                </c:pt>
                <c:pt idx="1">
                  <c:v>29.5</c:v>
                </c:pt>
                <c:pt idx="2">
                  <c:v>27.1</c:v>
                </c:pt>
                <c:pt idx="3">
                  <c:v>26.9</c:v>
                </c:pt>
                <c:pt idx="4">
                  <c:v>26.2</c:v>
                </c:pt>
                <c:pt idx="5">
                  <c:v>15.3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6651352"/>
        <c:axId val="776651744"/>
      </c:barChart>
      <c:catAx>
        <c:axId val="77665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56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776651744"/>
        <c:crosses val="autoZero"/>
        <c:auto val="0"/>
        <c:lblAlgn val="ctr"/>
        <c:lblOffset val="100"/>
        <c:noMultiLvlLbl val="0"/>
      </c:catAx>
      <c:valAx>
        <c:axId val="77665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Error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651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 smtClean="0"/>
              <a:t>Improvements in Object Detection</a:t>
            </a:r>
            <a:endParaRPr lang="en-US" sz="24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DT and DPM</c:v>
          </c:tx>
          <c:spPr>
            <a:ln w="38100"/>
          </c:spPr>
          <c:marker>
            <c:symbol val="square"/>
            <c:size val="10"/>
          </c:marker>
          <c:cat>
            <c:numRef>
              <c:f>Sheet1!$A$4:$A$11</c:f>
              <c:numCache>
                <c:formatCode>General</c:formatCode>
                <c:ptCount val="8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Sheet1!$B$4:$B$11</c:f>
              <c:numCache>
                <c:formatCode>General</c:formatCode>
                <c:ptCount val="8"/>
                <c:pt idx="1">
                  <c:v>0.21299999999999999</c:v>
                </c:pt>
                <c:pt idx="2">
                  <c:v>0.28399999999999997</c:v>
                </c:pt>
                <c:pt idx="3">
                  <c:v>0.29099999999999998</c:v>
                </c:pt>
                <c:pt idx="4">
                  <c:v>0.34100000000000003</c:v>
                </c:pt>
                <c:pt idx="5">
                  <c:v>0.35399999999999998</c:v>
                </c:pt>
              </c:numCache>
            </c:numRef>
          </c:val>
          <c:smooth val="0"/>
        </c:ser>
        <c:ser>
          <c:idx val="0"/>
          <c:order val="1"/>
          <c:tx>
            <c:v>regionlets</c:v>
          </c:tx>
          <c:marker>
            <c:symbol val="diamond"/>
            <c:size val="12"/>
          </c:marker>
          <c:val>
            <c:numRef>
              <c:f>Sheet1!$C$4:$C$11</c:f>
              <c:numCache>
                <c:formatCode>General</c:formatCode>
                <c:ptCount val="8"/>
                <c:pt idx="6">
                  <c:v>0.41</c:v>
                </c:pt>
              </c:numCache>
            </c:numRef>
          </c:val>
          <c:smooth val="0"/>
        </c:ser>
        <c:ser>
          <c:idx val="2"/>
          <c:order val="2"/>
          <c:tx>
            <c:v>R-CNN</c:v>
          </c:tx>
          <c:marker>
            <c:symbol val="triangle"/>
            <c:size val="12"/>
          </c:marker>
          <c:val>
            <c:numRef>
              <c:f>Sheet1!$D$4:$D$11</c:f>
              <c:numCache>
                <c:formatCode>General</c:formatCode>
                <c:ptCount val="8"/>
                <c:pt idx="7">
                  <c:v>0.58499999999999996</c:v>
                </c:pt>
              </c:numCache>
            </c:numRef>
          </c:val>
          <c:smooth val="0"/>
        </c:ser>
        <c:ser>
          <c:idx val="3"/>
          <c:order val="3"/>
          <c:tx>
            <c:v>Dalal-Triggs</c:v>
          </c:tx>
          <c:marker>
            <c:symbol val="circle"/>
            <c:size val="10"/>
          </c:marker>
          <c:val>
            <c:numRef>
              <c:f>Sheet1!$E$4:$E$11</c:f>
              <c:numCache>
                <c:formatCode>General</c:formatCode>
                <c:ptCount val="8"/>
                <c:pt idx="0">
                  <c:v>0.108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8677168"/>
        <c:axId val="898677560"/>
      </c:lineChart>
      <c:catAx>
        <c:axId val="8986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98677560"/>
        <c:crosses val="autoZero"/>
        <c:auto val="1"/>
        <c:lblAlgn val="ctr"/>
        <c:lblOffset val="100"/>
        <c:noMultiLvlLbl val="0"/>
      </c:catAx>
      <c:valAx>
        <c:axId val="8986775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 dirty="0"/>
                  <a:t>Mean</a:t>
                </a:r>
                <a:r>
                  <a:rPr lang="en-US" sz="1600" b="0" baseline="0" dirty="0"/>
                  <a:t> Average </a:t>
                </a:r>
                <a:r>
                  <a:rPr lang="en-US" sz="1600" b="0" baseline="0" dirty="0" smtClean="0"/>
                  <a:t>Precision (VOC 2007)</a:t>
                </a:r>
                <a:endParaRPr lang="en-US" sz="1600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8677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B8BD9B6-C2C2-4FB9-A9E2-84C06BD92D85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8401595-98BC-4713-8674-D8BC70F15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250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FAFB4F-49B9-4C57-AE1A-AABE60EB7E98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1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01595-98BC-4713-8674-D8BC70F15B3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0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4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7714B3-73B8-470F-B6CD-433CBAA6021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76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Two-GPU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1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EF993A-160A-442B-A96C-E214C9ED44B0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2E4-76E1-4918-A7B7-E8A2B9A8F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45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E69AE-F1F9-4D71-B6A7-1424ADC66CBB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C0E5A-8F3F-4765-8F4F-D8EC6D185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02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790DC9-F536-4ABF-9577-0F1D773CFD7C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370C4-4D99-4105-9567-BF98B6E2C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28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5938-1732-43B5-9152-34375104C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35A1-55F7-4E7A-BD95-2842D1AF3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54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A5BE-D426-4D3E-9458-8E233B81E4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4C85-B781-4D49-A1E9-980879C02C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69E1-0FE2-4BAD-BFE2-6D231AE53D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91E1-AE05-473D-9794-60DFF29608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9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8FEA-1F64-45AF-BAD7-E318139CA1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33A1-094F-4F33-9E30-6217E64839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96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2583-DF71-4457-A4F6-6131983982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4E10-4EC1-4217-B2B2-95A223220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98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C193-E0D8-4CE8-A4B4-40C82B35A4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5B37-9C54-4FB2-B0B5-C4ED48A37B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41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3B60-2753-49B3-9035-65455B4CDD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D573-D31A-4C8E-AC14-AC97A30E64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90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F90D-2A32-49A8-901D-2A311AE8DE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A80B-3EE6-410C-B41E-F1D280BD2D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D82729-9910-47A9-BEBA-F7F0D117455E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7D7F0-8C8B-45F6-9F09-20134994A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74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22EB-2A31-4710-86B4-4FC725A438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AA2A-91AA-4005-86C3-2CFC62859D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D643-211B-4874-9444-68EF7DD554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A1D8-C086-4DFA-A7F8-65927B9146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57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5322-14A9-48F7-A76D-01A93CCC60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CA88-26B2-457B-A617-3661C9109D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8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BE27B-CFEA-4CC9-A834-1A30D6B35FCA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9C1C8-174F-424F-93A2-0A5745037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8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5AC26-484A-4CC0-9ED8-717A00922C49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D76F4-9F61-4FD8-954B-0794A7853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57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9F6427-FF7F-40BB-B7F3-6E9AF435EDCB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805E6-AC01-4789-BDDB-ACA475167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1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4BBD6-A4E3-4C90-A8AF-891B95091501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57802-F0C0-4BB2-B6CF-491B2D578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44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C2FADA-3C31-486F-BD9F-6866CB3CF15A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C97D-07F4-4D6D-87C6-4D344D756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2764B-8315-4CA1-9CDA-F8F26F57D811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0BC11-438D-4BFD-88F9-9F4AF0FDC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59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A03DE-4A43-4AE2-9CEB-F93FFBEE2959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985E0-C900-4C83-AB8A-7929B153DB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2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31D9EDA-9DF1-4AC4-93B5-211DC79261DC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06AA70E-457A-4C83-AA7F-64E226F3E5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C0F3D-2DBC-474F-B3CB-2DDE54B308F3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4/5/2017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D35C9E-52A7-4FF7-951B-F22EC1E0D7BB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253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layground.tensorflow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yann.lecun.com/exdb/publis/pdf/lecun-01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age-net.org/challenges/LSVRC/" TargetMode="Externa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toronto.edu/~fritz/absps/imagenet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arxiv.org/abs/1409.155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2.4400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arxiv.org/abs/1409.484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arxiv.org/abs/1409.48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arxiv.org/abs/1409.48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arxiv.org/abs/1512.03385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512.03385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512.03385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pdf/1502.03167v3.pdf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stats.stackexchange.com/questions/203288/understanding-almost-all-local-minimum-have-very-similar-function-value-to-the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01.02876v2.pdf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rbg/papers/r-cnn-cvpr.pdf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rbg/papers/r-cnn-cvpr.pdf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rbg/papers/r-cnn-cvpr.pdf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ftp.cs.nyu.edu/~fergus/papers/zeilerECCV2014.pdf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ftp.cs.nyu.edu/~fergus/papers/zeilerECCV2014.pdf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ftp.cs.nyu.edu/~fergus/papers/zeilerECCV2014.pdf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ftp.cs.nyu.edu/~fergus/papers/zeilerECCV2014.pdf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ftp.cs.nyu.edu/~fergus/papers/zeilerECCV2014.pdf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412.0035.pdf" TargetMode="Externa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pdf/1412.0035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-foundation.org/openaccess/content_cvpr_2014/papers/Oquab_Learning_and_Transferring_2014_CVPR_paper.pdf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cuda-convnet2/" TargetMode="External"/><Relationship Id="rId7" Type="http://schemas.openxmlformats.org/officeDocument/2006/relationships/hyperlink" Target="https://www.tensorflow.org/" TargetMode="External"/><Relationship Id="rId2" Type="http://schemas.openxmlformats.org/officeDocument/2006/relationships/hyperlink" Target="http://caffe.berkeleyvis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eplearning.net/software/pylearn2/" TargetMode="External"/><Relationship Id="rId5" Type="http://schemas.openxmlformats.org/officeDocument/2006/relationships/hyperlink" Target="http://www.vlfeat.org/matconvnet/" TargetMode="External"/><Relationship Id="rId4" Type="http://schemas.openxmlformats.org/officeDocument/2006/relationships/hyperlink" Target="http://torch.ch/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312.4400" TargetMode="External"/><Relationship Id="rId3" Type="http://schemas.openxmlformats.org/officeDocument/2006/relationships/hyperlink" Target="http://yann.lecun.com/exdb/publis/pdf/lecun-01a.pdf" TargetMode="External"/><Relationship Id="rId7" Type="http://schemas.openxmlformats.org/officeDocument/2006/relationships/hyperlink" Target="https://arxiv.org/abs/1409.1556" TargetMode="External"/><Relationship Id="rId2" Type="http://schemas.openxmlformats.org/officeDocument/2006/relationships/hyperlink" Target="https://culurciello.github.io/tech/2016/06/04/ne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xiv.org/pdf/1311.2901v3.pdf" TargetMode="External"/><Relationship Id="rId11" Type="http://schemas.openxmlformats.org/officeDocument/2006/relationships/hyperlink" Target="http://arxiv.org/abs/1512.03385" TargetMode="External"/><Relationship Id="rId5" Type="http://schemas.openxmlformats.org/officeDocument/2006/relationships/hyperlink" Target="https://arxiv.org/pdf/1412.6980.pdf" TargetMode="External"/><Relationship Id="rId10" Type="http://schemas.openxmlformats.org/officeDocument/2006/relationships/hyperlink" Target="https://arxiv.org/abs/1512.00567" TargetMode="External"/><Relationship Id="rId4" Type="http://schemas.openxmlformats.org/officeDocument/2006/relationships/hyperlink" Target="http://www.cs.toronto.edu/~fritz/absps/imagenet.pdf" TargetMode="External"/><Relationship Id="rId9" Type="http://schemas.openxmlformats.org/officeDocument/2006/relationships/hyperlink" Target="https://arxiv.org/abs/1409.4842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CtuZ-fDL2E?t=14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Convolutional Neural Networks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Computer Vision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CS 543 / ECE 549 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University of Illinois</a:t>
            </a:r>
          </a:p>
          <a:p>
            <a:pPr eaLnBrk="1" hangingPunct="1"/>
            <a:endParaRPr lang="en-US" altLang="en-US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Derek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Hoiem</a:t>
            </a:r>
            <a:endParaRPr lang="en-US" altLang="en-US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 smtClean="0"/>
              <a:t>04/06/17</a:t>
            </a: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-28731" y="6422509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slides from Lana Lazebnik, and some from </a:t>
            </a:r>
            <a:r>
              <a:rPr lang="en-US" dirty="0" err="1" smtClean="0"/>
              <a:t>Jia-bin</a:t>
            </a:r>
            <a:r>
              <a:rPr lang="en-US" dirty="0" smtClean="0"/>
              <a:t> Huang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1134038_10155406252950585_5637450306767294942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4884"/>
            <a:ext cx="7734300" cy="59631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08857" y="0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578" y="1066800"/>
            <a:ext cx="470822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Two-layer neural 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4495800"/>
            <a:ext cx="8534400" cy="2133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Can learn nonlinear functions provided each perceptron has a differentiable nonlinearity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73525" y="4953000"/>
            <a:ext cx="2209800" cy="1658946"/>
            <a:chOff x="2362200" y="2759333"/>
            <a:chExt cx="4038600" cy="3031867"/>
          </a:xfrm>
        </p:grpSpPr>
        <p:sp>
          <p:nvSpPr>
            <p:cNvPr id="9" name="Oval 8"/>
            <p:cNvSpPr/>
            <p:nvPr/>
          </p:nvSpPr>
          <p:spPr bwMode="auto">
            <a:xfrm>
              <a:off x="3810000" y="3673733"/>
              <a:ext cx="1143000" cy="1143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2362200" y="2759333"/>
              <a:ext cx="1524000" cy="1219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2362200" y="42672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2362200" y="4557012"/>
              <a:ext cx="1538989" cy="12341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42672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6440215" y="5562600"/>
            <a:ext cx="1062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Sigmoid:</a:t>
            </a:r>
            <a:endParaRPr lang="en-US" sz="16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7537450" y="5410200"/>
          <a:ext cx="1225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Equation" r:id="rId5" imgW="787400" imgH="393700" progId="Equation.3">
                  <p:embed/>
                </p:oleObj>
              </mc:Choice>
              <mc:Fallback>
                <p:oleObj name="Equation" r:id="rId5" imgW="787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450" y="5410200"/>
                        <a:ext cx="1225550" cy="612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urved Connector 15"/>
          <p:cNvCxnSpPr/>
          <p:nvPr/>
        </p:nvCxnSpPr>
        <p:spPr bwMode="auto">
          <a:xfrm rot="10800000" flipV="1">
            <a:off x="4987926" y="5617029"/>
            <a:ext cx="380999" cy="326571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neural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7035525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Find </a:t>
            </a:r>
            <a:r>
              <a:rPr lang="en-US" sz="2400" dirty="0"/>
              <a:t>network weights to minimize the </a:t>
            </a:r>
            <a:r>
              <a:rPr lang="en-US" sz="2400" i="1" dirty="0" smtClean="0"/>
              <a:t>training error</a:t>
            </a:r>
            <a:r>
              <a:rPr lang="en-US" sz="2400" dirty="0" smtClean="0"/>
              <a:t> </a:t>
            </a:r>
            <a:r>
              <a:rPr lang="en-US" sz="2400" dirty="0"/>
              <a:t>between true and estimated labels of training </a:t>
            </a:r>
            <a:r>
              <a:rPr lang="en-US" sz="2400" dirty="0" smtClean="0"/>
              <a:t>examples, e.g.: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Update weights by </a:t>
            </a:r>
            <a:r>
              <a:rPr lang="en-US" sz="2400" b="1" dirty="0" smtClean="0"/>
              <a:t>gradient descent: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107112" y="2819400"/>
          <a:ext cx="20462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name="Equation" r:id="rId3" imgW="965160" imgH="393480" progId="Equation.3">
                  <p:embed/>
                </p:oleObj>
              </mc:Choice>
              <mc:Fallback>
                <p:oleObj name="Equation" r:id="rId3" imgW="965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112" y="2819400"/>
                        <a:ext cx="20462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251200" y="1816100"/>
          <a:ext cx="30956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3" name="Equation" r:id="rId5" imgW="1460500" imgH="457200" progId="Equation.3">
                  <p:embed/>
                </p:oleObj>
              </mc:Choice>
              <mc:Fallback>
                <p:oleObj name="Equation" r:id="rId5" imgW="1460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1816100"/>
                        <a:ext cx="30956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Training of multi-layer networks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04999" y="3554844"/>
            <a:ext cx="6490949" cy="3379356"/>
            <a:chOff x="1904999" y="3478644"/>
            <a:chExt cx="6490949" cy="33793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l="10795" r="-10769"/>
            <a:stretch/>
          </p:blipFill>
          <p:spPr>
            <a:xfrm>
              <a:off x="1904999" y="3478644"/>
              <a:ext cx="6490949" cy="33793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71800" y="6324600"/>
              <a:ext cx="5338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w</a:t>
              </a:r>
              <a:r>
                <a:rPr lang="en-US" b="0" baseline="-25000" dirty="0" smtClean="0"/>
                <a:t>1</a:t>
              </a:r>
              <a:endParaRPr lang="en-US" b="0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32025" y="6096000"/>
              <a:ext cx="5338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w</a:t>
              </a:r>
              <a:r>
                <a:rPr lang="en-US" b="0" baseline="-25000" dirty="0" smtClean="0"/>
                <a:t>2</a:t>
              </a:r>
              <a:endParaRPr lang="en-US" b="0" baseline="-25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Find </a:t>
            </a:r>
            <a:r>
              <a:rPr lang="en-US" sz="2400" dirty="0"/>
              <a:t>network weights to minimize the </a:t>
            </a:r>
            <a:r>
              <a:rPr lang="en-US" sz="2400" i="1" dirty="0" smtClean="0"/>
              <a:t>training error</a:t>
            </a:r>
            <a:r>
              <a:rPr lang="en-US" sz="2400" dirty="0" smtClean="0"/>
              <a:t> </a:t>
            </a:r>
            <a:r>
              <a:rPr lang="en-US" sz="2400" dirty="0"/>
              <a:t>between true and estimated labels of training </a:t>
            </a:r>
            <a:r>
              <a:rPr lang="en-US" sz="2400" dirty="0" smtClean="0"/>
              <a:t>examples, e.g.: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Update weights by </a:t>
            </a:r>
            <a:r>
              <a:rPr lang="en-US" sz="2400" b="1" dirty="0" smtClean="0"/>
              <a:t>gradient descent: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b="1" dirty="0" smtClean="0"/>
              <a:t>Back-propagation: </a:t>
            </a:r>
            <a:r>
              <a:rPr lang="en-US" sz="2400" dirty="0" smtClean="0"/>
              <a:t>gradients are computed in the direction from output to input layers and combined using chain rule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 smtClean="0"/>
              <a:t>Stochastic gradient descent: </a:t>
            </a:r>
            <a:r>
              <a:rPr lang="en-US" sz="2400" dirty="0" smtClean="0"/>
              <a:t>compute the weight update w.r.t. </a:t>
            </a:r>
            <a:r>
              <a:rPr lang="en-US" sz="2400" dirty="0" smtClean="0"/>
              <a:t>a </a:t>
            </a:r>
            <a:r>
              <a:rPr lang="en-US" sz="2400" dirty="0" smtClean="0"/>
              <a:t>small batch of </a:t>
            </a:r>
            <a:r>
              <a:rPr lang="en-US" sz="2400" dirty="0" smtClean="0"/>
              <a:t>examples </a:t>
            </a:r>
            <a:r>
              <a:rPr lang="en-US" sz="2400" dirty="0" smtClean="0"/>
              <a:t>at a time, cycle through training examples in random order in multiple epochs</a:t>
            </a:r>
          </a:p>
          <a:p>
            <a:pPr marL="457200" indent="-457200">
              <a:buFont typeface="Arial"/>
              <a:buChar char="•"/>
            </a:pPr>
            <a:endParaRPr lang="en-US" sz="2400" b="1" i="1" dirty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107112" y="2819400"/>
          <a:ext cx="20462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8" name="Equation" r:id="rId3" imgW="965160" imgH="393480" progId="Equation.3">
                  <p:embed/>
                </p:oleObj>
              </mc:Choice>
              <mc:Fallback>
                <p:oleObj name="Equation" r:id="rId3" imgW="965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112" y="2819400"/>
                        <a:ext cx="20462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Training of multi-layer networks</a:t>
            </a:r>
            <a:endParaRPr lang="en-US" sz="3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251200" y="1816100"/>
          <a:ext cx="30956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9" name="Equation" r:id="rId5" imgW="1460500" imgH="457200" progId="Equation.3">
                  <p:embed/>
                </p:oleObj>
              </mc:Choice>
              <mc:Fallback>
                <p:oleObj name="Equation" r:id="rId5" imgW="1460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1816100"/>
                        <a:ext cx="30956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Network Demo</a:t>
            </a:r>
            <a:endParaRPr lang="en-US" dirty="0"/>
          </a:p>
        </p:txBody>
      </p:sp>
      <p:pic>
        <p:nvPicPr>
          <p:cNvPr id="6" name="Picture 5" descr="Screen Shot 2016-04-13 at 12.5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855"/>
            <a:ext cx="9144000" cy="45933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0" y="601533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 smtClean="0">
                <a:hlinkClick r:id="rId3"/>
              </a:rPr>
              <a:t>http</a:t>
            </a:r>
            <a:r>
              <a:rPr lang="en-US" b="0" dirty="0">
                <a:hlinkClick r:id="rId3"/>
              </a:rPr>
              <a:t>://playground.tensorflow.org/</a:t>
            </a:r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fully connected to convolutional networks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 bwMode="auto">
          <a:xfrm>
            <a:off x="13733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971800" y="2362200"/>
            <a:ext cx="1906707" cy="1900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76400" y="3733800"/>
            <a:ext cx="30480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600200" y="4643735"/>
            <a:ext cx="3125907" cy="10712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>
            <a:off x="2971800" y="4343400"/>
            <a:ext cx="1754307" cy="180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726107" y="426273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2307" y="5939135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image</a:t>
            </a:r>
            <a:endParaRPr lang="en-US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3594206" y="5943600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Fully connected layer</a:t>
            </a:r>
            <a:endParaRPr lang="en-US" b="0" dirty="0"/>
          </a:p>
        </p:txBody>
      </p:sp>
      <p:sp>
        <p:nvSpPr>
          <p:cNvPr id="24" name="Cube 23"/>
          <p:cNvSpPr/>
          <p:nvPr/>
        </p:nvSpPr>
        <p:spPr bwMode="auto">
          <a:xfrm>
            <a:off x="4724400" y="34290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971800" y="2362200"/>
            <a:ext cx="1906707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676400" y="3581400"/>
            <a:ext cx="30480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676400" y="3805536"/>
            <a:ext cx="3049707" cy="1909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2971800" y="3685337"/>
            <a:ext cx="1754307" cy="658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143000"/>
            <a:ext cx="3530325" cy="17588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33" grpId="0"/>
      <p:bldP spid="34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3733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>
            <a:off x="1830507" y="3805535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363907" y="3805535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6" idx="1"/>
            <a:endCxn id="21" idx="1"/>
          </p:cNvCxnSpPr>
          <p:nvPr/>
        </p:nvCxnSpPr>
        <p:spPr bwMode="auto">
          <a:xfrm>
            <a:off x="1962083" y="4075782"/>
            <a:ext cx="2884222" cy="327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059107" y="46437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 flipV="1">
            <a:off x="2363907" y="4523537"/>
            <a:ext cx="2362200" cy="120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726107" y="426273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2307" y="5939135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image</a:t>
            </a:r>
            <a:endParaRPr lang="en-US" b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fully connected to convolutional networks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94206" y="5943600"/>
            <a:ext cx="28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Convolutional layer</a:t>
            </a:r>
            <a:endParaRPr lang="en-US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3733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>
            <a:off x="1981200" y="3581400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42689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514600" y="3581400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6" idx="1"/>
            <a:endCxn id="21" idx="1"/>
          </p:cNvCxnSpPr>
          <p:nvPr/>
        </p:nvCxnSpPr>
        <p:spPr bwMode="auto">
          <a:xfrm>
            <a:off x="2112776" y="3851647"/>
            <a:ext cx="2884222" cy="327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209800" y="4419600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 flipV="1">
            <a:off x="2514600" y="4299402"/>
            <a:ext cx="2362200" cy="120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876800" y="40386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2307" y="5939135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image</a:t>
            </a:r>
            <a:endParaRPr lang="en-US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5640507" y="990600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feature map</a:t>
            </a:r>
            <a:endParaRPr lang="en-US" b="0" dirty="0"/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14736" y="1518417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8600" y="2814935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</a:t>
            </a:r>
            <a:r>
              <a:rPr lang="en-US" b="0" dirty="0" smtClean="0"/>
              <a:t>earned weights</a:t>
            </a:r>
            <a:endParaRPr lang="en-US" b="0" dirty="0"/>
          </a:p>
        </p:txBody>
      </p:sp>
      <p:cxnSp>
        <p:nvCxnSpPr>
          <p:cNvPr id="19" name="Curved Connector 18"/>
          <p:cNvCxnSpPr>
            <a:stCxn id="17" idx="2"/>
          </p:cNvCxnSpPr>
          <p:nvPr/>
        </p:nvCxnSpPr>
        <p:spPr bwMode="auto">
          <a:xfrm rot="16200000" flipH="1">
            <a:off x="1060966" y="3499366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fully connected to convolutional networks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94206" y="5943600"/>
            <a:ext cx="28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Convolutional layer</a:t>
            </a:r>
            <a:endParaRPr lang="en-US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be 19"/>
          <p:cNvSpPr/>
          <p:nvPr/>
        </p:nvSpPr>
        <p:spPr bwMode="auto">
          <a:xfrm>
            <a:off x="3506907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Cube 3"/>
          <p:cNvSpPr/>
          <p:nvPr/>
        </p:nvSpPr>
        <p:spPr bwMode="auto">
          <a:xfrm>
            <a:off x="13733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>
            <a:off x="1981200" y="3581400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42689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514600" y="3581400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6" idx="1"/>
            <a:endCxn id="21" idx="1"/>
          </p:cNvCxnSpPr>
          <p:nvPr/>
        </p:nvCxnSpPr>
        <p:spPr bwMode="auto">
          <a:xfrm>
            <a:off x="2112776" y="3851647"/>
            <a:ext cx="2884222" cy="327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209800" y="4419600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 flipV="1">
            <a:off x="2514600" y="4299402"/>
            <a:ext cx="2362200" cy="120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876800" y="40386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2307" y="5939135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image</a:t>
            </a:r>
            <a:endParaRPr lang="en-US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5640507" y="990600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feature map</a:t>
            </a:r>
            <a:endParaRPr lang="en-US" b="0" dirty="0"/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14736" y="1518417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8600" y="2814935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</a:t>
            </a:r>
            <a:r>
              <a:rPr lang="en-US" b="0" dirty="0" smtClean="0"/>
              <a:t>earned weights</a:t>
            </a:r>
            <a:endParaRPr lang="en-US" b="0" dirty="0"/>
          </a:p>
        </p:txBody>
      </p:sp>
      <p:cxnSp>
        <p:nvCxnSpPr>
          <p:cNvPr id="19" name="Curved Connector 18"/>
          <p:cNvCxnSpPr>
            <a:stCxn id="17" idx="2"/>
          </p:cNvCxnSpPr>
          <p:nvPr/>
        </p:nvCxnSpPr>
        <p:spPr bwMode="auto">
          <a:xfrm rot="16200000" flipH="1">
            <a:off x="1060966" y="3499366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fully connected to convolutional networks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94206" y="5943600"/>
            <a:ext cx="28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Convolutional layer</a:t>
            </a:r>
            <a:endParaRPr lang="en-US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Deep convolutional neural networks (CNNs)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Shock and awe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Architecture </a:t>
            </a:r>
            <a:r>
              <a:rPr lang="en-US" dirty="0"/>
              <a:t>(</a:t>
            </a:r>
            <a:r>
              <a:rPr lang="en-US" dirty="0" err="1"/>
              <a:t>Alexnet</a:t>
            </a:r>
            <a:r>
              <a:rPr lang="en-US" dirty="0"/>
              <a:t>, VGG, Inception, </a:t>
            </a:r>
            <a:r>
              <a:rPr lang="en-US" dirty="0" err="1"/>
              <a:t>Resnet</a:t>
            </a:r>
            <a:r>
              <a:rPr lang="en-US" dirty="0"/>
              <a:t>)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Optimizer </a:t>
            </a:r>
            <a:r>
              <a:rPr lang="en-US" dirty="0" smtClean="0"/>
              <a:t>(stochastic gradient descent, Adam</a:t>
            </a:r>
            <a:r>
              <a:rPr lang="en-US" dirty="0"/>
              <a:t>)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Transfer</a:t>
            </a:r>
            <a:endParaRPr lang="en-US" dirty="0"/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Why it works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8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lter_z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7861" r="9666" b="12045"/>
          <a:stretch>
            <a:fillRect/>
          </a:stretch>
        </p:blipFill>
        <p:spPr bwMode="auto">
          <a:xfrm>
            <a:off x="4953000" y="1524001"/>
            <a:ext cx="4094163" cy="2728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Convolution as feature extraction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581400"/>
            <a:ext cx="4114800" cy="274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7" t="4254" r="50287" b="52721"/>
          <a:stretch>
            <a:fillRect/>
          </a:stretch>
        </p:blipFill>
        <p:spPr bwMode="auto">
          <a:xfrm>
            <a:off x="60326" y="3581401"/>
            <a:ext cx="777875" cy="773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ter_z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8075" r="9827" b="11832"/>
          <a:stretch>
            <a:fillRect/>
          </a:stretch>
        </p:blipFill>
        <p:spPr bwMode="auto">
          <a:xfrm>
            <a:off x="4802189" y="3581400"/>
            <a:ext cx="4113212" cy="2776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Rectangle 6"/>
          <p:cNvSpPr>
            <a:spLocks noChangeArrowheads="1"/>
          </p:cNvSpPr>
          <p:nvPr/>
        </p:nvSpPr>
        <p:spPr bwMode="auto">
          <a:xfrm>
            <a:off x="1676400" y="6334125"/>
            <a:ext cx="869128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en-US" b="0" dirty="0">
                <a:latin typeface="+mn-lt"/>
              </a:rPr>
              <a:t>Input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18284" y="6324600"/>
            <a:ext cx="1930316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en-US" b="0">
                <a:latin typeface="+mn-lt"/>
              </a:rPr>
              <a:t>Feature Map</a:t>
            </a: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4268788" y="48006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7" t="4254" r="28177" b="52721"/>
          <a:stretch>
            <a:fillRect/>
          </a:stretch>
        </p:blipFill>
        <p:spPr bwMode="auto">
          <a:xfrm>
            <a:off x="60326" y="3581401"/>
            <a:ext cx="777875" cy="773113"/>
          </a:xfrm>
          <a:prstGeom prst="rect">
            <a:avLst/>
          </a:prstGeom>
          <a:noFill/>
          <a:ln w="25400">
            <a:solidFill>
              <a:srgbClr val="12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>
            <a:spLocks noChangeArrowheads="1"/>
          </p:cNvSpPr>
          <p:nvPr/>
        </p:nvSpPr>
        <p:spPr bwMode="auto">
          <a:xfrm rot="-1977863">
            <a:off x="4317928" y="3618382"/>
            <a:ext cx="457200" cy="32173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1" y="3733801"/>
            <a:ext cx="204788" cy="1200318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en-US" dirty="0"/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423E-6 1.75382E-6 C 0.01564 -0.00718 0.09033 -0.00625 0.09675 -0.00648 C 0.14713 -0.01388 0.17058 -0.00926 0.23936 -0.0081 C 0.28314 -0.0044 0.33108 -0.02083 0.37225 -0.00324 C 0.37833 0.0081 0.37711 0.00324 0.37711 0.02475 C 0.37711 0.0826 0.37086 0.07034 0.32378 0.07103 C 0.23242 0.07196 0.14105 0.07219 0.04968 0.07288 C 0.03474 0.07334 0.01963 0.07242 0.00487 0.0745 C -0.00295 0.07543 0.00313 0.09509 0.00365 0.10574 C 0.004 0.11823 -0.00469 0.14229 0.00487 0.14391 C 0.08824 0.15687 0.17266 0.14484 0.25673 0.14553 C 0.29182 0.14599 0.32708 0.14599 0.36234 0.14715 C 0.36721 0.14715 0.37294 0.14484 0.37711 0.14877 C 0.38145 0.1527 0.3785 0.16312 0.37971 0.17029 C 0.37728 0.26353 0.38215 0.23878 0.29773 0.2397 C 0.21626 0.2404 0.1348 0.24063 0.05333 0.24132 C 0.03509 0.24317 0.01598 0.23692 -0.00121 0.24456 C -0.00486 0.24595 -0.00052 0.25451 -3.31423E-6 0.2596 C 0.00296 0.37991 -0.01129 0.30726 0.15998 0.31073 C 0.16155 0.31073 0.16328 0.31166 0.16502 0.31235 C 0.23033 0.31027 0.29547 0.30842 0.36095 0.30749 C 0.36547 0.3068 0.37468 0.30587 0.37468 0.30587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423E-6 1.75382E-6 C 0.01564 -0.00718 0.09033 -0.00625 0.09675 -0.00648 C 0.14713 -0.01388 0.17058 -0.00926 0.23936 -0.0081 C 0.28314 -0.0044 0.33108 -0.02083 0.37225 -0.00324 C 0.37833 0.0081 0.37711 0.00324 0.37711 0.02475 C 0.37711 0.0826 0.37086 0.07034 0.32378 0.07103 C 0.23242 0.07196 0.14105 0.07219 0.04968 0.07288 C 0.03474 0.07334 0.01963 0.07242 0.00487 0.0745 C -0.00295 0.07543 0.00313 0.09509 0.00365 0.10574 C 0.004 0.11823 -0.00469 0.14229 0.00487 0.14391 C 0.08824 0.15687 0.17266 0.14484 0.25673 0.14553 C 0.29182 0.14599 0.32708 0.14599 0.36234 0.14715 C 0.36721 0.14715 0.37294 0.14484 0.37711 0.14877 C 0.38145 0.1527 0.3785 0.16312 0.37971 0.17029 C 0.37728 0.26353 0.38215 0.23878 0.29773 0.2397 C 0.21626 0.2404 0.1348 0.24063 0.05333 0.24132 C 0.03509 0.24317 0.01598 0.23692 -0.00121 0.24456 C -0.00486 0.24595 -0.00052 0.25451 -3.31423E-6 0.2596 C 0.00296 0.37991 -0.01129 0.30726 0.15998 0.31073 C 0.16155 0.31073 0.16328 0.31166 0.16502 0.31235 C 0.23033 0.31027 0.29547 0.30842 0.36095 0.30749 C 0.36547 0.3068 0.37468 0.30587 0.37468 0.30587 " pathEditMode="relative" ptsTypes="fffffffffffffffffffff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5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be 19"/>
          <p:cNvSpPr/>
          <p:nvPr/>
        </p:nvSpPr>
        <p:spPr bwMode="auto">
          <a:xfrm>
            <a:off x="3506907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Cube 3"/>
          <p:cNvSpPr/>
          <p:nvPr/>
        </p:nvSpPr>
        <p:spPr bwMode="auto">
          <a:xfrm>
            <a:off x="13733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>
            <a:off x="1981200" y="3581400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42689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514600" y="3581400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6" idx="1"/>
            <a:endCxn id="21" idx="1"/>
          </p:cNvCxnSpPr>
          <p:nvPr/>
        </p:nvCxnSpPr>
        <p:spPr bwMode="auto">
          <a:xfrm>
            <a:off x="2112776" y="3851647"/>
            <a:ext cx="2884222" cy="327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209800" y="4419600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 flipV="1">
            <a:off x="2514600" y="4299402"/>
            <a:ext cx="2362200" cy="120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876800" y="40386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2307" y="5939135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image</a:t>
            </a:r>
            <a:endParaRPr lang="en-US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5640507" y="990600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feature map</a:t>
            </a:r>
            <a:endParaRPr lang="en-US" b="0" dirty="0"/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14736" y="1518417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8600" y="2814935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</a:t>
            </a:r>
            <a:r>
              <a:rPr lang="en-US" b="0" dirty="0" smtClean="0"/>
              <a:t>earned weights</a:t>
            </a:r>
            <a:endParaRPr lang="en-US" b="0" dirty="0"/>
          </a:p>
        </p:txBody>
      </p:sp>
      <p:cxnSp>
        <p:nvCxnSpPr>
          <p:cNvPr id="19" name="Curved Connector 18"/>
          <p:cNvCxnSpPr>
            <a:stCxn id="17" idx="2"/>
          </p:cNvCxnSpPr>
          <p:nvPr/>
        </p:nvCxnSpPr>
        <p:spPr bwMode="auto">
          <a:xfrm rot="16200000" flipH="1">
            <a:off x="1060966" y="3499366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fully connected to convolutional networks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94206" y="5943600"/>
            <a:ext cx="28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Convolutional layer</a:t>
            </a:r>
            <a:endParaRPr lang="en-US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371600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be 4"/>
          <p:cNvSpPr/>
          <p:nvPr/>
        </p:nvSpPr>
        <p:spPr bwMode="auto">
          <a:xfrm>
            <a:off x="3505200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3808293" y="3810000"/>
            <a:ext cx="2133600" cy="1143000"/>
          </a:xfrm>
          <a:prstGeom prst="cube">
            <a:avLst>
              <a:gd name="adj" fmla="val 23793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5939135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image</a:t>
            </a:r>
            <a:endParaRPr lang="en-US" b="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941893" y="3810000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655381" y="4087368"/>
            <a:ext cx="2648712" cy="332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5657917" y="46437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endCxn id="23" idx="2"/>
          </p:cNvCxnSpPr>
          <p:nvPr/>
        </p:nvCxnSpPr>
        <p:spPr bwMode="auto">
          <a:xfrm flipV="1">
            <a:off x="5941893" y="4528002"/>
            <a:ext cx="2362200" cy="12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ube 22"/>
          <p:cNvSpPr/>
          <p:nvPr/>
        </p:nvSpPr>
        <p:spPr bwMode="auto">
          <a:xfrm>
            <a:off x="8304093" y="42672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57150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/>
              <a:t>next layer</a:t>
            </a:r>
            <a:endParaRPr lang="en-US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594206" y="5943600"/>
            <a:ext cx="28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Convolutional layer</a:t>
            </a:r>
            <a:endParaRPr lang="en-US" b="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fully connected to convolutional networks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1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9"/>
          <p:cNvSpPr/>
          <p:nvPr/>
        </p:nvSpPr>
        <p:spPr>
          <a:xfrm>
            <a:off x="1747196" y="3961244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9518" y="5562600"/>
            <a:ext cx="2513164" cy="4925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Input Image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9518" y="4362228"/>
            <a:ext cx="2513164" cy="7431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Convolution (Learned)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9518" y="3429000"/>
            <a:ext cx="2513164" cy="492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Non-linearity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6393" y="2479296"/>
            <a:ext cx="2492926" cy="492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Spatial </a:t>
            </a:r>
            <a:r>
              <a:rPr lang="en-US" sz="2000" b="0" dirty="0">
                <a:solidFill>
                  <a:schemeClr val="tx1"/>
                </a:solidFill>
                <a:cs typeface="Myriad Pro"/>
              </a:rPr>
              <a:t>p</a:t>
            </a:r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ooling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743428" y="5153726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1750964" y="3020126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754732" y="2057400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155" y="1488696"/>
            <a:ext cx="2513164" cy="492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Feature maps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1752600" y="1066800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7600" y="3276600"/>
            <a:ext cx="5313363" cy="3122946"/>
            <a:chOff x="77788" y="1524001"/>
            <a:chExt cx="8969375" cy="5271779"/>
          </a:xfrm>
        </p:grpSpPr>
        <p:pic>
          <p:nvPicPr>
            <p:cNvPr id="17" name="Picture 16" descr="filter_z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1" t="7861" r="9666" b="12045"/>
            <a:stretch>
              <a:fillRect/>
            </a:stretch>
          </p:blipFill>
          <p:spPr bwMode="auto">
            <a:xfrm>
              <a:off x="4953000" y="1524001"/>
              <a:ext cx="4094163" cy="27289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8" y="3581400"/>
              <a:ext cx="4114800" cy="2743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filter_z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2" t="8075" r="9827" b="11832"/>
            <a:stretch>
              <a:fillRect/>
            </a:stretch>
          </p:blipFill>
          <p:spPr bwMode="auto">
            <a:xfrm>
              <a:off x="4802189" y="3581400"/>
              <a:ext cx="4113212" cy="27765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1676400" y="6334125"/>
              <a:ext cx="869128" cy="46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r>
                <a:rPr lang="en-US" b="0" dirty="0">
                  <a:latin typeface="+mn-lt"/>
                </a:rPr>
                <a:t>Input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350841" y="6324600"/>
              <a:ext cx="1930316" cy="46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r>
                <a:rPr lang="en-US" b="0" dirty="0">
                  <a:latin typeface="+mn-lt"/>
                </a:rPr>
                <a:t>Feature Map</a:t>
              </a:r>
            </a:p>
          </p:txBody>
        </p:sp>
        <p:sp>
          <p:nvSpPr>
            <p:cNvPr id="25" name="Right Arrow 24"/>
            <p:cNvSpPr>
              <a:spLocks noChangeArrowheads="1"/>
            </p:cNvSpPr>
            <p:nvPr/>
          </p:nvSpPr>
          <p:spPr bwMode="auto">
            <a:xfrm>
              <a:off x="4268788" y="4800600"/>
              <a:ext cx="457200" cy="30480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91430" tIns="45715" rIns="91430" bIns="45715" anchor="ctr"/>
            <a:lstStyle/>
            <a:p>
              <a:pPr algn="ctr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ight Arrow 25"/>
            <p:cNvSpPr>
              <a:spLocks noChangeArrowheads="1"/>
            </p:cNvSpPr>
            <p:nvPr/>
          </p:nvSpPr>
          <p:spPr bwMode="auto">
            <a:xfrm rot="19622137">
              <a:off x="4317928" y="3618382"/>
              <a:ext cx="457200" cy="32173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91430" tIns="45715" rIns="91430" bIns="45715" anchor="ctr"/>
            <a:lstStyle/>
            <a:p>
              <a:pPr algn="ctr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46475" y="3733801"/>
              <a:ext cx="204788" cy="1200319"/>
            </a:xfrm>
            <a:prstGeom prst="rect">
              <a:avLst/>
            </a:prstGeom>
          </p:spPr>
          <p:txBody>
            <a:bodyPr lIns="91430" tIns="45715" rIns="91430" bIns="45715">
              <a:spAutoFit/>
            </a:bodyPr>
            <a:lstStyle/>
            <a:p>
              <a:pPr>
                <a:defRPr/>
              </a:pPr>
              <a:r>
                <a:rPr lang="en-US" dirty="0"/>
                <a:t>...</a:t>
              </a: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Key operations in a CNN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90" y="6477000"/>
            <a:ext cx="2463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Source: R. Fergus, Y. </a:t>
            </a:r>
            <a:r>
              <a:rPr lang="en-US" sz="1400" b="0" dirty="0" err="1" smtClean="0"/>
              <a:t>LeCun</a:t>
            </a:r>
            <a:endParaRPr lang="en-US" sz="1400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p Arrow 10"/>
          <p:cNvSpPr/>
          <p:nvPr/>
        </p:nvSpPr>
        <p:spPr>
          <a:xfrm>
            <a:off x="1750964" y="3020126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747196" y="3961244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9518" y="5562600"/>
            <a:ext cx="2513164" cy="4925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Input Image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9518" y="4362228"/>
            <a:ext cx="2513164" cy="7431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Convolution (Learned)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9518" y="3429000"/>
            <a:ext cx="2513164" cy="492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Non-linearity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6393" y="2479296"/>
            <a:ext cx="2492926" cy="492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Spatial </a:t>
            </a:r>
            <a:r>
              <a:rPr lang="en-US" sz="2000" b="0" dirty="0">
                <a:solidFill>
                  <a:schemeClr val="tx1"/>
                </a:solidFill>
                <a:cs typeface="Myriad Pro"/>
              </a:rPr>
              <a:t>p</a:t>
            </a:r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ooling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743428" y="5153726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754732" y="2057400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155" y="1488696"/>
            <a:ext cx="2513164" cy="492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Feature maps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1752600" y="1066800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6366" t="5805" r="6355" b="595"/>
          <a:stretch/>
        </p:blipFill>
        <p:spPr>
          <a:xfrm>
            <a:off x="4343400" y="2895600"/>
            <a:ext cx="3838821" cy="3087614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Key operations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90" y="6477000"/>
            <a:ext cx="2463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Source: R. Fergus, Y. </a:t>
            </a:r>
            <a:r>
              <a:rPr lang="en-US" sz="1400" b="0" dirty="0" err="1" smtClean="0"/>
              <a:t>LeCun</a:t>
            </a:r>
            <a:endParaRPr lang="en-US" sz="1400" b="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648200" y="2393520"/>
            <a:ext cx="339190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en-US" sz="2000" b="0" dirty="0" smtClean="0">
                <a:latin typeface="+mn-lt"/>
              </a:rPr>
              <a:t>Rectified Linear Unit (</a:t>
            </a:r>
            <a:r>
              <a:rPr lang="en-US" sz="2000" b="0" dirty="0" err="1" smtClean="0">
                <a:latin typeface="+mn-lt"/>
              </a:rPr>
              <a:t>ReLU</a:t>
            </a:r>
            <a:r>
              <a:rPr lang="en-US" sz="2000" b="0" dirty="0" smtClean="0">
                <a:latin typeface="+mn-lt"/>
              </a:rPr>
              <a:t>)</a:t>
            </a:r>
            <a:endParaRPr lang="en-US" sz="2000" b="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13"/>
          <p:cNvSpPr/>
          <p:nvPr/>
        </p:nvSpPr>
        <p:spPr>
          <a:xfrm>
            <a:off x="1754732" y="2057400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747196" y="3961244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9518" y="5562600"/>
            <a:ext cx="2513164" cy="4925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Input Image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9518" y="4362228"/>
            <a:ext cx="2513164" cy="7431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Convolution (Learned)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9518" y="3429000"/>
            <a:ext cx="2513164" cy="492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Non-linearity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6393" y="2479296"/>
            <a:ext cx="2492926" cy="492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Spatial </a:t>
            </a:r>
            <a:r>
              <a:rPr lang="en-US" sz="2000" b="0" dirty="0">
                <a:solidFill>
                  <a:schemeClr val="tx1"/>
                </a:solidFill>
                <a:cs typeface="Myriad Pro"/>
              </a:rPr>
              <a:t>p</a:t>
            </a:r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ooling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743428" y="5153726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1750964" y="3020126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155" y="1488696"/>
            <a:ext cx="2513164" cy="492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Feature maps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1752600" y="1066800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17" name="Picture 16" descr="nor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14581" r="48195" b="51794"/>
          <a:stretch/>
        </p:blipFill>
        <p:spPr>
          <a:xfrm>
            <a:off x="3429000" y="2323448"/>
            <a:ext cx="3581400" cy="233479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505199" y="2399647"/>
            <a:ext cx="7620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86199" y="2399647"/>
            <a:ext cx="7620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199" y="2780647"/>
            <a:ext cx="7620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86199" y="2780647"/>
            <a:ext cx="7620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58161" y="2438400"/>
            <a:ext cx="16627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1" eaLnBrk="0" hangingPunct="0">
              <a:spcBef>
                <a:spcPct val="20000"/>
              </a:spcBef>
            </a:pPr>
            <a:r>
              <a:rPr lang="en-US" sz="2800" dirty="0">
                <a:latin typeface="+mn-lt"/>
                <a:cs typeface="+mn-cs"/>
              </a:rPr>
              <a:t>Max</a:t>
            </a:r>
          </a:p>
        </p:txBody>
      </p:sp>
      <p:pic>
        <p:nvPicPr>
          <p:cNvPr id="35" name="Picture 34" descr="max_poo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t="14319" r="9186" b="17450"/>
          <a:stretch/>
        </p:blipFill>
        <p:spPr>
          <a:xfrm>
            <a:off x="7162800" y="3000373"/>
            <a:ext cx="1910468" cy="12605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Key operations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90" y="6477000"/>
            <a:ext cx="2463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Source: R. Fergus, Y. </a:t>
            </a:r>
            <a:r>
              <a:rPr lang="en-US" sz="1400" b="0" dirty="0" err="1" smtClean="0"/>
              <a:t>LeCun</a:t>
            </a:r>
            <a:endParaRPr lang="en-US" sz="14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5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Comparison to Pyramids with SIFT</a:t>
            </a:r>
            <a:endParaRPr lang="en-US" altLang="en-US" dirty="0" smtClean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76200" y="16002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Adobe Caslon Pro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Adobe Caslon Pro" pitchFamily="18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Adobe Caslon Pro" pitchFamily="18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Adobe Caslon Pro" pitchFamily="18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Adobe Caslon Pro" pitchFamily="18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Image </a:t>
            </a: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r>
              <a:rPr lang="en-US" sz="2400" dirty="0">
                <a:solidFill>
                  <a:schemeClr val="tx1"/>
                </a:solidFill>
                <a:latin typeface="+mj-lt"/>
              </a:rPr>
              <a:t>Pixels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22336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76400" y="1447800"/>
            <a:ext cx="5410200" cy="1600200"/>
          </a:xfrm>
          <a:prstGeom prst="roundRect">
            <a:avLst/>
          </a:prstGeom>
          <a:noFill/>
          <a:ln w="635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+mj-lt"/>
              <a:cs typeface="Adobe Caslon Pro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28800" y="18288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latin typeface="+mj-lt"/>
              </a:rPr>
              <a:t>Apply</a:t>
            </a:r>
            <a:br>
              <a:rPr lang="en-US" sz="2400" dirty="0">
                <a:latin typeface="+mj-lt"/>
              </a:rPr>
            </a:br>
            <a:r>
              <a:rPr lang="en-US" sz="2400" dirty="0" smtClean="0">
                <a:latin typeface="+mj-lt"/>
              </a:rPr>
              <a:t>oriented filters</a:t>
            </a:r>
            <a:endParaRPr lang="en-US" sz="24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5825"/>
            <a:ext cx="31924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3276600"/>
            <a:ext cx="5410200" cy="1600200"/>
          </a:xfrm>
          <a:prstGeom prst="round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+mj-lt"/>
              <a:cs typeface="Adobe Caslon Pro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28800" y="3657600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+mj-lt"/>
              </a:rPr>
              <a:t>Spatial pool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+mj-lt"/>
              </a:rPr>
              <a:t>(Sum)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76400" y="5105400"/>
            <a:ext cx="5410200" cy="1600200"/>
          </a:xfrm>
          <a:prstGeom prst="roundRect">
            <a:avLst/>
          </a:prstGeom>
          <a:noFill/>
          <a:ln w="63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+mj-lt"/>
              <a:cs typeface="Adobe Caslon Pro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05000" y="55626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latin typeface="+mj-lt"/>
              </a:rPr>
              <a:t>Normalize </a:t>
            </a:r>
            <a:r>
              <a:rPr lang="en-US" sz="2400" dirty="0">
                <a:latin typeface="+mj-lt"/>
              </a:rPr>
              <a:t>to unit length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572000" y="5181600"/>
            <a:ext cx="1295400" cy="1371600"/>
            <a:chOff x="6553200" y="4648200"/>
            <a:chExt cx="1295400" cy="1371600"/>
          </a:xfrm>
        </p:grpSpPr>
        <p:cxnSp>
          <p:nvCxnSpPr>
            <p:cNvPr id="20" name="Straight Arrow Connector 19"/>
            <p:cNvCxnSpPr>
              <a:cxnSpLocks noChangeShapeType="1"/>
            </p:cNvCxnSpPr>
            <p:nvPr/>
          </p:nvCxnSpPr>
          <p:spPr bwMode="auto">
            <a:xfrm>
              <a:off x="6934200" y="5257800"/>
              <a:ext cx="914400" cy="53340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flipH="1">
              <a:off x="6553200" y="5181600"/>
              <a:ext cx="609600" cy="68580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 flipV="1">
              <a:off x="7086600" y="4648200"/>
              <a:ext cx="0" cy="83820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629400" y="4876800"/>
              <a:ext cx="1066800" cy="1143000"/>
            </a:xfrm>
            <a:prstGeom prst="ellipse">
              <a:avLst/>
            </a:prstGeom>
            <a:gradFill flip="none" rotWithShape="1">
              <a:gsLst>
                <a:gs pos="70000">
                  <a:schemeClr val="tx1">
                    <a:lumMod val="85000"/>
                    <a:lumOff val="1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7162800" y="5043488"/>
              <a:ext cx="377825" cy="442912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20000" y="5334000"/>
            <a:ext cx="160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latin typeface="+mj-lt"/>
              </a:rPr>
              <a:t>Feature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Vector</a:t>
            </a: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 rot="5400000">
            <a:off x="4210050" y="2952750"/>
            <a:ext cx="228600" cy="4191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>
              <a:latin typeface="+mj-lt"/>
              <a:ea typeface="+mn-ea"/>
              <a:cs typeface="+mn-cs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1143000" y="1828800"/>
            <a:ext cx="381000" cy="4191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>
              <a:latin typeface="+mj-lt"/>
              <a:ea typeface="+mn-ea"/>
              <a:cs typeface="+mn-cs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7239000" y="5715000"/>
            <a:ext cx="381000" cy="4191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>
              <a:latin typeface="+mj-lt"/>
              <a:ea typeface="+mn-ea"/>
              <a:cs typeface="+mn-cs"/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 rot="5400000">
            <a:off x="4210050" y="4781550"/>
            <a:ext cx="228600" cy="4191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>
              <a:latin typeface="+mj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1507" y="13246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dirty="0" smtClean="0">
                <a:latin typeface="+mj-lt"/>
              </a:rPr>
              <a:t>Lowe [IJCV 2004]</a:t>
            </a:r>
            <a:endParaRPr lang="en-US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147" y="6555581"/>
            <a:ext cx="1925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slide credit: R. Fergus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04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 to Pyramids with SIFT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-33618" y="16764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Adobe Caslon Pro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Adobe Caslon Pro" pitchFamily="18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Adobe Caslon Pro" pitchFamily="18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Adobe Caslon Pro" pitchFamily="18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Adobe Caslon Pro" pitchFamily="18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SIFT</a:t>
            </a: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r>
              <a:rPr lang="en-US" sz="2400" dirty="0">
                <a:solidFill>
                  <a:schemeClr val="tx1"/>
                </a:solidFill>
                <a:latin typeface="+mj-lt"/>
              </a:rPr>
              <a:t>Features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18982" y="1447800"/>
            <a:ext cx="5410200" cy="1600200"/>
          </a:xfrm>
          <a:prstGeom prst="roundRect">
            <a:avLst/>
          </a:prstGeom>
          <a:noFill/>
          <a:ln w="635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+mj-lt"/>
              <a:cs typeface="Adobe Caslon Pro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71382" y="18288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latin typeface="+mj-lt"/>
              </a:rPr>
              <a:t>Filter with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Visual Words</a:t>
            </a:r>
            <a:endParaRPr lang="en-US" sz="24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8982" y="5105400"/>
            <a:ext cx="5410200" cy="1600200"/>
          </a:xfrm>
          <a:prstGeom prst="round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+mj-lt"/>
              <a:cs typeface="Adobe Caslon Pro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71382" y="5257800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+mj-lt"/>
              </a:rPr>
              <a:t>Multi-scale</a:t>
            </a:r>
            <a:br>
              <a:rPr lang="en-US" sz="2400">
                <a:latin typeface="+mj-lt"/>
              </a:rPr>
            </a:br>
            <a:r>
              <a:rPr lang="en-US" sz="2400">
                <a:latin typeface="+mj-lt"/>
              </a:rPr>
              <a:t>spatial pool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+mj-lt"/>
              </a:rPr>
              <a:t>(Sum) 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10591800" y="4953000"/>
            <a:ext cx="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" name="Rounded Rectangle 9"/>
          <p:cNvSpPr/>
          <p:nvPr/>
        </p:nvSpPr>
        <p:spPr>
          <a:xfrm>
            <a:off x="1718982" y="3276600"/>
            <a:ext cx="5410200" cy="1600200"/>
          </a:xfrm>
          <a:prstGeom prst="roundRect">
            <a:avLst/>
          </a:prstGeom>
          <a:noFill/>
          <a:ln w="63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+mj-lt"/>
              <a:cs typeface="Adobe Caslon Pro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871382" y="38100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latin typeface="+mj-lt"/>
              </a:rPr>
              <a:t>Max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696200" y="571500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latin typeface="+mj-lt"/>
              </a:rPr>
              <a:t>Classifier</a:t>
            </a: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 rot="5400000">
            <a:off x="4252632" y="2952750"/>
            <a:ext cx="228600" cy="4191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>
              <a:latin typeface="+mj-lt"/>
              <a:ea typeface="+mn-ea"/>
              <a:cs typeface="+mn-cs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1185582" y="1828800"/>
            <a:ext cx="381000" cy="4191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>
              <a:latin typeface="+mj-lt"/>
              <a:ea typeface="+mn-ea"/>
              <a:cs typeface="+mn-cs"/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7281582" y="5715000"/>
            <a:ext cx="381000" cy="4191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>
              <a:latin typeface="+mj-lt"/>
              <a:ea typeface="+mn-ea"/>
              <a:cs typeface="+mn-cs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5400000">
            <a:off x="4252632" y="4781550"/>
            <a:ext cx="228600" cy="4191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>
              <a:latin typeface="+mj-lt"/>
              <a:ea typeface="+mn-ea"/>
              <a:cs typeface="+mn-cs"/>
            </a:endParaRPr>
          </a:p>
        </p:txBody>
      </p:sp>
      <p:sp>
        <p:nvSpPr>
          <p:cNvPr id="18" name="Title 1"/>
          <p:cNvSpPr>
            <a:spLocks noGrp="1"/>
          </p:cNvSpPr>
          <p:nvPr/>
        </p:nvSpPr>
        <p:spPr bwMode="auto">
          <a:xfrm>
            <a:off x="3048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Albertus Extra Bold" pitchFamily="34" charset="0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lbertus Extra Bold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lbertus Extra Bold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lbertus Extra Bold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lbertus Extra Bold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lbertus Extra Bol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lbertus Extra Bol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lbertus Extra Bol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lbertus Extra Bold" charset="0"/>
                <a:ea typeface="ＭＳ Ｐゴシック" charset="0"/>
              </a:defRPr>
            </a:lvl9pPr>
          </a:lstStyle>
          <a:p>
            <a:pPr eaLnBrk="1" hangingPunct="1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052982" y="12192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latin typeface="+mj-lt"/>
              </a:rPr>
              <a:t>Lazebnik</a:t>
            </a:r>
            <a:r>
              <a:rPr lang="en-US" sz="2000" dirty="0">
                <a:latin typeface="+mj-lt"/>
              </a:rPr>
              <a:t>, </a:t>
            </a:r>
            <a:br>
              <a:rPr lang="en-US" sz="2000" dirty="0">
                <a:latin typeface="+mj-lt"/>
              </a:rPr>
            </a:br>
            <a:r>
              <a:rPr lang="en-US" sz="2000" dirty="0" err="1">
                <a:latin typeface="+mj-lt"/>
              </a:rPr>
              <a:t>Schmid</a:t>
            </a:r>
            <a:r>
              <a:rPr lang="en-US" sz="2000" dirty="0">
                <a:latin typeface="+mj-lt"/>
              </a:rPr>
              <a:t>,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Ponce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[CVPR 2006]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82" y="1752600"/>
            <a:ext cx="2057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623982" y="5410200"/>
            <a:ext cx="3352800" cy="1006475"/>
            <a:chOff x="2209800" y="2895600"/>
            <a:chExt cx="3352800" cy="81990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895600"/>
              <a:ext cx="1009513" cy="81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895600"/>
              <a:ext cx="1070517" cy="81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768" y="2895600"/>
              <a:ext cx="1030832" cy="81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614582" y="3429000"/>
            <a:ext cx="1447800" cy="1295400"/>
            <a:chOff x="6400800" y="4648200"/>
            <a:chExt cx="1447800" cy="1295400"/>
          </a:xfrm>
        </p:grpSpPr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>
              <a:off x="6934200" y="5257800"/>
              <a:ext cx="914400" cy="533400"/>
            </a:xfrm>
            <a:prstGeom prst="straightConnector1">
              <a:avLst/>
            </a:prstGeom>
            <a:ln w="38100">
              <a:headEnd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6400800" y="5181600"/>
              <a:ext cx="762000" cy="762000"/>
            </a:xfrm>
            <a:prstGeom prst="straightConnector1">
              <a:avLst/>
            </a:prstGeom>
            <a:ln w="38100">
              <a:headEnd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7086600" y="4648200"/>
              <a:ext cx="0" cy="838200"/>
            </a:xfrm>
            <a:prstGeom prst="straightConnector1">
              <a:avLst/>
            </a:prstGeom>
            <a:ln w="38100">
              <a:headEnd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Cube 22"/>
          <p:cNvSpPr>
            <a:spLocks noChangeArrowheads="1"/>
          </p:cNvSpPr>
          <p:nvPr/>
        </p:nvSpPr>
        <p:spPr bwMode="auto">
          <a:xfrm>
            <a:off x="4843182" y="3733800"/>
            <a:ext cx="838200" cy="838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>
              <a:latin typeface="+mj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85147" y="6555581"/>
            <a:ext cx="1925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slide credit: R. Fergus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72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134959"/>
            <a:ext cx="8229600" cy="914400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Key idea: learn features and classifier that work well together (“end-to-end training”)</a:t>
            </a:r>
            <a:endParaRPr lang="en-US" altLang="en-US" sz="3200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581400" y="1219200"/>
            <a:ext cx="2124075" cy="5478463"/>
            <a:chOff x="5480050" y="976313"/>
            <a:chExt cx="2124075" cy="5478462"/>
          </a:xfrm>
        </p:grpSpPr>
        <p:sp>
          <p:nvSpPr>
            <p:cNvPr id="5" name="Rectangle 4"/>
            <p:cNvSpPr/>
            <p:nvPr/>
          </p:nvSpPr>
          <p:spPr bwMode="auto">
            <a:xfrm>
              <a:off x="5497513" y="6178550"/>
              <a:ext cx="2095500" cy="2762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32000C"/>
                  </a:solidFill>
                </a:rPr>
                <a:t>Image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97513" y="5610225"/>
              <a:ext cx="2095500" cy="276225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Convolution/pool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508625" y="5040312"/>
              <a:ext cx="2095500" cy="276225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Convolution/pool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487988" y="4471987"/>
              <a:ext cx="2095500" cy="276225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Convolution/pool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497513" y="3902075"/>
              <a:ext cx="2095500" cy="276225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Convolution/pool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508625" y="3332163"/>
              <a:ext cx="2095500" cy="276225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Convolution/pool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497513" y="2762251"/>
              <a:ext cx="2095500" cy="276225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Dense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486400" y="2192338"/>
              <a:ext cx="2095500" cy="276225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Dense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480050" y="1625601"/>
              <a:ext cx="2095500" cy="276225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Dense</a:t>
              </a:r>
            </a:p>
          </p:txBody>
        </p:sp>
        <p:sp>
          <p:nvSpPr>
            <p:cNvPr id="26" name="Down Arrow 25"/>
            <p:cNvSpPr/>
            <p:nvPr/>
          </p:nvSpPr>
          <p:spPr bwMode="auto">
            <a:xfrm rot="10800000">
              <a:off x="6342063" y="5918200"/>
              <a:ext cx="428625" cy="2222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Down Arrow 26"/>
            <p:cNvSpPr/>
            <p:nvPr/>
          </p:nvSpPr>
          <p:spPr bwMode="auto">
            <a:xfrm rot="10800000">
              <a:off x="6342063" y="5349875"/>
              <a:ext cx="428625" cy="2222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Down Arrow 27"/>
            <p:cNvSpPr/>
            <p:nvPr/>
          </p:nvSpPr>
          <p:spPr bwMode="auto">
            <a:xfrm rot="10800000">
              <a:off x="6342063" y="4781550"/>
              <a:ext cx="428625" cy="2222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Down Arrow 28"/>
            <p:cNvSpPr/>
            <p:nvPr/>
          </p:nvSpPr>
          <p:spPr bwMode="auto">
            <a:xfrm rot="10800000">
              <a:off x="6342063" y="4213225"/>
              <a:ext cx="428625" cy="2222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Down Arrow 29"/>
            <p:cNvSpPr/>
            <p:nvPr/>
          </p:nvSpPr>
          <p:spPr bwMode="auto">
            <a:xfrm rot="10800000">
              <a:off x="6342063" y="3643313"/>
              <a:ext cx="428625" cy="2222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Down Arrow 30"/>
            <p:cNvSpPr/>
            <p:nvPr/>
          </p:nvSpPr>
          <p:spPr bwMode="auto">
            <a:xfrm rot="10800000">
              <a:off x="6342063" y="3079751"/>
              <a:ext cx="428625" cy="2222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Down Arrow 31"/>
            <p:cNvSpPr/>
            <p:nvPr/>
          </p:nvSpPr>
          <p:spPr bwMode="auto">
            <a:xfrm rot="10800000">
              <a:off x="6319838" y="2505076"/>
              <a:ext cx="428625" cy="2222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Down Arrow 32"/>
            <p:cNvSpPr/>
            <p:nvPr/>
          </p:nvSpPr>
          <p:spPr bwMode="auto">
            <a:xfrm rot="10800000">
              <a:off x="6319838" y="1917701"/>
              <a:ext cx="428625" cy="2238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67" name="Rectangle 34"/>
            <p:cNvSpPr>
              <a:spLocks noChangeArrowheads="1"/>
            </p:cNvSpPr>
            <p:nvPr/>
          </p:nvSpPr>
          <p:spPr bwMode="auto">
            <a:xfrm>
              <a:off x="6056390" y="976313"/>
              <a:ext cx="999770" cy="490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>
                  <a:latin typeface="Arial" panose="020B0604020202020204" pitchFamily="34" charset="0"/>
                </a:rPr>
                <a:t>Label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6" name="Down Arrow 35"/>
            <p:cNvSpPr/>
            <p:nvPr/>
          </p:nvSpPr>
          <p:spPr bwMode="auto">
            <a:xfrm rot="10800000">
              <a:off x="6342063" y="1389063"/>
              <a:ext cx="428625" cy="22383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31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LeNet-5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400"/>
            <a:ext cx="8610600" cy="22860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Average pooling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Sigmoid or </a:t>
            </a:r>
            <a:r>
              <a:rPr lang="en-US" sz="2400" dirty="0" err="1" smtClean="0"/>
              <a:t>tanh</a:t>
            </a:r>
            <a:r>
              <a:rPr lang="en-US" sz="2400" dirty="0" smtClean="0"/>
              <a:t> nonlinearity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Fully connected layers at the end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Trained on MNIST digit dataset with 60K training examples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6200" y="6211669"/>
            <a:ext cx="8991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/>
              <a:t>Y. </a:t>
            </a:r>
            <a:r>
              <a:rPr lang="en-US" sz="1600" b="0" dirty="0" err="1"/>
              <a:t>LeCun</a:t>
            </a:r>
            <a:r>
              <a:rPr lang="en-US" sz="1600" b="0" dirty="0"/>
              <a:t>, L. </a:t>
            </a:r>
            <a:r>
              <a:rPr lang="en-US" sz="1600" b="0" dirty="0" err="1"/>
              <a:t>Bottou</a:t>
            </a:r>
            <a:r>
              <a:rPr lang="en-US" sz="1600" b="0" dirty="0"/>
              <a:t>, Y. </a:t>
            </a:r>
            <a:r>
              <a:rPr lang="en-US" sz="1600" b="0" dirty="0" err="1"/>
              <a:t>Bengio</a:t>
            </a:r>
            <a:r>
              <a:rPr lang="en-US" sz="1600" b="0" dirty="0"/>
              <a:t>, and P. </a:t>
            </a:r>
            <a:r>
              <a:rPr lang="en-US" sz="1600" b="0" dirty="0" err="1" smtClean="0"/>
              <a:t>Haffner</a:t>
            </a:r>
            <a:r>
              <a:rPr lang="en-US" sz="1600" b="0" dirty="0" smtClean="0"/>
              <a:t>, </a:t>
            </a:r>
            <a:r>
              <a:rPr lang="en-US" sz="1600" b="0" dirty="0" smtClean="0">
                <a:hlinkClick r:id="rId2"/>
              </a:rPr>
              <a:t>Gradient</a:t>
            </a:r>
            <a:r>
              <a:rPr lang="en-US" sz="1600" b="0" dirty="0">
                <a:hlinkClick r:id="rId2"/>
              </a:rPr>
              <a:t>-based learning applied to document recognition</a:t>
            </a:r>
            <a:r>
              <a:rPr lang="en-US" sz="1600" b="0" dirty="0"/>
              <a:t>, </a:t>
            </a:r>
            <a:r>
              <a:rPr lang="en-US" sz="1600" b="0" dirty="0" smtClean="0"/>
              <a:t>Proc. </a:t>
            </a:r>
            <a:r>
              <a:rPr lang="en-US" sz="1600" b="0" dirty="0"/>
              <a:t>IEEE </a:t>
            </a:r>
            <a:r>
              <a:rPr lang="en-US" sz="1600" b="0" dirty="0" smtClean="0"/>
              <a:t>86(11</a:t>
            </a:r>
            <a:r>
              <a:rPr lang="en-US" sz="1600" b="0" dirty="0"/>
              <a:t>): 2278–2324, 1998.</a:t>
            </a:r>
          </a:p>
        </p:txBody>
      </p:sp>
      <p:pic>
        <p:nvPicPr>
          <p:cNvPr id="13" name="Content Placeholder 3" descr="lenet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455" y="1066800"/>
            <a:ext cx="9409055" cy="270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deep convolutional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35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1950’s: neural nets (perceptron) invented by Rosenblatt</a:t>
            </a:r>
          </a:p>
          <a:p>
            <a:endParaRPr lang="en-US" dirty="0" smtClean="0"/>
          </a:p>
          <a:p>
            <a:r>
              <a:rPr lang="en-US" dirty="0" smtClean="0"/>
              <a:t>1980’s/1990’s: Neural nets are popularized and then abandoned as being interesting idea but impossible to optimize or “unprincipled”</a:t>
            </a:r>
          </a:p>
          <a:p>
            <a:endParaRPr lang="en-US" dirty="0"/>
          </a:p>
          <a:p>
            <a:r>
              <a:rPr lang="en-US" dirty="0" smtClean="0"/>
              <a:t>1990’s: </a:t>
            </a:r>
            <a:r>
              <a:rPr lang="en-US" dirty="0" err="1" smtClean="0"/>
              <a:t>LeCun</a:t>
            </a:r>
            <a:r>
              <a:rPr lang="en-US" dirty="0"/>
              <a:t> </a:t>
            </a:r>
            <a:r>
              <a:rPr lang="en-US" dirty="0" smtClean="0"/>
              <a:t>achieves state-of-art performance on character recognition with convolutional network (main ideas of today’s networks)</a:t>
            </a:r>
          </a:p>
          <a:p>
            <a:endParaRPr lang="en-US" dirty="0" smtClean="0"/>
          </a:p>
          <a:p>
            <a:r>
              <a:rPr lang="en-US" dirty="0" smtClean="0"/>
              <a:t>2000’s: Hinton, </a:t>
            </a:r>
            <a:r>
              <a:rPr lang="en-US" dirty="0" err="1" smtClean="0"/>
              <a:t>Bottou</a:t>
            </a:r>
            <a:r>
              <a:rPr lang="en-US" dirty="0" smtClean="0"/>
              <a:t>, </a:t>
            </a:r>
            <a:r>
              <a:rPr lang="en-US" dirty="0" err="1" smtClean="0"/>
              <a:t>Bengio</a:t>
            </a:r>
            <a:r>
              <a:rPr lang="en-US" dirty="0" smtClean="0"/>
              <a:t>, </a:t>
            </a:r>
            <a:r>
              <a:rPr lang="en-US" dirty="0" err="1" smtClean="0"/>
              <a:t>LeCun</a:t>
            </a:r>
            <a:r>
              <a:rPr lang="en-US" dirty="0" smtClean="0"/>
              <a:t>, Ng, and others keep trying stuff with deep networks but without much traction/acclaim in vision</a:t>
            </a:r>
          </a:p>
          <a:p>
            <a:endParaRPr lang="en-US" dirty="0" smtClean="0"/>
          </a:p>
          <a:p>
            <a:r>
              <a:rPr lang="en-US" dirty="0" smtClean="0"/>
              <a:t>2010-2011: Substantial progress in some areas, but vision community still unconvinced</a:t>
            </a:r>
          </a:p>
          <a:p>
            <a:pPr lvl="1"/>
            <a:r>
              <a:rPr lang="en-US" dirty="0" smtClean="0"/>
              <a:t>Some neural net researchers get </a:t>
            </a:r>
            <a:r>
              <a:rPr lang="en-US" sz="2300" dirty="0" smtClean="0">
                <a:latin typeface="Kristen ITC" panose="03050502040202030202" pitchFamily="66" charset="0"/>
              </a:rPr>
              <a:t>ANGRY</a:t>
            </a:r>
            <a:r>
              <a:rPr lang="en-US" dirty="0" smtClean="0"/>
              <a:t> at being ignored/rejected</a:t>
            </a:r>
          </a:p>
          <a:p>
            <a:endParaRPr lang="en-US" dirty="0" smtClean="0"/>
          </a:p>
          <a:p>
            <a:r>
              <a:rPr lang="en-US" dirty="0" smtClean="0"/>
              <a:t>2012: shock at ECCV 2012 with ImageNet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Fast forward to the arrival of big visual data…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8" y="1581102"/>
            <a:ext cx="3493272" cy="481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74" y="3028902"/>
            <a:ext cx="3429426" cy="82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74" y="2190702"/>
            <a:ext cx="3429000" cy="828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74" y="3867102"/>
            <a:ext cx="3429000" cy="7822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1709688"/>
            <a:ext cx="5105399" cy="286231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42865" indent="-342865">
              <a:buFont typeface="Arial"/>
              <a:buChar char="•"/>
            </a:pPr>
            <a:r>
              <a:rPr lang="en-US" sz="2000" b="0" dirty="0">
                <a:latin typeface="+mn-lt"/>
              </a:rPr>
              <a:t>~14 million labeled images, 20k classes</a:t>
            </a:r>
          </a:p>
          <a:p>
            <a:pPr marL="342865" indent="-342865">
              <a:buFont typeface="Arial"/>
              <a:buChar char="•"/>
            </a:pPr>
            <a:endParaRPr lang="en-US" sz="2000" b="0" dirty="0">
              <a:latin typeface="+mn-lt"/>
            </a:endParaRPr>
          </a:p>
          <a:p>
            <a:pPr marL="342865" indent="-342865">
              <a:buFont typeface="Arial"/>
              <a:buChar char="•"/>
            </a:pPr>
            <a:r>
              <a:rPr lang="en-US" sz="2000" b="0" dirty="0">
                <a:latin typeface="+mn-lt"/>
              </a:rPr>
              <a:t>Images gathered from Internet</a:t>
            </a:r>
          </a:p>
          <a:p>
            <a:pPr marL="342865" indent="-342865">
              <a:buFont typeface="Arial"/>
              <a:buChar char="•"/>
            </a:pPr>
            <a:endParaRPr lang="en-US" sz="2000" b="0" dirty="0">
              <a:latin typeface="+mn-lt"/>
            </a:endParaRPr>
          </a:p>
          <a:p>
            <a:pPr marL="342865" indent="-342865">
              <a:buFont typeface="Arial"/>
              <a:buChar char="•"/>
            </a:pPr>
            <a:r>
              <a:rPr lang="en-US" sz="2000" b="0" dirty="0">
                <a:latin typeface="+mn-lt"/>
              </a:rPr>
              <a:t>Human labels via Amazon </a:t>
            </a:r>
            <a:r>
              <a:rPr lang="en-US" sz="2000" b="0" dirty="0" err="1" smtClean="0">
                <a:latin typeface="+mn-lt"/>
              </a:rPr>
              <a:t>MTurk</a:t>
            </a:r>
            <a:r>
              <a:rPr lang="en-US" sz="2000" b="0" dirty="0" smtClean="0">
                <a:latin typeface="+mn-lt"/>
              </a:rPr>
              <a:t> </a:t>
            </a:r>
          </a:p>
          <a:p>
            <a:pPr marL="342865" indent="-342865">
              <a:buFont typeface="Arial"/>
              <a:buChar char="•"/>
            </a:pPr>
            <a:endParaRPr lang="en-US" sz="2000" b="0" dirty="0" smtClean="0">
              <a:latin typeface="+mn-lt"/>
            </a:endParaRPr>
          </a:p>
          <a:p>
            <a:pPr marL="342865" indent="-342865">
              <a:buFont typeface="Arial"/>
              <a:buChar char="•"/>
            </a:pPr>
            <a:r>
              <a:rPr lang="en-US" sz="2000" b="0" dirty="0" err="1" smtClean="0">
                <a:latin typeface="+mn-lt"/>
              </a:rPr>
              <a:t>ImageNet</a:t>
            </a:r>
            <a:r>
              <a:rPr lang="en-US" sz="2000" b="0" dirty="0" smtClean="0">
                <a:latin typeface="+mn-lt"/>
              </a:rPr>
              <a:t> Large-Scale Visual Recognition Challenge (ILSVRC): </a:t>
            </a:r>
            <a:br>
              <a:rPr lang="en-US" sz="2000" b="0" dirty="0" smtClean="0">
                <a:latin typeface="+mn-lt"/>
              </a:rPr>
            </a:br>
            <a:r>
              <a:rPr lang="en-US" sz="2000" b="0" dirty="0" smtClean="0">
                <a:latin typeface="+mn-lt"/>
              </a:rPr>
              <a:t>1.2 million training images, 1000 classes</a:t>
            </a:r>
            <a:endParaRPr lang="en-US" sz="2000" b="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59436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hlinkClick r:id="rId6"/>
              </a:rPr>
              <a:t>www.image-net.org/challenges/LSVRC/</a:t>
            </a:r>
            <a:endParaRPr lang="en-US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AlexNet</a:t>
            </a:r>
            <a:r>
              <a:rPr lang="en-US" dirty="0" smtClean="0">
                <a:solidFill>
                  <a:schemeClr val="tx1"/>
                </a:solidFill>
              </a:rPr>
              <a:t>: ILSVRC 2012 winner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061" b="34445"/>
          <a:stretch/>
        </p:blipFill>
        <p:spPr>
          <a:xfrm>
            <a:off x="12700" y="1066800"/>
            <a:ext cx="9144000" cy="2671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943062"/>
            <a:ext cx="9144000" cy="200053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42865" indent="-342865">
              <a:buFont typeface="Arial"/>
              <a:buChar char="•"/>
            </a:pPr>
            <a:r>
              <a:rPr lang="fr-FR" sz="2400" b="0" dirty="0" err="1" smtClean="0">
                <a:latin typeface="+mn-lt"/>
                <a:cs typeface="Adobe Caslon Pro"/>
              </a:rPr>
              <a:t>Similar</a:t>
            </a:r>
            <a:r>
              <a:rPr lang="fr-FR" sz="2400" b="0" dirty="0" smtClean="0">
                <a:latin typeface="+mn-lt"/>
                <a:cs typeface="Adobe Caslon Pro"/>
              </a:rPr>
              <a:t> </a:t>
            </a:r>
            <a:r>
              <a:rPr lang="fr-FR" sz="2400" b="0" dirty="0" err="1" smtClean="0">
                <a:latin typeface="+mn-lt"/>
                <a:cs typeface="Adobe Caslon Pro"/>
              </a:rPr>
              <a:t>framework</a:t>
            </a:r>
            <a:r>
              <a:rPr lang="fr-FR" sz="2400" b="0" dirty="0" smtClean="0">
                <a:latin typeface="+mn-lt"/>
                <a:cs typeface="Adobe Caslon Pro"/>
              </a:rPr>
              <a:t> to </a:t>
            </a:r>
            <a:r>
              <a:rPr lang="fr-FR" sz="2400" b="0" dirty="0" err="1" smtClean="0">
                <a:latin typeface="+mn-lt"/>
                <a:cs typeface="Adobe Caslon Pro"/>
              </a:rPr>
              <a:t>LeNet</a:t>
            </a:r>
            <a:r>
              <a:rPr lang="fr-FR" sz="2400" b="0" dirty="0" smtClean="0">
                <a:latin typeface="+mn-lt"/>
                <a:cs typeface="Adobe Caslon Pro"/>
              </a:rPr>
              <a:t> but:</a:t>
            </a:r>
            <a:endParaRPr lang="fr-FR" sz="2400" b="0" dirty="0">
              <a:latin typeface="+mn-lt"/>
              <a:cs typeface="Adobe Caslon Pro"/>
            </a:endParaRPr>
          </a:p>
          <a:p>
            <a:pPr marL="800065" lvl="1" indent="-342865">
              <a:buFont typeface="Arial"/>
              <a:buChar char="•"/>
            </a:pPr>
            <a:r>
              <a:rPr lang="fr-FR" sz="2000" b="0" dirty="0" smtClean="0">
                <a:latin typeface="+mn-lt"/>
                <a:cs typeface="Adobe Caslon Pro"/>
              </a:rPr>
              <a:t>Max </a:t>
            </a:r>
            <a:r>
              <a:rPr lang="fr-FR" sz="2000" b="0" dirty="0" err="1" smtClean="0">
                <a:latin typeface="+mn-lt"/>
                <a:cs typeface="Adobe Caslon Pro"/>
              </a:rPr>
              <a:t>pooling</a:t>
            </a:r>
            <a:r>
              <a:rPr lang="fr-FR" sz="2000" b="0" dirty="0" smtClean="0">
                <a:latin typeface="+mn-lt"/>
                <a:cs typeface="Adobe Caslon Pro"/>
              </a:rPr>
              <a:t>, </a:t>
            </a:r>
            <a:r>
              <a:rPr lang="fr-FR" sz="2000" b="1" dirty="0" err="1" smtClean="0">
                <a:latin typeface="+mn-lt"/>
                <a:cs typeface="Adobe Caslon Pro"/>
              </a:rPr>
              <a:t>ReLU</a:t>
            </a:r>
            <a:r>
              <a:rPr lang="fr-FR" sz="2000" b="1" dirty="0" smtClean="0">
                <a:latin typeface="+mn-lt"/>
                <a:cs typeface="Adobe Caslon Pro"/>
              </a:rPr>
              <a:t> </a:t>
            </a:r>
            <a:r>
              <a:rPr lang="fr-FR" sz="2000" b="1" dirty="0" err="1" smtClean="0">
                <a:latin typeface="+mn-lt"/>
                <a:cs typeface="Adobe Caslon Pro"/>
              </a:rPr>
              <a:t>nonlinearity</a:t>
            </a:r>
            <a:endParaRPr lang="fr-FR" sz="2000" b="1" dirty="0" smtClean="0">
              <a:latin typeface="+mn-lt"/>
              <a:cs typeface="Adobe Caslon Pro"/>
            </a:endParaRPr>
          </a:p>
          <a:p>
            <a:pPr marL="800065" lvl="1" indent="-342865">
              <a:buFont typeface="Arial"/>
              <a:buChar char="•"/>
            </a:pPr>
            <a:r>
              <a:rPr lang="fr-FR" sz="2000" b="1" dirty="0" smtClean="0">
                <a:latin typeface="+mn-lt"/>
                <a:cs typeface="Adobe Caslon Pro"/>
              </a:rPr>
              <a:t>More data </a:t>
            </a:r>
            <a:r>
              <a:rPr lang="fr-FR" sz="2000" b="0" dirty="0" smtClean="0">
                <a:latin typeface="+mn-lt"/>
                <a:cs typeface="Adobe Caslon Pro"/>
              </a:rPr>
              <a:t>and </a:t>
            </a:r>
            <a:r>
              <a:rPr lang="fr-FR" sz="2000" b="1" dirty="0" err="1">
                <a:latin typeface="+mn-lt"/>
                <a:cs typeface="Adobe Caslon Pro"/>
              </a:rPr>
              <a:t>b</a:t>
            </a:r>
            <a:r>
              <a:rPr lang="fr-FR" sz="2000" b="1" dirty="0" err="1" smtClean="0">
                <a:latin typeface="+mn-lt"/>
                <a:cs typeface="Adobe Caslon Pro"/>
              </a:rPr>
              <a:t>igger</a:t>
            </a:r>
            <a:r>
              <a:rPr lang="fr-FR" sz="2000" b="1" dirty="0" smtClean="0">
                <a:latin typeface="+mn-lt"/>
                <a:cs typeface="Adobe Caslon Pro"/>
              </a:rPr>
              <a:t> </a:t>
            </a:r>
            <a:r>
              <a:rPr lang="fr-FR" sz="2000" b="1" dirty="0">
                <a:latin typeface="+mn-lt"/>
                <a:cs typeface="Adobe Caslon Pro"/>
              </a:rPr>
              <a:t>model </a:t>
            </a:r>
            <a:r>
              <a:rPr lang="fr-FR" sz="2000" b="0" dirty="0" smtClean="0">
                <a:latin typeface="+mn-lt"/>
                <a:cs typeface="Adobe Caslon Pro"/>
              </a:rPr>
              <a:t>(7 </a:t>
            </a:r>
            <a:r>
              <a:rPr lang="fr-FR" sz="2000" b="0" dirty="0" err="1" smtClean="0">
                <a:latin typeface="+mn-lt"/>
                <a:cs typeface="Adobe Caslon Pro"/>
              </a:rPr>
              <a:t>hidden</a:t>
            </a:r>
            <a:r>
              <a:rPr lang="fr-FR" sz="2000" b="0" dirty="0" smtClean="0">
                <a:latin typeface="+mn-lt"/>
                <a:cs typeface="Adobe Caslon Pro"/>
              </a:rPr>
              <a:t> </a:t>
            </a:r>
            <a:r>
              <a:rPr lang="fr-FR" sz="2000" b="0" dirty="0" err="1" smtClean="0">
                <a:latin typeface="+mn-lt"/>
                <a:cs typeface="Adobe Caslon Pro"/>
              </a:rPr>
              <a:t>layers</a:t>
            </a:r>
            <a:r>
              <a:rPr lang="fr-FR" sz="2000" b="0" dirty="0" smtClean="0">
                <a:latin typeface="+mn-lt"/>
                <a:cs typeface="Adobe Caslon Pro"/>
              </a:rPr>
              <a:t>, </a:t>
            </a:r>
            <a:r>
              <a:rPr lang="fr-FR" sz="2000" b="0" dirty="0" smtClean="0">
                <a:cs typeface="Adobe Caslon Pro"/>
              </a:rPr>
              <a:t>650K </a:t>
            </a:r>
            <a:r>
              <a:rPr lang="fr-FR" sz="2000" b="0" dirty="0" err="1" smtClean="0">
                <a:cs typeface="Adobe Caslon Pro"/>
              </a:rPr>
              <a:t>units</a:t>
            </a:r>
            <a:r>
              <a:rPr lang="fr-FR" sz="2000" b="0" dirty="0" smtClean="0">
                <a:cs typeface="Adobe Caslon Pro"/>
              </a:rPr>
              <a:t>, </a:t>
            </a:r>
            <a:r>
              <a:rPr lang="pt-BR" sz="2000" b="0" dirty="0" smtClean="0">
                <a:cs typeface="Adobe Caslon Pro"/>
              </a:rPr>
              <a:t>60M params</a:t>
            </a:r>
            <a:r>
              <a:rPr lang="fr-FR" sz="2000" b="0" dirty="0" smtClean="0">
                <a:latin typeface="+mn-lt"/>
                <a:cs typeface="Adobe Caslon Pro"/>
              </a:rPr>
              <a:t>)</a:t>
            </a:r>
            <a:endParaRPr lang="fr-FR" sz="2000" b="0" dirty="0">
              <a:latin typeface="+mn-lt"/>
              <a:cs typeface="Adobe Caslon Pro"/>
            </a:endParaRPr>
          </a:p>
          <a:p>
            <a:pPr marL="800065" lvl="1" indent="-342865">
              <a:buFont typeface="Arial"/>
              <a:buChar char="•"/>
            </a:pPr>
            <a:r>
              <a:rPr lang="fr-FR" sz="2000" b="0" dirty="0" smtClean="0">
                <a:latin typeface="+mn-lt"/>
                <a:cs typeface="Adobe Caslon Pro"/>
              </a:rPr>
              <a:t>GPU </a:t>
            </a:r>
            <a:r>
              <a:rPr lang="fr-FR" sz="2000" b="0" dirty="0" err="1">
                <a:latin typeface="+mn-lt"/>
                <a:cs typeface="Adobe Caslon Pro"/>
              </a:rPr>
              <a:t>implementation</a:t>
            </a:r>
            <a:r>
              <a:rPr lang="fr-FR" sz="2000" b="0" dirty="0">
                <a:latin typeface="+mn-lt"/>
                <a:cs typeface="Adobe Caslon Pro"/>
              </a:rPr>
              <a:t> (</a:t>
            </a:r>
            <a:r>
              <a:rPr lang="fr-FR" sz="2000" b="1" dirty="0">
                <a:latin typeface="+mn-lt"/>
                <a:cs typeface="Adobe Caslon Pro"/>
              </a:rPr>
              <a:t>50x </a:t>
            </a:r>
            <a:r>
              <a:rPr lang="fr-FR" sz="2000" b="1" dirty="0" err="1">
                <a:latin typeface="+mn-lt"/>
                <a:cs typeface="Adobe Caslon Pro"/>
              </a:rPr>
              <a:t>speedup</a:t>
            </a:r>
            <a:r>
              <a:rPr lang="fr-FR" sz="2000" b="1" dirty="0">
                <a:latin typeface="+mn-lt"/>
                <a:cs typeface="Adobe Caslon Pro"/>
              </a:rPr>
              <a:t> </a:t>
            </a:r>
            <a:r>
              <a:rPr lang="fr-FR" sz="2000" b="0" dirty="0">
                <a:latin typeface="+mn-lt"/>
                <a:cs typeface="Adobe Caslon Pro"/>
              </a:rPr>
              <a:t>over </a:t>
            </a:r>
            <a:r>
              <a:rPr lang="fr-FR" sz="2000" b="0" dirty="0" smtClean="0">
                <a:latin typeface="+mn-lt"/>
                <a:cs typeface="Adobe Caslon Pro"/>
              </a:rPr>
              <a:t>CPU)</a:t>
            </a:r>
          </a:p>
          <a:p>
            <a:pPr marL="1257265" lvl="2" indent="-342865">
              <a:buFont typeface="Arial"/>
              <a:buChar char="•"/>
            </a:pPr>
            <a:r>
              <a:rPr lang="fr-FR" sz="2000" b="0" dirty="0" err="1" smtClean="0">
                <a:latin typeface="+mn-lt"/>
                <a:cs typeface="Adobe Caslon Pro"/>
              </a:rPr>
              <a:t>Trained</a:t>
            </a:r>
            <a:r>
              <a:rPr lang="fr-FR" sz="2000" b="0" dirty="0" smtClean="0">
                <a:latin typeface="+mn-lt"/>
                <a:cs typeface="Adobe Caslon Pro"/>
              </a:rPr>
              <a:t> on </a:t>
            </a:r>
            <a:r>
              <a:rPr lang="fr-FR" sz="2000" b="0" dirty="0" err="1" smtClean="0">
                <a:latin typeface="+mn-lt"/>
                <a:cs typeface="Adobe Caslon Pro"/>
              </a:rPr>
              <a:t>two</a:t>
            </a:r>
            <a:r>
              <a:rPr lang="fr-FR" sz="2000" b="0" dirty="0" smtClean="0">
                <a:latin typeface="+mn-lt"/>
                <a:cs typeface="Adobe Caslon Pro"/>
              </a:rPr>
              <a:t> </a:t>
            </a:r>
            <a:r>
              <a:rPr lang="fr-FR" sz="2000" b="0" dirty="0" err="1" smtClean="0">
                <a:latin typeface="+mn-lt"/>
                <a:cs typeface="Adobe Caslon Pro"/>
              </a:rPr>
              <a:t>GPUs</a:t>
            </a:r>
            <a:r>
              <a:rPr lang="fr-FR" sz="2000" b="0" dirty="0" smtClean="0">
                <a:latin typeface="+mn-lt"/>
                <a:cs typeface="Adobe Caslon Pro"/>
              </a:rPr>
              <a:t> for a </a:t>
            </a:r>
            <a:r>
              <a:rPr lang="fr-FR" sz="2000" b="0" dirty="0" err="1" smtClean="0">
                <a:latin typeface="+mn-lt"/>
                <a:cs typeface="Adobe Caslon Pro"/>
              </a:rPr>
              <a:t>week</a:t>
            </a:r>
            <a:endParaRPr lang="fr-FR" sz="2000" b="0" dirty="0" smtClean="0">
              <a:latin typeface="+mn-lt"/>
              <a:cs typeface="Adobe Caslon Pro"/>
            </a:endParaRPr>
          </a:p>
          <a:p>
            <a:pPr marL="800065" lvl="1" indent="-342865">
              <a:buFont typeface="Arial"/>
              <a:buChar char="•"/>
            </a:pPr>
            <a:r>
              <a:rPr lang="fr-FR" sz="2000" b="0" dirty="0" smtClean="0">
                <a:latin typeface="+mn-lt"/>
                <a:cs typeface="Adobe Caslon Pro"/>
              </a:rPr>
              <a:t>Dropout </a:t>
            </a:r>
            <a:r>
              <a:rPr lang="fr-FR" sz="2000" b="0" dirty="0" err="1" smtClean="0">
                <a:latin typeface="+mn-lt"/>
                <a:cs typeface="Adobe Caslon Pro"/>
              </a:rPr>
              <a:t>regularization</a:t>
            </a:r>
            <a:endParaRPr lang="fr-FR" sz="2000" b="0" dirty="0" smtClean="0">
              <a:latin typeface="+mn-lt"/>
              <a:cs typeface="Adobe Caslo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399" y="60592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A. </a:t>
            </a:r>
            <a:r>
              <a:rPr lang="en-US" sz="1800" b="0" dirty="0" err="1" smtClean="0"/>
              <a:t>Krizhevsky</a:t>
            </a:r>
            <a:r>
              <a:rPr lang="en-US" sz="1800" b="0" dirty="0" smtClean="0"/>
              <a:t>, I. </a:t>
            </a:r>
            <a:r>
              <a:rPr lang="en-US" sz="1800" b="0" dirty="0" err="1" smtClean="0"/>
              <a:t>Sutskever</a:t>
            </a:r>
            <a:r>
              <a:rPr lang="en-US" sz="1800" b="0" dirty="0" smtClean="0"/>
              <a:t>, and G. Hinton, </a:t>
            </a:r>
            <a:r>
              <a:rPr lang="en-US" sz="1800" b="0" dirty="0" smtClean="0">
                <a:hlinkClick r:id="rId4"/>
              </a:rPr>
              <a:t>ImageNet Classification with Deep Convolutional Neural Networks</a:t>
            </a:r>
            <a:r>
              <a:rPr lang="en-US" sz="1800" b="0" dirty="0" smtClean="0"/>
              <a:t>, NIPS 2012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40352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VGGNet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257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Sequence of deeper networks trained progressively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Large receptive fields replaced by successive layers of 3x3 convolutions (with </a:t>
            </a:r>
            <a:r>
              <a:rPr lang="en-US" sz="2800" dirty="0" err="1" smtClean="0"/>
              <a:t>ReLU</a:t>
            </a:r>
            <a:r>
              <a:rPr lang="en-US" sz="2800" dirty="0" smtClean="0"/>
              <a:t> in between)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0" indent="0"/>
            <a:endParaRPr lang="en-US" sz="2800" dirty="0" smtClean="0"/>
          </a:p>
          <a:p>
            <a:pPr lvl="1" indent="-342900"/>
            <a:r>
              <a:rPr lang="en-US" sz="2400" dirty="0" smtClean="0"/>
              <a:t>One </a:t>
            </a:r>
            <a:r>
              <a:rPr lang="en-US" sz="2400" dirty="0"/>
              <a:t>7x7 conv layer </a:t>
            </a:r>
            <a:r>
              <a:rPr lang="en-US" sz="2400" dirty="0" smtClean="0"/>
              <a:t>with C feature maps needs </a:t>
            </a:r>
            <a:r>
              <a:rPr lang="en-US" sz="2400" dirty="0"/>
              <a:t>49C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weights, three 3x3 conv layers need only 27C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/>
              <a:t>weights</a:t>
            </a: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5800" y="6248400"/>
            <a:ext cx="7848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 smtClean="0">
                <a:solidFill>
                  <a:srgbClr val="000000"/>
                </a:solidFill>
              </a:rPr>
              <a:t>K. </a:t>
            </a:r>
            <a:r>
              <a:rPr lang="en-US" sz="1600" b="0" dirty="0" err="1" smtClean="0">
                <a:solidFill>
                  <a:srgbClr val="000000"/>
                </a:solidFill>
              </a:rPr>
              <a:t>Simonyan</a:t>
            </a:r>
            <a:r>
              <a:rPr lang="en-US" sz="1600" b="0" dirty="0" smtClean="0">
                <a:solidFill>
                  <a:srgbClr val="000000"/>
                </a:solidFill>
              </a:rPr>
              <a:t> and A. </a:t>
            </a:r>
            <a:r>
              <a:rPr lang="en-US" sz="1600" b="0" dirty="0" err="1" smtClean="0">
                <a:solidFill>
                  <a:srgbClr val="000000"/>
                </a:solidFill>
              </a:rPr>
              <a:t>Zisserman</a:t>
            </a:r>
            <a:r>
              <a:rPr lang="en-US" sz="1600" b="0" dirty="0" smtClean="0">
                <a:solidFill>
                  <a:srgbClr val="000000"/>
                </a:solidFill>
              </a:rPr>
              <a:t>, </a:t>
            </a:r>
            <a:r>
              <a:rPr lang="en-US" sz="1600" b="0" dirty="0" smtClean="0">
                <a:solidFill>
                  <a:srgbClr val="000000"/>
                </a:solidFill>
                <a:hlinkClick r:id="rId2"/>
              </a:rPr>
              <a:t>Very Deep Convolutional Networks for Large-Scale Image Recognition</a:t>
            </a:r>
            <a:r>
              <a:rPr lang="en-US" sz="1600" b="0" dirty="0" smtClean="0">
                <a:solidFill>
                  <a:srgbClr val="000000"/>
                </a:solidFill>
              </a:rPr>
              <a:t>, ICLR </a:t>
            </a:r>
            <a:r>
              <a:rPr lang="en-US" sz="1600" b="0" dirty="0">
                <a:solidFill>
                  <a:srgbClr val="000000"/>
                </a:solidFill>
              </a:rPr>
              <a:t>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02" y="2472851"/>
            <a:ext cx="1319396" cy="11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</a:t>
            </a:r>
            <a:r>
              <a:rPr lang="en-US" dirty="0"/>
              <a:t> </a:t>
            </a:r>
            <a:r>
              <a:rPr lang="en-US" dirty="0" smtClean="0"/>
              <a:t>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0341"/>
            <a:ext cx="9144000" cy="2675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6336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M. Lin, Q. Chen, and S. Yan, </a:t>
            </a:r>
            <a:r>
              <a:rPr lang="en-US" sz="1800" b="0" dirty="0" smtClean="0">
                <a:solidFill>
                  <a:srgbClr val="000000"/>
                </a:solidFill>
                <a:hlinkClick r:id="rId3"/>
              </a:rPr>
              <a:t>Network in network</a:t>
            </a:r>
            <a:r>
              <a:rPr lang="en-US" sz="1800" b="0" dirty="0" smtClean="0">
                <a:solidFill>
                  <a:srgbClr val="000000"/>
                </a:solidFill>
              </a:rPr>
              <a:t>, ICLR 2014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6" name="Picture 5" descr="Screen Shot 2017-01-13 at 2.59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2371087" cy="2514600"/>
          </a:xfrm>
          <a:prstGeom prst="rect">
            <a:avLst/>
          </a:prstGeom>
        </p:spPr>
      </p:pic>
      <p:pic>
        <p:nvPicPr>
          <p:cNvPr id="7" name="Picture 6" descr="Screen Shot 2017-01-13 at 2.59.0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4400"/>
            <a:ext cx="2914934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be 55"/>
          <p:cNvSpPr/>
          <p:nvPr/>
        </p:nvSpPr>
        <p:spPr bwMode="auto">
          <a:xfrm>
            <a:off x="6096000" y="2362200"/>
            <a:ext cx="2590800" cy="3352800"/>
          </a:xfrm>
          <a:prstGeom prst="cube">
            <a:avLst>
              <a:gd name="adj" fmla="val 5189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1x1 convolutions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 bwMode="auto">
          <a:xfrm>
            <a:off x="2514600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7000" y="5939135"/>
            <a:ext cx="1587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conv</a:t>
            </a:r>
            <a:r>
              <a:rPr lang="en-US" b="0" dirty="0" smtClean="0"/>
              <a:t> layer</a:t>
            </a:r>
            <a:endParaRPr lang="en-US" b="0" dirty="0"/>
          </a:p>
        </p:txBody>
      </p:sp>
      <p:sp>
        <p:nvSpPr>
          <p:cNvPr id="27" name="Cube 26"/>
          <p:cNvSpPr/>
          <p:nvPr/>
        </p:nvSpPr>
        <p:spPr bwMode="auto">
          <a:xfrm>
            <a:off x="6324600" y="2357735"/>
            <a:ext cx="1600200" cy="3352800"/>
          </a:xfrm>
          <a:prstGeom prst="cube">
            <a:avLst>
              <a:gd name="adj" fmla="val 84406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6705600" y="4262735"/>
            <a:ext cx="381000" cy="381000"/>
          </a:xfrm>
          <a:prstGeom prst="cube">
            <a:avLst>
              <a:gd name="adj" fmla="val 35792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953000" y="3810000"/>
            <a:ext cx="19050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648200" y="4114800"/>
            <a:ext cx="20574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4648200" y="4648200"/>
            <a:ext cx="20574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4953000" y="4495800"/>
            <a:ext cx="1752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Cube 45"/>
          <p:cNvSpPr/>
          <p:nvPr/>
        </p:nvSpPr>
        <p:spPr bwMode="auto">
          <a:xfrm>
            <a:off x="2819400" y="3810000"/>
            <a:ext cx="2133600" cy="1143000"/>
          </a:xfrm>
          <a:prstGeom prst="cube">
            <a:avLst>
              <a:gd name="adj" fmla="val 23793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1x1 convolutions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 bwMode="auto">
          <a:xfrm>
            <a:off x="2514600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971800" y="4262734"/>
            <a:ext cx="1905000" cy="385465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5943600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1x1 </a:t>
            </a:r>
            <a:r>
              <a:rPr lang="en-US" b="0" dirty="0" err="1" smtClean="0"/>
              <a:t>conv</a:t>
            </a:r>
            <a:r>
              <a:rPr lang="en-US" b="0" dirty="0" smtClean="0"/>
              <a:t> layer</a:t>
            </a:r>
            <a:endParaRPr lang="en-US" b="0" dirty="0"/>
          </a:p>
        </p:txBody>
      </p:sp>
      <p:sp>
        <p:nvSpPr>
          <p:cNvPr id="25" name="Cube 24"/>
          <p:cNvSpPr/>
          <p:nvPr/>
        </p:nvSpPr>
        <p:spPr bwMode="auto">
          <a:xfrm>
            <a:off x="6096000" y="2362200"/>
            <a:ext cx="2590800" cy="3352800"/>
          </a:xfrm>
          <a:prstGeom prst="cube">
            <a:avLst>
              <a:gd name="adj" fmla="val 5189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324600" y="2357735"/>
            <a:ext cx="1600200" cy="3352800"/>
          </a:xfrm>
          <a:prstGeom prst="cube">
            <a:avLst>
              <a:gd name="adj" fmla="val 84406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6705600" y="4262735"/>
            <a:ext cx="381000" cy="381000"/>
          </a:xfrm>
          <a:prstGeom prst="cube">
            <a:avLst>
              <a:gd name="adj" fmla="val 35792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876800" y="4267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4724400" y="4419600"/>
            <a:ext cx="1981200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24400" y="4648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876800" y="44958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1x1 convolutions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 bwMode="auto">
          <a:xfrm>
            <a:off x="381000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be 4"/>
          <p:cNvSpPr/>
          <p:nvPr/>
        </p:nvSpPr>
        <p:spPr bwMode="auto">
          <a:xfrm>
            <a:off x="2514600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>
            <a:off x="838200" y="3805535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971800" y="4262734"/>
            <a:ext cx="1905000" cy="385465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5943600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1x1 </a:t>
            </a:r>
            <a:r>
              <a:rPr lang="en-US" b="0" dirty="0" err="1" smtClean="0"/>
              <a:t>conv</a:t>
            </a:r>
            <a:r>
              <a:rPr lang="en-US" b="0" dirty="0" smtClean="0"/>
              <a:t> layer</a:t>
            </a:r>
            <a:endParaRPr lang="en-US" b="0" dirty="0"/>
          </a:p>
        </p:txBody>
      </p:sp>
      <p:sp>
        <p:nvSpPr>
          <p:cNvPr id="25" name="Cube 24"/>
          <p:cNvSpPr/>
          <p:nvPr/>
        </p:nvSpPr>
        <p:spPr bwMode="auto">
          <a:xfrm>
            <a:off x="6096000" y="2362200"/>
            <a:ext cx="2590800" cy="3352800"/>
          </a:xfrm>
          <a:prstGeom prst="cube">
            <a:avLst>
              <a:gd name="adj" fmla="val 5189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324600" y="2357735"/>
            <a:ext cx="1600200" cy="3352800"/>
          </a:xfrm>
          <a:prstGeom prst="cube">
            <a:avLst>
              <a:gd name="adj" fmla="val 84406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6705600" y="4262735"/>
            <a:ext cx="381000" cy="381000"/>
          </a:xfrm>
          <a:prstGeom prst="cube">
            <a:avLst>
              <a:gd name="adj" fmla="val 35792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876800" y="4267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4724400" y="4419600"/>
            <a:ext cx="1981200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24400" y="4648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876800" y="44958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44" descr="Screen Shot 2017-01-13 at 2.59.08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" b="16486"/>
          <a:stretch/>
        </p:blipFill>
        <p:spPr>
          <a:xfrm>
            <a:off x="4114800" y="1066800"/>
            <a:ext cx="1375967" cy="9906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1371600" y="3805535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69776" y="4075782"/>
            <a:ext cx="2886340" cy="3233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066800" y="46437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371600" y="4521419"/>
            <a:ext cx="2362200" cy="122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Cube 19"/>
          <p:cNvSpPr/>
          <p:nvPr/>
        </p:nvSpPr>
        <p:spPr bwMode="auto">
          <a:xfrm>
            <a:off x="3733800" y="4262735"/>
            <a:ext cx="381000" cy="381000"/>
          </a:xfrm>
          <a:prstGeom prst="cube">
            <a:avLst>
              <a:gd name="adj" fmla="val 35792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GoogLeNet</a:t>
            </a:r>
            <a:r>
              <a:rPr lang="en-US" dirty="0" smtClean="0"/>
              <a:t>: Inception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Parallel </a:t>
            </a:r>
            <a:r>
              <a:rPr lang="en-US" sz="2400" dirty="0" smtClean="0"/>
              <a:t>paths with different receptive field sizes and operations </a:t>
            </a:r>
            <a:r>
              <a:rPr lang="en-US" sz="2400" dirty="0" smtClean="0"/>
              <a:t>to </a:t>
            </a:r>
            <a:r>
              <a:rPr lang="en-US" sz="2400" dirty="0" smtClean="0"/>
              <a:t>capture sparse patterns of correlations </a:t>
            </a:r>
            <a:endParaRPr lang="en-US" sz="2400" dirty="0" smtClean="0"/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1x1 </a:t>
            </a:r>
            <a:r>
              <a:rPr lang="en-US" sz="2400" dirty="0" smtClean="0"/>
              <a:t>convolutions for dimensionality reduction before expensive convolutions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5800" y="6336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C. </a:t>
            </a:r>
            <a:r>
              <a:rPr lang="en-US" sz="1800" b="0" dirty="0" err="1" smtClean="0">
                <a:solidFill>
                  <a:srgbClr val="000000"/>
                </a:solidFill>
              </a:rPr>
              <a:t>Szegedy</a:t>
            </a:r>
            <a:r>
              <a:rPr lang="en-US" sz="1800" b="0" dirty="0" smtClean="0">
                <a:solidFill>
                  <a:srgbClr val="000000"/>
                </a:solidFill>
              </a:rPr>
              <a:t> et al., 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Going deeper with convolutions</a:t>
            </a:r>
            <a:r>
              <a:rPr lang="en-US" sz="1800" b="0" dirty="0" smtClean="0">
                <a:solidFill>
                  <a:srgbClr val="000000"/>
                </a:solidFill>
              </a:rPr>
              <a:t>, CVPR 2015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6" name="Picture 5" descr="Screen Shot 2017-01-18 at 2.56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0"/>
            <a:ext cx="6076702" cy="32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GoogLeNet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336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C. </a:t>
            </a:r>
            <a:r>
              <a:rPr lang="en-US" sz="1800" b="0" dirty="0" err="1" smtClean="0">
                <a:solidFill>
                  <a:srgbClr val="000000"/>
                </a:solidFill>
              </a:rPr>
              <a:t>Szegedy</a:t>
            </a:r>
            <a:r>
              <a:rPr lang="en-US" sz="1800" b="0" dirty="0" smtClean="0">
                <a:solidFill>
                  <a:srgbClr val="000000"/>
                </a:solidFill>
              </a:rPr>
              <a:t> et al., 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Going deeper with convolutions</a:t>
            </a:r>
            <a:r>
              <a:rPr lang="en-US" sz="1800" b="0" dirty="0" smtClean="0">
                <a:solidFill>
                  <a:srgbClr val="000000"/>
                </a:solidFill>
              </a:rPr>
              <a:t>, CVPR 2015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3" name="Picture 2" descr="Screen Shot 2017-01-13 at 4.3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400"/>
            <a:ext cx="9144000" cy="2233503"/>
          </a:xfrm>
          <a:prstGeom prst="rect">
            <a:avLst/>
          </a:prstGeom>
        </p:spPr>
      </p:pic>
      <p:pic>
        <p:nvPicPr>
          <p:cNvPr id="6" name="Picture 5" descr="Screen Shot 2017-01-18 at 3.19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2477" y="1885124"/>
            <a:ext cx="5086350" cy="329730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 bwMode="auto">
          <a:xfrm>
            <a:off x="1524000" y="2895600"/>
            <a:ext cx="990600" cy="1600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524000" y="990600"/>
            <a:ext cx="1143000" cy="1905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24000" y="4495800"/>
            <a:ext cx="114300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000866" y="5638800"/>
            <a:ext cx="194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Inception module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013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GoogLeNet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336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C. </a:t>
            </a:r>
            <a:r>
              <a:rPr lang="en-US" sz="1800" b="0" dirty="0" err="1" smtClean="0">
                <a:solidFill>
                  <a:srgbClr val="000000"/>
                </a:solidFill>
              </a:rPr>
              <a:t>Szegedy</a:t>
            </a:r>
            <a:r>
              <a:rPr lang="en-US" sz="1800" b="0" dirty="0" smtClean="0">
                <a:solidFill>
                  <a:srgbClr val="000000"/>
                </a:solidFill>
              </a:rPr>
              <a:t> et al., 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Going deeper with convolutions</a:t>
            </a:r>
            <a:r>
              <a:rPr lang="en-US" sz="1800" b="0" dirty="0" smtClean="0">
                <a:solidFill>
                  <a:srgbClr val="000000"/>
                </a:solidFill>
              </a:rPr>
              <a:t>, CVPR 2015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3" name="Picture 2" descr="Screen Shot 2017-01-13 at 4.3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400"/>
            <a:ext cx="9144000" cy="2233503"/>
          </a:xfrm>
          <a:prstGeom prst="rect">
            <a:avLst/>
          </a:prstGeom>
        </p:spPr>
      </p:pic>
      <p:pic>
        <p:nvPicPr>
          <p:cNvPr id="5" name="Picture 4" descr="Screen Shot 2017-01-18 at 3.20.5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r="-4034" b="1332"/>
          <a:stretch/>
        </p:blipFill>
        <p:spPr>
          <a:xfrm rot="5400000">
            <a:off x="4993067" y="3236533"/>
            <a:ext cx="1499268" cy="44750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886200" y="4038600"/>
            <a:ext cx="1600200" cy="533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 flipV="1">
            <a:off x="5486400" y="4038600"/>
            <a:ext cx="25146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505200" y="4038600"/>
            <a:ext cx="3810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733800" y="5879068"/>
            <a:ext cx="2031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Auxiliary classifier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4606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3"/>
          <p:cNvSpPr txBox="1">
            <a:spLocks noChangeArrowheads="1"/>
          </p:cNvSpPr>
          <p:nvPr/>
        </p:nvSpPr>
        <p:spPr bwMode="auto">
          <a:xfrm>
            <a:off x="550863" y="293688"/>
            <a:ext cx="8059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2012 ImageNet 1K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(Fall 2012)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029861" y="1385878"/>
          <a:ext cx="6898655" cy="497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489700" y="5575300"/>
            <a:ext cx="1071563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4666" y="650318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Slide: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Jia-bin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Huang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r>
              <a:rPr lang="en-US" dirty="0" smtClean="0"/>
              <a:t>: the residual module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257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Introduce </a:t>
            </a:r>
            <a:r>
              <a:rPr lang="en-US" sz="2400" i="1" dirty="0" smtClean="0"/>
              <a:t>skip</a:t>
            </a:r>
            <a:r>
              <a:rPr lang="en-US" sz="2400" dirty="0" smtClean="0"/>
              <a:t> or </a:t>
            </a:r>
            <a:r>
              <a:rPr lang="en-US" sz="2400" i="1" dirty="0" smtClean="0"/>
              <a:t>shortcut</a:t>
            </a:r>
            <a:r>
              <a:rPr lang="en-US" sz="2400" dirty="0" smtClean="0"/>
              <a:t> connections (existing before in various forms in literature)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Make it easy for network layers to represent the identity mapping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For some reason, need to skip at least two layers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5943600"/>
            <a:ext cx="990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2116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</a:rPr>
              <a:t>Kaiming He, </a:t>
            </a:r>
            <a:r>
              <a:rPr lang="en-US" sz="1800" b="0" dirty="0" err="1">
                <a:solidFill>
                  <a:srgbClr val="000000"/>
                </a:solidFill>
              </a:rPr>
              <a:t>Xiangyu</a:t>
            </a:r>
            <a:r>
              <a:rPr lang="en-US" sz="1800" b="0" dirty="0">
                <a:solidFill>
                  <a:srgbClr val="000000"/>
                </a:solidFill>
              </a:rPr>
              <a:t> Zhang, </a:t>
            </a:r>
            <a:r>
              <a:rPr lang="en-US" sz="1800" b="0" dirty="0" err="1">
                <a:solidFill>
                  <a:srgbClr val="000000"/>
                </a:solidFill>
              </a:rPr>
              <a:t>Shaoqing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err="1">
                <a:solidFill>
                  <a:srgbClr val="000000"/>
                </a:solidFill>
              </a:rPr>
              <a:t>Ren</a:t>
            </a:r>
            <a:r>
              <a:rPr lang="en-US" sz="1800" b="0" dirty="0" smtClean="0">
                <a:solidFill>
                  <a:srgbClr val="000000"/>
                </a:solidFill>
              </a:rPr>
              <a:t>, and </a:t>
            </a:r>
            <a:r>
              <a:rPr lang="en-US" sz="1800" b="0" dirty="0" err="1">
                <a:solidFill>
                  <a:srgbClr val="000000"/>
                </a:solidFill>
              </a:rPr>
              <a:t>Jian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</a:rPr>
              <a:t>Sun, 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Deep Residual Learning for Image Recognition</a:t>
            </a:r>
            <a:r>
              <a:rPr lang="en-US" sz="1800" b="0" dirty="0" smtClean="0">
                <a:solidFill>
                  <a:srgbClr val="000000"/>
                </a:solidFill>
              </a:rPr>
              <a:t>, CVPR 2016 (</a:t>
            </a:r>
            <a:r>
              <a:rPr lang="en-US" sz="1800" b="0" dirty="0">
                <a:solidFill>
                  <a:srgbClr val="000000"/>
                </a:solidFill>
              </a:rPr>
              <a:t>B</a:t>
            </a:r>
            <a:r>
              <a:rPr lang="en-US" sz="1800" b="0" dirty="0" smtClean="0">
                <a:solidFill>
                  <a:srgbClr val="000000"/>
                </a:solidFill>
              </a:rPr>
              <a:t>est </a:t>
            </a:r>
            <a:r>
              <a:rPr lang="en-US" sz="1800" b="0" dirty="0">
                <a:solidFill>
                  <a:srgbClr val="000000"/>
                </a:solidFill>
              </a:rPr>
              <a:t>P</a:t>
            </a:r>
            <a:r>
              <a:rPr lang="en-US" sz="1800" b="0" dirty="0" smtClean="0">
                <a:solidFill>
                  <a:srgbClr val="000000"/>
                </a:solidFill>
              </a:rPr>
              <a:t>aper)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124200"/>
            <a:ext cx="5029200" cy="28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8" y="2090057"/>
            <a:ext cx="3861352" cy="3624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8600" y="1447800"/>
            <a:ext cx="4953000" cy="4572000"/>
          </a:xfrm>
        </p:spPr>
        <p:txBody>
          <a:bodyPr>
            <a:normAutofit fontScale="85000" lnSpcReduction="20000"/>
          </a:bodyPr>
          <a:lstStyle/>
          <a:p>
            <a:pPr marL="857250" lvl="1" indent="-457200">
              <a:buFont typeface="Arial"/>
              <a:buChar char="•"/>
            </a:pPr>
            <a:r>
              <a:rPr lang="en-US" dirty="0" smtClean="0"/>
              <a:t>Directly </a:t>
            </a:r>
            <a:r>
              <a:rPr lang="en-US" dirty="0"/>
              <a:t>performing 3x3 convolutions with 256 feature maps at input and output: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9900CC"/>
                </a:solidFill>
              </a:rPr>
              <a:t>256 </a:t>
            </a:r>
            <a:r>
              <a:rPr lang="en-US" dirty="0">
                <a:solidFill>
                  <a:srgbClr val="9900CC"/>
                </a:solidFill>
              </a:rPr>
              <a:t>x 256 x 3 x 3 ~ 600K </a:t>
            </a:r>
            <a:r>
              <a:rPr lang="en-US" dirty="0" smtClean="0"/>
              <a:t>operations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Using 1x1 </a:t>
            </a:r>
            <a:r>
              <a:rPr lang="en-US" dirty="0"/>
              <a:t>convolutions to reduce 256 to 64 feature maps, followed by 3x3 convolutions, followed by 1x1 convolutions to expand back to 256 maps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solidFill>
                  <a:srgbClr val="9900CC"/>
                </a:solidFill>
              </a:rPr>
              <a:t>256 </a:t>
            </a:r>
            <a:r>
              <a:rPr lang="en-US" dirty="0">
                <a:solidFill>
                  <a:srgbClr val="9900CC"/>
                </a:solidFill>
              </a:rPr>
              <a:t>x 64 x 1 x 1 ~ </a:t>
            </a:r>
            <a:r>
              <a:rPr lang="en-US" dirty="0" smtClean="0">
                <a:solidFill>
                  <a:srgbClr val="9900CC"/>
                </a:solidFill>
              </a:rPr>
              <a:t>16K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64 </a:t>
            </a:r>
            <a:r>
              <a:rPr lang="en-US" dirty="0">
                <a:solidFill>
                  <a:srgbClr val="9900CC"/>
                </a:solidFill>
              </a:rPr>
              <a:t>x 64 x 3 x 3 ~ </a:t>
            </a:r>
            <a:r>
              <a:rPr lang="en-US" dirty="0" smtClean="0">
                <a:solidFill>
                  <a:srgbClr val="9900CC"/>
                </a:solidFill>
              </a:rPr>
              <a:t>36K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64 </a:t>
            </a:r>
            <a:r>
              <a:rPr lang="en-US" dirty="0">
                <a:solidFill>
                  <a:srgbClr val="9900CC"/>
                </a:solidFill>
              </a:rPr>
              <a:t>x 256 x 1 x 1 ~ </a:t>
            </a:r>
            <a:r>
              <a:rPr lang="en-US" dirty="0" smtClean="0">
                <a:solidFill>
                  <a:srgbClr val="9900CC"/>
                </a:solidFill>
              </a:rPr>
              <a:t>16K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Total</a:t>
            </a:r>
            <a:r>
              <a:rPr lang="en-US" dirty="0">
                <a:solidFill>
                  <a:srgbClr val="9900CC"/>
                </a:solidFill>
              </a:rPr>
              <a:t>: ~</a:t>
            </a:r>
            <a:r>
              <a:rPr lang="en-US" dirty="0" smtClean="0">
                <a:solidFill>
                  <a:srgbClr val="9900CC"/>
                </a:solidFill>
              </a:rPr>
              <a:t>70K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5943600"/>
            <a:ext cx="990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211669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</a:rPr>
              <a:t>Kaiming He, </a:t>
            </a:r>
            <a:r>
              <a:rPr lang="en-US" sz="1800" b="0" dirty="0" err="1">
                <a:solidFill>
                  <a:srgbClr val="000000"/>
                </a:solidFill>
              </a:rPr>
              <a:t>Xiangyu</a:t>
            </a:r>
            <a:r>
              <a:rPr lang="en-US" sz="1800" b="0" dirty="0">
                <a:solidFill>
                  <a:srgbClr val="000000"/>
                </a:solidFill>
              </a:rPr>
              <a:t> Zhang, </a:t>
            </a:r>
            <a:r>
              <a:rPr lang="en-US" sz="1800" b="0" dirty="0" err="1">
                <a:solidFill>
                  <a:srgbClr val="000000"/>
                </a:solidFill>
              </a:rPr>
              <a:t>Shaoqing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err="1">
                <a:solidFill>
                  <a:srgbClr val="000000"/>
                </a:solidFill>
              </a:rPr>
              <a:t>Ren</a:t>
            </a:r>
            <a:r>
              <a:rPr lang="en-US" sz="1800" b="0" dirty="0" smtClean="0">
                <a:solidFill>
                  <a:srgbClr val="000000"/>
                </a:solidFill>
              </a:rPr>
              <a:t>, and </a:t>
            </a:r>
            <a:r>
              <a:rPr lang="en-US" sz="1800" b="0" dirty="0" err="1">
                <a:solidFill>
                  <a:srgbClr val="000000"/>
                </a:solidFill>
              </a:rPr>
              <a:t>Jian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</a:rPr>
              <a:t>Sun, </a:t>
            </a:r>
            <a:r>
              <a:rPr lang="en-US" sz="1800" b="0" dirty="0" smtClean="0">
                <a:solidFill>
                  <a:srgbClr val="000000"/>
                </a:solidFill>
                <a:hlinkClick r:id="rId3"/>
              </a:rPr>
              <a:t>Deep Residual Learning for Image Recognition</a:t>
            </a:r>
            <a:r>
              <a:rPr lang="en-US" sz="1800" b="0" dirty="0" smtClean="0">
                <a:solidFill>
                  <a:srgbClr val="000000"/>
                </a:solidFill>
              </a:rPr>
              <a:t>, CVPR </a:t>
            </a:r>
            <a:r>
              <a:rPr lang="en-US" sz="1800" b="0" dirty="0">
                <a:solidFill>
                  <a:srgbClr val="000000"/>
                </a:solidFill>
              </a:rPr>
              <a:t>2016 (Best Paper)</a:t>
            </a:r>
          </a:p>
          <a:p>
            <a:pPr algn="ctr"/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0668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Deeper residual module (bottleneck)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0738" y="6596390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r>
              <a:rPr lang="en-US" dirty="0" smtClean="0"/>
              <a:t>: </a:t>
            </a:r>
            <a:r>
              <a:rPr lang="en-US" dirty="0" smtClean="0"/>
              <a:t>going real deep</a:t>
            </a:r>
            <a:endParaRPr lang="en-US" dirty="0"/>
          </a:p>
        </p:txBody>
      </p:sp>
      <p:pic>
        <p:nvPicPr>
          <p:cNvPr id="5" name="Picture 4" descr="Screen Shot 2016-03-06 at 2.38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02649"/>
            <a:ext cx="8305800" cy="54219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81000" y="5943600"/>
            <a:ext cx="990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2116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</a:rPr>
              <a:t>Kaiming He, </a:t>
            </a:r>
            <a:r>
              <a:rPr lang="en-US" sz="1800" b="0" dirty="0" err="1">
                <a:solidFill>
                  <a:srgbClr val="000000"/>
                </a:solidFill>
              </a:rPr>
              <a:t>Xiangyu</a:t>
            </a:r>
            <a:r>
              <a:rPr lang="en-US" sz="1800" b="0" dirty="0">
                <a:solidFill>
                  <a:srgbClr val="000000"/>
                </a:solidFill>
              </a:rPr>
              <a:t> Zhang, </a:t>
            </a:r>
            <a:r>
              <a:rPr lang="en-US" sz="1800" b="0" dirty="0" err="1">
                <a:solidFill>
                  <a:srgbClr val="000000"/>
                </a:solidFill>
              </a:rPr>
              <a:t>Shaoqing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err="1">
                <a:solidFill>
                  <a:srgbClr val="000000"/>
                </a:solidFill>
              </a:rPr>
              <a:t>Ren</a:t>
            </a:r>
            <a:r>
              <a:rPr lang="en-US" sz="1800" b="0" dirty="0" smtClean="0">
                <a:solidFill>
                  <a:srgbClr val="000000"/>
                </a:solidFill>
              </a:rPr>
              <a:t>, and </a:t>
            </a:r>
            <a:r>
              <a:rPr lang="en-US" sz="1800" b="0" dirty="0" err="1">
                <a:solidFill>
                  <a:srgbClr val="000000"/>
                </a:solidFill>
              </a:rPr>
              <a:t>Jian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</a:rPr>
              <a:t>Sun, </a:t>
            </a:r>
            <a:r>
              <a:rPr lang="en-US" sz="1800" b="0" dirty="0" smtClean="0">
                <a:solidFill>
                  <a:srgbClr val="000000"/>
                </a:solidFill>
                <a:hlinkClick r:id="rId3"/>
              </a:rPr>
              <a:t>Deep Residual Learning for Image Recognition</a:t>
            </a:r>
            <a:r>
              <a:rPr lang="en-US" sz="1800" b="0" dirty="0" smtClean="0">
                <a:solidFill>
                  <a:srgbClr val="000000"/>
                </a:solidFill>
              </a:rPr>
              <a:t>, CVPR 2016</a:t>
            </a:r>
            <a:endParaRPr lang="en-US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12223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Bigger not better: innovations typically reduce parameters, despite deeper nets</a:t>
            </a:r>
            <a:endParaRPr lang="en-US" dirty="0"/>
          </a:p>
        </p:txBody>
      </p:sp>
      <p:sp>
        <p:nvSpPr>
          <p:cNvPr id="4" name="AutoShape 2" descr="https://culurciello.github.io/assets/nets/acc_vs_net_vs_ops.sv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3" y="1447800"/>
            <a:ext cx="7680598" cy="50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of CNN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Convolutional layers</a:t>
            </a:r>
          </a:p>
          <a:p>
            <a:pPr lvl="1"/>
            <a:r>
              <a:rPr lang="en-US" dirty="0" smtClean="0"/>
              <a:t>Same local functions evaluated everywhere </a:t>
            </a:r>
            <a:r>
              <a:rPr lang="en-US" dirty="0" smtClean="0">
                <a:sym typeface="Wingdings" panose="05000000000000000000" pitchFamily="2" charset="2"/>
              </a:rPr>
              <a:t> much fewer parameters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Pooling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</a:t>
            </a:r>
            <a:r>
              <a:rPr lang="en-US" dirty="0" smtClean="0">
                <a:sym typeface="Wingdings" panose="05000000000000000000" pitchFamily="2" charset="2"/>
              </a:rPr>
              <a:t>arger receptive field and translational invariance</a:t>
            </a:r>
          </a:p>
          <a:p>
            <a:r>
              <a:rPr lang="en-US" dirty="0" err="1" smtClean="0"/>
              <a:t>ReLU</a:t>
            </a:r>
            <a:r>
              <a:rPr lang="en-US" dirty="0"/>
              <a:t>: maintain a gradient signal over large portion of domain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Limit parameters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Sequence of 3x3 filters instead of large filters (also encodes that local pixels are more relevant)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1x1 </a:t>
            </a:r>
            <a:r>
              <a:rPr lang="en-US" dirty="0" err="1" smtClean="0">
                <a:sym typeface="Wingdings" panose="05000000000000000000" pitchFamily="2" charset="2"/>
              </a:rPr>
              <a:t>convs</a:t>
            </a:r>
            <a:r>
              <a:rPr lang="en-US" dirty="0" smtClean="0">
                <a:sym typeface="Wingdings" panose="05000000000000000000" pitchFamily="2" charset="2"/>
              </a:rPr>
              <a:t> to reduce feature dimensions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Skip network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Prevents having to maintain early layers (just add residual)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Acts as ensemble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6726601" cy="42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Batch Normalization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4" y="4592595"/>
            <a:ext cx="5784850" cy="1663700"/>
          </a:xfrm>
        </p:spPr>
      </p:pic>
      <p:pic>
        <p:nvPicPr>
          <p:cNvPr id="645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7" y="914400"/>
            <a:ext cx="5203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1023" y="6334780"/>
            <a:ext cx="502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Batch Normalization: Accelerating Deep Network Training </a:t>
            </a:r>
            <a:r>
              <a:rPr lang="en-US" sz="1400" dirty="0" smtClean="0"/>
              <a:t>by </a:t>
            </a:r>
          </a:p>
          <a:p>
            <a:r>
              <a:rPr lang="en-US" sz="1400" dirty="0" smtClean="0"/>
              <a:t>Reducing </a:t>
            </a:r>
            <a:r>
              <a:rPr lang="en-US" sz="1400" dirty="0"/>
              <a:t>Internal Covariate </a:t>
            </a:r>
            <a:r>
              <a:rPr lang="en-US" sz="1400" dirty="0" smtClean="0"/>
              <a:t>Shift [</a:t>
            </a:r>
            <a:r>
              <a:rPr lang="en-US" sz="1400" dirty="0" err="1">
                <a:hlinkClick r:id="rId4"/>
              </a:rPr>
              <a:t>Ioffe</a:t>
            </a:r>
            <a:r>
              <a:rPr lang="en-US" sz="1400" dirty="0">
                <a:hlinkClick r:id="rId4"/>
              </a:rPr>
              <a:t> and </a:t>
            </a:r>
            <a:r>
              <a:rPr lang="en-US" sz="1400" dirty="0" err="1" smtClean="0">
                <a:hlinkClick r:id="rId4"/>
              </a:rPr>
              <a:t>Szegedy</a:t>
            </a:r>
            <a:r>
              <a:rPr lang="en-US" sz="1400" dirty="0" smtClean="0">
                <a:hlinkClick r:id="rId4"/>
              </a:rPr>
              <a:t> 2015</a:t>
            </a:r>
            <a:r>
              <a:rPr lang="en-US" sz="1400" dirty="0" smtClean="0"/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67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of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Stochastic gradient descent (SGD) in batches</a:t>
            </a:r>
          </a:p>
          <a:p>
            <a:pPr lvl="1"/>
            <a:r>
              <a:rPr lang="en-US" dirty="0" smtClean="0"/>
              <a:t>Batch size 128 or 256 recommended</a:t>
            </a:r>
          </a:p>
          <a:p>
            <a:pPr lvl="1"/>
            <a:r>
              <a:rPr lang="en-US" dirty="0" smtClean="0"/>
              <a:t>Use ADAM for gradient/momentum</a:t>
            </a:r>
          </a:p>
          <a:p>
            <a:endParaRPr lang="en-US" dirty="0" smtClean="0"/>
          </a:p>
          <a:p>
            <a:r>
              <a:rPr lang="en-US" dirty="0" smtClean="0"/>
              <a:t>Normalize inputs/features (similar idea to whitening)</a:t>
            </a:r>
          </a:p>
          <a:p>
            <a:pPr lvl="1"/>
            <a:r>
              <a:rPr lang="en-US" dirty="0" err="1" smtClean="0"/>
              <a:t>Batchnorm</a:t>
            </a:r>
            <a:r>
              <a:rPr lang="en-US" dirty="0" smtClean="0"/>
              <a:t> normalizes inputs to each layer by estimate (e.g. moving average) of mean/</a:t>
            </a:r>
            <a:r>
              <a:rPr lang="en-US" dirty="0" err="1" smtClean="0"/>
              <a:t>std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Crazy optimization problem (so many local minima), but</a:t>
            </a:r>
          </a:p>
          <a:p>
            <a:pPr lvl="1"/>
            <a:r>
              <a:rPr lang="en-US" dirty="0" smtClean="0"/>
              <a:t>Model capacity is larger than needed to help ensure that important patterns are discovered </a:t>
            </a:r>
          </a:p>
          <a:p>
            <a:pPr lvl="1"/>
            <a:r>
              <a:rPr lang="en-US" dirty="0" smtClean="0"/>
              <a:t>Many solutions are similarly good (e.g. can permute layers without effect)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Good discussion post on local minima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</a:t>
            </a:r>
            <a:r>
              <a:rPr lang="en-US" altLang="en-US" dirty="0" smtClean="0"/>
              <a:t>Augmentation (Jittering)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038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 </a:t>
            </a:r>
            <a:r>
              <a:rPr lang="en-US" i="1" dirty="0" smtClean="0"/>
              <a:t>virtual</a:t>
            </a:r>
            <a:r>
              <a:rPr lang="en-US" dirty="0" smtClean="0"/>
              <a:t> training samples</a:t>
            </a:r>
          </a:p>
          <a:p>
            <a:pPr lvl="1"/>
            <a:r>
              <a:rPr lang="en-US" dirty="0" smtClean="0"/>
              <a:t>Horizontal flip</a:t>
            </a:r>
          </a:p>
          <a:p>
            <a:pPr lvl="1"/>
            <a:r>
              <a:rPr lang="en-US" dirty="0" smtClean="0"/>
              <a:t>Random crop</a:t>
            </a:r>
          </a:p>
          <a:p>
            <a:pPr lvl="1"/>
            <a:r>
              <a:rPr lang="en-US" dirty="0" smtClean="0"/>
              <a:t>Color casting</a:t>
            </a:r>
          </a:p>
          <a:p>
            <a:pPr lvl="1"/>
            <a:r>
              <a:rPr lang="en-US" dirty="0" smtClean="0"/>
              <a:t>Geometric </a:t>
            </a:r>
            <a:r>
              <a:rPr lang="en-US" dirty="0" smtClean="0"/>
              <a:t>distortion</a:t>
            </a:r>
          </a:p>
          <a:p>
            <a:endParaRPr lang="en-US" dirty="0" smtClean="0"/>
          </a:p>
          <a:p>
            <a:r>
              <a:rPr lang="en-US" dirty="0" smtClean="0"/>
              <a:t>Idea </a:t>
            </a:r>
            <a:r>
              <a:rPr lang="en-US" dirty="0"/>
              <a:t>goes back to </a:t>
            </a:r>
            <a:r>
              <a:rPr lang="en-US" dirty="0" err="1"/>
              <a:t>Pomerleau</a:t>
            </a:r>
            <a:r>
              <a:rPr lang="en-US" dirty="0"/>
              <a:t> 1995 at least (neural net for car driving)</a:t>
            </a:r>
          </a:p>
          <a:p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1635663"/>
            <a:ext cx="4800600" cy="519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6200" y="6393325"/>
            <a:ext cx="3117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Deep </a:t>
            </a:r>
            <a:r>
              <a:rPr lang="en-US" dirty="0" smtClean="0"/>
              <a:t>Image [</a:t>
            </a:r>
            <a:r>
              <a:rPr lang="en-US" dirty="0" smtClean="0">
                <a:hlinkClick r:id="rId3"/>
              </a:rPr>
              <a:t>Wu et al. 2015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7495"/>
            <a:ext cx="14029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Jiabin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Huang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CNN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029861" y="1385878"/>
          <a:ext cx="6898655" cy="497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019" name="TextBox 6"/>
          <p:cNvSpPr txBox="1">
            <a:spLocks noChangeArrowheads="1"/>
          </p:cNvSpPr>
          <p:nvPr/>
        </p:nvSpPr>
        <p:spPr bwMode="auto">
          <a:xfrm>
            <a:off x="550863" y="293688"/>
            <a:ext cx="431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Segoe UI Semilight" panose="020B0402040204020203" pitchFamily="34" charset="0"/>
                <a:cs typeface="Segoe UI Semilight" panose="020B0402040204020203" pitchFamily="34" charset="0"/>
              </a:rPr>
              <a:t>2012 ImageNet 1K </a:t>
            </a:r>
            <a:r>
              <a:rPr lang="en-US" altLang="en-US" sz="1600">
                <a:latin typeface="Segoe UI Semilight" panose="020B0402040204020203" pitchFamily="34" charset="0"/>
                <a:cs typeface="Segoe UI Semilight" panose="020B0402040204020203" pitchFamily="34" charset="0"/>
              </a:rPr>
              <a:t>(Fall 2012)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10200" y="293688"/>
            <a:ext cx="3313113" cy="2465387"/>
            <a:chOff x="7505700" y="0"/>
            <a:chExt cx="4610100" cy="3429001"/>
          </a:xfrm>
        </p:grpSpPr>
        <p:pic>
          <p:nvPicPr>
            <p:cNvPr id="86021" name="Picture 7" descr="http://cdn5.raywenderlich.com/wp-content/uploads/2014/01/What_Mem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0"/>
              <a:ext cx="4572000" cy="3429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505700" y="3276651"/>
              <a:ext cx="647226" cy="152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72527" y="6540659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Slide: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Jia-bin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Huang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1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Individual </a:t>
            </a:r>
            <a:r>
              <a:rPr lang="en-US" altLang="en-US" dirty="0" smtClean="0"/>
              <a:t>Neuron Activation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315200" cy="5486400"/>
          </a:xfrm>
        </p:spPr>
      </p:pic>
      <p:sp>
        <p:nvSpPr>
          <p:cNvPr id="2" name="Rectangle 1"/>
          <p:cNvSpPr/>
          <p:nvPr/>
        </p:nvSpPr>
        <p:spPr>
          <a:xfrm>
            <a:off x="2705100" y="6488668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RCNN [</a:t>
            </a:r>
            <a:r>
              <a:rPr lang="en-US" dirty="0" smtClean="0">
                <a:hlinkClick r:id="rId3"/>
              </a:rPr>
              <a:t>Girshick et al. CVPR 2014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Individual Neuron Activation</a:t>
            </a:r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914400"/>
            <a:ext cx="7343775" cy="5486400"/>
          </a:xfrm>
        </p:spPr>
      </p:pic>
      <p:sp>
        <p:nvSpPr>
          <p:cNvPr id="5" name="Rectangle 4"/>
          <p:cNvSpPr/>
          <p:nvPr/>
        </p:nvSpPr>
        <p:spPr>
          <a:xfrm>
            <a:off x="2705100" y="6488668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RCNN [</a:t>
            </a:r>
            <a:r>
              <a:rPr lang="en-US" dirty="0" smtClean="0">
                <a:hlinkClick r:id="rId3"/>
              </a:rPr>
              <a:t>Girshick et al. CVPR 2014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Individual Neuron Activation</a:t>
            </a:r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315200" cy="5486400"/>
          </a:xfrm>
        </p:spPr>
      </p:pic>
      <p:sp>
        <p:nvSpPr>
          <p:cNvPr id="5" name="Rectangle 4"/>
          <p:cNvSpPr/>
          <p:nvPr/>
        </p:nvSpPr>
        <p:spPr>
          <a:xfrm>
            <a:off x="2705100" y="6488668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RCNN [</a:t>
            </a:r>
            <a:r>
              <a:rPr lang="en-US" dirty="0" smtClean="0">
                <a:hlinkClick r:id="rId3"/>
              </a:rPr>
              <a:t>Girshick et al. CVPR 2014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activation back </a:t>
            </a:r>
            <a:r>
              <a:rPr lang="en-US" dirty="0"/>
              <a:t>to the input pixel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input pattern originally caused a given activation in the feature maps?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6400800"/>
            <a:ext cx="906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Visualizing and Understanding Convolutional </a:t>
            </a:r>
            <a:r>
              <a:rPr lang="en-US" altLang="en-US" sz="1800" dirty="0" smtClean="0">
                <a:latin typeface="Arial" panose="020B0604020202020204" pitchFamily="34" charset="0"/>
              </a:rPr>
              <a:t>Networks [</a:t>
            </a:r>
            <a:r>
              <a:rPr lang="en-US" altLang="en-US" sz="1800" dirty="0" smtClean="0">
                <a:latin typeface="Arial" panose="020B0604020202020204" pitchFamily="34" charset="0"/>
                <a:hlinkClick r:id="rId2"/>
              </a:rPr>
              <a:t>Zeiler </a:t>
            </a:r>
            <a:r>
              <a:rPr lang="en-US" altLang="en-US" sz="1800" dirty="0">
                <a:latin typeface="Arial" panose="020B0604020202020204" pitchFamily="34" charset="0"/>
                <a:hlinkClick r:id="rId2"/>
              </a:rPr>
              <a:t>and </a:t>
            </a:r>
            <a:r>
              <a:rPr lang="en-US" altLang="en-US" sz="1800" dirty="0" smtClean="0">
                <a:latin typeface="Arial" panose="020B0604020202020204" pitchFamily="34" charset="0"/>
                <a:hlinkClick r:id="rId2"/>
              </a:rPr>
              <a:t>Fergus, </a:t>
            </a:r>
            <a:r>
              <a:rPr lang="en-US" altLang="en-US" sz="1800" dirty="0">
                <a:latin typeface="Arial" panose="020B0604020202020204" pitchFamily="34" charset="0"/>
                <a:hlinkClick r:id="rId2"/>
              </a:rPr>
              <a:t>ECCV </a:t>
            </a:r>
            <a:r>
              <a:rPr lang="en-US" altLang="en-US" sz="1800" dirty="0" smtClean="0">
                <a:latin typeface="Arial" panose="020B0604020202020204" pitchFamily="34" charset="0"/>
                <a:hlinkClick r:id="rId2"/>
              </a:rPr>
              <a:t>2014</a:t>
            </a:r>
            <a:r>
              <a:rPr lang="en-US" altLang="en-US" sz="1800" dirty="0" smtClean="0">
                <a:latin typeface="Arial" panose="020B0604020202020204" pitchFamily="34" charset="0"/>
              </a:rPr>
              <a:t>]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66" y="2063578"/>
            <a:ext cx="4204667" cy="43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447800"/>
            <a:ext cx="3581400" cy="489788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6400800"/>
            <a:ext cx="906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Visualizing and Understanding Convolutional </a:t>
            </a:r>
            <a:r>
              <a:rPr lang="en-US" altLang="en-US" sz="1800" dirty="0" smtClean="0">
                <a:latin typeface="Arial" panose="020B0604020202020204" pitchFamily="34" charset="0"/>
              </a:rPr>
              <a:t>Networks [</a:t>
            </a:r>
            <a:r>
              <a:rPr lang="en-US" altLang="en-US" sz="1800" dirty="0" smtClean="0">
                <a:latin typeface="Arial" panose="020B0604020202020204" pitchFamily="34" charset="0"/>
                <a:hlinkClick r:id="rId3"/>
              </a:rPr>
              <a:t>Zeiler </a:t>
            </a:r>
            <a:r>
              <a:rPr lang="en-US" altLang="en-US" sz="1800" dirty="0">
                <a:latin typeface="Arial" panose="020B0604020202020204" pitchFamily="34" charset="0"/>
                <a:hlinkClick r:id="rId3"/>
              </a:rPr>
              <a:t>and </a:t>
            </a:r>
            <a:r>
              <a:rPr lang="en-US" altLang="en-US" sz="1800" dirty="0" smtClean="0">
                <a:latin typeface="Arial" panose="020B0604020202020204" pitchFamily="34" charset="0"/>
                <a:hlinkClick r:id="rId3"/>
              </a:rPr>
              <a:t>Fergus, </a:t>
            </a:r>
            <a:r>
              <a:rPr lang="en-US" altLang="en-US" sz="1800" dirty="0">
                <a:latin typeface="Arial" panose="020B0604020202020204" pitchFamily="34" charset="0"/>
                <a:hlinkClick r:id="rId3"/>
              </a:rPr>
              <a:t>ECCV </a:t>
            </a:r>
            <a:r>
              <a:rPr lang="en-US" altLang="en-US" sz="1800" dirty="0" smtClean="0">
                <a:latin typeface="Arial" panose="020B0604020202020204" pitchFamily="34" charset="0"/>
                <a:hlinkClick r:id="rId3"/>
              </a:rPr>
              <a:t>2014</a:t>
            </a:r>
            <a:r>
              <a:rPr lang="en-US" altLang="en-US" sz="1800" dirty="0" smtClean="0">
                <a:latin typeface="Arial" panose="020B0604020202020204" pitchFamily="34" charset="0"/>
              </a:rPr>
              <a:t>]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" y="941173"/>
            <a:ext cx="8901289" cy="43434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6400800"/>
            <a:ext cx="906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Visualizing and Understanding Convolutional </a:t>
            </a:r>
            <a:r>
              <a:rPr lang="en-US" altLang="en-US" sz="1800" dirty="0" smtClean="0">
                <a:latin typeface="Arial" panose="020B0604020202020204" pitchFamily="34" charset="0"/>
              </a:rPr>
              <a:t>Networks [</a:t>
            </a:r>
            <a:r>
              <a:rPr lang="en-US" altLang="en-US" sz="1800" dirty="0" smtClean="0">
                <a:latin typeface="Arial" panose="020B0604020202020204" pitchFamily="34" charset="0"/>
                <a:hlinkClick r:id="rId3"/>
              </a:rPr>
              <a:t>Zeiler </a:t>
            </a:r>
            <a:r>
              <a:rPr lang="en-US" altLang="en-US" sz="1800" dirty="0">
                <a:latin typeface="Arial" panose="020B0604020202020204" pitchFamily="34" charset="0"/>
                <a:hlinkClick r:id="rId3"/>
              </a:rPr>
              <a:t>and </a:t>
            </a:r>
            <a:r>
              <a:rPr lang="en-US" altLang="en-US" sz="1800" dirty="0" smtClean="0">
                <a:latin typeface="Arial" panose="020B0604020202020204" pitchFamily="34" charset="0"/>
                <a:hlinkClick r:id="rId3"/>
              </a:rPr>
              <a:t>Fergus, </a:t>
            </a:r>
            <a:r>
              <a:rPr lang="en-US" altLang="en-US" sz="1800" dirty="0">
                <a:latin typeface="Arial" panose="020B0604020202020204" pitchFamily="34" charset="0"/>
                <a:hlinkClick r:id="rId3"/>
              </a:rPr>
              <a:t>ECCV </a:t>
            </a:r>
            <a:r>
              <a:rPr lang="en-US" altLang="en-US" sz="1800" dirty="0" smtClean="0">
                <a:latin typeface="Arial" panose="020B0604020202020204" pitchFamily="34" charset="0"/>
                <a:hlinkClick r:id="rId3"/>
              </a:rPr>
              <a:t>2014</a:t>
            </a:r>
            <a:r>
              <a:rPr lang="en-US" altLang="en-US" sz="1800" dirty="0" smtClean="0">
                <a:latin typeface="Arial" panose="020B0604020202020204" pitchFamily="34" charset="0"/>
              </a:rPr>
              <a:t>]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" y="990600"/>
            <a:ext cx="8863914" cy="3314393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6400800"/>
            <a:ext cx="906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Visualizing and Understanding Convolutional </a:t>
            </a:r>
            <a:r>
              <a:rPr lang="en-US" altLang="en-US" sz="1800" dirty="0" smtClean="0">
                <a:latin typeface="Arial" panose="020B0604020202020204" pitchFamily="34" charset="0"/>
              </a:rPr>
              <a:t>Networks [</a:t>
            </a:r>
            <a:r>
              <a:rPr lang="en-US" altLang="en-US" sz="1800" dirty="0" smtClean="0">
                <a:latin typeface="Arial" panose="020B0604020202020204" pitchFamily="34" charset="0"/>
                <a:hlinkClick r:id="rId3"/>
              </a:rPr>
              <a:t>Zeiler </a:t>
            </a:r>
            <a:r>
              <a:rPr lang="en-US" altLang="en-US" sz="1800" dirty="0">
                <a:latin typeface="Arial" panose="020B0604020202020204" pitchFamily="34" charset="0"/>
                <a:hlinkClick r:id="rId3"/>
              </a:rPr>
              <a:t>and </a:t>
            </a:r>
            <a:r>
              <a:rPr lang="en-US" altLang="en-US" sz="1800" dirty="0" smtClean="0">
                <a:latin typeface="Arial" panose="020B0604020202020204" pitchFamily="34" charset="0"/>
                <a:hlinkClick r:id="rId3"/>
              </a:rPr>
              <a:t>Fergus, </a:t>
            </a:r>
            <a:r>
              <a:rPr lang="en-US" altLang="en-US" sz="1800" dirty="0">
                <a:latin typeface="Arial" panose="020B0604020202020204" pitchFamily="34" charset="0"/>
                <a:hlinkClick r:id="rId3"/>
              </a:rPr>
              <a:t>ECCV </a:t>
            </a:r>
            <a:r>
              <a:rPr lang="en-US" altLang="en-US" sz="1800" dirty="0" smtClean="0">
                <a:latin typeface="Arial" panose="020B0604020202020204" pitchFamily="34" charset="0"/>
                <a:hlinkClick r:id="rId3"/>
              </a:rPr>
              <a:t>2014</a:t>
            </a:r>
            <a:r>
              <a:rPr lang="en-US" altLang="en-US" sz="1800" dirty="0" smtClean="0">
                <a:latin typeface="Arial" panose="020B0604020202020204" pitchFamily="34" charset="0"/>
              </a:rPr>
              <a:t>]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4 and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914400"/>
            <a:ext cx="9015249" cy="55626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6400800"/>
            <a:ext cx="906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Visualizing and Understanding Convolutional </a:t>
            </a:r>
            <a:r>
              <a:rPr lang="en-US" altLang="en-US" sz="1800" dirty="0" smtClean="0">
                <a:latin typeface="Arial" panose="020B0604020202020204" pitchFamily="34" charset="0"/>
              </a:rPr>
              <a:t>Networks [</a:t>
            </a:r>
            <a:r>
              <a:rPr lang="en-US" altLang="en-US" sz="1800" dirty="0" smtClean="0">
                <a:latin typeface="Arial" panose="020B0604020202020204" pitchFamily="34" charset="0"/>
                <a:hlinkClick r:id="rId3"/>
              </a:rPr>
              <a:t>Zeiler </a:t>
            </a:r>
            <a:r>
              <a:rPr lang="en-US" altLang="en-US" sz="1800" dirty="0">
                <a:latin typeface="Arial" panose="020B0604020202020204" pitchFamily="34" charset="0"/>
                <a:hlinkClick r:id="rId3"/>
              </a:rPr>
              <a:t>and </a:t>
            </a:r>
            <a:r>
              <a:rPr lang="en-US" altLang="en-US" sz="1800" dirty="0" smtClean="0">
                <a:latin typeface="Arial" panose="020B0604020202020204" pitchFamily="34" charset="0"/>
                <a:hlinkClick r:id="rId3"/>
              </a:rPr>
              <a:t>Fergus, </a:t>
            </a:r>
            <a:r>
              <a:rPr lang="en-US" altLang="en-US" sz="1800" dirty="0">
                <a:latin typeface="Arial" panose="020B0604020202020204" pitchFamily="34" charset="0"/>
                <a:hlinkClick r:id="rId3"/>
              </a:rPr>
              <a:t>ECCV </a:t>
            </a:r>
            <a:r>
              <a:rPr lang="en-US" altLang="en-US" sz="1800" dirty="0" smtClean="0">
                <a:latin typeface="Arial" panose="020B0604020202020204" pitchFamily="34" charset="0"/>
                <a:hlinkClick r:id="rId3"/>
              </a:rPr>
              <a:t>2014</a:t>
            </a:r>
            <a:r>
              <a:rPr lang="en-US" altLang="en-US" sz="1800" dirty="0" smtClean="0">
                <a:latin typeface="Arial" panose="020B0604020202020204" pitchFamily="34" charset="0"/>
              </a:rPr>
              <a:t>]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Invert CNN </a:t>
            </a:r>
            <a:r>
              <a:rPr lang="en-US" altLang="en-US" dirty="0" smtClean="0"/>
              <a:t>features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 an image from CNN features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82" y="1828800"/>
            <a:ext cx="6345836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6390828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232323"/>
                </a:solidFill>
                <a:latin typeface="Helvetica Neue"/>
              </a:rPr>
              <a:t>Understanding </a:t>
            </a:r>
            <a:r>
              <a:rPr lang="en-US" sz="1400" dirty="0">
                <a:solidFill>
                  <a:srgbClr val="232323"/>
                </a:solidFill>
                <a:latin typeface="Helvetica Neue"/>
              </a:rPr>
              <a:t>deep image representations by inverting </a:t>
            </a:r>
            <a:r>
              <a:rPr lang="en-US" sz="1400" dirty="0" smtClean="0">
                <a:solidFill>
                  <a:srgbClr val="232323"/>
                </a:solidFill>
                <a:latin typeface="Helvetica Neue"/>
              </a:rPr>
              <a:t>them</a:t>
            </a:r>
            <a:r>
              <a:rPr lang="en-US" sz="1400" dirty="0">
                <a:solidFill>
                  <a:srgbClr val="232323"/>
                </a:solidFill>
                <a:latin typeface="Helvetica Neue"/>
              </a:rPr>
              <a:t> </a:t>
            </a:r>
            <a:endParaRPr lang="en-US" sz="1400" dirty="0" smtClean="0">
              <a:solidFill>
                <a:srgbClr val="232323"/>
              </a:solidFill>
              <a:latin typeface="Helvetica Neue"/>
            </a:endParaRPr>
          </a:p>
          <a:p>
            <a:pPr algn="ctr"/>
            <a:r>
              <a:rPr lang="en-US" sz="1400" dirty="0" smtClean="0">
                <a:solidFill>
                  <a:srgbClr val="232323"/>
                </a:solidFill>
                <a:latin typeface="Helvetica Neue"/>
              </a:rPr>
              <a:t>[</a:t>
            </a:r>
            <a:r>
              <a:rPr lang="en-US" sz="1400" dirty="0" smtClean="0">
                <a:solidFill>
                  <a:srgbClr val="232323"/>
                </a:solidFill>
                <a:latin typeface="Helvetica Neue"/>
                <a:hlinkClick r:id="rId3"/>
              </a:rPr>
              <a:t>Mahendran </a:t>
            </a:r>
            <a:r>
              <a:rPr lang="en-US" sz="1400" dirty="0">
                <a:solidFill>
                  <a:srgbClr val="232323"/>
                </a:solidFill>
                <a:latin typeface="Helvetica Neue"/>
                <a:hlinkClick r:id="rId3"/>
              </a:rPr>
              <a:t>and </a:t>
            </a:r>
            <a:r>
              <a:rPr lang="en-US" sz="1400" dirty="0" err="1" smtClean="0">
                <a:solidFill>
                  <a:srgbClr val="232323"/>
                </a:solidFill>
                <a:latin typeface="Helvetica Neue"/>
                <a:hlinkClick r:id="rId3"/>
              </a:rPr>
              <a:t>Vedaldi</a:t>
            </a:r>
            <a:r>
              <a:rPr lang="en-US" sz="1400" dirty="0" smtClean="0">
                <a:solidFill>
                  <a:srgbClr val="232323"/>
                </a:solidFill>
                <a:latin typeface="Helvetica Neue"/>
                <a:hlinkClick r:id="rId3"/>
              </a:rPr>
              <a:t> CVPR 2015</a:t>
            </a:r>
            <a:r>
              <a:rPr lang="en-US" sz="1400" dirty="0" smtClean="0">
                <a:solidFill>
                  <a:srgbClr val="232323"/>
                </a:solidFill>
                <a:latin typeface="Helvetica Neue"/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45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</a:t>
            </a:r>
            <a:r>
              <a:rPr lang="en-US" dirty="0" smtClean="0"/>
              <a:t>Reconstruction</a:t>
            </a:r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8229600" cy="204742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1892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550" y="1479556"/>
            <a:ext cx="4462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Reconstruction from different layers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2550" y="3922695"/>
            <a:ext cx="4462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Multiple reconstructions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52400" y="6390828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232323"/>
                </a:solidFill>
                <a:latin typeface="Helvetica Neue"/>
              </a:rPr>
              <a:t>Understanding </a:t>
            </a:r>
            <a:r>
              <a:rPr lang="en-US" sz="1400" dirty="0">
                <a:solidFill>
                  <a:srgbClr val="232323"/>
                </a:solidFill>
                <a:latin typeface="Helvetica Neue"/>
              </a:rPr>
              <a:t>deep image representations by inverting </a:t>
            </a:r>
            <a:r>
              <a:rPr lang="en-US" sz="1400" dirty="0" smtClean="0">
                <a:solidFill>
                  <a:srgbClr val="232323"/>
                </a:solidFill>
                <a:latin typeface="Helvetica Neue"/>
              </a:rPr>
              <a:t>them</a:t>
            </a:r>
            <a:r>
              <a:rPr lang="en-US" sz="1400" dirty="0">
                <a:solidFill>
                  <a:srgbClr val="232323"/>
                </a:solidFill>
                <a:latin typeface="Helvetica Neue"/>
              </a:rPr>
              <a:t> </a:t>
            </a:r>
            <a:endParaRPr lang="en-US" sz="1400" dirty="0" smtClean="0">
              <a:solidFill>
                <a:srgbClr val="232323"/>
              </a:solidFill>
              <a:latin typeface="Helvetica Neue"/>
            </a:endParaRPr>
          </a:p>
          <a:p>
            <a:pPr algn="ctr"/>
            <a:r>
              <a:rPr lang="en-US" sz="1400" dirty="0" smtClean="0">
                <a:solidFill>
                  <a:srgbClr val="232323"/>
                </a:solidFill>
                <a:latin typeface="Helvetica Neue"/>
              </a:rPr>
              <a:t>[</a:t>
            </a:r>
            <a:r>
              <a:rPr lang="en-US" sz="1400" dirty="0" smtClean="0">
                <a:solidFill>
                  <a:srgbClr val="232323"/>
                </a:solidFill>
                <a:latin typeface="Helvetica Neue"/>
                <a:hlinkClick r:id="rId4"/>
              </a:rPr>
              <a:t>Mahendran </a:t>
            </a:r>
            <a:r>
              <a:rPr lang="en-US" sz="1400" dirty="0">
                <a:solidFill>
                  <a:srgbClr val="232323"/>
                </a:solidFill>
                <a:latin typeface="Helvetica Neue"/>
                <a:hlinkClick r:id="rId4"/>
              </a:rPr>
              <a:t>and </a:t>
            </a:r>
            <a:r>
              <a:rPr lang="en-US" sz="1400" dirty="0" err="1" smtClean="0">
                <a:solidFill>
                  <a:srgbClr val="232323"/>
                </a:solidFill>
                <a:latin typeface="Helvetica Neue"/>
                <a:hlinkClick r:id="rId4"/>
              </a:rPr>
              <a:t>Vedaldi</a:t>
            </a:r>
            <a:r>
              <a:rPr lang="en-US" sz="1400" dirty="0" smtClean="0">
                <a:solidFill>
                  <a:srgbClr val="232323"/>
                </a:solidFill>
                <a:latin typeface="Helvetica Neue"/>
                <a:hlinkClick r:id="rId4"/>
              </a:rPr>
              <a:t> CVPR 2015</a:t>
            </a:r>
            <a:r>
              <a:rPr lang="en-US" sz="1400" dirty="0" smtClean="0">
                <a:solidFill>
                  <a:srgbClr val="232323"/>
                </a:solidFill>
                <a:latin typeface="Helvetica Neue"/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74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754" y="6535616"/>
            <a:ext cx="9126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charset="0"/>
                <a:ea typeface="+mn-ea"/>
              </a:rPr>
              <a:t>HOG: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ea typeface="+mn-ea"/>
              </a:rPr>
              <a:t>Dalal-Triggs</a:t>
            </a:r>
            <a:r>
              <a:rPr lang="en-US" sz="1200" dirty="0">
                <a:solidFill>
                  <a:prstClr val="black"/>
                </a:solidFill>
                <a:latin typeface="Arial" charset="0"/>
                <a:ea typeface="+mn-ea"/>
              </a:rPr>
              <a:t> 2005	DPM: Felzenszwalb et al. 2008-2012 	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ea typeface="+mn-ea"/>
              </a:rPr>
              <a:t>Regionlets</a:t>
            </a:r>
            <a:r>
              <a:rPr lang="en-US" sz="1200" dirty="0">
                <a:solidFill>
                  <a:prstClr val="black"/>
                </a:solidFill>
                <a:latin typeface="Arial" charset="0"/>
                <a:ea typeface="+mn-ea"/>
              </a:rPr>
              <a:t>: Wang et al. 2013     R-CNN: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ea typeface="+mn-ea"/>
              </a:rPr>
              <a:t>Girshick</a:t>
            </a:r>
            <a:r>
              <a:rPr lang="en-US" sz="1200" dirty="0">
                <a:solidFill>
                  <a:prstClr val="black"/>
                </a:solidFill>
                <a:latin typeface="Arial" charset="0"/>
                <a:ea typeface="+mn-ea"/>
              </a:rPr>
              <a:t> et al. 2014</a:t>
            </a:r>
            <a:endParaRPr lang="en-US" sz="1200" dirty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2716" y="838200"/>
            <a:ext cx="6452525" cy="4419600"/>
            <a:chOff x="1328297" y="167574"/>
            <a:chExt cx="6452525" cy="441960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/>
            </p:nvPr>
          </p:nvGraphicFramePr>
          <p:xfrm>
            <a:off x="1328297" y="167574"/>
            <a:ext cx="6248400" cy="441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690497" y="2910774"/>
              <a:ext cx="2971800" cy="64633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Arial" charset="0"/>
                  <a:ea typeface="+mn-ea"/>
                </a:rPr>
                <a:t>Deformable Parts Model (v1-v5)</a:t>
              </a:r>
              <a:endParaRPr lang="en-US" dirty="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21072" y="3699616"/>
              <a:ext cx="3314700" cy="3693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Arial" charset="0"/>
                  <a:ea typeface="+mn-ea"/>
                </a:rPr>
                <a:t>HOG Template</a:t>
              </a:r>
              <a:endParaRPr lang="en-US" dirty="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7497" y="2264443"/>
              <a:ext cx="1295400" cy="3693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prstClr val="black"/>
                  </a:solidFill>
                  <a:latin typeface="Arial" charset="0"/>
                  <a:ea typeface="+mn-ea"/>
                </a:rPr>
                <a:t>Regionlets</a:t>
              </a:r>
              <a:endParaRPr lang="en-US" dirty="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72407" y="841835"/>
              <a:ext cx="1108415" cy="3693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Arial" charset="0"/>
                  <a:ea typeface="+mn-ea"/>
                </a:rPr>
                <a:t>R-CNN</a:t>
              </a:r>
              <a:endParaRPr lang="en-US" dirty="0">
                <a:solidFill>
                  <a:prstClr val="black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5786001" y="5228615"/>
            <a:ext cx="109728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9532" y="5479265"/>
            <a:ext cx="2152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charset="0"/>
                <a:ea typeface="+mn-ea"/>
              </a:rPr>
              <a:t>Better Features</a:t>
            </a:r>
            <a:endParaRPr lang="en-US" sz="2000" dirty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54" y="5457215"/>
            <a:ext cx="5206510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charset="0"/>
                <a:ea typeface="+mn-ea"/>
              </a:rPr>
              <a:t>Key Advance: Learn effective features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+mn-ea"/>
              </a:rPr>
              <a:t>from massive amounts of labeled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+mn-ea"/>
              </a:rPr>
              <a:t>data </a:t>
            </a:r>
            <a:r>
              <a:rPr lang="en-US" sz="2000" i="1" dirty="0">
                <a:solidFill>
                  <a:prstClr val="black"/>
                </a:solidFill>
                <a:latin typeface="Arial" charset="0"/>
                <a:ea typeface="+mn-ea"/>
              </a:rPr>
              <a:t>and</a:t>
            </a:r>
            <a:endParaRPr lang="en-US" sz="2000" i="1" dirty="0">
              <a:solidFill>
                <a:prstClr val="black"/>
              </a:solidFill>
              <a:latin typeface="Arial" charset="0"/>
              <a:ea typeface="+mn-ea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" charset="0"/>
                <a:ea typeface="+mn-ea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+mn-ea"/>
              </a:rPr>
              <a:t>dapt to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+mn-ea"/>
              </a:rPr>
              <a:t>new tasks with </a:t>
            </a:r>
            <a:r>
              <a:rPr lang="en-US" sz="2000" dirty="0">
                <a:solidFill>
                  <a:prstClr val="black"/>
                </a:solidFill>
                <a:latin typeface="Arial" charset="0"/>
                <a:ea typeface="+mn-ea"/>
              </a:rPr>
              <a:t>less data</a:t>
            </a:r>
            <a:endParaRPr lang="en-US" sz="2000" dirty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1161" y="46148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R-CNN demonstrates major detection improvement by pre-training on ImageNet and fine-tuning on PASCAL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92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Transfer </a:t>
            </a:r>
            <a:r>
              <a:rPr lang="en-US" alt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Improvement </a:t>
            </a:r>
            <a:r>
              <a:rPr lang="en-US" sz="2800" dirty="0"/>
              <a:t>of learning in a </a:t>
            </a:r>
            <a:r>
              <a:rPr lang="en-US" sz="2800" b="1" dirty="0"/>
              <a:t>new</a:t>
            </a:r>
            <a:r>
              <a:rPr lang="en-US" sz="2800" dirty="0"/>
              <a:t> task through the </a:t>
            </a:r>
            <a:r>
              <a:rPr lang="en-US" sz="2800" i="1" dirty="0">
                <a:solidFill>
                  <a:srgbClr val="FF0000"/>
                </a:solidFill>
              </a:rPr>
              <a:t>transfer of knowledge</a:t>
            </a:r>
            <a:r>
              <a:rPr lang="en-US" sz="2800" i="1" dirty="0"/>
              <a:t> </a:t>
            </a:r>
            <a:r>
              <a:rPr lang="en-US" sz="2800" dirty="0"/>
              <a:t>from a </a:t>
            </a:r>
            <a:r>
              <a:rPr lang="en-US" sz="2800" b="1" dirty="0"/>
              <a:t>related</a:t>
            </a:r>
            <a:r>
              <a:rPr lang="en-US" sz="2800" dirty="0"/>
              <a:t> task </a:t>
            </a:r>
            <a:r>
              <a:rPr lang="en-US" sz="2800" dirty="0" smtClean="0"/>
              <a:t>that </a:t>
            </a:r>
            <a:r>
              <a:rPr lang="en-US" sz="2800" dirty="0"/>
              <a:t>has already been learned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Weight initialization for CNN</a:t>
            </a:r>
            <a:endParaRPr lang="en-US" sz="2800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092" y="2819400"/>
            <a:ext cx="7709813" cy="350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4498" y="6273225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Learning and Transferring Mid-Level Image Representations </a:t>
            </a:r>
            <a:r>
              <a:rPr lang="en-US" sz="1600" dirty="0" smtClean="0">
                <a:latin typeface="+mj-lt"/>
              </a:rPr>
              <a:t>using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Convolutional </a:t>
            </a:r>
            <a:r>
              <a:rPr lang="en-US" sz="1600" dirty="0">
                <a:latin typeface="+mj-lt"/>
              </a:rPr>
              <a:t>Neural </a:t>
            </a:r>
            <a:r>
              <a:rPr lang="en-US" sz="1600" dirty="0" smtClean="0">
                <a:latin typeface="+mj-lt"/>
              </a:rPr>
              <a:t>Networks [</a:t>
            </a:r>
            <a:r>
              <a:rPr lang="en-US" sz="1600" dirty="0" smtClean="0">
                <a:hlinkClick r:id="rId3"/>
              </a:rPr>
              <a:t>Oquab et al. CVPR 2014</a:t>
            </a:r>
            <a:r>
              <a:rPr lang="en-US" sz="1600" dirty="0" smtClean="0">
                <a:latin typeface="+mj-lt"/>
              </a:rPr>
              <a:t>]</a:t>
            </a:r>
            <a:endParaRPr lang="en-US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7495"/>
            <a:ext cx="14029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Slide: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Jiabin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Huang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2"/>
              </a:rPr>
              <a:t>Caffe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3"/>
              </a:rPr>
              <a:t>cuda-convnet2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4"/>
              </a:rPr>
              <a:t>Torch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5"/>
              </a:rPr>
              <a:t>MatConvNet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6"/>
              </a:rPr>
              <a:t>Pylearn2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7"/>
              </a:rPr>
              <a:t>TensorFlow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>
                <a:hlinkClick r:id="rId2"/>
              </a:rPr>
              <a:t>https://culurciello.github.io/tech/2016/06/04/</a:t>
            </a:r>
            <a:r>
              <a:rPr lang="en-US" sz="1800" dirty="0" smtClean="0">
                <a:hlinkClick r:id="rId2"/>
              </a:rPr>
              <a:t>nets.html</a:t>
            </a:r>
            <a:endParaRPr lang="en-US" sz="1800" dirty="0" smtClean="0"/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Y. </a:t>
            </a:r>
            <a:r>
              <a:rPr lang="en-US" sz="1800" dirty="0" err="1"/>
              <a:t>LeCun</a:t>
            </a:r>
            <a:r>
              <a:rPr lang="en-US" sz="1800" dirty="0"/>
              <a:t>, L. </a:t>
            </a:r>
            <a:r>
              <a:rPr lang="en-US" sz="1800" dirty="0" err="1"/>
              <a:t>Bottou</a:t>
            </a:r>
            <a:r>
              <a:rPr lang="en-US" sz="1800" dirty="0"/>
              <a:t>, Y. </a:t>
            </a:r>
            <a:r>
              <a:rPr lang="en-US" sz="1800" dirty="0" err="1"/>
              <a:t>Bengio</a:t>
            </a:r>
            <a:r>
              <a:rPr lang="en-US" sz="1800" dirty="0"/>
              <a:t>, and P. </a:t>
            </a:r>
            <a:r>
              <a:rPr lang="en-US" sz="1800" dirty="0" err="1"/>
              <a:t>Haffner</a:t>
            </a:r>
            <a:r>
              <a:rPr lang="en-US" sz="1800" dirty="0"/>
              <a:t>, </a:t>
            </a:r>
            <a:r>
              <a:rPr lang="en-US" sz="1800" dirty="0">
                <a:hlinkClick r:id="rId3"/>
              </a:rPr>
              <a:t>Gradient-based learning applied to document recognition</a:t>
            </a:r>
            <a:r>
              <a:rPr lang="en-US" sz="1800" dirty="0"/>
              <a:t>, Proc. IEEE 86(11):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2278</a:t>
            </a:r>
            <a:r>
              <a:rPr lang="en-US" sz="1800" dirty="0"/>
              <a:t>–2324, 1998</a:t>
            </a:r>
            <a:r>
              <a:rPr lang="en-US" sz="1800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A. </a:t>
            </a:r>
            <a:r>
              <a:rPr lang="en-US" sz="1800" dirty="0" err="1"/>
              <a:t>Krizhevsky</a:t>
            </a:r>
            <a:r>
              <a:rPr lang="en-US" sz="1800" dirty="0"/>
              <a:t>, I. </a:t>
            </a:r>
            <a:r>
              <a:rPr lang="en-US" sz="1800" dirty="0" err="1"/>
              <a:t>Sutskever</a:t>
            </a:r>
            <a:r>
              <a:rPr lang="en-US" sz="1800" dirty="0"/>
              <a:t>, and G. Hinton, </a:t>
            </a:r>
            <a:r>
              <a:rPr lang="en-US" sz="1800" dirty="0">
                <a:hlinkClick r:id="rId4"/>
              </a:rPr>
              <a:t>ImageNet Classification with Deep Convolutional Neural Networks</a:t>
            </a:r>
            <a:r>
              <a:rPr lang="en-US" sz="1800" dirty="0"/>
              <a:t>, NIPS </a:t>
            </a:r>
            <a:r>
              <a:rPr lang="en-US" sz="1800" dirty="0" smtClean="0"/>
              <a:t>2012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. </a:t>
            </a:r>
            <a:r>
              <a:rPr lang="en-US" sz="1800" dirty="0" err="1" smtClean="0"/>
              <a:t>Kingma</a:t>
            </a:r>
            <a:r>
              <a:rPr lang="en-US" sz="1800" dirty="0" smtClean="0"/>
              <a:t> and J. Ba, </a:t>
            </a:r>
            <a:r>
              <a:rPr lang="en-US" sz="1800" dirty="0" smtClean="0">
                <a:hlinkClick r:id="rId5"/>
              </a:rPr>
              <a:t>Adam: A Method for Stochastic Optimization</a:t>
            </a:r>
            <a:r>
              <a:rPr lang="en-US" sz="1800" dirty="0" smtClean="0"/>
              <a:t>, ICLR 2015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M</a:t>
            </a:r>
            <a:r>
              <a:rPr lang="en-US" sz="1800" dirty="0"/>
              <a:t>. </a:t>
            </a:r>
            <a:r>
              <a:rPr lang="en-US" sz="1800" dirty="0" err="1"/>
              <a:t>Zeiler</a:t>
            </a:r>
            <a:r>
              <a:rPr lang="en-US" sz="1800" dirty="0"/>
              <a:t> and R. Fergus, </a:t>
            </a:r>
            <a:r>
              <a:rPr lang="en-US" sz="1800" dirty="0">
                <a:hlinkClick r:id="rId6"/>
              </a:rPr>
              <a:t>Visualizing and Understanding Convolutional Networks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ECCV </a:t>
            </a:r>
            <a:r>
              <a:rPr lang="en-US" sz="1800" dirty="0" smtClean="0"/>
              <a:t>2014 (best paper award)</a:t>
            </a:r>
            <a:endParaRPr lang="en-US" sz="1800" dirty="0" smtClean="0"/>
          </a:p>
          <a:p>
            <a:pPr marL="457200" indent="-457200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K. </a:t>
            </a:r>
            <a:r>
              <a:rPr lang="en-US" sz="1800" dirty="0" err="1">
                <a:solidFill>
                  <a:srgbClr val="000000"/>
                </a:solidFill>
              </a:rPr>
              <a:t>Simonyan</a:t>
            </a:r>
            <a:r>
              <a:rPr lang="en-US" sz="1800" dirty="0">
                <a:solidFill>
                  <a:srgbClr val="000000"/>
                </a:solidFill>
              </a:rPr>
              <a:t> and A. </a:t>
            </a:r>
            <a:r>
              <a:rPr lang="en-US" sz="1800" dirty="0" err="1">
                <a:solidFill>
                  <a:srgbClr val="000000"/>
                </a:solidFill>
              </a:rPr>
              <a:t>Zisserman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>
                <a:solidFill>
                  <a:srgbClr val="000000"/>
                </a:solidFill>
                <a:hlinkClick r:id="rId7"/>
              </a:rPr>
              <a:t>Very Deep Convolutional Networks for Large-Scale Image Recognition</a:t>
            </a:r>
            <a:r>
              <a:rPr lang="en-US" sz="1800" dirty="0">
                <a:solidFill>
                  <a:srgbClr val="000000"/>
                </a:solidFill>
              </a:rPr>
              <a:t>, ICLR </a:t>
            </a:r>
            <a:r>
              <a:rPr lang="en-US" sz="1800" dirty="0" smtClean="0">
                <a:solidFill>
                  <a:srgbClr val="000000"/>
                </a:solidFill>
              </a:rPr>
              <a:t>2015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M</a:t>
            </a:r>
            <a:r>
              <a:rPr lang="en-US" sz="1800" dirty="0">
                <a:solidFill>
                  <a:srgbClr val="000000"/>
                </a:solidFill>
              </a:rPr>
              <a:t>. Lin, Q. Chen, and S. Yan, </a:t>
            </a:r>
            <a:r>
              <a:rPr lang="en-US" sz="1800" dirty="0">
                <a:solidFill>
                  <a:srgbClr val="000000"/>
                </a:solidFill>
                <a:hlinkClick r:id="rId8"/>
              </a:rPr>
              <a:t>Network in network</a:t>
            </a:r>
            <a:r>
              <a:rPr lang="en-US" sz="1800" dirty="0">
                <a:solidFill>
                  <a:srgbClr val="000000"/>
                </a:solidFill>
              </a:rPr>
              <a:t>, ICLR </a:t>
            </a:r>
            <a:r>
              <a:rPr lang="en-US" sz="1800" dirty="0" smtClean="0">
                <a:solidFill>
                  <a:srgbClr val="000000"/>
                </a:solidFill>
              </a:rPr>
              <a:t>2014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C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Szegedy</a:t>
            </a:r>
            <a:r>
              <a:rPr lang="en-US" sz="1800" dirty="0">
                <a:solidFill>
                  <a:srgbClr val="000000"/>
                </a:solidFill>
              </a:rPr>
              <a:t> et al., </a:t>
            </a:r>
            <a:r>
              <a:rPr lang="en-US" sz="1800" dirty="0">
                <a:solidFill>
                  <a:srgbClr val="000000"/>
                </a:solidFill>
                <a:hlinkClick r:id="rId9"/>
              </a:rPr>
              <a:t>Going deeper with convolutions</a:t>
            </a:r>
            <a:r>
              <a:rPr lang="en-US" sz="1800" dirty="0">
                <a:solidFill>
                  <a:srgbClr val="000000"/>
                </a:solidFill>
              </a:rPr>
              <a:t>, CVPR </a:t>
            </a:r>
            <a:r>
              <a:rPr lang="en-US" sz="1800" dirty="0" smtClean="0">
                <a:solidFill>
                  <a:srgbClr val="000000"/>
                </a:solidFill>
              </a:rPr>
              <a:t>2015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C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Szegedy</a:t>
            </a:r>
            <a:r>
              <a:rPr lang="en-US" sz="1800" dirty="0">
                <a:solidFill>
                  <a:srgbClr val="000000"/>
                </a:solidFill>
              </a:rPr>
              <a:t> et al., </a:t>
            </a:r>
            <a:r>
              <a:rPr lang="en-US" sz="1800" dirty="0">
                <a:solidFill>
                  <a:srgbClr val="000000"/>
                </a:solidFill>
                <a:hlinkClick r:id="rId10"/>
              </a:rPr>
              <a:t>Rethinking the inception architecture for computer vision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CVPR 2016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K. </a:t>
            </a:r>
            <a:r>
              <a:rPr lang="en-US" sz="1800" dirty="0">
                <a:solidFill>
                  <a:srgbClr val="000000"/>
                </a:solidFill>
              </a:rPr>
              <a:t>He, </a:t>
            </a:r>
            <a:r>
              <a:rPr lang="en-US" sz="1800" dirty="0" smtClean="0">
                <a:solidFill>
                  <a:srgbClr val="000000"/>
                </a:solidFill>
              </a:rPr>
              <a:t>X. </a:t>
            </a:r>
            <a:r>
              <a:rPr lang="en-US" sz="1800" dirty="0">
                <a:solidFill>
                  <a:srgbClr val="000000"/>
                </a:solidFill>
              </a:rPr>
              <a:t>Zhang, </a:t>
            </a:r>
            <a:r>
              <a:rPr lang="en-US" sz="1800" dirty="0" smtClean="0">
                <a:solidFill>
                  <a:srgbClr val="000000"/>
                </a:solidFill>
              </a:rPr>
              <a:t>S. </a:t>
            </a:r>
            <a:r>
              <a:rPr lang="en-US" sz="1800" dirty="0" err="1">
                <a:solidFill>
                  <a:srgbClr val="000000"/>
                </a:solidFill>
              </a:rPr>
              <a:t>Ren</a:t>
            </a:r>
            <a:r>
              <a:rPr lang="en-US" sz="1800" dirty="0">
                <a:solidFill>
                  <a:srgbClr val="000000"/>
                </a:solidFill>
              </a:rPr>
              <a:t>, and </a:t>
            </a:r>
            <a:r>
              <a:rPr lang="en-US" sz="1800" dirty="0" smtClean="0">
                <a:solidFill>
                  <a:srgbClr val="000000"/>
                </a:solidFill>
              </a:rPr>
              <a:t>J. </a:t>
            </a:r>
            <a:r>
              <a:rPr lang="en-US" sz="1800" dirty="0">
                <a:solidFill>
                  <a:srgbClr val="000000"/>
                </a:solidFill>
              </a:rPr>
              <a:t>Sun, </a:t>
            </a:r>
            <a:r>
              <a:rPr lang="en-US" sz="1800" dirty="0">
                <a:solidFill>
                  <a:srgbClr val="000000"/>
                </a:solidFill>
                <a:hlinkClick r:id="rId11"/>
              </a:rPr>
              <a:t>Deep Residual Learning for Image Recognition</a:t>
            </a:r>
            <a:r>
              <a:rPr lang="en-US" sz="1800" dirty="0">
                <a:solidFill>
                  <a:srgbClr val="000000"/>
                </a:solidFill>
              </a:rPr>
              <a:t>, CVPR </a:t>
            </a:r>
            <a:r>
              <a:rPr lang="en-US" sz="1800" dirty="0" smtClean="0">
                <a:solidFill>
                  <a:srgbClr val="000000"/>
                </a:solidFill>
              </a:rPr>
              <a:t>2016 (best paper award)</a:t>
            </a: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613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Object detection and pixel labeling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“CNN </a:t>
            </a:r>
            <a:r>
              <a:rPr lang="en-US" sz="3200" dirty="0"/>
              <a:t>Features off-the-shelf: an Astounding Baseline for </a:t>
            </a:r>
            <a:r>
              <a:rPr lang="en-US" sz="3200" dirty="0" smtClean="0"/>
              <a:t>Recognition”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13" y="1447800"/>
            <a:ext cx="7879187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4647" y="648866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Razavian</a:t>
            </a:r>
            <a:r>
              <a:rPr lang="en-US" dirty="0" smtClean="0"/>
              <a:t> et al. CVPR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it felt to be an object recognition researcher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77430" y="3558381"/>
            <a:ext cx="59891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2"/>
              </a:rPr>
              <a:t>https://youtu.be/XCtuZ-fDL2E?t=140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8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Rewind…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Perceptron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657600" y="3429000"/>
            <a:ext cx="1143000" cy="114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209800" y="2514600"/>
            <a:ext cx="15240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2209800" y="3352800"/>
            <a:ext cx="1447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209800" y="4114800"/>
            <a:ext cx="1447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endCxn id="4" idx="3"/>
          </p:cNvCxnSpPr>
          <p:nvPr/>
        </p:nvCxnSpPr>
        <p:spPr bwMode="auto">
          <a:xfrm flipV="1">
            <a:off x="2209800" y="4404612"/>
            <a:ext cx="1615189" cy="131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800600" y="4038600"/>
            <a:ext cx="2209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676400" y="2133600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x</a:t>
            </a:r>
            <a:r>
              <a:rPr lang="en-US" b="0" baseline="-25000" dirty="0" smtClean="0"/>
              <a:t>1</a:t>
            </a:r>
            <a:endParaRPr lang="en-US" b="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81232" y="296733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x</a:t>
            </a:r>
            <a:r>
              <a:rPr lang="en-US" b="0" baseline="-25000" dirty="0" smtClean="0"/>
              <a:t>2</a:t>
            </a:r>
            <a:endParaRPr lang="en-US" b="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5481935"/>
            <a:ext cx="486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x</a:t>
            </a:r>
            <a:r>
              <a:rPr lang="en-US" b="0" baseline="-25000" dirty="0" err="1" smtClean="0"/>
              <a:t>D</a:t>
            </a:r>
            <a:endParaRPr lang="en-US" b="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48032" y="2438400"/>
            <a:ext cx="53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w</a:t>
            </a:r>
            <a:r>
              <a:rPr lang="en-US" b="0" baseline="-25000" dirty="0" smtClean="0"/>
              <a:t>1</a:t>
            </a:r>
            <a:endParaRPr lang="en-US" b="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8032" y="3119735"/>
            <a:ext cx="53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w</a:t>
            </a:r>
            <a:r>
              <a:rPr lang="en-US" b="0" baseline="-25000" dirty="0" smtClean="0"/>
              <a:t>2</a:t>
            </a:r>
            <a:endParaRPr lang="en-US" b="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4034135"/>
            <a:ext cx="53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w</a:t>
            </a:r>
            <a:r>
              <a:rPr lang="en-US" b="0" baseline="-25000" dirty="0" smtClean="0"/>
              <a:t>3</a:t>
            </a:r>
            <a:endParaRPr lang="en-US" b="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380553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x</a:t>
            </a:r>
            <a:r>
              <a:rPr lang="en-US" b="0" baseline="-25000" dirty="0" smtClean="0"/>
              <a:t>3</a:t>
            </a:r>
            <a:endParaRPr lang="en-US" b="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5257800"/>
            <a:ext cx="56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w</a:t>
            </a:r>
            <a:r>
              <a:rPr lang="en-US" b="0" baseline="-25000" dirty="0" err="1" smtClean="0"/>
              <a:t>D</a:t>
            </a:r>
            <a:endParaRPr lang="en-US" b="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1295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Input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6028" y="1900535"/>
            <a:ext cx="129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Weights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4267200"/>
            <a:ext cx="26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ym typeface="Symbol"/>
              </a:rPr>
              <a:t>.</a:t>
            </a:r>
          </a:p>
          <a:p>
            <a:r>
              <a:rPr lang="en-US" sz="2400" b="0" dirty="0" smtClean="0">
                <a:sym typeface="Symbol"/>
              </a:rPr>
              <a:t>.</a:t>
            </a:r>
          </a:p>
          <a:p>
            <a:r>
              <a:rPr lang="en-US" sz="2400" b="0" dirty="0" smtClean="0">
                <a:sym typeface="Symbol"/>
              </a:rPr>
              <a:t>.</a:t>
            </a:r>
            <a:endParaRPr lang="en-US" sz="2400" b="0" dirty="0"/>
          </a:p>
        </p:txBody>
      </p:sp>
      <p:cxnSp>
        <p:nvCxnSpPr>
          <p:cNvPr id="21" name="Elbow Connector 20"/>
          <p:cNvCxnSpPr/>
          <p:nvPr/>
        </p:nvCxnSpPr>
        <p:spPr>
          <a:xfrm flipV="1">
            <a:off x="3886200" y="3717667"/>
            <a:ext cx="6858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53000" y="3489067"/>
            <a:ext cx="2955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Output:</a:t>
            </a:r>
            <a:r>
              <a:rPr lang="en-US" b="0" dirty="0" smtClean="0"/>
              <a:t> </a:t>
            </a:r>
            <a:r>
              <a:rPr lang="en-US" b="0" dirty="0" err="1" smtClean="0">
                <a:sym typeface="Symbol"/>
              </a:rPr>
              <a:t>sgn</a:t>
            </a:r>
            <a:r>
              <a:rPr lang="en-US" b="0" dirty="0" smtClean="0"/>
              <a:t>(</a:t>
            </a:r>
            <a:r>
              <a:rPr lang="en-US" b="0" dirty="0" err="1" smtClean="0"/>
              <a:t>w</a:t>
            </a:r>
            <a:r>
              <a:rPr lang="en-US" b="0" dirty="0" err="1" smtClean="0">
                <a:sym typeface="Symbol"/>
              </a:rPr>
              <a:t>x</a:t>
            </a:r>
            <a:r>
              <a:rPr lang="en-US" b="0" dirty="0" smtClean="0">
                <a:sym typeface="Symbol"/>
              </a:rPr>
              <a:t> + b)</a:t>
            </a:r>
            <a:endParaRPr lang="en-US" b="0" dirty="0"/>
          </a:p>
        </p:txBody>
      </p:sp>
      <p:sp>
        <p:nvSpPr>
          <p:cNvPr id="25" name="Rectangle 24"/>
          <p:cNvSpPr/>
          <p:nvPr/>
        </p:nvSpPr>
        <p:spPr>
          <a:xfrm>
            <a:off x="304800" y="625858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/>
              <a:t>Rosenblatt, Frank (1958), The Perceptron: A Probabilistic Model for Information Storage and Organization in the Brain, Cornell Aeronautical Laboratory, Psychological Review, v65, No. 6, pp. 386–408.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08857" y="0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Slide: Lazebnik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7365D"/>
    </a:hlink>
    <a:folHlink>
      <a:srgbClr val="17365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7365D"/>
    </a:hlink>
    <a:folHlink>
      <a:srgbClr val="17365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48354</TotalTime>
  <Words>1777</Words>
  <Application>Microsoft Office PowerPoint</Application>
  <PresentationFormat>On-screen Show (4:3)</PresentationFormat>
  <Paragraphs>365</Paragraphs>
  <Slides>63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</vt:lpstr>
      <vt:lpstr>ＭＳ Ｐゴシック</vt:lpstr>
      <vt:lpstr>Calibri</vt:lpstr>
      <vt:lpstr>Trebuchet MS</vt:lpstr>
      <vt:lpstr>Garamond</vt:lpstr>
      <vt:lpstr>Ottawa</vt:lpstr>
      <vt:lpstr>Times New Roman</vt:lpstr>
      <vt:lpstr>Symbol</vt:lpstr>
      <vt:lpstr>Wingdings</vt:lpstr>
      <vt:lpstr>Office Theme</vt:lpstr>
      <vt:lpstr>1_Office Theme</vt:lpstr>
      <vt:lpstr>Equation</vt:lpstr>
      <vt:lpstr>Convolutional Neural Networks</vt:lpstr>
      <vt:lpstr>PowerPoint Presentation</vt:lpstr>
      <vt:lpstr>History of deep convolutional nets</vt:lpstr>
      <vt:lpstr>PowerPoint Presentation</vt:lpstr>
      <vt:lpstr>PowerPoint Presentation</vt:lpstr>
      <vt:lpstr>PowerPoint Presentation</vt:lpstr>
      <vt:lpstr>“CNN Features off-the-shelf: an Astounding Baseline for Recognition”</vt:lpstr>
      <vt:lpstr>PowerPoint Presentation</vt:lpstr>
      <vt:lpstr>Rewind…</vt:lpstr>
      <vt:lpstr>PowerPoint Presentation</vt:lpstr>
      <vt:lpstr>Two-layer neural network</vt:lpstr>
      <vt:lpstr>Multi-layer neural network</vt:lpstr>
      <vt:lpstr>Training of multi-layer networks</vt:lpstr>
      <vt:lpstr>Training of multi-layer networks</vt:lpstr>
      <vt:lpstr>Multi-Layer Network Demo</vt:lpstr>
      <vt:lpstr>From fully connected to convolutional networks</vt:lpstr>
      <vt:lpstr>From fully connected to convolutional networks</vt:lpstr>
      <vt:lpstr>From fully connected to convolutional networks</vt:lpstr>
      <vt:lpstr>From fully connected to convolutional networks</vt:lpstr>
      <vt:lpstr>Convolution as feature extraction</vt:lpstr>
      <vt:lpstr>From fully connected to convolutional networks</vt:lpstr>
      <vt:lpstr>From fully connected to convolutional networks</vt:lpstr>
      <vt:lpstr>Key operations in a CNN</vt:lpstr>
      <vt:lpstr>Key operations</vt:lpstr>
      <vt:lpstr>Key operations</vt:lpstr>
      <vt:lpstr>Comparison to Pyramids with SIFT</vt:lpstr>
      <vt:lpstr>Comparison to Pyramids with SIFT</vt:lpstr>
      <vt:lpstr>Key idea: learn features and classifier that work well together (“end-to-end training”)</vt:lpstr>
      <vt:lpstr>LeNet-5</vt:lpstr>
      <vt:lpstr>Fast forward to the arrival of big visual data…</vt:lpstr>
      <vt:lpstr>AlexNet: ILSVRC 2012 winner</vt:lpstr>
      <vt:lpstr>VGGNet</vt:lpstr>
      <vt:lpstr>Network in network</vt:lpstr>
      <vt:lpstr>1x1 convolutions</vt:lpstr>
      <vt:lpstr>1x1 convolutions</vt:lpstr>
      <vt:lpstr>1x1 convolutions</vt:lpstr>
      <vt:lpstr>GoogLeNet: Inception module</vt:lpstr>
      <vt:lpstr>GoogLeNet</vt:lpstr>
      <vt:lpstr>GoogLeNet</vt:lpstr>
      <vt:lpstr>ResNet: the residual module</vt:lpstr>
      <vt:lpstr>ResNet</vt:lpstr>
      <vt:lpstr>ResNet: going real deep</vt:lpstr>
      <vt:lpstr>Bigger not better: innovations typically reduce parameters, despite deeper nets</vt:lpstr>
      <vt:lpstr>Key ideas of CNN Architectures</vt:lpstr>
      <vt:lpstr>Optimization</vt:lpstr>
      <vt:lpstr>Batch Normalization</vt:lpstr>
      <vt:lpstr>Key ideas of optimization</vt:lpstr>
      <vt:lpstr>Data Augmentation (Jittering)</vt:lpstr>
      <vt:lpstr>What does the CNN learn?</vt:lpstr>
      <vt:lpstr>Individual Neuron Activation</vt:lpstr>
      <vt:lpstr>Individual Neuron Activation</vt:lpstr>
      <vt:lpstr>Individual Neuron Activation</vt:lpstr>
      <vt:lpstr>Map activation back to the input pixel space</vt:lpstr>
      <vt:lpstr>Layer 1</vt:lpstr>
      <vt:lpstr>Layer 2</vt:lpstr>
      <vt:lpstr>Layer 3</vt:lpstr>
      <vt:lpstr>Layer 4 and 5</vt:lpstr>
      <vt:lpstr>Invert CNN features</vt:lpstr>
      <vt:lpstr>CNN Reconstruction</vt:lpstr>
      <vt:lpstr>Transfer Learning</vt:lpstr>
      <vt:lpstr>Tools</vt:lpstr>
      <vt:lpstr>Reading list</vt:lpstr>
      <vt:lpstr>Next week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257</cp:revision>
  <dcterms:created xsi:type="dcterms:W3CDTF">2009-12-16T02:55:56Z</dcterms:created>
  <dcterms:modified xsi:type="dcterms:W3CDTF">2017-04-06T15:31:19Z</dcterms:modified>
</cp:coreProperties>
</file>